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F1B5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F1B5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13646"/>
            <a:ext cx="12191999" cy="114435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51103"/>
            <a:ext cx="12125325" cy="382905"/>
          </a:xfrm>
          <a:custGeom>
            <a:avLst/>
            <a:gdLst/>
            <a:ahLst/>
            <a:cxnLst/>
            <a:rect l="l" t="t" r="r" b="b"/>
            <a:pathLst>
              <a:path w="12125325" h="382905">
                <a:moveTo>
                  <a:pt x="12124944" y="0"/>
                </a:moveTo>
                <a:lnTo>
                  <a:pt x="0" y="0"/>
                </a:lnTo>
                <a:lnTo>
                  <a:pt x="0" y="382524"/>
                </a:lnTo>
                <a:lnTo>
                  <a:pt x="12124944" y="382524"/>
                </a:lnTo>
                <a:lnTo>
                  <a:pt x="12124944" y="0"/>
                </a:lnTo>
                <a:close/>
              </a:path>
            </a:pathLst>
          </a:custGeom>
          <a:solidFill>
            <a:srgbClr val="1F1B5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316" y="166128"/>
            <a:ext cx="6704076" cy="94791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52855" y="239268"/>
            <a:ext cx="6449695" cy="806450"/>
          </a:xfrm>
          <a:custGeom>
            <a:avLst/>
            <a:gdLst/>
            <a:ahLst/>
            <a:cxnLst/>
            <a:rect l="l" t="t" r="r" b="b"/>
            <a:pathLst>
              <a:path w="6449695" h="806450">
                <a:moveTo>
                  <a:pt x="6449568" y="0"/>
                </a:moveTo>
                <a:lnTo>
                  <a:pt x="0" y="0"/>
                </a:lnTo>
                <a:lnTo>
                  <a:pt x="0" y="806195"/>
                </a:lnTo>
                <a:lnTo>
                  <a:pt x="6449568" y="806195"/>
                </a:lnTo>
                <a:lnTo>
                  <a:pt x="64495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F1B5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34247" y="1197356"/>
            <a:ext cx="3455034" cy="4142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1F1B5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13646"/>
            <a:ext cx="12191999" cy="114435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45007"/>
            <a:ext cx="12189460" cy="382905"/>
          </a:xfrm>
          <a:custGeom>
            <a:avLst/>
            <a:gdLst/>
            <a:ahLst/>
            <a:cxnLst/>
            <a:rect l="l" t="t" r="r" b="b"/>
            <a:pathLst>
              <a:path w="12189460" h="382905">
                <a:moveTo>
                  <a:pt x="12188952" y="0"/>
                </a:moveTo>
                <a:lnTo>
                  <a:pt x="0" y="0"/>
                </a:lnTo>
                <a:lnTo>
                  <a:pt x="0" y="382524"/>
                </a:lnTo>
                <a:lnTo>
                  <a:pt x="12188952" y="382524"/>
                </a:lnTo>
                <a:lnTo>
                  <a:pt x="12188952" y="0"/>
                </a:lnTo>
                <a:close/>
              </a:path>
            </a:pathLst>
          </a:custGeom>
          <a:solidFill>
            <a:srgbClr val="1F1B5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2083" y="207251"/>
            <a:ext cx="3179064" cy="90831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8076" y="152412"/>
            <a:ext cx="3308604" cy="1168895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752855" y="233172"/>
            <a:ext cx="3077210" cy="806450"/>
          </a:xfrm>
          <a:custGeom>
            <a:avLst/>
            <a:gdLst/>
            <a:ahLst/>
            <a:cxnLst/>
            <a:rect l="l" t="t" r="r" b="b"/>
            <a:pathLst>
              <a:path w="3077210" h="806450">
                <a:moveTo>
                  <a:pt x="3076956" y="0"/>
                </a:moveTo>
                <a:lnTo>
                  <a:pt x="0" y="0"/>
                </a:lnTo>
                <a:lnTo>
                  <a:pt x="0" y="806195"/>
                </a:lnTo>
                <a:lnTo>
                  <a:pt x="3076956" y="806195"/>
                </a:lnTo>
                <a:lnTo>
                  <a:pt x="3076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F1B5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13646"/>
            <a:ext cx="12191999" cy="11443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377" y="151892"/>
            <a:ext cx="11023244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F1B5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288" y="1220448"/>
            <a:ext cx="10777423" cy="4199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F1B5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5.png"/><Relationship Id="rId4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6.png"/><Relationship Id="rId4" Type="http://schemas.openxmlformats.org/officeDocument/2006/relationships/image" Target="../media/image1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47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8.png"/><Relationship Id="rId4" Type="http://schemas.openxmlformats.org/officeDocument/2006/relationships/image" Target="../media/image1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10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10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10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10.jpg"/><Relationship Id="rId4" Type="http://schemas.openxmlformats.org/officeDocument/2006/relationships/hyperlink" Target="http://www.acc.org/ghati" TargetMode="External"/><Relationship Id="rId5" Type="http://schemas.openxmlformats.org/officeDocument/2006/relationships/hyperlink" Target="mailto:ghati@acc.org" TargetMode="External"/><Relationship Id="rId6" Type="http://schemas.openxmlformats.org/officeDocument/2006/relationships/image" Target="../media/image5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jpg"/><Relationship Id="rId12" Type="http://schemas.openxmlformats.org/officeDocument/2006/relationships/image" Target="../media/image25.png"/><Relationship Id="rId13" Type="http://schemas.openxmlformats.org/officeDocument/2006/relationships/image" Target="../media/image26.jpg"/><Relationship Id="rId14" Type="http://schemas.openxmlformats.org/officeDocument/2006/relationships/image" Target="../media/image27.jpg"/><Relationship Id="rId15" Type="http://schemas.openxmlformats.org/officeDocument/2006/relationships/image" Target="../media/image28.jpg"/><Relationship Id="rId16" Type="http://schemas.openxmlformats.org/officeDocument/2006/relationships/image" Target="../media/image29.png"/><Relationship Id="rId17" Type="http://schemas.openxmlformats.org/officeDocument/2006/relationships/image" Target="../media/image30.jpg"/><Relationship Id="rId18" Type="http://schemas.openxmlformats.org/officeDocument/2006/relationships/image" Target="../media/image31.png"/><Relationship Id="rId19" Type="http://schemas.openxmlformats.org/officeDocument/2006/relationships/image" Target="../media/image32.jpg"/><Relationship Id="rId20" Type="http://schemas.openxmlformats.org/officeDocument/2006/relationships/image" Target="../media/image33.png"/><Relationship Id="rId21" Type="http://schemas.openxmlformats.org/officeDocument/2006/relationships/image" Target="../media/image34.png"/><Relationship Id="rId22" Type="http://schemas.openxmlformats.org/officeDocument/2006/relationships/image" Target="../media/image35.jpg"/><Relationship Id="rId23" Type="http://schemas.openxmlformats.org/officeDocument/2006/relationships/image" Target="../media/image36.png"/><Relationship Id="rId24" Type="http://schemas.openxmlformats.org/officeDocument/2006/relationships/image" Target="../media/image37.png"/><Relationship Id="rId25" Type="http://schemas.openxmlformats.org/officeDocument/2006/relationships/image" Target="../media/image38.png"/><Relationship Id="rId26" Type="http://schemas.openxmlformats.org/officeDocument/2006/relationships/image" Target="../media/image39.png"/><Relationship Id="rId27" Type="http://schemas.openxmlformats.org/officeDocument/2006/relationships/image" Target="../media/image4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Relationship Id="rId3" Type="http://schemas.openxmlformats.org/officeDocument/2006/relationships/image" Target="../media/image4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977127" y="4187952"/>
              <a:ext cx="6215380" cy="1713230"/>
            </a:xfrm>
            <a:custGeom>
              <a:avLst/>
              <a:gdLst/>
              <a:ahLst/>
              <a:cxnLst/>
              <a:rect l="l" t="t" r="r" b="b"/>
              <a:pathLst>
                <a:path w="6215380" h="1713229">
                  <a:moveTo>
                    <a:pt x="6214872" y="0"/>
                  </a:moveTo>
                  <a:lnTo>
                    <a:pt x="0" y="0"/>
                  </a:lnTo>
                  <a:lnTo>
                    <a:pt x="0" y="1712976"/>
                  </a:lnTo>
                  <a:lnTo>
                    <a:pt x="6214872" y="1712976"/>
                  </a:lnTo>
                  <a:lnTo>
                    <a:pt x="6214872" y="0"/>
                  </a:lnTo>
                  <a:close/>
                </a:path>
              </a:pathLst>
            </a:custGeom>
            <a:solidFill>
              <a:srgbClr val="1F1B5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6152769" y="790447"/>
            <a:ext cx="5963920" cy="592772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algn="r" marL="445134" marR="5080" indent="2186940">
              <a:lnSpc>
                <a:spcPct val="90000"/>
              </a:lnSpc>
              <a:spcBef>
                <a:spcPts val="484"/>
              </a:spcBef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Improving</a:t>
            </a:r>
            <a:r>
              <a:rPr dirty="0" sz="3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STEMI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dirty="0" sz="32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Internationally: </a:t>
            </a:r>
            <a:r>
              <a:rPr dirty="0" sz="3200" spc="-70" b="1">
                <a:solidFill>
                  <a:srgbClr val="FFFFFF"/>
                </a:solidFill>
                <a:latin typeface="Arial"/>
                <a:cs typeface="Arial"/>
              </a:rPr>
              <a:t>Two-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dirty="0" sz="3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dirty="0" sz="3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3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4,015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3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Enrolled</a:t>
            </a:r>
            <a:r>
              <a:rPr dirty="0" sz="3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3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5" b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American</a:t>
            </a:r>
            <a:r>
              <a:rPr dirty="0" sz="3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dirty="0" sz="3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5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Cardiology</a:t>
            </a:r>
            <a:r>
              <a:rPr dirty="0" sz="3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dirty="0" sz="32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Heart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Attack</a:t>
            </a:r>
            <a:r>
              <a:rPr dirty="0" sz="32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dirty="0" sz="32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Initiative</a:t>
            </a:r>
            <a:endParaRPr sz="3200">
              <a:latin typeface="Arial"/>
              <a:cs typeface="Arial"/>
            </a:endParaRPr>
          </a:p>
          <a:p>
            <a:pPr algn="r" marL="866140" marR="6350" indent="-854075">
              <a:lnSpc>
                <a:spcPct val="100000"/>
              </a:lnSpc>
              <a:spcBef>
                <a:spcPts val="2280"/>
              </a:spcBef>
            </a:pP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Cesar</a:t>
            </a:r>
            <a:r>
              <a:rPr dirty="0" sz="2400" spc="-10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J.</a:t>
            </a:r>
            <a:r>
              <a:rPr dirty="0" sz="2400" spc="-5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20" b="0">
                <a:solidFill>
                  <a:srgbClr val="FFFFFF"/>
                </a:solidFill>
                <a:latin typeface="Calibri Light"/>
                <a:cs typeface="Calibri Light"/>
              </a:rPr>
              <a:t>Herrera,</a:t>
            </a:r>
            <a:r>
              <a:rPr dirty="0" sz="2400" spc="-7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20" b="0">
                <a:solidFill>
                  <a:srgbClr val="FFFFFF"/>
                </a:solidFill>
                <a:latin typeface="Calibri Light"/>
                <a:cs typeface="Calibri Light"/>
              </a:rPr>
              <a:t>Benny</a:t>
            </a:r>
            <a:r>
              <a:rPr dirty="0" sz="2400" spc="-9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J.</a:t>
            </a:r>
            <a:r>
              <a:rPr dirty="0" sz="2400" spc="-5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20" b="0">
                <a:solidFill>
                  <a:srgbClr val="FFFFFF"/>
                </a:solidFill>
                <a:latin typeface="Calibri Light"/>
                <a:cs typeface="Calibri Light"/>
              </a:rPr>
              <a:t>Levenson,</a:t>
            </a:r>
            <a:r>
              <a:rPr dirty="0" sz="2400" spc="-7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Ana</a:t>
            </a:r>
            <a:r>
              <a:rPr dirty="0" sz="2400" spc="-8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C.</a:t>
            </a:r>
            <a:r>
              <a:rPr dirty="0" sz="2400" spc="-5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10" b="0">
                <a:solidFill>
                  <a:srgbClr val="FFFFFF"/>
                </a:solidFill>
                <a:latin typeface="Calibri Light"/>
                <a:cs typeface="Calibri Light"/>
              </a:rPr>
              <a:t>Lucca, Angela</a:t>
            </a:r>
            <a:r>
              <a:rPr dirty="0" sz="2400" spc="-13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25" b="0">
                <a:solidFill>
                  <a:srgbClr val="FFFFFF"/>
                </a:solidFill>
                <a:latin typeface="Calibri Light"/>
                <a:cs typeface="Calibri Light"/>
              </a:rPr>
              <a:t>Natcheva,</a:t>
            </a:r>
            <a:r>
              <a:rPr dirty="0" sz="2400" spc="-8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60" b="0">
                <a:solidFill>
                  <a:srgbClr val="FFFFFF"/>
                </a:solidFill>
                <a:latin typeface="Calibri Light"/>
                <a:cs typeface="Calibri Light"/>
              </a:rPr>
              <a:t>Kyoko</a:t>
            </a:r>
            <a:r>
              <a:rPr dirty="0" sz="2400" spc="-7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Miki,</a:t>
            </a:r>
            <a:r>
              <a:rPr dirty="0" sz="2400" spc="-8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Kelly</a:t>
            </a:r>
            <a:r>
              <a:rPr dirty="0" sz="2400" spc="-9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10" b="0">
                <a:solidFill>
                  <a:srgbClr val="FFFFFF"/>
                </a:solidFill>
                <a:latin typeface="Calibri Light"/>
                <a:cs typeface="Calibri Light"/>
              </a:rPr>
              <a:t>Olsson, Alyssa</a:t>
            </a:r>
            <a:r>
              <a:rPr dirty="0" sz="2400" spc="-10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20" b="0">
                <a:solidFill>
                  <a:srgbClr val="FFFFFF"/>
                </a:solidFill>
                <a:latin typeface="Calibri Light"/>
                <a:cs typeface="Calibri Light"/>
              </a:rPr>
              <a:t>McCormick,</a:t>
            </a:r>
            <a:r>
              <a:rPr dirty="0" sz="2400" spc="-8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B.</a:t>
            </a:r>
            <a:r>
              <a:rPr dirty="0" sz="2400" spc="-5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Hadley</a:t>
            </a:r>
            <a:r>
              <a:rPr dirty="0" sz="2400" spc="-8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10" b="0">
                <a:solidFill>
                  <a:srgbClr val="FFFFFF"/>
                </a:solidFill>
                <a:latin typeface="Calibri Light"/>
                <a:cs typeface="Calibri Light"/>
              </a:rPr>
              <a:t>Wilson,</a:t>
            </a:r>
            <a:endParaRPr sz="2400">
              <a:latin typeface="Calibri Light"/>
              <a:cs typeface="Calibri Light"/>
            </a:endParaRPr>
          </a:p>
          <a:p>
            <a:pPr algn="r" marR="5080">
              <a:lnSpc>
                <a:spcPct val="100000"/>
              </a:lnSpc>
            </a:pP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and</a:t>
            </a:r>
            <a:r>
              <a:rPr dirty="0" sz="2400" spc="-7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dirty="0" sz="2400" spc="-7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55" b="0">
                <a:solidFill>
                  <a:srgbClr val="FFFFFF"/>
                </a:solidFill>
                <a:latin typeface="Calibri Light"/>
                <a:cs typeface="Calibri Light"/>
              </a:rPr>
              <a:t>GHATI</a:t>
            </a:r>
            <a:r>
              <a:rPr dirty="0" sz="2400" spc="-6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10" b="0">
                <a:solidFill>
                  <a:srgbClr val="FFFFFF"/>
                </a:solidFill>
                <a:latin typeface="Calibri Light"/>
                <a:cs typeface="Calibri Light"/>
              </a:rPr>
              <a:t>Investigators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Calibri Light"/>
              <a:cs typeface="Calibri Light"/>
            </a:endParaRPr>
          </a:p>
          <a:p>
            <a:pPr marL="969644" marR="7620" indent="114300">
              <a:lnSpc>
                <a:spcPct val="1133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Attack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Initiative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(GHATI)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American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Cardiology,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Washington,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DC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0" y="0"/>
            <a:ext cx="6289040" cy="5510530"/>
            <a:chOff x="0" y="0"/>
            <a:chExt cx="6289040" cy="551053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288786" cy="55100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6033515" cy="526237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84547" y="196595"/>
              <a:ext cx="1711452" cy="1714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52412"/>
            <a:ext cx="12192000" cy="1169035"/>
            <a:chOff x="0" y="152412"/>
            <a:chExt cx="12192000" cy="1169035"/>
          </a:xfrm>
        </p:grpSpPr>
        <p:sp>
          <p:nvSpPr>
            <p:cNvPr id="3" name="object 3" descr=""/>
            <p:cNvSpPr/>
            <p:nvPr/>
          </p:nvSpPr>
          <p:spPr>
            <a:xfrm>
              <a:off x="0" y="445007"/>
              <a:ext cx="12192000" cy="382905"/>
            </a:xfrm>
            <a:custGeom>
              <a:avLst/>
              <a:gdLst/>
              <a:ahLst/>
              <a:cxnLst/>
              <a:rect l="l" t="t" r="r" b="b"/>
              <a:pathLst>
                <a:path w="12192000" h="382905">
                  <a:moveTo>
                    <a:pt x="12192000" y="0"/>
                  </a:moveTo>
                  <a:lnTo>
                    <a:pt x="0" y="0"/>
                  </a:lnTo>
                  <a:lnTo>
                    <a:pt x="0" y="382524"/>
                  </a:lnTo>
                  <a:lnTo>
                    <a:pt x="12192000" y="38252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F1B5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2083" y="207251"/>
              <a:ext cx="3179064" cy="90831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076" y="152412"/>
              <a:ext cx="3308604" cy="116889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52855" y="233172"/>
              <a:ext cx="3077210" cy="806450"/>
            </a:xfrm>
            <a:custGeom>
              <a:avLst/>
              <a:gdLst/>
              <a:ahLst/>
              <a:cxnLst/>
              <a:rect l="l" t="t" r="r" b="b"/>
              <a:pathLst>
                <a:path w="3077210" h="806450">
                  <a:moveTo>
                    <a:pt x="3076956" y="0"/>
                  </a:moveTo>
                  <a:lnTo>
                    <a:pt x="0" y="0"/>
                  </a:lnTo>
                  <a:lnTo>
                    <a:pt x="0" y="806195"/>
                  </a:lnTo>
                  <a:lnTo>
                    <a:pt x="3076956" y="806195"/>
                  </a:lnTo>
                  <a:lnTo>
                    <a:pt x="30769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52855" y="445008"/>
            <a:ext cx="3077210" cy="382905"/>
          </a:xfrm>
          <a:prstGeom prst="rect"/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240029">
              <a:lnSpc>
                <a:spcPts val="3010"/>
              </a:lnSpc>
            </a:pPr>
            <a:r>
              <a:rPr dirty="0" sz="4000"/>
              <a:t>Results</a:t>
            </a:r>
            <a:r>
              <a:rPr dirty="0" sz="4000" spc="-140"/>
              <a:t> </a:t>
            </a:r>
            <a:r>
              <a:rPr dirty="0" sz="4000" spc="-25"/>
              <a:t>(1)</a:t>
            </a:r>
            <a:endParaRPr sz="4000"/>
          </a:p>
        </p:txBody>
      </p:sp>
      <p:sp>
        <p:nvSpPr>
          <p:cNvPr id="8" name="object 8" descr=""/>
          <p:cNvSpPr txBox="1"/>
          <p:nvPr/>
        </p:nvSpPr>
        <p:spPr>
          <a:xfrm>
            <a:off x="832205" y="1336674"/>
            <a:ext cx="10923270" cy="40341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2800" spc="-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date,</a:t>
            </a:r>
            <a:r>
              <a:rPr dirty="0" sz="2800" spc="-1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4,212</a:t>
            </a:r>
            <a:r>
              <a:rPr dirty="0" sz="28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consecutive</a:t>
            </a:r>
            <a:r>
              <a:rPr dirty="0" sz="2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patients</a:t>
            </a:r>
            <a:r>
              <a:rPr dirty="0" sz="2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dirty="0" sz="2800" spc="-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STEMIs</a:t>
            </a:r>
            <a:r>
              <a:rPr dirty="0" sz="2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have</a:t>
            </a:r>
            <a:r>
              <a:rPr dirty="0" sz="2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been</a:t>
            </a:r>
            <a:r>
              <a:rPr dirty="0" sz="2800" spc="-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Arial"/>
                <a:cs typeface="Arial"/>
              </a:rPr>
              <a:t>enrolled,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80"/>
              </a:spcBef>
            </a:pP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4,015</a:t>
            </a:r>
            <a:r>
              <a:rPr dirty="0" sz="2800" spc="-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dirty="0" sz="28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reported</a:t>
            </a:r>
            <a:r>
              <a:rPr dirty="0" sz="2800" spc="-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Arial"/>
                <a:cs typeface="Arial"/>
              </a:rPr>
              <a:t>here:</a:t>
            </a:r>
            <a:endParaRPr sz="2800">
              <a:latin typeface="Arial"/>
              <a:cs typeface="Arial"/>
            </a:endParaRPr>
          </a:p>
          <a:p>
            <a:pPr marL="927100" indent="-457834">
              <a:lnSpc>
                <a:spcPct val="100000"/>
              </a:lnSpc>
              <a:spcBef>
                <a:spcPts val="2180"/>
              </a:spcBef>
              <a:buChar char="•"/>
              <a:tabLst>
                <a:tab pos="926465" algn="l"/>
                <a:tab pos="927735" algn="l"/>
              </a:tabLst>
            </a:pP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Female</a:t>
            </a:r>
            <a:r>
              <a:rPr dirty="0" sz="28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dirty="0" sz="2800" spc="-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1F5F"/>
                </a:solidFill>
                <a:latin typeface="Arial"/>
                <a:cs typeface="Arial"/>
              </a:rPr>
              <a:t>mean</a:t>
            </a:r>
            <a:r>
              <a:rPr dirty="0" sz="2800" spc="-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1F5F"/>
                </a:solidFill>
                <a:latin typeface="Arial"/>
                <a:cs typeface="Arial"/>
              </a:rPr>
              <a:t>19.5%</a:t>
            </a:r>
            <a:r>
              <a:rPr dirty="0" sz="2800" spc="-7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1F5F"/>
                </a:solidFill>
                <a:latin typeface="Arial"/>
                <a:cs typeface="Arial"/>
              </a:rPr>
              <a:t>(IQR</a:t>
            </a:r>
            <a:r>
              <a:rPr dirty="0" sz="2800" spc="-3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dirty="0" sz="28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1F5F"/>
                </a:solidFill>
                <a:latin typeface="Arial"/>
                <a:cs typeface="Arial"/>
              </a:rPr>
              <a:t>10.5%)</a:t>
            </a:r>
            <a:endParaRPr sz="2800">
              <a:latin typeface="Arial"/>
              <a:cs typeface="Arial"/>
            </a:endParaRPr>
          </a:p>
          <a:p>
            <a:pPr marL="927100" indent="-457834">
              <a:lnSpc>
                <a:spcPct val="100000"/>
              </a:lnSpc>
              <a:spcBef>
                <a:spcPts val="2190"/>
              </a:spcBef>
              <a:buChar char="•"/>
              <a:tabLst>
                <a:tab pos="926465" algn="l"/>
                <a:tab pos="927735" algn="l"/>
              </a:tabLst>
            </a:pP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Smokers</a:t>
            </a:r>
            <a:r>
              <a:rPr dirty="0" sz="2800" spc="-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dirty="0" sz="2800" spc="-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1F5F"/>
                </a:solidFill>
                <a:latin typeface="Arial"/>
                <a:cs typeface="Arial"/>
              </a:rPr>
              <a:t>35.5%</a:t>
            </a:r>
            <a:r>
              <a:rPr dirty="0" sz="2800" spc="-7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1F5F"/>
                </a:solidFill>
                <a:latin typeface="Arial"/>
                <a:cs typeface="Arial"/>
              </a:rPr>
              <a:t>(15.3%)</a:t>
            </a:r>
            <a:endParaRPr sz="2800">
              <a:latin typeface="Arial"/>
              <a:cs typeface="Arial"/>
            </a:endParaRPr>
          </a:p>
          <a:p>
            <a:pPr marL="927100" indent="-457834">
              <a:lnSpc>
                <a:spcPct val="100000"/>
              </a:lnSpc>
              <a:spcBef>
                <a:spcPts val="2170"/>
              </a:spcBef>
              <a:buChar char="•"/>
              <a:tabLst>
                <a:tab pos="926465" algn="l"/>
                <a:tab pos="927735" algn="l"/>
              </a:tabLst>
            </a:pP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Cardiogenic</a:t>
            </a:r>
            <a:r>
              <a:rPr dirty="0" sz="28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shock</a:t>
            </a:r>
            <a:r>
              <a:rPr dirty="0" sz="2800" spc="-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dirty="0" sz="2800" spc="-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arrival</a:t>
            </a:r>
            <a:r>
              <a:rPr dirty="0" sz="28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dirty="0" sz="2800" spc="-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1F5F"/>
                </a:solidFill>
                <a:latin typeface="Arial"/>
                <a:cs typeface="Arial"/>
              </a:rPr>
              <a:t>10%</a:t>
            </a:r>
            <a:r>
              <a:rPr dirty="0" sz="2800" spc="-6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1F5F"/>
                </a:solidFill>
                <a:latin typeface="Arial"/>
                <a:cs typeface="Arial"/>
              </a:rPr>
              <a:t>(7.3%)</a:t>
            </a:r>
            <a:endParaRPr sz="2800">
              <a:latin typeface="Arial"/>
              <a:cs typeface="Arial"/>
            </a:endParaRPr>
          </a:p>
          <a:p>
            <a:pPr marL="927100" indent="-457834">
              <a:lnSpc>
                <a:spcPct val="100000"/>
              </a:lnSpc>
              <a:spcBef>
                <a:spcPts val="2185"/>
              </a:spcBef>
              <a:buChar char="•"/>
              <a:tabLst>
                <a:tab pos="926465" algn="l"/>
                <a:tab pos="927735" algn="l"/>
              </a:tabLst>
            </a:pP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Cardiac</a:t>
            </a:r>
            <a:r>
              <a:rPr dirty="0" sz="2800" spc="-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arrest</a:t>
            </a:r>
            <a:r>
              <a:rPr dirty="0" sz="2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before</a:t>
            </a:r>
            <a:r>
              <a:rPr dirty="0" sz="2800" spc="-7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intervention</a:t>
            </a:r>
            <a:r>
              <a:rPr dirty="0" sz="28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dirty="0" sz="2800" spc="-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1F5F"/>
                </a:solidFill>
                <a:latin typeface="Arial"/>
                <a:cs typeface="Arial"/>
              </a:rPr>
              <a:t>5.1%</a:t>
            </a:r>
            <a:r>
              <a:rPr dirty="0" sz="2800" spc="-8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1F5F"/>
                </a:solidFill>
                <a:latin typeface="Arial"/>
                <a:cs typeface="Arial"/>
              </a:rPr>
              <a:t>(4.4%)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38943" y="5867400"/>
            <a:ext cx="2255520" cy="9067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52412"/>
            <a:ext cx="12192000" cy="1169035"/>
            <a:chOff x="0" y="152412"/>
            <a:chExt cx="12192000" cy="1169035"/>
          </a:xfrm>
        </p:grpSpPr>
        <p:sp>
          <p:nvSpPr>
            <p:cNvPr id="3" name="object 3" descr=""/>
            <p:cNvSpPr/>
            <p:nvPr/>
          </p:nvSpPr>
          <p:spPr>
            <a:xfrm>
              <a:off x="0" y="445007"/>
              <a:ext cx="12192000" cy="382905"/>
            </a:xfrm>
            <a:custGeom>
              <a:avLst/>
              <a:gdLst/>
              <a:ahLst/>
              <a:cxnLst/>
              <a:rect l="l" t="t" r="r" b="b"/>
              <a:pathLst>
                <a:path w="12192000" h="382905">
                  <a:moveTo>
                    <a:pt x="12192000" y="0"/>
                  </a:moveTo>
                  <a:lnTo>
                    <a:pt x="0" y="0"/>
                  </a:lnTo>
                  <a:lnTo>
                    <a:pt x="0" y="382524"/>
                  </a:lnTo>
                  <a:lnTo>
                    <a:pt x="12192000" y="38252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F1B5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207251"/>
              <a:ext cx="3179064" cy="90831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791" y="152412"/>
              <a:ext cx="3308604" cy="116889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66572" y="233172"/>
              <a:ext cx="3077210" cy="806450"/>
            </a:xfrm>
            <a:custGeom>
              <a:avLst/>
              <a:gdLst/>
              <a:ahLst/>
              <a:cxnLst/>
              <a:rect l="l" t="t" r="r" b="b"/>
              <a:pathLst>
                <a:path w="3077210" h="806450">
                  <a:moveTo>
                    <a:pt x="3076955" y="0"/>
                  </a:moveTo>
                  <a:lnTo>
                    <a:pt x="0" y="0"/>
                  </a:lnTo>
                  <a:lnTo>
                    <a:pt x="0" y="806195"/>
                  </a:lnTo>
                  <a:lnTo>
                    <a:pt x="3076955" y="806195"/>
                  </a:lnTo>
                  <a:lnTo>
                    <a:pt x="30769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6572" y="445008"/>
            <a:ext cx="3077210" cy="382905"/>
          </a:xfrm>
          <a:prstGeom prst="rect"/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240029">
              <a:lnSpc>
                <a:spcPts val="3010"/>
              </a:lnSpc>
            </a:pPr>
            <a:r>
              <a:rPr dirty="0" sz="4000"/>
              <a:t>Results</a:t>
            </a:r>
            <a:r>
              <a:rPr dirty="0" sz="4000" spc="-140"/>
              <a:t> </a:t>
            </a:r>
            <a:r>
              <a:rPr dirty="0" sz="4000" spc="-25"/>
              <a:t>(2)</a:t>
            </a:r>
            <a:endParaRPr sz="4000"/>
          </a:p>
        </p:txBody>
      </p:sp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608330" marR="332105" indent="-457834">
              <a:lnSpc>
                <a:spcPct val="150000"/>
              </a:lnSpc>
              <a:spcBef>
                <a:spcPts val="105"/>
              </a:spcBef>
              <a:buChar char="•"/>
              <a:tabLst>
                <a:tab pos="607695" algn="l"/>
                <a:tab pos="608965" algn="l"/>
              </a:tabLst>
            </a:pPr>
            <a:r>
              <a:rPr dirty="0"/>
              <a:t>We</a:t>
            </a:r>
            <a:r>
              <a:rPr dirty="0" spc="-100"/>
              <a:t> </a:t>
            </a:r>
            <a:r>
              <a:rPr dirty="0"/>
              <a:t>observed</a:t>
            </a:r>
            <a:r>
              <a:rPr dirty="0" spc="-95"/>
              <a:t> </a:t>
            </a:r>
            <a:r>
              <a:rPr dirty="0"/>
              <a:t>improvement</a:t>
            </a:r>
            <a:r>
              <a:rPr dirty="0" spc="-70"/>
              <a:t> </a:t>
            </a:r>
            <a:r>
              <a:rPr dirty="0"/>
              <a:t>in</a:t>
            </a:r>
            <a:r>
              <a:rPr dirty="0" spc="-95"/>
              <a:t> </a:t>
            </a:r>
            <a:r>
              <a:rPr dirty="0"/>
              <a:t>combined</a:t>
            </a:r>
            <a:r>
              <a:rPr dirty="0" spc="-85"/>
              <a:t> </a:t>
            </a:r>
            <a:r>
              <a:rPr dirty="0"/>
              <a:t>endpoints</a:t>
            </a:r>
            <a:r>
              <a:rPr dirty="0" spc="-90"/>
              <a:t> </a:t>
            </a:r>
            <a:r>
              <a:rPr dirty="0"/>
              <a:t>of</a:t>
            </a:r>
            <a:r>
              <a:rPr dirty="0" spc="-90"/>
              <a:t> </a:t>
            </a:r>
            <a:r>
              <a:rPr dirty="0"/>
              <a:t>shock</a:t>
            </a:r>
            <a:r>
              <a:rPr dirty="0" spc="-100"/>
              <a:t> </a:t>
            </a:r>
            <a:r>
              <a:rPr dirty="0" spc="-25"/>
              <a:t>on </a:t>
            </a:r>
            <a:r>
              <a:rPr dirty="0"/>
              <a:t>arrival,</a:t>
            </a:r>
            <a:r>
              <a:rPr dirty="0" spc="-50"/>
              <a:t> </a:t>
            </a:r>
            <a:r>
              <a:rPr dirty="0"/>
              <a:t>arrest</a:t>
            </a:r>
            <a:r>
              <a:rPr dirty="0" spc="-65"/>
              <a:t> </a:t>
            </a:r>
            <a:r>
              <a:rPr dirty="0"/>
              <a:t>before</a:t>
            </a:r>
            <a:r>
              <a:rPr dirty="0" spc="-60"/>
              <a:t> </a:t>
            </a:r>
            <a:r>
              <a:rPr dirty="0"/>
              <a:t>/</a:t>
            </a:r>
            <a:r>
              <a:rPr dirty="0" spc="-65"/>
              <a:t> </a:t>
            </a:r>
            <a:r>
              <a:rPr dirty="0"/>
              <a:t>after</a:t>
            </a:r>
            <a:r>
              <a:rPr dirty="0" spc="-50"/>
              <a:t> </a:t>
            </a:r>
            <a:r>
              <a:rPr dirty="0"/>
              <a:t>intervention,</a:t>
            </a:r>
            <a:r>
              <a:rPr dirty="0" spc="-65"/>
              <a:t> </a:t>
            </a:r>
            <a:r>
              <a:rPr dirty="0"/>
              <a:t>final</a:t>
            </a:r>
            <a:r>
              <a:rPr dirty="0" spc="-65"/>
              <a:t> </a:t>
            </a:r>
            <a:r>
              <a:rPr dirty="0"/>
              <a:t>EF</a:t>
            </a:r>
            <a:r>
              <a:rPr dirty="0" spc="-50"/>
              <a:t> </a:t>
            </a:r>
            <a:r>
              <a:rPr dirty="0"/>
              <a:t>&lt;</a:t>
            </a:r>
            <a:r>
              <a:rPr dirty="0" spc="-65"/>
              <a:t> </a:t>
            </a:r>
            <a:r>
              <a:rPr dirty="0"/>
              <a:t>40%,</a:t>
            </a:r>
            <a:r>
              <a:rPr dirty="0" spc="-60"/>
              <a:t> </a:t>
            </a:r>
            <a:r>
              <a:rPr dirty="0" spc="-25"/>
              <a:t>and </a:t>
            </a:r>
            <a:r>
              <a:rPr dirty="0"/>
              <a:t>survival</a:t>
            </a:r>
            <a:r>
              <a:rPr dirty="0" spc="-75"/>
              <a:t> </a:t>
            </a:r>
            <a:r>
              <a:rPr dirty="0"/>
              <a:t>at</a:t>
            </a:r>
            <a:r>
              <a:rPr dirty="0" spc="-75"/>
              <a:t> </a:t>
            </a:r>
            <a:r>
              <a:rPr dirty="0"/>
              <a:t>discharge:</a:t>
            </a:r>
            <a:r>
              <a:rPr dirty="0" spc="-60"/>
              <a:t> </a:t>
            </a:r>
            <a:r>
              <a:rPr dirty="0" b="1">
                <a:latin typeface="Arial"/>
                <a:cs typeface="Arial"/>
              </a:rPr>
              <a:t>1</a:t>
            </a:r>
            <a:r>
              <a:rPr dirty="0" baseline="25525" sz="2775" b="1">
                <a:latin typeface="Arial"/>
                <a:cs typeface="Arial"/>
              </a:rPr>
              <a:t>st</a:t>
            </a:r>
            <a:r>
              <a:rPr dirty="0" baseline="25525" sz="2775" spc="284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last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Quarter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mean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difference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of </a:t>
            </a:r>
            <a:r>
              <a:rPr dirty="0" sz="2800" b="1">
                <a:latin typeface="Arial"/>
                <a:cs typeface="Arial"/>
              </a:rPr>
              <a:t>3.1%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(IQR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4.3%)</a:t>
            </a:r>
            <a:r>
              <a:rPr dirty="0" sz="2800" spc="-10"/>
              <a:t>.</a:t>
            </a:r>
            <a:endParaRPr sz="2800">
              <a:latin typeface="Arial"/>
              <a:cs typeface="Arial"/>
            </a:endParaRPr>
          </a:p>
          <a:p>
            <a:pPr marL="608330" marR="30480" indent="-457834">
              <a:lnSpc>
                <a:spcPct val="150000"/>
              </a:lnSpc>
              <a:spcBef>
                <a:spcPts val="2620"/>
              </a:spcBef>
              <a:buChar char="•"/>
              <a:tabLst>
                <a:tab pos="607695" algn="l"/>
                <a:tab pos="608965" algn="l"/>
              </a:tabLst>
            </a:pPr>
            <a:r>
              <a:rPr dirty="0"/>
              <a:t>Improvement</a:t>
            </a:r>
            <a:r>
              <a:rPr dirty="0" spc="-75"/>
              <a:t> </a:t>
            </a:r>
            <a:r>
              <a:rPr dirty="0"/>
              <a:t>in</a:t>
            </a:r>
            <a:r>
              <a:rPr dirty="0" spc="-80"/>
              <a:t> </a:t>
            </a:r>
            <a:r>
              <a:rPr dirty="0"/>
              <a:t>proportion</a:t>
            </a:r>
            <a:r>
              <a:rPr dirty="0" spc="-70"/>
              <a:t> </a:t>
            </a:r>
            <a:r>
              <a:rPr dirty="0"/>
              <a:t>of</a:t>
            </a:r>
            <a:r>
              <a:rPr dirty="0" spc="-90"/>
              <a:t> </a:t>
            </a:r>
            <a:r>
              <a:rPr dirty="0"/>
              <a:t>patients</a:t>
            </a:r>
            <a:r>
              <a:rPr dirty="0" spc="-75"/>
              <a:t> </a:t>
            </a:r>
            <a:r>
              <a:rPr dirty="0"/>
              <a:t>discharged</a:t>
            </a:r>
            <a:r>
              <a:rPr dirty="0" spc="-80"/>
              <a:t> </a:t>
            </a:r>
            <a:r>
              <a:rPr dirty="0"/>
              <a:t>alive</a:t>
            </a:r>
            <a:r>
              <a:rPr dirty="0" spc="-85"/>
              <a:t> </a:t>
            </a:r>
            <a:r>
              <a:rPr dirty="0"/>
              <a:t>over</a:t>
            </a:r>
            <a:r>
              <a:rPr dirty="0" spc="-90"/>
              <a:t> </a:t>
            </a:r>
            <a:r>
              <a:rPr dirty="0" spc="-20"/>
              <a:t>time </a:t>
            </a:r>
            <a:r>
              <a:rPr dirty="0"/>
              <a:t>was</a:t>
            </a:r>
            <a:r>
              <a:rPr dirty="0" spc="-70"/>
              <a:t> </a:t>
            </a:r>
            <a:r>
              <a:rPr dirty="0"/>
              <a:t>also</a:t>
            </a:r>
            <a:r>
              <a:rPr dirty="0" spc="-65"/>
              <a:t> </a:t>
            </a:r>
            <a:r>
              <a:rPr dirty="0"/>
              <a:t>noted:</a:t>
            </a:r>
            <a:r>
              <a:rPr dirty="0" spc="-55"/>
              <a:t> </a:t>
            </a:r>
            <a:r>
              <a:rPr dirty="0" b="1">
                <a:latin typeface="Arial"/>
                <a:cs typeface="Arial"/>
              </a:rPr>
              <a:t>mean</a:t>
            </a:r>
            <a:r>
              <a:rPr dirty="0" spc="-6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difference</a:t>
            </a:r>
            <a:r>
              <a:rPr dirty="0" spc="-5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1.7%</a:t>
            </a:r>
            <a:r>
              <a:rPr dirty="0" spc="-8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(IQR</a:t>
            </a:r>
            <a:r>
              <a:rPr dirty="0" spc="-7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3.5%)</a:t>
            </a:r>
            <a:r>
              <a:rPr dirty="0" spc="-10"/>
              <a:t>.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73411" y="5849111"/>
            <a:ext cx="2255520" cy="9067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2855" y="445008"/>
            <a:ext cx="3077210" cy="382905"/>
          </a:xfrm>
          <a:prstGeom prst="rect"/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240029">
              <a:lnSpc>
                <a:spcPts val="3010"/>
              </a:lnSpc>
            </a:pPr>
            <a:r>
              <a:rPr dirty="0" sz="4000"/>
              <a:t>Results</a:t>
            </a:r>
            <a:r>
              <a:rPr dirty="0" sz="4000" spc="-140"/>
              <a:t> </a:t>
            </a:r>
            <a:r>
              <a:rPr dirty="0" sz="4000" spc="-25"/>
              <a:t>(3)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7023" y="5891782"/>
            <a:ext cx="2253996" cy="90677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404" y="1143000"/>
            <a:ext cx="10736580" cy="46268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52412"/>
            <a:ext cx="12189460" cy="1169035"/>
            <a:chOff x="0" y="152412"/>
            <a:chExt cx="12189460" cy="1169035"/>
          </a:xfrm>
        </p:grpSpPr>
        <p:sp>
          <p:nvSpPr>
            <p:cNvPr id="3" name="object 3" descr=""/>
            <p:cNvSpPr/>
            <p:nvPr/>
          </p:nvSpPr>
          <p:spPr>
            <a:xfrm>
              <a:off x="0" y="445007"/>
              <a:ext cx="12189460" cy="382905"/>
            </a:xfrm>
            <a:custGeom>
              <a:avLst/>
              <a:gdLst/>
              <a:ahLst/>
              <a:cxnLst/>
              <a:rect l="l" t="t" r="r" b="b"/>
              <a:pathLst>
                <a:path w="12189460" h="382905">
                  <a:moveTo>
                    <a:pt x="12188952" y="0"/>
                  </a:moveTo>
                  <a:lnTo>
                    <a:pt x="0" y="0"/>
                  </a:lnTo>
                  <a:lnTo>
                    <a:pt x="0" y="382524"/>
                  </a:lnTo>
                  <a:lnTo>
                    <a:pt x="12188952" y="382524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1F1B5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2083" y="207251"/>
              <a:ext cx="3179064" cy="90831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076" y="152412"/>
              <a:ext cx="3308604" cy="116889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52855" y="233172"/>
              <a:ext cx="3077210" cy="806450"/>
            </a:xfrm>
            <a:custGeom>
              <a:avLst/>
              <a:gdLst/>
              <a:ahLst/>
              <a:cxnLst/>
              <a:rect l="l" t="t" r="r" b="b"/>
              <a:pathLst>
                <a:path w="3077210" h="806450">
                  <a:moveTo>
                    <a:pt x="3076956" y="0"/>
                  </a:moveTo>
                  <a:lnTo>
                    <a:pt x="0" y="0"/>
                  </a:lnTo>
                  <a:lnTo>
                    <a:pt x="0" y="806195"/>
                  </a:lnTo>
                  <a:lnTo>
                    <a:pt x="3076956" y="806195"/>
                  </a:lnTo>
                  <a:lnTo>
                    <a:pt x="30769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52855" y="445008"/>
            <a:ext cx="3077210" cy="382905"/>
          </a:xfrm>
          <a:prstGeom prst="rect"/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240029">
              <a:lnSpc>
                <a:spcPts val="3010"/>
              </a:lnSpc>
            </a:pPr>
            <a:r>
              <a:rPr dirty="0" sz="4000"/>
              <a:t>Results</a:t>
            </a:r>
            <a:r>
              <a:rPr dirty="0" sz="4000" spc="-140"/>
              <a:t> </a:t>
            </a:r>
            <a:r>
              <a:rPr dirty="0" sz="4000" spc="-25"/>
              <a:t>(4)</a:t>
            </a:r>
            <a:endParaRPr sz="4000"/>
          </a:p>
        </p:txBody>
      </p:sp>
      <p:sp>
        <p:nvSpPr>
          <p:cNvPr id="8" name="object 8" descr=""/>
          <p:cNvSpPr txBox="1"/>
          <p:nvPr/>
        </p:nvSpPr>
        <p:spPr>
          <a:xfrm>
            <a:off x="832205" y="1718563"/>
            <a:ext cx="10082530" cy="32645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Additional</a:t>
            </a:r>
            <a:r>
              <a:rPr dirty="0" sz="2800" spc="-8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findings</a:t>
            </a:r>
            <a:r>
              <a:rPr dirty="0" sz="2800" spc="-8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included</a:t>
            </a:r>
            <a:r>
              <a:rPr dirty="0" sz="2800" spc="-8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sustained</a:t>
            </a:r>
            <a:r>
              <a:rPr dirty="0" sz="2800" spc="-9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high</a:t>
            </a:r>
            <a:r>
              <a:rPr dirty="0" sz="2800" spc="-9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rates</a:t>
            </a:r>
            <a:r>
              <a:rPr dirty="0" sz="2800" spc="-9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1F1B51"/>
                </a:solidFill>
                <a:latin typeface="Arial"/>
                <a:cs typeface="Arial"/>
              </a:rPr>
              <a:t>of: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5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First</a:t>
            </a:r>
            <a:r>
              <a:rPr dirty="0" sz="2800" spc="-7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Medical</a:t>
            </a:r>
            <a:r>
              <a:rPr dirty="0" sz="2800" spc="-6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Contact</a:t>
            </a:r>
            <a:r>
              <a:rPr dirty="0" sz="2800" spc="-5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–</a:t>
            </a:r>
            <a:r>
              <a:rPr dirty="0" sz="2800" spc="-6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Device</a:t>
            </a:r>
            <a:r>
              <a:rPr dirty="0" sz="2800" spc="-11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Time</a:t>
            </a:r>
            <a:r>
              <a:rPr dirty="0" sz="2800" spc="-4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&lt;</a:t>
            </a:r>
            <a:r>
              <a:rPr dirty="0" sz="2800" spc="-7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90</a:t>
            </a:r>
            <a:r>
              <a:rPr dirty="0" sz="2800" spc="-6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min:</a:t>
            </a:r>
            <a:r>
              <a:rPr dirty="0" sz="2800" spc="-5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1F1B51"/>
                </a:solidFill>
                <a:latin typeface="Arial"/>
                <a:cs typeface="Arial"/>
              </a:rPr>
              <a:t>mean</a:t>
            </a:r>
            <a:r>
              <a:rPr dirty="0" sz="2800" spc="-6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1F1B51"/>
                </a:solidFill>
                <a:latin typeface="Arial"/>
                <a:cs typeface="Arial"/>
              </a:rPr>
              <a:t>70%+</a:t>
            </a:r>
            <a:endParaRPr sz="28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1680"/>
              </a:spcBef>
              <a:buChar char="•"/>
              <a:tabLst>
                <a:tab pos="756285" algn="l"/>
                <a:tab pos="756920" algn="l"/>
              </a:tabLst>
            </a:pP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Reperfusion</a:t>
            </a:r>
            <a:r>
              <a:rPr dirty="0" sz="2800" spc="-10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therapy:</a:t>
            </a:r>
            <a:r>
              <a:rPr dirty="0" sz="2800" spc="-10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1F1B51"/>
                </a:solidFill>
                <a:latin typeface="Arial"/>
                <a:cs typeface="Arial"/>
              </a:rPr>
              <a:t>mean</a:t>
            </a:r>
            <a:r>
              <a:rPr dirty="0" sz="2800" spc="-10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1F1B51"/>
                </a:solidFill>
                <a:latin typeface="Arial"/>
                <a:cs typeface="Arial"/>
              </a:rPr>
              <a:t>90%+</a:t>
            </a:r>
            <a:endParaRPr sz="28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1680"/>
              </a:spcBef>
              <a:buChar char="•"/>
              <a:tabLst>
                <a:tab pos="756285" algn="l"/>
                <a:tab pos="756920" algn="l"/>
              </a:tabLst>
            </a:pP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Evaluation</a:t>
            </a:r>
            <a:r>
              <a:rPr dirty="0" sz="2800" spc="-10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of</a:t>
            </a:r>
            <a:r>
              <a:rPr dirty="0" sz="2800" spc="-9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1F1B51"/>
                </a:solidFill>
                <a:latin typeface="Arial"/>
                <a:cs typeface="Arial"/>
              </a:rPr>
              <a:t>LVEF:</a:t>
            </a:r>
            <a:r>
              <a:rPr dirty="0" sz="2800" spc="-8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1F1B51"/>
                </a:solidFill>
                <a:latin typeface="Arial"/>
                <a:cs typeface="Arial"/>
              </a:rPr>
              <a:t>mean</a:t>
            </a:r>
            <a:r>
              <a:rPr dirty="0" sz="2800" spc="-9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1F1B51"/>
                </a:solidFill>
                <a:latin typeface="Arial"/>
                <a:cs typeface="Arial"/>
              </a:rPr>
              <a:t>85%+</a:t>
            </a:r>
            <a:endParaRPr sz="28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1680"/>
              </a:spcBef>
              <a:buChar char="•"/>
              <a:tabLst>
                <a:tab pos="756285" algn="l"/>
                <a:tab pos="756920" algn="l"/>
              </a:tabLst>
            </a:pP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Use</a:t>
            </a:r>
            <a:r>
              <a:rPr dirty="0" sz="2800" spc="-6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of</a:t>
            </a:r>
            <a:r>
              <a:rPr dirty="0" sz="2800" spc="-6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1F1B51"/>
                </a:solidFill>
                <a:latin typeface="Arial"/>
                <a:cs typeface="Arial"/>
              </a:rPr>
              <a:t>Guideline-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Directed</a:t>
            </a:r>
            <a:r>
              <a:rPr dirty="0" sz="2800" spc="-3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Medical</a:t>
            </a:r>
            <a:r>
              <a:rPr dirty="0" sz="2800" spc="-9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Therapy:</a:t>
            </a:r>
            <a:r>
              <a:rPr dirty="0" sz="2800" spc="-3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1F1B51"/>
                </a:solidFill>
                <a:latin typeface="Arial"/>
                <a:cs typeface="Arial"/>
              </a:rPr>
              <a:t>mean</a:t>
            </a:r>
            <a:r>
              <a:rPr dirty="0" sz="2800" spc="-5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1F1B51"/>
                </a:solidFill>
                <a:latin typeface="Arial"/>
                <a:cs typeface="Arial"/>
              </a:rPr>
              <a:t>85%+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20071" y="5896354"/>
            <a:ext cx="2253996" cy="9067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52412"/>
            <a:ext cx="12189460" cy="1169035"/>
            <a:chOff x="0" y="152412"/>
            <a:chExt cx="12189460" cy="1169035"/>
          </a:xfrm>
        </p:grpSpPr>
        <p:sp>
          <p:nvSpPr>
            <p:cNvPr id="3" name="object 3" descr=""/>
            <p:cNvSpPr/>
            <p:nvPr/>
          </p:nvSpPr>
          <p:spPr>
            <a:xfrm>
              <a:off x="0" y="445007"/>
              <a:ext cx="12189460" cy="382905"/>
            </a:xfrm>
            <a:custGeom>
              <a:avLst/>
              <a:gdLst/>
              <a:ahLst/>
              <a:cxnLst/>
              <a:rect l="l" t="t" r="r" b="b"/>
              <a:pathLst>
                <a:path w="12189460" h="382905">
                  <a:moveTo>
                    <a:pt x="12188952" y="0"/>
                  </a:moveTo>
                  <a:lnTo>
                    <a:pt x="0" y="0"/>
                  </a:lnTo>
                  <a:lnTo>
                    <a:pt x="0" y="382524"/>
                  </a:lnTo>
                  <a:lnTo>
                    <a:pt x="12188952" y="382524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1F1B5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2083" y="207251"/>
              <a:ext cx="3491484" cy="90831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59" y="152412"/>
              <a:ext cx="3418332" cy="116889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52855" y="233172"/>
              <a:ext cx="3389629" cy="806450"/>
            </a:xfrm>
            <a:custGeom>
              <a:avLst/>
              <a:gdLst/>
              <a:ahLst/>
              <a:cxnLst/>
              <a:rect l="l" t="t" r="r" b="b"/>
              <a:pathLst>
                <a:path w="3389629" h="806450">
                  <a:moveTo>
                    <a:pt x="3389376" y="0"/>
                  </a:moveTo>
                  <a:lnTo>
                    <a:pt x="0" y="0"/>
                  </a:lnTo>
                  <a:lnTo>
                    <a:pt x="0" y="806195"/>
                  </a:lnTo>
                  <a:lnTo>
                    <a:pt x="3389376" y="806195"/>
                  </a:lnTo>
                  <a:lnTo>
                    <a:pt x="3389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52855" y="445008"/>
            <a:ext cx="3389629" cy="382905"/>
          </a:xfrm>
          <a:prstGeom prst="rect"/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340360">
              <a:lnSpc>
                <a:spcPts val="3010"/>
              </a:lnSpc>
            </a:pPr>
            <a:r>
              <a:rPr dirty="0" sz="4000" spc="-10"/>
              <a:t>Limitations</a:t>
            </a:r>
            <a:endParaRPr sz="4000"/>
          </a:p>
        </p:txBody>
      </p:sp>
      <p:sp>
        <p:nvSpPr>
          <p:cNvPr id="8" name="object 8" descr=""/>
          <p:cNvSpPr txBox="1"/>
          <p:nvPr/>
        </p:nvSpPr>
        <p:spPr>
          <a:xfrm>
            <a:off x="832205" y="1548536"/>
            <a:ext cx="9726930" cy="3867150"/>
          </a:xfrm>
          <a:prstGeom prst="rect">
            <a:avLst/>
          </a:prstGeom>
        </p:spPr>
        <p:txBody>
          <a:bodyPr wrap="square" lIns="0" tIns="226060" rIns="0" bIns="0" rtlCol="0" vert="horz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78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Not</a:t>
            </a:r>
            <a:r>
              <a:rPr dirty="0" sz="2800" spc="-6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all-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comers</a:t>
            </a:r>
            <a:r>
              <a:rPr dirty="0" sz="2800" spc="-4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registry.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168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Relatively</a:t>
            </a:r>
            <a:r>
              <a:rPr dirty="0" sz="2800" spc="-8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small</a:t>
            </a:r>
            <a:r>
              <a:rPr dirty="0" sz="2800" spc="-7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initial</a:t>
            </a:r>
            <a:r>
              <a:rPr dirty="0" sz="2800" spc="-9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cohort.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168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Scant</a:t>
            </a:r>
            <a:r>
              <a:rPr dirty="0" sz="2800" spc="-7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1F1B51"/>
                </a:solidFill>
                <a:latin typeface="Arial"/>
                <a:cs typeface="Arial"/>
              </a:rPr>
              <a:t>system-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based</a:t>
            </a:r>
            <a:r>
              <a:rPr dirty="0" sz="2800" spc="-8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quality</a:t>
            </a:r>
            <a:r>
              <a:rPr dirty="0" sz="2800" spc="-6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assessment</a:t>
            </a:r>
            <a:r>
              <a:rPr dirty="0" sz="2800" spc="-7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experience.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168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Limited</a:t>
            </a:r>
            <a:r>
              <a:rPr dirty="0" sz="2800" spc="-7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availability</a:t>
            </a:r>
            <a:r>
              <a:rPr dirty="0" sz="2800" spc="-8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of</a:t>
            </a:r>
            <a:r>
              <a:rPr dirty="0" sz="2800" spc="-9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electronic</a:t>
            </a:r>
            <a:r>
              <a:rPr dirty="0" sz="2800" spc="-8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health</a:t>
            </a:r>
            <a:r>
              <a:rPr dirty="0" sz="2800" spc="-8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records.</a:t>
            </a:r>
            <a:endParaRPr sz="2800">
              <a:latin typeface="Arial"/>
              <a:cs typeface="Arial"/>
            </a:endParaRPr>
          </a:p>
          <a:p>
            <a:pPr marL="356870" marR="5080" indent="-344805">
              <a:lnSpc>
                <a:spcPts val="5040"/>
              </a:lnSpc>
              <a:spcBef>
                <a:spcPts val="25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Restricted</a:t>
            </a:r>
            <a:r>
              <a:rPr dirty="0" sz="2800" spc="-6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by</a:t>
            </a:r>
            <a:r>
              <a:rPr dirty="0" sz="2800" spc="-6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the</a:t>
            </a:r>
            <a:r>
              <a:rPr dirty="0" sz="2800" spc="-5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use</a:t>
            </a:r>
            <a:r>
              <a:rPr dirty="0" sz="2800" spc="-7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of</a:t>
            </a:r>
            <a:r>
              <a:rPr dirty="0" sz="2800" spc="-6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aggregated</a:t>
            </a:r>
            <a:r>
              <a:rPr dirty="0" sz="2800" spc="-4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data,</a:t>
            </a:r>
            <a:r>
              <a:rPr dirty="0" sz="2800" spc="-7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not</a:t>
            </a:r>
            <a:r>
              <a:rPr dirty="0" sz="2800" spc="-6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patient</a:t>
            </a:r>
            <a:r>
              <a:rPr dirty="0" sz="2800" spc="-6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health information.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06940" y="5818632"/>
            <a:ext cx="2253996" cy="9067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52412"/>
            <a:ext cx="12189460" cy="1169035"/>
            <a:chOff x="0" y="152412"/>
            <a:chExt cx="12189460" cy="1169035"/>
          </a:xfrm>
        </p:grpSpPr>
        <p:sp>
          <p:nvSpPr>
            <p:cNvPr id="3" name="object 3" descr=""/>
            <p:cNvSpPr/>
            <p:nvPr/>
          </p:nvSpPr>
          <p:spPr>
            <a:xfrm>
              <a:off x="0" y="445007"/>
              <a:ext cx="12189460" cy="382905"/>
            </a:xfrm>
            <a:custGeom>
              <a:avLst/>
              <a:gdLst/>
              <a:ahLst/>
              <a:cxnLst/>
              <a:rect l="l" t="t" r="r" b="b"/>
              <a:pathLst>
                <a:path w="12189460" h="382905">
                  <a:moveTo>
                    <a:pt x="12188952" y="0"/>
                  </a:moveTo>
                  <a:lnTo>
                    <a:pt x="0" y="0"/>
                  </a:lnTo>
                  <a:lnTo>
                    <a:pt x="0" y="382524"/>
                  </a:lnTo>
                  <a:lnTo>
                    <a:pt x="12188952" y="382524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1F1B5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0748" y="207251"/>
              <a:ext cx="3598164" cy="90831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023" y="152412"/>
              <a:ext cx="3753612" cy="116889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31519" y="233172"/>
              <a:ext cx="3496310" cy="806450"/>
            </a:xfrm>
            <a:custGeom>
              <a:avLst/>
              <a:gdLst/>
              <a:ahLst/>
              <a:cxnLst/>
              <a:rect l="l" t="t" r="r" b="b"/>
              <a:pathLst>
                <a:path w="3496310" h="806450">
                  <a:moveTo>
                    <a:pt x="3496055" y="0"/>
                  </a:moveTo>
                  <a:lnTo>
                    <a:pt x="0" y="0"/>
                  </a:lnTo>
                  <a:lnTo>
                    <a:pt x="0" y="806195"/>
                  </a:lnTo>
                  <a:lnTo>
                    <a:pt x="3496055" y="806195"/>
                  </a:lnTo>
                  <a:lnTo>
                    <a:pt x="3496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31519" y="445008"/>
            <a:ext cx="3496310" cy="382905"/>
          </a:xfrm>
          <a:prstGeom prst="rect"/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226695">
              <a:lnSpc>
                <a:spcPts val="3010"/>
              </a:lnSpc>
            </a:pPr>
            <a:r>
              <a:rPr dirty="0" sz="4000" spc="-10"/>
              <a:t>Conclusions</a:t>
            </a:r>
            <a:endParaRPr sz="4000"/>
          </a:p>
        </p:txBody>
      </p:sp>
      <p:sp>
        <p:nvSpPr>
          <p:cNvPr id="8" name="object 8" descr=""/>
          <p:cNvSpPr txBox="1"/>
          <p:nvPr/>
        </p:nvSpPr>
        <p:spPr>
          <a:xfrm>
            <a:off x="809955" y="1561541"/>
            <a:ext cx="10377170" cy="3724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This</a:t>
            </a:r>
            <a:r>
              <a:rPr dirty="0" sz="2800" spc="11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global</a:t>
            </a:r>
            <a:r>
              <a:rPr dirty="0" sz="2800" spc="12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contemporary</a:t>
            </a:r>
            <a:r>
              <a:rPr dirty="0" sz="2800" spc="12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registry</a:t>
            </a:r>
            <a:r>
              <a:rPr dirty="0" sz="2800" spc="13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successfully</a:t>
            </a:r>
            <a:r>
              <a:rPr dirty="0" sz="2800" spc="11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enrolled</a:t>
            </a:r>
            <a:r>
              <a:rPr dirty="0" sz="2800" spc="13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STEMI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patients</a:t>
            </a:r>
            <a:r>
              <a:rPr dirty="0" sz="2800" spc="695">
                <a:solidFill>
                  <a:srgbClr val="1F1B51"/>
                </a:solidFill>
                <a:latin typeface="Arial"/>
                <a:cs typeface="Arial"/>
              </a:rPr>
              <a:t> 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in</a:t>
            </a:r>
            <a:r>
              <a:rPr dirty="0" sz="2800" spc="690">
                <a:solidFill>
                  <a:srgbClr val="1F1B51"/>
                </a:solidFill>
                <a:latin typeface="Arial"/>
                <a:cs typeface="Arial"/>
              </a:rPr>
              <a:t> 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countries</a:t>
            </a:r>
            <a:r>
              <a:rPr dirty="0" sz="2800" spc="695">
                <a:solidFill>
                  <a:srgbClr val="1F1B51"/>
                </a:solidFill>
                <a:latin typeface="Arial"/>
                <a:cs typeface="Arial"/>
              </a:rPr>
              <a:t> 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generally</a:t>
            </a:r>
            <a:r>
              <a:rPr dirty="0" sz="2800" spc="210">
                <a:solidFill>
                  <a:srgbClr val="1F1B51"/>
                </a:solidFill>
                <a:latin typeface="Arial"/>
                <a:cs typeface="Arial"/>
              </a:rPr>
              <a:t>  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unfamiliar</a:t>
            </a:r>
            <a:r>
              <a:rPr dirty="0" sz="2800" spc="695">
                <a:solidFill>
                  <a:srgbClr val="1F1B51"/>
                </a:solidFill>
                <a:latin typeface="Arial"/>
                <a:cs typeface="Arial"/>
              </a:rPr>
              <a:t> 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with</a:t>
            </a:r>
            <a:r>
              <a:rPr dirty="0" sz="2800" spc="204">
                <a:solidFill>
                  <a:srgbClr val="1F1B51"/>
                </a:solidFill>
                <a:latin typeface="Arial"/>
                <a:cs typeface="Arial"/>
              </a:rPr>
              <a:t>  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Quality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Improvement</a:t>
            </a:r>
            <a:r>
              <a:rPr dirty="0" sz="2800" spc="-13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metrics.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1F1B51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algn="just" marL="355600" marR="762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Important</a:t>
            </a:r>
            <a:r>
              <a:rPr dirty="0" sz="2800" spc="170">
                <a:solidFill>
                  <a:srgbClr val="1F1B51"/>
                </a:solidFill>
                <a:latin typeface="Arial"/>
                <a:cs typeface="Arial"/>
              </a:rPr>
              <a:t> 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trends</a:t>
            </a:r>
            <a:r>
              <a:rPr dirty="0" sz="2800" spc="170">
                <a:solidFill>
                  <a:srgbClr val="1F1B51"/>
                </a:solidFill>
                <a:latin typeface="Arial"/>
                <a:cs typeface="Arial"/>
              </a:rPr>
              <a:t> 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of</a:t>
            </a:r>
            <a:r>
              <a:rPr dirty="0" sz="2800" spc="165">
                <a:solidFill>
                  <a:srgbClr val="1F1B51"/>
                </a:solidFill>
                <a:latin typeface="Arial"/>
                <a:cs typeface="Arial"/>
              </a:rPr>
              <a:t> 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clinical</a:t>
            </a:r>
            <a:r>
              <a:rPr dirty="0" sz="2800" spc="175">
                <a:solidFill>
                  <a:srgbClr val="1F1B51"/>
                </a:solidFill>
                <a:latin typeface="Arial"/>
                <a:cs typeface="Arial"/>
              </a:rPr>
              <a:t> 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parameters</a:t>
            </a:r>
            <a:r>
              <a:rPr dirty="0" sz="2800" spc="170">
                <a:solidFill>
                  <a:srgbClr val="1F1B51"/>
                </a:solidFill>
                <a:latin typeface="Arial"/>
                <a:cs typeface="Arial"/>
              </a:rPr>
              <a:t> 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improvement</a:t>
            </a:r>
            <a:r>
              <a:rPr dirty="0" sz="2800" spc="175">
                <a:solidFill>
                  <a:srgbClr val="1F1B51"/>
                </a:solidFill>
                <a:latin typeface="Arial"/>
                <a:cs typeface="Arial"/>
              </a:rPr>
              <a:t>  </a:t>
            </a:r>
            <a:r>
              <a:rPr dirty="0" sz="2800" spc="-20">
                <a:solidFill>
                  <a:srgbClr val="1F1B51"/>
                </a:solidFill>
                <a:latin typeface="Arial"/>
                <a:cs typeface="Arial"/>
              </a:rPr>
              <a:t>were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observed.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1F1B51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algn="just" marL="355600" marR="5715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GHATI</a:t>
            </a:r>
            <a:r>
              <a:rPr dirty="0" sz="2800" spc="39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may</a:t>
            </a:r>
            <a:r>
              <a:rPr dirty="0" sz="2800" spc="409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facilitate</a:t>
            </a:r>
            <a:r>
              <a:rPr dirty="0" sz="2800" spc="40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the</a:t>
            </a:r>
            <a:r>
              <a:rPr dirty="0" sz="2800" spc="40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implementation</a:t>
            </a:r>
            <a:r>
              <a:rPr dirty="0" sz="2800" spc="40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of</a:t>
            </a:r>
            <a:r>
              <a:rPr dirty="0" sz="2800" spc="40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policies</a:t>
            </a:r>
            <a:r>
              <a:rPr dirty="0" sz="2800" spc="40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aimed</a:t>
            </a:r>
            <a:r>
              <a:rPr dirty="0" sz="2800" spc="409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1F1B51"/>
                </a:solidFill>
                <a:latin typeface="Arial"/>
                <a:cs typeface="Arial"/>
              </a:rPr>
              <a:t>at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enhancing</a:t>
            </a:r>
            <a:r>
              <a:rPr dirty="0" sz="2800" spc="-5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outcomes</a:t>
            </a:r>
            <a:r>
              <a:rPr dirty="0" sz="2800" spc="-6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of</a:t>
            </a:r>
            <a:r>
              <a:rPr dirty="0" sz="2800" spc="-9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CV</a:t>
            </a:r>
            <a:r>
              <a:rPr dirty="0" sz="2800" spc="-7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disease</a:t>
            </a:r>
            <a:r>
              <a:rPr dirty="0" sz="2800" spc="-6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worldwide.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62743" y="5879590"/>
            <a:ext cx="2255520" cy="90677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52412"/>
            <a:ext cx="12189460" cy="1169035"/>
            <a:chOff x="0" y="152412"/>
            <a:chExt cx="12189460" cy="1169035"/>
          </a:xfrm>
        </p:grpSpPr>
        <p:sp>
          <p:nvSpPr>
            <p:cNvPr id="3" name="object 3" descr=""/>
            <p:cNvSpPr/>
            <p:nvPr/>
          </p:nvSpPr>
          <p:spPr>
            <a:xfrm>
              <a:off x="0" y="445007"/>
              <a:ext cx="12189460" cy="382905"/>
            </a:xfrm>
            <a:custGeom>
              <a:avLst/>
              <a:gdLst/>
              <a:ahLst/>
              <a:cxnLst/>
              <a:rect l="l" t="t" r="r" b="b"/>
              <a:pathLst>
                <a:path w="12189460" h="382905">
                  <a:moveTo>
                    <a:pt x="12188952" y="0"/>
                  </a:moveTo>
                  <a:lnTo>
                    <a:pt x="0" y="0"/>
                  </a:lnTo>
                  <a:lnTo>
                    <a:pt x="0" y="382524"/>
                  </a:lnTo>
                  <a:lnTo>
                    <a:pt x="12188952" y="382524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1F1B5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6948" y="207251"/>
              <a:ext cx="4491228" cy="90831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131" y="152412"/>
              <a:ext cx="4591812" cy="116889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807719" y="233172"/>
              <a:ext cx="4389120" cy="806450"/>
            </a:xfrm>
            <a:custGeom>
              <a:avLst/>
              <a:gdLst/>
              <a:ahLst/>
              <a:cxnLst/>
              <a:rect l="l" t="t" r="r" b="b"/>
              <a:pathLst>
                <a:path w="4389120" h="806450">
                  <a:moveTo>
                    <a:pt x="4389120" y="0"/>
                  </a:moveTo>
                  <a:lnTo>
                    <a:pt x="0" y="0"/>
                  </a:lnTo>
                  <a:lnTo>
                    <a:pt x="0" y="806195"/>
                  </a:lnTo>
                  <a:lnTo>
                    <a:pt x="4389120" y="806195"/>
                  </a:lnTo>
                  <a:lnTo>
                    <a:pt x="4389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07719" y="445008"/>
            <a:ext cx="4389120" cy="382905"/>
          </a:xfrm>
          <a:prstGeom prst="rect"/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252729">
              <a:lnSpc>
                <a:spcPts val="3010"/>
              </a:lnSpc>
            </a:pPr>
            <a:r>
              <a:rPr dirty="0" sz="4000"/>
              <a:t>Future</a:t>
            </a:r>
            <a:r>
              <a:rPr dirty="0" sz="4000" spc="-100"/>
              <a:t> </a:t>
            </a:r>
            <a:r>
              <a:rPr dirty="0" sz="4000"/>
              <a:t>of</a:t>
            </a:r>
            <a:r>
              <a:rPr dirty="0" sz="4000" spc="-100"/>
              <a:t> </a:t>
            </a:r>
            <a:r>
              <a:rPr dirty="0" sz="4000" spc="-10"/>
              <a:t>GHATI</a:t>
            </a:r>
            <a:endParaRPr sz="4000"/>
          </a:p>
        </p:txBody>
      </p:sp>
      <p:sp>
        <p:nvSpPr>
          <p:cNvPr id="8" name="object 8" descr=""/>
          <p:cNvSpPr txBox="1"/>
          <p:nvPr/>
        </p:nvSpPr>
        <p:spPr>
          <a:xfrm>
            <a:off x="885850" y="1486280"/>
            <a:ext cx="9899015" cy="3581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Establish</a:t>
            </a:r>
            <a:r>
              <a:rPr dirty="0" sz="2800" spc="-9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long-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term,</a:t>
            </a:r>
            <a:r>
              <a:rPr dirty="0" sz="2800" spc="-8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worldwide</a:t>
            </a:r>
            <a:r>
              <a:rPr dirty="0" sz="2800" spc="-6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STEMI</a:t>
            </a:r>
            <a:r>
              <a:rPr dirty="0" sz="2800" spc="-7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systems</a:t>
            </a:r>
            <a:r>
              <a:rPr dirty="0" sz="2800" spc="-10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of</a:t>
            </a:r>
            <a:r>
              <a:rPr dirty="0" sz="2800" spc="-8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care.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1F1B51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Continue</a:t>
            </a:r>
            <a:r>
              <a:rPr dirty="0" sz="2800" spc="-6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and</a:t>
            </a:r>
            <a:r>
              <a:rPr dirty="0" sz="2800" spc="-8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expand</a:t>
            </a:r>
            <a:r>
              <a:rPr dirty="0" sz="2800" spc="-6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global</a:t>
            </a:r>
            <a:r>
              <a:rPr dirty="0" sz="2800" spc="-8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rollout.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F1B51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Address</a:t>
            </a:r>
            <a:r>
              <a:rPr dirty="0" sz="2800" spc="-8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culture</a:t>
            </a:r>
            <a:r>
              <a:rPr dirty="0" sz="2800" spc="-8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change</a:t>
            </a:r>
            <a:r>
              <a:rPr dirty="0" sz="2800" spc="-9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locally.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1F1B51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Study</a:t>
            </a:r>
            <a:r>
              <a:rPr dirty="0" sz="2800" spc="-9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potential</a:t>
            </a:r>
            <a:r>
              <a:rPr dirty="0" sz="2800" spc="-8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gender</a:t>
            </a:r>
            <a:r>
              <a:rPr dirty="0" sz="2800" spc="-7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/</a:t>
            </a:r>
            <a:r>
              <a:rPr dirty="0" sz="2800" spc="-8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regional</a:t>
            </a:r>
            <a:r>
              <a:rPr dirty="0" sz="2800" spc="-7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differences</a:t>
            </a:r>
            <a:r>
              <a:rPr dirty="0" sz="2800" spc="-9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on</a:t>
            </a:r>
            <a:r>
              <a:rPr dirty="0" sz="2800" spc="-7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STEMI</a:t>
            </a:r>
            <a:r>
              <a:rPr dirty="0" sz="2800" spc="-8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care.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1F1B51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Collaboration</a:t>
            </a:r>
            <a:r>
              <a:rPr dirty="0" sz="2800" spc="-114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with</a:t>
            </a:r>
            <a:r>
              <a:rPr dirty="0" sz="2800" spc="-10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other</a:t>
            </a:r>
            <a:r>
              <a:rPr dirty="0" sz="2800" spc="-9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Quality</a:t>
            </a:r>
            <a:r>
              <a:rPr dirty="0" sz="2800" spc="-18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Assessment</a:t>
            </a:r>
            <a:r>
              <a:rPr dirty="0" sz="2800" spc="-9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programs.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62743" y="5821679"/>
            <a:ext cx="2255520" cy="90525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13646"/>
            <a:ext cx="12191999" cy="1144352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445008"/>
            <a:ext cx="12192000" cy="382905"/>
          </a:xfrm>
          <a:custGeom>
            <a:avLst/>
            <a:gdLst/>
            <a:ahLst/>
            <a:cxnLst/>
            <a:rect l="l" t="t" r="r" b="b"/>
            <a:pathLst>
              <a:path w="12192000" h="382905">
                <a:moveTo>
                  <a:pt x="12192000" y="0"/>
                </a:moveTo>
                <a:lnTo>
                  <a:pt x="0" y="0"/>
                </a:lnTo>
                <a:lnTo>
                  <a:pt x="0" y="382524"/>
                </a:lnTo>
                <a:lnTo>
                  <a:pt x="12192000" y="38252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1B5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528573" y="982725"/>
            <a:ext cx="4647565" cy="4571365"/>
            <a:chOff x="528573" y="982725"/>
            <a:chExt cx="4647565" cy="4571365"/>
          </a:xfrm>
        </p:grpSpPr>
        <p:sp>
          <p:nvSpPr>
            <p:cNvPr id="5" name="object 5" descr=""/>
            <p:cNvSpPr/>
            <p:nvPr/>
          </p:nvSpPr>
          <p:spPr>
            <a:xfrm>
              <a:off x="534923" y="989075"/>
              <a:ext cx="4634865" cy="4558665"/>
            </a:xfrm>
            <a:custGeom>
              <a:avLst/>
              <a:gdLst/>
              <a:ahLst/>
              <a:cxnLst/>
              <a:rect l="l" t="t" r="r" b="b"/>
              <a:pathLst>
                <a:path w="4634865" h="4558665">
                  <a:moveTo>
                    <a:pt x="4634484" y="0"/>
                  </a:moveTo>
                  <a:lnTo>
                    <a:pt x="0" y="0"/>
                  </a:lnTo>
                  <a:lnTo>
                    <a:pt x="0" y="4558284"/>
                  </a:lnTo>
                  <a:lnTo>
                    <a:pt x="4634484" y="4558284"/>
                  </a:lnTo>
                  <a:lnTo>
                    <a:pt x="4634484" y="0"/>
                  </a:lnTo>
                  <a:close/>
                </a:path>
              </a:pathLst>
            </a:custGeom>
            <a:solidFill>
              <a:srgbClr val="EEF5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34923" y="989075"/>
              <a:ext cx="4634865" cy="4558665"/>
            </a:xfrm>
            <a:custGeom>
              <a:avLst/>
              <a:gdLst/>
              <a:ahLst/>
              <a:cxnLst/>
              <a:rect l="l" t="t" r="r" b="b"/>
              <a:pathLst>
                <a:path w="4634865" h="4558665">
                  <a:moveTo>
                    <a:pt x="0" y="4558284"/>
                  </a:moveTo>
                  <a:lnTo>
                    <a:pt x="4634484" y="4558284"/>
                  </a:lnTo>
                  <a:lnTo>
                    <a:pt x="4634484" y="0"/>
                  </a:lnTo>
                  <a:lnTo>
                    <a:pt x="0" y="0"/>
                  </a:lnTo>
                  <a:lnTo>
                    <a:pt x="0" y="4558284"/>
                  </a:lnTo>
                  <a:close/>
                </a:path>
              </a:pathLst>
            </a:custGeom>
            <a:ln w="12700">
              <a:solidFill>
                <a:srgbClr val="EEF5F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95688" y="5864352"/>
            <a:ext cx="2255520" cy="906778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1315211" y="1319783"/>
            <a:ext cx="3074035" cy="3846829"/>
          </a:xfrm>
          <a:custGeom>
            <a:avLst/>
            <a:gdLst/>
            <a:ahLst/>
            <a:cxnLst/>
            <a:rect l="l" t="t" r="r" b="b"/>
            <a:pathLst>
              <a:path w="3074035" h="3846829">
                <a:moveTo>
                  <a:pt x="3073908" y="0"/>
                </a:moveTo>
                <a:lnTo>
                  <a:pt x="0" y="0"/>
                </a:lnTo>
                <a:lnTo>
                  <a:pt x="0" y="3846576"/>
                </a:lnTo>
                <a:lnTo>
                  <a:pt x="3073908" y="3846576"/>
                </a:lnTo>
                <a:lnTo>
                  <a:pt x="307390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315211" y="1319783"/>
            <a:ext cx="3074035" cy="3846829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algn="ctr" marR="63500">
              <a:lnSpc>
                <a:spcPct val="100000"/>
              </a:lnSpc>
              <a:spcBef>
                <a:spcPts val="825"/>
              </a:spcBef>
            </a:pPr>
            <a:r>
              <a:rPr dirty="0" sz="2800" b="1">
                <a:solidFill>
                  <a:srgbClr val="1F1B51"/>
                </a:solidFill>
                <a:latin typeface="Arial"/>
                <a:cs typeface="Arial"/>
              </a:rPr>
              <a:t>Join</a:t>
            </a:r>
            <a:r>
              <a:rPr dirty="0" sz="2800" spc="-5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1F1B51"/>
                </a:solidFill>
                <a:latin typeface="Arial"/>
                <a:cs typeface="Arial"/>
              </a:rPr>
              <a:t>GHATI!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50">
              <a:latin typeface="Arial"/>
              <a:cs typeface="Arial"/>
            </a:endParaRPr>
          </a:p>
          <a:p>
            <a:pPr algn="ctr" marL="795020" marR="827405">
              <a:lnSpc>
                <a:spcPct val="100000"/>
              </a:lnSpc>
            </a:pP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www.acc.org/ghati</a:t>
            </a:r>
            <a:r>
              <a:rPr dirty="0" sz="1400" spc="-1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Arial"/>
                <a:cs typeface="Arial"/>
                <a:hlinkClick r:id="rId5"/>
              </a:rPr>
              <a:t>ghati@acc.org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94103" y="1976627"/>
            <a:ext cx="2566416" cy="2566416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5359146" y="1899666"/>
            <a:ext cx="6757034" cy="24345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800" spc="-25" b="1">
                <a:solidFill>
                  <a:srgbClr val="1F1B51"/>
                </a:solidFill>
                <a:latin typeface="Open Sans"/>
                <a:cs typeface="Open Sans"/>
              </a:rPr>
              <a:t>ACC’s</a:t>
            </a:r>
            <a:r>
              <a:rPr dirty="0" sz="2800" spc="-100" b="1">
                <a:solidFill>
                  <a:srgbClr val="1F1B51"/>
                </a:solidFill>
                <a:latin typeface="Open Sans"/>
                <a:cs typeface="Open Sans"/>
              </a:rPr>
              <a:t> </a:t>
            </a:r>
            <a:r>
              <a:rPr dirty="0" sz="2800" b="1">
                <a:solidFill>
                  <a:srgbClr val="1F1B51"/>
                </a:solidFill>
                <a:latin typeface="Open Sans"/>
                <a:cs typeface="Open Sans"/>
              </a:rPr>
              <a:t>Global</a:t>
            </a:r>
            <a:r>
              <a:rPr dirty="0" sz="2800" spc="-120" b="1">
                <a:solidFill>
                  <a:srgbClr val="1F1B51"/>
                </a:solidFill>
                <a:latin typeface="Open Sans"/>
                <a:cs typeface="Open Sans"/>
              </a:rPr>
              <a:t> </a:t>
            </a:r>
            <a:r>
              <a:rPr dirty="0" sz="2800" b="1">
                <a:solidFill>
                  <a:srgbClr val="1F1B51"/>
                </a:solidFill>
                <a:latin typeface="Open Sans"/>
                <a:cs typeface="Open Sans"/>
              </a:rPr>
              <a:t>Heart</a:t>
            </a:r>
            <a:r>
              <a:rPr dirty="0" sz="2800" spc="-120" b="1">
                <a:solidFill>
                  <a:srgbClr val="1F1B51"/>
                </a:solidFill>
                <a:latin typeface="Open Sans"/>
                <a:cs typeface="Open Sans"/>
              </a:rPr>
              <a:t> </a:t>
            </a:r>
            <a:r>
              <a:rPr dirty="0" sz="2800" b="1">
                <a:solidFill>
                  <a:srgbClr val="1F1B51"/>
                </a:solidFill>
                <a:latin typeface="Open Sans"/>
                <a:cs typeface="Open Sans"/>
              </a:rPr>
              <a:t>Attack</a:t>
            </a:r>
            <a:r>
              <a:rPr dirty="0" sz="2800" spc="-120" b="1">
                <a:solidFill>
                  <a:srgbClr val="1F1B51"/>
                </a:solidFill>
                <a:latin typeface="Open Sans"/>
                <a:cs typeface="Open Sans"/>
              </a:rPr>
              <a:t> </a:t>
            </a:r>
            <a:r>
              <a:rPr dirty="0" sz="2800" spc="-10" b="1">
                <a:solidFill>
                  <a:srgbClr val="1F1B51"/>
                </a:solidFill>
                <a:latin typeface="Open Sans"/>
                <a:cs typeface="Open Sans"/>
              </a:rPr>
              <a:t>Treatment</a:t>
            </a:r>
            <a:endParaRPr sz="2800">
              <a:latin typeface="Open Sans"/>
              <a:cs typeface="Open Sans"/>
            </a:endParaRPr>
          </a:p>
          <a:p>
            <a:pPr algn="ctr">
              <a:lnSpc>
                <a:spcPct val="100000"/>
              </a:lnSpc>
            </a:pPr>
            <a:r>
              <a:rPr dirty="0" sz="2800" spc="-10" b="1">
                <a:solidFill>
                  <a:srgbClr val="1F1B51"/>
                </a:solidFill>
                <a:latin typeface="Open Sans"/>
                <a:cs typeface="Open Sans"/>
              </a:rPr>
              <a:t>Initiative</a:t>
            </a:r>
            <a:endParaRPr sz="2800">
              <a:latin typeface="Open Sans"/>
              <a:cs typeface="Open Sans"/>
            </a:endParaRPr>
          </a:p>
          <a:p>
            <a:pPr algn="just" marL="12700" marR="5080" indent="85090">
              <a:lnSpc>
                <a:spcPct val="100000"/>
              </a:lnSpc>
              <a:spcBef>
                <a:spcPts val="2890"/>
              </a:spcBef>
            </a:pPr>
            <a:r>
              <a:rPr dirty="0" sz="2600" i="1">
                <a:solidFill>
                  <a:srgbClr val="1F1B51"/>
                </a:solidFill>
                <a:latin typeface="Open Sans"/>
                <a:cs typeface="Open Sans"/>
              </a:rPr>
              <a:t>A</a:t>
            </a:r>
            <a:r>
              <a:rPr dirty="0" sz="2600" spc="355" i="1">
                <a:solidFill>
                  <a:srgbClr val="1F1B51"/>
                </a:solidFill>
                <a:latin typeface="Open Sans"/>
                <a:cs typeface="Open Sans"/>
              </a:rPr>
              <a:t> </a:t>
            </a:r>
            <a:r>
              <a:rPr dirty="0" sz="2600" i="1">
                <a:solidFill>
                  <a:srgbClr val="1F1B51"/>
                </a:solidFill>
                <a:latin typeface="Open Sans"/>
                <a:cs typeface="Open Sans"/>
              </a:rPr>
              <a:t>Global</a:t>
            </a:r>
            <a:r>
              <a:rPr dirty="0" sz="2600" spc="380" i="1">
                <a:solidFill>
                  <a:srgbClr val="1F1B51"/>
                </a:solidFill>
                <a:latin typeface="Open Sans"/>
                <a:cs typeface="Open Sans"/>
              </a:rPr>
              <a:t> </a:t>
            </a:r>
            <a:r>
              <a:rPr dirty="0" sz="2600" i="1">
                <a:solidFill>
                  <a:srgbClr val="1F1B51"/>
                </a:solidFill>
                <a:latin typeface="Open Sans"/>
                <a:cs typeface="Open Sans"/>
              </a:rPr>
              <a:t>Opportunity</a:t>
            </a:r>
            <a:r>
              <a:rPr dirty="0" sz="2600" spc="375" i="1">
                <a:solidFill>
                  <a:srgbClr val="1F1B51"/>
                </a:solidFill>
                <a:latin typeface="Open Sans"/>
                <a:cs typeface="Open Sans"/>
              </a:rPr>
              <a:t> </a:t>
            </a:r>
            <a:r>
              <a:rPr dirty="0" sz="2600" i="1">
                <a:solidFill>
                  <a:srgbClr val="1F1B51"/>
                </a:solidFill>
                <a:latin typeface="Open Sans"/>
                <a:cs typeface="Open Sans"/>
              </a:rPr>
              <a:t>-</a:t>
            </a:r>
            <a:r>
              <a:rPr dirty="0" sz="2600" spc="380" i="1">
                <a:solidFill>
                  <a:srgbClr val="1F1B51"/>
                </a:solidFill>
                <a:latin typeface="Open Sans"/>
                <a:cs typeface="Open Sans"/>
              </a:rPr>
              <a:t> </a:t>
            </a:r>
            <a:r>
              <a:rPr dirty="0" sz="2600">
                <a:solidFill>
                  <a:srgbClr val="1F1B51"/>
                </a:solidFill>
                <a:latin typeface="Open Sans"/>
                <a:cs typeface="Open Sans"/>
              </a:rPr>
              <a:t>We</a:t>
            </a:r>
            <a:r>
              <a:rPr dirty="0" sz="2600" spc="380">
                <a:solidFill>
                  <a:srgbClr val="1F1B51"/>
                </a:solidFill>
                <a:latin typeface="Open Sans"/>
                <a:cs typeface="Open Sans"/>
              </a:rPr>
              <a:t> </a:t>
            </a:r>
            <a:r>
              <a:rPr dirty="0" sz="2600">
                <a:solidFill>
                  <a:srgbClr val="1F1B51"/>
                </a:solidFill>
                <a:latin typeface="Open Sans"/>
                <a:cs typeface="Open Sans"/>
              </a:rPr>
              <a:t>look</a:t>
            </a:r>
            <a:r>
              <a:rPr dirty="0" sz="2600" spc="375">
                <a:solidFill>
                  <a:srgbClr val="1F1B51"/>
                </a:solidFill>
                <a:latin typeface="Open Sans"/>
                <a:cs typeface="Open Sans"/>
              </a:rPr>
              <a:t> </a:t>
            </a:r>
            <a:r>
              <a:rPr dirty="0" sz="2600">
                <a:solidFill>
                  <a:srgbClr val="1F1B51"/>
                </a:solidFill>
                <a:latin typeface="Open Sans"/>
                <a:cs typeface="Open Sans"/>
              </a:rPr>
              <a:t>forward</a:t>
            </a:r>
            <a:r>
              <a:rPr dirty="0" sz="2600" spc="365">
                <a:solidFill>
                  <a:srgbClr val="1F1B51"/>
                </a:solidFill>
                <a:latin typeface="Open Sans"/>
                <a:cs typeface="Open Sans"/>
              </a:rPr>
              <a:t> </a:t>
            </a:r>
            <a:r>
              <a:rPr dirty="0" sz="2600" spc="-25">
                <a:solidFill>
                  <a:srgbClr val="1F1B51"/>
                </a:solidFill>
                <a:latin typeface="Open Sans"/>
                <a:cs typeface="Open Sans"/>
              </a:rPr>
              <a:t>to </a:t>
            </a:r>
            <a:r>
              <a:rPr dirty="0" sz="2600">
                <a:solidFill>
                  <a:srgbClr val="1F1B51"/>
                </a:solidFill>
                <a:latin typeface="Open Sans"/>
                <a:cs typeface="Open Sans"/>
              </a:rPr>
              <a:t>collaborating</a:t>
            </a:r>
            <a:r>
              <a:rPr dirty="0" sz="2600" spc="60">
                <a:solidFill>
                  <a:srgbClr val="1F1B51"/>
                </a:solidFill>
                <a:latin typeface="Open Sans"/>
                <a:cs typeface="Open Sans"/>
              </a:rPr>
              <a:t>  </a:t>
            </a:r>
            <a:r>
              <a:rPr dirty="0" sz="2600">
                <a:solidFill>
                  <a:srgbClr val="1F1B51"/>
                </a:solidFill>
                <a:latin typeface="Open Sans"/>
                <a:cs typeface="Open Sans"/>
              </a:rPr>
              <a:t>with</a:t>
            </a:r>
            <a:r>
              <a:rPr dirty="0" sz="2600" spc="70">
                <a:solidFill>
                  <a:srgbClr val="1F1B51"/>
                </a:solidFill>
                <a:latin typeface="Open Sans"/>
                <a:cs typeface="Open Sans"/>
              </a:rPr>
              <a:t>  </a:t>
            </a:r>
            <a:r>
              <a:rPr dirty="0" sz="2600">
                <a:solidFill>
                  <a:srgbClr val="1F1B51"/>
                </a:solidFill>
                <a:latin typeface="Open Sans"/>
                <a:cs typeface="Open Sans"/>
              </a:rPr>
              <a:t>you</a:t>
            </a:r>
            <a:r>
              <a:rPr dirty="0" sz="2600" spc="55">
                <a:solidFill>
                  <a:srgbClr val="1F1B51"/>
                </a:solidFill>
                <a:latin typeface="Open Sans"/>
                <a:cs typeface="Open Sans"/>
              </a:rPr>
              <a:t>  </a:t>
            </a:r>
            <a:r>
              <a:rPr dirty="0" sz="2600">
                <a:solidFill>
                  <a:srgbClr val="1F1B51"/>
                </a:solidFill>
                <a:latin typeface="Open Sans"/>
                <a:cs typeface="Open Sans"/>
              </a:rPr>
              <a:t>to</a:t>
            </a:r>
            <a:r>
              <a:rPr dirty="0" sz="2600" spc="60">
                <a:solidFill>
                  <a:srgbClr val="1F1B51"/>
                </a:solidFill>
                <a:latin typeface="Open Sans"/>
                <a:cs typeface="Open Sans"/>
              </a:rPr>
              <a:t>  </a:t>
            </a:r>
            <a:r>
              <a:rPr dirty="0" sz="2600">
                <a:solidFill>
                  <a:srgbClr val="1F1B51"/>
                </a:solidFill>
                <a:latin typeface="Open Sans"/>
                <a:cs typeface="Open Sans"/>
              </a:rPr>
              <a:t>advance</a:t>
            </a:r>
            <a:r>
              <a:rPr dirty="0" sz="2600" spc="65">
                <a:solidFill>
                  <a:srgbClr val="1F1B51"/>
                </a:solidFill>
                <a:latin typeface="Open Sans"/>
                <a:cs typeface="Open Sans"/>
              </a:rPr>
              <a:t>  </a:t>
            </a:r>
            <a:r>
              <a:rPr dirty="0" sz="2600" spc="-10">
                <a:solidFill>
                  <a:srgbClr val="1F1B51"/>
                </a:solidFill>
                <a:latin typeface="Open Sans"/>
                <a:cs typeface="Open Sans"/>
              </a:rPr>
              <a:t>STEMI </a:t>
            </a:r>
            <a:r>
              <a:rPr dirty="0" sz="2600">
                <a:solidFill>
                  <a:srgbClr val="1F1B51"/>
                </a:solidFill>
                <a:latin typeface="Open Sans"/>
                <a:cs typeface="Open Sans"/>
              </a:rPr>
              <a:t>care</a:t>
            </a:r>
            <a:r>
              <a:rPr dirty="0" sz="2600" spc="-55">
                <a:solidFill>
                  <a:srgbClr val="1F1B51"/>
                </a:solidFill>
                <a:latin typeface="Open Sans"/>
                <a:cs typeface="Open Sans"/>
              </a:rPr>
              <a:t> </a:t>
            </a:r>
            <a:r>
              <a:rPr dirty="0" sz="2600">
                <a:solidFill>
                  <a:srgbClr val="1F1B51"/>
                </a:solidFill>
                <a:latin typeface="Open Sans"/>
                <a:cs typeface="Open Sans"/>
              </a:rPr>
              <a:t>around</a:t>
            </a:r>
            <a:r>
              <a:rPr dirty="0" sz="2600" spc="-45">
                <a:solidFill>
                  <a:srgbClr val="1F1B51"/>
                </a:solidFill>
                <a:latin typeface="Open Sans"/>
                <a:cs typeface="Open Sans"/>
              </a:rPr>
              <a:t> </a:t>
            </a:r>
            <a:r>
              <a:rPr dirty="0" sz="2600">
                <a:solidFill>
                  <a:srgbClr val="1F1B51"/>
                </a:solidFill>
                <a:latin typeface="Open Sans"/>
                <a:cs typeface="Open Sans"/>
              </a:rPr>
              <a:t>the</a:t>
            </a:r>
            <a:r>
              <a:rPr dirty="0" sz="2600" spc="-45">
                <a:solidFill>
                  <a:srgbClr val="1F1B51"/>
                </a:solidFill>
                <a:latin typeface="Open Sans"/>
                <a:cs typeface="Open Sans"/>
              </a:rPr>
              <a:t> </a:t>
            </a:r>
            <a:r>
              <a:rPr dirty="0" sz="2600" spc="-10">
                <a:solidFill>
                  <a:srgbClr val="1F1B51"/>
                </a:solidFill>
                <a:latin typeface="Open Sans"/>
                <a:cs typeface="Open Sans"/>
              </a:rPr>
              <a:t>world.</a:t>
            </a:r>
            <a:endParaRPr sz="26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84404"/>
            <a:ext cx="12189460" cy="909955"/>
            <a:chOff x="0" y="184404"/>
            <a:chExt cx="12189460" cy="909955"/>
          </a:xfrm>
        </p:grpSpPr>
        <p:sp>
          <p:nvSpPr>
            <p:cNvPr id="3" name="object 3" descr=""/>
            <p:cNvSpPr/>
            <p:nvPr/>
          </p:nvSpPr>
          <p:spPr>
            <a:xfrm>
              <a:off x="0" y="445008"/>
              <a:ext cx="12189460" cy="382905"/>
            </a:xfrm>
            <a:custGeom>
              <a:avLst/>
              <a:gdLst/>
              <a:ahLst/>
              <a:cxnLst/>
              <a:rect l="l" t="t" r="r" b="b"/>
              <a:pathLst>
                <a:path w="12189460" h="382905">
                  <a:moveTo>
                    <a:pt x="12188952" y="0"/>
                  </a:moveTo>
                  <a:lnTo>
                    <a:pt x="0" y="0"/>
                  </a:lnTo>
                  <a:lnTo>
                    <a:pt x="0" y="382524"/>
                  </a:lnTo>
                  <a:lnTo>
                    <a:pt x="12188952" y="382524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1F1B5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751" y="184404"/>
              <a:ext cx="3491484" cy="90982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63523" y="210312"/>
              <a:ext cx="3389629" cy="807720"/>
            </a:xfrm>
            <a:custGeom>
              <a:avLst/>
              <a:gdLst/>
              <a:ahLst/>
              <a:cxnLst/>
              <a:rect l="l" t="t" r="r" b="b"/>
              <a:pathLst>
                <a:path w="3389629" h="807719">
                  <a:moveTo>
                    <a:pt x="3389376" y="0"/>
                  </a:moveTo>
                  <a:lnTo>
                    <a:pt x="0" y="0"/>
                  </a:lnTo>
                  <a:lnTo>
                    <a:pt x="0" y="807719"/>
                  </a:lnTo>
                  <a:lnTo>
                    <a:pt x="3389376" y="807719"/>
                  </a:lnTo>
                  <a:lnTo>
                    <a:pt x="3389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69519" y="1809114"/>
            <a:ext cx="11740515" cy="25863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The</a:t>
            </a:r>
            <a:r>
              <a:rPr dirty="0" sz="2800" spc="-5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following</a:t>
            </a:r>
            <a:r>
              <a:rPr dirty="0" sz="2800" spc="-4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authors</a:t>
            </a:r>
            <a:r>
              <a:rPr dirty="0" sz="2800" spc="-5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have</a:t>
            </a:r>
            <a:r>
              <a:rPr dirty="0" sz="2800" spc="-7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nothing</a:t>
            </a:r>
            <a:r>
              <a:rPr dirty="0" sz="2800" spc="-4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to</a:t>
            </a:r>
            <a:r>
              <a:rPr dirty="0" sz="2800" spc="-7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disclose: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1113155" algn="l"/>
                <a:tab pos="1539875" algn="l"/>
                <a:tab pos="2998470" algn="l"/>
                <a:tab pos="4157979" algn="l"/>
                <a:tab pos="4584700" algn="l"/>
                <a:tab pos="6380480" algn="l"/>
                <a:tab pos="7164070" algn="l"/>
                <a:tab pos="7669530" algn="l"/>
                <a:tab pos="8867775" algn="l"/>
                <a:tab pos="10126980" algn="l"/>
              </a:tabLst>
            </a:pP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Cesar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25">
                <a:solidFill>
                  <a:srgbClr val="1F1B51"/>
                </a:solidFill>
                <a:latin typeface="Arial"/>
                <a:cs typeface="Arial"/>
              </a:rPr>
              <a:t>J.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Herrera,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Benny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25">
                <a:solidFill>
                  <a:srgbClr val="1F1B51"/>
                </a:solidFill>
                <a:latin typeface="Arial"/>
                <a:cs typeface="Arial"/>
              </a:rPr>
              <a:t>J.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Levenson,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25">
                <a:solidFill>
                  <a:srgbClr val="1F1B51"/>
                </a:solidFill>
                <a:latin typeface="Arial"/>
                <a:cs typeface="Arial"/>
              </a:rPr>
              <a:t>Ana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25">
                <a:solidFill>
                  <a:srgbClr val="1F1B51"/>
                </a:solidFill>
                <a:latin typeface="Arial"/>
                <a:cs typeface="Arial"/>
              </a:rPr>
              <a:t>C.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Lucca,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Angela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Natcheva,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Kyoko</a:t>
            </a:r>
            <a:r>
              <a:rPr dirty="0" sz="2800" spc="-8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Miki,</a:t>
            </a:r>
            <a:r>
              <a:rPr dirty="0" sz="2800" spc="-7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Kelly</a:t>
            </a:r>
            <a:r>
              <a:rPr dirty="0" sz="2800" spc="-5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Olsson,</a:t>
            </a:r>
            <a:r>
              <a:rPr dirty="0" sz="2800" spc="-18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Alyssa</a:t>
            </a:r>
            <a:r>
              <a:rPr dirty="0" sz="2800" spc="-6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McCormick,</a:t>
            </a:r>
            <a:r>
              <a:rPr dirty="0" sz="2800" spc="-5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B.</a:t>
            </a:r>
            <a:r>
              <a:rPr dirty="0" sz="2800" spc="-7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Hadley</a:t>
            </a:r>
            <a:r>
              <a:rPr dirty="0" sz="2800" spc="-4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Wilson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Program</a:t>
            </a:r>
            <a:r>
              <a:rPr dirty="0" sz="2800" spc="-7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funded</a:t>
            </a:r>
            <a:r>
              <a:rPr dirty="0" sz="2800" spc="-5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by</a:t>
            </a:r>
            <a:r>
              <a:rPr dirty="0" sz="2800" spc="-8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the</a:t>
            </a:r>
            <a:r>
              <a:rPr dirty="0" sz="2800" spc="-19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American</a:t>
            </a:r>
            <a:r>
              <a:rPr dirty="0" sz="2800" spc="-5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College</a:t>
            </a:r>
            <a:r>
              <a:rPr dirty="0" sz="2800" spc="-5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of</a:t>
            </a:r>
            <a:r>
              <a:rPr dirty="0" sz="2800" spc="-7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Cardiology</a:t>
            </a:r>
            <a:r>
              <a:rPr dirty="0" sz="2800" spc="-5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(ACC).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3523" y="445008"/>
            <a:ext cx="3389629" cy="382905"/>
          </a:xfrm>
          <a:prstGeom prst="rect"/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256540">
              <a:lnSpc>
                <a:spcPts val="3010"/>
              </a:lnSpc>
            </a:pPr>
            <a:r>
              <a:rPr dirty="0" sz="4000" spc="-10"/>
              <a:t>Disclosures</a:t>
            </a:r>
            <a:endParaRPr sz="400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30740" y="5846064"/>
            <a:ext cx="2253996" cy="9067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2855" y="451104"/>
            <a:ext cx="6449695" cy="382905"/>
          </a:xfrm>
          <a:prstGeom prst="rect"/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67005">
              <a:lnSpc>
                <a:spcPts val="3010"/>
              </a:lnSpc>
            </a:pPr>
            <a:r>
              <a:rPr dirty="0" sz="4000"/>
              <a:t>Participating</a:t>
            </a:r>
            <a:r>
              <a:rPr dirty="0" sz="4000" spc="-225"/>
              <a:t> </a:t>
            </a:r>
            <a:r>
              <a:rPr dirty="0" sz="4000" spc="-45"/>
              <a:t>GHATI</a:t>
            </a:r>
            <a:r>
              <a:rPr dirty="0" sz="4000" spc="-210"/>
              <a:t> </a:t>
            </a:r>
            <a:r>
              <a:rPr dirty="0" sz="4000" spc="-10"/>
              <a:t>Sites</a:t>
            </a:r>
            <a:endParaRPr sz="4000"/>
          </a:p>
        </p:txBody>
      </p:sp>
      <p:sp>
        <p:nvSpPr>
          <p:cNvPr id="3" name="object 3" descr=""/>
          <p:cNvSpPr txBox="1"/>
          <p:nvPr/>
        </p:nvSpPr>
        <p:spPr>
          <a:xfrm>
            <a:off x="358546" y="1086380"/>
            <a:ext cx="3336925" cy="45783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400" b="1">
                <a:solidFill>
                  <a:srgbClr val="C00000"/>
                </a:solidFill>
                <a:latin typeface="Wingdings 2"/>
                <a:cs typeface="Wingdings 2"/>
              </a:rPr>
              <a:t></a:t>
            </a:r>
            <a:r>
              <a:rPr dirty="0" sz="1400" spc="1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Clínica</a:t>
            </a:r>
            <a:r>
              <a:rPr dirty="0" sz="1400" spc="-4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Bazterrica</a:t>
            </a:r>
            <a:r>
              <a:rPr dirty="0" sz="1400">
                <a:solidFill>
                  <a:srgbClr val="1F1B51"/>
                </a:solidFill>
                <a:latin typeface="Arial"/>
                <a:cs typeface="Arial"/>
              </a:rPr>
              <a:t>,</a:t>
            </a:r>
            <a:r>
              <a:rPr dirty="0" sz="1400" spc="-6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F1B51"/>
                </a:solidFill>
                <a:latin typeface="Arial"/>
                <a:cs typeface="Arial"/>
              </a:rPr>
              <a:t>ARGENTINA</a:t>
            </a:r>
            <a:endParaRPr sz="1100">
              <a:latin typeface="Arial"/>
              <a:cs typeface="Arial"/>
            </a:endParaRPr>
          </a:p>
          <a:p>
            <a:pPr marL="180340">
              <a:lnSpc>
                <a:spcPct val="100000"/>
              </a:lnSpc>
              <a:spcBef>
                <a:spcPts val="130"/>
              </a:spcBef>
            </a:pP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Carlos</a:t>
            </a:r>
            <a:r>
              <a:rPr dirty="0" sz="1200" spc="-3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Barrero,</a:t>
            </a:r>
            <a:r>
              <a:rPr dirty="0" sz="1200" spc="-3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Enrique</a:t>
            </a:r>
            <a:r>
              <a:rPr dirty="0" sz="1200" spc="-3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Fairman</a:t>
            </a:r>
            <a:r>
              <a:rPr dirty="0" sz="1200" spc="-2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&amp;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Lucas</a:t>
            </a:r>
            <a:r>
              <a:rPr dirty="0" sz="1200" spc="-4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F1B51"/>
                </a:solidFill>
                <a:latin typeface="Arial"/>
                <a:cs typeface="Arial"/>
              </a:rPr>
              <a:t>Rojo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58546" y="1656974"/>
            <a:ext cx="2548890" cy="49720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400" b="1">
                <a:solidFill>
                  <a:srgbClr val="C00000"/>
                </a:solidFill>
                <a:latin typeface="Wingdings 2"/>
                <a:cs typeface="Wingdings 2"/>
              </a:rPr>
              <a:t></a:t>
            </a:r>
            <a:r>
              <a:rPr dirty="0" sz="1400" spc="1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1F1B51"/>
                </a:solidFill>
                <a:latin typeface="Arial"/>
                <a:cs typeface="Arial"/>
              </a:rPr>
              <a:t>Hospital</a:t>
            </a:r>
            <a:r>
              <a:rPr dirty="0" sz="1400" spc="-8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Alemán</a:t>
            </a:r>
            <a:r>
              <a:rPr dirty="0" sz="1600">
                <a:solidFill>
                  <a:srgbClr val="1F1B51"/>
                </a:solidFill>
                <a:latin typeface="Arial"/>
                <a:cs typeface="Arial"/>
              </a:rPr>
              <a:t>,</a:t>
            </a:r>
            <a:r>
              <a:rPr dirty="0" sz="1600" spc="2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F1B51"/>
                </a:solidFill>
                <a:latin typeface="Arial"/>
                <a:cs typeface="Arial"/>
              </a:rPr>
              <a:t>ARGENTINA</a:t>
            </a:r>
            <a:endParaRPr sz="1100">
              <a:latin typeface="Arial"/>
              <a:cs typeface="Arial"/>
            </a:endParaRPr>
          </a:p>
          <a:p>
            <a:pPr marL="180340">
              <a:lnSpc>
                <a:spcPct val="100000"/>
              </a:lnSpc>
              <a:spcBef>
                <a:spcPts val="150"/>
              </a:spcBef>
            </a:pP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Agustina</a:t>
            </a:r>
            <a:r>
              <a:rPr dirty="0" sz="1200" spc="-3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Ginesi</a:t>
            </a:r>
            <a:r>
              <a:rPr dirty="0" sz="1200" spc="-2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&amp; Claudio</a:t>
            </a:r>
            <a:r>
              <a:rPr dirty="0" sz="1200" spc="-5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F1B51"/>
                </a:solidFill>
                <a:latin typeface="Arial"/>
                <a:cs typeface="Arial"/>
              </a:rPr>
              <a:t>Higa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26186" y="2276703"/>
            <a:ext cx="3198495" cy="681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Instituto</a:t>
            </a:r>
            <a:r>
              <a:rPr dirty="0" sz="1400" spc="-6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de</a:t>
            </a:r>
            <a:r>
              <a:rPr dirty="0" sz="1400" spc="-4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Cardiologia</a:t>
            </a:r>
            <a:r>
              <a:rPr dirty="0" sz="1400" spc="-7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de</a:t>
            </a:r>
            <a:r>
              <a:rPr dirty="0" sz="1400" spc="-4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1B51"/>
                </a:solidFill>
                <a:latin typeface="Arial"/>
                <a:cs typeface="Arial"/>
              </a:rPr>
              <a:t>Corrientes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“Juana</a:t>
            </a:r>
            <a:r>
              <a:rPr dirty="0" sz="1400" spc="-5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spc="-75" b="1">
                <a:solidFill>
                  <a:srgbClr val="1F1B51"/>
                </a:solidFill>
                <a:latin typeface="Arial"/>
                <a:cs typeface="Arial"/>
              </a:rPr>
              <a:t>F.</a:t>
            </a:r>
            <a:r>
              <a:rPr dirty="0" sz="1400" spc="-2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Cabral”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,</a:t>
            </a:r>
            <a:r>
              <a:rPr dirty="0" sz="1200" spc="1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F1B51"/>
                </a:solidFill>
                <a:latin typeface="Arial"/>
                <a:cs typeface="Arial"/>
              </a:rPr>
              <a:t>ARGENTINA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Mariela</a:t>
            </a:r>
            <a:r>
              <a:rPr dirty="0" sz="1200" spc="-4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Onocko</a:t>
            </a:r>
            <a:r>
              <a:rPr dirty="0" sz="1200" spc="-2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&amp;</a:t>
            </a:r>
            <a:r>
              <a:rPr dirty="0" sz="1200" spc="-1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Rodrigo</a:t>
            </a:r>
            <a:r>
              <a:rPr dirty="0" sz="1200" spc="-3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F1B51"/>
                </a:solidFill>
                <a:latin typeface="Arial"/>
                <a:cs typeface="Arial"/>
              </a:rPr>
              <a:t>Zoni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58546" y="3077359"/>
            <a:ext cx="2784475" cy="45783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400" b="1">
                <a:solidFill>
                  <a:srgbClr val="C00000"/>
                </a:solidFill>
                <a:latin typeface="Wingdings 2"/>
                <a:cs typeface="Wingdings 2"/>
              </a:rPr>
              <a:t></a:t>
            </a:r>
            <a:r>
              <a:rPr dirty="0" sz="1400" spc="1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Sanatorio</a:t>
            </a:r>
            <a:r>
              <a:rPr dirty="0" sz="1400" spc="-5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Británico</a:t>
            </a:r>
            <a:r>
              <a:rPr dirty="0" sz="1400">
                <a:solidFill>
                  <a:srgbClr val="1F1B51"/>
                </a:solidFill>
                <a:latin typeface="Arial"/>
                <a:cs typeface="Arial"/>
              </a:rPr>
              <a:t>,</a:t>
            </a:r>
            <a:r>
              <a:rPr dirty="0" sz="1400" spc="-5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F1B51"/>
                </a:solidFill>
                <a:latin typeface="Arial"/>
                <a:cs typeface="Arial"/>
              </a:rPr>
              <a:t>ARGENTINA</a:t>
            </a:r>
            <a:endParaRPr sz="1100">
              <a:latin typeface="Arial"/>
              <a:cs typeface="Arial"/>
            </a:endParaRPr>
          </a:p>
          <a:p>
            <a:pPr marL="180340">
              <a:lnSpc>
                <a:spcPct val="100000"/>
              </a:lnSpc>
              <a:spcBef>
                <a:spcPts val="130"/>
              </a:spcBef>
            </a:pP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Luis</a:t>
            </a:r>
            <a:r>
              <a:rPr dirty="0" sz="1200" spc="-3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Esteban</a:t>
            </a:r>
            <a:r>
              <a:rPr dirty="0" sz="1200" spc="-3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Keller</a:t>
            </a:r>
            <a:r>
              <a:rPr dirty="0" sz="1200" spc="-3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&amp;</a:t>
            </a:r>
            <a:r>
              <a:rPr dirty="0" sz="1200" spc="1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Gabriel</a:t>
            </a:r>
            <a:r>
              <a:rPr dirty="0" sz="1200" spc="-5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Tissera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8546" y="3657701"/>
            <a:ext cx="3218180" cy="681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0340" marR="5080" indent="-167640">
              <a:lnSpc>
                <a:spcPct val="107100"/>
              </a:lnSpc>
              <a:spcBef>
                <a:spcPts val="100"/>
              </a:spcBef>
            </a:pPr>
            <a:r>
              <a:rPr dirty="0" sz="1400" b="1">
                <a:solidFill>
                  <a:srgbClr val="C00000"/>
                </a:solidFill>
                <a:latin typeface="Wingdings 2"/>
                <a:cs typeface="Wingdings 2"/>
              </a:rPr>
              <a:t></a:t>
            </a:r>
            <a:r>
              <a:rPr dirty="0" sz="1400" spc="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National</a:t>
            </a:r>
            <a:r>
              <a:rPr dirty="0" sz="1400" spc="-5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Institute</a:t>
            </a:r>
            <a:r>
              <a:rPr dirty="0" sz="1400" spc="-7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of</a:t>
            </a:r>
            <a:r>
              <a:rPr dirty="0" sz="1400" spc="-2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1B51"/>
                </a:solidFill>
                <a:latin typeface="Arial"/>
                <a:cs typeface="Arial"/>
              </a:rPr>
              <a:t>Cardiovascular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Diseases</a:t>
            </a:r>
            <a:r>
              <a:rPr dirty="0" sz="1400">
                <a:solidFill>
                  <a:srgbClr val="1F1B51"/>
                </a:solidFill>
                <a:latin typeface="Arial"/>
                <a:cs typeface="Arial"/>
              </a:rPr>
              <a:t>,</a:t>
            </a:r>
            <a:r>
              <a:rPr dirty="0" sz="1400" spc="-8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F1B51"/>
                </a:solidFill>
                <a:latin typeface="Arial"/>
                <a:cs typeface="Arial"/>
              </a:rPr>
              <a:t>BANGLADESH</a:t>
            </a:r>
            <a:endParaRPr sz="1100">
              <a:latin typeface="Arial"/>
              <a:cs typeface="Arial"/>
            </a:endParaRPr>
          </a:p>
          <a:p>
            <a:pPr marL="18034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AKM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Monwarul</a:t>
            </a:r>
            <a:r>
              <a:rPr dirty="0" sz="1200" spc="-3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Islam</a:t>
            </a:r>
            <a:r>
              <a:rPr dirty="0" sz="1200" spc="-1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&amp;</a:t>
            </a:r>
            <a:r>
              <a:rPr dirty="0" sz="1200" spc="-8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Azalur</a:t>
            </a:r>
            <a:r>
              <a:rPr dirty="0" sz="1200" spc="-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Rahman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26186" y="4458357"/>
            <a:ext cx="3110865" cy="6540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125"/>
              </a:spcBef>
            </a:pP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Hospital</a:t>
            </a:r>
            <a:r>
              <a:rPr dirty="0" sz="1400" spc="-5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Samaritano</a:t>
            </a:r>
            <a:r>
              <a:rPr dirty="0" sz="1400" spc="-6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Paulista</a:t>
            </a:r>
            <a:r>
              <a:rPr dirty="0" sz="1400">
                <a:solidFill>
                  <a:srgbClr val="1F1B51"/>
                </a:solidFill>
                <a:latin typeface="Arial"/>
                <a:cs typeface="Arial"/>
              </a:rPr>
              <a:t>,</a:t>
            </a:r>
            <a:r>
              <a:rPr dirty="0" sz="1400" spc="-5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F1B51"/>
                </a:solidFill>
                <a:latin typeface="Arial"/>
                <a:cs typeface="Arial"/>
              </a:rPr>
              <a:t>BRAZIL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Pedro</a:t>
            </a:r>
            <a:r>
              <a:rPr dirty="0" sz="1200" spc="-3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Gabriel</a:t>
            </a:r>
            <a:r>
              <a:rPr dirty="0" sz="1200" spc="-3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Melo</a:t>
            </a:r>
            <a:r>
              <a:rPr dirty="0" sz="1200" spc="-2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de</a:t>
            </a:r>
            <a:r>
              <a:rPr dirty="0" sz="1200" spc="-1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Barros</a:t>
            </a:r>
            <a:r>
              <a:rPr dirty="0" sz="1200" spc="-2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e</a:t>
            </a:r>
            <a:r>
              <a:rPr dirty="0" sz="1200" spc="-1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Silva</a:t>
            </a:r>
            <a:r>
              <a:rPr dirty="0" sz="1200" spc="2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&amp; 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Valter Furlan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26186" y="5231359"/>
            <a:ext cx="3168650" cy="45720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Instituto</a:t>
            </a:r>
            <a:r>
              <a:rPr dirty="0" sz="1400" spc="-7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do</a:t>
            </a:r>
            <a:r>
              <a:rPr dirty="0" sz="1400" spc="-4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Coração</a:t>
            </a:r>
            <a:r>
              <a:rPr dirty="0" sz="1400">
                <a:solidFill>
                  <a:srgbClr val="1F1B51"/>
                </a:solidFill>
                <a:latin typeface="Arial"/>
                <a:cs typeface="Arial"/>
              </a:rPr>
              <a:t>,</a:t>
            </a:r>
            <a:r>
              <a:rPr dirty="0" sz="1400" spc="-5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F1B51"/>
                </a:solidFill>
                <a:latin typeface="Arial"/>
                <a:cs typeface="Arial"/>
              </a:rPr>
              <a:t>BRAZIL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Roberto</a:t>
            </a:r>
            <a:r>
              <a:rPr dirty="0" sz="1200" spc="-5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Kalil</a:t>
            </a:r>
            <a:r>
              <a:rPr dirty="0" sz="1200" spc="-3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Filho</a:t>
            </a:r>
            <a:r>
              <a:rPr dirty="0" sz="1200" spc="-2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&amp;</a:t>
            </a:r>
            <a:r>
              <a:rPr dirty="0" sz="1200" spc="-2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Luciano</a:t>
            </a:r>
            <a:r>
              <a:rPr dirty="0" sz="1200" spc="-2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Moreira</a:t>
            </a:r>
            <a:r>
              <a:rPr dirty="0" sz="1200" spc="-5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Baracioli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Alhyatt</a:t>
            </a:r>
            <a:r>
              <a:rPr dirty="0" spc="5"/>
              <a:t> </a:t>
            </a:r>
            <a:r>
              <a:rPr dirty="0"/>
              <a:t>Heart</a:t>
            </a:r>
            <a:r>
              <a:rPr dirty="0" spc="-50"/>
              <a:t> </a:t>
            </a:r>
            <a:r>
              <a:rPr dirty="0"/>
              <a:t>&amp;</a:t>
            </a:r>
            <a:r>
              <a:rPr dirty="0" spc="-40"/>
              <a:t> </a:t>
            </a:r>
            <a:r>
              <a:rPr dirty="0" spc="-10"/>
              <a:t>Vascular</a:t>
            </a:r>
            <a:r>
              <a:rPr dirty="0" spc="-70"/>
              <a:t> </a:t>
            </a:r>
            <a:r>
              <a:rPr dirty="0"/>
              <a:t>Center</a:t>
            </a:r>
            <a:r>
              <a:rPr dirty="0" b="0">
                <a:latin typeface="Arial"/>
                <a:cs typeface="Arial"/>
              </a:rPr>
              <a:t>,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sz="1100" spc="-20" b="0">
                <a:latin typeface="Arial"/>
                <a:cs typeface="Arial"/>
              </a:rPr>
              <a:t>EGYPT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b="0">
                <a:latin typeface="Arial"/>
                <a:cs typeface="Arial"/>
              </a:rPr>
              <a:t>Abd</a:t>
            </a:r>
            <a:r>
              <a:rPr dirty="0" sz="1200" spc="-20" b="0">
                <a:latin typeface="Arial"/>
                <a:cs typeface="Arial"/>
              </a:rPr>
              <a:t> </a:t>
            </a:r>
            <a:r>
              <a:rPr dirty="0" sz="1200" b="0">
                <a:latin typeface="Arial"/>
                <a:cs typeface="Arial"/>
              </a:rPr>
              <a:t>ElRahman</a:t>
            </a:r>
            <a:r>
              <a:rPr dirty="0" sz="1200" spc="-40" b="0">
                <a:latin typeface="Arial"/>
                <a:cs typeface="Arial"/>
              </a:rPr>
              <a:t> </a:t>
            </a:r>
            <a:r>
              <a:rPr dirty="0" sz="1200" b="0">
                <a:latin typeface="Arial"/>
                <a:cs typeface="Arial"/>
              </a:rPr>
              <a:t>Said</a:t>
            </a:r>
            <a:r>
              <a:rPr dirty="0" sz="1200" spc="-25" b="0">
                <a:latin typeface="Arial"/>
                <a:cs typeface="Arial"/>
              </a:rPr>
              <a:t> </a:t>
            </a:r>
            <a:r>
              <a:rPr dirty="0" sz="1200" b="0">
                <a:latin typeface="Arial"/>
                <a:cs typeface="Arial"/>
              </a:rPr>
              <a:t>&amp;</a:t>
            </a:r>
            <a:r>
              <a:rPr dirty="0" sz="1200" spc="-5" b="0">
                <a:latin typeface="Arial"/>
                <a:cs typeface="Arial"/>
              </a:rPr>
              <a:t> </a:t>
            </a:r>
            <a:r>
              <a:rPr dirty="0" sz="1200" b="0">
                <a:latin typeface="Arial"/>
                <a:cs typeface="Arial"/>
              </a:rPr>
              <a:t>Ihab</a:t>
            </a:r>
            <a:r>
              <a:rPr dirty="0" sz="1200" spc="-15" b="0">
                <a:latin typeface="Arial"/>
                <a:cs typeface="Arial"/>
              </a:rPr>
              <a:t> </a:t>
            </a:r>
            <a:r>
              <a:rPr dirty="0" sz="1200" spc="-20" b="0">
                <a:latin typeface="Arial"/>
                <a:cs typeface="Arial"/>
              </a:rPr>
              <a:t>Ghaly</a:t>
            </a:r>
            <a:endParaRPr sz="1200">
              <a:latin typeface="Arial"/>
              <a:cs typeface="Arial"/>
            </a:endParaRPr>
          </a:p>
          <a:p>
            <a:pPr marL="12700" marR="16510">
              <a:lnSpc>
                <a:spcPct val="100000"/>
              </a:lnSpc>
              <a:spcBef>
                <a:spcPts val="1000"/>
              </a:spcBef>
            </a:pPr>
            <a:r>
              <a:rPr dirty="0"/>
              <a:t>Assiut</a:t>
            </a:r>
            <a:r>
              <a:rPr dirty="0" spc="-35"/>
              <a:t> </a:t>
            </a:r>
            <a:r>
              <a:rPr dirty="0"/>
              <a:t>University</a:t>
            </a:r>
            <a:r>
              <a:rPr dirty="0" spc="-70"/>
              <a:t> </a:t>
            </a:r>
            <a:r>
              <a:rPr dirty="0"/>
              <a:t>Heart</a:t>
            </a:r>
            <a:r>
              <a:rPr dirty="0" spc="-45"/>
              <a:t> </a:t>
            </a:r>
            <a:r>
              <a:rPr dirty="0"/>
              <a:t>Hospital</a:t>
            </a:r>
            <a:r>
              <a:rPr dirty="0" b="0">
                <a:latin typeface="Arial"/>
                <a:cs typeface="Arial"/>
              </a:rPr>
              <a:t>,</a:t>
            </a:r>
            <a:r>
              <a:rPr dirty="0" spc="-80" b="0">
                <a:latin typeface="Arial"/>
                <a:cs typeface="Arial"/>
              </a:rPr>
              <a:t> </a:t>
            </a:r>
            <a:r>
              <a:rPr dirty="0" sz="1100" spc="-20" b="0">
                <a:latin typeface="Arial"/>
                <a:cs typeface="Arial"/>
              </a:rPr>
              <a:t>EGYPT </a:t>
            </a:r>
            <a:r>
              <a:rPr dirty="0" sz="1200" b="0">
                <a:latin typeface="Arial"/>
                <a:cs typeface="Arial"/>
              </a:rPr>
              <a:t>Ayman</a:t>
            </a:r>
            <a:r>
              <a:rPr dirty="0" sz="1200" spc="-25" b="0">
                <a:latin typeface="Arial"/>
                <a:cs typeface="Arial"/>
              </a:rPr>
              <a:t> </a:t>
            </a:r>
            <a:r>
              <a:rPr dirty="0" sz="1200" b="0">
                <a:latin typeface="Arial"/>
                <a:cs typeface="Arial"/>
              </a:rPr>
              <a:t>Khairy</a:t>
            </a:r>
            <a:r>
              <a:rPr dirty="0" sz="1200" spc="-35" b="0">
                <a:latin typeface="Arial"/>
                <a:cs typeface="Arial"/>
              </a:rPr>
              <a:t> </a:t>
            </a:r>
            <a:r>
              <a:rPr dirty="0" sz="1200" b="0">
                <a:latin typeface="Arial"/>
                <a:cs typeface="Arial"/>
              </a:rPr>
              <a:t>Mohamed</a:t>
            </a:r>
            <a:r>
              <a:rPr dirty="0" sz="1200" spc="-55" b="0">
                <a:latin typeface="Arial"/>
                <a:cs typeface="Arial"/>
              </a:rPr>
              <a:t> </a:t>
            </a:r>
            <a:r>
              <a:rPr dirty="0" sz="1200" b="0">
                <a:latin typeface="Arial"/>
                <a:cs typeface="Arial"/>
              </a:rPr>
              <a:t>Hassan</a:t>
            </a:r>
            <a:r>
              <a:rPr dirty="0" sz="1200" spc="-35" b="0">
                <a:latin typeface="Arial"/>
                <a:cs typeface="Arial"/>
              </a:rPr>
              <a:t> </a:t>
            </a:r>
            <a:r>
              <a:rPr dirty="0" sz="1200" b="0">
                <a:latin typeface="Arial"/>
                <a:cs typeface="Arial"/>
              </a:rPr>
              <a:t>&amp;</a:t>
            </a:r>
            <a:r>
              <a:rPr dirty="0" sz="1200" spc="-20" b="0">
                <a:latin typeface="Arial"/>
                <a:cs typeface="Arial"/>
              </a:rPr>
              <a:t> </a:t>
            </a:r>
            <a:r>
              <a:rPr dirty="0" sz="1200" b="0">
                <a:latin typeface="Arial"/>
                <a:cs typeface="Arial"/>
              </a:rPr>
              <a:t>Marwan</a:t>
            </a:r>
            <a:r>
              <a:rPr dirty="0" sz="1200" spc="-10" b="0">
                <a:latin typeface="Arial"/>
                <a:cs typeface="Arial"/>
              </a:rPr>
              <a:t> Sayed Mahmoud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/>
              <a:t>Dar</a:t>
            </a:r>
            <a:r>
              <a:rPr dirty="0" spc="-85"/>
              <a:t> </a:t>
            </a:r>
            <a:r>
              <a:rPr dirty="0"/>
              <a:t>Al</a:t>
            </a:r>
            <a:r>
              <a:rPr dirty="0" spc="15"/>
              <a:t> </a:t>
            </a:r>
            <a:r>
              <a:rPr dirty="0"/>
              <a:t>Foad</a:t>
            </a:r>
            <a:r>
              <a:rPr dirty="0" spc="-50"/>
              <a:t> </a:t>
            </a:r>
            <a:r>
              <a:rPr dirty="0"/>
              <a:t>Hospital</a:t>
            </a:r>
            <a:r>
              <a:rPr dirty="0" spc="-50"/>
              <a:t> </a:t>
            </a:r>
            <a:r>
              <a:rPr dirty="0"/>
              <a:t>-</a:t>
            </a:r>
            <a:r>
              <a:rPr dirty="0" spc="-25"/>
              <a:t> </a:t>
            </a:r>
            <a:r>
              <a:rPr dirty="0"/>
              <a:t>6th</a:t>
            </a:r>
            <a:r>
              <a:rPr dirty="0" spc="-50"/>
              <a:t> </a:t>
            </a:r>
            <a:r>
              <a:rPr dirty="0"/>
              <a:t>october</a:t>
            </a:r>
            <a:r>
              <a:rPr dirty="0" b="0">
                <a:latin typeface="Arial"/>
                <a:cs typeface="Arial"/>
              </a:rPr>
              <a:t>,</a:t>
            </a:r>
            <a:r>
              <a:rPr dirty="0" spc="-60" b="0">
                <a:latin typeface="Arial"/>
                <a:cs typeface="Arial"/>
              </a:rPr>
              <a:t> </a:t>
            </a:r>
            <a:r>
              <a:rPr dirty="0" sz="1100" spc="-10" b="0">
                <a:latin typeface="Arial"/>
                <a:cs typeface="Arial"/>
              </a:rPr>
              <a:t>EGYPT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b="0">
                <a:latin typeface="Arial"/>
                <a:cs typeface="Arial"/>
              </a:rPr>
              <a:t>Aya</a:t>
            </a:r>
            <a:r>
              <a:rPr dirty="0" sz="1200" spc="-20" b="0">
                <a:latin typeface="Arial"/>
                <a:cs typeface="Arial"/>
              </a:rPr>
              <a:t> </a:t>
            </a:r>
            <a:r>
              <a:rPr dirty="0" sz="1200" b="0">
                <a:latin typeface="Arial"/>
                <a:cs typeface="Arial"/>
              </a:rPr>
              <a:t>Gomaa</a:t>
            </a:r>
            <a:r>
              <a:rPr dirty="0" sz="1200" spc="-35" b="0">
                <a:latin typeface="Arial"/>
                <a:cs typeface="Arial"/>
              </a:rPr>
              <a:t> </a:t>
            </a:r>
            <a:r>
              <a:rPr dirty="0" sz="1200" b="0">
                <a:latin typeface="Arial"/>
                <a:cs typeface="Arial"/>
              </a:rPr>
              <a:t>Zakria</a:t>
            </a:r>
            <a:r>
              <a:rPr dirty="0" sz="1200" spc="-5" b="0">
                <a:latin typeface="Arial"/>
                <a:cs typeface="Arial"/>
              </a:rPr>
              <a:t> </a:t>
            </a:r>
            <a:r>
              <a:rPr dirty="0" sz="1200" b="0">
                <a:latin typeface="Arial"/>
                <a:cs typeface="Arial"/>
              </a:rPr>
              <a:t>&amp;</a:t>
            </a:r>
            <a:r>
              <a:rPr dirty="0" sz="1200" spc="-20" b="0">
                <a:latin typeface="Arial"/>
                <a:cs typeface="Arial"/>
              </a:rPr>
              <a:t> </a:t>
            </a:r>
            <a:r>
              <a:rPr dirty="0" sz="1200" b="0">
                <a:latin typeface="Arial"/>
                <a:cs typeface="Arial"/>
              </a:rPr>
              <a:t>Nabil</a:t>
            </a:r>
            <a:r>
              <a:rPr dirty="0" sz="1200" spc="-20" b="0">
                <a:latin typeface="Arial"/>
                <a:cs typeface="Arial"/>
              </a:rPr>
              <a:t> Farag</a:t>
            </a:r>
            <a:endParaRPr sz="1200">
              <a:latin typeface="Arial"/>
              <a:cs typeface="Arial"/>
            </a:endParaRPr>
          </a:p>
          <a:p>
            <a:pPr marL="12700" marR="651510">
              <a:lnSpc>
                <a:spcPct val="100000"/>
              </a:lnSpc>
              <a:spcBef>
                <a:spcPts val="990"/>
              </a:spcBef>
            </a:pPr>
            <a:r>
              <a:rPr dirty="0"/>
              <a:t>Dar</a:t>
            </a:r>
            <a:r>
              <a:rPr dirty="0" spc="-75"/>
              <a:t> </a:t>
            </a:r>
            <a:r>
              <a:rPr dirty="0"/>
              <a:t>Al Fouad</a:t>
            </a:r>
            <a:r>
              <a:rPr dirty="0" spc="-45"/>
              <a:t> </a:t>
            </a:r>
            <a:r>
              <a:rPr dirty="0"/>
              <a:t>Hospital</a:t>
            </a:r>
            <a:r>
              <a:rPr dirty="0" spc="-40"/>
              <a:t> </a:t>
            </a:r>
            <a:r>
              <a:rPr dirty="0"/>
              <a:t>-</a:t>
            </a:r>
            <a:r>
              <a:rPr dirty="0" spc="-45"/>
              <a:t> </a:t>
            </a:r>
            <a:r>
              <a:rPr dirty="0"/>
              <a:t>Nasr</a:t>
            </a:r>
            <a:r>
              <a:rPr dirty="0" spc="-30"/>
              <a:t> </a:t>
            </a:r>
            <a:r>
              <a:rPr dirty="0" spc="-20"/>
              <a:t>City </a:t>
            </a:r>
            <a:r>
              <a:rPr dirty="0"/>
              <a:t>Branch</a:t>
            </a:r>
            <a:r>
              <a:rPr dirty="0" sz="1200"/>
              <a:t>,</a:t>
            </a:r>
            <a:r>
              <a:rPr dirty="0" sz="1200" spc="5"/>
              <a:t> </a:t>
            </a:r>
            <a:r>
              <a:rPr dirty="0" sz="1100" spc="-10" b="0">
                <a:latin typeface="Arial"/>
                <a:cs typeface="Arial"/>
              </a:rPr>
              <a:t>EGYPT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b="0">
                <a:latin typeface="Arial"/>
                <a:cs typeface="Arial"/>
              </a:rPr>
              <a:t>Ahmad</a:t>
            </a:r>
            <a:r>
              <a:rPr dirty="0" sz="1200" spc="-45" b="0">
                <a:latin typeface="Arial"/>
                <a:cs typeface="Arial"/>
              </a:rPr>
              <a:t> </a:t>
            </a:r>
            <a:r>
              <a:rPr dirty="0" sz="1200" b="0">
                <a:latin typeface="Arial"/>
                <a:cs typeface="Arial"/>
              </a:rPr>
              <a:t>Elsayed</a:t>
            </a:r>
            <a:r>
              <a:rPr dirty="0" sz="1200" spc="-60" b="0">
                <a:latin typeface="Arial"/>
                <a:cs typeface="Arial"/>
              </a:rPr>
              <a:t> </a:t>
            </a:r>
            <a:r>
              <a:rPr dirty="0" sz="1200" spc="-10" b="0">
                <a:latin typeface="Arial"/>
                <a:cs typeface="Arial"/>
              </a:rPr>
              <a:t>Yousef</a:t>
            </a:r>
            <a:r>
              <a:rPr dirty="0" sz="1200" spc="-30" b="0">
                <a:latin typeface="Arial"/>
                <a:cs typeface="Arial"/>
              </a:rPr>
              <a:t> </a:t>
            </a:r>
            <a:r>
              <a:rPr dirty="0" sz="1200" b="0">
                <a:latin typeface="Arial"/>
                <a:cs typeface="Arial"/>
              </a:rPr>
              <a:t>&amp;</a:t>
            </a:r>
            <a:r>
              <a:rPr dirty="0" sz="1200" spc="-30" b="0">
                <a:latin typeface="Arial"/>
                <a:cs typeface="Arial"/>
              </a:rPr>
              <a:t> </a:t>
            </a:r>
            <a:r>
              <a:rPr dirty="0" sz="1200" b="0">
                <a:latin typeface="Arial"/>
                <a:cs typeface="Arial"/>
              </a:rPr>
              <a:t>Raouf</a:t>
            </a:r>
            <a:r>
              <a:rPr dirty="0" sz="1200" spc="-35" b="0">
                <a:latin typeface="Arial"/>
                <a:cs typeface="Arial"/>
              </a:rPr>
              <a:t> </a:t>
            </a:r>
            <a:r>
              <a:rPr dirty="0" sz="1200" spc="-10" b="0">
                <a:latin typeface="Arial"/>
                <a:cs typeface="Arial"/>
              </a:rPr>
              <a:t>Mahmoud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10" b="0">
                <a:latin typeface="Arial"/>
                <a:cs typeface="Arial"/>
              </a:rPr>
              <a:t>Shaaban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/>
              <a:t>Elkheir</a:t>
            </a:r>
            <a:r>
              <a:rPr dirty="0" spc="-50"/>
              <a:t> </a:t>
            </a:r>
            <a:r>
              <a:rPr dirty="0"/>
              <a:t>Hospital</a:t>
            </a:r>
            <a:r>
              <a:rPr dirty="0" b="0">
                <a:latin typeface="Arial"/>
                <a:cs typeface="Arial"/>
              </a:rPr>
              <a:t>,</a:t>
            </a:r>
            <a:r>
              <a:rPr dirty="0" spc="-60" b="0">
                <a:latin typeface="Arial"/>
                <a:cs typeface="Arial"/>
              </a:rPr>
              <a:t> </a:t>
            </a:r>
            <a:r>
              <a:rPr dirty="0" sz="1100" spc="-10" b="0">
                <a:latin typeface="Arial"/>
                <a:cs typeface="Arial"/>
              </a:rPr>
              <a:t>EGYPT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-10" b="0">
                <a:latin typeface="Arial"/>
                <a:cs typeface="Arial"/>
              </a:rPr>
              <a:t>Mohamed</a:t>
            </a:r>
            <a:r>
              <a:rPr dirty="0" sz="1200" spc="-35" b="0">
                <a:latin typeface="Arial"/>
                <a:cs typeface="Arial"/>
              </a:rPr>
              <a:t> </a:t>
            </a:r>
            <a:r>
              <a:rPr dirty="0" sz="1200" b="0">
                <a:latin typeface="Arial"/>
                <a:cs typeface="Arial"/>
              </a:rPr>
              <a:t>Omar</a:t>
            </a:r>
            <a:r>
              <a:rPr dirty="0" sz="1200" spc="-15" b="0">
                <a:latin typeface="Arial"/>
                <a:cs typeface="Arial"/>
              </a:rPr>
              <a:t> </a:t>
            </a:r>
            <a:r>
              <a:rPr dirty="0" sz="1200" b="0">
                <a:latin typeface="Arial"/>
                <a:cs typeface="Arial"/>
              </a:rPr>
              <a:t>&amp; Sherif</a:t>
            </a:r>
            <a:r>
              <a:rPr dirty="0" sz="1200" spc="-5" b="0">
                <a:latin typeface="Arial"/>
                <a:cs typeface="Arial"/>
              </a:rPr>
              <a:t> </a:t>
            </a:r>
            <a:r>
              <a:rPr dirty="0" sz="1200" spc="-20" b="0">
                <a:latin typeface="Arial"/>
                <a:cs typeface="Arial"/>
              </a:rPr>
              <a:t>Sakr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/>
              <a:t>Hayat</a:t>
            </a:r>
            <a:r>
              <a:rPr dirty="0" spc="-40"/>
              <a:t> </a:t>
            </a:r>
            <a:r>
              <a:rPr dirty="0"/>
              <a:t>Hospital</a:t>
            </a:r>
            <a:r>
              <a:rPr dirty="0" b="0">
                <a:latin typeface="Arial"/>
                <a:cs typeface="Arial"/>
              </a:rPr>
              <a:t>,</a:t>
            </a:r>
            <a:r>
              <a:rPr dirty="0" spc="-80" b="0">
                <a:latin typeface="Arial"/>
                <a:cs typeface="Arial"/>
              </a:rPr>
              <a:t> </a:t>
            </a:r>
            <a:r>
              <a:rPr dirty="0" sz="1100" spc="-20" b="0">
                <a:latin typeface="Arial"/>
                <a:cs typeface="Arial"/>
              </a:rPr>
              <a:t>EGYPT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-10" b="0">
                <a:latin typeface="Arial"/>
                <a:cs typeface="Arial"/>
              </a:rPr>
              <a:t>Hazem</a:t>
            </a:r>
            <a:r>
              <a:rPr dirty="0" sz="1200" spc="-75" b="0">
                <a:latin typeface="Arial"/>
                <a:cs typeface="Arial"/>
              </a:rPr>
              <a:t> </a:t>
            </a:r>
            <a:r>
              <a:rPr dirty="0" sz="1200" b="0">
                <a:latin typeface="Arial"/>
                <a:cs typeface="Arial"/>
              </a:rPr>
              <a:t>Anwar</a:t>
            </a:r>
            <a:r>
              <a:rPr dirty="0" sz="1200" spc="-5" b="0">
                <a:latin typeface="Arial"/>
                <a:cs typeface="Arial"/>
              </a:rPr>
              <a:t> </a:t>
            </a:r>
            <a:r>
              <a:rPr dirty="0" sz="1200" b="0">
                <a:latin typeface="Arial"/>
                <a:cs typeface="Arial"/>
              </a:rPr>
              <a:t>Lebib</a:t>
            </a:r>
            <a:r>
              <a:rPr dirty="0" sz="1200" spc="-45" b="0">
                <a:latin typeface="Arial"/>
                <a:cs typeface="Arial"/>
              </a:rPr>
              <a:t> </a:t>
            </a:r>
            <a:r>
              <a:rPr dirty="0" sz="1200" b="0">
                <a:latin typeface="Arial"/>
                <a:cs typeface="Arial"/>
              </a:rPr>
              <a:t>&amp;</a:t>
            </a:r>
            <a:r>
              <a:rPr dirty="0" sz="1200" spc="-5" b="0">
                <a:latin typeface="Arial"/>
                <a:cs typeface="Arial"/>
              </a:rPr>
              <a:t> </a:t>
            </a:r>
            <a:r>
              <a:rPr dirty="0" sz="1200" b="0">
                <a:latin typeface="Arial"/>
                <a:cs typeface="Arial"/>
              </a:rPr>
              <a:t>Hany</a:t>
            </a:r>
            <a:r>
              <a:rPr dirty="0" sz="1200" spc="-15" b="0">
                <a:latin typeface="Arial"/>
                <a:cs typeface="Arial"/>
              </a:rPr>
              <a:t> </a:t>
            </a:r>
            <a:r>
              <a:rPr dirty="0" sz="1200" b="0">
                <a:latin typeface="Arial"/>
                <a:cs typeface="Arial"/>
              </a:rPr>
              <a:t>I</a:t>
            </a:r>
            <a:r>
              <a:rPr dirty="0" sz="1200" spc="5" b="0">
                <a:latin typeface="Arial"/>
                <a:cs typeface="Arial"/>
              </a:rPr>
              <a:t> </a:t>
            </a:r>
            <a:r>
              <a:rPr dirty="0" sz="1200" spc="-20" b="0">
                <a:latin typeface="Arial"/>
                <a:cs typeface="Arial"/>
              </a:rPr>
              <a:t>Ragy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pc="-10"/>
              <a:t>International</a:t>
            </a:r>
            <a:r>
              <a:rPr dirty="0" spc="-50"/>
              <a:t> </a:t>
            </a:r>
            <a:r>
              <a:rPr dirty="0"/>
              <a:t>Cardiac</a:t>
            </a:r>
            <a:r>
              <a:rPr dirty="0" spc="-20"/>
              <a:t> </a:t>
            </a:r>
            <a:r>
              <a:rPr dirty="0"/>
              <a:t>Center</a:t>
            </a:r>
            <a:r>
              <a:rPr dirty="0" spc="-15"/>
              <a:t> </a:t>
            </a:r>
            <a:r>
              <a:rPr dirty="0"/>
              <a:t>ICC</a:t>
            </a:r>
            <a:r>
              <a:rPr dirty="0" b="0">
                <a:latin typeface="Arial"/>
                <a:cs typeface="Arial"/>
              </a:rPr>
              <a:t>,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sz="1100" spc="-20" b="0">
                <a:latin typeface="Arial"/>
                <a:cs typeface="Arial"/>
              </a:rPr>
              <a:t>EGYPT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10" b="0">
                <a:latin typeface="Arial"/>
                <a:cs typeface="Arial"/>
              </a:rPr>
              <a:t>Mohamed</a:t>
            </a:r>
            <a:r>
              <a:rPr dirty="0" sz="1200" spc="-35" b="0">
                <a:latin typeface="Arial"/>
                <a:cs typeface="Arial"/>
              </a:rPr>
              <a:t> </a:t>
            </a:r>
            <a:r>
              <a:rPr dirty="0" sz="1200" spc="-10" b="0">
                <a:latin typeface="Arial"/>
                <a:cs typeface="Arial"/>
              </a:rPr>
              <a:t>Sadaka</a:t>
            </a:r>
            <a:r>
              <a:rPr dirty="0" sz="1200" spc="-45" b="0">
                <a:latin typeface="Arial"/>
                <a:cs typeface="Arial"/>
              </a:rPr>
              <a:t> </a:t>
            </a:r>
            <a:r>
              <a:rPr dirty="0" sz="1200" b="0">
                <a:latin typeface="Arial"/>
                <a:cs typeface="Arial"/>
              </a:rPr>
              <a:t>&amp;</a:t>
            </a:r>
            <a:r>
              <a:rPr dirty="0" sz="1200" spc="-65" b="0">
                <a:latin typeface="Arial"/>
                <a:cs typeface="Arial"/>
              </a:rPr>
              <a:t> </a:t>
            </a:r>
            <a:r>
              <a:rPr dirty="0" sz="1200" b="0">
                <a:latin typeface="Arial"/>
                <a:cs typeface="Arial"/>
              </a:rPr>
              <a:t>Ahmed</a:t>
            </a:r>
            <a:r>
              <a:rPr dirty="0" sz="1200" spc="-5" b="0">
                <a:latin typeface="Arial"/>
                <a:cs typeface="Arial"/>
              </a:rPr>
              <a:t> </a:t>
            </a:r>
            <a:r>
              <a:rPr dirty="0" sz="1200" spc="-10" b="0">
                <a:latin typeface="Arial"/>
                <a:cs typeface="Arial"/>
              </a:rPr>
              <a:t>Shaheen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792969" y="5529783"/>
            <a:ext cx="185356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C00000"/>
                </a:solidFill>
                <a:latin typeface="Wingdings 2"/>
                <a:cs typeface="Wingdings 2"/>
              </a:rPr>
              <a:t></a:t>
            </a:r>
            <a:r>
              <a:rPr dirty="0" sz="1200" spc="4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1F1B51"/>
                </a:solidFill>
                <a:latin typeface="Arial"/>
                <a:cs typeface="Arial"/>
              </a:rPr>
              <a:t>Initial</a:t>
            </a:r>
            <a:r>
              <a:rPr dirty="0" sz="1200" spc="-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F1B51"/>
                </a:solidFill>
                <a:latin typeface="Arial"/>
                <a:cs typeface="Arial"/>
              </a:rPr>
              <a:t>cohort</a:t>
            </a:r>
            <a:r>
              <a:rPr dirty="0" sz="1200" spc="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F1B51"/>
                </a:solidFill>
                <a:latin typeface="Arial"/>
                <a:cs typeface="Arial"/>
              </a:rPr>
              <a:t>(Q4</a:t>
            </a:r>
            <a:r>
              <a:rPr dirty="0" sz="1200" spc="-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1F1B51"/>
                </a:solidFill>
                <a:latin typeface="Arial"/>
                <a:cs typeface="Arial"/>
              </a:rPr>
              <a:t>2019)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3223" y="5844540"/>
            <a:ext cx="2253996" cy="906777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4544314" y="1070863"/>
            <a:ext cx="2691130" cy="6369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Dr.</a:t>
            </a:r>
            <a:r>
              <a:rPr dirty="0" sz="1400" spc="-6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Fernando</a:t>
            </a:r>
            <a:r>
              <a:rPr dirty="0" sz="1400" spc="-7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Escalante</a:t>
            </a:r>
            <a:r>
              <a:rPr dirty="0" sz="1400" spc="-8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1B51"/>
                </a:solidFill>
                <a:latin typeface="Arial"/>
                <a:cs typeface="Arial"/>
              </a:rPr>
              <a:t>Pradilla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Hospital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,</a:t>
            </a:r>
            <a:r>
              <a:rPr dirty="0" sz="1200" spc="-5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F1B51"/>
                </a:solidFill>
                <a:latin typeface="Arial"/>
                <a:cs typeface="Arial"/>
              </a:rPr>
              <a:t>COSTA</a:t>
            </a:r>
            <a:r>
              <a:rPr dirty="0" sz="1100" spc="-4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F1B51"/>
                </a:solidFill>
                <a:latin typeface="Arial"/>
                <a:cs typeface="Arial"/>
              </a:rPr>
              <a:t>RICA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JD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Ducca</a:t>
            </a:r>
            <a:r>
              <a:rPr dirty="0" sz="1200" spc="-2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&amp;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Felix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Solís 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Brizuela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544314" y="1816455"/>
            <a:ext cx="3270885" cy="682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50215">
              <a:lnSpc>
                <a:spcPct val="107300"/>
              </a:lnSpc>
              <a:spcBef>
                <a:spcPts val="95"/>
              </a:spcBef>
            </a:pP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Hospital</a:t>
            </a:r>
            <a:r>
              <a:rPr dirty="0" sz="1400" spc="-6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General</a:t>
            </a:r>
            <a:r>
              <a:rPr dirty="0" sz="1400" spc="-6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Docente</a:t>
            </a:r>
            <a:r>
              <a:rPr dirty="0" sz="1400" spc="-4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1B51"/>
                </a:solidFill>
                <a:latin typeface="Arial"/>
                <a:cs typeface="Arial"/>
              </a:rPr>
              <a:t>Camilo Cienfuegos</a:t>
            </a:r>
            <a:r>
              <a:rPr dirty="0" sz="1400" spc="-10">
                <a:solidFill>
                  <a:srgbClr val="1F1B51"/>
                </a:solidFill>
                <a:latin typeface="Arial"/>
                <a:cs typeface="Arial"/>
              </a:rPr>
              <a:t>,</a:t>
            </a:r>
            <a:r>
              <a:rPr dirty="0" sz="1400" spc="-3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F1B51"/>
                </a:solidFill>
                <a:latin typeface="Arial"/>
                <a:cs typeface="Arial"/>
              </a:rPr>
              <a:t>CUBA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Yurina</a:t>
            </a:r>
            <a:r>
              <a:rPr dirty="0" sz="1200" spc="-3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Cruz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Fernandez</a:t>
            </a:r>
            <a:r>
              <a:rPr dirty="0" sz="1200" spc="-4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&amp;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Maikel</a:t>
            </a:r>
            <a:r>
              <a:rPr dirty="0" sz="1200" spc="-3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Santos</a:t>
            </a:r>
            <a:r>
              <a:rPr dirty="0" sz="1200" spc="-3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Medina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544314" y="2621635"/>
            <a:ext cx="3181350" cy="8775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Hospital</a:t>
            </a:r>
            <a:r>
              <a:rPr dirty="0" sz="1400" spc="-7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General</a:t>
            </a:r>
            <a:r>
              <a:rPr dirty="0" sz="1400" spc="-8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Docente</a:t>
            </a:r>
            <a:r>
              <a:rPr dirty="0" sz="1400" spc="-6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Dr.</a:t>
            </a:r>
            <a:r>
              <a:rPr dirty="0" sz="1400" spc="-5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1B51"/>
                </a:solidFill>
                <a:latin typeface="Arial"/>
                <a:cs typeface="Arial"/>
              </a:rPr>
              <a:t>Ernesto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Guevara</a:t>
            </a:r>
            <a:r>
              <a:rPr dirty="0" sz="1400" spc="-4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de</a:t>
            </a:r>
            <a:r>
              <a:rPr dirty="0" sz="1400" spc="-2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la</a:t>
            </a:r>
            <a:r>
              <a:rPr dirty="0" sz="1400" spc="-3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Serna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,</a:t>
            </a:r>
            <a:r>
              <a:rPr dirty="0" sz="1200" spc="-2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F1B51"/>
                </a:solidFill>
                <a:latin typeface="Arial"/>
                <a:cs typeface="Arial"/>
              </a:rPr>
              <a:t>CUBA</a:t>
            </a:r>
            <a:endParaRPr sz="1100">
              <a:latin typeface="Arial"/>
              <a:cs typeface="Arial"/>
            </a:endParaRPr>
          </a:p>
          <a:p>
            <a:pPr marL="12700" marR="35560">
              <a:lnSpc>
                <a:spcPct val="106900"/>
              </a:lnSpc>
              <a:spcBef>
                <a:spcPts val="25"/>
              </a:spcBef>
            </a:pP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Michel</a:t>
            </a:r>
            <a:r>
              <a:rPr dirty="0" sz="1200" spc="-4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Guillermo</a:t>
            </a:r>
            <a:r>
              <a:rPr dirty="0" sz="1200" spc="-4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Segredo</a:t>
            </a:r>
            <a:r>
              <a:rPr dirty="0" sz="1200" spc="-5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&amp;</a:t>
            </a:r>
            <a:r>
              <a:rPr dirty="0" sz="1200" spc="-2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Miguel</a:t>
            </a:r>
            <a:r>
              <a:rPr dirty="0" sz="1200" spc="-3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Rodríguez Ramos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376673" y="3637915"/>
            <a:ext cx="3024505" cy="775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C00000"/>
                </a:solidFill>
                <a:latin typeface="Wingdings 2"/>
                <a:cs typeface="Wingdings 2"/>
              </a:rPr>
              <a:t></a:t>
            </a:r>
            <a:r>
              <a:rPr dirty="0" sz="1400" spc="-1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1F1B51"/>
                </a:solidFill>
                <a:latin typeface="Arial"/>
                <a:cs typeface="Arial"/>
              </a:rPr>
              <a:t>CEDIMAT</a:t>
            </a:r>
            <a:r>
              <a:rPr dirty="0" sz="1400" spc="-3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Centro</a:t>
            </a:r>
            <a:r>
              <a:rPr dirty="0" sz="1400" spc="-4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1B51"/>
                </a:solidFill>
                <a:latin typeface="Arial"/>
                <a:cs typeface="Arial"/>
              </a:rPr>
              <a:t>Cardiovascular,</a:t>
            </a:r>
            <a:endParaRPr sz="1400">
              <a:latin typeface="Arial"/>
              <a:cs typeface="Arial"/>
            </a:endParaRPr>
          </a:p>
          <a:p>
            <a:pPr marL="179705">
              <a:lnSpc>
                <a:spcPts val="1320"/>
              </a:lnSpc>
              <a:spcBef>
                <a:spcPts val="25"/>
              </a:spcBef>
            </a:pPr>
            <a:r>
              <a:rPr dirty="0" sz="1100">
                <a:solidFill>
                  <a:srgbClr val="1F1B51"/>
                </a:solidFill>
                <a:latin typeface="Arial"/>
                <a:cs typeface="Arial"/>
              </a:rPr>
              <a:t>DOMINICAN</a:t>
            </a:r>
            <a:r>
              <a:rPr dirty="0" sz="1100" spc="-5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F1B51"/>
                </a:solidFill>
                <a:latin typeface="Arial"/>
                <a:cs typeface="Arial"/>
              </a:rPr>
              <a:t>REPUBLIC</a:t>
            </a:r>
            <a:endParaRPr sz="1100">
              <a:latin typeface="Arial"/>
              <a:cs typeface="Arial"/>
            </a:endParaRPr>
          </a:p>
          <a:p>
            <a:pPr marL="179705" marR="13970">
              <a:lnSpc>
                <a:spcPts val="1440"/>
              </a:lnSpc>
              <a:spcBef>
                <a:spcPts val="45"/>
              </a:spcBef>
            </a:pP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Carlos</a:t>
            </a:r>
            <a:r>
              <a:rPr dirty="0" sz="1200" spc="-4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García</a:t>
            </a:r>
            <a:r>
              <a:rPr dirty="0" sz="1200" spc="-2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Lithgow,</a:t>
            </a:r>
            <a:r>
              <a:rPr dirty="0" sz="1200" spc="-4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Diogenes</a:t>
            </a:r>
            <a:r>
              <a:rPr dirty="0" sz="1200" spc="-5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Cuevas,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Ricardo</a:t>
            </a:r>
            <a:r>
              <a:rPr dirty="0" sz="1200" spc="-3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Blanchery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544314" y="4538852"/>
            <a:ext cx="2734310" cy="636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Ain</a:t>
            </a:r>
            <a:r>
              <a:rPr dirty="0" sz="1400" spc="-2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Shams</a:t>
            </a:r>
            <a:r>
              <a:rPr dirty="0" sz="1400" spc="-5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University</a:t>
            </a:r>
            <a:r>
              <a:rPr dirty="0" sz="1400" spc="-6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Faculty</a:t>
            </a:r>
            <a:r>
              <a:rPr dirty="0" sz="1400" spc="-6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1F1B51"/>
                </a:solidFill>
                <a:latin typeface="Arial"/>
                <a:cs typeface="Arial"/>
              </a:rPr>
              <a:t>of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Medicine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,</a:t>
            </a:r>
            <a:r>
              <a:rPr dirty="0" sz="1200" spc="-2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F1B51"/>
                </a:solidFill>
                <a:latin typeface="Arial"/>
                <a:cs typeface="Arial"/>
              </a:rPr>
              <a:t>EGYPT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Ayman</a:t>
            </a:r>
            <a:r>
              <a:rPr dirty="0" sz="1200" spc="-2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ElBaz</a:t>
            </a:r>
            <a:r>
              <a:rPr dirty="0" sz="1200" spc="-3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&amp;</a:t>
            </a:r>
            <a:r>
              <a:rPr dirty="0" sz="1200" spc="-1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Nabil</a:t>
            </a:r>
            <a:r>
              <a:rPr dirty="0" sz="1200" spc="-5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F1B51"/>
                </a:solidFill>
                <a:latin typeface="Arial"/>
                <a:cs typeface="Arial"/>
              </a:rPr>
              <a:t>Farag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544314" y="5300853"/>
            <a:ext cx="2676525" cy="423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solidFill>
                  <a:srgbClr val="1F1B51"/>
                </a:solidFill>
                <a:latin typeface="Arial"/>
                <a:cs typeface="Arial"/>
              </a:rPr>
              <a:t>Al-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Fouad</a:t>
            </a:r>
            <a:r>
              <a:rPr dirty="0" sz="1400" spc="-3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Cardiac</a:t>
            </a:r>
            <a:r>
              <a:rPr dirty="0" sz="1400" spc="-4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Center</a:t>
            </a:r>
            <a:r>
              <a:rPr dirty="0" sz="1400">
                <a:solidFill>
                  <a:srgbClr val="1F1B51"/>
                </a:solidFill>
                <a:latin typeface="Arial"/>
                <a:cs typeface="Arial"/>
              </a:rPr>
              <a:t>,</a:t>
            </a:r>
            <a:r>
              <a:rPr dirty="0" sz="1400" spc="-4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F1B51"/>
                </a:solidFill>
                <a:latin typeface="Arial"/>
                <a:cs typeface="Arial"/>
              </a:rPr>
              <a:t>EGYPT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Bhaa</a:t>
            </a:r>
            <a:r>
              <a:rPr dirty="0" sz="1200" spc="-3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Elqassas</a:t>
            </a:r>
            <a:r>
              <a:rPr dirty="0" sz="1200" spc="-1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&amp;</a:t>
            </a:r>
            <a:r>
              <a:rPr dirty="0" sz="1200" spc="-7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Ahmed</a:t>
            </a:r>
            <a:r>
              <a:rPr dirty="0" sz="1200" spc="-2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Emara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66128"/>
            <a:ext cx="12125325" cy="948055"/>
            <a:chOff x="0" y="166128"/>
            <a:chExt cx="12125325" cy="948055"/>
          </a:xfrm>
        </p:grpSpPr>
        <p:sp>
          <p:nvSpPr>
            <p:cNvPr id="3" name="object 3" descr=""/>
            <p:cNvSpPr/>
            <p:nvPr/>
          </p:nvSpPr>
          <p:spPr>
            <a:xfrm>
              <a:off x="0" y="451103"/>
              <a:ext cx="12125325" cy="382905"/>
            </a:xfrm>
            <a:custGeom>
              <a:avLst/>
              <a:gdLst/>
              <a:ahLst/>
              <a:cxnLst/>
              <a:rect l="l" t="t" r="r" b="b"/>
              <a:pathLst>
                <a:path w="12125325" h="382905">
                  <a:moveTo>
                    <a:pt x="12124944" y="0"/>
                  </a:moveTo>
                  <a:lnTo>
                    <a:pt x="0" y="0"/>
                  </a:lnTo>
                  <a:lnTo>
                    <a:pt x="0" y="382524"/>
                  </a:lnTo>
                  <a:lnTo>
                    <a:pt x="12124944" y="382524"/>
                  </a:lnTo>
                  <a:lnTo>
                    <a:pt x="12124944" y="0"/>
                  </a:lnTo>
                  <a:close/>
                </a:path>
              </a:pathLst>
            </a:custGeom>
            <a:solidFill>
              <a:srgbClr val="1F1B5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6" y="166128"/>
              <a:ext cx="6704076" cy="94791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52855" y="239268"/>
              <a:ext cx="6449695" cy="806450"/>
            </a:xfrm>
            <a:custGeom>
              <a:avLst/>
              <a:gdLst/>
              <a:ahLst/>
              <a:cxnLst/>
              <a:rect l="l" t="t" r="r" b="b"/>
              <a:pathLst>
                <a:path w="6449695" h="806450">
                  <a:moveTo>
                    <a:pt x="6449568" y="0"/>
                  </a:moveTo>
                  <a:lnTo>
                    <a:pt x="0" y="0"/>
                  </a:lnTo>
                  <a:lnTo>
                    <a:pt x="0" y="806195"/>
                  </a:lnTo>
                  <a:lnTo>
                    <a:pt x="6449568" y="806195"/>
                  </a:lnTo>
                  <a:lnTo>
                    <a:pt x="6449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52855" y="451104"/>
            <a:ext cx="6449695" cy="382905"/>
          </a:xfrm>
          <a:prstGeom prst="rect"/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67005">
              <a:lnSpc>
                <a:spcPts val="3010"/>
              </a:lnSpc>
            </a:pPr>
            <a:r>
              <a:rPr dirty="0" sz="4000"/>
              <a:t>Participating</a:t>
            </a:r>
            <a:r>
              <a:rPr dirty="0" sz="4000" spc="-225"/>
              <a:t> </a:t>
            </a:r>
            <a:r>
              <a:rPr dirty="0" sz="4000" spc="-45"/>
              <a:t>GHATI</a:t>
            </a:r>
            <a:r>
              <a:rPr dirty="0" sz="4000" spc="-210"/>
              <a:t> </a:t>
            </a:r>
            <a:r>
              <a:rPr dirty="0" sz="4000" spc="-10"/>
              <a:t>Sites</a:t>
            </a:r>
            <a:endParaRPr sz="4000"/>
          </a:p>
        </p:txBody>
      </p:sp>
      <p:sp>
        <p:nvSpPr>
          <p:cNvPr id="7" name="object 7" descr=""/>
          <p:cNvSpPr txBox="1"/>
          <p:nvPr/>
        </p:nvSpPr>
        <p:spPr>
          <a:xfrm>
            <a:off x="8493379" y="1246617"/>
            <a:ext cx="3138170" cy="63119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Hospital</a:t>
            </a:r>
            <a:r>
              <a:rPr dirty="0" sz="1400" spc="-5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de</a:t>
            </a:r>
            <a:r>
              <a:rPr dirty="0" sz="1400" spc="-3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Clínicos</a:t>
            </a:r>
            <a:r>
              <a:rPr dirty="0" sz="1400" spc="-4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de</a:t>
            </a:r>
            <a:r>
              <a:rPr dirty="0" sz="1400" spc="-4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San</a:t>
            </a:r>
            <a:r>
              <a:rPr dirty="0" sz="1400" spc="-3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1B51"/>
                </a:solidFill>
                <a:latin typeface="Arial"/>
                <a:cs typeface="Arial"/>
              </a:rPr>
              <a:t>Lorenzo,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50" spc="-10">
                <a:solidFill>
                  <a:srgbClr val="1F1B51"/>
                </a:solidFill>
                <a:latin typeface="Arial"/>
                <a:cs typeface="Arial"/>
              </a:rPr>
              <a:t>PARAGUAY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Javier</a:t>
            </a:r>
            <a:r>
              <a:rPr dirty="0" sz="1200" spc="-1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Galeano</a:t>
            </a:r>
            <a:r>
              <a:rPr dirty="0" sz="1200" spc="-4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&amp;</a:t>
            </a:r>
            <a:r>
              <a:rPr dirty="0" sz="1200" spc="-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Rocio</a:t>
            </a:r>
            <a:r>
              <a:rPr dirty="0" sz="1200" spc="-2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Falcon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493379" y="2018157"/>
            <a:ext cx="3060700" cy="4235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1F1B51"/>
                </a:solidFill>
                <a:latin typeface="Arial"/>
                <a:cs typeface="Arial"/>
              </a:rPr>
              <a:t>Hospital</a:t>
            </a:r>
            <a:r>
              <a:rPr dirty="0" sz="1400" spc="-9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Almenara</a:t>
            </a:r>
            <a:r>
              <a:rPr dirty="0" sz="1400" spc="-3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ESSALUD,</a:t>
            </a:r>
            <a:r>
              <a:rPr dirty="0" sz="1400" spc="1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F1B51"/>
                </a:solidFill>
                <a:latin typeface="Arial"/>
                <a:cs typeface="Arial"/>
              </a:rPr>
              <a:t>PERU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Luis</a:t>
            </a:r>
            <a:r>
              <a:rPr dirty="0" sz="1200" spc="-8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Antonio</a:t>
            </a:r>
            <a:r>
              <a:rPr dirty="0" sz="1200" spc="-1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Falcon</a:t>
            </a:r>
            <a:r>
              <a:rPr dirty="0" sz="1200" spc="-1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Quispe</a:t>
            </a:r>
            <a:r>
              <a:rPr dirty="0" sz="1200" spc="-4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&amp; Gerald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 Levano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260206" y="2545160"/>
            <a:ext cx="3312160" cy="63754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dirty="0" sz="1400" b="1">
                <a:solidFill>
                  <a:srgbClr val="C00000"/>
                </a:solidFill>
                <a:latin typeface="Wingdings 2"/>
                <a:cs typeface="Wingdings 2"/>
              </a:rPr>
              <a:t></a:t>
            </a:r>
            <a:r>
              <a:rPr dirty="0" sz="1400" spc="-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King</a:t>
            </a:r>
            <a:r>
              <a:rPr dirty="0" sz="1400" spc="-7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Abdulaziz</a:t>
            </a:r>
            <a:r>
              <a:rPr dirty="0" sz="1400" spc="-1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Cardiac</a:t>
            </a:r>
            <a:r>
              <a:rPr dirty="0" sz="1400" spc="-4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1F1B51"/>
                </a:solidFill>
                <a:latin typeface="Arial"/>
                <a:cs typeface="Arial"/>
              </a:rPr>
              <a:t>Center,</a:t>
            </a:r>
            <a:r>
              <a:rPr dirty="0" sz="1400" spc="-10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F1B51"/>
                </a:solidFill>
                <a:latin typeface="Arial"/>
                <a:cs typeface="Arial"/>
              </a:rPr>
              <a:t>SAUDI</a:t>
            </a:r>
            <a:endParaRPr sz="1100">
              <a:latin typeface="Arial"/>
              <a:cs typeface="Arial"/>
            </a:endParaRPr>
          </a:p>
          <a:p>
            <a:pPr marL="245745">
              <a:lnSpc>
                <a:spcPct val="100000"/>
              </a:lnSpc>
              <a:spcBef>
                <a:spcPts val="135"/>
              </a:spcBef>
            </a:pPr>
            <a:r>
              <a:rPr dirty="0" sz="1100" spc="-10">
                <a:solidFill>
                  <a:srgbClr val="1F1B51"/>
                </a:solidFill>
                <a:latin typeface="Arial"/>
                <a:cs typeface="Arial"/>
              </a:rPr>
              <a:t>ARABIA</a:t>
            </a:r>
            <a:endParaRPr sz="1100">
              <a:latin typeface="Arial"/>
              <a:cs typeface="Arial"/>
            </a:endParaRPr>
          </a:p>
          <a:p>
            <a:pPr algn="ctr" marR="8890">
              <a:lnSpc>
                <a:spcPct val="100000"/>
              </a:lnSpc>
              <a:spcBef>
                <a:spcPts val="80"/>
              </a:spcBef>
            </a:pP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Bandar</a:t>
            </a:r>
            <a:r>
              <a:rPr dirty="0" sz="1200" spc="-9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AlHaddadi</a:t>
            </a:r>
            <a:r>
              <a:rPr dirty="0" sz="1200" spc="-2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&amp;</a:t>
            </a:r>
            <a:r>
              <a:rPr dirty="0" sz="1200" spc="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Mohammed</a:t>
            </a:r>
            <a:r>
              <a:rPr dirty="0" sz="1200" spc="-4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Balghith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493379" y="3301013"/>
            <a:ext cx="2837180" cy="83439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National</a:t>
            </a:r>
            <a:r>
              <a:rPr dirty="0" sz="1400" spc="-7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University</a:t>
            </a:r>
            <a:r>
              <a:rPr dirty="0" sz="1400" spc="-8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Heart</a:t>
            </a:r>
            <a:r>
              <a:rPr dirty="0" sz="1400" spc="-4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1B51"/>
                </a:solidFill>
                <a:latin typeface="Arial"/>
                <a:cs typeface="Arial"/>
              </a:rPr>
              <a:t>Centre</a:t>
            </a:r>
            <a:r>
              <a:rPr dirty="0" sz="1400" spc="-10">
                <a:solidFill>
                  <a:srgbClr val="1F1B51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00" spc="-10">
                <a:solidFill>
                  <a:srgbClr val="1F1B51"/>
                </a:solidFill>
                <a:latin typeface="Arial"/>
                <a:cs typeface="Arial"/>
              </a:rPr>
              <a:t>SINGAPORE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550"/>
              </a:lnSpc>
              <a:spcBef>
                <a:spcPts val="40"/>
              </a:spcBef>
            </a:pP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Andie</a:t>
            </a:r>
            <a:r>
              <a:rPr dirty="0" sz="1200" spc="-4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Hartanto</a:t>
            </a:r>
            <a:r>
              <a:rPr dirty="0" sz="1200" spc="-1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Djohan,</a:t>
            </a:r>
            <a:r>
              <a:rPr dirty="0" sz="1200" spc="-2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Poay</a:t>
            </a:r>
            <a:r>
              <a:rPr dirty="0" sz="1200" spc="-2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Huan</a:t>
            </a:r>
            <a:r>
              <a:rPr dirty="0" sz="1200" spc="-3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Loh</a:t>
            </a:r>
            <a:r>
              <a:rPr dirty="0" sz="1200" spc="-2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1F1B51"/>
                </a:solidFill>
                <a:latin typeface="Arial"/>
                <a:cs typeface="Arial"/>
              </a:rPr>
              <a:t>&amp;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Kian</a:t>
            </a:r>
            <a:r>
              <a:rPr dirty="0" sz="1200" spc="-3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Keong</a:t>
            </a:r>
            <a:r>
              <a:rPr dirty="0" sz="1200" spc="-3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1F1B51"/>
                </a:solidFill>
                <a:latin typeface="Arial"/>
                <a:cs typeface="Arial"/>
              </a:rPr>
              <a:t>Poh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493379" y="4253887"/>
            <a:ext cx="2790190" cy="45783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Cleveland</a:t>
            </a:r>
            <a:r>
              <a:rPr dirty="0" sz="1400" spc="-7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1B51"/>
                </a:solidFill>
                <a:latin typeface="Arial"/>
                <a:cs typeface="Arial"/>
              </a:rPr>
              <a:t>Clinic</a:t>
            </a:r>
            <a:r>
              <a:rPr dirty="0" sz="1400" spc="-8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Abu</a:t>
            </a:r>
            <a:r>
              <a:rPr dirty="0" sz="1400" spc="-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Dhabi</a:t>
            </a:r>
            <a:r>
              <a:rPr dirty="0" sz="1400">
                <a:solidFill>
                  <a:srgbClr val="1F1B51"/>
                </a:solidFill>
                <a:latin typeface="Arial"/>
                <a:cs typeface="Arial"/>
              </a:rPr>
              <a:t>,</a:t>
            </a:r>
            <a:r>
              <a:rPr dirty="0" sz="1400" spc="-3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F1B51"/>
                </a:solidFill>
                <a:latin typeface="Arial"/>
                <a:cs typeface="Arial"/>
              </a:rPr>
              <a:t>UAE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Mary</a:t>
            </a:r>
            <a:r>
              <a:rPr dirty="0" sz="1200" spc="-2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Ignacious</a:t>
            </a:r>
            <a:r>
              <a:rPr dirty="0" sz="1200" spc="-5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Bicol</a:t>
            </a:r>
            <a:r>
              <a:rPr dirty="0" sz="1200" spc="-2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&amp;</a:t>
            </a:r>
            <a:r>
              <a:rPr dirty="0" sz="1200" spc="-1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Ronney</a:t>
            </a:r>
            <a:r>
              <a:rPr dirty="0" sz="1200" spc="-4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Shantouf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493379" y="4829959"/>
            <a:ext cx="3191510" cy="9086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90550">
              <a:lnSpc>
                <a:spcPct val="107600"/>
              </a:lnSpc>
              <a:spcBef>
                <a:spcPts val="125"/>
              </a:spcBef>
            </a:pP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Sheikh</a:t>
            </a:r>
            <a:r>
              <a:rPr dirty="0" sz="1400" spc="-5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Kalifa</a:t>
            </a:r>
            <a:r>
              <a:rPr dirty="0" sz="1400" spc="-6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Medical</a:t>
            </a:r>
            <a:r>
              <a:rPr dirty="0" sz="1400" spc="-6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City</a:t>
            </a:r>
            <a:r>
              <a:rPr dirty="0" sz="1400">
                <a:solidFill>
                  <a:srgbClr val="1F1B51"/>
                </a:solidFill>
                <a:latin typeface="Arial"/>
                <a:cs typeface="Arial"/>
              </a:rPr>
              <a:t>,</a:t>
            </a:r>
            <a:r>
              <a:rPr dirty="0" sz="1400" spc="-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F1B51"/>
                </a:solidFill>
                <a:latin typeface="Arial"/>
                <a:cs typeface="Arial"/>
              </a:rPr>
              <a:t>UAE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Seema</a:t>
            </a:r>
            <a:r>
              <a:rPr dirty="0" sz="1200" spc="-4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Nour</a:t>
            </a:r>
            <a:r>
              <a:rPr dirty="0" sz="1200" spc="-4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&amp;</a:t>
            </a:r>
            <a:r>
              <a:rPr dirty="0" sz="1200" spc="-1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Vidhya</a:t>
            </a:r>
            <a:r>
              <a:rPr dirty="0" sz="1200" spc="-2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Velayudhan Attuvadinilamparamb</a:t>
            </a:r>
            <a:endParaRPr sz="1200">
              <a:latin typeface="Arial"/>
              <a:cs typeface="Arial"/>
            </a:endParaRPr>
          </a:p>
          <a:p>
            <a:pPr marL="1311910">
              <a:lnSpc>
                <a:spcPct val="100000"/>
              </a:lnSpc>
              <a:spcBef>
                <a:spcPts val="560"/>
              </a:spcBef>
            </a:pPr>
            <a:r>
              <a:rPr dirty="0" sz="1200" b="1">
                <a:solidFill>
                  <a:srgbClr val="C00000"/>
                </a:solidFill>
                <a:latin typeface="Wingdings 2"/>
                <a:cs typeface="Wingdings 2"/>
              </a:rPr>
              <a:t></a:t>
            </a:r>
            <a:r>
              <a:rPr dirty="0" sz="1200" spc="3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1F1B51"/>
                </a:solidFill>
                <a:latin typeface="Arial"/>
                <a:cs typeface="Arial"/>
              </a:rPr>
              <a:t>Initial</a:t>
            </a:r>
            <a:r>
              <a:rPr dirty="0" sz="1200" spc="-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F1B51"/>
                </a:solidFill>
                <a:latin typeface="Arial"/>
                <a:cs typeface="Arial"/>
              </a:rPr>
              <a:t>cohort (Q4</a:t>
            </a:r>
            <a:r>
              <a:rPr dirty="0" sz="1200" spc="-1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F1B51"/>
                </a:solidFill>
                <a:latin typeface="Arial"/>
                <a:cs typeface="Arial"/>
              </a:rPr>
              <a:t>2019</a:t>
            </a:r>
            <a:r>
              <a:rPr dirty="0" sz="1200" spc="-3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50" b="1">
                <a:solidFill>
                  <a:srgbClr val="1F1B51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44525" y="1269619"/>
            <a:ext cx="3396615" cy="5911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Nile Badrawy</a:t>
            </a:r>
            <a:r>
              <a:rPr dirty="0" sz="1400" spc="-2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1B51"/>
                </a:solidFill>
                <a:latin typeface="Arial"/>
                <a:cs typeface="Arial"/>
              </a:rPr>
              <a:t>Hospital-Cleopatra</a:t>
            </a:r>
            <a:r>
              <a:rPr dirty="0" sz="1400" spc="-2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1B51"/>
                </a:solidFill>
                <a:latin typeface="Arial"/>
                <a:cs typeface="Arial"/>
              </a:rPr>
              <a:t>Group</a:t>
            </a:r>
            <a:r>
              <a:rPr dirty="0" sz="1400" spc="-10">
                <a:solidFill>
                  <a:srgbClr val="1F1B51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320"/>
              </a:lnSpc>
              <a:spcBef>
                <a:spcPts val="10"/>
              </a:spcBef>
            </a:pPr>
            <a:r>
              <a:rPr dirty="0" sz="1100" spc="-10">
                <a:solidFill>
                  <a:srgbClr val="1F1B51"/>
                </a:solidFill>
                <a:latin typeface="Arial"/>
                <a:cs typeface="Arial"/>
              </a:rPr>
              <a:t>EGYPT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440"/>
              </a:lnSpc>
            </a:pP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Housam</a:t>
            </a:r>
            <a:r>
              <a:rPr dirty="0" sz="1200" spc="-6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Magdy</a:t>
            </a:r>
            <a:r>
              <a:rPr dirty="0" sz="1200" spc="-5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&amp;</a:t>
            </a:r>
            <a:r>
              <a:rPr dirty="0" sz="1200" spc="-5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Yasser</a:t>
            </a:r>
            <a:r>
              <a:rPr dirty="0" sz="1200" spc="-3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Sadek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44525" y="1986152"/>
            <a:ext cx="2798445" cy="4235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Om</a:t>
            </a:r>
            <a:r>
              <a:rPr dirty="0" sz="1400" spc="-3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Elkora</a:t>
            </a:r>
            <a:r>
              <a:rPr dirty="0" sz="1400" spc="-3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Cardiac</a:t>
            </a:r>
            <a:r>
              <a:rPr dirty="0" sz="1400" spc="-4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Center</a:t>
            </a:r>
            <a:r>
              <a:rPr dirty="0" sz="1400">
                <a:solidFill>
                  <a:srgbClr val="1F1B51"/>
                </a:solidFill>
                <a:latin typeface="Arial"/>
                <a:cs typeface="Arial"/>
              </a:rPr>
              <a:t>,</a:t>
            </a:r>
            <a:r>
              <a:rPr dirty="0" sz="1400" spc="-4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F1B51"/>
                </a:solidFill>
                <a:latin typeface="Arial"/>
                <a:cs typeface="Arial"/>
              </a:rPr>
              <a:t>EGYPT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Mahmoud</a:t>
            </a:r>
            <a:r>
              <a:rPr dirty="0" sz="1200" spc="-11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Ayoub</a:t>
            </a:r>
            <a:r>
              <a:rPr dirty="0" sz="1200" spc="-5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&amp;</a:t>
            </a:r>
            <a:r>
              <a:rPr dirty="0" sz="1200" spc="-3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Mohamed</a:t>
            </a:r>
            <a:r>
              <a:rPr dirty="0" sz="1200" spc="-1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ElSetiha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44525" y="2534793"/>
            <a:ext cx="3025775" cy="5911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Premier</a:t>
            </a:r>
            <a:r>
              <a:rPr dirty="0" sz="1400" spc="-2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1B51"/>
                </a:solidFill>
                <a:latin typeface="Arial"/>
                <a:cs typeface="Arial"/>
              </a:rPr>
              <a:t>Interventional</a:t>
            </a:r>
            <a:r>
              <a:rPr dirty="0" sz="1400" spc="-4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Center</a:t>
            </a:r>
            <a:r>
              <a:rPr dirty="0" sz="1400" spc="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1B51"/>
                </a:solidFill>
                <a:latin typeface="Arial"/>
                <a:cs typeface="Arial"/>
              </a:rPr>
              <a:t>(PIC)</a:t>
            </a:r>
            <a:r>
              <a:rPr dirty="0" sz="1400" spc="-10">
                <a:solidFill>
                  <a:srgbClr val="1F1B51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100" spc="-10">
                <a:solidFill>
                  <a:srgbClr val="1F1B51"/>
                </a:solidFill>
                <a:latin typeface="Arial"/>
                <a:cs typeface="Arial"/>
              </a:rPr>
              <a:t>EGYPT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Maged</a:t>
            </a:r>
            <a:r>
              <a:rPr dirty="0" sz="1200" spc="-7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Ramses</a:t>
            </a:r>
            <a:r>
              <a:rPr dirty="0" sz="1200" spc="-6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&amp;</a:t>
            </a:r>
            <a:r>
              <a:rPr dirty="0" sz="1200" spc="-8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Ahmed</a:t>
            </a:r>
            <a:r>
              <a:rPr dirty="0" sz="1200" spc="-7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Zahran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44525" y="3251453"/>
            <a:ext cx="2905760" cy="4235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Shifa</a:t>
            </a:r>
            <a:r>
              <a:rPr dirty="0" sz="1400" spc="-1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1B51"/>
                </a:solidFill>
                <a:latin typeface="Arial"/>
                <a:cs typeface="Arial"/>
              </a:rPr>
              <a:t>Cardiology</a:t>
            </a:r>
            <a:r>
              <a:rPr dirty="0" sz="1400" spc="-4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Center</a:t>
            </a:r>
            <a:r>
              <a:rPr dirty="0" sz="1400">
                <a:solidFill>
                  <a:srgbClr val="1F1B51"/>
                </a:solidFill>
                <a:latin typeface="Arial"/>
                <a:cs typeface="Arial"/>
              </a:rPr>
              <a:t>,</a:t>
            </a:r>
            <a:r>
              <a:rPr dirty="0" sz="1400" spc="-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F1B51"/>
                </a:solidFill>
                <a:latin typeface="Arial"/>
                <a:cs typeface="Arial"/>
              </a:rPr>
              <a:t>EGYPT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Elsayed</a:t>
            </a:r>
            <a:r>
              <a:rPr dirty="0" sz="1200" spc="-3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Mohamed</a:t>
            </a:r>
            <a:r>
              <a:rPr dirty="0" sz="1200" spc="-5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Farag</a:t>
            </a:r>
            <a:r>
              <a:rPr dirty="0" sz="1200" spc="-2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&amp;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Saleh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 Wahdan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44525" y="3800094"/>
            <a:ext cx="2313940" cy="423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1F1B51"/>
                </a:solidFill>
                <a:latin typeface="Arial"/>
                <a:cs typeface="Arial"/>
              </a:rPr>
              <a:t>Wadyelneel</a:t>
            </a:r>
            <a:r>
              <a:rPr dirty="0" sz="1400" spc="-3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Hospital</a:t>
            </a:r>
            <a:r>
              <a:rPr dirty="0" sz="1400">
                <a:solidFill>
                  <a:srgbClr val="1F1B51"/>
                </a:solidFill>
                <a:latin typeface="Arial"/>
                <a:cs typeface="Arial"/>
              </a:rPr>
              <a:t>,</a:t>
            </a:r>
            <a:r>
              <a:rPr dirty="0" sz="1400" spc="-8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F1B51"/>
                </a:solidFill>
                <a:latin typeface="Arial"/>
                <a:cs typeface="Arial"/>
              </a:rPr>
              <a:t>EGYPT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Ayman</a:t>
            </a:r>
            <a:r>
              <a:rPr dirty="0" sz="1200" spc="-4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Hazem</a:t>
            </a:r>
            <a:r>
              <a:rPr dirty="0" sz="1200" spc="-4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&amp;</a:t>
            </a:r>
            <a:r>
              <a:rPr dirty="0" sz="1200" spc="-3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Hazem</a:t>
            </a:r>
            <a:r>
              <a:rPr dirty="0" sz="1200" spc="-3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Khamis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44525" y="4328563"/>
            <a:ext cx="3008630" cy="45783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Lakshmi</a:t>
            </a:r>
            <a:r>
              <a:rPr dirty="0" sz="1400" spc="-6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Hospital</a:t>
            </a:r>
            <a:r>
              <a:rPr dirty="0" sz="1400">
                <a:solidFill>
                  <a:srgbClr val="1F1B51"/>
                </a:solidFill>
                <a:latin typeface="Arial"/>
                <a:cs typeface="Arial"/>
              </a:rPr>
              <a:t>,</a:t>
            </a:r>
            <a:r>
              <a:rPr dirty="0" sz="1400" spc="-7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F1B51"/>
                </a:solidFill>
                <a:latin typeface="Arial"/>
                <a:cs typeface="Arial"/>
              </a:rPr>
              <a:t>INDIA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Dinesh</a:t>
            </a:r>
            <a:r>
              <a:rPr dirty="0" sz="1200" spc="-4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M.</a:t>
            </a:r>
            <a:r>
              <a:rPr dirty="0" sz="1200" spc="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&amp;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Jayagopal</a:t>
            </a:r>
            <a:r>
              <a:rPr dirty="0" sz="1200" spc="-4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Pathiyil</a:t>
            </a:r>
            <a:r>
              <a:rPr dirty="0" sz="1200" spc="-3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Balagopalan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44525" y="4907942"/>
            <a:ext cx="3050540" cy="45402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The</a:t>
            </a:r>
            <a:r>
              <a:rPr dirty="0" sz="1400" spc="-3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Karen</a:t>
            </a:r>
            <a:r>
              <a:rPr dirty="0" sz="1400" spc="-4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Hospital</a:t>
            </a:r>
            <a:r>
              <a:rPr dirty="0" sz="1400">
                <a:solidFill>
                  <a:srgbClr val="1F1B51"/>
                </a:solidFill>
                <a:latin typeface="Arial"/>
                <a:cs typeface="Arial"/>
              </a:rPr>
              <a:t>,</a:t>
            </a:r>
            <a:r>
              <a:rPr dirty="0" sz="1400" spc="-6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F1B51"/>
                </a:solidFill>
                <a:latin typeface="Arial"/>
                <a:cs typeface="Arial"/>
              </a:rPr>
              <a:t>KENYA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Vincent</a:t>
            </a:r>
            <a:r>
              <a:rPr dirty="0" sz="1200" spc="-2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Ejakait,</a:t>
            </a:r>
            <a:r>
              <a:rPr dirty="0" sz="1200" spc="-9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Antony</a:t>
            </a:r>
            <a:r>
              <a:rPr dirty="0" sz="1200" spc="-2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Gikonyo</a:t>
            </a:r>
            <a:r>
              <a:rPr dirty="0" sz="1200" spc="-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&amp;</a:t>
            </a:r>
            <a:r>
              <a:rPr dirty="0" sz="1200" spc="1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Ruot</a:t>
            </a:r>
            <a:r>
              <a:rPr dirty="0" sz="1200" spc="-2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F1B51"/>
                </a:solidFill>
                <a:latin typeface="Arial"/>
                <a:cs typeface="Arial"/>
              </a:rPr>
              <a:t>Teny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91700" y="5865876"/>
            <a:ext cx="2255520" cy="906777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4535551" y="1249194"/>
            <a:ext cx="2900680" cy="65468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The</a:t>
            </a:r>
            <a:r>
              <a:rPr dirty="0" sz="1400" spc="-4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Nairobi</a:t>
            </a:r>
            <a:r>
              <a:rPr dirty="0" sz="1400" spc="-5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Hospital</a:t>
            </a:r>
            <a:r>
              <a:rPr dirty="0" sz="1400">
                <a:solidFill>
                  <a:srgbClr val="1F1B51"/>
                </a:solidFill>
                <a:latin typeface="Arial"/>
                <a:cs typeface="Arial"/>
              </a:rPr>
              <a:t>,</a:t>
            </a:r>
            <a:r>
              <a:rPr dirty="0" sz="1400" spc="-6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F1B51"/>
                </a:solidFill>
                <a:latin typeface="Arial"/>
                <a:cs typeface="Arial"/>
              </a:rPr>
              <a:t>KENYA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7600"/>
              </a:lnSpc>
              <a:spcBef>
                <a:spcPts val="20"/>
              </a:spcBef>
            </a:pP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Charles</a:t>
            </a:r>
            <a:r>
              <a:rPr dirty="0" sz="1200" spc="-5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Kariuki,</a:t>
            </a:r>
            <a:r>
              <a:rPr dirty="0" sz="1200" spc="-4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Millicent</a:t>
            </a:r>
            <a:r>
              <a:rPr dirty="0" sz="1200" spc="-1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Oloo</a:t>
            </a:r>
            <a:r>
              <a:rPr dirty="0" sz="1200" spc="-3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&amp;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 Catherine Thuita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535551" y="2026386"/>
            <a:ext cx="2707005" cy="860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90"/>
              </a:spcBef>
            </a:pP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University</a:t>
            </a:r>
            <a:r>
              <a:rPr dirty="0" sz="1400" spc="-5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Clinic</a:t>
            </a:r>
            <a:r>
              <a:rPr dirty="0" sz="1400" spc="-5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for</a:t>
            </a:r>
            <a:r>
              <a:rPr dirty="0" sz="1400" spc="-4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1B51"/>
                </a:solidFill>
                <a:latin typeface="Arial"/>
                <a:cs typeface="Arial"/>
              </a:rPr>
              <a:t>Cardiology,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Clinical</a:t>
            </a:r>
            <a:r>
              <a:rPr dirty="0" sz="1400" spc="-6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Centre</a:t>
            </a:r>
            <a:r>
              <a:rPr dirty="0" sz="1400" spc="-4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Skopje</a:t>
            </a:r>
            <a:r>
              <a:rPr dirty="0" sz="1400">
                <a:solidFill>
                  <a:srgbClr val="1F1B51"/>
                </a:solidFill>
                <a:latin typeface="Arial"/>
                <a:cs typeface="Arial"/>
              </a:rPr>
              <a:t>,</a:t>
            </a:r>
            <a:r>
              <a:rPr dirty="0" sz="1400" spc="-4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F1B51"/>
                </a:solidFill>
                <a:latin typeface="Arial"/>
                <a:cs typeface="Arial"/>
              </a:rPr>
              <a:t>NORTH </a:t>
            </a:r>
            <a:r>
              <a:rPr dirty="0" sz="1100" spc="-10">
                <a:solidFill>
                  <a:srgbClr val="1F1B51"/>
                </a:solidFill>
                <a:latin typeface="Arial"/>
                <a:cs typeface="Arial"/>
              </a:rPr>
              <a:t>MACEDONIA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Oliver Bušljetić</a:t>
            </a:r>
            <a:r>
              <a:rPr dirty="0" sz="1200" spc="-4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&amp;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Igor</a:t>
            </a:r>
            <a:r>
              <a:rPr dirty="0" sz="1200" spc="-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Zdravkovski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302378" y="3008783"/>
            <a:ext cx="3353435" cy="45402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dirty="0" sz="1400" b="1">
                <a:solidFill>
                  <a:srgbClr val="C00000"/>
                </a:solidFill>
                <a:latin typeface="Wingdings 2"/>
                <a:cs typeface="Wingdings 2"/>
              </a:rPr>
              <a:t></a:t>
            </a:r>
            <a:r>
              <a:rPr dirty="0" sz="1400" spc="2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Sarawak</a:t>
            </a:r>
            <a:r>
              <a:rPr dirty="0" sz="1400" spc="-5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Heart</a:t>
            </a:r>
            <a:r>
              <a:rPr dirty="0" sz="1400" spc="-2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Centre</a:t>
            </a:r>
            <a:r>
              <a:rPr dirty="0" sz="1400">
                <a:solidFill>
                  <a:srgbClr val="1F1B51"/>
                </a:solidFill>
                <a:latin typeface="Arial"/>
                <a:cs typeface="Arial"/>
              </a:rPr>
              <a:t>,</a:t>
            </a:r>
            <a:r>
              <a:rPr dirty="0" sz="1400" spc="-3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F1B51"/>
                </a:solidFill>
                <a:latin typeface="Arial"/>
                <a:cs typeface="Arial"/>
              </a:rPr>
              <a:t>MALAYSIA</a:t>
            </a:r>
            <a:endParaRPr sz="1100">
              <a:latin typeface="Arial"/>
              <a:cs typeface="Arial"/>
            </a:endParaRPr>
          </a:p>
          <a:p>
            <a:pPr marL="245745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Alan</a:t>
            </a:r>
            <a:r>
              <a:rPr dirty="0" sz="1200" spc="-3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Fong,</a:t>
            </a:r>
            <a:r>
              <a:rPr dirty="0" sz="1200" spc="-2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Pang</a:t>
            </a:r>
            <a:r>
              <a:rPr dirty="0" sz="1200" spc="-3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Ing</a:t>
            </a:r>
            <a:r>
              <a:rPr dirty="0" sz="1200" spc="-3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Xiang</a:t>
            </a:r>
            <a:r>
              <a:rPr dirty="0" sz="1200" spc="-2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&amp;</a:t>
            </a:r>
            <a:r>
              <a:rPr dirty="0" sz="1200" spc="-3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Tiong</a:t>
            </a:r>
            <a:r>
              <a:rPr dirty="0" sz="1200" spc="-2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Kiam</a:t>
            </a:r>
            <a:r>
              <a:rPr dirty="0" sz="1200" spc="-2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1F1B51"/>
                </a:solidFill>
                <a:latin typeface="Arial"/>
                <a:cs typeface="Arial"/>
              </a:rPr>
              <a:t>Ong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302378" y="3587343"/>
            <a:ext cx="3001645" cy="680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5745" marR="5080" indent="-233679">
              <a:lnSpc>
                <a:spcPct val="107100"/>
              </a:lnSpc>
              <a:spcBef>
                <a:spcPts val="100"/>
              </a:spcBef>
            </a:pPr>
            <a:r>
              <a:rPr dirty="0" sz="1400" b="1">
                <a:solidFill>
                  <a:srgbClr val="C00000"/>
                </a:solidFill>
                <a:latin typeface="Wingdings 2"/>
                <a:cs typeface="Wingdings 2"/>
              </a:rPr>
              <a:t></a:t>
            </a:r>
            <a:r>
              <a:rPr dirty="0" sz="1400" spc="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Instituto</a:t>
            </a:r>
            <a:r>
              <a:rPr dirty="0" sz="1400" spc="-7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Nacional</a:t>
            </a:r>
            <a:r>
              <a:rPr dirty="0" sz="1400" spc="-5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de</a:t>
            </a:r>
            <a:r>
              <a:rPr dirty="0" sz="1400" spc="-3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1B51"/>
                </a:solidFill>
                <a:latin typeface="Arial"/>
                <a:cs typeface="Arial"/>
              </a:rPr>
              <a:t>Cardiología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Ignacio</a:t>
            </a:r>
            <a:r>
              <a:rPr dirty="0" sz="1400" spc="-7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Chávez</a:t>
            </a:r>
            <a:r>
              <a:rPr dirty="0" sz="1400">
                <a:solidFill>
                  <a:srgbClr val="1F1B51"/>
                </a:solidFill>
                <a:latin typeface="Arial"/>
                <a:cs typeface="Arial"/>
              </a:rPr>
              <a:t>,</a:t>
            </a:r>
            <a:r>
              <a:rPr dirty="0" sz="1400" spc="-6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F1B51"/>
                </a:solidFill>
                <a:latin typeface="Arial"/>
                <a:cs typeface="Arial"/>
              </a:rPr>
              <a:t>MÉXICO</a:t>
            </a:r>
            <a:endParaRPr sz="1100">
              <a:latin typeface="Arial"/>
              <a:cs typeface="Arial"/>
            </a:endParaRPr>
          </a:p>
          <a:p>
            <a:pPr marL="245745">
              <a:lnSpc>
                <a:spcPct val="100000"/>
              </a:lnSpc>
              <a:spcBef>
                <a:spcPts val="114"/>
              </a:spcBef>
            </a:pP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Alexandra</a:t>
            </a:r>
            <a:r>
              <a:rPr dirty="0" sz="1200" spc="-9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Arias &amp;</a:t>
            </a:r>
            <a:r>
              <a:rPr dirty="0" sz="1200" spc="-6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Arielle</a:t>
            </a:r>
            <a:r>
              <a:rPr dirty="0" sz="1200" spc="-1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Brindis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535551" y="4408423"/>
            <a:ext cx="2610485" cy="423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Abwa</a:t>
            </a:r>
            <a:r>
              <a:rPr dirty="0" sz="1400" spc="-3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Heart</a:t>
            </a:r>
            <a:r>
              <a:rPr dirty="0" sz="1400" spc="-40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Center</a:t>
            </a:r>
            <a:r>
              <a:rPr dirty="0" sz="1400">
                <a:solidFill>
                  <a:srgbClr val="1F1B51"/>
                </a:solidFill>
                <a:latin typeface="Arial"/>
                <a:cs typeface="Arial"/>
              </a:rPr>
              <a:t>,</a:t>
            </a:r>
            <a:r>
              <a:rPr dirty="0" sz="1400" spc="-4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F1B51"/>
                </a:solidFill>
                <a:latin typeface="Arial"/>
                <a:cs typeface="Arial"/>
              </a:rPr>
              <a:t>PAKISTAN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Muhammad</a:t>
            </a:r>
            <a:r>
              <a:rPr dirty="0" sz="1200" spc="-6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Hussain</a:t>
            </a:r>
            <a:r>
              <a:rPr dirty="0" sz="1200" spc="-4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&amp;</a:t>
            </a:r>
            <a:r>
              <a:rPr dirty="0" sz="1200" spc="-3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Rabia</a:t>
            </a:r>
            <a:r>
              <a:rPr dirty="0" sz="1200" spc="-4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Shakoor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302378" y="4936639"/>
            <a:ext cx="2772410" cy="45783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400" b="1">
                <a:solidFill>
                  <a:srgbClr val="C00000"/>
                </a:solidFill>
                <a:latin typeface="Wingdings 2"/>
                <a:cs typeface="Wingdings 2"/>
              </a:rPr>
              <a:t></a:t>
            </a:r>
            <a:r>
              <a:rPr dirty="0" sz="14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400" spc="-20" b="1">
                <a:solidFill>
                  <a:srgbClr val="1F1B51"/>
                </a:solidFill>
                <a:latin typeface="Arial"/>
                <a:cs typeface="Arial"/>
              </a:rPr>
              <a:t>Tabba</a:t>
            </a:r>
            <a:r>
              <a:rPr dirty="0" sz="1400" spc="-3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Heart</a:t>
            </a:r>
            <a:r>
              <a:rPr dirty="0" sz="1400" spc="-45" b="1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1B51"/>
                </a:solidFill>
                <a:latin typeface="Arial"/>
                <a:cs typeface="Arial"/>
              </a:rPr>
              <a:t>Institute</a:t>
            </a:r>
            <a:r>
              <a:rPr dirty="0" sz="1400">
                <a:solidFill>
                  <a:srgbClr val="1F1B51"/>
                </a:solidFill>
                <a:latin typeface="Arial"/>
                <a:cs typeface="Arial"/>
              </a:rPr>
              <a:t>,</a:t>
            </a:r>
            <a:r>
              <a:rPr dirty="0" sz="1400" spc="-6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F1B51"/>
                </a:solidFill>
                <a:latin typeface="Arial"/>
                <a:cs typeface="Arial"/>
              </a:rPr>
              <a:t>PAKISTAN</a:t>
            </a:r>
            <a:endParaRPr sz="1100">
              <a:latin typeface="Arial"/>
              <a:cs typeface="Arial"/>
            </a:endParaRPr>
          </a:p>
          <a:p>
            <a:pPr marL="283845">
              <a:lnSpc>
                <a:spcPct val="100000"/>
              </a:lnSpc>
              <a:spcBef>
                <a:spcPts val="130"/>
              </a:spcBef>
            </a:pP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Bashir</a:t>
            </a:r>
            <a:r>
              <a:rPr dirty="0" sz="1200" spc="-5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Hanif</a:t>
            </a:r>
            <a:r>
              <a:rPr dirty="0" sz="1200" spc="-3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&amp;</a:t>
            </a:r>
            <a:r>
              <a:rPr dirty="0" sz="1200" spc="-1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F1B51"/>
                </a:solidFill>
                <a:latin typeface="Arial"/>
                <a:cs typeface="Arial"/>
              </a:rPr>
              <a:t>Rehan</a:t>
            </a:r>
            <a:r>
              <a:rPr dirty="0" sz="1200" spc="-6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F1B51"/>
                </a:solidFill>
                <a:latin typeface="Arial"/>
                <a:cs typeface="Arial"/>
              </a:rPr>
              <a:t>Malik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52412"/>
            <a:ext cx="12192000" cy="1169035"/>
            <a:chOff x="0" y="152412"/>
            <a:chExt cx="12192000" cy="1169035"/>
          </a:xfrm>
        </p:grpSpPr>
        <p:sp>
          <p:nvSpPr>
            <p:cNvPr id="3" name="object 3" descr=""/>
            <p:cNvSpPr/>
            <p:nvPr/>
          </p:nvSpPr>
          <p:spPr>
            <a:xfrm>
              <a:off x="0" y="445007"/>
              <a:ext cx="12192000" cy="382905"/>
            </a:xfrm>
            <a:custGeom>
              <a:avLst/>
              <a:gdLst/>
              <a:ahLst/>
              <a:cxnLst/>
              <a:rect l="l" t="t" r="r" b="b"/>
              <a:pathLst>
                <a:path w="12192000" h="382905">
                  <a:moveTo>
                    <a:pt x="12192000" y="0"/>
                  </a:moveTo>
                  <a:lnTo>
                    <a:pt x="0" y="0"/>
                  </a:lnTo>
                  <a:lnTo>
                    <a:pt x="0" y="382524"/>
                  </a:lnTo>
                  <a:lnTo>
                    <a:pt x="12192000" y="38252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F1B5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2083" y="207251"/>
              <a:ext cx="3544824" cy="90831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123" y="152412"/>
              <a:ext cx="3668267" cy="116889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52855" y="233172"/>
              <a:ext cx="3442970" cy="806450"/>
            </a:xfrm>
            <a:custGeom>
              <a:avLst/>
              <a:gdLst/>
              <a:ahLst/>
              <a:cxnLst/>
              <a:rect l="l" t="t" r="r" b="b"/>
              <a:pathLst>
                <a:path w="3442970" h="806450">
                  <a:moveTo>
                    <a:pt x="3442716" y="0"/>
                  </a:moveTo>
                  <a:lnTo>
                    <a:pt x="0" y="0"/>
                  </a:lnTo>
                  <a:lnTo>
                    <a:pt x="0" y="806195"/>
                  </a:lnTo>
                  <a:lnTo>
                    <a:pt x="3442716" y="806195"/>
                  </a:lnTo>
                  <a:lnTo>
                    <a:pt x="34427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52855" y="445008"/>
            <a:ext cx="3442970" cy="382905"/>
          </a:xfrm>
          <a:prstGeom prst="rect"/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242570">
              <a:lnSpc>
                <a:spcPts val="3010"/>
              </a:lnSpc>
            </a:pPr>
            <a:r>
              <a:rPr dirty="0" sz="4000" spc="-10"/>
              <a:t>Background</a:t>
            </a:r>
            <a:endParaRPr sz="4000"/>
          </a:p>
        </p:txBody>
      </p:sp>
      <p:sp>
        <p:nvSpPr>
          <p:cNvPr id="8" name="object 8" descr=""/>
          <p:cNvSpPr txBox="1"/>
          <p:nvPr/>
        </p:nvSpPr>
        <p:spPr>
          <a:xfrm>
            <a:off x="832205" y="1501902"/>
            <a:ext cx="10412730" cy="3347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6870" marR="6985" indent="-344805">
              <a:lnSpc>
                <a:spcPct val="100000"/>
              </a:lnSpc>
              <a:spcBef>
                <a:spcPts val="95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Over</a:t>
            </a:r>
            <a:r>
              <a:rPr dirty="0" sz="2800" spc="204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3</a:t>
            </a:r>
            <a:r>
              <a:rPr dirty="0" sz="2800" spc="19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million</a:t>
            </a:r>
            <a:r>
              <a:rPr dirty="0" sz="2800" spc="204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STEMIs</a:t>
            </a:r>
            <a:r>
              <a:rPr dirty="0" sz="2800" spc="204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are</a:t>
            </a:r>
            <a:r>
              <a:rPr dirty="0" sz="2800" spc="19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estimated</a:t>
            </a:r>
            <a:r>
              <a:rPr dirty="0" sz="2800" spc="21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to</a:t>
            </a:r>
            <a:r>
              <a:rPr dirty="0" sz="2800" spc="19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occur</a:t>
            </a:r>
            <a:r>
              <a:rPr dirty="0" sz="2800" spc="19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annually</a:t>
            </a:r>
            <a:r>
              <a:rPr dirty="0" sz="2800" spc="21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in</a:t>
            </a:r>
            <a:r>
              <a:rPr dirty="0" sz="2800" spc="20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1F1B51"/>
                </a:solidFill>
                <a:latin typeface="Arial"/>
                <a:cs typeface="Arial"/>
              </a:rPr>
              <a:t>low-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and</a:t>
            </a:r>
            <a:r>
              <a:rPr dirty="0" sz="2800" spc="-4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1F1B51"/>
                </a:solidFill>
                <a:latin typeface="Arial"/>
                <a:cs typeface="Arial"/>
              </a:rPr>
              <a:t>middle-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income</a:t>
            </a:r>
            <a:r>
              <a:rPr dirty="0" sz="2800" spc="-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countries.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1F1B51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356870" marR="889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Little</a:t>
            </a:r>
            <a:r>
              <a:rPr dirty="0" sz="2800" spc="31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data</a:t>
            </a:r>
            <a:r>
              <a:rPr dirty="0" sz="2800" spc="31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exist</a:t>
            </a:r>
            <a:r>
              <a:rPr dirty="0" sz="2800" spc="30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on</a:t>
            </a:r>
            <a:r>
              <a:rPr dirty="0" sz="2800" spc="31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1F1B51"/>
                </a:solidFill>
                <a:latin typeface="Arial"/>
                <a:cs typeface="Arial"/>
              </a:rPr>
              <a:t>system-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based</a:t>
            </a:r>
            <a:r>
              <a:rPr dirty="0" sz="2800" spc="31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initiatives</a:t>
            </a:r>
            <a:r>
              <a:rPr dirty="0" sz="2800" spc="32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and</a:t>
            </a:r>
            <a:r>
              <a:rPr dirty="0" sz="2800" spc="31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measurement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of</a:t>
            </a:r>
            <a:r>
              <a:rPr dirty="0" sz="2800" spc="-8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performance</a:t>
            </a:r>
            <a:r>
              <a:rPr dirty="0" sz="2800" spc="-3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metrics</a:t>
            </a:r>
            <a:r>
              <a:rPr dirty="0" sz="2800" spc="-6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of</a:t>
            </a:r>
            <a:r>
              <a:rPr dirty="0" sz="2800" spc="-6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STEMI</a:t>
            </a:r>
            <a:r>
              <a:rPr dirty="0" sz="2800" spc="-5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in</a:t>
            </a:r>
            <a:r>
              <a:rPr dirty="0" sz="2800" spc="-6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these</a:t>
            </a:r>
            <a:r>
              <a:rPr dirty="0" sz="2800" spc="-7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nations.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1F1B51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  <a:tab pos="1603375" algn="l"/>
                <a:tab pos="3655060" algn="l"/>
                <a:tab pos="5528310" algn="l"/>
                <a:tab pos="6012815" algn="l"/>
                <a:tab pos="7884795" algn="l"/>
                <a:tab pos="8666480" algn="l"/>
                <a:tab pos="10102215" algn="l"/>
              </a:tabLst>
            </a:pP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GHATI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encourages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adherence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25">
                <a:solidFill>
                  <a:srgbClr val="1F1B51"/>
                </a:solidFill>
                <a:latin typeface="Arial"/>
                <a:cs typeface="Arial"/>
              </a:rPr>
              <a:t>to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Guidelines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25">
                <a:solidFill>
                  <a:srgbClr val="1F1B51"/>
                </a:solidFill>
                <a:latin typeface="Arial"/>
                <a:cs typeface="Arial"/>
              </a:rPr>
              <a:t>and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tracking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25">
                <a:solidFill>
                  <a:srgbClr val="1F1B51"/>
                </a:solidFill>
                <a:latin typeface="Arial"/>
                <a:cs typeface="Arial"/>
              </a:rPr>
              <a:t>of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clinical</a:t>
            </a:r>
            <a:r>
              <a:rPr dirty="0" sz="2800" spc="-8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and</a:t>
            </a:r>
            <a:r>
              <a:rPr dirty="0" sz="2800" spc="-9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institutional</a:t>
            </a:r>
            <a:r>
              <a:rPr dirty="0" sz="2800" spc="-9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indicators.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84080" y="5867400"/>
            <a:ext cx="2255520" cy="9067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52412"/>
            <a:ext cx="12192000" cy="1169035"/>
            <a:chOff x="0" y="152412"/>
            <a:chExt cx="12192000" cy="1169035"/>
          </a:xfrm>
        </p:grpSpPr>
        <p:sp>
          <p:nvSpPr>
            <p:cNvPr id="3" name="object 3" descr=""/>
            <p:cNvSpPr/>
            <p:nvPr/>
          </p:nvSpPr>
          <p:spPr>
            <a:xfrm>
              <a:off x="0" y="445007"/>
              <a:ext cx="12192000" cy="382905"/>
            </a:xfrm>
            <a:custGeom>
              <a:avLst/>
              <a:gdLst/>
              <a:ahLst/>
              <a:cxnLst/>
              <a:rect l="l" t="t" r="r" b="b"/>
              <a:pathLst>
                <a:path w="12192000" h="382905">
                  <a:moveTo>
                    <a:pt x="12192000" y="0"/>
                  </a:moveTo>
                  <a:lnTo>
                    <a:pt x="0" y="0"/>
                  </a:lnTo>
                  <a:lnTo>
                    <a:pt x="0" y="382524"/>
                  </a:lnTo>
                  <a:lnTo>
                    <a:pt x="12192000" y="38252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F1B5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2083" y="207251"/>
              <a:ext cx="2200655" cy="90831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708" y="152412"/>
              <a:ext cx="2121408" cy="116889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52855" y="233172"/>
              <a:ext cx="2098675" cy="806450"/>
            </a:xfrm>
            <a:custGeom>
              <a:avLst/>
              <a:gdLst/>
              <a:ahLst/>
              <a:cxnLst/>
              <a:rect l="l" t="t" r="r" b="b"/>
              <a:pathLst>
                <a:path w="2098675" h="806450">
                  <a:moveTo>
                    <a:pt x="2098548" y="0"/>
                  </a:moveTo>
                  <a:lnTo>
                    <a:pt x="0" y="0"/>
                  </a:lnTo>
                  <a:lnTo>
                    <a:pt x="0" y="806195"/>
                  </a:lnTo>
                  <a:lnTo>
                    <a:pt x="2098548" y="806195"/>
                  </a:lnTo>
                  <a:lnTo>
                    <a:pt x="2098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52855" y="445008"/>
            <a:ext cx="2098675" cy="382905"/>
          </a:xfrm>
          <a:prstGeom prst="rect"/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342900">
              <a:lnSpc>
                <a:spcPts val="3010"/>
              </a:lnSpc>
            </a:pPr>
            <a:r>
              <a:rPr dirty="0" sz="4000" spc="-10"/>
              <a:t>Goals</a:t>
            </a:r>
            <a:endParaRPr sz="4000"/>
          </a:p>
        </p:txBody>
      </p:sp>
      <p:sp>
        <p:nvSpPr>
          <p:cNvPr id="8" name="object 8" descr=""/>
          <p:cNvSpPr txBox="1"/>
          <p:nvPr/>
        </p:nvSpPr>
        <p:spPr>
          <a:xfrm>
            <a:off x="832205" y="1436878"/>
            <a:ext cx="10372090" cy="382333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356870" marR="5715" indent="-344805">
              <a:lnSpc>
                <a:spcPts val="3020"/>
              </a:lnSpc>
              <a:spcBef>
                <a:spcPts val="480"/>
              </a:spcBef>
              <a:buChar char="•"/>
              <a:tabLst>
                <a:tab pos="356870" algn="l"/>
                <a:tab pos="357505" algn="l"/>
                <a:tab pos="1706880" algn="l"/>
                <a:tab pos="2664460" algn="l"/>
                <a:tab pos="3976370" algn="l"/>
                <a:tab pos="4733925" algn="l"/>
                <a:tab pos="5688330" algn="l"/>
                <a:tab pos="7593330" algn="l"/>
                <a:tab pos="8154670" algn="l"/>
                <a:tab pos="9763760" algn="l"/>
              </a:tabLst>
            </a:pP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Collect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20">
                <a:solidFill>
                  <a:srgbClr val="1F1B51"/>
                </a:solidFill>
                <a:latin typeface="Arial"/>
                <a:cs typeface="Arial"/>
              </a:rPr>
              <a:t>data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across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25">
                <a:solidFill>
                  <a:srgbClr val="1F1B51"/>
                </a:solidFill>
                <a:latin typeface="Arial"/>
                <a:cs typeface="Arial"/>
              </a:rPr>
              <a:t>the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20">
                <a:solidFill>
                  <a:srgbClr val="1F1B51"/>
                </a:solidFill>
                <a:latin typeface="Arial"/>
                <a:cs typeface="Arial"/>
              </a:rPr>
              <a:t>care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continuum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25">
                <a:solidFill>
                  <a:srgbClr val="1F1B51"/>
                </a:solidFill>
                <a:latin typeface="Arial"/>
                <a:cs typeface="Arial"/>
              </a:rPr>
              <a:t>to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evaluate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25">
                <a:solidFill>
                  <a:srgbClr val="1F1B51"/>
                </a:solidFill>
                <a:latin typeface="Arial"/>
                <a:cs typeface="Arial"/>
              </a:rPr>
              <a:t>and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improve</a:t>
            </a:r>
            <a:r>
              <a:rPr dirty="0" sz="2800" spc="-4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1F1B51"/>
                </a:solidFill>
                <a:latin typeface="Arial"/>
                <a:cs typeface="Arial"/>
              </a:rPr>
              <a:t>evidence-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based</a:t>
            </a:r>
            <a:r>
              <a:rPr dirty="0" sz="2800" spc="-4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STEMI</a:t>
            </a:r>
            <a:r>
              <a:rPr dirty="0" sz="2800" spc="-5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management.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2420"/>
              </a:spcBef>
              <a:buChar char="•"/>
              <a:tabLst>
                <a:tab pos="356870" algn="l"/>
                <a:tab pos="357505" algn="l"/>
              </a:tabLst>
            </a:pP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Use</a:t>
            </a:r>
            <a:r>
              <a:rPr dirty="0" sz="2800" spc="-6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data/QI</a:t>
            </a:r>
            <a:r>
              <a:rPr dirty="0" sz="2800" spc="-7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efforts</a:t>
            </a:r>
            <a:r>
              <a:rPr dirty="0" sz="2800" spc="-7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to</a:t>
            </a:r>
            <a:r>
              <a:rPr dirty="0" sz="2800" spc="-7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enact</a:t>
            </a:r>
            <a:r>
              <a:rPr dirty="0" sz="2800" spc="-6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change</a:t>
            </a:r>
            <a:r>
              <a:rPr dirty="0" sz="2800" spc="-6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within</a:t>
            </a:r>
            <a:r>
              <a:rPr dirty="0" sz="2800" spc="-6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health</a:t>
            </a:r>
            <a:r>
              <a:rPr dirty="0" sz="2800" spc="-5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systems.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1F1B51"/>
              </a:buClr>
              <a:buFont typeface="Arial"/>
              <a:buChar char="•"/>
            </a:pPr>
            <a:endParaRPr sz="2450">
              <a:latin typeface="Arial"/>
              <a:cs typeface="Arial"/>
            </a:endParaRPr>
          </a:p>
          <a:p>
            <a:pPr marL="356870" marR="8255" indent="-344805">
              <a:lnSpc>
                <a:spcPts val="3020"/>
              </a:lnSpc>
              <a:buChar char="•"/>
              <a:tabLst>
                <a:tab pos="356870" algn="l"/>
                <a:tab pos="357505" algn="l"/>
                <a:tab pos="1884045" algn="l"/>
                <a:tab pos="3670300" algn="l"/>
                <a:tab pos="5555615" algn="l"/>
                <a:tab pos="6035675" algn="l"/>
                <a:tab pos="7463790" algn="l"/>
              </a:tabLst>
            </a:pP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Promote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consistent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application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25">
                <a:solidFill>
                  <a:srgbClr val="1F1B51"/>
                </a:solidFill>
                <a:latin typeface="Arial"/>
                <a:cs typeface="Arial"/>
              </a:rPr>
              <a:t>of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optimal,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20">
                <a:solidFill>
                  <a:srgbClr val="1F1B51"/>
                </a:solidFill>
                <a:latin typeface="Arial"/>
                <a:cs typeface="Arial"/>
              </a:rPr>
              <a:t>Guideline-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directed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treatments</a:t>
            </a:r>
            <a:r>
              <a:rPr dirty="0" sz="2800" spc="-8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for</a:t>
            </a:r>
            <a:r>
              <a:rPr dirty="0" sz="2800" spc="-8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STEMI.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F1B51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56870" marR="5080" indent="-344805">
              <a:lnSpc>
                <a:spcPts val="3020"/>
              </a:lnSpc>
              <a:buChar char="•"/>
              <a:tabLst>
                <a:tab pos="356870" algn="l"/>
                <a:tab pos="357505" algn="l"/>
                <a:tab pos="2614295" algn="l"/>
                <a:tab pos="4832985" algn="l"/>
                <a:tab pos="5664200" algn="l"/>
                <a:tab pos="8713470" algn="l"/>
              </a:tabLst>
            </a:pP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Encourage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adherence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25">
                <a:solidFill>
                  <a:srgbClr val="1F1B51"/>
                </a:solidFill>
                <a:latin typeface="Arial"/>
                <a:cs typeface="Arial"/>
              </a:rPr>
              <a:t>to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20">
                <a:solidFill>
                  <a:srgbClr val="1F1B51"/>
                </a:solidFill>
                <a:latin typeface="Arial"/>
                <a:cs typeface="Arial"/>
              </a:rPr>
              <a:t>evidence-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based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	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secondary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prevention</a:t>
            </a:r>
            <a:r>
              <a:rPr dirty="0" sz="2800" spc="-114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regimens,</a:t>
            </a:r>
            <a:r>
              <a:rPr dirty="0" sz="2800" spc="-11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including</a:t>
            </a:r>
            <a:r>
              <a:rPr dirty="0" sz="2800" spc="-10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medication</a:t>
            </a:r>
            <a:r>
              <a:rPr dirty="0" sz="2800" spc="-12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1F1B51"/>
                </a:solidFill>
                <a:latin typeface="Arial"/>
                <a:cs typeface="Arial"/>
              </a:rPr>
              <a:t>use.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9611" y="5839966"/>
            <a:ext cx="2255520" cy="9067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5968"/>
            <a:ext cx="12191999" cy="635202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274058" y="6027216"/>
            <a:ext cx="2715260" cy="773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7640" marR="5080" indent="-155575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Initial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cohort</a:t>
            </a:r>
            <a:r>
              <a:rPr dirty="0" sz="1100">
                <a:latin typeface="Arial"/>
                <a:cs typeface="Arial"/>
              </a:rPr>
              <a:t>: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Mexico,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Dominican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Republic, Argentina,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Saudi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Arabia,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Pakistan, Bangladesh,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Malaysia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b="1">
                <a:latin typeface="Arial"/>
                <a:cs typeface="Arial"/>
              </a:rPr>
              <a:t>Q1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2020:</a:t>
            </a:r>
            <a:r>
              <a:rPr dirty="0" sz="1100" spc="-65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+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Brazil, India,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Kenya,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UAE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15144" y="4626990"/>
          <a:ext cx="3034665" cy="1964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9730"/>
                <a:gridCol w="487680"/>
                <a:gridCol w="883919"/>
              </a:tblGrid>
              <a:tr h="273685"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Participants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Sites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Countries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Initial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cohort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Q1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2020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254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254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254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7020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Q2-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Q4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2020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Q1-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Q2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Q3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22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Q4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39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pSp>
        <p:nvGrpSpPr>
          <p:cNvPr id="5" name="object 5" descr=""/>
          <p:cNvGrpSpPr/>
          <p:nvPr/>
        </p:nvGrpSpPr>
        <p:grpSpPr>
          <a:xfrm>
            <a:off x="10667" y="156959"/>
            <a:ext cx="12181840" cy="6699884"/>
            <a:chOff x="10667" y="156959"/>
            <a:chExt cx="12181840" cy="6699884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2220" y="6033515"/>
              <a:ext cx="2049779" cy="82295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869435" y="573024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860" y="0"/>
                  </a:moveTo>
                  <a:lnTo>
                    <a:pt x="13983" y="1796"/>
                  </a:lnTo>
                  <a:lnTo>
                    <a:pt x="6715" y="6696"/>
                  </a:lnTo>
                  <a:lnTo>
                    <a:pt x="1803" y="13962"/>
                  </a:lnTo>
                  <a:lnTo>
                    <a:pt x="0" y="22860"/>
                  </a:lnTo>
                  <a:lnTo>
                    <a:pt x="1803" y="31757"/>
                  </a:lnTo>
                  <a:lnTo>
                    <a:pt x="6715" y="39023"/>
                  </a:lnTo>
                  <a:lnTo>
                    <a:pt x="13983" y="43923"/>
                  </a:lnTo>
                  <a:lnTo>
                    <a:pt x="22860" y="45720"/>
                  </a:lnTo>
                  <a:lnTo>
                    <a:pt x="31736" y="43923"/>
                  </a:lnTo>
                  <a:lnTo>
                    <a:pt x="39004" y="39023"/>
                  </a:lnTo>
                  <a:lnTo>
                    <a:pt x="43916" y="31757"/>
                  </a:lnTo>
                  <a:lnTo>
                    <a:pt x="45719" y="22860"/>
                  </a:lnTo>
                  <a:lnTo>
                    <a:pt x="43916" y="13962"/>
                  </a:lnTo>
                  <a:lnTo>
                    <a:pt x="39004" y="6696"/>
                  </a:lnTo>
                  <a:lnTo>
                    <a:pt x="31736" y="1796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869435" y="573024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22860"/>
                  </a:moveTo>
                  <a:lnTo>
                    <a:pt x="1803" y="13962"/>
                  </a:lnTo>
                  <a:lnTo>
                    <a:pt x="6715" y="6696"/>
                  </a:lnTo>
                  <a:lnTo>
                    <a:pt x="13983" y="1796"/>
                  </a:lnTo>
                  <a:lnTo>
                    <a:pt x="22860" y="0"/>
                  </a:lnTo>
                  <a:lnTo>
                    <a:pt x="31736" y="1796"/>
                  </a:lnTo>
                  <a:lnTo>
                    <a:pt x="39004" y="6696"/>
                  </a:lnTo>
                  <a:lnTo>
                    <a:pt x="43916" y="13962"/>
                  </a:lnTo>
                  <a:lnTo>
                    <a:pt x="45719" y="22860"/>
                  </a:lnTo>
                  <a:lnTo>
                    <a:pt x="43916" y="31757"/>
                  </a:lnTo>
                  <a:lnTo>
                    <a:pt x="39004" y="39023"/>
                  </a:lnTo>
                  <a:lnTo>
                    <a:pt x="31736" y="43923"/>
                  </a:lnTo>
                  <a:lnTo>
                    <a:pt x="22860" y="45720"/>
                  </a:lnTo>
                  <a:lnTo>
                    <a:pt x="13983" y="43923"/>
                  </a:lnTo>
                  <a:lnTo>
                    <a:pt x="6715" y="39023"/>
                  </a:lnTo>
                  <a:lnTo>
                    <a:pt x="1803" y="31757"/>
                  </a:lnTo>
                  <a:lnTo>
                    <a:pt x="0" y="2286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026408" y="563422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859" y="0"/>
                  </a:moveTo>
                  <a:lnTo>
                    <a:pt x="13983" y="1796"/>
                  </a:lnTo>
                  <a:lnTo>
                    <a:pt x="6715" y="6696"/>
                  </a:lnTo>
                  <a:lnTo>
                    <a:pt x="1803" y="13962"/>
                  </a:lnTo>
                  <a:lnTo>
                    <a:pt x="0" y="22860"/>
                  </a:lnTo>
                  <a:lnTo>
                    <a:pt x="1803" y="31757"/>
                  </a:lnTo>
                  <a:lnTo>
                    <a:pt x="6715" y="39023"/>
                  </a:lnTo>
                  <a:lnTo>
                    <a:pt x="13983" y="43923"/>
                  </a:lnTo>
                  <a:lnTo>
                    <a:pt x="22859" y="45720"/>
                  </a:lnTo>
                  <a:lnTo>
                    <a:pt x="31736" y="43923"/>
                  </a:lnTo>
                  <a:lnTo>
                    <a:pt x="39004" y="39023"/>
                  </a:lnTo>
                  <a:lnTo>
                    <a:pt x="43916" y="31757"/>
                  </a:lnTo>
                  <a:lnTo>
                    <a:pt x="45719" y="22860"/>
                  </a:lnTo>
                  <a:lnTo>
                    <a:pt x="43916" y="13962"/>
                  </a:lnTo>
                  <a:lnTo>
                    <a:pt x="39004" y="6696"/>
                  </a:lnTo>
                  <a:lnTo>
                    <a:pt x="31736" y="1796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026408" y="563422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22860"/>
                  </a:moveTo>
                  <a:lnTo>
                    <a:pt x="1803" y="13962"/>
                  </a:lnTo>
                  <a:lnTo>
                    <a:pt x="6715" y="6696"/>
                  </a:lnTo>
                  <a:lnTo>
                    <a:pt x="13983" y="1796"/>
                  </a:lnTo>
                  <a:lnTo>
                    <a:pt x="22859" y="0"/>
                  </a:lnTo>
                  <a:lnTo>
                    <a:pt x="31736" y="1796"/>
                  </a:lnTo>
                  <a:lnTo>
                    <a:pt x="39004" y="6696"/>
                  </a:lnTo>
                  <a:lnTo>
                    <a:pt x="43916" y="13962"/>
                  </a:lnTo>
                  <a:lnTo>
                    <a:pt x="45719" y="22860"/>
                  </a:lnTo>
                  <a:lnTo>
                    <a:pt x="43916" y="31757"/>
                  </a:lnTo>
                  <a:lnTo>
                    <a:pt x="39004" y="39023"/>
                  </a:lnTo>
                  <a:lnTo>
                    <a:pt x="31736" y="43923"/>
                  </a:lnTo>
                  <a:lnTo>
                    <a:pt x="22859" y="45720"/>
                  </a:lnTo>
                  <a:lnTo>
                    <a:pt x="13983" y="43923"/>
                  </a:lnTo>
                  <a:lnTo>
                    <a:pt x="6715" y="39023"/>
                  </a:lnTo>
                  <a:lnTo>
                    <a:pt x="1803" y="31757"/>
                  </a:lnTo>
                  <a:lnTo>
                    <a:pt x="0" y="2286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869435" y="5372099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860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59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60" y="45719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59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869435" y="5372099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22859"/>
                  </a:moveTo>
                  <a:lnTo>
                    <a:pt x="1803" y="13983"/>
                  </a:lnTo>
                  <a:lnTo>
                    <a:pt x="6715" y="6715"/>
                  </a:lnTo>
                  <a:lnTo>
                    <a:pt x="13983" y="1803"/>
                  </a:lnTo>
                  <a:lnTo>
                    <a:pt x="22860" y="0"/>
                  </a:lnTo>
                  <a:lnTo>
                    <a:pt x="31736" y="1803"/>
                  </a:lnTo>
                  <a:lnTo>
                    <a:pt x="39004" y="6715"/>
                  </a:lnTo>
                  <a:lnTo>
                    <a:pt x="43916" y="13983"/>
                  </a:lnTo>
                  <a:lnTo>
                    <a:pt x="45719" y="22859"/>
                  </a:lnTo>
                  <a:lnTo>
                    <a:pt x="43916" y="31736"/>
                  </a:lnTo>
                  <a:lnTo>
                    <a:pt x="39004" y="39004"/>
                  </a:lnTo>
                  <a:lnTo>
                    <a:pt x="31736" y="43916"/>
                  </a:lnTo>
                  <a:lnTo>
                    <a:pt x="22860" y="45719"/>
                  </a:lnTo>
                  <a:lnTo>
                    <a:pt x="13983" y="43916"/>
                  </a:lnTo>
                  <a:lnTo>
                    <a:pt x="6715" y="39004"/>
                  </a:lnTo>
                  <a:lnTo>
                    <a:pt x="1803" y="31736"/>
                  </a:lnTo>
                  <a:lnTo>
                    <a:pt x="0" y="22859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140951" y="3639311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19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20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140951" y="3639311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22860"/>
                  </a:moveTo>
                  <a:lnTo>
                    <a:pt x="1803" y="13983"/>
                  </a:lnTo>
                  <a:lnTo>
                    <a:pt x="6715" y="6715"/>
                  </a:lnTo>
                  <a:lnTo>
                    <a:pt x="13983" y="1803"/>
                  </a:lnTo>
                  <a:lnTo>
                    <a:pt x="22859" y="0"/>
                  </a:lnTo>
                  <a:lnTo>
                    <a:pt x="31736" y="1803"/>
                  </a:lnTo>
                  <a:lnTo>
                    <a:pt x="39004" y="6715"/>
                  </a:lnTo>
                  <a:lnTo>
                    <a:pt x="43916" y="13983"/>
                  </a:lnTo>
                  <a:lnTo>
                    <a:pt x="45720" y="22860"/>
                  </a:lnTo>
                  <a:lnTo>
                    <a:pt x="43916" y="31736"/>
                  </a:lnTo>
                  <a:lnTo>
                    <a:pt x="39004" y="39004"/>
                  </a:lnTo>
                  <a:lnTo>
                    <a:pt x="31736" y="43916"/>
                  </a:lnTo>
                  <a:lnTo>
                    <a:pt x="22859" y="45719"/>
                  </a:lnTo>
                  <a:lnTo>
                    <a:pt x="13983" y="43916"/>
                  </a:lnTo>
                  <a:lnTo>
                    <a:pt x="6715" y="39004"/>
                  </a:lnTo>
                  <a:lnTo>
                    <a:pt x="1803" y="31736"/>
                  </a:lnTo>
                  <a:lnTo>
                    <a:pt x="0" y="2286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827520" y="2991612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20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827520" y="2991612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0" y="22860"/>
                  </a:moveTo>
                  <a:lnTo>
                    <a:pt x="1803" y="13983"/>
                  </a:lnTo>
                  <a:lnTo>
                    <a:pt x="6715" y="6715"/>
                  </a:lnTo>
                  <a:lnTo>
                    <a:pt x="13983" y="1803"/>
                  </a:lnTo>
                  <a:lnTo>
                    <a:pt x="22859" y="0"/>
                  </a:lnTo>
                  <a:lnTo>
                    <a:pt x="31736" y="1803"/>
                  </a:lnTo>
                  <a:lnTo>
                    <a:pt x="39004" y="6715"/>
                  </a:lnTo>
                  <a:lnTo>
                    <a:pt x="43916" y="13983"/>
                  </a:lnTo>
                  <a:lnTo>
                    <a:pt x="45720" y="22860"/>
                  </a:lnTo>
                  <a:lnTo>
                    <a:pt x="43916" y="31736"/>
                  </a:lnTo>
                  <a:lnTo>
                    <a:pt x="39004" y="39004"/>
                  </a:lnTo>
                  <a:lnTo>
                    <a:pt x="31736" y="43916"/>
                  </a:lnTo>
                  <a:lnTo>
                    <a:pt x="22859" y="45720"/>
                  </a:lnTo>
                  <a:lnTo>
                    <a:pt x="13983" y="43916"/>
                  </a:lnTo>
                  <a:lnTo>
                    <a:pt x="6715" y="39004"/>
                  </a:lnTo>
                  <a:lnTo>
                    <a:pt x="1803" y="31736"/>
                  </a:lnTo>
                  <a:lnTo>
                    <a:pt x="0" y="2286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720083" y="3848099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860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60" y="45719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720083" y="3848099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22860"/>
                  </a:moveTo>
                  <a:lnTo>
                    <a:pt x="1803" y="13983"/>
                  </a:lnTo>
                  <a:lnTo>
                    <a:pt x="6715" y="6715"/>
                  </a:lnTo>
                  <a:lnTo>
                    <a:pt x="13983" y="1803"/>
                  </a:lnTo>
                  <a:lnTo>
                    <a:pt x="22860" y="0"/>
                  </a:lnTo>
                  <a:lnTo>
                    <a:pt x="31736" y="1803"/>
                  </a:lnTo>
                  <a:lnTo>
                    <a:pt x="39004" y="6715"/>
                  </a:lnTo>
                  <a:lnTo>
                    <a:pt x="43916" y="13983"/>
                  </a:lnTo>
                  <a:lnTo>
                    <a:pt x="45719" y="22860"/>
                  </a:lnTo>
                  <a:lnTo>
                    <a:pt x="43916" y="31736"/>
                  </a:lnTo>
                  <a:lnTo>
                    <a:pt x="39004" y="39004"/>
                  </a:lnTo>
                  <a:lnTo>
                    <a:pt x="31736" y="43916"/>
                  </a:lnTo>
                  <a:lnTo>
                    <a:pt x="22860" y="45719"/>
                  </a:lnTo>
                  <a:lnTo>
                    <a:pt x="13983" y="43916"/>
                  </a:lnTo>
                  <a:lnTo>
                    <a:pt x="6715" y="39004"/>
                  </a:lnTo>
                  <a:lnTo>
                    <a:pt x="1803" y="31736"/>
                  </a:lnTo>
                  <a:lnTo>
                    <a:pt x="0" y="2286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705100" y="379476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60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59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60" y="45719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59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705100" y="379476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0" y="22859"/>
                  </a:moveTo>
                  <a:lnTo>
                    <a:pt x="1803" y="13983"/>
                  </a:lnTo>
                  <a:lnTo>
                    <a:pt x="6715" y="6715"/>
                  </a:lnTo>
                  <a:lnTo>
                    <a:pt x="13983" y="1803"/>
                  </a:lnTo>
                  <a:lnTo>
                    <a:pt x="22860" y="0"/>
                  </a:lnTo>
                  <a:lnTo>
                    <a:pt x="31736" y="1803"/>
                  </a:lnTo>
                  <a:lnTo>
                    <a:pt x="39004" y="6715"/>
                  </a:lnTo>
                  <a:lnTo>
                    <a:pt x="43916" y="13983"/>
                  </a:lnTo>
                  <a:lnTo>
                    <a:pt x="45719" y="22859"/>
                  </a:lnTo>
                  <a:lnTo>
                    <a:pt x="43916" y="31736"/>
                  </a:lnTo>
                  <a:lnTo>
                    <a:pt x="39004" y="39004"/>
                  </a:lnTo>
                  <a:lnTo>
                    <a:pt x="31736" y="43916"/>
                  </a:lnTo>
                  <a:lnTo>
                    <a:pt x="22860" y="45719"/>
                  </a:lnTo>
                  <a:lnTo>
                    <a:pt x="13983" y="43916"/>
                  </a:lnTo>
                  <a:lnTo>
                    <a:pt x="6715" y="39004"/>
                  </a:lnTo>
                  <a:lnTo>
                    <a:pt x="1803" y="31736"/>
                  </a:lnTo>
                  <a:lnTo>
                    <a:pt x="0" y="22859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432291" y="3456431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59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19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59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432291" y="3456431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22859"/>
                  </a:moveTo>
                  <a:lnTo>
                    <a:pt x="1803" y="13983"/>
                  </a:lnTo>
                  <a:lnTo>
                    <a:pt x="6715" y="6715"/>
                  </a:lnTo>
                  <a:lnTo>
                    <a:pt x="13983" y="1803"/>
                  </a:lnTo>
                  <a:lnTo>
                    <a:pt x="22859" y="0"/>
                  </a:lnTo>
                  <a:lnTo>
                    <a:pt x="31736" y="1803"/>
                  </a:lnTo>
                  <a:lnTo>
                    <a:pt x="39004" y="6715"/>
                  </a:lnTo>
                  <a:lnTo>
                    <a:pt x="43916" y="13983"/>
                  </a:lnTo>
                  <a:lnTo>
                    <a:pt x="45719" y="22859"/>
                  </a:lnTo>
                  <a:lnTo>
                    <a:pt x="43916" y="31736"/>
                  </a:lnTo>
                  <a:lnTo>
                    <a:pt x="39004" y="39004"/>
                  </a:lnTo>
                  <a:lnTo>
                    <a:pt x="31736" y="43916"/>
                  </a:lnTo>
                  <a:lnTo>
                    <a:pt x="22859" y="45719"/>
                  </a:lnTo>
                  <a:lnTo>
                    <a:pt x="13983" y="43916"/>
                  </a:lnTo>
                  <a:lnTo>
                    <a:pt x="6715" y="39004"/>
                  </a:lnTo>
                  <a:lnTo>
                    <a:pt x="1803" y="31736"/>
                  </a:lnTo>
                  <a:lnTo>
                    <a:pt x="0" y="22859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632191" y="3639311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19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632191" y="3639311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22860"/>
                  </a:moveTo>
                  <a:lnTo>
                    <a:pt x="1803" y="13983"/>
                  </a:lnTo>
                  <a:lnTo>
                    <a:pt x="6715" y="6715"/>
                  </a:lnTo>
                  <a:lnTo>
                    <a:pt x="13983" y="1803"/>
                  </a:lnTo>
                  <a:lnTo>
                    <a:pt x="22859" y="0"/>
                  </a:lnTo>
                  <a:lnTo>
                    <a:pt x="31736" y="1803"/>
                  </a:lnTo>
                  <a:lnTo>
                    <a:pt x="39004" y="6715"/>
                  </a:lnTo>
                  <a:lnTo>
                    <a:pt x="43916" y="13983"/>
                  </a:lnTo>
                  <a:lnTo>
                    <a:pt x="45719" y="22860"/>
                  </a:lnTo>
                  <a:lnTo>
                    <a:pt x="43916" y="31736"/>
                  </a:lnTo>
                  <a:lnTo>
                    <a:pt x="39004" y="39004"/>
                  </a:lnTo>
                  <a:lnTo>
                    <a:pt x="31736" y="43916"/>
                  </a:lnTo>
                  <a:lnTo>
                    <a:pt x="22859" y="45719"/>
                  </a:lnTo>
                  <a:lnTo>
                    <a:pt x="13983" y="43916"/>
                  </a:lnTo>
                  <a:lnTo>
                    <a:pt x="6715" y="39004"/>
                  </a:lnTo>
                  <a:lnTo>
                    <a:pt x="1803" y="31736"/>
                  </a:lnTo>
                  <a:lnTo>
                    <a:pt x="0" y="22860"/>
                  </a:lnTo>
                  <a:close/>
                </a:path>
              </a:pathLst>
            </a:custGeom>
            <a:ln w="126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729472" y="3848099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19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20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729472" y="3848099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22860"/>
                  </a:moveTo>
                  <a:lnTo>
                    <a:pt x="1803" y="13983"/>
                  </a:lnTo>
                  <a:lnTo>
                    <a:pt x="6715" y="6715"/>
                  </a:lnTo>
                  <a:lnTo>
                    <a:pt x="13983" y="1803"/>
                  </a:lnTo>
                  <a:lnTo>
                    <a:pt x="22859" y="0"/>
                  </a:lnTo>
                  <a:lnTo>
                    <a:pt x="31736" y="1803"/>
                  </a:lnTo>
                  <a:lnTo>
                    <a:pt x="39004" y="6715"/>
                  </a:lnTo>
                  <a:lnTo>
                    <a:pt x="43916" y="13983"/>
                  </a:lnTo>
                  <a:lnTo>
                    <a:pt x="45720" y="22860"/>
                  </a:lnTo>
                  <a:lnTo>
                    <a:pt x="43916" y="31736"/>
                  </a:lnTo>
                  <a:lnTo>
                    <a:pt x="39004" y="39004"/>
                  </a:lnTo>
                  <a:lnTo>
                    <a:pt x="31736" y="43916"/>
                  </a:lnTo>
                  <a:lnTo>
                    <a:pt x="22859" y="45719"/>
                  </a:lnTo>
                  <a:lnTo>
                    <a:pt x="13983" y="43916"/>
                  </a:lnTo>
                  <a:lnTo>
                    <a:pt x="6715" y="39004"/>
                  </a:lnTo>
                  <a:lnTo>
                    <a:pt x="1803" y="31736"/>
                  </a:lnTo>
                  <a:lnTo>
                    <a:pt x="0" y="2286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604248" y="4427219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59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19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20" y="22859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9604248" y="4427219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22859"/>
                  </a:moveTo>
                  <a:lnTo>
                    <a:pt x="1803" y="13983"/>
                  </a:lnTo>
                  <a:lnTo>
                    <a:pt x="6715" y="6715"/>
                  </a:lnTo>
                  <a:lnTo>
                    <a:pt x="13983" y="1803"/>
                  </a:lnTo>
                  <a:lnTo>
                    <a:pt x="22859" y="0"/>
                  </a:lnTo>
                  <a:lnTo>
                    <a:pt x="31736" y="1803"/>
                  </a:lnTo>
                  <a:lnTo>
                    <a:pt x="39004" y="6715"/>
                  </a:lnTo>
                  <a:lnTo>
                    <a:pt x="43916" y="13983"/>
                  </a:lnTo>
                  <a:lnTo>
                    <a:pt x="45720" y="22859"/>
                  </a:lnTo>
                  <a:lnTo>
                    <a:pt x="43916" y="31736"/>
                  </a:lnTo>
                  <a:lnTo>
                    <a:pt x="39004" y="39004"/>
                  </a:lnTo>
                  <a:lnTo>
                    <a:pt x="31736" y="43916"/>
                  </a:lnTo>
                  <a:lnTo>
                    <a:pt x="22859" y="45719"/>
                  </a:lnTo>
                  <a:lnTo>
                    <a:pt x="13983" y="43916"/>
                  </a:lnTo>
                  <a:lnTo>
                    <a:pt x="6715" y="39004"/>
                  </a:lnTo>
                  <a:lnTo>
                    <a:pt x="1803" y="31736"/>
                  </a:lnTo>
                  <a:lnTo>
                    <a:pt x="0" y="22859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9875520" y="441502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20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875520" y="441502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22860"/>
                  </a:moveTo>
                  <a:lnTo>
                    <a:pt x="1803" y="13983"/>
                  </a:lnTo>
                  <a:lnTo>
                    <a:pt x="6715" y="6715"/>
                  </a:lnTo>
                  <a:lnTo>
                    <a:pt x="13983" y="1803"/>
                  </a:lnTo>
                  <a:lnTo>
                    <a:pt x="22859" y="0"/>
                  </a:lnTo>
                  <a:lnTo>
                    <a:pt x="31736" y="1803"/>
                  </a:lnTo>
                  <a:lnTo>
                    <a:pt x="39004" y="6715"/>
                  </a:lnTo>
                  <a:lnTo>
                    <a:pt x="43916" y="13983"/>
                  </a:lnTo>
                  <a:lnTo>
                    <a:pt x="45720" y="22860"/>
                  </a:lnTo>
                  <a:lnTo>
                    <a:pt x="43916" y="31736"/>
                  </a:lnTo>
                  <a:lnTo>
                    <a:pt x="39004" y="39004"/>
                  </a:lnTo>
                  <a:lnTo>
                    <a:pt x="31736" y="43916"/>
                  </a:lnTo>
                  <a:lnTo>
                    <a:pt x="22859" y="45720"/>
                  </a:lnTo>
                  <a:lnTo>
                    <a:pt x="13983" y="43916"/>
                  </a:lnTo>
                  <a:lnTo>
                    <a:pt x="6715" y="39004"/>
                  </a:lnTo>
                  <a:lnTo>
                    <a:pt x="1803" y="31736"/>
                  </a:lnTo>
                  <a:lnTo>
                    <a:pt x="0" y="2286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00606" y="3616642"/>
              <a:ext cx="92582" cy="92582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2274" y="5239702"/>
              <a:ext cx="92583" cy="92582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6726" y="4459414"/>
              <a:ext cx="92582" cy="92583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1957" y="3956049"/>
              <a:ext cx="122428" cy="122427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178307" y="3744467"/>
              <a:ext cx="109855" cy="109855"/>
            </a:xfrm>
            <a:custGeom>
              <a:avLst/>
              <a:gdLst/>
              <a:ahLst/>
              <a:cxnLst/>
              <a:rect l="l" t="t" r="r" b="b"/>
              <a:pathLst>
                <a:path w="109854" h="109854">
                  <a:moveTo>
                    <a:pt x="109728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109728" y="109728"/>
                  </a:lnTo>
                  <a:lnTo>
                    <a:pt x="109728" y="0"/>
                  </a:lnTo>
                  <a:close/>
                </a:path>
              </a:pathLst>
            </a:custGeom>
            <a:solidFill>
              <a:srgbClr val="80B0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78307" y="3744467"/>
              <a:ext cx="109855" cy="109855"/>
            </a:xfrm>
            <a:custGeom>
              <a:avLst/>
              <a:gdLst/>
              <a:ahLst/>
              <a:cxnLst/>
              <a:rect l="l" t="t" r="r" b="b"/>
              <a:pathLst>
                <a:path w="109854" h="109854">
                  <a:moveTo>
                    <a:pt x="0" y="109728"/>
                  </a:moveTo>
                  <a:lnTo>
                    <a:pt x="109728" y="109728"/>
                  </a:lnTo>
                  <a:lnTo>
                    <a:pt x="109728" y="0"/>
                  </a:lnTo>
                  <a:lnTo>
                    <a:pt x="0" y="0"/>
                  </a:lnTo>
                  <a:lnTo>
                    <a:pt x="0" y="109728"/>
                  </a:lnTo>
                  <a:close/>
                </a:path>
              </a:pathLst>
            </a:custGeom>
            <a:ln w="12700">
              <a:solidFill>
                <a:srgbClr val="081D5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782" y="4165282"/>
              <a:ext cx="138302" cy="138303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10667" y="417576"/>
              <a:ext cx="12181840" cy="381000"/>
            </a:xfrm>
            <a:custGeom>
              <a:avLst/>
              <a:gdLst/>
              <a:ahLst/>
              <a:cxnLst/>
              <a:rect l="l" t="t" r="r" b="b"/>
              <a:pathLst>
                <a:path w="12181840" h="381000">
                  <a:moveTo>
                    <a:pt x="0" y="381000"/>
                  </a:moveTo>
                  <a:lnTo>
                    <a:pt x="12181332" y="381000"/>
                  </a:lnTo>
                  <a:lnTo>
                    <a:pt x="12181332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1F1B5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3419" y="156959"/>
              <a:ext cx="5423916" cy="908316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774191" y="182880"/>
              <a:ext cx="5321935" cy="806450"/>
            </a:xfrm>
            <a:custGeom>
              <a:avLst/>
              <a:gdLst/>
              <a:ahLst/>
              <a:cxnLst/>
              <a:rect l="l" t="t" r="r" b="b"/>
              <a:pathLst>
                <a:path w="5321935" h="806450">
                  <a:moveTo>
                    <a:pt x="5321808" y="0"/>
                  </a:moveTo>
                  <a:lnTo>
                    <a:pt x="0" y="0"/>
                  </a:lnTo>
                  <a:lnTo>
                    <a:pt x="0" y="806196"/>
                  </a:lnTo>
                  <a:lnTo>
                    <a:pt x="5321808" y="806196"/>
                  </a:lnTo>
                  <a:lnTo>
                    <a:pt x="53218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367385" y="3629304"/>
            <a:ext cx="1428750" cy="689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160">
              <a:lnSpc>
                <a:spcPct val="147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Participating</a:t>
            </a:r>
            <a:r>
              <a:rPr dirty="0" sz="1000" spc="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Countries </a:t>
            </a:r>
            <a:r>
              <a:rPr dirty="0" sz="1000" b="1">
                <a:latin typeface="Arial"/>
                <a:cs typeface="Arial"/>
              </a:rPr>
              <a:t>One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spc="-20" b="1">
                <a:latin typeface="Arial"/>
                <a:cs typeface="Arial"/>
              </a:rPr>
              <a:t>Site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1000" b="1">
                <a:latin typeface="Arial"/>
                <a:cs typeface="Arial"/>
              </a:rPr>
              <a:t>2+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Sites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924255" y="259206"/>
            <a:ext cx="50209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Q4</a:t>
            </a:r>
            <a:r>
              <a:rPr dirty="0" sz="4000" spc="-80"/>
              <a:t> </a:t>
            </a:r>
            <a:r>
              <a:rPr dirty="0" sz="4000"/>
              <a:t>2021</a:t>
            </a:r>
            <a:r>
              <a:rPr dirty="0" sz="4000" spc="-55"/>
              <a:t> </a:t>
            </a:r>
            <a:r>
              <a:rPr dirty="0" sz="4000" spc="-10"/>
              <a:t>Participants</a:t>
            </a:r>
            <a:endParaRPr sz="4000"/>
          </a:p>
        </p:txBody>
      </p:sp>
      <p:sp>
        <p:nvSpPr>
          <p:cNvPr id="43" name="object 43" descr=""/>
          <p:cNvSpPr txBox="1"/>
          <p:nvPr/>
        </p:nvSpPr>
        <p:spPr>
          <a:xfrm>
            <a:off x="7256780" y="5781852"/>
            <a:ext cx="2773680" cy="1001394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100" b="1">
                <a:latin typeface="Arial"/>
                <a:cs typeface="Arial"/>
              </a:rPr>
              <a:t>Q2-Q4</a:t>
            </a:r>
            <a:r>
              <a:rPr dirty="0" sz="1100" spc="-6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2020: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+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North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Macedonia,</a:t>
            </a:r>
            <a:r>
              <a:rPr dirty="0" sz="1100" spc="-10">
                <a:latin typeface="Arial"/>
                <a:cs typeface="Arial"/>
              </a:rPr>
              <a:t> Singapore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100" b="1">
                <a:latin typeface="Arial"/>
                <a:cs typeface="Arial"/>
              </a:rPr>
              <a:t>Q1-Q2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2021</a:t>
            </a:r>
            <a:r>
              <a:rPr dirty="0" sz="1100">
                <a:latin typeface="Arial"/>
                <a:cs typeface="Arial"/>
              </a:rPr>
              <a:t>: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+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Cuba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100" b="1">
                <a:latin typeface="Arial"/>
                <a:cs typeface="Arial"/>
              </a:rPr>
              <a:t>Q3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2021</a:t>
            </a:r>
            <a:r>
              <a:rPr dirty="0" sz="1100">
                <a:latin typeface="Arial"/>
                <a:cs typeface="Arial"/>
              </a:rPr>
              <a:t>: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+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Paraguay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100" b="1">
                <a:latin typeface="Arial"/>
                <a:cs typeface="Arial"/>
              </a:rPr>
              <a:t>Q4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2021</a:t>
            </a:r>
            <a:r>
              <a:rPr dirty="0" sz="1100">
                <a:latin typeface="Arial"/>
                <a:cs typeface="Arial"/>
              </a:rPr>
              <a:t>: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+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Costa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Rica,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Egypt,</a:t>
            </a:r>
            <a:r>
              <a:rPr dirty="0" sz="1100" spc="-20">
                <a:latin typeface="Arial"/>
                <a:cs typeface="Arial"/>
              </a:rPr>
              <a:t> Peru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140017" y="1069403"/>
            <a:ext cx="11901805" cy="4309110"/>
            <a:chOff x="140017" y="1069403"/>
            <a:chExt cx="11901805" cy="4309110"/>
          </a:xfrm>
        </p:grpSpPr>
        <p:pic>
          <p:nvPicPr>
            <p:cNvPr id="45" name="object 4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86790" y="3468814"/>
              <a:ext cx="92582" cy="92583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38606" y="3584638"/>
              <a:ext cx="92582" cy="92582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4137659" y="53263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860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60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4137659" y="53263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22860"/>
                  </a:moveTo>
                  <a:lnTo>
                    <a:pt x="1803" y="13983"/>
                  </a:lnTo>
                  <a:lnTo>
                    <a:pt x="6715" y="6715"/>
                  </a:lnTo>
                  <a:lnTo>
                    <a:pt x="13983" y="1803"/>
                  </a:lnTo>
                  <a:lnTo>
                    <a:pt x="22860" y="0"/>
                  </a:lnTo>
                  <a:lnTo>
                    <a:pt x="31736" y="1803"/>
                  </a:lnTo>
                  <a:lnTo>
                    <a:pt x="39004" y="6715"/>
                  </a:lnTo>
                  <a:lnTo>
                    <a:pt x="43916" y="13983"/>
                  </a:lnTo>
                  <a:lnTo>
                    <a:pt x="45719" y="22860"/>
                  </a:lnTo>
                  <a:lnTo>
                    <a:pt x="43916" y="31736"/>
                  </a:lnTo>
                  <a:lnTo>
                    <a:pt x="39004" y="39004"/>
                  </a:lnTo>
                  <a:lnTo>
                    <a:pt x="31736" y="43916"/>
                  </a:lnTo>
                  <a:lnTo>
                    <a:pt x="22860" y="45720"/>
                  </a:lnTo>
                  <a:lnTo>
                    <a:pt x="13983" y="43916"/>
                  </a:lnTo>
                  <a:lnTo>
                    <a:pt x="6715" y="39004"/>
                  </a:lnTo>
                  <a:lnTo>
                    <a:pt x="1803" y="31736"/>
                  </a:lnTo>
                  <a:lnTo>
                    <a:pt x="0" y="2286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483864" y="489966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860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59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60" y="45719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20" y="22859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483864" y="489966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22859"/>
                  </a:moveTo>
                  <a:lnTo>
                    <a:pt x="1803" y="13983"/>
                  </a:lnTo>
                  <a:lnTo>
                    <a:pt x="6715" y="6715"/>
                  </a:lnTo>
                  <a:lnTo>
                    <a:pt x="13983" y="1803"/>
                  </a:lnTo>
                  <a:lnTo>
                    <a:pt x="22860" y="0"/>
                  </a:lnTo>
                  <a:lnTo>
                    <a:pt x="31736" y="1803"/>
                  </a:lnTo>
                  <a:lnTo>
                    <a:pt x="39004" y="6715"/>
                  </a:lnTo>
                  <a:lnTo>
                    <a:pt x="43916" y="13983"/>
                  </a:lnTo>
                  <a:lnTo>
                    <a:pt x="45720" y="22859"/>
                  </a:lnTo>
                  <a:lnTo>
                    <a:pt x="43916" y="31736"/>
                  </a:lnTo>
                  <a:lnTo>
                    <a:pt x="39004" y="39004"/>
                  </a:lnTo>
                  <a:lnTo>
                    <a:pt x="31736" y="43916"/>
                  </a:lnTo>
                  <a:lnTo>
                    <a:pt x="22860" y="45719"/>
                  </a:lnTo>
                  <a:lnTo>
                    <a:pt x="13983" y="43916"/>
                  </a:lnTo>
                  <a:lnTo>
                    <a:pt x="6715" y="39004"/>
                  </a:lnTo>
                  <a:lnTo>
                    <a:pt x="1803" y="31736"/>
                  </a:lnTo>
                  <a:lnTo>
                    <a:pt x="0" y="22859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3244596" y="414070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19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3244596" y="414070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22860"/>
                  </a:moveTo>
                  <a:lnTo>
                    <a:pt x="1803" y="13983"/>
                  </a:lnTo>
                  <a:lnTo>
                    <a:pt x="6715" y="6715"/>
                  </a:lnTo>
                  <a:lnTo>
                    <a:pt x="13983" y="1803"/>
                  </a:lnTo>
                  <a:lnTo>
                    <a:pt x="22859" y="0"/>
                  </a:lnTo>
                  <a:lnTo>
                    <a:pt x="31736" y="1803"/>
                  </a:lnTo>
                  <a:lnTo>
                    <a:pt x="39004" y="6715"/>
                  </a:lnTo>
                  <a:lnTo>
                    <a:pt x="43916" y="13983"/>
                  </a:lnTo>
                  <a:lnTo>
                    <a:pt x="45719" y="22860"/>
                  </a:lnTo>
                  <a:lnTo>
                    <a:pt x="43916" y="31736"/>
                  </a:lnTo>
                  <a:lnTo>
                    <a:pt x="39004" y="39004"/>
                  </a:lnTo>
                  <a:lnTo>
                    <a:pt x="31736" y="43916"/>
                  </a:lnTo>
                  <a:lnTo>
                    <a:pt x="22859" y="45720"/>
                  </a:lnTo>
                  <a:lnTo>
                    <a:pt x="13983" y="43916"/>
                  </a:lnTo>
                  <a:lnTo>
                    <a:pt x="6715" y="39004"/>
                  </a:lnTo>
                  <a:lnTo>
                    <a:pt x="1803" y="31736"/>
                  </a:lnTo>
                  <a:lnTo>
                    <a:pt x="0" y="2286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3461003" y="373380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860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60" y="45719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20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3461003" y="373380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22860"/>
                  </a:moveTo>
                  <a:lnTo>
                    <a:pt x="1803" y="13983"/>
                  </a:lnTo>
                  <a:lnTo>
                    <a:pt x="6715" y="6715"/>
                  </a:lnTo>
                  <a:lnTo>
                    <a:pt x="13983" y="1803"/>
                  </a:lnTo>
                  <a:lnTo>
                    <a:pt x="22860" y="0"/>
                  </a:lnTo>
                  <a:lnTo>
                    <a:pt x="31736" y="1803"/>
                  </a:lnTo>
                  <a:lnTo>
                    <a:pt x="39004" y="6715"/>
                  </a:lnTo>
                  <a:lnTo>
                    <a:pt x="43916" y="13983"/>
                  </a:lnTo>
                  <a:lnTo>
                    <a:pt x="45720" y="22860"/>
                  </a:lnTo>
                  <a:lnTo>
                    <a:pt x="43916" y="31736"/>
                  </a:lnTo>
                  <a:lnTo>
                    <a:pt x="39004" y="39004"/>
                  </a:lnTo>
                  <a:lnTo>
                    <a:pt x="31736" y="43916"/>
                  </a:lnTo>
                  <a:lnTo>
                    <a:pt x="22860" y="45719"/>
                  </a:lnTo>
                  <a:lnTo>
                    <a:pt x="13983" y="43916"/>
                  </a:lnTo>
                  <a:lnTo>
                    <a:pt x="6715" y="39004"/>
                  </a:lnTo>
                  <a:lnTo>
                    <a:pt x="1803" y="31736"/>
                  </a:lnTo>
                  <a:lnTo>
                    <a:pt x="0" y="2286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44183" y="1078992"/>
              <a:ext cx="653795" cy="411479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6044183" y="1078992"/>
              <a:ext cx="654050" cy="411480"/>
            </a:xfrm>
            <a:custGeom>
              <a:avLst/>
              <a:gdLst/>
              <a:ahLst/>
              <a:cxnLst/>
              <a:rect l="l" t="t" r="r" b="b"/>
              <a:pathLst>
                <a:path w="654050" h="411480">
                  <a:moveTo>
                    <a:pt x="0" y="411479"/>
                  </a:moveTo>
                  <a:lnTo>
                    <a:pt x="653795" y="411479"/>
                  </a:lnTo>
                  <a:lnTo>
                    <a:pt x="653795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4779" y="1078992"/>
              <a:ext cx="568452" cy="411479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144779" y="1078992"/>
              <a:ext cx="568960" cy="411480"/>
            </a:xfrm>
            <a:custGeom>
              <a:avLst/>
              <a:gdLst/>
              <a:ahLst/>
              <a:cxnLst/>
              <a:rect l="l" t="t" r="r" b="b"/>
              <a:pathLst>
                <a:path w="568960" h="411480">
                  <a:moveTo>
                    <a:pt x="0" y="411479"/>
                  </a:moveTo>
                  <a:lnTo>
                    <a:pt x="568452" y="411479"/>
                  </a:lnTo>
                  <a:lnTo>
                    <a:pt x="568452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3335" y="1078992"/>
              <a:ext cx="536448" cy="411479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783335" y="1078992"/>
              <a:ext cx="536575" cy="411480"/>
            </a:xfrm>
            <a:custGeom>
              <a:avLst/>
              <a:gdLst/>
              <a:ahLst/>
              <a:cxnLst/>
              <a:rect l="l" t="t" r="r" b="b"/>
              <a:pathLst>
                <a:path w="536575" h="411480">
                  <a:moveTo>
                    <a:pt x="0" y="411479"/>
                  </a:moveTo>
                  <a:lnTo>
                    <a:pt x="536448" y="411479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88363" y="1078992"/>
              <a:ext cx="569976" cy="411479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1388363" y="1078992"/>
              <a:ext cx="570230" cy="411480"/>
            </a:xfrm>
            <a:custGeom>
              <a:avLst/>
              <a:gdLst/>
              <a:ahLst/>
              <a:cxnLst/>
              <a:rect l="l" t="t" r="r" b="b"/>
              <a:pathLst>
                <a:path w="570230" h="411480">
                  <a:moveTo>
                    <a:pt x="0" y="411479"/>
                  </a:moveTo>
                  <a:lnTo>
                    <a:pt x="569976" y="411479"/>
                  </a:lnTo>
                  <a:lnTo>
                    <a:pt x="569976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26919" y="1078992"/>
              <a:ext cx="618744" cy="411479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2026919" y="1078992"/>
              <a:ext cx="619125" cy="411480"/>
            </a:xfrm>
            <a:custGeom>
              <a:avLst/>
              <a:gdLst/>
              <a:ahLst/>
              <a:cxnLst/>
              <a:rect l="l" t="t" r="r" b="b"/>
              <a:pathLst>
                <a:path w="619125" h="411480">
                  <a:moveTo>
                    <a:pt x="0" y="411479"/>
                  </a:moveTo>
                  <a:lnTo>
                    <a:pt x="618744" y="41147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14244" y="1078992"/>
              <a:ext cx="618744" cy="411479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2714244" y="1078992"/>
              <a:ext cx="619125" cy="411480"/>
            </a:xfrm>
            <a:custGeom>
              <a:avLst/>
              <a:gdLst/>
              <a:ahLst/>
              <a:cxnLst/>
              <a:rect l="l" t="t" r="r" b="b"/>
              <a:pathLst>
                <a:path w="619125" h="411480">
                  <a:moveTo>
                    <a:pt x="0" y="411479"/>
                  </a:moveTo>
                  <a:lnTo>
                    <a:pt x="618744" y="411479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01568" y="1078992"/>
              <a:ext cx="554736" cy="411479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3401568" y="1078992"/>
              <a:ext cx="554990" cy="411480"/>
            </a:xfrm>
            <a:custGeom>
              <a:avLst/>
              <a:gdLst/>
              <a:ahLst/>
              <a:cxnLst/>
              <a:rect l="l" t="t" r="r" b="b"/>
              <a:pathLst>
                <a:path w="554989" h="411480">
                  <a:moveTo>
                    <a:pt x="0" y="411479"/>
                  </a:moveTo>
                  <a:lnTo>
                    <a:pt x="554736" y="411479"/>
                  </a:lnTo>
                  <a:lnTo>
                    <a:pt x="554736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24883" y="1078992"/>
              <a:ext cx="618743" cy="411479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4024883" y="1078992"/>
              <a:ext cx="619125" cy="411480"/>
            </a:xfrm>
            <a:custGeom>
              <a:avLst/>
              <a:gdLst/>
              <a:ahLst/>
              <a:cxnLst/>
              <a:rect l="l" t="t" r="r" b="b"/>
              <a:pathLst>
                <a:path w="619125" h="411480">
                  <a:moveTo>
                    <a:pt x="0" y="411479"/>
                  </a:moveTo>
                  <a:lnTo>
                    <a:pt x="618743" y="41147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68084" y="1078992"/>
              <a:ext cx="531876" cy="411479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6768084" y="1078992"/>
              <a:ext cx="532130" cy="411480"/>
            </a:xfrm>
            <a:custGeom>
              <a:avLst/>
              <a:gdLst/>
              <a:ahLst/>
              <a:cxnLst/>
              <a:rect l="l" t="t" r="r" b="b"/>
              <a:pathLst>
                <a:path w="532129" h="411480">
                  <a:moveTo>
                    <a:pt x="0" y="411479"/>
                  </a:moveTo>
                  <a:lnTo>
                    <a:pt x="531876" y="411479"/>
                  </a:lnTo>
                  <a:lnTo>
                    <a:pt x="531876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12208" y="1078992"/>
              <a:ext cx="618743" cy="411479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4712208" y="1078992"/>
              <a:ext cx="619125" cy="411480"/>
            </a:xfrm>
            <a:custGeom>
              <a:avLst/>
              <a:gdLst/>
              <a:ahLst/>
              <a:cxnLst/>
              <a:rect l="l" t="t" r="r" b="b"/>
              <a:pathLst>
                <a:path w="619125" h="411480">
                  <a:moveTo>
                    <a:pt x="0" y="411479"/>
                  </a:moveTo>
                  <a:lnTo>
                    <a:pt x="618743" y="411479"/>
                  </a:lnTo>
                  <a:lnTo>
                    <a:pt x="618743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99532" y="1078992"/>
              <a:ext cx="576072" cy="411479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5399532" y="1078992"/>
              <a:ext cx="576580" cy="411480"/>
            </a:xfrm>
            <a:custGeom>
              <a:avLst/>
              <a:gdLst/>
              <a:ahLst/>
              <a:cxnLst/>
              <a:rect l="l" t="t" r="r" b="b"/>
              <a:pathLst>
                <a:path w="576579" h="411480">
                  <a:moveTo>
                    <a:pt x="0" y="411479"/>
                  </a:moveTo>
                  <a:lnTo>
                    <a:pt x="576072" y="411479"/>
                  </a:lnTo>
                  <a:lnTo>
                    <a:pt x="576072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68539" y="1078992"/>
              <a:ext cx="643127" cy="411479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7363713" y="1074166"/>
              <a:ext cx="652780" cy="421005"/>
            </a:xfrm>
            <a:custGeom>
              <a:avLst/>
              <a:gdLst/>
              <a:ahLst/>
              <a:cxnLst/>
              <a:rect l="l" t="t" r="r" b="b"/>
              <a:pathLst>
                <a:path w="652779" h="421005">
                  <a:moveTo>
                    <a:pt x="0" y="421004"/>
                  </a:moveTo>
                  <a:lnTo>
                    <a:pt x="652652" y="421004"/>
                  </a:lnTo>
                  <a:lnTo>
                    <a:pt x="652652" y="0"/>
                  </a:lnTo>
                  <a:lnTo>
                    <a:pt x="0" y="0"/>
                  </a:lnTo>
                  <a:lnTo>
                    <a:pt x="0" y="421004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080248" y="1078992"/>
              <a:ext cx="569976" cy="411479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8080248" y="1078992"/>
              <a:ext cx="570230" cy="411480"/>
            </a:xfrm>
            <a:custGeom>
              <a:avLst/>
              <a:gdLst/>
              <a:ahLst/>
              <a:cxnLst/>
              <a:rect l="l" t="t" r="r" b="b"/>
              <a:pathLst>
                <a:path w="570229" h="411480">
                  <a:moveTo>
                    <a:pt x="0" y="411479"/>
                  </a:moveTo>
                  <a:lnTo>
                    <a:pt x="569976" y="411479"/>
                  </a:lnTo>
                  <a:lnTo>
                    <a:pt x="569976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18803" y="1078992"/>
              <a:ext cx="609587" cy="411479"/>
            </a:xfrm>
            <a:prstGeom prst="rect">
              <a:avLst/>
            </a:prstGeom>
          </p:spPr>
        </p:pic>
        <p:sp>
          <p:nvSpPr>
            <p:cNvPr id="82" name="object 82" descr=""/>
            <p:cNvSpPr/>
            <p:nvPr/>
          </p:nvSpPr>
          <p:spPr>
            <a:xfrm>
              <a:off x="8713977" y="1074166"/>
              <a:ext cx="619125" cy="421005"/>
            </a:xfrm>
            <a:custGeom>
              <a:avLst/>
              <a:gdLst/>
              <a:ahLst/>
              <a:cxnLst/>
              <a:rect l="l" t="t" r="r" b="b"/>
              <a:pathLst>
                <a:path w="619125" h="421005">
                  <a:moveTo>
                    <a:pt x="0" y="421004"/>
                  </a:moveTo>
                  <a:lnTo>
                    <a:pt x="619125" y="421004"/>
                  </a:lnTo>
                  <a:lnTo>
                    <a:pt x="619125" y="0"/>
                  </a:lnTo>
                  <a:lnTo>
                    <a:pt x="0" y="0"/>
                  </a:lnTo>
                  <a:lnTo>
                    <a:pt x="0" y="421004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396984" y="1078992"/>
              <a:ext cx="608076" cy="411479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9392158" y="1074166"/>
              <a:ext cx="617855" cy="421005"/>
            </a:xfrm>
            <a:custGeom>
              <a:avLst/>
              <a:gdLst/>
              <a:ahLst/>
              <a:cxnLst/>
              <a:rect l="l" t="t" r="r" b="b"/>
              <a:pathLst>
                <a:path w="617854" h="421005">
                  <a:moveTo>
                    <a:pt x="0" y="421004"/>
                  </a:moveTo>
                  <a:lnTo>
                    <a:pt x="617601" y="421004"/>
                  </a:lnTo>
                  <a:lnTo>
                    <a:pt x="617601" y="0"/>
                  </a:lnTo>
                  <a:lnTo>
                    <a:pt x="0" y="0"/>
                  </a:lnTo>
                  <a:lnTo>
                    <a:pt x="0" y="421004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073639" y="1078992"/>
              <a:ext cx="606551" cy="411479"/>
            </a:xfrm>
            <a:prstGeom prst="rect">
              <a:avLst/>
            </a:prstGeom>
          </p:spPr>
        </p:pic>
        <p:sp>
          <p:nvSpPr>
            <p:cNvPr id="86" name="object 86" descr=""/>
            <p:cNvSpPr/>
            <p:nvPr/>
          </p:nvSpPr>
          <p:spPr>
            <a:xfrm>
              <a:off x="10068813" y="1074166"/>
              <a:ext cx="616585" cy="421005"/>
            </a:xfrm>
            <a:custGeom>
              <a:avLst/>
              <a:gdLst/>
              <a:ahLst/>
              <a:cxnLst/>
              <a:rect l="l" t="t" r="r" b="b"/>
              <a:pathLst>
                <a:path w="616584" h="421005">
                  <a:moveTo>
                    <a:pt x="0" y="421004"/>
                  </a:moveTo>
                  <a:lnTo>
                    <a:pt x="616076" y="421004"/>
                  </a:lnTo>
                  <a:lnTo>
                    <a:pt x="616076" y="0"/>
                  </a:lnTo>
                  <a:lnTo>
                    <a:pt x="0" y="0"/>
                  </a:lnTo>
                  <a:lnTo>
                    <a:pt x="0" y="421004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748772" y="1078992"/>
              <a:ext cx="608076" cy="411479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10743946" y="1074166"/>
              <a:ext cx="617855" cy="421005"/>
            </a:xfrm>
            <a:custGeom>
              <a:avLst/>
              <a:gdLst/>
              <a:ahLst/>
              <a:cxnLst/>
              <a:rect l="l" t="t" r="r" b="b"/>
              <a:pathLst>
                <a:path w="617854" h="421005">
                  <a:moveTo>
                    <a:pt x="0" y="421004"/>
                  </a:moveTo>
                  <a:lnTo>
                    <a:pt x="617601" y="421004"/>
                  </a:lnTo>
                  <a:lnTo>
                    <a:pt x="617601" y="0"/>
                  </a:lnTo>
                  <a:lnTo>
                    <a:pt x="0" y="0"/>
                  </a:lnTo>
                  <a:lnTo>
                    <a:pt x="0" y="421004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425427" y="1078992"/>
              <a:ext cx="606551" cy="411479"/>
            </a:xfrm>
            <a:prstGeom prst="rect">
              <a:avLst/>
            </a:prstGeom>
          </p:spPr>
        </p:pic>
        <p:sp>
          <p:nvSpPr>
            <p:cNvPr id="90" name="object 90" descr=""/>
            <p:cNvSpPr/>
            <p:nvPr/>
          </p:nvSpPr>
          <p:spPr>
            <a:xfrm>
              <a:off x="11420601" y="1074166"/>
              <a:ext cx="616585" cy="421005"/>
            </a:xfrm>
            <a:custGeom>
              <a:avLst/>
              <a:gdLst/>
              <a:ahLst/>
              <a:cxnLst/>
              <a:rect l="l" t="t" r="r" b="b"/>
              <a:pathLst>
                <a:path w="616584" h="421005">
                  <a:moveTo>
                    <a:pt x="0" y="421004"/>
                  </a:moveTo>
                  <a:lnTo>
                    <a:pt x="616076" y="421004"/>
                  </a:lnTo>
                  <a:lnTo>
                    <a:pt x="616076" y="0"/>
                  </a:lnTo>
                  <a:lnTo>
                    <a:pt x="0" y="0"/>
                  </a:lnTo>
                  <a:lnTo>
                    <a:pt x="0" y="421004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52412"/>
            <a:ext cx="12192000" cy="1169035"/>
            <a:chOff x="0" y="152412"/>
            <a:chExt cx="12192000" cy="1169035"/>
          </a:xfrm>
        </p:grpSpPr>
        <p:sp>
          <p:nvSpPr>
            <p:cNvPr id="3" name="object 3" descr=""/>
            <p:cNvSpPr/>
            <p:nvPr/>
          </p:nvSpPr>
          <p:spPr>
            <a:xfrm>
              <a:off x="0" y="445007"/>
              <a:ext cx="12192000" cy="382905"/>
            </a:xfrm>
            <a:custGeom>
              <a:avLst/>
              <a:gdLst/>
              <a:ahLst/>
              <a:cxnLst/>
              <a:rect l="l" t="t" r="r" b="b"/>
              <a:pathLst>
                <a:path w="12192000" h="382905">
                  <a:moveTo>
                    <a:pt x="12192000" y="0"/>
                  </a:moveTo>
                  <a:lnTo>
                    <a:pt x="0" y="0"/>
                  </a:lnTo>
                  <a:lnTo>
                    <a:pt x="0" y="382524"/>
                  </a:lnTo>
                  <a:lnTo>
                    <a:pt x="12192000" y="38252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F1B5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6948" y="207251"/>
              <a:ext cx="2801112" cy="90831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995" y="152412"/>
              <a:ext cx="2795016" cy="116889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807719" y="233172"/>
              <a:ext cx="2699385" cy="806450"/>
            </a:xfrm>
            <a:custGeom>
              <a:avLst/>
              <a:gdLst/>
              <a:ahLst/>
              <a:cxnLst/>
              <a:rect l="l" t="t" r="r" b="b"/>
              <a:pathLst>
                <a:path w="2699385" h="806450">
                  <a:moveTo>
                    <a:pt x="2699004" y="0"/>
                  </a:moveTo>
                  <a:lnTo>
                    <a:pt x="0" y="0"/>
                  </a:lnTo>
                  <a:lnTo>
                    <a:pt x="0" y="806195"/>
                  </a:lnTo>
                  <a:lnTo>
                    <a:pt x="2699004" y="806195"/>
                  </a:lnTo>
                  <a:lnTo>
                    <a:pt x="2699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07719" y="445008"/>
            <a:ext cx="2699385" cy="382905"/>
          </a:xfrm>
          <a:prstGeom prst="rect"/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307340">
              <a:lnSpc>
                <a:spcPts val="3010"/>
              </a:lnSpc>
            </a:pPr>
            <a:r>
              <a:rPr dirty="0" sz="4000" spc="-10"/>
              <a:t>Methods</a:t>
            </a:r>
            <a:endParaRPr sz="4000"/>
          </a:p>
        </p:txBody>
      </p:sp>
      <p:sp>
        <p:nvSpPr>
          <p:cNvPr id="8" name="object 8" descr=""/>
          <p:cNvSpPr txBox="1"/>
          <p:nvPr/>
        </p:nvSpPr>
        <p:spPr>
          <a:xfrm>
            <a:off x="730402" y="1311021"/>
            <a:ext cx="10187305" cy="4201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38125" marR="5080" indent="-226060">
              <a:lnSpc>
                <a:spcPct val="100000"/>
              </a:lnSpc>
              <a:spcBef>
                <a:spcPts val="95"/>
              </a:spcBef>
              <a:buChar char="•"/>
              <a:tabLst>
                <a:tab pos="238760" algn="l"/>
              </a:tabLst>
            </a:pP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Data</a:t>
            </a:r>
            <a:r>
              <a:rPr dirty="0" sz="2800" spc="3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elements</a:t>
            </a:r>
            <a:r>
              <a:rPr dirty="0" sz="2800" spc="3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derived</a:t>
            </a:r>
            <a:r>
              <a:rPr dirty="0" sz="2800" spc="3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dirty="0" sz="2800" spc="2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800" spc="3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ACC</a:t>
            </a:r>
            <a:r>
              <a:rPr dirty="0" sz="2800" spc="2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Chest</a:t>
            </a:r>
            <a:r>
              <a:rPr dirty="0" sz="2800" spc="3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1F5F"/>
                </a:solidFill>
                <a:latin typeface="Arial"/>
                <a:cs typeface="Arial"/>
              </a:rPr>
              <a:t>Pain-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MI</a:t>
            </a:r>
            <a:r>
              <a:rPr dirty="0" sz="2800" spc="3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Arial"/>
                <a:cs typeface="Arial"/>
              </a:rPr>
              <a:t>Registry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collected</a:t>
            </a:r>
            <a:r>
              <a:rPr dirty="0" sz="2800" spc="1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prospectively,</a:t>
            </a:r>
            <a:r>
              <a:rPr dirty="0" sz="2800" spc="1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aggregated,</a:t>
            </a:r>
            <a:r>
              <a:rPr dirty="0" sz="2800" spc="1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2800" spc="11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reported</a:t>
            </a:r>
            <a:r>
              <a:rPr dirty="0" sz="2800" spc="1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quarterly</a:t>
            </a:r>
            <a:r>
              <a:rPr dirty="0" sz="2800" spc="1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1F5F"/>
                </a:solidFill>
                <a:latin typeface="Arial"/>
                <a:cs typeface="Arial"/>
              </a:rPr>
              <a:t>by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Hospital</a:t>
            </a:r>
            <a:r>
              <a:rPr dirty="0" sz="2800" spc="-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between</a:t>
            </a:r>
            <a:r>
              <a:rPr dirty="0" sz="2800" spc="-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October</a:t>
            </a:r>
            <a:r>
              <a:rPr dirty="0" sz="2800" spc="-6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1,</a:t>
            </a:r>
            <a:r>
              <a:rPr dirty="0" sz="2800" spc="-7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2019</a:t>
            </a:r>
            <a:r>
              <a:rPr dirty="0" sz="2800" spc="-65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–</a:t>
            </a:r>
            <a:r>
              <a:rPr dirty="0" sz="2800" spc="-7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September</a:t>
            </a:r>
            <a:r>
              <a:rPr dirty="0" sz="2800" spc="-5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1B51"/>
                </a:solidFill>
                <a:latin typeface="Arial"/>
                <a:cs typeface="Arial"/>
              </a:rPr>
              <a:t>30,</a:t>
            </a:r>
            <a:r>
              <a:rPr dirty="0" sz="2800" spc="-70">
                <a:solidFill>
                  <a:srgbClr val="1F1B51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1B51"/>
                </a:solidFill>
                <a:latin typeface="Arial"/>
                <a:cs typeface="Arial"/>
              </a:rPr>
              <a:t>2021</a:t>
            </a:r>
            <a:r>
              <a:rPr dirty="0" sz="2800" spc="-1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algn="just" marL="238125" marR="5080" indent="-226060">
              <a:lnSpc>
                <a:spcPct val="100000"/>
              </a:lnSpc>
              <a:spcBef>
                <a:spcPts val="5"/>
              </a:spcBef>
              <a:buChar char="•"/>
              <a:tabLst>
                <a:tab pos="238760" algn="l"/>
              </a:tabLst>
            </a:pP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dirty="0" sz="2800" spc="4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direct</a:t>
            </a:r>
            <a:r>
              <a:rPr dirty="0" sz="2800" spc="4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patient</a:t>
            </a:r>
            <a:r>
              <a:rPr dirty="0" sz="2800" spc="4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health</a:t>
            </a:r>
            <a:r>
              <a:rPr dirty="0" sz="2800" spc="4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information</a:t>
            </a:r>
            <a:r>
              <a:rPr dirty="0" sz="2800" spc="4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included</a:t>
            </a:r>
            <a:r>
              <a:rPr dirty="0" sz="2800" spc="4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 sz="2800" spc="434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Arial"/>
                <a:cs typeface="Arial"/>
              </a:rPr>
              <a:t>submissions;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Hospital</a:t>
            </a:r>
            <a:r>
              <a:rPr dirty="0" sz="2800" spc="-1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identifiers</a:t>
            </a:r>
            <a:r>
              <a:rPr dirty="0" sz="2800" spc="-9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Arial"/>
                <a:cs typeface="Arial"/>
              </a:rPr>
              <a:t>anonymized.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algn="just" marL="238125" marR="5080" indent="-226060">
              <a:lnSpc>
                <a:spcPct val="100000"/>
              </a:lnSpc>
              <a:buChar char="•"/>
              <a:tabLst>
                <a:tab pos="238760" algn="l"/>
              </a:tabLst>
            </a:pP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Adherence</a:t>
            </a:r>
            <a:r>
              <a:rPr dirty="0" sz="2800" spc="27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2800" spc="27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Guidelines</a:t>
            </a:r>
            <a:r>
              <a:rPr dirty="0" sz="2800" spc="285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dirty="0" sz="2800" spc="27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Hospital</a:t>
            </a:r>
            <a:r>
              <a:rPr dirty="0" sz="2800" spc="27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was</a:t>
            </a:r>
            <a:r>
              <a:rPr dirty="0" sz="2800" spc="28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measured</a:t>
            </a:r>
            <a:r>
              <a:rPr dirty="0" sz="2800" spc="28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dirty="0" sz="2800" spc="-25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2800" spc="215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initial</a:t>
            </a:r>
            <a:r>
              <a:rPr dirty="0" sz="2800" spc="215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cohort</a:t>
            </a:r>
            <a:r>
              <a:rPr dirty="0" sz="2800" spc="21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dirty="0" sz="2800" spc="21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dirty="0" sz="2800" spc="-10">
                <a:solidFill>
                  <a:srgbClr val="001F5F"/>
                </a:solidFill>
                <a:latin typeface="Arial"/>
                <a:cs typeface="Arial"/>
              </a:rPr>
              <a:t>two-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years,</a:t>
            </a:r>
            <a:r>
              <a:rPr dirty="0" sz="2800" spc="215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using</a:t>
            </a:r>
            <a:r>
              <a:rPr dirty="0" sz="2800" spc="215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2800" spc="215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rolling</a:t>
            </a:r>
            <a:r>
              <a:rPr dirty="0" sz="2800" spc="22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dirty="0" sz="2800" spc="-10">
                <a:solidFill>
                  <a:srgbClr val="001F5F"/>
                </a:solidFill>
                <a:latin typeface="Arial"/>
                <a:cs typeface="Arial"/>
              </a:rPr>
              <a:t>4-quarters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quantified</a:t>
            </a:r>
            <a:r>
              <a:rPr dirty="0" sz="2800" spc="-7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using</a:t>
            </a:r>
            <a:r>
              <a:rPr dirty="0" sz="28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significance</a:t>
            </a:r>
            <a:r>
              <a:rPr dirty="0" sz="2800" spc="-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tests</a:t>
            </a:r>
            <a:r>
              <a:rPr dirty="0" sz="2800" spc="-10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Arial"/>
                <a:cs typeface="Arial"/>
              </a:rPr>
              <a:t>(t-</a:t>
            </a:r>
            <a:r>
              <a:rPr dirty="0" sz="2800" spc="-60">
                <a:solidFill>
                  <a:srgbClr val="001F5F"/>
                </a:solidFill>
                <a:latin typeface="Arial"/>
                <a:cs typeface="Arial"/>
              </a:rPr>
              <a:t>Test</a:t>
            </a:r>
            <a:r>
              <a:rPr dirty="0" sz="2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2800" spc="-8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Arial"/>
                <a:cs typeface="Arial"/>
              </a:rPr>
              <a:t>Wilcoxon).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67900" y="5888735"/>
            <a:ext cx="2255520" cy="9067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350" y="5321553"/>
            <a:ext cx="12204700" cy="1543050"/>
            <a:chOff x="-6350" y="5321553"/>
            <a:chExt cx="12204700" cy="1543050"/>
          </a:xfrm>
        </p:grpSpPr>
        <p:sp>
          <p:nvSpPr>
            <p:cNvPr id="3" name="object 3" descr=""/>
            <p:cNvSpPr/>
            <p:nvPr/>
          </p:nvSpPr>
          <p:spPr>
            <a:xfrm>
              <a:off x="0" y="5327903"/>
              <a:ext cx="12192000" cy="1530350"/>
            </a:xfrm>
            <a:custGeom>
              <a:avLst/>
              <a:gdLst/>
              <a:ahLst/>
              <a:cxnLst/>
              <a:rect l="l" t="t" r="r" b="b"/>
              <a:pathLst>
                <a:path w="12192000" h="1530350">
                  <a:moveTo>
                    <a:pt x="12192000" y="0"/>
                  </a:moveTo>
                  <a:lnTo>
                    <a:pt x="0" y="0"/>
                  </a:lnTo>
                  <a:lnTo>
                    <a:pt x="0" y="1530096"/>
                  </a:lnTo>
                  <a:lnTo>
                    <a:pt x="12192000" y="153009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5327903"/>
              <a:ext cx="12192000" cy="1530350"/>
            </a:xfrm>
            <a:custGeom>
              <a:avLst/>
              <a:gdLst/>
              <a:ahLst/>
              <a:cxnLst/>
              <a:rect l="l" t="t" r="r" b="b"/>
              <a:pathLst>
                <a:path w="12192000" h="1530350">
                  <a:moveTo>
                    <a:pt x="0" y="1530096"/>
                  </a:moveTo>
                  <a:lnTo>
                    <a:pt x="12192000" y="153009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5300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6480" y="5984747"/>
              <a:ext cx="2255520" cy="873248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0" y="1511"/>
            <a:ext cx="12192000" cy="833755"/>
            <a:chOff x="0" y="1511"/>
            <a:chExt cx="12192000" cy="833755"/>
          </a:xfrm>
        </p:grpSpPr>
        <p:sp>
          <p:nvSpPr>
            <p:cNvPr id="7" name="object 7" descr=""/>
            <p:cNvSpPr/>
            <p:nvPr/>
          </p:nvSpPr>
          <p:spPr>
            <a:xfrm>
              <a:off x="0" y="234696"/>
              <a:ext cx="12192000" cy="382905"/>
            </a:xfrm>
            <a:custGeom>
              <a:avLst/>
              <a:gdLst/>
              <a:ahLst/>
              <a:cxnLst/>
              <a:rect l="l" t="t" r="r" b="b"/>
              <a:pathLst>
                <a:path w="12192000" h="382905">
                  <a:moveTo>
                    <a:pt x="12192000" y="0"/>
                  </a:moveTo>
                  <a:lnTo>
                    <a:pt x="0" y="0"/>
                  </a:lnTo>
                  <a:lnTo>
                    <a:pt x="0" y="382524"/>
                  </a:lnTo>
                  <a:lnTo>
                    <a:pt x="12192000" y="38252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F1B5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43" y="1511"/>
              <a:ext cx="12022836" cy="83364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68224" y="74676"/>
              <a:ext cx="11661775" cy="692150"/>
            </a:xfrm>
            <a:custGeom>
              <a:avLst/>
              <a:gdLst/>
              <a:ahLst/>
              <a:cxnLst/>
              <a:rect l="l" t="t" r="r" b="b"/>
              <a:pathLst>
                <a:path w="11661775" h="692150">
                  <a:moveTo>
                    <a:pt x="11661648" y="0"/>
                  </a:moveTo>
                  <a:lnTo>
                    <a:pt x="0" y="0"/>
                  </a:lnTo>
                  <a:lnTo>
                    <a:pt x="0" y="691896"/>
                  </a:lnTo>
                  <a:lnTo>
                    <a:pt x="11661648" y="691896"/>
                  </a:lnTo>
                  <a:lnTo>
                    <a:pt x="11661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dirty="0"/>
              <a:t>ACC</a:t>
            </a:r>
            <a:r>
              <a:rPr dirty="0" spc="-5"/>
              <a:t> </a:t>
            </a:r>
            <a:r>
              <a:rPr dirty="0"/>
              <a:t>Chest</a:t>
            </a:r>
            <a:r>
              <a:rPr dirty="0" spc="-20"/>
              <a:t> </a:t>
            </a:r>
            <a:r>
              <a:rPr dirty="0" spc="-10"/>
              <a:t>Pain-</a:t>
            </a:r>
            <a:r>
              <a:rPr dirty="0"/>
              <a:t>MI</a:t>
            </a:r>
            <a:r>
              <a:rPr dirty="0" spc="-40"/>
              <a:t> </a:t>
            </a:r>
            <a:r>
              <a:rPr dirty="0"/>
              <a:t>Performance</a:t>
            </a:r>
            <a:r>
              <a:rPr dirty="0" spc="-15"/>
              <a:t> </a:t>
            </a:r>
            <a:r>
              <a:rPr dirty="0"/>
              <a:t>Metrics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Data</a:t>
            </a:r>
            <a:r>
              <a:rPr dirty="0" spc="-25"/>
              <a:t> </a:t>
            </a:r>
            <a:r>
              <a:rPr dirty="0" spc="-10"/>
              <a:t>Points</a:t>
            </a:r>
          </a:p>
        </p:txBody>
      </p: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7072503" y="866775"/>
          <a:ext cx="4669155" cy="5109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9215"/>
                <a:gridCol w="3316604"/>
              </a:tblGrid>
              <a:tr h="51752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Performance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Metrics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16315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163151"/>
                    </a:solidFill>
                  </a:tcPr>
                </a:tc>
              </a:tr>
              <a:tr h="41020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PM1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Aspirin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upon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arrival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</a:tr>
              <a:tr h="41020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PM2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Aspirin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prescribed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discharge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1020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PM3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Beta-blocker</a:t>
                      </a:r>
                      <a:r>
                        <a:rPr dirty="0" sz="14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discharge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</a:tr>
              <a:tr h="41020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PM4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Statin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discharge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1020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PM5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Evaluation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LVEF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</a:tr>
              <a:tr h="57340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PM6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ACE-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4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ARB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LVSD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(&lt;40%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LVEF)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discharge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57340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PM7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724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Door-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to-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Needle</a:t>
                      </a:r>
                      <a:r>
                        <a:rPr dirty="0" sz="14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(fibrinolytic therapy)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</a:tr>
              <a:tr h="57340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PM8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 marR="2597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STEMI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receiving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primary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PCI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within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90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minutes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1020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PM9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Reperfusion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therapy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</a:tr>
              <a:tr h="41020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PM13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P2Y12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inhibitor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discharge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351320" y="864742"/>
          <a:ext cx="6376670" cy="565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4100"/>
                <a:gridCol w="5308600"/>
              </a:tblGrid>
              <a:tr h="4413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Elements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16315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16315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E1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Reason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delay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facility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E2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Transportation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time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E3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time: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First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Medical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Contact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(FMC)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to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Electrocardiogram</a:t>
                      </a:r>
                      <a:r>
                        <a:rPr dirty="0" sz="14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(ECG)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E4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time:</a:t>
                      </a:r>
                      <a:r>
                        <a:rPr dirty="0" sz="14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Arrival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Electrocardiogram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(ECG)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E5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time:</a:t>
                      </a:r>
                      <a:r>
                        <a:rPr dirty="0" sz="14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Arrival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Cath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Lab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E6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time:</a:t>
                      </a:r>
                      <a:r>
                        <a:rPr dirty="0" sz="14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Arrival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Fibrinolytic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Therapy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E7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time:</a:t>
                      </a:r>
                      <a:r>
                        <a:rPr dirty="0" sz="14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Arrival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Device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Time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E8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Proportion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4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LVEF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&lt;40%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E9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Proportion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Discharged</a:t>
                      </a:r>
                      <a:r>
                        <a:rPr dirty="0" sz="14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Alive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E11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Proportion</a:t>
                      </a:r>
                      <a:r>
                        <a:rPr dirty="0" sz="14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receiving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P2Y12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inhibitor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between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First</a:t>
                      </a:r>
                      <a:r>
                        <a:rPr dirty="0" sz="14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Medical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Contact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(FMC)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Catheterization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E12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Proportion</a:t>
                      </a:r>
                      <a:r>
                        <a:rPr dirty="0" sz="14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Received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Cardiogenic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Shock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E13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4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who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experienced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cardiac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arrest</a:t>
                      </a:r>
                      <a:r>
                        <a:rPr dirty="0" sz="14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intervention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E14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4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who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experienced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cardiac</a:t>
                      </a:r>
                      <a:r>
                        <a:rPr dirty="0" sz="14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arrest</a:t>
                      </a:r>
                      <a:r>
                        <a:rPr dirty="0" sz="14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after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intervention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AEEF7"/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E15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who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smokers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E16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who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female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(sex)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Naomi James</dc:creator>
  <dc:title>PowerPoint Presentation</dc:title>
  <dcterms:created xsi:type="dcterms:W3CDTF">2022-04-04T17:24:08Z</dcterms:created>
  <dcterms:modified xsi:type="dcterms:W3CDTF">2022-04-04T17:24:08Z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2022-04-04T00:00:00Z</vt:filetime>
  </property>
</Properties>
</file>