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88032" y="1052735"/>
            <a:ext cx="8388985" cy="4752975"/>
          </a:xfrm>
          <a:custGeom>
            <a:avLst/>
            <a:gdLst/>
            <a:ahLst/>
            <a:cxnLst/>
            <a:rect l="l" t="t" r="r" b="b"/>
            <a:pathLst>
              <a:path w="8388985" h="4752975">
                <a:moveTo>
                  <a:pt x="0" y="0"/>
                </a:moveTo>
                <a:lnTo>
                  <a:pt x="8388423" y="0"/>
                </a:lnTo>
                <a:lnTo>
                  <a:pt x="8388423" y="4752528"/>
                </a:lnTo>
                <a:lnTo>
                  <a:pt x="0" y="47525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3400" y="1346200"/>
            <a:ext cx="7956376" cy="3935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843808" y="1340767"/>
            <a:ext cx="5257165" cy="1008380"/>
          </a:xfrm>
          <a:custGeom>
            <a:avLst/>
            <a:gdLst/>
            <a:ahLst/>
            <a:cxnLst/>
            <a:rect l="l" t="t" r="r" b="b"/>
            <a:pathLst>
              <a:path w="5257165" h="1008380">
                <a:moveTo>
                  <a:pt x="0" y="0"/>
                </a:moveTo>
                <a:lnTo>
                  <a:pt x="5256584" y="0"/>
                </a:lnTo>
                <a:lnTo>
                  <a:pt x="5256584" y="1008112"/>
                </a:lnTo>
                <a:lnTo>
                  <a:pt x="0" y="100811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08516"/>
            <a:ext cx="700468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235" y="1084689"/>
            <a:ext cx="681990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jpg"/><Relationship Id="rId7" Type="http://schemas.openxmlformats.org/officeDocument/2006/relationships/image" Target="../media/image68.png"/><Relationship Id="rId8" Type="http://schemas.openxmlformats.org/officeDocument/2006/relationships/image" Target="../media/image6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551" y="476672"/>
            <a:ext cx="8065134" cy="3456940"/>
          </a:xfrm>
          <a:custGeom>
            <a:avLst/>
            <a:gdLst/>
            <a:ahLst/>
            <a:cxnLst/>
            <a:rect l="l" t="t" r="r" b="b"/>
            <a:pathLst>
              <a:path w="8065134" h="3456940">
                <a:moveTo>
                  <a:pt x="0" y="0"/>
                </a:moveTo>
                <a:lnTo>
                  <a:pt x="8064895" y="0"/>
                </a:lnTo>
                <a:lnTo>
                  <a:pt x="8064895" y="3456383"/>
                </a:lnTo>
                <a:lnTo>
                  <a:pt x="0" y="34563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9671" y="5428455"/>
            <a:ext cx="2160240" cy="864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3700" y="4419600"/>
            <a:ext cx="3282950" cy="187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6675" y="772895"/>
            <a:ext cx="52546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The </a:t>
            </a:r>
            <a:r>
              <a:rPr dirty="0" sz="3600" spc="-5"/>
              <a:t>Minimizing</a:t>
            </a:r>
            <a:r>
              <a:rPr dirty="0" sz="3600" spc="-85"/>
              <a:t> </a:t>
            </a:r>
            <a:r>
              <a:rPr dirty="0" sz="3600" spc="-5"/>
              <a:t>Adverse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21234" y="1321536"/>
            <a:ext cx="801243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Haemorrhagic </a:t>
            </a:r>
            <a:r>
              <a:rPr dirty="0" sz="3600" spc="-10" b="1">
                <a:solidFill>
                  <a:srgbClr val="FFFF00"/>
                </a:solidFill>
                <a:latin typeface="Arial"/>
                <a:cs typeface="Arial"/>
              </a:rPr>
              <a:t>Events </a:t>
            </a: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By</a:t>
            </a:r>
            <a:r>
              <a:rPr dirty="0" sz="3600" spc="-9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FFFF00"/>
                </a:solidFill>
                <a:latin typeface="Arial"/>
                <a:cs typeface="Arial"/>
              </a:rPr>
              <a:t>Transradial  </a:t>
            </a: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Access </a:t>
            </a:r>
            <a:r>
              <a:rPr dirty="0" sz="3600" spc="-10" b="1">
                <a:solidFill>
                  <a:srgbClr val="FFFF00"/>
                </a:solidFill>
                <a:latin typeface="Arial"/>
                <a:cs typeface="Arial"/>
              </a:rPr>
              <a:t>Site </a:t>
            </a: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And </a:t>
            </a:r>
            <a:r>
              <a:rPr dirty="0" sz="3600" spc="-10" b="1">
                <a:solidFill>
                  <a:srgbClr val="FFFF00"/>
                </a:solidFill>
                <a:latin typeface="Arial"/>
                <a:cs typeface="Arial"/>
              </a:rPr>
              <a:t>Systemic  Implementation </a:t>
            </a:r>
            <a:r>
              <a:rPr dirty="0" sz="3600" spc="-5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3600" spc="-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00"/>
                </a:solidFill>
                <a:latin typeface="Arial"/>
                <a:cs typeface="Arial"/>
              </a:rPr>
              <a:t>Angiox-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endParaRPr sz="3600">
              <a:latin typeface="Arial"/>
              <a:cs typeface="Arial"/>
            </a:endParaRPr>
          </a:p>
          <a:p>
            <a:pPr algn="ctr" marL="10795">
              <a:lnSpc>
                <a:spcPct val="100000"/>
              </a:lnSpc>
              <a:spcBef>
                <a:spcPts val="1920"/>
              </a:spcBef>
            </a:pPr>
            <a:r>
              <a:rPr dirty="0" sz="3600" spc="-10" b="1">
                <a:solidFill>
                  <a:srgbClr val="3366FF"/>
                </a:solidFill>
                <a:latin typeface="Arial"/>
                <a:cs typeface="Arial"/>
              </a:rPr>
              <a:t>Final </a:t>
            </a:r>
            <a:r>
              <a:rPr dirty="0" sz="3600" spc="-5" b="1">
                <a:solidFill>
                  <a:srgbClr val="3366FF"/>
                </a:solidFill>
                <a:latin typeface="Arial"/>
                <a:cs typeface="Arial"/>
              </a:rPr>
              <a:t>1-Year</a:t>
            </a:r>
            <a:r>
              <a:rPr dirty="0" sz="3600" spc="-20" b="1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3366FF"/>
                </a:solidFill>
                <a:latin typeface="Arial"/>
                <a:cs typeface="Arial"/>
              </a:rPr>
              <a:t>Results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7983" y="4654375"/>
            <a:ext cx="4177029" cy="1655445"/>
          </a:xfrm>
          <a:prstGeom prst="rect">
            <a:avLst/>
          </a:prstGeom>
          <a:solidFill>
            <a:srgbClr val="000000">
              <a:alpha val="32940"/>
            </a:srgbClr>
          </a:solidFill>
        </p:spPr>
        <p:txBody>
          <a:bodyPr wrap="square" lIns="0" tIns="109220" rIns="0" bIns="0" rtlCol="0" vert="horz">
            <a:spAutoFit/>
          </a:bodyPr>
          <a:lstStyle/>
          <a:p>
            <a:pPr algn="ctr" marL="136525">
              <a:lnSpc>
                <a:spcPct val="100000"/>
              </a:lnSpc>
              <a:spcBef>
                <a:spcPts val="86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M. Valgimigli, MD,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2000">
              <a:latin typeface="Arial"/>
              <a:cs typeface="Arial"/>
            </a:endParaRPr>
          </a:p>
          <a:p>
            <a:pPr marL="190500">
              <a:lnSpc>
                <a:spcPct val="100000"/>
              </a:lnSpc>
              <a:spcBef>
                <a:spcPts val="48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Swiss Cardiovascular Center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Bern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marL="701040">
              <a:lnSpc>
                <a:spcPct val="100000"/>
              </a:lnSpc>
            </a:pP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Inselspital, Bern,</a:t>
            </a:r>
            <a:r>
              <a:rPr dirty="0" sz="20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Switzerland</a:t>
            </a:r>
            <a:endParaRPr sz="2000">
              <a:latin typeface="Arial"/>
              <a:cs typeface="Arial"/>
            </a:endParaRPr>
          </a:p>
          <a:p>
            <a:pPr algn="ctr" marL="142240">
              <a:lnSpc>
                <a:spcPct val="100000"/>
              </a:lnSpc>
              <a:spcBef>
                <a:spcPts val="480"/>
              </a:spcBef>
            </a:pP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on behalf of the </a:t>
            </a:r>
            <a:r>
              <a:rPr dirty="0" sz="2000" spc="-5" b="1" i="1">
                <a:solidFill>
                  <a:srgbClr val="FFFFFF"/>
                </a:solidFill>
                <a:latin typeface="Arial"/>
                <a:cs typeface="Arial"/>
              </a:rPr>
              <a:t>MATRIX</a:t>
            </a:r>
            <a:r>
              <a:rPr dirty="0" sz="200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 i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459" y="6392669"/>
            <a:ext cx="1181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NCT01433627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8" y="1700808"/>
            <a:ext cx="8892540" cy="4968875"/>
          </a:xfrm>
          <a:custGeom>
            <a:avLst/>
            <a:gdLst/>
            <a:ahLst/>
            <a:cxnLst/>
            <a:rect l="l" t="t" r="r" b="b"/>
            <a:pathLst>
              <a:path w="8892540" h="4968875">
                <a:moveTo>
                  <a:pt x="0" y="0"/>
                </a:moveTo>
                <a:lnTo>
                  <a:pt x="8892479" y="0"/>
                </a:lnTo>
                <a:lnTo>
                  <a:pt x="8892479" y="4968552"/>
                </a:lnTo>
                <a:lnTo>
                  <a:pt x="0" y="49685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 </a:t>
            </a:r>
            <a:r>
              <a:rPr dirty="0" spc="-10"/>
              <a:t>Year </a:t>
            </a:r>
            <a:r>
              <a:rPr dirty="0" spc="-5"/>
              <a:t>NACE</a:t>
            </a:r>
            <a:r>
              <a:rPr dirty="0" spc="-105"/>
              <a:t> </a:t>
            </a:r>
            <a:r>
              <a:rPr dirty="0" spc="-5"/>
              <a:t>Components</a:t>
            </a:r>
          </a:p>
        </p:txBody>
      </p:sp>
      <p:sp>
        <p:nvSpPr>
          <p:cNvPr id="4" name="object 4"/>
          <p:cNvSpPr/>
          <p:nvPr/>
        </p:nvSpPr>
        <p:spPr>
          <a:xfrm>
            <a:off x="7632700" y="190500"/>
            <a:ext cx="1259443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7427" y="5230152"/>
            <a:ext cx="465455" cy="991235"/>
          </a:xfrm>
          <a:custGeom>
            <a:avLst/>
            <a:gdLst/>
            <a:ahLst/>
            <a:cxnLst/>
            <a:rect l="l" t="t" r="r" b="b"/>
            <a:pathLst>
              <a:path w="465455" h="991235">
                <a:moveTo>
                  <a:pt x="0" y="0"/>
                </a:moveTo>
                <a:lnTo>
                  <a:pt x="464872" y="0"/>
                </a:lnTo>
                <a:lnTo>
                  <a:pt x="464872" y="991001"/>
                </a:lnTo>
                <a:lnTo>
                  <a:pt x="0" y="9910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427" y="5230152"/>
            <a:ext cx="465455" cy="991235"/>
          </a:xfrm>
          <a:custGeom>
            <a:avLst/>
            <a:gdLst/>
            <a:ahLst/>
            <a:cxnLst/>
            <a:rect l="l" t="t" r="r" b="b"/>
            <a:pathLst>
              <a:path w="465455" h="991235">
                <a:moveTo>
                  <a:pt x="0" y="0"/>
                </a:moveTo>
                <a:lnTo>
                  <a:pt x="464872" y="0"/>
                </a:lnTo>
                <a:lnTo>
                  <a:pt x="464872" y="991001"/>
                </a:lnTo>
                <a:lnTo>
                  <a:pt x="0" y="9910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74480" y="5631910"/>
            <a:ext cx="465455" cy="589280"/>
          </a:xfrm>
          <a:custGeom>
            <a:avLst/>
            <a:gdLst/>
            <a:ahLst/>
            <a:cxnLst/>
            <a:rect l="l" t="t" r="r" b="b"/>
            <a:pathLst>
              <a:path w="465455" h="589279">
                <a:moveTo>
                  <a:pt x="0" y="0"/>
                </a:moveTo>
                <a:lnTo>
                  <a:pt x="464872" y="0"/>
                </a:lnTo>
                <a:lnTo>
                  <a:pt x="464872" y="589243"/>
                </a:lnTo>
                <a:lnTo>
                  <a:pt x="0" y="58924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74480" y="5631910"/>
            <a:ext cx="465455" cy="589280"/>
          </a:xfrm>
          <a:custGeom>
            <a:avLst/>
            <a:gdLst/>
            <a:ahLst/>
            <a:cxnLst/>
            <a:rect l="l" t="t" r="r" b="b"/>
            <a:pathLst>
              <a:path w="465455" h="589279">
                <a:moveTo>
                  <a:pt x="0" y="0"/>
                </a:moveTo>
                <a:lnTo>
                  <a:pt x="464872" y="0"/>
                </a:lnTo>
                <a:lnTo>
                  <a:pt x="464872" y="589243"/>
                </a:lnTo>
                <a:lnTo>
                  <a:pt x="0" y="589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01533" y="3355285"/>
            <a:ext cx="465455" cy="292100"/>
          </a:xfrm>
          <a:custGeom>
            <a:avLst/>
            <a:gdLst/>
            <a:ahLst/>
            <a:cxnLst/>
            <a:rect l="l" t="t" r="r" b="b"/>
            <a:pathLst>
              <a:path w="465454" h="292100">
                <a:moveTo>
                  <a:pt x="0" y="291479"/>
                </a:moveTo>
                <a:lnTo>
                  <a:pt x="464872" y="291479"/>
                </a:lnTo>
                <a:lnTo>
                  <a:pt x="464872" y="0"/>
                </a:lnTo>
                <a:lnTo>
                  <a:pt x="0" y="0"/>
                </a:lnTo>
                <a:lnTo>
                  <a:pt x="0" y="2914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01533" y="4653136"/>
            <a:ext cx="465455" cy="1568450"/>
          </a:xfrm>
          <a:custGeom>
            <a:avLst/>
            <a:gdLst/>
            <a:ahLst/>
            <a:cxnLst/>
            <a:rect l="l" t="t" r="r" b="b"/>
            <a:pathLst>
              <a:path w="465454" h="1568450">
                <a:moveTo>
                  <a:pt x="0" y="1568017"/>
                </a:moveTo>
                <a:lnTo>
                  <a:pt x="464872" y="1568017"/>
                </a:lnTo>
                <a:lnTo>
                  <a:pt x="464872" y="0"/>
                </a:lnTo>
                <a:lnTo>
                  <a:pt x="0" y="0"/>
                </a:lnTo>
                <a:lnTo>
                  <a:pt x="0" y="156801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01533" y="3355285"/>
            <a:ext cx="465455" cy="2866390"/>
          </a:xfrm>
          <a:custGeom>
            <a:avLst/>
            <a:gdLst/>
            <a:ahLst/>
            <a:cxnLst/>
            <a:rect l="l" t="t" r="r" b="b"/>
            <a:pathLst>
              <a:path w="465454" h="2866390">
                <a:moveTo>
                  <a:pt x="0" y="0"/>
                </a:moveTo>
                <a:lnTo>
                  <a:pt x="464872" y="0"/>
                </a:lnTo>
                <a:lnTo>
                  <a:pt x="464872" y="2865868"/>
                </a:lnTo>
                <a:lnTo>
                  <a:pt x="0" y="28658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28587" y="6060451"/>
            <a:ext cx="465455" cy="161290"/>
          </a:xfrm>
          <a:custGeom>
            <a:avLst/>
            <a:gdLst/>
            <a:ahLst/>
            <a:cxnLst/>
            <a:rect l="l" t="t" r="r" b="b"/>
            <a:pathLst>
              <a:path w="465454" h="161289">
                <a:moveTo>
                  <a:pt x="0" y="0"/>
                </a:moveTo>
                <a:lnTo>
                  <a:pt x="464872" y="0"/>
                </a:lnTo>
                <a:lnTo>
                  <a:pt x="464872" y="160702"/>
                </a:lnTo>
                <a:lnTo>
                  <a:pt x="0" y="16070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28587" y="6060451"/>
            <a:ext cx="465455" cy="161290"/>
          </a:xfrm>
          <a:custGeom>
            <a:avLst/>
            <a:gdLst/>
            <a:ahLst/>
            <a:cxnLst/>
            <a:rect l="l" t="t" r="r" b="b"/>
            <a:pathLst>
              <a:path w="465454" h="161289">
                <a:moveTo>
                  <a:pt x="0" y="0"/>
                </a:moveTo>
                <a:lnTo>
                  <a:pt x="464872" y="0"/>
                </a:lnTo>
                <a:lnTo>
                  <a:pt x="464872" y="160702"/>
                </a:lnTo>
                <a:lnTo>
                  <a:pt x="0" y="1607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55641" y="5631910"/>
            <a:ext cx="465455" cy="589280"/>
          </a:xfrm>
          <a:custGeom>
            <a:avLst/>
            <a:gdLst/>
            <a:ahLst/>
            <a:cxnLst/>
            <a:rect l="l" t="t" r="r" b="b"/>
            <a:pathLst>
              <a:path w="465454" h="589279">
                <a:moveTo>
                  <a:pt x="0" y="0"/>
                </a:moveTo>
                <a:lnTo>
                  <a:pt x="464872" y="0"/>
                </a:lnTo>
                <a:lnTo>
                  <a:pt x="464872" y="589243"/>
                </a:lnTo>
                <a:lnTo>
                  <a:pt x="0" y="58924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55641" y="5631910"/>
            <a:ext cx="465455" cy="589280"/>
          </a:xfrm>
          <a:custGeom>
            <a:avLst/>
            <a:gdLst/>
            <a:ahLst/>
            <a:cxnLst/>
            <a:rect l="l" t="t" r="r" b="b"/>
            <a:pathLst>
              <a:path w="465454" h="589279">
                <a:moveTo>
                  <a:pt x="0" y="0"/>
                </a:moveTo>
                <a:lnTo>
                  <a:pt x="464872" y="0"/>
                </a:lnTo>
                <a:lnTo>
                  <a:pt x="464872" y="589243"/>
                </a:lnTo>
                <a:lnTo>
                  <a:pt x="0" y="589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512299" y="5042666"/>
            <a:ext cx="465455" cy="1178560"/>
          </a:xfrm>
          <a:custGeom>
            <a:avLst/>
            <a:gdLst/>
            <a:ahLst/>
            <a:cxnLst/>
            <a:rect l="l" t="t" r="r" b="b"/>
            <a:pathLst>
              <a:path w="465455" h="1178560">
                <a:moveTo>
                  <a:pt x="0" y="0"/>
                </a:moveTo>
                <a:lnTo>
                  <a:pt x="464872" y="0"/>
                </a:lnTo>
                <a:lnTo>
                  <a:pt x="464872" y="1178487"/>
                </a:lnTo>
                <a:lnTo>
                  <a:pt x="0" y="11784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2299" y="5042666"/>
            <a:ext cx="465455" cy="1178560"/>
          </a:xfrm>
          <a:custGeom>
            <a:avLst/>
            <a:gdLst/>
            <a:ahLst/>
            <a:cxnLst/>
            <a:rect l="l" t="t" r="r" b="b"/>
            <a:pathLst>
              <a:path w="465455" h="1178560">
                <a:moveTo>
                  <a:pt x="0" y="0"/>
                </a:moveTo>
                <a:lnTo>
                  <a:pt x="464872" y="0"/>
                </a:lnTo>
                <a:lnTo>
                  <a:pt x="464872" y="1178487"/>
                </a:lnTo>
                <a:lnTo>
                  <a:pt x="0" y="117848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39352" y="5417639"/>
            <a:ext cx="465455" cy="803910"/>
          </a:xfrm>
          <a:custGeom>
            <a:avLst/>
            <a:gdLst/>
            <a:ahLst/>
            <a:cxnLst/>
            <a:rect l="l" t="t" r="r" b="b"/>
            <a:pathLst>
              <a:path w="465454" h="803910">
                <a:moveTo>
                  <a:pt x="0" y="0"/>
                </a:moveTo>
                <a:lnTo>
                  <a:pt x="464872" y="0"/>
                </a:lnTo>
                <a:lnTo>
                  <a:pt x="464872" y="803514"/>
                </a:lnTo>
                <a:lnTo>
                  <a:pt x="0" y="8035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39352" y="5417639"/>
            <a:ext cx="465455" cy="803910"/>
          </a:xfrm>
          <a:custGeom>
            <a:avLst/>
            <a:gdLst/>
            <a:ahLst/>
            <a:cxnLst/>
            <a:rect l="l" t="t" r="r" b="b"/>
            <a:pathLst>
              <a:path w="465454" h="803910">
                <a:moveTo>
                  <a:pt x="0" y="0"/>
                </a:moveTo>
                <a:lnTo>
                  <a:pt x="464872" y="0"/>
                </a:lnTo>
                <a:lnTo>
                  <a:pt x="464872" y="803514"/>
                </a:lnTo>
                <a:lnTo>
                  <a:pt x="0" y="8035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66406" y="3114231"/>
            <a:ext cx="465455" cy="532765"/>
          </a:xfrm>
          <a:custGeom>
            <a:avLst/>
            <a:gdLst/>
            <a:ahLst/>
            <a:cxnLst/>
            <a:rect l="l" t="t" r="r" b="b"/>
            <a:pathLst>
              <a:path w="465454" h="532764">
                <a:moveTo>
                  <a:pt x="0" y="532533"/>
                </a:moveTo>
                <a:lnTo>
                  <a:pt x="464872" y="532533"/>
                </a:lnTo>
                <a:lnTo>
                  <a:pt x="464872" y="0"/>
                </a:lnTo>
                <a:lnTo>
                  <a:pt x="0" y="0"/>
                </a:lnTo>
                <a:lnTo>
                  <a:pt x="0" y="53253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66406" y="4653136"/>
            <a:ext cx="465455" cy="1568450"/>
          </a:xfrm>
          <a:custGeom>
            <a:avLst/>
            <a:gdLst/>
            <a:ahLst/>
            <a:cxnLst/>
            <a:rect l="l" t="t" r="r" b="b"/>
            <a:pathLst>
              <a:path w="465454" h="1568450">
                <a:moveTo>
                  <a:pt x="0" y="1568017"/>
                </a:moveTo>
                <a:lnTo>
                  <a:pt x="464872" y="1568017"/>
                </a:lnTo>
                <a:lnTo>
                  <a:pt x="464872" y="0"/>
                </a:lnTo>
                <a:lnTo>
                  <a:pt x="0" y="0"/>
                </a:lnTo>
                <a:lnTo>
                  <a:pt x="0" y="15680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66406" y="3114231"/>
            <a:ext cx="465455" cy="3107055"/>
          </a:xfrm>
          <a:custGeom>
            <a:avLst/>
            <a:gdLst/>
            <a:ahLst/>
            <a:cxnLst/>
            <a:rect l="l" t="t" r="r" b="b"/>
            <a:pathLst>
              <a:path w="465454" h="3107054">
                <a:moveTo>
                  <a:pt x="0" y="0"/>
                </a:moveTo>
                <a:lnTo>
                  <a:pt x="464872" y="0"/>
                </a:lnTo>
                <a:lnTo>
                  <a:pt x="464872" y="3106922"/>
                </a:lnTo>
                <a:lnTo>
                  <a:pt x="0" y="310692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393459" y="6060451"/>
            <a:ext cx="465455" cy="161290"/>
          </a:xfrm>
          <a:custGeom>
            <a:avLst/>
            <a:gdLst/>
            <a:ahLst/>
            <a:cxnLst/>
            <a:rect l="l" t="t" r="r" b="b"/>
            <a:pathLst>
              <a:path w="465454" h="161289">
                <a:moveTo>
                  <a:pt x="0" y="0"/>
                </a:moveTo>
                <a:lnTo>
                  <a:pt x="464872" y="0"/>
                </a:lnTo>
                <a:lnTo>
                  <a:pt x="464872" y="160702"/>
                </a:lnTo>
                <a:lnTo>
                  <a:pt x="0" y="16070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93459" y="6060451"/>
            <a:ext cx="465455" cy="161290"/>
          </a:xfrm>
          <a:custGeom>
            <a:avLst/>
            <a:gdLst/>
            <a:ahLst/>
            <a:cxnLst/>
            <a:rect l="l" t="t" r="r" b="b"/>
            <a:pathLst>
              <a:path w="465454" h="161289">
                <a:moveTo>
                  <a:pt x="0" y="0"/>
                </a:moveTo>
                <a:lnTo>
                  <a:pt x="464872" y="0"/>
                </a:lnTo>
                <a:lnTo>
                  <a:pt x="464872" y="160702"/>
                </a:lnTo>
                <a:lnTo>
                  <a:pt x="0" y="1607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20513" y="5337288"/>
            <a:ext cx="465455" cy="883919"/>
          </a:xfrm>
          <a:custGeom>
            <a:avLst/>
            <a:gdLst/>
            <a:ahLst/>
            <a:cxnLst/>
            <a:rect l="l" t="t" r="r" b="b"/>
            <a:pathLst>
              <a:path w="465454" h="883920">
                <a:moveTo>
                  <a:pt x="0" y="0"/>
                </a:moveTo>
                <a:lnTo>
                  <a:pt x="464872" y="0"/>
                </a:lnTo>
                <a:lnTo>
                  <a:pt x="464872" y="883865"/>
                </a:lnTo>
                <a:lnTo>
                  <a:pt x="0" y="88386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20513" y="5337288"/>
            <a:ext cx="465455" cy="883919"/>
          </a:xfrm>
          <a:custGeom>
            <a:avLst/>
            <a:gdLst/>
            <a:ahLst/>
            <a:cxnLst/>
            <a:rect l="l" t="t" r="r" b="b"/>
            <a:pathLst>
              <a:path w="465454" h="883920">
                <a:moveTo>
                  <a:pt x="0" y="0"/>
                </a:moveTo>
                <a:lnTo>
                  <a:pt x="464872" y="0"/>
                </a:lnTo>
                <a:lnTo>
                  <a:pt x="464872" y="883865"/>
                </a:lnTo>
                <a:lnTo>
                  <a:pt x="0" y="8838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8772" y="6221153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 h="0">
                <a:moveTo>
                  <a:pt x="0" y="0"/>
                </a:moveTo>
                <a:lnTo>
                  <a:pt x="81352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8772" y="6221153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 h="0">
                <a:moveTo>
                  <a:pt x="0" y="0"/>
                </a:moveTo>
                <a:lnTo>
                  <a:pt x="8135266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8772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8772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32582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2582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5287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5287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79933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79933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0698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0698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83403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3403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8772" y="2471420"/>
            <a:ext cx="0" cy="3750310"/>
          </a:xfrm>
          <a:custGeom>
            <a:avLst/>
            <a:gdLst/>
            <a:ahLst/>
            <a:cxnLst/>
            <a:rect l="l" t="t" r="r" b="b"/>
            <a:pathLst>
              <a:path w="0" h="3750310">
                <a:moveTo>
                  <a:pt x="0" y="0"/>
                </a:moveTo>
                <a:lnTo>
                  <a:pt x="0" y="37497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8772" y="2471420"/>
            <a:ext cx="0" cy="3750310"/>
          </a:xfrm>
          <a:custGeom>
            <a:avLst/>
            <a:gdLst/>
            <a:ahLst/>
            <a:cxnLst/>
            <a:rect l="l" t="t" r="r" b="b"/>
            <a:pathLst>
              <a:path w="0" h="3750310">
                <a:moveTo>
                  <a:pt x="0" y="0"/>
                </a:moveTo>
                <a:lnTo>
                  <a:pt x="0" y="3749733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30192" y="622115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0192" y="622115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0192" y="568547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0192" y="568547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0192" y="5149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0192" y="5149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0192" y="461412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192" y="461412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30192" y="407844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30192" y="407844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0192" y="354277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30192" y="354277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0192" y="3007096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0192" y="3007096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30192" y="247142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0192" y="247142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230419" y="6323490"/>
            <a:ext cx="5676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90189" y="6323490"/>
            <a:ext cx="90614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42283" y="6323490"/>
            <a:ext cx="251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91933" y="6323490"/>
            <a:ext cx="6115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438694" y="6323490"/>
            <a:ext cx="11639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BARC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74718" y="606497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4718" y="552930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4718" y="4993626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4718" y="445795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4718" y="392227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47513" y="3386597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7513" y="2850921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14478" y="4866968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3.7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587020" y="5250040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04948" y="299210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622692" y="5268725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301802" y="505445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75835" y="2694992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11.6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95638" y="5697266"/>
            <a:ext cx="962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1825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87564" y="4974103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3.3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195618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195618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195618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536020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536020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536020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7584213" y="3673470"/>
            <a:ext cx="1066800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0.71</a:t>
            </a:r>
            <a:endParaRPr sz="18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0.54–0.93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P=0.014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880735" y="3673470"/>
            <a:ext cx="1042669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5244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1.00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0.57–1.74</a:t>
            </a:r>
            <a:endParaRPr sz="1800">
              <a:latin typeface="Arial"/>
              <a:cs typeface="Arial"/>
            </a:endParaRPr>
          </a:p>
          <a:p>
            <a:pPr algn="ctr" marR="59055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P=0.99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283967" y="4283804"/>
            <a:ext cx="1080135" cy="369570"/>
          </a:xfrm>
          <a:custGeom>
            <a:avLst/>
            <a:gdLst/>
            <a:ahLst/>
            <a:cxnLst/>
            <a:rect l="l" t="t" r="r" b="b"/>
            <a:pathLst>
              <a:path w="1080135" h="369570">
                <a:moveTo>
                  <a:pt x="0" y="0"/>
                </a:moveTo>
                <a:lnTo>
                  <a:pt x="1080120" y="0"/>
                </a:lnTo>
                <a:lnTo>
                  <a:pt x="108012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4445880" y="4310509"/>
            <a:ext cx="753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P=0.21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139951" y="3646765"/>
            <a:ext cx="1211580" cy="646430"/>
          </a:xfrm>
          <a:custGeom>
            <a:avLst/>
            <a:gdLst/>
            <a:ahLst/>
            <a:cxnLst/>
            <a:rect l="l" t="t" r="r" b="b"/>
            <a:pathLst>
              <a:path w="1211579" h="646429">
                <a:moveTo>
                  <a:pt x="0" y="0"/>
                </a:moveTo>
                <a:lnTo>
                  <a:pt x="1211577" y="0"/>
                </a:lnTo>
                <a:lnTo>
                  <a:pt x="1211577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4478823" y="367347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0.92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24550" y="3947790"/>
            <a:ext cx="10426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0.71–1.05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568366" y="3673470"/>
            <a:ext cx="1042669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5244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0.54–0.93</a:t>
            </a:r>
            <a:endParaRPr sz="1800">
              <a:latin typeface="Arial"/>
              <a:cs typeface="Arial"/>
            </a:endParaRPr>
          </a:p>
          <a:p>
            <a:pPr algn="ctr" marR="59055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P=0.013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343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(CV) Death, MI, </a:t>
            </a:r>
            <a:r>
              <a:rPr dirty="0" spc="-10"/>
              <a:t>Stroke </a:t>
            </a:r>
            <a:r>
              <a:rPr dirty="0" spc="-5"/>
              <a:t>and </a:t>
            </a:r>
            <a:r>
              <a:rPr dirty="0" spc="-10"/>
              <a:t>BARC </a:t>
            </a:r>
            <a:r>
              <a:rPr dirty="0"/>
              <a:t>3 </a:t>
            </a:r>
            <a:r>
              <a:rPr dirty="0" spc="-5"/>
              <a:t>or</a:t>
            </a:r>
            <a:r>
              <a:rPr dirty="0" spc="-65"/>
              <a:t> </a:t>
            </a:r>
            <a:r>
              <a:rPr dirty="0"/>
              <a:t>5</a:t>
            </a: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28035" algn="l"/>
                <a:tab pos="4668520" algn="l"/>
              </a:tabLst>
            </a:pPr>
            <a:r>
              <a:rPr dirty="0" sz="2400" b="1" i="0">
                <a:latin typeface="Arial"/>
                <a:cs typeface="Arial"/>
              </a:rPr>
              <a:t>%	</a:t>
            </a:r>
            <a:r>
              <a:rPr dirty="0" baseline="2314" sz="3600" spc="-7" b="1" i="0">
                <a:latin typeface="Arial"/>
                <a:cs typeface="Arial"/>
              </a:rPr>
              <a:t>Radial	Femoral</a:t>
            </a:r>
            <a:endParaRPr baseline="2314" sz="3600">
              <a:latin typeface="Arial"/>
              <a:cs typeface="Arial"/>
            </a:endParaRPr>
          </a:p>
          <a:p>
            <a:pPr marL="145415">
              <a:lnSpc>
                <a:spcPct val="100000"/>
              </a:lnSpc>
              <a:spcBef>
                <a:spcPts val="630"/>
              </a:spcBef>
              <a:tabLst>
                <a:tab pos="2217420" algn="l"/>
              </a:tabLst>
            </a:pPr>
            <a:r>
              <a:rPr dirty="0" sz="1800" spc="-5" i="0">
                <a:latin typeface="Arial"/>
                <a:cs typeface="Arial"/>
              </a:rPr>
              <a:t>14	</a:t>
            </a:r>
            <a:r>
              <a:rPr dirty="0" baseline="3086" sz="2700" spc="-7" b="1" i="0">
                <a:latin typeface="Arial"/>
                <a:cs typeface="Arial"/>
              </a:rPr>
              <a:t>P=0.99</a:t>
            </a:r>
            <a:endParaRPr baseline="3086" sz="27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12182" y="3673470"/>
            <a:ext cx="1052830" cy="1287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604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0.84</a:t>
            </a:r>
            <a:endParaRPr sz="1800">
              <a:latin typeface="Arial"/>
              <a:cs typeface="Arial"/>
            </a:endParaRPr>
          </a:p>
          <a:p>
            <a:pPr algn="r" marR="1524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0.68–1.04</a:t>
            </a:r>
            <a:endParaRPr sz="1800">
              <a:latin typeface="Arial"/>
              <a:cs typeface="Arial"/>
            </a:endParaRPr>
          </a:p>
          <a:p>
            <a:pPr algn="ctr" marR="42545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P=0.11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4.4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58252" y="215345"/>
            <a:ext cx="977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ACCESS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412775"/>
            <a:ext cx="8425180" cy="5113020"/>
          </a:xfrm>
          <a:custGeom>
            <a:avLst/>
            <a:gdLst/>
            <a:ahLst/>
            <a:cxnLst/>
            <a:rect l="l" t="t" r="r" b="b"/>
            <a:pathLst>
              <a:path w="8425180" h="5113020">
                <a:moveTo>
                  <a:pt x="0" y="0"/>
                </a:moveTo>
                <a:lnTo>
                  <a:pt x="8424935" y="0"/>
                </a:lnTo>
                <a:lnTo>
                  <a:pt x="8424935" y="5112568"/>
                </a:ln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772400" y="190500"/>
            <a:ext cx="1260475" cy="719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3305" y="430755"/>
            <a:ext cx="7590155" cy="94424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5" i="1">
                <a:latin typeface="Arial"/>
                <a:cs typeface="Arial"/>
              </a:rPr>
              <a:t>1-Year Net Adverse Clinical</a:t>
            </a:r>
            <a:r>
              <a:rPr dirty="0" sz="3600" spc="-8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Events</a:t>
            </a:r>
            <a:endParaRPr sz="36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30"/>
              </a:spcBef>
            </a:pP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dirty="0" sz="24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1231" y="1753608"/>
            <a:ext cx="5281930" cy="2990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3360">
              <a:lnSpc>
                <a:spcPts val="2055"/>
              </a:lnSpc>
              <a:tabLst>
                <a:tab pos="2649855" algn="l"/>
              </a:tabLst>
            </a:pPr>
            <a:r>
              <a:rPr dirty="0" sz="1800" spc="-5" b="1">
                <a:latin typeface="Arial"/>
                <a:cs typeface="Arial"/>
              </a:rPr>
              <a:t>Femoral	</a:t>
            </a:r>
            <a:r>
              <a:rPr dirty="0" baseline="1543" sz="2700" spc="-7" b="1">
                <a:latin typeface="Arial"/>
                <a:cs typeface="Arial"/>
              </a:rPr>
              <a:t>Radial</a:t>
            </a:r>
            <a:endParaRPr baseline="1543" sz="27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40"/>
              </a:spcBef>
            </a:pPr>
            <a:r>
              <a:rPr dirty="0" sz="1800" spc="-5" b="1">
                <a:latin typeface="Arial"/>
                <a:cs typeface="Arial"/>
              </a:rPr>
              <a:t>17.2%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15.2%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NNTB: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52" y="215345"/>
            <a:ext cx="977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ACCESS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300" y="1765300"/>
            <a:ext cx="7560840" cy="4284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3608" y="1988840"/>
            <a:ext cx="648335" cy="432434"/>
          </a:xfrm>
          <a:custGeom>
            <a:avLst/>
            <a:gdLst/>
            <a:ahLst/>
            <a:cxnLst/>
            <a:rect l="l" t="t" r="r" b="b"/>
            <a:pathLst>
              <a:path w="648335" h="432435">
                <a:moveTo>
                  <a:pt x="0" y="0"/>
                </a:moveTo>
                <a:lnTo>
                  <a:pt x="648072" y="0"/>
                </a:lnTo>
                <a:lnTo>
                  <a:pt x="648072" y="432048"/>
                </a:lnTo>
                <a:lnTo>
                  <a:pt x="0" y="43204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412775"/>
            <a:ext cx="8425180" cy="5113020"/>
          </a:xfrm>
          <a:custGeom>
            <a:avLst/>
            <a:gdLst/>
            <a:ahLst/>
            <a:cxnLst/>
            <a:rect l="l" t="t" r="r" b="b"/>
            <a:pathLst>
              <a:path w="8425180" h="5113020">
                <a:moveTo>
                  <a:pt x="0" y="0"/>
                </a:moveTo>
                <a:lnTo>
                  <a:pt x="8424935" y="0"/>
                </a:lnTo>
                <a:lnTo>
                  <a:pt x="8424935" y="5112568"/>
                </a:ln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5500" y="1562100"/>
            <a:ext cx="7488832" cy="4891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0" y="190500"/>
            <a:ext cx="1260475" cy="71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8064" y="185033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8064" y="185033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411403" y="2222202"/>
            <a:ext cx="674370" cy="813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16.8%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15.8%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2091" y="1845196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82091" y="1845196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91673" y="1727513"/>
            <a:ext cx="495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UFH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9071" y="1719253"/>
            <a:ext cx="1206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Bivalirudin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3004" y="121920"/>
            <a:ext cx="7588884" cy="91313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spc="-5">
                <a:solidFill>
                  <a:srgbClr val="FF6600"/>
                </a:solidFill>
              </a:rPr>
              <a:t>ANTITHROMBIN</a:t>
            </a:r>
            <a:endParaRPr sz="1800"/>
          </a:p>
          <a:p>
            <a:pPr marL="516890">
              <a:lnSpc>
                <a:spcPct val="100000"/>
              </a:lnSpc>
              <a:spcBef>
                <a:spcPts val="340"/>
              </a:spcBef>
            </a:pP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1-Year </a:t>
            </a:r>
            <a:r>
              <a:rPr dirty="0" sz="3600" spc="-5" i="1">
                <a:latin typeface="Arial"/>
                <a:cs typeface="Arial"/>
              </a:rPr>
              <a:t>Major Adverse CV</a:t>
            </a:r>
            <a:r>
              <a:rPr dirty="0" sz="3600" spc="-7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Events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31640" y="184482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0"/>
                </a:moveTo>
                <a:lnTo>
                  <a:pt x="576063" y="0"/>
                </a:lnTo>
                <a:lnTo>
                  <a:pt x="576063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412775"/>
            <a:ext cx="8065134" cy="5113020"/>
          </a:xfrm>
          <a:custGeom>
            <a:avLst/>
            <a:gdLst/>
            <a:ahLst/>
            <a:cxnLst/>
            <a:rect l="l" t="t" r="r" b="b"/>
            <a:pathLst>
              <a:path w="8065134" h="5113020">
                <a:moveTo>
                  <a:pt x="0" y="0"/>
                </a:moveTo>
                <a:lnTo>
                  <a:pt x="8064895" y="0"/>
                </a:lnTo>
                <a:lnTo>
                  <a:pt x="8064895" y="5112568"/>
                </a:ln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5500" y="1625600"/>
            <a:ext cx="7200800" cy="4698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0" y="190500"/>
            <a:ext cx="1260475" cy="71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8064" y="185033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8064" y="185033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171020" y="1943537"/>
            <a:ext cx="674370" cy="938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18.4%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17.0%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2091" y="1845196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82091" y="1845196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91673" y="1727513"/>
            <a:ext cx="495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UFH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29071" y="1719253"/>
            <a:ext cx="12065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Bivalirudin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31640" y="184482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0"/>
                </a:moveTo>
                <a:lnTo>
                  <a:pt x="576063" y="0"/>
                </a:lnTo>
                <a:lnTo>
                  <a:pt x="576063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3004" y="121920"/>
            <a:ext cx="7818755" cy="91313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spc="-5">
                <a:solidFill>
                  <a:srgbClr val="FF6600"/>
                </a:solidFill>
              </a:rPr>
              <a:t>ANTITHROMBIN</a:t>
            </a:r>
            <a:endParaRPr sz="1800"/>
          </a:p>
          <a:p>
            <a:pPr marL="288290">
              <a:lnSpc>
                <a:spcPct val="100000"/>
              </a:lnSpc>
              <a:spcBef>
                <a:spcPts val="340"/>
              </a:spcBef>
            </a:pP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1-Year </a:t>
            </a:r>
            <a:r>
              <a:rPr dirty="0" sz="3600" spc="-5" i="1">
                <a:latin typeface="Arial"/>
                <a:cs typeface="Arial"/>
              </a:rPr>
              <a:t>Net Adverse Clinical</a:t>
            </a:r>
            <a:r>
              <a:rPr dirty="0" sz="3600" spc="-7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events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08" y="1700808"/>
            <a:ext cx="8892540" cy="4968875"/>
          </a:xfrm>
          <a:custGeom>
            <a:avLst/>
            <a:gdLst/>
            <a:ahLst/>
            <a:cxnLst/>
            <a:rect l="l" t="t" r="r" b="b"/>
            <a:pathLst>
              <a:path w="8892540" h="4968875">
                <a:moveTo>
                  <a:pt x="0" y="0"/>
                </a:moveTo>
                <a:lnTo>
                  <a:pt x="8892479" y="0"/>
                </a:lnTo>
                <a:lnTo>
                  <a:pt x="8892479" y="4968552"/>
                </a:lnTo>
                <a:lnTo>
                  <a:pt x="0" y="49685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 </a:t>
            </a:r>
            <a:r>
              <a:rPr dirty="0" spc="-10"/>
              <a:t>Year </a:t>
            </a:r>
            <a:r>
              <a:rPr dirty="0" spc="-5"/>
              <a:t>NACE</a:t>
            </a:r>
            <a:r>
              <a:rPr dirty="0" spc="-105"/>
              <a:t> </a:t>
            </a:r>
            <a:r>
              <a:rPr dirty="0" spc="-5"/>
              <a:t>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084689"/>
            <a:ext cx="639826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(CV) Death, MI,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Stroke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800" spc="-10" i="1">
                <a:solidFill>
                  <a:srgbClr val="FFFFFF"/>
                </a:solidFill>
                <a:latin typeface="Arial"/>
                <a:cs typeface="Arial"/>
              </a:rPr>
              <a:t>BARC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800" spc="-5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8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i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2700" y="190500"/>
            <a:ext cx="1259443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7427" y="5256936"/>
            <a:ext cx="465455" cy="964565"/>
          </a:xfrm>
          <a:custGeom>
            <a:avLst/>
            <a:gdLst/>
            <a:ahLst/>
            <a:cxnLst/>
            <a:rect l="l" t="t" r="r" b="b"/>
            <a:pathLst>
              <a:path w="465455" h="964564">
                <a:moveTo>
                  <a:pt x="0" y="0"/>
                </a:moveTo>
                <a:lnTo>
                  <a:pt x="464872" y="0"/>
                </a:lnTo>
                <a:lnTo>
                  <a:pt x="464872" y="964217"/>
                </a:lnTo>
                <a:lnTo>
                  <a:pt x="0" y="9642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7427" y="5256936"/>
            <a:ext cx="465455" cy="964565"/>
          </a:xfrm>
          <a:custGeom>
            <a:avLst/>
            <a:gdLst/>
            <a:ahLst/>
            <a:cxnLst/>
            <a:rect l="l" t="t" r="r" b="b"/>
            <a:pathLst>
              <a:path w="465455" h="964564">
                <a:moveTo>
                  <a:pt x="0" y="0"/>
                </a:moveTo>
                <a:lnTo>
                  <a:pt x="464872" y="0"/>
                </a:lnTo>
                <a:lnTo>
                  <a:pt x="464872" y="964217"/>
                </a:lnTo>
                <a:lnTo>
                  <a:pt x="0" y="9642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74480" y="5658693"/>
            <a:ext cx="465455" cy="562610"/>
          </a:xfrm>
          <a:custGeom>
            <a:avLst/>
            <a:gdLst/>
            <a:ahLst/>
            <a:cxnLst/>
            <a:rect l="l" t="t" r="r" b="b"/>
            <a:pathLst>
              <a:path w="465455" h="562610">
                <a:moveTo>
                  <a:pt x="0" y="0"/>
                </a:moveTo>
                <a:lnTo>
                  <a:pt x="464872" y="0"/>
                </a:lnTo>
                <a:lnTo>
                  <a:pt x="464872" y="562459"/>
                </a:lnTo>
                <a:lnTo>
                  <a:pt x="0" y="56245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74480" y="5658693"/>
            <a:ext cx="465455" cy="562610"/>
          </a:xfrm>
          <a:custGeom>
            <a:avLst/>
            <a:gdLst/>
            <a:ahLst/>
            <a:cxnLst/>
            <a:rect l="l" t="t" r="r" b="b"/>
            <a:pathLst>
              <a:path w="465455" h="562610">
                <a:moveTo>
                  <a:pt x="0" y="0"/>
                </a:moveTo>
                <a:lnTo>
                  <a:pt x="464872" y="0"/>
                </a:lnTo>
                <a:lnTo>
                  <a:pt x="464872" y="562459"/>
                </a:lnTo>
                <a:lnTo>
                  <a:pt x="0" y="5624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01533" y="2899960"/>
            <a:ext cx="465455" cy="747395"/>
          </a:xfrm>
          <a:custGeom>
            <a:avLst/>
            <a:gdLst/>
            <a:ahLst/>
            <a:cxnLst/>
            <a:rect l="l" t="t" r="r" b="b"/>
            <a:pathLst>
              <a:path w="465454" h="747395">
                <a:moveTo>
                  <a:pt x="0" y="746804"/>
                </a:moveTo>
                <a:lnTo>
                  <a:pt x="464872" y="746804"/>
                </a:lnTo>
                <a:lnTo>
                  <a:pt x="464872" y="0"/>
                </a:lnTo>
                <a:lnTo>
                  <a:pt x="0" y="0"/>
                </a:lnTo>
                <a:lnTo>
                  <a:pt x="0" y="74680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01533" y="4653136"/>
            <a:ext cx="465455" cy="1568450"/>
          </a:xfrm>
          <a:custGeom>
            <a:avLst/>
            <a:gdLst/>
            <a:ahLst/>
            <a:cxnLst/>
            <a:rect l="l" t="t" r="r" b="b"/>
            <a:pathLst>
              <a:path w="465454" h="1568450">
                <a:moveTo>
                  <a:pt x="0" y="1568017"/>
                </a:moveTo>
                <a:lnTo>
                  <a:pt x="464872" y="1568017"/>
                </a:lnTo>
                <a:lnTo>
                  <a:pt x="464872" y="0"/>
                </a:lnTo>
                <a:lnTo>
                  <a:pt x="0" y="0"/>
                </a:lnTo>
                <a:lnTo>
                  <a:pt x="0" y="156801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01533" y="2899960"/>
            <a:ext cx="465455" cy="3321685"/>
          </a:xfrm>
          <a:custGeom>
            <a:avLst/>
            <a:gdLst/>
            <a:ahLst/>
            <a:cxnLst/>
            <a:rect l="l" t="t" r="r" b="b"/>
            <a:pathLst>
              <a:path w="465454" h="3321685">
                <a:moveTo>
                  <a:pt x="0" y="0"/>
                </a:moveTo>
                <a:lnTo>
                  <a:pt x="464872" y="0"/>
                </a:lnTo>
                <a:lnTo>
                  <a:pt x="464872" y="3321192"/>
                </a:lnTo>
                <a:lnTo>
                  <a:pt x="0" y="332119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28587" y="6060451"/>
            <a:ext cx="465455" cy="161290"/>
          </a:xfrm>
          <a:custGeom>
            <a:avLst/>
            <a:gdLst/>
            <a:ahLst/>
            <a:cxnLst/>
            <a:rect l="l" t="t" r="r" b="b"/>
            <a:pathLst>
              <a:path w="465454" h="161289">
                <a:moveTo>
                  <a:pt x="0" y="0"/>
                </a:moveTo>
                <a:lnTo>
                  <a:pt x="464872" y="0"/>
                </a:lnTo>
                <a:lnTo>
                  <a:pt x="464872" y="160702"/>
                </a:lnTo>
                <a:lnTo>
                  <a:pt x="0" y="16070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28587" y="6060451"/>
            <a:ext cx="465455" cy="161290"/>
          </a:xfrm>
          <a:custGeom>
            <a:avLst/>
            <a:gdLst/>
            <a:ahLst/>
            <a:cxnLst/>
            <a:rect l="l" t="t" r="r" b="b"/>
            <a:pathLst>
              <a:path w="465454" h="161289">
                <a:moveTo>
                  <a:pt x="0" y="0"/>
                </a:moveTo>
                <a:lnTo>
                  <a:pt x="464872" y="0"/>
                </a:lnTo>
                <a:lnTo>
                  <a:pt x="464872" y="160702"/>
                </a:lnTo>
                <a:lnTo>
                  <a:pt x="0" y="16070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55641" y="5658693"/>
            <a:ext cx="465455" cy="562610"/>
          </a:xfrm>
          <a:custGeom>
            <a:avLst/>
            <a:gdLst/>
            <a:ahLst/>
            <a:cxnLst/>
            <a:rect l="l" t="t" r="r" b="b"/>
            <a:pathLst>
              <a:path w="465454" h="562610">
                <a:moveTo>
                  <a:pt x="0" y="0"/>
                </a:moveTo>
                <a:lnTo>
                  <a:pt x="464872" y="0"/>
                </a:lnTo>
                <a:lnTo>
                  <a:pt x="464872" y="562459"/>
                </a:lnTo>
                <a:lnTo>
                  <a:pt x="0" y="562459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55641" y="5658693"/>
            <a:ext cx="465455" cy="562610"/>
          </a:xfrm>
          <a:custGeom>
            <a:avLst/>
            <a:gdLst/>
            <a:ahLst/>
            <a:cxnLst/>
            <a:rect l="l" t="t" r="r" b="b"/>
            <a:pathLst>
              <a:path w="465454" h="562610">
                <a:moveTo>
                  <a:pt x="0" y="0"/>
                </a:moveTo>
                <a:lnTo>
                  <a:pt x="464872" y="0"/>
                </a:lnTo>
                <a:lnTo>
                  <a:pt x="464872" y="562459"/>
                </a:lnTo>
                <a:lnTo>
                  <a:pt x="0" y="56245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12299" y="4989098"/>
            <a:ext cx="465455" cy="1232535"/>
          </a:xfrm>
          <a:custGeom>
            <a:avLst/>
            <a:gdLst/>
            <a:ahLst/>
            <a:cxnLst/>
            <a:rect l="l" t="t" r="r" b="b"/>
            <a:pathLst>
              <a:path w="465455" h="1232535">
                <a:moveTo>
                  <a:pt x="0" y="0"/>
                </a:moveTo>
                <a:lnTo>
                  <a:pt x="464872" y="0"/>
                </a:lnTo>
                <a:lnTo>
                  <a:pt x="464872" y="1232055"/>
                </a:lnTo>
                <a:lnTo>
                  <a:pt x="0" y="123205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12299" y="4989098"/>
            <a:ext cx="465455" cy="1232535"/>
          </a:xfrm>
          <a:custGeom>
            <a:avLst/>
            <a:gdLst/>
            <a:ahLst/>
            <a:cxnLst/>
            <a:rect l="l" t="t" r="r" b="b"/>
            <a:pathLst>
              <a:path w="465455" h="1232535">
                <a:moveTo>
                  <a:pt x="0" y="0"/>
                </a:moveTo>
                <a:lnTo>
                  <a:pt x="464872" y="0"/>
                </a:lnTo>
                <a:lnTo>
                  <a:pt x="464872" y="1232055"/>
                </a:lnTo>
                <a:lnTo>
                  <a:pt x="0" y="123205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39352" y="5417639"/>
            <a:ext cx="465455" cy="803910"/>
          </a:xfrm>
          <a:custGeom>
            <a:avLst/>
            <a:gdLst/>
            <a:ahLst/>
            <a:cxnLst/>
            <a:rect l="l" t="t" r="r" b="b"/>
            <a:pathLst>
              <a:path w="465454" h="803910">
                <a:moveTo>
                  <a:pt x="0" y="0"/>
                </a:moveTo>
                <a:lnTo>
                  <a:pt x="464872" y="0"/>
                </a:lnTo>
                <a:lnTo>
                  <a:pt x="464872" y="803514"/>
                </a:lnTo>
                <a:lnTo>
                  <a:pt x="0" y="8035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39352" y="5417639"/>
            <a:ext cx="465455" cy="803910"/>
          </a:xfrm>
          <a:custGeom>
            <a:avLst/>
            <a:gdLst/>
            <a:ahLst/>
            <a:cxnLst/>
            <a:rect l="l" t="t" r="r" b="b"/>
            <a:pathLst>
              <a:path w="465454" h="803910">
                <a:moveTo>
                  <a:pt x="0" y="0"/>
                </a:moveTo>
                <a:lnTo>
                  <a:pt x="464872" y="0"/>
                </a:lnTo>
                <a:lnTo>
                  <a:pt x="464872" y="803514"/>
                </a:lnTo>
                <a:lnTo>
                  <a:pt x="0" y="8035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66406" y="2846393"/>
            <a:ext cx="465455" cy="800735"/>
          </a:xfrm>
          <a:custGeom>
            <a:avLst/>
            <a:gdLst/>
            <a:ahLst/>
            <a:cxnLst/>
            <a:rect l="l" t="t" r="r" b="b"/>
            <a:pathLst>
              <a:path w="465454" h="800735">
                <a:moveTo>
                  <a:pt x="0" y="800371"/>
                </a:moveTo>
                <a:lnTo>
                  <a:pt x="464872" y="800371"/>
                </a:lnTo>
                <a:lnTo>
                  <a:pt x="464872" y="0"/>
                </a:lnTo>
                <a:lnTo>
                  <a:pt x="0" y="0"/>
                </a:lnTo>
                <a:lnTo>
                  <a:pt x="0" y="8003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66406" y="4653136"/>
            <a:ext cx="465455" cy="1568450"/>
          </a:xfrm>
          <a:custGeom>
            <a:avLst/>
            <a:gdLst/>
            <a:ahLst/>
            <a:cxnLst/>
            <a:rect l="l" t="t" r="r" b="b"/>
            <a:pathLst>
              <a:path w="465454" h="1568450">
                <a:moveTo>
                  <a:pt x="0" y="1568017"/>
                </a:moveTo>
                <a:lnTo>
                  <a:pt x="464872" y="1568017"/>
                </a:lnTo>
                <a:lnTo>
                  <a:pt x="464872" y="0"/>
                </a:lnTo>
                <a:lnTo>
                  <a:pt x="0" y="0"/>
                </a:lnTo>
                <a:lnTo>
                  <a:pt x="0" y="15680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66406" y="2846393"/>
            <a:ext cx="465455" cy="3375025"/>
          </a:xfrm>
          <a:custGeom>
            <a:avLst/>
            <a:gdLst/>
            <a:ahLst/>
            <a:cxnLst/>
            <a:rect l="l" t="t" r="r" b="b"/>
            <a:pathLst>
              <a:path w="465454" h="3375025">
                <a:moveTo>
                  <a:pt x="0" y="0"/>
                </a:moveTo>
                <a:lnTo>
                  <a:pt x="464872" y="0"/>
                </a:lnTo>
                <a:lnTo>
                  <a:pt x="464872" y="3374760"/>
                </a:lnTo>
                <a:lnTo>
                  <a:pt x="0" y="337476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393459" y="6033667"/>
            <a:ext cx="465455" cy="187960"/>
          </a:xfrm>
          <a:custGeom>
            <a:avLst/>
            <a:gdLst/>
            <a:ahLst/>
            <a:cxnLst/>
            <a:rect l="l" t="t" r="r" b="b"/>
            <a:pathLst>
              <a:path w="465454" h="187960">
                <a:moveTo>
                  <a:pt x="0" y="0"/>
                </a:moveTo>
                <a:lnTo>
                  <a:pt x="464872" y="0"/>
                </a:lnTo>
                <a:lnTo>
                  <a:pt x="464872" y="187486"/>
                </a:lnTo>
                <a:lnTo>
                  <a:pt x="0" y="18748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93459" y="6033667"/>
            <a:ext cx="465455" cy="187960"/>
          </a:xfrm>
          <a:custGeom>
            <a:avLst/>
            <a:gdLst/>
            <a:ahLst/>
            <a:cxnLst/>
            <a:rect l="l" t="t" r="r" b="b"/>
            <a:pathLst>
              <a:path w="465454" h="187960">
                <a:moveTo>
                  <a:pt x="0" y="0"/>
                </a:moveTo>
                <a:lnTo>
                  <a:pt x="464872" y="0"/>
                </a:lnTo>
                <a:lnTo>
                  <a:pt x="464872" y="187486"/>
                </a:lnTo>
                <a:lnTo>
                  <a:pt x="0" y="18748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20513" y="5444423"/>
            <a:ext cx="465455" cy="777240"/>
          </a:xfrm>
          <a:custGeom>
            <a:avLst/>
            <a:gdLst/>
            <a:ahLst/>
            <a:cxnLst/>
            <a:rect l="l" t="t" r="r" b="b"/>
            <a:pathLst>
              <a:path w="465454" h="777239">
                <a:moveTo>
                  <a:pt x="0" y="0"/>
                </a:moveTo>
                <a:lnTo>
                  <a:pt x="464872" y="0"/>
                </a:lnTo>
                <a:lnTo>
                  <a:pt x="464872" y="776730"/>
                </a:lnTo>
                <a:lnTo>
                  <a:pt x="0" y="7767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020513" y="5444423"/>
            <a:ext cx="465455" cy="777240"/>
          </a:xfrm>
          <a:custGeom>
            <a:avLst/>
            <a:gdLst/>
            <a:ahLst/>
            <a:cxnLst/>
            <a:rect l="l" t="t" r="r" b="b"/>
            <a:pathLst>
              <a:path w="465454" h="777239">
                <a:moveTo>
                  <a:pt x="0" y="0"/>
                </a:moveTo>
                <a:lnTo>
                  <a:pt x="464872" y="0"/>
                </a:lnTo>
                <a:lnTo>
                  <a:pt x="464872" y="776730"/>
                </a:lnTo>
                <a:lnTo>
                  <a:pt x="0" y="7767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8772" y="6221153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 h="0">
                <a:moveTo>
                  <a:pt x="0" y="0"/>
                </a:moveTo>
                <a:lnTo>
                  <a:pt x="81352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8772" y="6221153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 h="0">
                <a:moveTo>
                  <a:pt x="0" y="0"/>
                </a:moveTo>
                <a:lnTo>
                  <a:pt x="8135266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8772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98772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2582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2582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95287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5287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79933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79933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0698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206986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3403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34039" y="622115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8772" y="2471420"/>
            <a:ext cx="0" cy="3750310"/>
          </a:xfrm>
          <a:custGeom>
            <a:avLst/>
            <a:gdLst/>
            <a:ahLst/>
            <a:cxnLst/>
            <a:rect l="l" t="t" r="r" b="b"/>
            <a:pathLst>
              <a:path w="0" h="3750310">
                <a:moveTo>
                  <a:pt x="0" y="0"/>
                </a:moveTo>
                <a:lnTo>
                  <a:pt x="0" y="37497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8772" y="2471420"/>
            <a:ext cx="0" cy="3750310"/>
          </a:xfrm>
          <a:custGeom>
            <a:avLst/>
            <a:gdLst/>
            <a:ahLst/>
            <a:cxnLst/>
            <a:rect l="l" t="t" r="r" b="b"/>
            <a:pathLst>
              <a:path w="0" h="3750310">
                <a:moveTo>
                  <a:pt x="0" y="0"/>
                </a:moveTo>
                <a:lnTo>
                  <a:pt x="0" y="3749733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0192" y="622115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0192" y="622115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0192" y="568547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0192" y="5685477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30192" y="5149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0192" y="5149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0192" y="461412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30192" y="4614124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30192" y="407844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0192" y="407844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30192" y="354277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30192" y="354277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30192" y="3007096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30192" y="3007096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0192" y="247142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30192" y="247142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230419" y="6323490"/>
            <a:ext cx="5676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690189" y="6323490"/>
            <a:ext cx="90614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dirty="0" sz="16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642283" y="6323490"/>
            <a:ext cx="2514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91933" y="6323490"/>
            <a:ext cx="6115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438694" y="6323490"/>
            <a:ext cx="11639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BARC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6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4718" y="606497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4718" y="552930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74718" y="4993626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74718" y="4457950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4718" y="392227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7513" y="2850921"/>
            <a:ext cx="280035" cy="835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14478" y="4893751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3.6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587020" y="5276824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04948" y="2536776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12.4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995638" y="5697266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622692" y="5295509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301802" y="5054455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615021" y="5670482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87564" y="5081238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145091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145091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145091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4975835" y="1858480"/>
            <a:ext cx="1056005" cy="868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6559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UFH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12.6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145843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145843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145843" y="1980183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0"/>
                </a:moveTo>
                <a:lnTo>
                  <a:pt x="164591" y="0"/>
                </a:lnTo>
                <a:lnTo>
                  <a:pt x="164591" y="164591"/>
                </a:lnTo>
                <a:lnTo>
                  <a:pt x="0" y="16459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7584213" y="3673470"/>
            <a:ext cx="1066800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0.68</a:t>
            </a:r>
            <a:endParaRPr sz="180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0.51–0.91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P=0.008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80735" y="3673470"/>
            <a:ext cx="1042669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5244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0.79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0.44–1.43</a:t>
            </a:r>
            <a:endParaRPr sz="1800">
              <a:latin typeface="Arial"/>
              <a:cs typeface="Arial"/>
            </a:endParaRPr>
          </a:p>
          <a:p>
            <a:pPr algn="ctr" marR="59055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P=0.44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283967" y="4283804"/>
            <a:ext cx="1080135" cy="369570"/>
          </a:xfrm>
          <a:custGeom>
            <a:avLst/>
            <a:gdLst/>
            <a:ahLst/>
            <a:cxnLst/>
            <a:rect l="l" t="t" r="r" b="b"/>
            <a:pathLst>
              <a:path w="1080135" h="369570">
                <a:moveTo>
                  <a:pt x="0" y="0"/>
                </a:moveTo>
                <a:lnTo>
                  <a:pt x="1080120" y="0"/>
                </a:lnTo>
                <a:lnTo>
                  <a:pt x="108012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4445880" y="4310509"/>
            <a:ext cx="753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P=0.77</a:t>
            </a:r>
            <a:endParaRPr sz="18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139951" y="3646765"/>
            <a:ext cx="1211580" cy="646430"/>
          </a:xfrm>
          <a:custGeom>
            <a:avLst/>
            <a:gdLst/>
            <a:ahLst/>
            <a:cxnLst/>
            <a:rect l="l" t="t" r="r" b="b"/>
            <a:pathLst>
              <a:path w="1211579" h="646429">
                <a:moveTo>
                  <a:pt x="0" y="0"/>
                </a:moveTo>
                <a:lnTo>
                  <a:pt x="1211577" y="0"/>
                </a:lnTo>
                <a:lnTo>
                  <a:pt x="1211577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411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4478823" y="367347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0.98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24550" y="3947790"/>
            <a:ext cx="104266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0.86–1.12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68366" y="3673470"/>
            <a:ext cx="1042669" cy="937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5244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0.55–0.99</a:t>
            </a:r>
            <a:endParaRPr sz="1800">
              <a:latin typeface="Arial"/>
              <a:cs typeface="Arial"/>
            </a:endParaRPr>
          </a:p>
          <a:p>
            <a:pPr algn="ctr" marR="59055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P=0.043</a:t>
            </a:r>
            <a:endParaRPr sz="1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4235" y="1762676"/>
            <a:ext cx="4865370" cy="85280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32772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%	</a:t>
            </a:r>
            <a:r>
              <a:rPr dirty="0" baseline="2314" sz="3600" spc="-7" b="1">
                <a:solidFill>
                  <a:srgbClr val="FFFFFF"/>
                </a:solidFill>
                <a:latin typeface="Arial"/>
                <a:cs typeface="Arial"/>
              </a:rPr>
              <a:t>Bivalirudin</a:t>
            </a:r>
            <a:endParaRPr baseline="2314" sz="3600">
              <a:latin typeface="Arial"/>
              <a:cs typeface="Arial"/>
            </a:endParaRPr>
          </a:p>
          <a:p>
            <a:pPr marL="145415">
              <a:lnSpc>
                <a:spcPct val="100000"/>
              </a:lnSpc>
              <a:spcBef>
                <a:spcPts val="630"/>
              </a:spcBef>
              <a:tabLst>
                <a:tab pos="2217420" algn="l"/>
              </a:tabLst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14	</a:t>
            </a:r>
            <a:r>
              <a:rPr dirty="0" baseline="3086" sz="2700" spc="-7" b="1">
                <a:solidFill>
                  <a:srgbClr val="FFFFFF"/>
                </a:solidFill>
                <a:latin typeface="Arial"/>
                <a:cs typeface="Arial"/>
              </a:rPr>
              <a:t>P=0.99</a:t>
            </a:r>
            <a:endParaRPr baseline="3086" sz="27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912182" y="3673470"/>
            <a:ext cx="1052830" cy="1233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6604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0.79</a:t>
            </a:r>
            <a:endParaRPr sz="1800">
              <a:latin typeface="Arial"/>
              <a:cs typeface="Arial"/>
            </a:endParaRPr>
          </a:p>
          <a:p>
            <a:pPr algn="r" marR="1524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0.63–0.99</a:t>
            </a:r>
            <a:endParaRPr sz="1800">
              <a:latin typeface="Arial"/>
              <a:cs typeface="Arial"/>
            </a:endParaRPr>
          </a:p>
          <a:p>
            <a:pPr algn="ctr" marR="43180">
              <a:lnSpc>
                <a:spcPct val="100000"/>
              </a:lnSpc>
              <a:spcBef>
                <a:spcPts val="69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P=0.042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75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4.6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73004" y="143337"/>
            <a:ext cx="179006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ANTITHROMBIN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412775"/>
            <a:ext cx="8065134" cy="5113020"/>
          </a:xfrm>
          <a:custGeom>
            <a:avLst/>
            <a:gdLst/>
            <a:ahLst/>
            <a:cxnLst/>
            <a:rect l="l" t="t" r="r" b="b"/>
            <a:pathLst>
              <a:path w="8065134" h="5113020">
                <a:moveTo>
                  <a:pt x="0" y="0"/>
                </a:moveTo>
                <a:lnTo>
                  <a:pt x="8064895" y="0"/>
                </a:lnTo>
                <a:lnTo>
                  <a:pt x="8064895" y="5112568"/>
                </a:ln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1562100"/>
            <a:ext cx="7344816" cy="4845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72400" y="50800"/>
            <a:ext cx="1260475" cy="71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44262" y="169702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44262" y="1697021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54996" y="2519601"/>
            <a:ext cx="67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17.4%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91934" y="169151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1934" y="1691515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87624" y="1844824"/>
            <a:ext cx="576580" cy="576580"/>
          </a:xfrm>
          <a:custGeom>
            <a:avLst/>
            <a:gdLst/>
            <a:ahLst/>
            <a:cxnLst/>
            <a:rect l="l" t="t" r="r" b="b"/>
            <a:pathLst>
              <a:path w="576580" h="576580">
                <a:moveTo>
                  <a:pt x="0" y="0"/>
                </a:moveTo>
                <a:lnTo>
                  <a:pt x="576064" y="0"/>
                </a:lnTo>
                <a:lnTo>
                  <a:pt x="576064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5367" y="121920"/>
            <a:ext cx="8145780" cy="91313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spc="-5">
                <a:solidFill>
                  <a:srgbClr val="FF6600"/>
                </a:solidFill>
              </a:rPr>
              <a:t>TREATMENT</a:t>
            </a:r>
            <a:r>
              <a:rPr dirty="0" sz="1800" spc="-10">
                <a:solidFill>
                  <a:srgbClr val="FF6600"/>
                </a:solidFill>
              </a:rPr>
              <a:t> </a:t>
            </a:r>
            <a:r>
              <a:rPr dirty="0" sz="1800" spc="-5">
                <a:solidFill>
                  <a:srgbClr val="FF6600"/>
                </a:solidFill>
              </a:rPr>
              <a:t>DURATION</a:t>
            </a:r>
            <a:endParaRPr sz="1800"/>
          </a:p>
          <a:p>
            <a:pPr marL="175260">
              <a:lnSpc>
                <a:spcPct val="100000"/>
              </a:lnSpc>
              <a:spcBef>
                <a:spcPts val="340"/>
              </a:spcBef>
            </a:pP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1-Year </a:t>
            </a:r>
            <a:r>
              <a:rPr dirty="0" sz="3600" spc="-5" i="1">
                <a:latin typeface="Arial"/>
                <a:cs typeface="Arial"/>
              </a:rPr>
              <a:t>Net Adverse Clinical </a:t>
            </a:r>
            <a:r>
              <a:rPr dirty="0" sz="3600" spc="-10" i="1">
                <a:latin typeface="Arial"/>
                <a:cs typeface="Arial"/>
              </a:rPr>
              <a:t>Events</a:t>
            </a:r>
            <a:r>
              <a:rPr dirty="0" sz="3600" spc="-75" i="1">
                <a:latin typeface="Arial"/>
                <a:cs typeface="Arial"/>
              </a:rPr>
              <a:t> </a:t>
            </a:r>
            <a:r>
              <a:rPr dirty="0" sz="3600" i="1">
                <a:latin typeface="Arial"/>
                <a:cs typeface="Arial"/>
              </a:rPr>
              <a:t>+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371" y="1079441"/>
            <a:ext cx="6078855" cy="795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FFFF"/>
                </a:solidFill>
                <a:latin typeface="Arial"/>
                <a:cs typeface="Arial"/>
              </a:rPr>
              <a:t>Urgent TVR, definite ST, or Net adverse clinical</a:t>
            </a:r>
            <a:r>
              <a:rPr dirty="0" sz="180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 i="1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  <a:p>
            <a:pPr marL="888365">
              <a:lnSpc>
                <a:spcPct val="100000"/>
              </a:lnSpc>
              <a:spcBef>
                <a:spcPts val="1735"/>
              </a:spcBef>
              <a:tabLst>
                <a:tab pos="3898900" algn="l"/>
              </a:tabLst>
            </a:pPr>
            <a:r>
              <a:rPr dirty="0" sz="1800" spc="-5" b="1">
                <a:latin typeface="Arial"/>
                <a:cs typeface="Arial"/>
              </a:rPr>
              <a:t>No post-PCI bivalirudin	</a:t>
            </a:r>
            <a:r>
              <a:rPr dirty="0" baseline="1543" sz="2700" spc="-7" b="1">
                <a:latin typeface="Arial"/>
                <a:cs typeface="Arial"/>
              </a:rPr>
              <a:t>Post-PCI</a:t>
            </a:r>
            <a:r>
              <a:rPr dirty="0" baseline="1543" sz="2700" spc="-127" b="1">
                <a:latin typeface="Arial"/>
                <a:cs typeface="Arial"/>
              </a:rPr>
              <a:t> </a:t>
            </a:r>
            <a:r>
              <a:rPr dirty="0" baseline="1543" sz="2700" spc="-7" b="1">
                <a:latin typeface="Arial"/>
                <a:cs typeface="Arial"/>
              </a:rPr>
              <a:t>bivalirudin</a:t>
            </a:r>
            <a:endParaRPr baseline="1543"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19" y="1556791"/>
            <a:ext cx="8713470" cy="2016760"/>
          </a:xfrm>
          <a:custGeom>
            <a:avLst/>
            <a:gdLst/>
            <a:ahLst/>
            <a:cxnLst/>
            <a:rect l="l" t="t" r="r" b="b"/>
            <a:pathLst>
              <a:path w="8713470" h="2016760">
                <a:moveTo>
                  <a:pt x="0" y="0"/>
                </a:moveTo>
                <a:lnTo>
                  <a:pt x="8712967" y="0"/>
                </a:lnTo>
                <a:lnTo>
                  <a:pt x="8712967" y="2016224"/>
                </a:lnTo>
                <a:lnTo>
                  <a:pt x="0" y="20162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52" y="180700"/>
            <a:ext cx="62547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Post-PCI </a:t>
            </a:r>
            <a:r>
              <a:rPr dirty="0" spc="-5"/>
              <a:t>Bivalirudin</a:t>
            </a:r>
            <a:r>
              <a:rPr dirty="0" spc="-95"/>
              <a:t> </a:t>
            </a:r>
            <a:r>
              <a:rPr dirty="0" spc="-5"/>
              <a:t>Rx</a:t>
            </a:r>
          </a:p>
        </p:txBody>
      </p:sp>
      <p:sp>
        <p:nvSpPr>
          <p:cNvPr id="4" name="object 4"/>
          <p:cNvSpPr/>
          <p:nvPr/>
        </p:nvSpPr>
        <p:spPr>
          <a:xfrm>
            <a:off x="318765" y="1840061"/>
            <a:ext cx="195791" cy="1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32700" y="190500"/>
            <a:ext cx="1259443" cy="72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6877" y="3077845"/>
            <a:ext cx="132167" cy="96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26877" y="2285757"/>
            <a:ext cx="132167" cy="96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86682" y="858506"/>
            <a:ext cx="697357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Regimens and temporal</a:t>
            </a:r>
            <a:r>
              <a:rPr dirty="0" sz="3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distribution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" y="3670300"/>
            <a:ext cx="5580112" cy="2712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62507" y="4990061"/>
            <a:ext cx="17297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Arial"/>
                <a:cs typeface="Arial"/>
              </a:rPr>
              <a:t>Reduced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regimen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88222" y="3861047"/>
            <a:ext cx="2232248" cy="936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1519" y="1543669"/>
            <a:ext cx="8713470" cy="308165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463550">
              <a:lnSpc>
                <a:spcPct val="100000"/>
              </a:lnSpc>
              <a:spcBef>
                <a:spcPts val="106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Bivalirudin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be administered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at*:</a:t>
            </a:r>
            <a:endParaRPr sz="2400">
              <a:latin typeface="Arial"/>
              <a:cs typeface="Arial"/>
            </a:endParaRPr>
          </a:p>
          <a:p>
            <a:pPr marL="1293495">
              <a:lnSpc>
                <a:spcPct val="100000"/>
              </a:lnSpc>
              <a:spcBef>
                <a:spcPts val="96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full PCI dose (1.75mg/kg/h) for up to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algn="ctr" marR="473075">
              <a:lnSpc>
                <a:spcPct val="100000"/>
              </a:lnSpc>
              <a:spcBef>
                <a:spcPts val="100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1293495">
              <a:lnSpc>
                <a:spcPct val="100000"/>
              </a:lnSpc>
              <a:spcBef>
                <a:spcPts val="2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reduced dose of 0.25 mg/Kg/h for at least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algn="ctr" marR="2204085">
              <a:lnSpc>
                <a:spcPct val="100000"/>
              </a:lnSpc>
              <a:spcBef>
                <a:spcPts val="33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*: with the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choice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between those two regimens made at the discretion of the treating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physicians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algn="ctr" marR="216979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Full PCI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regimen</a:t>
            </a:r>
            <a:endParaRPr sz="1600">
              <a:latin typeface="Arial"/>
              <a:cs typeface="Arial"/>
            </a:endParaRPr>
          </a:p>
          <a:p>
            <a:pPr algn="r" marR="998219">
              <a:lnSpc>
                <a:spcPct val="100000"/>
              </a:lnSpc>
              <a:spcBef>
                <a:spcPts val="650"/>
              </a:spcBef>
            </a:pPr>
            <a:r>
              <a:rPr dirty="0" sz="2000" spc="-5" b="1">
                <a:latin typeface="Arial"/>
                <a:cs typeface="Arial"/>
              </a:rPr>
              <a:t>34%</a:t>
            </a:r>
            <a:endParaRPr sz="2000">
              <a:latin typeface="Arial"/>
              <a:cs typeface="Arial"/>
            </a:endParaRPr>
          </a:p>
          <a:p>
            <a:pPr algn="r" marR="3352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Infusion duration: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264</a:t>
            </a:r>
            <a:r>
              <a:rPr dirty="0" sz="1400" spc="-5">
                <a:latin typeface="Arial"/>
                <a:cs typeface="Arial"/>
              </a:rPr>
              <a:t>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8222" y="5157191"/>
            <a:ext cx="2232248" cy="936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74464" y="5315968"/>
            <a:ext cx="1859914" cy="60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59%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"/>
                <a:cs typeface="Arial"/>
              </a:rPr>
              <a:t>Infusion duration: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433</a:t>
            </a:r>
            <a:r>
              <a:rPr dirty="0" sz="1400" spc="-5">
                <a:latin typeface="Arial"/>
                <a:cs typeface="Arial"/>
              </a:rPr>
              <a:t>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8291" y="6482146"/>
            <a:ext cx="5240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N=119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6.6%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received no post-PCI bivalirudin in the post-PCI bivalirudin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arm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5" y="1641456"/>
            <a:ext cx="8857615" cy="4935220"/>
          </a:xfrm>
          <a:custGeom>
            <a:avLst/>
            <a:gdLst/>
            <a:ahLst/>
            <a:cxnLst/>
            <a:rect l="l" t="t" r="r" b="b"/>
            <a:pathLst>
              <a:path w="8857615" h="4935220">
                <a:moveTo>
                  <a:pt x="0" y="0"/>
                </a:moveTo>
                <a:lnTo>
                  <a:pt x="8856983" y="0"/>
                </a:lnTo>
                <a:lnTo>
                  <a:pt x="8856983" y="4934685"/>
                </a:lnTo>
                <a:lnTo>
                  <a:pt x="0" y="49346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69476"/>
            <a:ext cx="57886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Exploratory</a:t>
            </a:r>
            <a:r>
              <a:rPr dirty="0" spc="-95"/>
              <a:t> </a:t>
            </a:r>
            <a:r>
              <a:rPr dirty="0" spc="-5"/>
              <a:t>Analysis*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148455"/>
            <a:ext cx="62807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Efficacy endpoints according to bivalirudin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regimen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32700" y="190500"/>
            <a:ext cx="1259443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4752" y="2546624"/>
            <a:ext cx="301625" cy="3555365"/>
          </a:xfrm>
          <a:custGeom>
            <a:avLst/>
            <a:gdLst/>
            <a:ahLst/>
            <a:cxnLst/>
            <a:rect l="l" t="t" r="r" b="b"/>
            <a:pathLst>
              <a:path w="301625" h="3555365">
                <a:moveTo>
                  <a:pt x="0" y="0"/>
                </a:moveTo>
                <a:lnTo>
                  <a:pt x="301306" y="0"/>
                </a:lnTo>
                <a:lnTo>
                  <a:pt x="301306" y="3555273"/>
                </a:lnTo>
                <a:lnTo>
                  <a:pt x="0" y="355527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4752" y="2546624"/>
            <a:ext cx="301625" cy="3555365"/>
          </a:xfrm>
          <a:custGeom>
            <a:avLst/>
            <a:gdLst/>
            <a:ahLst/>
            <a:cxnLst/>
            <a:rect l="l" t="t" r="r" b="b"/>
            <a:pathLst>
              <a:path w="301625" h="3555365">
                <a:moveTo>
                  <a:pt x="0" y="0"/>
                </a:moveTo>
                <a:lnTo>
                  <a:pt x="301306" y="0"/>
                </a:lnTo>
                <a:lnTo>
                  <a:pt x="301306" y="3555273"/>
                </a:lnTo>
                <a:lnTo>
                  <a:pt x="0" y="355527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80630" y="2317252"/>
            <a:ext cx="301625" cy="3785235"/>
          </a:xfrm>
          <a:custGeom>
            <a:avLst/>
            <a:gdLst/>
            <a:ahLst/>
            <a:cxnLst/>
            <a:rect l="l" t="t" r="r" b="b"/>
            <a:pathLst>
              <a:path w="301625" h="3785235">
                <a:moveTo>
                  <a:pt x="0" y="0"/>
                </a:moveTo>
                <a:lnTo>
                  <a:pt x="301306" y="0"/>
                </a:lnTo>
                <a:lnTo>
                  <a:pt x="301306" y="3784645"/>
                </a:lnTo>
                <a:lnTo>
                  <a:pt x="0" y="378464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80630" y="2317252"/>
            <a:ext cx="301625" cy="3785235"/>
          </a:xfrm>
          <a:custGeom>
            <a:avLst/>
            <a:gdLst/>
            <a:ahLst/>
            <a:cxnLst/>
            <a:rect l="l" t="t" r="r" b="b"/>
            <a:pathLst>
              <a:path w="301625" h="3785235">
                <a:moveTo>
                  <a:pt x="0" y="0"/>
                </a:moveTo>
                <a:lnTo>
                  <a:pt x="301306" y="0"/>
                </a:lnTo>
                <a:lnTo>
                  <a:pt x="301306" y="3784645"/>
                </a:lnTo>
                <a:lnTo>
                  <a:pt x="0" y="378464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36508" y="2221680"/>
            <a:ext cx="301625" cy="3880485"/>
          </a:xfrm>
          <a:custGeom>
            <a:avLst/>
            <a:gdLst/>
            <a:ahLst/>
            <a:cxnLst/>
            <a:rect l="l" t="t" r="r" b="b"/>
            <a:pathLst>
              <a:path w="301625" h="3880485">
                <a:moveTo>
                  <a:pt x="0" y="0"/>
                </a:moveTo>
                <a:lnTo>
                  <a:pt x="301306" y="0"/>
                </a:lnTo>
                <a:lnTo>
                  <a:pt x="301306" y="3880217"/>
                </a:lnTo>
                <a:lnTo>
                  <a:pt x="0" y="38802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36508" y="2221680"/>
            <a:ext cx="301625" cy="3880485"/>
          </a:xfrm>
          <a:custGeom>
            <a:avLst/>
            <a:gdLst/>
            <a:ahLst/>
            <a:cxnLst/>
            <a:rect l="l" t="t" r="r" b="b"/>
            <a:pathLst>
              <a:path w="301625" h="3880485">
                <a:moveTo>
                  <a:pt x="0" y="0"/>
                </a:moveTo>
                <a:lnTo>
                  <a:pt x="301306" y="0"/>
                </a:lnTo>
                <a:lnTo>
                  <a:pt x="301306" y="3880217"/>
                </a:lnTo>
                <a:lnTo>
                  <a:pt x="0" y="38802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92385" y="5643153"/>
            <a:ext cx="301625" cy="459105"/>
          </a:xfrm>
          <a:custGeom>
            <a:avLst/>
            <a:gdLst/>
            <a:ahLst/>
            <a:cxnLst/>
            <a:rect l="l" t="t" r="r" b="b"/>
            <a:pathLst>
              <a:path w="301625" h="459104">
                <a:moveTo>
                  <a:pt x="0" y="0"/>
                </a:moveTo>
                <a:lnTo>
                  <a:pt x="301306" y="0"/>
                </a:lnTo>
                <a:lnTo>
                  <a:pt x="301306" y="458744"/>
                </a:lnTo>
                <a:lnTo>
                  <a:pt x="0" y="4587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92385" y="5643153"/>
            <a:ext cx="301625" cy="459105"/>
          </a:xfrm>
          <a:custGeom>
            <a:avLst/>
            <a:gdLst/>
            <a:ahLst/>
            <a:cxnLst/>
            <a:rect l="l" t="t" r="r" b="b"/>
            <a:pathLst>
              <a:path w="301625" h="459104">
                <a:moveTo>
                  <a:pt x="0" y="0"/>
                </a:moveTo>
                <a:lnTo>
                  <a:pt x="301306" y="0"/>
                </a:lnTo>
                <a:lnTo>
                  <a:pt x="301306" y="458744"/>
                </a:lnTo>
                <a:lnTo>
                  <a:pt x="0" y="45874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48263" y="3100941"/>
            <a:ext cx="301625" cy="3001010"/>
          </a:xfrm>
          <a:custGeom>
            <a:avLst/>
            <a:gdLst/>
            <a:ahLst/>
            <a:cxnLst/>
            <a:rect l="l" t="t" r="r" b="b"/>
            <a:pathLst>
              <a:path w="301625" h="3001010">
                <a:moveTo>
                  <a:pt x="0" y="0"/>
                </a:moveTo>
                <a:lnTo>
                  <a:pt x="301305" y="0"/>
                </a:lnTo>
                <a:lnTo>
                  <a:pt x="301305" y="3000956"/>
                </a:lnTo>
                <a:lnTo>
                  <a:pt x="0" y="30009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48263" y="3100941"/>
            <a:ext cx="301625" cy="3001010"/>
          </a:xfrm>
          <a:custGeom>
            <a:avLst/>
            <a:gdLst/>
            <a:ahLst/>
            <a:cxnLst/>
            <a:rect l="l" t="t" r="r" b="b"/>
            <a:pathLst>
              <a:path w="301625" h="3001010">
                <a:moveTo>
                  <a:pt x="0" y="0"/>
                </a:moveTo>
                <a:lnTo>
                  <a:pt x="301305" y="0"/>
                </a:lnTo>
                <a:lnTo>
                  <a:pt x="301305" y="3000956"/>
                </a:lnTo>
                <a:lnTo>
                  <a:pt x="0" y="300095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04141" y="5700496"/>
            <a:ext cx="301625" cy="401955"/>
          </a:xfrm>
          <a:custGeom>
            <a:avLst/>
            <a:gdLst/>
            <a:ahLst/>
            <a:cxnLst/>
            <a:rect l="l" t="t" r="r" b="b"/>
            <a:pathLst>
              <a:path w="301625" h="401954">
                <a:moveTo>
                  <a:pt x="0" y="0"/>
                </a:moveTo>
                <a:lnTo>
                  <a:pt x="301305" y="0"/>
                </a:lnTo>
                <a:lnTo>
                  <a:pt x="301305" y="401401"/>
                </a:lnTo>
                <a:lnTo>
                  <a:pt x="0" y="4014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04141" y="5700496"/>
            <a:ext cx="301625" cy="401955"/>
          </a:xfrm>
          <a:custGeom>
            <a:avLst/>
            <a:gdLst/>
            <a:ahLst/>
            <a:cxnLst/>
            <a:rect l="l" t="t" r="r" b="b"/>
            <a:pathLst>
              <a:path w="301625" h="401954">
                <a:moveTo>
                  <a:pt x="0" y="0"/>
                </a:moveTo>
                <a:lnTo>
                  <a:pt x="301305" y="0"/>
                </a:lnTo>
                <a:lnTo>
                  <a:pt x="301305" y="401401"/>
                </a:lnTo>
                <a:lnTo>
                  <a:pt x="0" y="40140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26058" y="3941974"/>
            <a:ext cx="301625" cy="2160270"/>
          </a:xfrm>
          <a:custGeom>
            <a:avLst/>
            <a:gdLst/>
            <a:ahLst/>
            <a:cxnLst/>
            <a:rect l="l" t="t" r="r" b="b"/>
            <a:pathLst>
              <a:path w="301625" h="2160270">
                <a:moveTo>
                  <a:pt x="0" y="0"/>
                </a:moveTo>
                <a:lnTo>
                  <a:pt x="301306" y="0"/>
                </a:lnTo>
                <a:lnTo>
                  <a:pt x="301306" y="2159923"/>
                </a:lnTo>
                <a:lnTo>
                  <a:pt x="0" y="2159923"/>
                </a:lnTo>
                <a:lnTo>
                  <a:pt x="0" y="0"/>
                </a:lnTo>
                <a:close/>
              </a:path>
            </a:pathLst>
          </a:custGeom>
          <a:solidFill>
            <a:srgbClr val="17F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26058" y="3941974"/>
            <a:ext cx="301625" cy="2160270"/>
          </a:xfrm>
          <a:custGeom>
            <a:avLst/>
            <a:gdLst/>
            <a:ahLst/>
            <a:cxnLst/>
            <a:rect l="l" t="t" r="r" b="b"/>
            <a:pathLst>
              <a:path w="301625" h="2160270">
                <a:moveTo>
                  <a:pt x="0" y="0"/>
                </a:moveTo>
                <a:lnTo>
                  <a:pt x="301306" y="0"/>
                </a:lnTo>
                <a:lnTo>
                  <a:pt x="301306" y="2159923"/>
                </a:lnTo>
                <a:lnTo>
                  <a:pt x="0" y="215992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81936" y="3846402"/>
            <a:ext cx="301625" cy="2255520"/>
          </a:xfrm>
          <a:custGeom>
            <a:avLst/>
            <a:gdLst/>
            <a:ahLst/>
            <a:cxnLst/>
            <a:rect l="l" t="t" r="r" b="b"/>
            <a:pathLst>
              <a:path w="301625" h="2255520">
                <a:moveTo>
                  <a:pt x="0" y="0"/>
                </a:moveTo>
                <a:lnTo>
                  <a:pt x="301306" y="0"/>
                </a:lnTo>
                <a:lnTo>
                  <a:pt x="301306" y="2255496"/>
                </a:lnTo>
                <a:lnTo>
                  <a:pt x="0" y="2255496"/>
                </a:lnTo>
                <a:lnTo>
                  <a:pt x="0" y="0"/>
                </a:lnTo>
                <a:close/>
              </a:path>
            </a:pathLst>
          </a:custGeom>
          <a:solidFill>
            <a:srgbClr val="17F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81936" y="3846402"/>
            <a:ext cx="301625" cy="2255520"/>
          </a:xfrm>
          <a:custGeom>
            <a:avLst/>
            <a:gdLst/>
            <a:ahLst/>
            <a:cxnLst/>
            <a:rect l="l" t="t" r="r" b="b"/>
            <a:pathLst>
              <a:path w="301625" h="2255520">
                <a:moveTo>
                  <a:pt x="0" y="0"/>
                </a:moveTo>
                <a:lnTo>
                  <a:pt x="301306" y="0"/>
                </a:lnTo>
                <a:lnTo>
                  <a:pt x="301306" y="2255496"/>
                </a:lnTo>
                <a:lnTo>
                  <a:pt x="0" y="225549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37814" y="3789059"/>
            <a:ext cx="301625" cy="2313305"/>
          </a:xfrm>
          <a:custGeom>
            <a:avLst/>
            <a:gdLst/>
            <a:ahLst/>
            <a:cxnLst/>
            <a:rect l="l" t="t" r="r" b="b"/>
            <a:pathLst>
              <a:path w="301625" h="2313304">
                <a:moveTo>
                  <a:pt x="0" y="0"/>
                </a:moveTo>
                <a:lnTo>
                  <a:pt x="301306" y="0"/>
                </a:lnTo>
                <a:lnTo>
                  <a:pt x="301306" y="2312839"/>
                </a:lnTo>
                <a:lnTo>
                  <a:pt x="0" y="2312839"/>
                </a:lnTo>
                <a:lnTo>
                  <a:pt x="0" y="0"/>
                </a:lnTo>
                <a:close/>
              </a:path>
            </a:pathLst>
          </a:custGeom>
          <a:solidFill>
            <a:srgbClr val="17F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37814" y="3789059"/>
            <a:ext cx="301625" cy="2313305"/>
          </a:xfrm>
          <a:custGeom>
            <a:avLst/>
            <a:gdLst/>
            <a:ahLst/>
            <a:cxnLst/>
            <a:rect l="l" t="t" r="r" b="b"/>
            <a:pathLst>
              <a:path w="301625" h="2313304">
                <a:moveTo>
                  <a:pt x="0" y="0"/>
                </a:moveTo>
                <a:lnTo>
                  <a:pt x="301306" y="0"/>
                </a:lnTo>
                <a:lnTo>
                  <a:pt x="301306" y="2312839"/>
                </a:lnTo>
                <a:lnTo>
                  <a:pt x="0" y="231283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93691" y="5853411"/>
            <a:ext cx="301625" cy="248920"/>
          </a:xfrm>
          <a:custGeom>
            <a:avLst/>
            <a:gdLst/>
            <a:ahLst/>
            <a:cxnLst/>
            <a:rect l="l" t="t" r="r" b="b"/>
            <a:pathLst>
              <a:path w="301625" h="248920">
                <a:moveTo>
                  <a:pt x="0" y="0"/>
                </a:moveTo>
                <a:lnTo>
                  <a:pt x="301306" y="0"/>
                </a:lnTo>
                <a:lnTo>
                  <a:pt x="301306" y="248486"/>
                </a:lnTo>
                <a:lnTo>
                  <a:pt x="0" y="248486"/>
                </a:lnTo>
                <a:lnTo>
                  <a:pt x="0" y="0"/>
                </a:lnTo>
                <a:close/>
              </a:path>
            </a:pathLst>
          </a:custGeom>
          <a:solidFill>
            <a:srgbClr val="17F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93691" y="5853411"/>
            <a:ext cx="301625" cy="248920"/>
          </a:xfrm>
          <a:custGeom>
            <a:avLst/>
            <a:gdLst/>
            <a:ahLst/>
            <a:cxnLst/>
            <a:rect l="l" t="t" r="r" b="b"/>
            <a:pathLst>
              <a:path w="301625" h="248920">
                <a:moveTo>
                  <a:pt x="0" y="0"/>
                </a:moveTo>
                <a:lnTo>
                  <a:pt x="301306" y="0"/>
                </a:lnTo>
                <a:lnTo>
                  <a:pt x="301306" y="248486"/>
                </a:lnTo>
                <a:lnTo>
                  <a:pt x="0" y="24848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649569" y="4477176"/>
            <a:ext cx="301625" cy="1624965"/>
          </a:xfrm>
          <a:custGeom>
            <a:avLst/>
            <a:gdLst/>
            <a:ahLst/>
            <a:cxnLst/>
            <a:rect l="l" t="t" r="r" b="b"/>
            <a:pathLst>
              <a:path w="301625" h="1624964">
                <a:moveTo>
                  <a:pt x="0" y="0"/>
                </a:moveTo>
                <a:lnTo>
                  <a:pt x="301305" y="0"/>
                </a:lnTo>
                <a:lnTo>
                  <a:pt x="301305" y="1624721"/>
                </a:lnTo>
                <a:lnTo>
                  <a:pt x="0" y="1624721"/>
                </a:lnTo>
                <a:lnTo>
                  <a:pt x="0" y="0"/>
                </a:lnTo>
                <a:close/>
              </a:path>
            </a:pathLst>
          </a:custGeom>
          <a:solidFill>
            <a:srgbClr val="17F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649569" y="4477176"/>
            <a:ext cx="301625" cy="1624965"/>
          </a:xfrm>
          <a:custGeom>
            <a:avLst/>
            <a:gdLst/>
            <a:ahLst/>
            <a:cxnLst/>
            <a:rect l="l" t="t" r="r" b="b"/>
            <a:pathLst>
              <a:path w="301625" h="1624964">
                <a:moveTo>
                  <a:pt x="0" y="0"/>
                </a:moveTo>
                <a:lnTo>
                  <a:pt x="301305" y="0"/>
                </a:lnTo>
                <a:lnTo>
                  <a:pt x="301305" y="1624721"/>
                </a:lnTo>
                <a:lnTo>
                  <a:pt x="0" y="162472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05447" y="6082783"/>
            <a:ext cx="301625" cy="0"/>
          </a:xfrm>
          <a:custGeom>
            <a:avLst/>
            <a:gdLst/>
            <a:ahLst/>
            <a:cxnLst/>
            <a:rect l="l" t="t" r="r" b="b"/>
            <a:pathLst>
              <a:path w="301625" h="0">
                <a:moveTo>
                  <a:pt x="0" y="0"/>
                </a:moveTo>
                <a:lnTo>
                  <a:pt x="301305" y="0"/>
                </a:lnTo>
              </a:path>
            </a:pathLst>
          </a:custGeom>
          <a:ln w="38228">
            <a:solidFill>
              <a:srgbClr val="17FFE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005447" y="6063669"/>
            <a:ext cx="301625" cy="38735"/>
          </a:xfrm>
          <a:custGeom>
            <a:avLst/>
            <a:gdLst/>
            <a:ahLst/>
            <a:cxnLst/>
            <a:rect l="l" t="t" r="r" b="b"/>
            <a:pathLst>
              <a:path w="301625" h="38735">
                <a:moveTo>
                  <a:pt x="0" y="0"/>
                </a:moveTo>
                <a:lnTo>
                  <a:pt x="301305" y="0"/>
                </a:lnTo>
                <a:lnTo>
                  <a:pt x="301305" y="38228"/>
                </a:lnTo>
                <a:lnTo>
                  <a:pt x="0" y="382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27364" y="3120056"/>
            <a:ext cx="301625" cy="2981960"/>
          </a:xfrm>
          <a:custGeom>
            <a:avLst/>
            <a:gdLst/>
            <a:ahLst/>
            <a:cxnLst/>
            <a:rect l="l" t="t" r="r" b="b"/>
            <a:pathLst>
              <a:path w="301625" h="2981960">
                <a:moveTo>
                  <a:pt x="0" y="0"/>
                </a:moveTo>
                <a:lnTo>
                  <a:pt x="301306" y="0"/>
                </a:lnTo>
                <a:lnTo>
                  <a:pt x="301306" y="2981842"/>
                </a:lnTo>
                <a:lnTo>
                  <a:pt x="0" y="298184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527364" y="3120056"/>
            <a:ext cx="301625" cy="2981960"/>
          </a:xfrm>
          <a:custGeom>
            <a:avLst/>
            <a:gdLst/>
            <a:ahLst/>
            <a:cxnLst/>
            <a:rect l="l" t="t" r="r" b="b"/>
            <a:pathLst>
              <a:path w="301625" h="2981960">
                <a:moveTo>
                  <a:pt x="0" y="0"/>
                </a:moveTo>
                <a:lnTo>
                  <a:pt x="301306" y="0"/>
                </a:lnTo>
                <a:lnTo>
                  <a:pt x="301306" y="2981842"/>
                </a:lnTo>
                <a:lnTo>
                  <a:pt x="0" y="298184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883242" y="2852454"/>
            <a:ext cx="301625" cy="3249930"/>
          </a:xfrm>
          <a:custGeom>
            <a:avLst/>
            <a:gdLst/>
            <a:ahLst/>
            <a:cxnLst/>
            <a:rect l="l" t="t" r="r" b="b"/>
            <a:pathLst>
              <a:path w="301625" h="3249929">
                <a:moveTo>
                  <a:pt x="0" y="0"/>
                </a:moveTo>
                <a:lnTo>
                  <a:pt x="301306" y="0"/>
                </a:lnTo>
                <a:lnTo>
                  <a:pt x="301306" y="3249443"/>
                </a:lnTo>
                <a:lnTo>
                  <a:pt x="0" y="324944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83242" y="2852454"/>
            <a:ext cx="301625" cy="3249930"/>
          </a:xfrm>
          <a:custGeom>
            <a:avLst/>
            <a:gdLst/>
            <a:ahLst/>
            <a:cxnLst/>
            <a:rect l="l" t="t" r="r" b="b"/>
            <a:pathLst>
              <a:path w="301625" h="3249929">
                <a:moveTo>
                  <a:pt x="0" y="0"/>
                </a:moveTo>
                <a:lnTo>
                  <a:pt x="301306" y="0"/>
                </a:lnTo>
                <a:lnTo>
                  <a:pt x="301306" y="3249443"/>
                </a:lnTo>
                <a:lnTo>
                  <a:pt x="0" y="32494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39120" y="2775997"/>
            <a:ext cx="301625" cy="3326129"/>
          </a:xfrm>
          <a:custGeom>
            <a:avLst/>
            <a:gdLst/>
            <a:ahLst/>
            <a:cxnLst/>
            <a:rect l="l" t="t" r="r" b="b"/>
            <a:pathLst>
              <a:path w="301625" h="3326129">
                <a:moveTo>
                  <a:pt x="0" y="0"/>
                </a:moveTo>
                <a:lnTo>
                  <a:pt x="301306" y="0"/>
                </a:lnTo>
                <a:lnTo>
                  <a:pt x="301306" y="3325900"/>
                </a:lnTo>
                <a:lnTo>
                  <a:pt x="0" y="33259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39120" y="2775997"/>
            <a:ext cx="301625" cy="3326129"/>
          </a:xfrm>
          <a:custGeom>
            <a:avLst/>
            <a:gdLst/>
            <a:ahLst/>
            <a:cxnLst/>
            <a:rect l="l" t="t" r="r" b="b"/>
            <a:pathLst>
              <a:path w="301625" h="3326129">
                <a:moveTo>
                  <a:pt x="0" y="0"/>
                </a:moveTo>
                <a:lnTo>
                  <a:pt x="301306" y="0"/>
                </a:lnTo>
                <a:lnTo>
                  <a:pt x="301306" y="3325900"/>
                </a:lnTo>
                <a:lnTo>
                  <a:pt x="0" y="33259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94998" y="5681381"/>
            <a:ext cx="301625" cy="421005"/>
          </a:xfrm>
          <a:custGeom>
            <a:avLst/>
            <a:gdLst/>
            <a:ahLst/>
            <a:cxnLst/>
            <a:rect l="l" t="t" r="r" b="b"/>
            <a:pathLst>
              <a:path w="301625" h="421004">
                <a:moveTo>
                  <a:pt x="0" y="0"/>
                </a:moveTo>
                <a:lnTo>
                  <a:pt x="301306" y="0"/>
                </a:lnTo>
                <a:lnTo>
                  <a:pt x="301306" y="420516"/>
                </a:lnTo>
                <a:lnTo>
                  <a:pt x="0" y="42051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94998" y="5681381"/>
            <a:ext cx="301625" cy="421005"/>
          </a:xfrm>
          <a:custGeom>
            <a:avLst/>
            <a:gdLst/>
            <a:ahLst/>
            <a:cxnLst/>
            <a:rect l="l" t="t" r="r" b="b"/>
            <a:pathLst>
              <a:path w="301625" h="421004">
                <a:moveTo>
                  <a:pt x="0" y="0"/>
                </a:moveTo>
                <a:lnTo>
                  <a:pt x="301306" y="0"/>
                </a:lnTo>
                <a:lnTo>
                  <a:pt x="301306" y="420516"/>
                </a:lnTo>
                <a:lnTo>
                  <a:pt x="0" y="42051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50876" y="3827287"/>
            <a:ext cx="301625" cy="2275205"/>
          </a:xfrm>
          <a:custGeom>
            <a:avLst/>
            <a:gdLst/>
            <a:ahLst/>
            <a:cxnLst/>
            <a:rect l="l" t="t" r="r" b="b"/>
            <a:pathLst>
              <a:path w="301625" h="2275204">
                <a:moveTo>
                  <a:pt x="0" y="0"/>
                </a:moveTo>
                <a:lnTo>
                  <a:pt x="301305" y="0"/>
                </a:lnTo>
                <a:lnTo>
                  <a:pt x="301305" y="2274609"/>
                </a:lnTo>
                <a:lnTo>
                  <a:pt x="0" y="227460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50876" y="3827287"/>
            <a:ext cx="301625" cy="2275205"/>
          </a:xfrm>
          <a:custGeom>
            <a:avLst/>
            <a:gdLst/>
            <a:ahLst/>
            <a:cxnLst/>
            <a:rect l="l" t="t" r="r" b="b"/>
            <a:pathLst>
              <a:path w="301625" h="2275204">
                <a:moveTo>
                  <a:pt x="0" y="0"/>
                </a:moveTo>
                <a:lnTo>
                  <a:pt x="301305" y="0"/>
                </a:lnTo>
                <a:lnTo>
                  <a:pt x="301305" y="2274609"/>
                </a:lnTo>
                <a:lnTo>
                  <a:pt x="0" y="227460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06753" y="5948983"/>
            <a:ext cx="301625" cy="153035"/>
          </a:xfrm>
          <a:custGeom>
            <a:avLst/>
            <a:gdLst/>
            <a:ahLst/>
            <a:cxnLst/>
            <a:rect l="l" t="t" r="r" b="b"/>
            <a:pathLst>
              <a:path w="301625" h="153035">
                <a:moveTo>
                  <a:pt x="0" y="0"/>
                </a:moveTo>
                <a:lnTo>
                  <a:pt x="301305" y="0"/>
                </a:lnTo>
                <a:lnTo>
                  <a:pt x="301305" y="152914"/>
                </a:lnTo>
                <a:lnTo>
                  <a:pt x="0" y="1529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06753" y="5948983"/>
            <a:ext cx="301625" cy="153035"/>
          </a:xfrm>
          <a:custGeom>
            <a:avLst/>
            <a:gdLst/>
            <a:ahLst/>
            <a:cxnLst/>
            <a:rect l="l" t="t" r="r" b="b"/>
            <a:pathLst>
              <a:path w="301625" h="153035">
                <a:moveTo>
                  <a:pt x="0" y="0"/>
                </a:moveTo>
                <a:lnTo>
                  <a:pt x="301305" y="0"/>
                </a:lnTo>
                <a:lnTo>
                  <a:pt x="301305" y="152914"/>
                </a:lnTo>
                <a:lnTo>
                  <a:pt x="0" y="1529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98772" y="6101898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 h="0">
                <a:moveTo>
                  <a:pt x="0" y="0"/>
                </a:moveTo>
                <a:lnTo>
                  <a:pt x="813526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98772" y="6101898"/>
            <a:ext cx="8135620" cy="0"/>
          </a:xfrm>
          <a:custGeom>
            <a:avLst/>
            <a:gdLst/>
            <a:ahLst/>
            <a:cxnLst/>
            <a:rect l="l" t="t" r="r" b="b"/>
            <a:pathLst>
              <a:path w="8135620" h="0">
                <a:moveTo>
                  <a:pt x="0" y="0"/>
                </a:moveTo>
                <a:lnTo>
                  <a:pt x="8135266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98772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98772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54650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54650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410528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410528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66406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766406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122284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122284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7478162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478162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834039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834039" y="6101898"/>
            <a:ext cx="0" cy="68580"/>
          </a:xfrm>
          <a:custGeom>
            <a:avLst/>
            <a:gdLst/>
            <a:ahLst/>
            <a:cxnLst/>
            <a:rect l="l" t="t" r="r" b="b"/>
            <a:pathLst>
              <a:path w="0" h="68579">
                <a:moveTo>
                  <a:pt x="0" y="0"/>
                </a:moveTo>
                <a:lnTo>
                  <a:pt x="0" y="68579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98772" y="2087879"/>
            <a:ext cx="0" cy="4014470"/>
          </a:xfrm>
          <a:custGeom>
            <a:avLst/>
            <a:gdLst/>
            <a:ahLst/>
            <a:cxnLst/>
            <a:rect l="l" t="t" r="r" b="b"/>
            <a:pathLst>
              <a:path w="0" h="4014470">
                <a:moveTo>
                  <a:pt x="0" y="0"/>
                </a:moveTo>
                <a:lnTo>
                  <a:pt x="0" y="40140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98772" y="2087879"/>
            <a:ext cx="0" cy="4014470"/>
          </a:xfrm>
          <a:custGeom>
            <a:avLst/>
            <a:gdLst/>
            <a:ahLst/>
            <a:cxnLst/>
            <a:rect l="l" t="t" r="r" b="b"/>
            <a:pathLst>
              <a:path w="0" h="4014470">
                <a:moveTo>
                  <a:pt x="0" y="0"/>
                </a:moveTo>
                <a:lnTo>
                  <a:pt x="0" y="4014018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30192" y="610189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30192" y="6101898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30192" y="514617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30192" y="514617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0192" y="419046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30192" y="4190460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30192" y="323474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30192" y="3234742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30192" y="227902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30192" y="2279023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 h="0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12700">
            <a:solidFill>
              <a:srgbClr val="8989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027486" y="6216233"/>
            <a:ext cx="4943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7475" algn="l"/>
                <a:tab pos="2641600" algn="l"/>
                <a:tab pos="391477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MACE	NACE	NACE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+	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CV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60585" y="6216233"/>
            <a:ext cx="279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MI</a:t>
            </a:r>
            <a:endParaRPr sz="1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52752" y="6216233"/>
            <a:ext cx="1218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Definite</a:t>
            </a:r>
            <a:r>
              <a:rPr dirty="0" sz="18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74718" y="5945723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4718" y="4990004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47513" y="4034286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7513" y="3078567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47513" y="2122849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46383" y="218344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18.6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187450" y="1934558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19.8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269894" y="2737757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15.7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689408" y="5337311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39212" y="3546019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11.3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503567" y="3483217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11.8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87660" y="3367346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12.1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634837" y="4113992"/>
            <a:ext cx="343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8.5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48996" y="275687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15.6</a:t>
            </a:r>
            <a:endParaRPr sz="1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900272" y="2489270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236951" y="2319990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17.4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88753" y="5212115"/>
            <a:ext cx="1060450" cy="55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70"/>
              </a:lnSpc>
              <a:spcBef>
                <a:spcPts val="100"/>
              </a:spcBef>
              <a:tabLst>
                <a:tab pos="716280" algn="l"/>
              </a:tabLst>
            </a:pPr>
            <a:r>
              <a:rPr dirty="0" baseline="-6172" sz="2700" spc="-7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baseline="-6172" sz="270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2.2</a:t>
            </a:r>
            <a:endParaRPr sz="1800">
              <a:latin typeface="Arial"/>
              <a:cs typeface="Arial"/>
            </a:endParaRPr>
          </a:p>
          <a:p>
            <a:pPr algn="ctr" marL="16510">
              <a:lnSpc>
                <a:spcPts val="207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859807" y="3424321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11.9</a:t>
            </a:r>
            <a:endParaRPr sz="18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990715" y="5585798"/>
            <a:ext cx="6445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7777" sz="2700" spc="-44">
                <a:solidFill>
                  <a:srgbClr val="FFFFFF"/>
                </a:solidFill>
                <a:latin typeface="Arial"/>
                <a:cs typeface="Arial"/>
              </a:rPr>
              <a:t>0.2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0.8</a:t>
            </a:r>
            <a:endParaRPr sz="18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348278" y="1605624"/>
            <a:ext cx="19018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0.25 Post-PCI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175812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175812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175812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597503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597503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solidFill>
            <a:srgbClr val="17FF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597503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3558139" y="1605624"/>
            <a:ext cx="4368800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154">
              <a:lnSpc>
                <a:spcPts val="2075"/>
              </a:lnSpc>
              <a:spcBef>
                <a:spcPts val="100"/>
              </a:spcBef>
              <a:tabLst>
                <a:tab pos="2646045" algn="l"/>
              </a:tabLst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1.75 Post-PCI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Biv	no Post-PCI</a:t>
            </a:r>
            <a:r>
              <a:rPr dirty="0" sz="18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Biv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75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20.3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019194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019194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019194" y="1700076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0"/>
                </a:moveTo>
                <a:lnTo>
                  <a:pt x="123443" y="0"/>
                </a:lnTo>
                <a:lnTo>
                  <a:pt x="123443" y="123443"/>
                </a:lnTo>
                <a:lnTo>
                  <a:pt x="0" y="123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155864" y="1999342"/>
            <a:ext cx="281305" cy="2292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86243" y="6605715"/>
            <a:ext cx="6315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*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choice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of post-PCI bivalirudin regimen was at discretion of the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investigator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465454" y="2036754"/>
            <a:ext cx="4705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14.7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5367" y="134045"/>
            <a:ext cx="2701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TREATMENT</a:t>
            </a:r>
            <a:r>
              <a:rPr dirty="0" sz="1800" spc="-80" b="1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DURATION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32" y="1052736"/>
            <a:ext cx="8388985" cy="5617210"/>
          </a:xfrm>
          <a:custGeom>
            <a:avLst/>
            <a:gdLst/>
            <a:ahLst/>
            <a:cxnLst/>
            <a:rect l="l" t="t" r="r" b="b"/>
            <a:pathLst>
              <a:path w="8388985" h="5617209">
                <a:moveTo>
                  <a:pt x="0" y="0"/>
                </a:moveTo>
                <a:lnTo>
                  <a:pt x="8388423" y="0"/>
                </a:lnTo>
                <a:lnTo>
                  <a:pt x="8388423" y="5616624"/>
                </a:lnTo>
                <a:lnTo>
                  <a:pt x="0" y="56166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8292" y="207627"/>
            <a:ext cx="65589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MATRIX@1 year:</a:t>
            </a:r>
            <a:r>
              <a:rPr dirty="0" sz="4000" spc="-80"/>
              <a:t> </a:t>
            </a:r>
            <a:r>
              <a:rPr dirty="0" sz="4000" spc="-5">
                <a:solidFill>
                  <a:srgbClr val="FFFFFF"/>
                </a:solidFill>
              </a:rPr>
              <a:t>Summary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726812" y="1254324"/>
            <a:ext cx="7781925" cy="517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The radial access reduced the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year NACE rates,  owing to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durable effect on CV death and</a:t>
            </a:r>
            <a:r>
              <a:rPr dirty="0" sz="2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bleed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173355">
              <a:lnSpc>
                <a:spcPct val="100000"/>
              </a:lnSpc>
            </a:pP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The use of bivalirudin did not reduce MACE or  NACE rates although its effects on mortality and  bleeding persisted at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year as compared to  UFH±GPI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38100">
              <a:lnSpc>
                <a:spcPct val="100000"/>
              </a:lnSpc>
            </a:pPr>
            <a:r>
              <a:rPr dirty="0" sz="2600" spc="-10" b="1">
                <a:solidFill>
                  <a:srgbClr val="FFFFFF"/>
                </a:solidFill>
                <a:latin typeface="Arial"/>
                <a:cs typeface="Arial"/>
              </a:rPr>
              <a:t>Post-PCI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bivalirudin infusion did not reduce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1 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year NACE+ rates compared to no post-PCI bival. 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However, the post-PCI low regimen was 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associated to higher and the full dose to lower  ischemic risks at exploratory</a:t>
            </a:r>
            <a:r>
              <a:rPr dirty="0" sz="26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spc="-5" b="1" i="1">
                <a:solidFill>
                  <a:srgbClr val="FFFFFF"/>
                </a:solidFill>
                <a:latin typeface="Arial"/>
                <a:cs typeface="Arial"/>
              </a:rPr>
              <a:t>analysis.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5277" y="1408013"/>
            <a:ext cx="195791" cy="1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277" y="2560141"/>
            <a:ext cx="195791" cy="178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277" y="4538222"/>
            <a:ext cx="195790" cy="195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32700" y="190500"/>
            <a:ext cx="1259443" cy="72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420" y="353047"/>
            <a:ext cx="48456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Declaration of</a:t>
            </a:r>
            <a:r>
              <a:rPr dirty="0" sz="3600" spc="-100"/>
              <a:t> </a:t>
            </a:r>
            <a:r>
              <a:rPr dirty="0" sz="3600" spc="-5"/>
              <a:t>Interest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78853" y="1797324"/>
            <a:ext cx="6663690" cy="1842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I, Marco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Valgimigli,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Served as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speaker, or advisor or consultant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for: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50"/>
              </a:spcBef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The Medicines Company and</a:t>
            </a:r>
            <a:r>
              <a:rPr dirty="0" sz="28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Terumo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1" y="1052736"/>
            <a:ext cx="8785225" cy="5617210"/>
          </a:xfrm>
          <a:custGeom>
            <a:avLst/>
            <a:gdLst/>
            <a:ahLst/>
            <a:cxnLst/>
            <a:rect l="l" t="t" r="r" b="b"/>
            <a:pathLst>
              <a:path w="8785225" h="5617209">
                <a:moveTo>
                  <a:pt x="0" y="0"/>
                </a:moveTo>
                <a:lnTo>
                  <a:pt x="8784975" y="0"/>
                </a:lnTo>
                <a:lnTo>
                  <a:pt x="8784975" y="5616624"/>
                </a:lnTo>
                <a:lnTo>
                  <a:pt x="0" y="56166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76" y="180700"/>
            <a:ext cx="328485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Background</a:t>
            </a:r>
          </a:p>
        </p:txBody>
      </p:sp>
      <p:sp>
        <p:nvSpPr>
          <p:cNvPr id="4" name="object 4"/>
          <p:cNvSpPr/>
          <p:nvPr/>
        </p:nvSpPr>
        <p:spPr>
          <a:xfrm>
            <a:off x="246757" y="1263997"/>
            <a:ext cx="195791" cy="1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5522" y="1149275"/>
            <a:ext cx="8077200" cy="532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4160">
              <a:lnSpc>
                <a:spcPct val="100000"/>
              </a:lnSpc>
              <a:spcBef>
                <a:spcPts val="100"/>
              </a:spcBef>
            </a:pP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MATRIX −the largest RCT comparing TRA vs TFA in  ACS− reported </a:t>
            </a:r>
            <a:r>
              <a:rPr dirty="0" sz="2500" b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30-day net adverse clinical events  (NACE) benefit, driven by mortality and</a:t>
            </a:r>
            <a:r>
              <a:rPr dirty="0" sz="25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bleeding,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in favor of the radial</a:t>
            </a:r>
            <a:r>
              <a:rPr dirty="0" sz="25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endParaRPr sz="250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  <a:spcBef>
                <a:spcPts val="1920"/>
              </a:spcBef>
            </a:pP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It is unknown whether the short-term benefits of  radial access are maintained at longer-term</a:t>
            </a:r>
            <a:r>
              <a:rPr dirty="0" sz="25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follow-up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Multiple studies reported on longer-term comparative  effectiveness of bivalirudin vs UFH±GPI, but results  remain controversial and in none of them access site  was randomly</a:t>
            </a:r>
            <a:r>
              <a:rPr dirty="0" sz="2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allocated</a:t>
            </a:r>
            <a:endParaRPr sz="2500">
              <a:latin typeface="Arial"/>
              <a:cs typeface="Arial"/>
            </a:endParaRPr>
          </a:p>
          <a:p>
            <a:pPr marL="12700" marR="1084580">
              <a:lnSpc>
                <a:spcPct val="100000"/>
              </a:lnSpc>
              <a:spcBef>
                <a:spcPts val="1920"/>
              </a:spcBef>
            </a:pP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No study has so far randomized pts receiving  bivalirudin to continue or stop the Tx after</a:t>
            </a:r>
            <a:r>
              <a:rPr dirty="0" sz="25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500" spc="-5" b="1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32700" y="190500"/>
            <a:ext cx="1259443" cy="72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6757" y="3081130"/>
            <a:ext cx="195791" cy="178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6757" y="4055375"/>
            <a:ext cx="195791" cy="1788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6757" y="5847191"/>
            <a:ext cx="195791" cy="178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3270250"/>
            <a:ext cx="7200899" cy="576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00112" y="3270250"/>
            <a:ext cx="7200900" cy="576580"/>
          </a:xfrm>
          <a:custGeom>
            <a:avLst/>
            <a:gdLst/>
            <a:ahLst/>
            <a:cxnLst/>
            <a:rect l="l" t="t" r="r" b="b"/>
            <a:pathLst>
              <a:path w="7200900" h="576579">
                <a:moveTo>
                  <a:pt x="0" y="0"/>
                </a:moveTo>
                <a:lnTo>
                  <a:pt x="7200899" y="0"/>
                </a:lnTo>
                <a:lnTo>
                  <a:pt x="7200899" y="576262"/>
                </a:lnTo>
                <a:lnTo>
                  <a:pt x="0" y="5762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03200"/>
            <a:ext cx="9144000" cy="665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21867" y="5430520"/>
            <a:ext cx="1800225" cy="116839"/>
          </a:xfrm>
          <a:custGeom>
            <a:avLst/>
            <a:gdLst/>
            <a:ahLst/>
            <a:cxnLst/>
            <a:rect l="l" t="t" r="r" b="b"/>
            <a:pathLst>
              <a:path w="1800225" h="116839">
                <a:moveTo>
                  <a:pt x="0" y="0"/>
                </a:moveTo>
                <a:lnTo>
                  <a:pt x="1800199" y="0"/>
                </a:lnTo>
                <a:lnTo>
                  <a:pt x="1800199" y="116839"/>
                </a:lnTo>
                <a:lnTo>
                  <a:pt x="0" y="1168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21867" y="5547359"/>
            <a:ext cx="117475" cy="702310"/>
          </a:xfrm>
          <a:custGeom>
            <a:avLst/>
            <a:gdLst/>
            <a:ahLst/>
            <a:cxnLst/>
            <a:rect l="l" t="t" r="r" b="b"/>
            <a:pathLst>
              <a:path w="117475" h="702310">
                <a:moveTo>
                  <a:pt x="0" y="0"/>
                </a:moveTo>
                <a:lnTo>
                  <a:pt x="117013" y="0"/>
                </a:lnTo>
                <a:lnTo>
                  <a:pt x="117013" y="702310"/>
                </a:lnTo>
                <a:lnTo>
                  <a:pt x="0" y="70231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21867" y="6249670"/>
            <a:ext cx="1800225" cy="116839"/>
          </a:xfrm>
          <a:custGeom>
            <a:avLst/>
            <a:gdLst/>
            <a:ahLst/>
            <a:cxnLst/>
            <a:rect l="l" t="t" r="r" b="b"/>
            <a:pathLst>
              <a:path w="1800225" h="116839">
                <a:moveTo>
                  <a:pt x="0" y="0"/>
                </a:moveTo>
                <a:lnTo>
                  <a:pt x="1800199" y="0"/>
                </a:lnTo>
                <a:lnTo>
                  <a:pt x="1800199" y="116839"/>
                </a:lnTo>
                <a:lnTo>
                  <a:pt x="0" y="1168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05054" y="5547826"/>
            <a:ext cx="117475" cy="702310"/>
          </a:xfrm>
          <a:custGeom>
            <a:avLst/>
            <a:gdLst/>
            <a:ahLst/>
            <a:cxnLst/>
            <a:rect l="l" t="t" r="r" b="b"/>
            <a:pathLst>
              <a:path w="117475" h="702310">
                <a:moveTo>
                  <a:pt x="117013" y="702078"/>
                </a:moveTo>
                <a:lnTo>
                  <a:pt x="0" y="702078"/>
                </a:lnTo>
                <a:lnTo>
                  <a:pt x="0" y="0"/>
                </a:lnTo>
                <a:lnTo>
                  <a:pt x="117013" y="0"/>
                </a:lnTo>
                <a:lnTo>
                  <a:pt x="117013" y="70207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1867" y="5430813"/>
            <a:ext cx="1800225" cy="936625"/>
          </a:xfrm>
          <a:custGeom>
            <a:avLst/>
            <a:gdLst/>
            <a:ahLst/>
            <a:cxnLst/>
            <a:rect l="l" t="t" r="r" b="b"/>
            <a:pathLst>
              <a:path w="1800225" h="936625">
                <a:moveTo>
                  <a:pt x="0" y="0"/>
                </a:moveTo>
                <a:lnTo>
                  <a:pt x="1800199" y="0"/>
                </a:lnTo>
                <a:lnTo>
                  <a:pt x="1800199" y="936104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38880" y="5547826"/>
            <a:ext cx="1566545" cy="702310"/>
          </a:xfrm>
          <a:custGeom>
            <a:avLst/>
            <a:gdLst/>
            <a:ahLst/>
            <a:cxnLst/>
            <a:rect l="l" t="t" r="r" b="b"/>
            <a:pathLst>
              <a:path w="1566545" h="702310">
                <a:moveTo>
                  <a:pt x="0" y="0"/>
                </a:moveTo>
                <a:lnTo>
                  <a:pt x="0" y="702078"/>
                </a:lnTo>
                <a:lnTo>
                  <a:pt x="1566173" y="702078"/>
                </a:lnTo>
                <a:lnTo>
                  <a:pt x="1566173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01913" y="5502275"/>
            <a:ext cx="1584325" cy="792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01913" y="5502275"/>
            <a:ext cx="1584325" cy="792480"/>
          </a:xfrm>
          <a:custGeom>
            <a:avLst/>
            <a:gdLst/>
            <a:ahLst/>
            <a:cxnLst/>
            <a:rect l="l" t="t" r="r" b="b"/>
            <a:pathLst>
              <a:path w="1584325" h="792479">
                <a:moveTo>
                  <a:pt x="0" y="0"/>
                </a:moveTo>
                <a:lnTo>
                  <a:pt x="1584325" y="0"/>
                </a:lnTo>
                <a:lnTo>
                  <a:pt x="1584325" y="792162"/>
                </a:lnTo>
                <a:lnTo>
                  <a:pt x="0" y="7921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15616" y="5430520"/>
            <a:ext cx="1368425" cy="116839"/>
          </a:xfrm>
          <a:custGeom>
            <a:avLst/>
            <a:gdLst/>
            <a:ahLst/>
            <a:cxnLst/>
            <a:rect l="l" t="t" r="r" b="b"/>
            <a:pathLst>
              <a:path w="1368425" h="116839">
                <a:moveTo>
                  <a:pt x="0" y="0"/>
                </a:moveTo>
                <a:lnTo>
                  <a:pt x="1368152" y="0"/>
                </a:lnTo>
                <a:lnTo>
                  <a:pt x="1368152" y="116839"/>
                </a:lnTo>
                <a:lnTo>
                  <a:pt x="0" y="1168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15616" y="5547359"/>
            <a:ext cx="117475" cy="702310"/>
          </a:xfrm>
          <a:custGeom>
            <a:avLst/>
            <a:gdLst/>
            <a:ahLst/>
            <a:cxnLst/>
            <a:rect l="l" t="t" r="r" b="b"/>
            <a:pathLst>
              <a:path w="117475" h="702310">
                <a:moveTo>
                  <a:pt x="0" y="0"/>
                </a:moveTo>
                <a:lnTo>
                  <a:pt x="117013" y="0"/>
                </a:lnTo>
                <a:lnTo>
                  <a:pt x="117013" y="702310"/>
                </a:lnTo>
                <a:lnTo>
                  <a:pt x="0" y="70231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15616" y="6249670"/>
            <a:ext cx="1368425" cy="116839"/>
          </a:xfrm>
          <a:custGeom>
            <a:avLst/>
            <a:gdLst/>
            <a:ahLst/>
            <a:cxnLst/>
            <a:rect l="l" t="t" r="r" b="b"/>
            <a:pathLst>
              <a:path w="1368425" h="116839">
                <a:moveTo>
                  <a:pt x="0" y="0"/>
                </a:moveTo>
                <a:lnTo>
                  <a:pt x="1368152" y="0"/>
                </a:lnTo>
                <a:lnTo>
                  <a:pt x="1368152" y="116839"/>
                </a:lnTo>
                <a:lnTo>
                  <a:pt x="0" y="11683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66755" y="5547826"/>
            <a:ext cx="117475" cy="702310"/>
          </a:xfrm>
          <a:custGeom>
            <a:avLst/>
            <a:gdLst/>
            <a:ahLst/>
            <a:cxnLst/>
            <a:rect l="l" t="t" r="r" b="b"/>
            <a:pathLst>
              <a:path w="117475" h="702310">
                <a:moveTo>
                  <a:pt x="117013" y="702078"/>
                </a:moveTo>
                <a:lnTo>
                  <a:pt x="0" y="702078"/>
                </a:lnTo>
                <a:lnTo>
                  <a:pt x="0" y="0"/>
                </a:lnTo>
                <a:lnTo>
                  <a:pt x="117013" y="0"/>
                </a:lnTo>
                <a:lnTo>
                  <a:pt x="117013" y="70207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15616" y="5430813"/>
            <a:ext cx="1368425" cy="936625"/>
          </a:xfrm>
          <a:custGeom>
            <a:avLst/>
            <a:gdLst/>
            <a:ahLst/>
            <a:cxnLst/>
            <a:rect l="l" t="t" r="r" b="b"/>
            <a:pathLst>
              <a:path w="1368425" h="936625">
                <a:moveTo>
                  <a:pt x="0" y="0"/>
                </a:moveTo>
                <a:lnTo>
                  <a:pt x="1368152" y="0"/>
                </a:lnTo>
                <a:lnTo>
                  <a:pt x="1368152" y="936104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32629" y="5547826"/>
            <a:ext cx="1134745" cy="702310"/>
          </a:xfrm>
          <a:custGeom>
            <a:avLst/>
            <a:gdLst/>
            <a:ahLst/>
            <a:cxnLst/>
            <a:rect l="l" t="t" r="r" b="b"/>
            <a:pathLst>
              <a:path w="1134745" h="702310">
                <a:moveTo>
                  <a:pt x="0" y="0"/>
                </a:moveTo>
                <a:lnTo>
                  <a:pt x="0" y="702078"/>
                </a:lnTo>
                <a:lnTo>
                  <a:pt x="1134126" y="702078"/>
                </a:lnTo>
                <a:lnTo>
                  <a:pt x="1134126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87450" y="5489575"/>
            <a:ext cx="1223963" cy="801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87450" y="5489575"/>
            <a:ext cx="1224280" cy="802005"/>
          </a:xfrm>
          <a:custGeom>
            <a:avLst/>
            <a:gdLst/>
            <a:ahLst/>
            <a:cxnLst/>
            <a:rect l="l" t="t" r="r" b="b"/>
            <a:pathLst>
              <a:path w="1224280" h="802004">
                <a:moveTo>
                  <a:pt x="0" y="0"/>
                </a:moveTo>
                <a:lnTo>
                  <a:pt x="1223963" y="0"/>
                </a:lnTo>
                <a:lnTo>
                  <a:pt x="1223963" y="801687"/>
                </a:lnTo>
                <a:lnTo>
                  <a:pt x="0" y="8016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3357" y="57999"/>
            <a:ext cx="8916243" cy="6676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376103" y="3375209"/>
            <a:ext cx="3454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1:1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39361" y="993493"/>
            <a:ext cx="5122545" cy="922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366FF"/>
                </a:solidFill>
                <a:latin typeface="Arial"/>
                <a:cs typeface="Arial"/>
              </a:rPr>
              <a:t>NSTEACS or STEMI with invasive</a:t>
            </a:r>
            <a:r>
              <a:rPr dirty="0" sz="1800" spc="-80" b="1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3366FF"/>
                </a:solidFill>
                <a:latin typeface="Arial"/>
                <a:cs typeface="Arial"/>
              </a:rPr>
              <a:t>management</a:t>
            </a:r>
            <a:endParaRPr sz="18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40"/>
              </a:spcBef>
            </a:pP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Aspirin+P2Y12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ahoma"/>
                <a:cs typeface="Tahoma"/>
              </a:rPr>
              <a:t>blocker</a:t>
            </a:r>
            <a:endParaRPr sz="1400">
              <a:latin typeface="Tahoma"/>
              <a:cs typeface="Tahoma"/>
            </a:endParaRPr>
          </a:p>
          <a:p>
            <a:pPr algn="ctr" marR="153670">
              <a:lnSpc>
                <a:spcPct val="100000"/>
              </a:lnSpc>
              <a:spcBef>
                <a:spcPts val="126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1:1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16238" y="1506654"/>
            <a:ext cx="1637030" cy="581660"/>
          </a:xfrm>
          <a:custGeom>
            <a:avLst/>
            <a:gdLst/>
            <a:ahLst/>
            <a:cxnLst/>
            <a:rect l="l" t="t" r="r" b="b"/>
            <a:pathLst>
              <a:path w="1637029" h="581660">
                <a:moveTo>
                  <a:pt x="229642" y="508421"/>
                </a:moveTo>
                <a:lnTo>
                  <a:pt x="1636736" y="72791"/>
                </a:lnTo>
                <a:lnTo>
                  <a:pt x="1614200" y="0"/>
                </a:lnTo>
                <a:lnTo>
                  <a:pt x="207106" y="435630"/>
                </a:lnTo>
                <a:lnTo>
                  <a:pt x="229642" y="508421"/>
                </a:lnTo>
                <a:close/>
              </a:path>
              <a:path w="1637029" h="581660">
                <a:moveTo>
                  <a:pt x="25526" y="515182"/>
                </a:moveTo>
                <a:lnTo>
                  <a:pt x="207804" y="515182"/>
                </a:lnTo>
                <a:lnTo>
                  <a:pt x="185268" y="442391"/>
                </a:lnTo>
                <a:lnTo>
                  <a:pt x="207106" y="435630"/>
                </a:lnTo>
                <a:lnTo>
                  <a:pt x="184570" y="362839"/>
                </a:lnTo>
                <a:lnTo>
                  <a:pt x="25526" y="515182"/>
                </a:lnTo>
                <a:close/>
              </a:path>
              <a:path w="1637029" h="581660">
                <a:moveTo>
                  <a:pt x="207804" y="515182"/>
                </a:moveTo>
                <a:lnTo>
                  <a:pt x="229642" y="508421"/>
                </a:lnTo>
                <a:lnTo>
                  <a:pt x="207106" y="435630"/>
                </a:lnTo>
                <a:lnTo>
                  <a:pt x="185268" y="442391"/>
                </a:lnTo>
                <a:lnTo>
                  <a:pt x="207804" y="515182"/>
                </a:lnTo>
                <a:close/>
              </a:path>
              <a:path w="1637029" h="581660">
                <a:moveTo>
                  <a:pt x="252178" y="581212"/>
                </a:moveTo>
                <a:lnTo>
                  <a:pt x="229642" y="508421"/>
                </a:lnTo>
                <a:lnTo>
                  <a:pt x="207804" y="515182"/>
                </a:lnTo>
                <a:lnTo>
                  <a:pt x="25526" y="515182"/>
                </a:lnTo>
                <a:lnTo>
                  <a:pt x="0" y="539633"/>
                </a:lnTo>
                <a:lnTo>
                  <a:pt x="252178" y="58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21176" y="1506654"/>
            <a:ext cx="1637030" cy="581660"/>
          </a:xfrm>
          <a:custGeom>
            <a:avLst/>
            <a:gdLst/>
            <a:ahLst/>
            <a:cxnLst/>
            <a:rect l="l" t="t" r="r" b="b"/>
            <a:pathLst>
              <a:path w="1637029" h="581660">
                <a:moveTo>
                  <a:pt x="1407094" y="508421"/>
                </a:moveTo>
                <a:lnTo>
                  <a:pt x="0" y="72791"/>
                </a:lnTo>
                <a:lnTo>
                  <a:pt x="22536" y="0"/>
                </a:lnTo>
                <a:lnTo>
                  <a:pt x="1429630" y="435630"/>
                </a:lnTo>
                <a:lnTo>
                  <a:pt x="1407094" y="508421"/>
                </a:lnTo>
                <a:close/>
              </a:path>
              <a:path w="1637029" h="581660">
                <a:moveTo>
                  <a:pt x="1611209" y="515182"/>
                </a:moveTo>
                <a:lnTo>
                  <a:pt x="1428931" y="515182"/>
                </a:lnTo>
                <a:lnTo>
                  <a:pt x="1451467" y="442391"/>
                </a:lnTo>
                <a:lnTo>
                  <a:pt x="1429630" y="435630"/>
                </a:lnTo>
                <a:lnTo>
                  <a:pt x="1452166" y="362839"/>
                </a:lnTo>
                <a:lnTo>
                  <a:pt x="1611209" y="515182"/>
                </a:lnTo>
                <a:close/>
              </a:path>
              <a:path w="1637029" h="581660">
                <a:moveTo>
                  <a:pt x="1428931" y="515182"/>
                </a:moveTo>
                <a:lnTo>
                  <a:pt x="1407094" y="508421"/>
                </a:lnTo>
                <a:lnTo>
                  <a:pt x="1429630" y="435630"/>
                </a:lnTo>
                <a:lnTo>
                  <a:pt x="1451467" y="442391"/>
                </a:lnTo>
                <a:lnTo>
                  <a:pt x="1428931" y="515182"/>
                </a:lnTo>
                <a:close/>
              </a:path>
              <a:path w="1637029" h="581660">
                <a:moveTo>
                  <a:pt x="1384558" y="581212"/>
                </a:moveTo>
                <a:lnTo>
                  <a:pt x="1407094" y="508421"/>
                </a:lnTo>
                <a:lnTo>
                  <a:pt x="1428931" y="515182"/>
                </a:lnTo>
                <a:lnTo>
                  <a:pt x="1611209" y="515182"/>
                </a:lnTo>
                <a:lnTo>
                  <a:pt x="1636736" y="539633"/>
                </a:lnTo>
                <a:lnTo>
                  <a:pt x="1384558" y="58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16238" y="3152892"/>
            <a:ext cx="1637030" cy="581660"/>
          </a:xfrm>
          <a:custGeom>
            <a:avLst/>
            <a:gdLst/>
            <a:ahLst/>
            <a:cxnLst/>
            <a:rect l="l" t="t" r="r" b="b"/>
            <a:pathLst>
              <a:path w="1637029" h="581660">
                <a:moveTo>
                  <a:pt x="229642" y="508420"/>
                </a:moveTo>
                <a:lnTo>
                  <a:pt x="1636736" y="72791"/>
                </a:lnTo>
                <a:lnTo>
                  <a:pt x="1614200" y="0"/>
                </a:lnTo>
                <a:lnTo>
                  <a:pt x="207106" y="435629"/>
                </a:lnTo>
                <a:lnTo>
                  <a:pt x="229642" y="508420"/>
                </a:lnTo>
                <a:close/>
              </a:path>
              <a:path w="1637029" h="581660">
                <a:moveTo>
                  <a:pt x="25527" y="515181"/>
                </a:moveTo>
                <a:lnTo>
                  <a:pt x="207804" y="515181"/>
                </a:lnTo>
                <a:lnTo>
                  <a:pt x="185268" y="442389"/>
                </a:lnTo>
                <a:lnTo>
                  <a:pt x="207106" y="435629"/>
                </a:lnTo>
                <a:lnTo>
                  <a:pt x="184570" y="362838"/>
                </a:lnTo>
                <a:lnTo>
                  <a:pt x="25527" y="515181"/>
                </a:lnTo>
                <a:close/>
              </a:path>
              <a:path w="1637029" h="581660">
                <a:moveTo>
                  <a:pt x="207804" y="515181"/>
                </a:moveTo>
                <a:lnTo>
                  <a:pt x="229642" y="508420"/>
                </a:lnTo>
                <a:lnTo>
                  <a:pt x="207106" y="435629"/>
                </a:lnTo>
                <a:lnTo>
                  <a:pt x="185268" y="442389"/>
                </a:lnTo>
                <a:lnTo>
                  <a:pt x="207804" y="515181"/>
                </a:lnTo>
                <a:close/>
              </a:path>
              <a:path w="1637029" h="581660">
                <a:moveTo>
                  <a:pt x="252178" y="581212"/>
                </a:moveTo>
                <a:lnTo>
                  <a:pt x="229642" y="508420"/>
                </a:lnTo>
                <a:lnTo>
                  <a:pt x="207804" y="515181"/>
                </a:lnTo>
                <a:lnTo>
                  <a:pt x="25527" y="515181"/>
                </a:lnTo>
                <a:lnTo>
                  <a:pt x="0" y="539632"/>
                </a:lnTo>
                <a:lnTo>
                  <a:pt x="252178" y="58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21176" y="3152892"/>
            <a:ext cx="1637030" cy="581660"/>
          </a:xfrm>
          <a:custGeom>
            <a:avLst/>
            <a:gdLst/>
            <a:ahLst/>
            <a:cxnLst/>
            <a:rect l="l" t="t" r="r" b="b"/>
            <a:pathLst>
              <a:path w="1637029" h="581660">
                <a:moveTo>
                  <a:pt x="1407094" y="508420"/>
                </a:moveTo>
                <a:lnTo>
                  <a:pt x="0" y="72791"/>
                </a:lnTo>
                <a:lnTo>
                  <a:pt x="22535" y="0"/>
                </a:lnTo>
                <a:lnTo>
                  <a:pt x="1429629" y="435629"/>
                </a:lnTo>
                <a:lnTo>
                  <a:pt x="1407094" y="508420"/>
                </a:lnTo>
                <a:close/>
              </a:path>
              <a:path w="1637029" h="581660">
                <a:moveTo>
                  <a:pt x="1611209" y="515181"/>
                </a:moveTo>
                <a:lnTo>
                  <a:pt x="1428931" y="515181"/>
                </a:lnTo>
                <a:lnTo>
                  <a:pt x="1451467" y="442389"/>
                </a:lnTo>
                <a:lnTo>
                  <a:pt x="1429629" y="435629"/>
                </a:lnTo>
                <a:lnTo>
                  <a:pt x="1452165" y="362838"/>
                </a:lnTo>
                <a:lnTo>
                  <a:pt x="1611209" y="515181"/>
                </a:lnTo>
                <a:close/>
              </a:path>
              <a:path w="1637029" h="581660">
                <a:moveTo>
                  <a:pt x="1428931" y="515181"/>
                </a:moveTo>
                <a:lnTo>
                  <a:pt x="1407094" y="508420"/>
                </a:lnTo>
                <a:lnTo>
                  <a:pt x="1429629" y="435629"/>
                </a:lnTo>
                <a:lnTo>
                  <a:pt x="1451467" y="442389"/>
                </a:lnTo>
                <a:lnTo>
                  <a:pt x="1428931" y="515181"/>
                </a:lnTo>
                <a:close/>
              </a:path>
              <a:path w="1637029" h="581660">
                <a:moveTo>
                  <a:pt x="1384558" y="581212"/>
                </a:moveTo>
                <a:lnTo>
                  <a:pt x="1407094" y="508420"/>
                </a:lnTo>
                <a:lnTo>
                  <a:pt x="1428931" y="515181"/>
                </a:lnTo>
                <a:lnTo>
                  <a:pt x="1611209" y="515181"/>
                </a:lnTo>
                <a:lnTo>
                  <a:pt x="1636736" y="539632"/>
                </a:lnTo>
                <a:lnTo>
                  <a:pt x="1384558" y="5812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148064" y="3817189"/>
            <a:ext cx="2429510" cy="72072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dirty="0" sz="2000" spc="-5" b="1">
                <a:latin typeface="Tahoma"/>
                <a:cs typeface="Tahoma"/>
              </a:rPr>
              <a:t>Heparin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800" spc="-5">
                <a:latin typeface="Tahoma"/>
                <a:cs typeface="Tahoma"/>
              </a:rPr>
              <a:t>±GPI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59831" y="4493361"/>
            <a:ext cx="576580" cy="1008380"/>
          </a:xfrm>
          <a:custGeom>
            <a:avLst/>
            <a:gdLst/>
            <a:ahLst/>
            <a:cxnLst/>
            <a:rect l="l" t="t" r="r" b="b"/>
            <a:pathLst>
              <a:path w="576579" h="1008379">
                <a:moveTo>
                  <a:pt x="0" y="749873"/>
                </a:moveTo>
                <a:lnTo>
                  <a:pt x="144015" y="749873"/>
                </a:lnTo>
                <a:lnTo>
                  <a:pt x="144015" y="0"/>
                </a:lnTo>
                <a:lnTo>
                  <a:pt x="432048" y="0"/>
                </a:lnTo>
                <a:lnTo>
                  <a:pt x="432048" y="749873"/>
                </a:lnTo>
                <a:lnTo>
                  <a:pt x="576064" y="749873"/>
                </a:lnTo>
                <a:lnTo>
                  <a:pt x="288032" y="1008110"/>
                </a:lnTo>
                <a:lnTo>
                  <a:pt x="0" y="749873"/>
                </a:lnTo>
                <a:close/>
              </a:path>
            </a:pathLst>
          </a:custGeom>
          <a:ln w="9524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47663" y="4494708"/>
            <a:ext cx="576580" cy="1008380"/>
          </a:xfrm>
          <a:custGeom>
            <a:avLst/>
            <a:gdLst/>
            <a:ahLst/>
            <a:cxnLst/>
            <a:rect l="l" t="t" r="r" b="b"/>
            <a:pathLst>
              <a:path w="576580" h="1008379">
                <a:moveTo>
                  <a:pt x="0" y="749873"/>
                </a:moveTo>
                <a:lnTo>
                  <a:pt x="144016" y="749873"/>
                </a:lnTo>
                <a:lnTo>
                  <a:pt x="144016" y="0"/>
                </a:lnTo>
                <a:lnTo>
                  <a:pt x="432048" y="0"/>
                </a:lnTo>
                <a:lnTo>
                  <a:pt x="432048" y="749873"/>
                </a:lnTo>
                <a:lnTo>
                  <a:pt x="576064" y="749873"/>
                </a:lnTo>
                <a:lnTo>
                  <a:pt x="288032" y="1008110"/>
                </a:lnTo>
                <a:lnTo>
                  <a:pt x="0" y="749873"/>
                </a:lnTo>
                <a:close/>
              </a:path>
            </a:pathLst>
          </a:custGeom>
          <a:ln w="9525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350640" y="3818930"/>
            <a:ext cx="2429510" cy="72072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dirty="0" sz="2000" spc="-5" b="1">
                <a:latin typeface="Tahoma"/>
                <a:cs typeface="Tahoma"/>
              </a:rPr>
              <a:t>Bivalirudin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800" spc="-5">
                <a:latin typeface="Tahoma"/>
                <a:cs typeface="Tahoma"/>
              </a:rPr>
              <a:t>Mono-Tx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14802" y="5544855"/>
            <a:ext cx="1169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 marR="134620" indent="18986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Stop  Infusion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25159" y="5578193"/>
            <a:ext cx="15659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6235" marR="38735" indent="-3429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Prolong≥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hs  infusion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59978" y="4599172"/>
            <a:ext cx="3581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FFFF"/>
                </a:solidFill>
                <a:latin typeface="Tahoma"/>
                <a:cs typeface="Tahoma"/>
              </a:rPr>
              <a:t>1:1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932939" y="306261"/>
            <a:ext cx="48856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ahoma"/>
                <a:cs typeface="Tahoma"/>
              </a:rPr>
              <a:t>MATRIX</a:t>
            </a:r>
            <a:r>
              <a:rPr dirty="0" spc="-90">
                <a:latin typeface="Tahoma"/>
                <a:cs typeface="Tahoma"/>
              </a:rPr>
              <a:t> </a:t>
            </a:r>
            <a:r>
              <a:rPr dirty="0" spc="-5">
                <a:latin typeface="Tahoma"/>
                <a:cs typeface="Tahoma"/>
              </a:rPr>
              <a:t>Program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225665" y="504358"/>
            <a:ext cx="11817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NCT01433627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0260" y="6452529"/>
            <a:ext cx="6817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30-day results avaialble at Lancet. 2015; 385(9986):2465-76 and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Engl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J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Med 2015; 373:</a:t>
            </a:r>
            <a:r>
              <a:rPr dirty="0" sz="1200" spc="-1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997–1009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1254869" y="2185690"/>
          <a:ext cx="6692265" cy="96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/>
                <a:gridCol w="1564640"/>
                <a:gridCol w="1819275"/>
                <a:gridCol w="1584960"/>
                <a:gridCol w="844549"/>
              </a:tblGrid>
              <a:tr h="645795">
                <a:tc gridSpan="2">
                  <a:txBody>
                    <a:bodyPr/>
                    <a:lstStyle/>
                    <a:p>
                      <a:pPr marL="835025" marR="473075" indent="-346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5" b="1">
                          <a:solidFill>
                            <a:srgbClr val="D9D9D9"/>
                          </a:solidFill>
                          <a:latin typeface="Tahoma"/>
                          <a:cs typeface="Tahoma"/>
                        </a:rPr>
                        <a:t>Trans-Radial  Access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L w="9525">
                      <a:solidFill>
                        <a:srgbClr val="FF0202"/>
                      </a:solidFill>
                      <a:prstDash val="solid"/>
                    </a:lnL>
                    <a:lnR w="9525">
                      <a:solidFill>
                        <a:srgbClr val="FF0202"/>
                      </a:solidFill>
                      <a:prstDash val="solid"/>
                    </a:lnR>
                    <a:lnT w="9525">
                      <a:solidFill>
                        <a:srgbClr val="FF0202"/>
                      </a:solidFill>
                      <a:prstDash val="solid"/>
                    </a:lnT>
                    <a:lnB w="9525">
                      <a:solidFill>
                        <a:srgbClr val="FF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47370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ACCESS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9525">
                      <a:solidFill>
                        <a:srgbClr val="FF0202"/>
                      </a:solidFill>
                      <a:prstDash val="solid"/>
                    </a:lnL>
                    <a:lnR w="9525">
                      <a:solidFill>
                        <a:srgbClr val="FF0202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35025" marR="368300" indent="-45148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5" b="1">
                          <a:solidFill>
                            <a:srgbClr val="D9D9D9"/>
                          </a:solidFill>
                          <a:latin typeface="Tahoma"/>
                          <a:cs typeface="Tahoma"/>
                        </a:rPr>
                        <a:t>Trans-Femoral  Access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L w="9525">
                      <a:solidFill>
                        <a:srgbClr val="FF0202"/>
                      </a:solidFill>
                      <a:prstDash val="solid"/>
                    </a:lnL>
                    <a:lnR w="9525">
                      <a:solidFill>
                        <a:srgbClr val="FF0202"/>
                      </a:solidFill>
                      <a:prstDash val="solid"/>
                    </a:lnR>
                    <a:lnT w="9525">
                      <a:solidFill>
                        <a:srgbClr val="FF0202"/>
                      </a:solidFill>
                      <a:prstDash val="solid"/>
                    </a:lnT>
                    <a:lnB w="9525">
                      <a:solidFill>
                        <a:srgbClr val="FF020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202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0202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FF0202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1350640" y="3848377"/>
            <a:ext cx="2429271" cy="732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18500" y="6324599"/>
            <a:ext cx="719137" cy="411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259631" y="2190452"/>
            <a:ext cx="2429272" cy="646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862841" y="4004257"/>
            <a:ext cx="120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1320" marR="5080" indent="-38925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6600"/>
                </a:solidFill>
                <a:latin typeface="Arial"/>
                <a:cs typeface="Arial"/>
              </a:rPr>
              <a:t>ANTITHROMBIN  TYPE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95402" y="5690058"/>
            <a:ext cx="96329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6600"/>
                </a:solidFill>
                <a:latin typeface="Arial"/>
                <a:cs typeface="Arial"/>
              </a:rPr>
              <a:t>TREATMENT  DURATION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1" y="4619269"/>
            <a:ext cx="8785225" cy="2205355"/>
          </a:xfrm>
          <a:custGeom>
            <a:avLst/>
            <a:gdLst/>
            <a:ahLst/>
            <a:cxnLst/>
            <a:rect l="l" t="t" r="r" b="b"/>
            <a:pathLst>
              <a:path w="8785225" h="2205354">
                <a:moveTo>
                  <a:pt x="0" y="0"/>
                </a:moveTo>
                <a:lnTo>
                  <a:pt x="8784975" y="0"/>
                </a:lnTo>
                <a:lnTo>
                  <a:pt x="8784975" y="2204863"/>
                </a:lnTo>
                <a:lnTo>
                  <a:pt x="0" y="22048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8907" y="126937"/>
            <a:ext cx="70624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Study Organization </a:t>
            </a:r>
            <a:r>
              <a:rPr dirty="0" sz="4000" spc="-5"/>
              <a:t>and</a:t>
            </a:r>
            <a:r>
              <a:rPr dirty="0" sz="4000" spc="-85"/>
              <a:t> </a:t>
            </a:r>
            <a:r>
              <a:rPr dirty="0" sz="4000" spc="-5"/>
              <a:t>Sites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77800" y="190500"/>
            <a:ext cx="1008062" cy="576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9512" y="908720"/>
            <a:ext cx="1646604" cy="523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9512" y="931917"/>
            <a:ext cx="164718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dirty="0" sz="2800" spc="-5" b="1">
                <a:solidFill>
                  <a:srgbClr val="800000"/>
                </a:solidFill>
                <a:latin typeface="Arial"/>
                <a:cs typeface="Arial"/>
              </a:rPr>
              <a:t>Sponsor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825" y="5013324"/>
            <a:ext cx="3168650" cy="1800225"/>
          </a:xfrm>
          <a:custGeom>
            <a:avLst/>
            <a:gdLst/>
            <a:ahLst/>
            <a:cxnLst/>
            <a:rect l="l" t="t" r="r" b="b"/>
            <a:pathLst>
              <a:path w="3168650" h="1800225">
                <a:moveTo>
                  <a:pt x="300043" y="1800225"/>
                </a:moveTo>
                <a:lnTo>
                  <a:pt x="251374" y="1796296"/>
                </a:lnTo>
                <a:lnTo>
                  <a:pt x="205206" y="1784927"/>
                </a:lnTo>
                <a:lnTo>
                  <a:pt x="162156" y="1766733"/>
                </a:lnTo>
                <a:lnTo>
                  <a:pt x="122841" y="1742332"/>
                </a:lnTo>
                <a:lnTo>
                  <a:pt x="87880" y="1712343"/>
                </a:lnTo>
                <a:lnTo>
                  <a:pt x="57890" y="1677382"/>
                </a:lnTo>
                <a:lnTo>
                  <a:pt x="33490" y="1638067"/>
                </a:lnTo>
                <a:lnTo>
                  <a:pt x="15296" y="1595017"/>
                </a:lnTo>
                <a:lnTo>
                  <a:pt x="3927" y="1548848"/>
                </a:lnTo>
                <a:lnTo>
                  <a:pt x="0" y="1500181"/>
                </a:lnTo>
                <a:lnTo>
                  <a:pt x="0" y="300043"/>
                </a:lnTo>
                <a:lnTo>
                  <a:pt x="3927" y="251374"/>
                </a:lnTo>
                <a:lnTo>
                  <a:pt x="15296" y="205206"/>
                </a:lnTo>
                <a:lnTo>
                  <a:pt x="33490" y="162155"/>
                </a:lnTo>
                <a:lnTo>
                  <a:pt x="57891" y="122841"/>
                </a:lnTo>
                <a:lnTo>
                  <a:pt x="87881" y="87880"/>
                </a:lnTo>
                <a:lnTo>
                  <a:pt x="122842" y="57890"/>
                </a:lnTo>
                <a:lnTo>
                  <a:pt x="162156" y="33490"/>
                </a:lnTo>
                <a:lnTo>
                  <a:pt x="205207" y="15296"/>
                </a:lnTo>
                <a:lnTo>
                  <a:pt x="251375" y="3926"/>
                </a:lnTo>
                <a:lnTo>
                  <a:pt x="300043" y="0"/>
                </a:lnTo>
                <a:lnTo>
                  <a:pt x="2868606" y="0"/>
                </a:lnTo>
                <a:lnTo>
                  <a:pt x="2917274" y="3927"/>
                </a:lnTo>
                <a:lnTo>
                  <a:pt x="2963443" y="15296"/>
                </a:lnTo>
                <a:lnTo>
                  <a:pt x="3006493" y="33490"/>
                </a:lnTo>
                <a:lnTo>
                  <a:pt x="3045808" y="57891"/>
                </a:lnTo>
                <a:lnTo>
                  <a:pt x="3080769" y="87880"/>
                </a:lnTo>
                <a:lnTo>
                  <a:pt x="3110758" y="122841"/>
                </a:lnTo>
                <a:lnTo>
                  <a:pt x="3135159" y="162156"/>
                </a:lnTo>
                <a:lnTo>
                  <a:pt x="3153353" y="205206"/>
                </a:lnTo>
                <a:lnTo>
                  <a:pt x="3164722" y="251375"/>
                </a:lnTo>
                <a:lnTo>
                  <a:pt x="3168649" y="300043"/>
                </a:lnTo>
                <a:lnTo>
                  <a:pt x="3168649" y="1500181"/>
                </a:lnTo>
                <a:lnTo>
                  <a:pt x="3164722" y="1548849"/>
                </a:lnTo>
                <a:lnTo>
                  <a:pt x="3153353" y="1595017"/>
                </a:lnTo>
                <a:lnTo>
                  <a:pt x="3135159" y="1638067"/>
                </a:lnTo>
                <a:lnTo>
                  <a:pt x="3110758" y="1677382"/>
                </a:lnTo>
                <a:lnTo>
                  <a:pt x="3080768" y="1712343"/>
                </a:lnTo>
                <a:lnTo>
                  <a:pt x="3045807" y="1742332"/>
                </a:lnTo>
                <a:lnTo>
                  <a:pt x="3006493" y="1766733"/>
                </a:lnTo>
                <a:lnTo>
                  <a:pt x="2963443" y="1784927"/>
                </a:lnTo>
                <a:lnTo>
                  <a:pt x="2917274" y="1796296"/>
                </a:lnTo>
                <a:lnTo>
                  <a:pt x="2868606" y="1800223"/>
                </a:lnTo>
                <a:lnTo>
                  <a:pt x="300043" y="1800225"/>
                </a:lnTo>
                <a:close/>
              </a:path>
            </a:pathLst>
          </a:custGeom>
          <a:solidFill>
            <a:srgbClr val="0000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0824" y="5013324"/>
            <a:ext cx="3168650" cy="1800225"/>
          </a:xfrm>
          <a:custGeom>
            <a:avLst/>
            <a:gdLst/>
            <a:ahLst/>
            <a:cxnLst/>
            <a:rect l="l" t="t" r="r" b="b"/>
            <a:pathLst>
              <a:path w="3168650" h="1800225">
                <a:moveTo>
                  <a:pt x="0" y="300043"/>
                </a:moveTo>
                <a:lnTo>
                  <a:pt x="3927" y="251375"/>
                </a:lnTo>
                <a:lnTo>
                  <a:pt x="15296" y="205206"/>
                </a:lnTo>
                <a:lnTo>
                  <a:pt x="33490" y="162156"/>
                </a:lnTo>
                <a:lnTo>
                  <a:pt x="57890" y="122841"/>
                </a:lnTo>
                <a:lnTo>
                  <a:pt x="87880" y="87880"/>
                </a:lnTo>
                <a:lnTo>
                  <a:pt x="122841" y="57891"/>
                </a:lnTo>
                <a:lnTo>
                  <a:pt x="162156" y="33490"/>
                </a:lnTo>
                <a:lnTo>
                  <a:pt x="205206" y="15296"/>
                </a:lnTo>
                <a:lnTo>
                  <a:pt x="251374" y="3927"/>
                </a:lnTo>
                <a:lnTo>
                  <a:pt x="300043" y="0"/>
                </a:lnTo>
                <a:lnTo>
                  <a:pt x="2868606" y="0"/>
                </a:lnTo>
                <a:lnTo>
                  <a:pt x="2917274" y="3926"/>
                </a:lnTo>
                <a:lnTo>
                  <a:pt x="2963442" y="15296"/>
                </a:lnTo>
                <a:lnTo>
                  <a:pt x="3006493" y="33490"/>
                </a:lnTo>
                <a:lnTo>
                  <a:pt x="3045807" y="57890"/>
                </a:lnTo>
                <a:lnTo>
                  <a:pt x="3080768" y="87880"/>
                </a:lnTo>
                <a:lnTo>
                  <a:pt x="3110758" y="122841"/>
                </a:lnTo>
                <a:lnTo>
                  <a:pt x="3135159" y="162155"/>
                </a:lnTo>
                <a:lnTo>
                  <a:pt x="3153353" y="205206"/>
                </a:lnTo>
                <a:lnTo>
                  <a:pt x="3164722" y="251374"/>
                </a:lnTo>
                <a:lnTo>
                  <a:pt x="3168649" y="300043"/>
                </a:lnTo>
                <a:lnTo>
                  <a:pt x="3168650" y="1500181"/>
                </a:lnTo>
                <a:lnTo>
                  <a:pt x="3164722" y="1548848"/>
                </a:lnTo>
                <a:lnTo>
                  <a:pt x="3153353" y="1595017"/>
                </a:lnTo>
                <a:lnTo>
                  <a:pt x="3135159" y="1638067"/>
                </a:lnTo>
                <a:lnTo>
                  <a:pt x="3110758" y="1677382"/>
                </a:lnTo>
                <a:lnTo>
                  <a:pt x="3080768" y="1712343"/>
                </a:lnTo>
                <a:lnTo>
                  <a:pt x="3045808" y="1742332"/>
                </a:lnTo>
                <a:lnTo>
                  <a:pt x="3006493" y="1766733"/>
                </a:lnTo>
                <a:lnTo>
                  <a:pt x="2963443" y="1784927"/>
                </a:lnTo>
                <a:lnTo>
                  <a:pt x="2917275" y="1796296"/>
                </a:lnTo>
                <a:lnTo>
                  <a:pt x="2868606" y="1800223"/>
                </a:lnTo>
                <a:lnTo>
                  <a:pt x="300043" y="1800225"/>
                </a:lnTo>
                <a:lnTo>
                  <a:pt x="251375" y="1796296"/>
                </a:lnTo>
                <a:lnTo>
                  <a:pt x="205206" y="1784927"/>
                </a:lnTo>
                <a:lnTo>
                  <a:pt x="162156" y="1766733"/>
                </a:lnTo>
                <a:lnTo>
                  <a:pt x="122841" y="1742332"/>
                </a:lnTo>
                <a:lnTo>
                  <a:pt x="87880" y="1712343"/>
                </a:lnTo>
                <a:lnTo>
                  <a:pt x="57891" y="1677382"/>
                </a:lnTo>
                <a:lnTo>
                  <a:pt x="33490" y="1638067"/>
                </a:lnTo>
                <a:lnTo>
                  <a:pt x="15296" y="1595017"/>
                </a:lnTo>
                <a:lnTo>
                  <a:pt x="3927" y="1548849"/>
                </a:lnTo>
                <a:lnTo>
                  <a:pt x="0" y="1500180"/>
                </a:lnTo>
                <a:lnTo>
                  <a:pt x="0" y="30004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1519" y="4809321"/>
            <a:ext cx="2880319" cy="7078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1519" y="4840985"/>
            <a:ext cx="28803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9775" marR="574040" indent="-16065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ahoma"/>
                <a:cs typeface="Tahoma"/>
              </a:rPr>
              <a:t>Clinical</a:t>
            </a:r>
            <a:r>
              <a:rPr dirty="0" sz="2000" spc="-95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Event  Committee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127" y="5632866"/>
            <a:ext cx="2248535" cy="10134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P. Vranckx,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S. Leonardi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Co-Chair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P.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Tricoci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8100" y="6019800"/>
            <a:ext cx="503236" cy="287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89200" y="5689600"/>
            <a:ext cx="598486" cy="277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14436" y="933320"/>
            <a:ext cx="6189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Italian Society of Interventional</a:t>
            </a:r>
            <a:r>
              <a:rPr dirty="0" sz="24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Cardiology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78800" y="838200"/>
            <a:ext cx="639763" cy="63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4000" y="2857500"/>
            <a:ext cx="1987487" cy="1812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34048" y="4163374"/>
            <a:ext cx="241607" cy="2017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70847" y="3320718"/>
            <a:ext cx="276816" cy="1802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71599" y="3680905"/>
            <a:ext cx="257976" cy="1801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0293" y="4267232"/>
            <a:ext cx="241266" cy="1676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552700" y="6400800"/>
            <a:ext cx="531811" cy="3429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92499" y="5013324"/>
            <a:ext cx="3168650" cy="1800225"/>
          </a:xfrm>
          <a:custGeom>
            <a:avLst/>
            <a:gdLst/>
            <a:ahLst/>
            <a:cxnLst/>
            <a:rect l="l" t="t" r="r" b="b"/>
            <a:pathLst>
              <a:path w="3168650" h="1800225">
                <a:moveTo>
                  <a:pt x="300043" y="1800225"/>
                </a:moveTo>
                <a:lnTo>
                  <a:pt x="251374" y="1796296"/>
                </a:lnTo>
                <a:lnTo>
                  <a:pt x="205206" y="1784927"/>
                </a:lnTo>
                <a:lnTo>
                  <a:pt x="162156" y="1766733"/>
                </a:lnTo>
                <a:lnTo>
                  <a:pt x="122841" y="1742332"/>
                </a:lnTo>
                <a:lnTo>
                  <a:pt x="87880" y="1712343"/>
                </a:lnTo>
                <a:lnTo>
                  <a:pt x="57890" y="1677382"/>
                </a:lnTo>
                <a:lnTo>
                  <a:pt x="33490" y="1638067"/>
                </a:lnTo>
                <a:lnTo>
                  <a:pt x="15296" y="1595017"/>
                </a:lnTo>
                <a:lnTo>
                  <a:pt x="3926" y="1548848"/>
                </a:lnTo>
                <a:lnTo>
                  <a:pt x="0" y="1500181"/>
                </a:lnTo>
                <a:lnTo>
                  <a:pt x="0" y="300043"/>
                </a:lnTo>
                <a:lnTo>
                  <a:pt x="3927" y="251374"/>
                </a:lnTo>
                <a:lnTo>
                  <a:pt x="15296" y="205206"/>
                </a:lnTo>
                <a:lnTo>
                  <a:pt x="33490" y="162155"/>
                </a:lnTo>
                <a:lnTo>
                  <a:pt x="57891" y="122841"/>
                </a:lnTo>
                <a:lnTo>
                  <a:pt x="87881" y="87880"/>
                </a:lnTo>
                <a:lnTo>
                  <a:pt x="122842" y="57890"/>
                </a:lnTo>
                <a:lnTo>
                  <a:pt x="162156" y="33490"/>
                </a:lnTo>
                <a:lnTo>
                  <a:pt x="205207" y="15296"/>
                </a:lnTo>
                <a:lnTo>
                  <a:pt x="251376" y="3926"/>
                </a:lnTo>
                <a:lnTo>
                  <a:pt x="300043" y="0"/>
                </a:lnTo>
                <a:lnTo>
                  <a:pt x="2868607" y="0"/>
                </a:lnTo>
                <a:lnTo>
                  <a:pt x="2917275" y="3927"/>
                </a:lnTo>
                <a:lnTo>
                  <a:pt x="2963443" y="15296"/>
                </a:lnTo>
                <a:lnTo>
                  <a:pt x="3006494" y="33490"/>
                </a:lnTo>
                <a:lnTo>
                  <a:pt x="3045808" y="57891"/>
                </a:lnTo>
                <a:lnTo>
                  <a:pt x="3080769" y="87880"/>
                </a:lnTo>
                <a:lnTo>
                  <a:pt x="3110759" y="122841"/>
                </a:lnTo>
                <a:lnTo>
                  <a:pt x="3135159" y="162156"/>
                </a:lnTo>
                <a:lnTo>
                  <a:pt x="3153353" y="205206"/>
                </a:lnTo>
                <a:lnTo>
                  <a:pt x="3164723" y="251375"/>
                </a:lnTo>
                <a:lnTo>
                  <a:pt x="3168650" y="300043"/>
                </a:lnTo>
                <a:lnTo>
                  <a:pt x="3168649" y="1500181"/>
                </a:lnTo>
                <a:lnTo>
                  <a:pt x="3164722" y="1548849"/>
                </a:lnTo>
                <a:lnTo>
                  <a:pt x="3153352" y="1595017"/>
                </a:lnTo>
                <a:lnTo>
                  <a:pt x="3135159" y="1638067"/>
                </a:lnTo>
                <a:lnTo>
                  <a:pt x="3110758" y="1677382"/>
                </a:lnTo>
                <a:lnTo>
                  <a:pt x="3080768" y="1712343"/>
                </a:lnTo>
                <a:lnTo>
                  <a:pt x="3045807" y="1742332"/>
                </a:lnTo>
                <a:lnTo>
                  <a:pt x="3006493" y="1766733"/>
                </a:lnTo>
                <a:lnTo>
                  <a:pt x="2963442" y="1784927"/>
                </a:lnTo>
                <a:lnTo>
                  <a:pt x="2917274" y="1796296"/>
                </a:lnTo>
                <a:lnTo>
                  <a:pt x="2868606" y="1800223"/>
                </a:lnTo>
                <a:lnTo>
                  <a:pt x="300043" y="1800225"/>
                </a:lnTo>
                <a:close/>
              </a:path>
              <a:path w="3168650" h="1800225">
                <a:moveTo>
                  <a:pt x="3168650" y="1500181"/>
                </a:moveTo>
                <a:close/>
              </a:path>
            </a:pathLst>
          </a:custGeom>
          <a:solidFill>
            <a:srgbClr val="000000">
              <a:alpha val="2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92499" y="5013324"/>
            <a:ext cx="3168650" cy="1800225"/>
          </a:xfrm>
          <a:custGeom>
            <a:avLst/>
            <a:gdLst/>
            <a:ahLst/>
            <a:cxnLst/>
            <a:rect l="l" t="t" r="r" b="b"/>
            <a:pathLst>
              <a:path w="3168650" h="1800225">
                <a:moveTo>
                  <a:pt x="0" y="300043"/>
                </a:moveTo>
                <a:lnTo>
                  <a:pt x="3927" y="251375"/>
                </a:lnTo>
                <a:lnTo>
                  <a:pt x="15296" y="205206"/>
                </a:lnTo>
                <a:lnTo>
                  <a:pt x="33490" y="162156"/>
                </a:lnTo>
                <a:lnTo>
                  <a:pt x="57890" y="122841"/>
                </a:lnTo>
                <a:lnTo>
                  <a:pt x="87880" y="87880"/>
                </a:lnTo>
                <a:lnTo>
                  <a:pt x="122841" y="57891"/>
                </a:lnTo>
                <a:lnTo>
                  <a:pt x="162156" y="33490"/>
                </a:lnTo>
                <a:lnTo>
                  <a:pt x="205206" y="15296"/>
                </a:lnTo>
                <a:lnTo>
                  <a:pt x="251374" y="3927"/>
                </a:lnTo>
                <a:lnTo>
                  <a:pt x="300043" y="0"/>
                </a:lnTo>
                <a:lnTo>
                  <a:pt x="2868607" y="0"/>
                </a:lnTo>
                <a:lnTo>
                  <a:pt x="2917274" y="3926"/>
                </a:lnTo>
                <a:lnTo>
                  <a:pt x="2963443" y="15296"/>
                </a:lnTo>
                <a:lnTo>
                  <a:pt x="3006493" y="33490"/>
                </a:lnTo>
                <a:lnTo>
                  <a:pt x="3045808" y="57890"/>
                </a:lnTo>
                <a:lnTo>
                  <a:pt x="3080769" y="87880"/>
                </a:lnTo>
                <a:lnTo>
                  <a:pt x="3110758" y="122841"/>
                </a:lnTo>
                <a:lnTo>
                  <a:pt x="3135159" y="162155"/>
                </a:lnTo>
                <a:lnTo>
                  <a:pt x="3153353" y="205206"/>
                </a:lnTo>
                <a:lnTo>
                  <a:pt x="3164723" y="251374"/>
                </a:lnTo>
                <a:lnTo>
                  <a:pt x="3168650" y="300043"/>
                </a:lnTo>
                <a:lnTo>
                  <a:pt x="3168650" y="1500181"/>
                </a:lnTo>
                <a:lnTo>
                  <a:pt x="3164722" y="1548848"/>
                </a:lnTo>
                <a:lnTo>
                  <a:pt x="3153353" y="1595017"/>
                </a:lnTo>
                <a:lnTo>
                  <a:pt x="3135159" y="1638067"/>
                </a:lnTo>
                <a:lnTo>
                  <a:pt x="3110758" y="1677382"/>
                </a:lnTo>
                <a:lnTo>
                  <a:pt x="3080768" y="1712343"/>
                </a:lnTo>
                <a:lnTo>
                  <a:pt x="3045807" y="1742332"/>
                </a:lnTo>
                <a:lnTo>
                  <a:pt x="3006493" y="1766733"/>
                </a:lnTo>
                <a:lnTo>
                  <a:pt x="2963443" y="1784927"/>
                </a:lnTo>
                <a:lnTo>
                  <a:pt x="2917274" y="1796296"/>
                </a:lnTo>
                <a:lnTo>
                  <a:pt x="2868606" y="1800223"/>
                </a:lnTo>
                <a:lnTo>
                  <a:pt x="300043" y="1800225"/>
                </a:lnTo>
                <a:lnTo>
                  <a:pt x="251375" y="1796296"/>
                </a:lnTo>
                <a:lnTo>
                  <a:pt x="205206" y="1784927"/>
                </a:lnTo>
                <a:lnTo>
                  <a:pt x="162156" y="1766733"/>
                </a:lnTo>
                <a:lnTo>
                  <a:pt x="122841" y="1742332"/>
                </a:lnTo>
                <a:lnTo>
                  <a:pt x="87880" y="1712343"/>
                </a:lnTo>
                <a:lnTo>
                  <a:pt x="57891" y="1677382"/>
                </a:lnTo>
                <a:lnTo>
                  <a:pt x="33490" y="1638067"/>
                </a:lnTo>
                <a:lnTo>
                  <a:pt x="15296" y="1595017"/>
                </a:lnTo>
                <a:lnTo>
                  <a:pt x="3927" y="1548849"/>
                </a:lnTo>
                <a:lnTo>
                  <a:pt x="0" y="1500180"/>
                </a:lnTo>
                <a:lnTo>
                  <a:pt x="0" y="30004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91879" y="4809321"/>
            <a:ext cx="2520280" cy="7078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491879" y="4840985"/>
            <a:ext cx="25203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130" marR="146050" indent="470534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ahoma"/>
                <a:cs typeface="Tahoma"/>
              </a:rPr>
              <a:t>Statistical  Committee</a:t>
            </a:r>
            <a:r>
              <a:rPr dirty="0" sz="2000" spc="-95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(CTU)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98215" y="5632866"/>
            <a:ext cx="1866900" cy="10134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P.Jüni,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Chair</a:t>
            </a:r>
            <a:endParaRPr sz="1800">
              <a:latin typeface="Arial"/>
              <a:cs typeface="Arial"/>
            </a:endParaRPr>
          </a:p>
          <a:p>
            <a:pPr marL="12700" marR="157480">
              <a:lnSpc>
                <a:spcPct val="12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Rothenbühler  Dik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Heg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128" y="1378620"/>
            <a:ext cx="8697595" cy="3157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99715">
              <a:lnSpc>
                <a:spcPct val="1222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Grant suppliers: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The Medicines Company and Terumo  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Principal Investigator: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Marco Valgimigli,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MD, PhD  </a:t>
            </a:r>
            <a:r>
              <a:rPr dirty="0" sz="1800" spc="-5" b="1">
                <a:solidFill>
                  <a:srgbClr val="FF6600"/>
                </a:solidFill>
                <a:latin typeface="Arial"/>
                <a:cs typeface="Arial"/>
              </a:rPr>
              <a:t>Study Director: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Maria Salomone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MD,</a:t>
            </a:r>
            <a:r>
              <a:rPr dirty="0" sz="1800" spc="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PhD</a:t>
            </a:r>
            <a:endParaRPr sz="1800">
              <a:latin typeface="Arial"/>
              <a:cs typeface="Arial"/>
            </a:endParaRPr>
          </a:p>
          <a:p>
            <a:pPr marL="2017395">
              <a:lnSpc>
                <a:spcPct val="100000"/>
              </a:lnSpc>
              <a:spcBef>
                <a:spcPts val="815"/>
              </a:spcBef>
              <a:tabLst>
                <a:tab pos="6347460" algn="l"/>
              </a:tabLst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78 Sites across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EU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countries	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recruited</a:t>
            </a:r>
            <a:r>
              <a:rPr dirty="0" sz="2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 marL="2028825">
              <a:lnSpc>
                <a:spcPct val="100000"/>
              </a:lnSpc>
              <a:spcBef>
                <a:spcPts val="56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National Coordinating Investigators and</a:t>
            </a:r>
            <a:r>
              <a:rPr dirty="0" sz="1800" spc="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u="heavy" sz="1800" spc="-5" b="1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CROs</a:t>
            </a:r>
            <a:endParaRPr sz="1800">
              <a:latin typeface="Arial"/>
              <a:cs typeface="Arial"/>
            </a:endParaRPr>
          </a:p>
          <a:p>
            <a:pPr marL="2028825">
              <a:lnSpc>
                <a:spcPct val="100000"/>
              </a:lnSpc>
              <a:spcBef>
                <a:spcPts val="1680"/>
              </a:spcBef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Paolo Calabrò, MD, PhD,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Italy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Trial Form</a:t>
            </a:r>
            <a:r>
              <a:rPr dirty="0" u="heavy" sz="1800" spc="1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2028825" marR="16319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Arnoud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W J van‘t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Hof, MD,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The Netherlands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Trial Form Support </a:t>
            </a:r>
            <a:r>
              <a:rPr dirty="0" sz="1800" spc="-5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Manel Sabate’, MD, PhD,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Spain;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FLS-Research</a:t>
            </a:r>
            <a:r>
              <a:rPr dirty="0" u="heavy" sz="1800" spc="1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Support</a:t>
            </a:r>
            <a:endParaRPr sz="1800">
              <a:latin typeface="Arial"/>
              <a:cs typeface="Arial"/>
            </a:endParaRPr>
          </a:p>
          <a:p>
            <a:pPr marL="2028825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Elmir Omerovic, MD, PhD, 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Sweden;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Gothia</a:t>
            </a:r>
            <a:r>
              <a:rPr dirty="0" u="heavy" sz="1800" spc="6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spc="-5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  <a:latin typeface="Arial"/>
                <a:cs typeface="Arial"/>
              </a:rPr>
              <a:t>Forum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588224" y="5057283"/>
            <a:ext cx="2304255" cy="4001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588224" y="5088946"/>
            <a:ext cx="23044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3911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ahoma"/>
                <a:cs typeface="Tahoma"/>
              </a:rPr>
              <a:t>Data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spc="-5" b="1">
                <a:latin typeface="Tahoma"/>
                <a:cs typeface="Tahoma"/>
              </a:rPr>
              <a:t>Mng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95428" y="5645566"/>
            <a:ext cx="1508760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E. Frigoli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,  Project</a:t>
            </a:r>
            <a:r>
              <a:rPr dirty="0" sz="18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35600" y="5892800"/>
            <a:ext cx="592137" cy="5921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05800" y="5880100"/>
            <a:ext cx="592138" cy="5921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1" y="980728"/>
            <a:ext cx="8713470" cy="5688965"/>
          </a:xfrm>
          <a:custGeom>
            <a:avLst/>
            <a:gdLst/>
            <a:ahLst/>
            <a:cxnLst/>
            <a:rect l="l" t="t" r="r" b="b"/>
            <a:pathLst>
              <a:path w="8713470" h="5688965">
                <a:moveTo>
                  <a:pt x="0" y="0"/>
                </a:moveTo>
                <a:lnTo>
                  <a:pt x="8712967" y="0"/>
                </a:lnTo>
                <a:lnTo>
                  <a:pt x="8712967" y="5688632"/>
                </a:lnTo>
                <a:lnTo>
                  <a:pt x="0" y="56886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28" y="181097"/>
            <a:ext cx="27520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Endpoints</a:t>
            </a:r>
          </a:p>
        </p:txBody>
      </p:sp>
      <p:sp>
        <p:nvSpPr>
          <p:cNvPr id="4" name="object 4"/>
          <p:cNvSpPr/>
          <p:nvPr/>
        </p:nvSpPr>
        <p:spPr>
          <a:xfrm>
            <a:off x="246757" y="1263997"/>
            <a:ext cx="195791" cy="178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7053" y="1147885"/>
            <a:ext cx="8026400" cy="5070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479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Co-primary outcomes at 30 days for MATRIX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 MATRIX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Antithrombin</a:t>
            </a:r>
            <a:r>
              <a:rPr dirty="0" sz="24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were: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55"/>
              </a:spcBef>
            </a:pP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MACE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: composite of death, MI and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stroke</a:t>
            </a:r>
            <a:endParaRPr sz="2400">
              <a:latin typeface="Arial"/>
              <a:cs typeface="Arial"/>
            </a:endParaRPr>
          </a:p>
          <a:p>
            <a:pPr marL="927100" marR="1035685">
              <a:lnSpc>
                <a:spcPct val="100000"/>
              </a:lnSpc>
              <a:spcBef>
                <a:spcPts val="1225"/>
              </a:spcBef>
            </a:pP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NACE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: composite of death, MI, stroke and  major bleeding (BARC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5)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8895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The primary outcome at 30 days for MATRIX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Treatment  </a:t>
            </a:r>
            <a:r>
              <a:rPr dirty="0" sz="2400" spc="-5" i="1">
                <a:solidFill>
                  <a:srgbClr val="FFFFFF"/>
                </a:solidFill>
                <a:latin typeface="Arial"/>
                <a:cs typeface="Arial"/>
              </a:rPr>
              <a:t>Duration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composite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urgent target vessel  revascularisation, definite stent thrombosis, or net  adverse clinical events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NACE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 +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Secondary outcomes included all primary EPs within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1 year 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 each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component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composite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outcomes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6757" y="5584476"/>
            <a:ext cx="195791" cy="178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32700" y="190500"/>
            <a:ext cx="1260475" cy="719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4235" y="2200101"/>
            <a:ext cx="132167" cy="81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4235" y="2704157"/>
            <a:ext cx="132167" cy="81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6757" y="3712268"/>
            <a:ext cx="195791" cy="1788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052735"/>
            <a:ext cx="8208911" cy="460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2199" y="1372431"/>
            <a:ext cx="1584325" cy="1104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863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ahoma"/>
                <a:cs typeface="Tahoma"/>
              </a:rPr>
              <a:t>8391</a:t>
            </a:r>
            <a:endParaRPr sz="2000">
              <a:latin typeface="Tahoma"/>
              <a:cs typeface="Tahoma"/>
            </a:endParaRPr>
          </a:p>
          <a:p>
            <a:pPr marL="241935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(99.8%)</a:t>
            </a:r>
            <a:endParaRPr sz="2000">
              <a:latin typeface="Tahoma"/>
              <a:cs typeface="Tahoma"/>
            </a:endParaRPr>
          </a:p>
          <a:p>
            <a:pPr marL="370840" marR="278765" indent="-86360">
              <a:lnSpc>
                <a:spcPct val="100000"/>
              </a:lnSpc>
              <a:spcBef>
                <a:spcPts val="340"/>
              </a:spcBef>
            </a:pPr>
            <a:r>
              <a:rPr dirty="0" sz="1400" spc="-5" b="1">
                <a:latin typeface="Tahoma"/>
                <a:cs typeface="Tahoma"/>
              </a:rPr>
              <a:t>Complete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1  </a:t>
            </a:r>
            <a:r>
              <a:rPr dirty="0" sz="1400" spc="-5" b="1">
                <a:latin typeface="Tahoma"/>
                <a:cs typeface="Tahoma"/>
              </a:rPr>
              <a:t>year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data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3927" y="1857877"/>
            <a:ext cx="2232660" cy="118110"/>
          </a:xfrm>
          <a:custGeom>
            <a:avLst/>
            <a:gdLst/>
            <a:ahLst/>
            <a:cxnLst/>
            <a:rect l="l" t="t" r="r" b="b"/>
            <a:pathLst>
              <a:path w="2232660" h="118110">
                <a:moveTo>
                  <a:pt x="2181838" y="58954"/>
                </a:moveTo>
                <a:lnTo>
                  <a:pt x="2118385" y="21939"/>
                </a:lnTo>
                <a:lnTo>
                  <a:pt x="2116339" y="14163"/>
                </a:lnTo>
                <a:lnTo>
                  <a:pt x="2123407" y="2046"/>
                </a:lnTo>
                <a:lnTo>
                  <a:pt x="2131183" y="0"/>
                </a:lnTo>
                <a:lnTo>
                  <a:pt x="2210476" y="46254"/>
                </a:lnTo>
                <a:lnTo>
                  <a:pt x="2207054" y="46254"/>
                </a:lnTo>
                <a:lnTo>
                  <a:pt x="2207054" y="47984"/>
                </a:lnTo>
                <a:lnTo>
                  <a:pt x="2200643" y="47984"/>
                </a:lnTo>
                <a:lnTo>
                  <a:pt x="2181838" y="58954"/>
                </a:lnTo>
                <a:close/>
              </a:path>
              <a:path w="2232660" h="118110">
                <a:moveTo>
                  <a:pt x="2160066" y="71654"/>
                </a:moveTo>
                <a:lnTo>
                  <a:pt x="0" y="71654"/>
                </a:lnTo>
                <a:lnTo>
                  <a:pt x="0" y="46254"/>
                </a:lnTo>
                <a:lnTo>
                  <a:pt x="2160066" y="46254"/>
                </a:lnTo>
                <a:lnTo>
                  <a:pt x="2181838" y="58954"/>
                </a:lnTo>
                <a:lnTo>
                  <a:pt x="2160066" y="71654"/>
                </a:lnTo>
                <a:close/>
              </a:path>
              <a:path w="2232660" h="118110">
                <a:moveTo>
                  <a:pt x="2210476" y="71654"/>
                </a:moveTo>
                <a:lnTo>
                  <a:pt x="2207054" y="71654"/>
                </a:lnTo>
                <a:lnTo>
                  <a:pt x="2207054" y="46254"/>
                </a:lnTo>
                <a:lnTo>
                  <a:pt x="2210476" y="46254"/>
                </a:lnTo>
                <a:lnTo>
                  <a:pt x="2232247" y="58954"/>
                </a:lnTo>
                <a:lnTo>
                  <a:pt x="2210476" y="71654"/>
                </a:lnTo>
                <a:close/>
              </a:path>
              <a:path w="2232660" h="118110">
                <a:moveTo>
                  <a:pt x="2200643" y="69924"/>
                </a:moveTo>
                <a:lnTo>
                  <a:pt x="2181838" y="58954"/>
                </a:lnTo>
                <a:lnTo>
                  <a:pt x="2200643" y="47984"/>
                </a:lnTo>
                <a:lnTo>
                  <a:pt x="2200643" y="69924"/>
                </a:lnTo>
                <a:close/>
              </a:path>
              <a:path w="2232660" h="118110">
                <a:moveTo>
                  <a:pt x="2207054" y="69924"/>
                </a:moveTo>
                <a:lnTo>
                  <a:pt x="2200643" y="69924"/>
                </a:lnTo>
                <a:lnTo>
                  <a:pt x="2200643" y="47984"/>
                </a:lnTo>
                <a:lnTo>
                  <a:pt x="2207054" y="47984"/>
                </a:lnTo>
                <a:lnTo>
                  <a:pt x="2207054" y="69924"/>
                </a:lnTo>
                <a:close/>
              </a:path>
              <a:path w="2232660" h="118110">
                <a:moveTo>
                  <a:pt x="2131183" y="117908"/>
                </a:moveTo>
                <a:lnTo>
                  <a:pt x="2123407" y="115861"/>
                </a:lnTo>
                <a:lnTo>
                  <a:pt x="2116339" y="103744"/>
                </a:lnTo>
                <a:lnTo>
                  <a:pt x="2118385" y="95968"/>
                </a:lnTo>
                <a:lnTo>
                  <a:pt x="2181838" y="58954"/>
                </a:lnTo>
                <a:lnTo>
                  <a:pt x="2200643" y="69924"/>
                </a:lnTo>
                <a:lnTo>
                  <a:pt x="2207054" y="69924"/>
                </a:lnTo>
                <a:lnTo>
                  <a:pt x="2207054" y="71654"/>
                </a:lnTo>
                <a:lnTo>
                  <a:pt x="2210476" y="71654"/>
                </a:lnTo>
                <a:lnTo>
                  <a:pt x="2131183" y="11790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573" y="66418"/>
            <a:ext cx="849439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05050" marR="5080" indent="-2292985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Patient disposition, baseline </a:t>
            </a:r>
            <a:r>
              <a:rPr dirty="0" sz="3200" spc="-5"/>
              <a:t>characteristics  and </a:t>
            </a:r>
            <a:r>
              <a:rPr dirty="0" sz="3200" spc="-10"/>
              <a:t>drug</a:t>
            </a:r>
            <a:r>
              <a:rPr dirty="0" sz="3200" spc="-20"/>
              <a:t> </a:t>
            </a:r>
            <a:r>
              <a:rPr dirty="0" sz="3200" spc="-5"/>
              <a:t>adherence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619671" y="1484783"/>
            <a:ext cx="3528392" cy="792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11158" y="1495351"/>
            <a:ext cx="2543810" cy="759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Arial"/>
                <a:cs typeface="Arial"/>
              </a:rPr>
              <a:t>8,404 </a:t>
            </a:r>
            <a:r>
              <a:rPr dirty="0" sz="1400" spc="-5">
                <a:latin typeface="Arial"/>
                <a:cs typeface="Arial"/>
              </a:rPr>
              <a:t>pts included in</a:t>
            </a:r>
            <a:r>
              <a:rPr dirty="0" sz="1400" spc="-2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algn="ctr" marL="49530">
              <a:lnSpc>
                <a:spcPct val="100000"/>
              </a:lnSpc>
              <a:spcBef>
                <a:spcPts val="15"/>
              </a:spcBef>
            </a:pPr>
            <a:r>
              <a:rPr dirty="0" sz="1400" spc="-5" b="1">
                <a:latin typeface="Arial"/>
                <a:cs typeface="Arial"/>
              </a:rPr>
              <a:t>Access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program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 b="1">
                <a:solidFill>
                  <a:srgbClr val="590101"/>
                </a:solidFill>
                <a:latin typeface="Arial"/>
                <a:cs typeface="Arial"/>
              </a:rPr>
              <a:t>96% recieved the allocated</a:t>
            </a:r>
            <a:r>
              <a:rPr dirty="0" sz="1400" spc="-80" b="1">
                <a:solidFill>
                  <a:srgbClr val="59010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590101"/>
                </a:solidFill>
                <a:latin typeface="Arial"/>
                <a:cs typeface="Arial"/>
              </a:rPr>
              <a:t>Tx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51919" y="3226029"/>
            <a:ext cx="2232660" cy="118110"/>
          </a:xfrm>
          <a:custGeom>
            <a:avLst/>
            <a:gdLst/>
            <a:ahLst/>
            <a:cxnLst/>
            <a:rect l="l" t="t" r="r" b="b"/>
            <a:pathLst>
              <a:path w="2232660" h="118110">
                <a:moveTo>
                  <a:pt x="2181838" y="58953"/>
                </a:moveTo>
                <a:lnTo>
                  <a:pt x="2118385" y="21939"/>
                </a:lnTo>
                <a:lnTo>
                  <a:pt x="2116339" y="14163"/>
                </a:lnTo>
                <a:lnTo>
                  <a:pt x="2123407" y="2046"/>
                </a:lnTo>
                <a:lnTo>
                  <a:pt x="2131183" y="0"/>
                </a:lnTo>
                <a:lnTo>
                  <a:pt x="2210476" y="46254"/>
                </a:lnTo>
                <a:lnTo>
                  <a:pt x="2207054" y="46254"/>
                </a:lnTo>
                <a:lnTo>
                  <a:pt x="2207054" y="47983"/>
                </a:lnTo>
                <a:lnTo>
                  <a:pt x="2200643" y="47983"/>
                </a:lnTo>
                <a:lnTo>
                  <a:pt x="2181838" y="58953"/>
                </a:lnTo>
                <a:close/>
              </a:path>
              <a:path w="2232660" h="118110">
                <a:moveTo>
                  <a:pt x="2160066" y="71654"/>
                </a:moveTo>
                <a:lnTo>
                  <a:pt x="0" y="71654"/>
                </a:lnTo>
                <a:lnTo>
                  <a:pt x="0" y="46254"/>
                </a:lnTo>
                <a:lnTo>
                  <a:pt x="2160066" y="46254"/>
                </a:lnTo>
                <a:lnTo>
                  <a:pt x="2181838" y="58953"/>
                </a:lnTo>
                <a:lnTo>
                  <a:pt x="2160066" y="71654"/>
                </a:lnTo>
                <a:close/>
              </a:path>
              <a:path w="2232660" h="118110">
                <a:moveTo>
                  <a:pt x="2210476" y="71654"/>
                </a:moveTo>
                <a:lnTo>
                  <a:pt x="2207054" y="71654"/>
                </a:lnTo>
                <a:lnTo>
                  <a:pt x="2207054" y="46254"/>
                </a:lnTo>
                <a:lnTo>
                  <a:pt x="2210476" y="46254"/>
                </a:lnTo>
                <a:lnTo>
                  <a:pt x="2232247" y="58954"/>
                </a:lnTo>
                <a:lnTo>
                  <a:pt x="2210476" y="71654"/>
                </a:lnTo>
                <a:close/>
              </a:path>
              <a:path w="2232660" h="118110">
                <a:moveTo>
                  <a:pt x="2200643" y="69924"/>
                </a:moveTo>
                <a:lnTo>
                  <a:pt x="2181838" y="58953"/>
                </a:lnTo>
                <a:lnTo>
                  <a:pt x="2200643" y="47983"/>
                </a:lnTo>
                <a:lnTo>
                  <a:pt x="2200643" y="69924"/>
                </a:lnTo>
                <a:close/>
              </a:path>
              <a:path w="2232660" h="118110">
                <a:moveTo>
                  <a:pt x="2207054" y="69924"/>
                </a:moveTo>
                <a:lnTo>
                  <a:pt x="2200643" y="69924"/>
                </a:lnTo>
                <a:lnTo>
                  <a:pt x="2200643" y="47983"/>
                </a:lnTo>
                <a:lnTo>
                  <a:pt x="2207054" y="47983"/>
                </a:lnTo>
                <a:lnTo>
                  <a:pt x="2207054" y="69924"/>
                </a:lnTo>
                <a:close/>
              </a:path>
              <a:path w="2232660" h="118110">
                <a:moveTo>
                  <a:pt x="2131183" y="117907"/>
                </a:moveTo>
                <a:lnTo>
                  <a:pt x="2123407" y="115861"/>
                </a:lnTo>
                <a:lnTo>
                  <a:pt x="2116339" y="103744"/>
                </a:lnTo>
                <a:lnTo>
                  <a:pt x="2118385" y="95968"/>
                </a:lnTo>
                <a:lnTo>
                  <a:pt x="2181838" y="58954"/>
                </a:lnTo>
                <a:lnTo>
                  <a:pt x="2200643" y="69924"/>
                </a:lnTo>
                <a:lnTo>
                  <a:pt x="2207054" y="69924"/>
                </a:lnTo>
                <a:lnTo>
                  <a:pt x="2207054" y="71654"/>
                </a:lnTo>
                <a:lnTo>
                  <a:pt x="2210476" y="71654"/>
                </a:lnTo>
                <a:lnTo>
                  <a:pt x="2131183" y="11790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19671" y="2852935"/>
            <a:ext cx="3528392" cy="792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111158" y="2863503"/>
            <a:ext cx="2543810" cy="7594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0299"/>
              </a:lnSpc>
              <a:spcBef>
                <a:spcPts val="90"/>
              </a:spcBef>
            </a:pPr>
            <a:r>
              <a:rPr dirty="0" sz="2000" spc="-5" b="1">
                <a:latin typeface="Arial"/>
                <a:cs typeface="Arial"/>
              </a:rPr>
              <a:t>7,213 </a:t>
            </a:r>
            <a:r>
              <a:rPr dirty="0" sz="1400" spc="-5">
                <a:latin typeface="Arial"/>
                <a:cs typeface="Arial"/>
              </a:rPr>
              <a:t>pts included in the  </a:t>
            </a:r>
            <a:r>
              <a:rPr dirty="0" sz="1400" spc="-5" b="1">
                <a:latin typeface="Arial"/>
                <a:cs typeface="Arial"/>
              </a:rPr>
              <a:t>Antithrombin Type Program  </a:t>
            </a:r>
            <a:r>
              <a:rPr dirty="0" sz="1400" spc="-5" b="1">
                <a:solidFill>
                  <a:srgbClr val="590101"/>
                </a:solidFill>
                <a:latin typeface="Arial"/>
                <a:cs typeface="Arial"/>
              </a:rPr>
              <a:t>96% recieved the allocated</a:t>
            </a:r>
            <a:r>
              <a:rPr dirty="0" sz="1400" spc="-85" b="1">
                <a:solidFill>
                  <a:srgbClr val="59010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590101"/>
                </a:solidFill>
                <a:latin typeface="Arial"/>
                <a:cs typeface="Arial"/>
              </a:rPr>
              <a:t>Tx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2199" y="2710849"/>
            <a:ext cx="1584325" cy="1104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862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ahoma"/>
                <a:cs typeface="Tahoma"/>
              </a:rPr>
              <a:t>7,204</a:t>
            </a:r>
            <a:endParaRPr sz="2000">
              <a:latin typeface="Tahoma"/>
              <a:cs typeface="Tahoma"/>
            </a:endParaRPr>
          </a:p>
          <a:p>
            <a:pPr marL="241935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(99.9%)</a:t>
            </a:r>
            <a:endParaRPr sz="2000">
              <a:latin typeface="Tahoma"/>
              <a:cs typeface="Tahoma"/>
            </a:endParaRPr>
          </a:p>
          <a:p>
            <a:pPr marL="370840" marR="278765" indent="-86360">
              <a:lnSpc>
                <a:spcPct val="100000"/>
              </a:lnSpc>
              <a:spcBef>
                <a:spcPts val="340"/>
              </a:spcBef>
            </a:pPr>
            <a:r>
              <a:rPr dirty="0" sz="1400" spc="-5" b="1">
                <a:latin typeface="Tahoma"/>
                <a:cs typeface="Tahoma"/>
              </a:rPr>
              <a:t>Complete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1  </a:t>
            </a:r>
            <a:r>
              <a:rPr dirty="0" sz="1400" spc="-5" b="1">
                <a:latin typeface="Tahoma"/>
                <a:cs typeface="Tahoma"/>
              </a:rPr>
              <a:t>year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data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1919" y="4666189"/>
            <a:ext cx="2232660" cy="118110"/>
          </a:xfrm>
          <a:custGeom>
            <a:avLst/>
            <a:gdLst/>
            <a:ahLst/>
            <a:cxnLst/>
            <a:rect l="l" t="t" r="r" b="b"/>
            <a:pathLst>
              <a:path w="2232660" h="118110">
                <a:moveTo>
                  <a:pt x="2181838" y="58953"/>
                </a:moveTo>
                <a:lnTo>
                  <a:pt x="2118385" y="21939"/>
                </a:lnTo>
                <a:lnTo>
                  <a:pt x="2116339" y="14163"/>
                </a:lnTo>
                <a:lnTo>
                  <a:pt x="2123407" y="2046"/>
                </a:lnTo>
                <a:lnTo>
                  <a:pt x="2131183" y="0"/>
                </a:lnTo>
                <a:lnTo>
                  <a:pt x="2210476" y="46254"/>
                </a:lnTo>
                <a:lnTo>
                  <a:pt x="2207054" y="46254"/>
                </a:lnTo>
                <a:lnTo>
                  <a:pt x="2207054" y="47983"/>
                </a:lnTo>
                <a:lnTo>
                  <a:pt x="2200643" y="47983"/>
                </a:lnTo>
                <a:lnTo>
                  <a:pt x="2181838" y="58953"/>
                </a:lnTo>
                <a:close/>
              </a:path>
              <a:path w="2232660" h="118110">
                <a:moveTo>
                  <a:pt x="2160066" y="71654"/>
                </a:moveTo>
                <a:lnTo>
                  <a:pt x="0" y="71654"/>
                </a:lnTo>
                <a:lnTo>
                  <a:pt x="0" y="46254"/>
                </a:lnTo>
                <a:lnTo>
                  <a:pt x="2160067" y="46254"/>
                </a:lnTo>
                <a:lnTo>
                  <a:pt x="2181838" y="58953"/>
                </a:lnTo>
                <a:lnTo>
                  <a:pt x="2160066" y="71654"/>
                </a:lnTo>
                <a:close/>
              </a:path>
              <a:path w="2232660" h="118110">
                <a:moveTo>
                  <a:pt x="2210476" y="71654"/>
                </a:moveTo>
                <a:lnTo>
                  <a:pt x="2207054" y="71654"/>
                </a:lnTo>
                <a:lnTo>
                  <a:pt x="2207054" y="46254"/>
                </a:lnTo>
                <a:lnTo>
                  <a:pt x="2210476" y="46254"/>
                </a:lnTo>
                <a:lnTo>
                  <a:pt x="2232247" y="58954"/>
                </a:lnTo>
                <a:lnTo>
                  <a:pt x="2210476" y="71654"/>
                </a:lnTo>
                <a:close/>
              </a:path>
              <a:path w="2232660" h="118110">
                <a:moveTo>
                  <a:pt x="2200643" y="69924"/>
                </a:moveTo>
                <a:lnTo>
                  <a:pt x="2181838" y="58953"/>
                </a:lnTo>
                <a:lnTo>
                  <a:pt x="2200643" y="47983"/>
                </a:lnTo>
                <a:lnTo>
                  <a:pt x="2200643" y="69924"/>
                </a:lnTo>
                <a:close/>
              </a:path>
              <a:path w="2232660" h="118110">
                <a:moveTo>
                  <a:pt x="2207054" y="69924"/>
                </a:moveTo>
                <a:lnTo>
                  <a:pt x="2200643" y="69924"/>
                </a:lnTo>
                <a:lnTo>
                  <a:pt x="2200643" y="47983"/>
                </a:lnTo>
                <a:lnTo>
                  <a:pt x="2207054" y="47983"/>
                </a:lnTo>
                <a:lnTo>
                  <a:pt x="2207054" y="69924"/>
                </a:lnTo>
                <a:close/>
              </a:path>
              <a:path w="2232660" h="118110">
                <a:moveTo>
                  <a:pt x="2131183" y="117907"/>
                </a:moveTo>
                <a:lnTo>
                  <a:pt x="2123407" y="115861"/>
                </a:lnTo>
                <a:lnTo>
                  <a:pt x="2116339" y="103744"/>
                </a:lnTo>
                <a:lnTo>
                  <a:pt x="2118385" y="95968"/>
                </a:lnTo>
                <a:lnTo>
                  <a:pt x="2181838" y="58954"/>
                </a:lnTo>
                <a:lnTo>
                  <a:pt x="2200643" y="69924"/>
                </a:lnTo>
                <a:lnTo>
                  <a:pt x="2207054" y="69924"/>
                </a:lnTo>
                <a:lnTo>
                  <a:pt x="2207054" y="71654"/>
                </a:lnTo>
                <a:lnTo>
                  <a:pt x="2210476" y="71654"/>
                </a:lnTo>
                <a:lnTo>
                  <a:pt x="2131183" y="11790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372199" y="4180744"/>
            <a:ext cx="1584325" cy="1104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8625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ahoma"/>
                <a:cs typeface="Tahoma"/>
              </a:rPr>
              <a:t>3,606</a:t>
            </a:r>
            <a:endParaRPr sz="2000">
              <a:latin typeface="Tahoma"/>
              <a:cs typeface="Tahoma"/>
            </a:endParaRPr>
          </a:p>
          <a:p>
            <a:pPr marL="241935">
              <a:lnSpc>
                <a:spcPct val="100000"/>
              </a:lnSpc>
            </a:pPr>
            <a:r>
              <a:rPr dirty="0" sz="2000" spc="-5" b="1">
                <a:latin typeface="Tahoma"/>
                <a:cs typeface="Tahoma"/>
              </a:rPr>
              <a:t>(99.9%)</a:t>
            </a:r>
            <a:endParaRPr sz="2000">
              <a:latin typeface="Tahoma"/>
              <a:cs typeface="Tahoma"/>
            </a:endParaRPr>
          </a:p>
          <a:p>
            <a:pPr marL="370840" marR="278765" indent="-86360">
              <a:lnSpc>
                <a:spcPct val="100000"/>
              </a:lnSpc>
              <a:spcBef>
                <a:spcPts val="340"/>
              </a:spcBef>
            </a:pPr>
            <a:r>
              <a:rPr dirty="0" sz="1400" spc="-5" b="1">
                <a:latin typeface="Tahoma"/>
                <a:cs typeface="Tahoma"/>
              </a:rPr>
              <a:t>Complete</a:t>
            </a:r>
            <a:r>
              <a:rPr dirty="0" sz="1400" spc="-9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1  </a:t>
            </a:r>
            <a:r>
              <a:rPr dirty="0" sz="1400" spc="-5" b="1">
                <a:latin typeface="Tahoma"/>
                <a:cs typeface="Tahoma"/>
              </a:rPr>
              <a:t>year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5" b="1">
                <a:latin typeface="Tahoma"/>
                <a:cs typeface="Tahoma"/>
              </a:rPr>
              <a:t>data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19671" y="4365103"/>
            <a:ext cx="3528392" cy="792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111158" y="4375672"/>
            <a:ext cx="2543810" cy="7594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00299"/>
              </a:lnSpc>
              <a:spcBef>
                <a:spcPts val="90"/>
              </a:spcBef>
            </a:pPr>
            <a:r>
              <a:rPr dirty="0" sz="2000" spc="-5" b="1">
                <a:latin typeface="Arial"/>
                <a:cs typeface="Arial"/>
              </a:rPr>
              <a:t>3,610 </a:t>
            </a:r>
            <a:r>
              <a:rPr dirty="0" sz="1400" spc="-5">
                <a:latin typeface="Arial"/>
                <a:cs typeface="Arial"/>
              </a:rPr>
              <a:t>pts included in the  </a:t>
            </a:r>
            <a:r>
              <a:rPr dirty="0" sz="1400" spc="-5" b="1">
                <a:latin typeface="Arial"/>
                <a:cs typeface="Arial"/>
              </a:rPr>
              <a:t>Treatment duration Program  </a:t>
            </a:r>
            <a:r>
              <a:rPr dirty="0" sz="1400" spc="-5" b="1">
                <a:solidFill>
                  <a:srgbClr val="590101"/>
                </a:solidFill>
                <a:latin typeface="Arial"/>
                <a:cs typeface="Arial"/>
              </a:rPr>
              <a:t>95% recieved the allocated</a:t>
            </a:r>
            <a:r>
              <a:rPr dirty="0" sz="1400" spc="-85" b="1">
                <a:solidFill>
                  <a:srgbClr val="59010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590101"/>
                </a:solidFill>
                <a:latin typeface="Arial"/>
                <a:cs typeface="Arial"/>
              </a:rPr>
              <a:t>Tx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18500" y="6324599"/>
            <a:ext cx="719137" cy="411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02268" y="5903275"/>
            <a:ext cx="751459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Baseline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characteristics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were well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matched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Adherence 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secondary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prevention medications was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similarly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4115" y="6035992"/>
            <a:ext cx="132167" cy="815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4115" y="6376564"/>
            <a:ext cx="132167" cy="81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412775"/>
            <a:ext cx="8425180" cy="5113020"/>
          </a:xfrm>
          <a:custGeom>
            <a:avLst/>
            <a:gdLst/>
            <a:ahLst/>
            <a:cxnLst/>
            <a:rect l="l" t="t" r="r" b="b"/>
            <a:pathLst>
              <a:path w="8425180" h="5113020">
                <a:moveTo>
                  <a:pt x="0" y="0"/>
                </a:moveTo>
                <a:lnTo>
                  <a:pt x="8424935" y="0"/>
                </a:lnTo>
                <a:lnTo>
                  <a:pt x="8424935" y="5112568"/>
                </a:ln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300" y="1485900"/>
            <a:ext cx="7488832" cy="4916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39824" y="1690688"/>
            <a:ext cx="624205" cy="514350"/>
          </a:xfrm>
          <a:custGeom>
            <a:avLst/>
            <a:gdLst/>
            <a:ahLst/>
            <a:cxnLst/>
            <a:rect l="l" t="t" r="r" b="b"/>
            <a:pathLst>
              <a:path w="624205" h="514350">
                <a:moveTo>
                  <a:pt x="0" y="0"/>
                </a:moveTo>
                <a:lnTo>
                  <a:pt x="623862" y="0"/>
                </a:lnTo>
                <a:lnTo>
                  <a:pt x="623862" y="514175"/>
                </a:lnTo>
                <a:lnTo>
                  <a:pt x="0" y="5141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0" y="190500"/>
            <a:ext cx="1260475" cy="71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8064" y="185033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82419" y="1845196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04700" y="1753608"/>
            <a:ext cx="5068570" cy="1271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55"/>
              </a:lnSpc>
              <a:tabLst>
                <a:tab pos="2436495" algn="l"/>
              </a:tabLst>
            </a:pPr>
            <a:r>
              <a:rPr dirty="0" sz="1800" spc="-5" b="1">
                <a:latin typeface="Arial"/>
                <a:cs typeface="Arial"/>
              </a:rPr>
              <a:t>Femoral	</a:t>
            </a:r>
            <a:r>
              <a:rPr dirty="0" baseline="1543" sz="2700" spc="-7" b="1">
                <a:latin typeface="Arial"/>
                <a:cs typeface="Arial"/>
              </a:rPr>
              <a:t>Radial</a:t>
            </a:r>
            <a:endParaRPr baseline="1543" sz="27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1735"/>
              </a:spcBef>
            </a:pPr>
            <a:r>
              <a:rPr dirty="0" sz="1800" spc="-5" b="1">
                <a:latin typeface="Arial"/>
                <a:cs typeface="Arial"/>
              </a:rPr>
              <a:t>15.7%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14.2%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7484" y="1700807"/>
            <a:ext cx="5837555" cy="1944370"/>
          </a:xfrm>
          <a:custGeom>
            <a:avLst/>
            <a:gdLst/>
            <a:ahLst/>
            <a:cxnLst/>
            <a:rect l="l" t="t" r="r" b="b"/>
            <a:pathLst>
              <a:path w="5837555" h="1944370">
                <a:moveTo>
                  <a:pt x="0" y="0"/>
                </a:moveTo>
                <a:lnTo>
                  <a:pt x="5836924" y="0"/>
                </a:lnTo>
                <a:lnTo>
                  <a:pt x="5836924" y="1944215"/>
                </a:lnTo>
                <a:lnTo>
                  <a:pt x="0" y="19442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7484" y="1700807"/>
            <a:ext cx="5837555" cy="1944370"/>
          </a:xfrm>
          <a:custGeom>
            <a:avLst/>
            <a:gdLst/>
            <a:ahLst/>
            <a:cxnLst/>
            <a:rect l="l" t="t" r="r" b="b"/>
            <a:pathLst>
              <a:path w="5837555" h="1944370">
                <a:moveTo>
                  <a:pt x="0" y="0"/>
                </a:moveTo>
                <a:lnTo>
                  <a:pt x="5836924" y="0"/>
                </a:lnTo>
                <a:lnTo>
                  <a:pt x="5836924" y="1944215"/>
                </a:lnTo>
                <a:lnTo>
                  <a:pt x="0" y="19442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1759" y="3213968"/>
            <a:ext cx="287655" cy="1727200"/>
          </a:xfrm>
          <a:custGeom>
            <a:avLst/>
            <a:gdLst/>
            <a:ahLst/>
            <a:cxnLst/>
            <a:rect l="l" t="t" r="r" b="b"/>
            <a:pathLst>
              <a:path w="287655" h="1727200">
                <a:moveTo>
                  <a:pt x="0" y="0"/>
                </a:moveTo>
                <a:lnTo>
                  <a:pt x="287337" y="0"/>
                </a:lnTo>
                <a:lnTo>
                  <a:pt x="287337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11759" y="3213968"/>
            <a:ext cx="287655" cy="1727200"/>
          </a:xfrm>
          <a:custGeom>
            <a:avLst/>
            <a:gdLst/>
            <a:ahLst/>
            <a:cxnLst/>
            <a:rect l="l" t="t" r="r" b="b"/>
            <a:pathLst>
              <a:path w="287655" h="1727200">
                <a:moveTo>
                  <a:pt x="0" y="0"/>
                </a:moveTo>
                <a:lnTo>
                  <a:pt x="287337" y="0"/>
                </a:lnTo>
                <a:lnTo>
                  <a:pt x="287337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20560" y="4674344"/>
            <a:ext cx="3672840" cy="288290"/>
          </a:xfrm>
          <a:custGeom>
            <a:avLst/>
            <a:gdLst/>
            <a:ahLst/>
            <a:cxnLst/>
            <a:rect l="l" t="t" r="r" b="b"/>
            <a:pathLst>
              <a:path w="3672840" h="288289">
                <a:moveTo>
                  <a:pt x="0" y="0"/>
                </a:moveTo>
                <a:lnTo>
                  <a:pt x="3672407" y="0"/>
                </a:lnTo>
                <a:lnTo>
                  <a:pt x="367240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20560" y="4674344"/>
            <a:ext cx="3672840" cy="288290"/>
          </a:xfrm>
          <a:custGeom>
            <a:avLst/>
            <a:gdLst/>
            <a:ahLst/>
            <a:cxnLst/>
            <a:rect l="l" t="t" r="r" b="b"/>
            <a:pathLst>
              <a:path w="3672840" h="288289">
                <a:moveTo>
                  <a:pt x="0" y="0"/>
                </a:moveTo>
                <a:lnTo>
                  <a:pt x="3672407" y="0"/>
                </a:lnTo>
                <a:lnTo>
                  <a:pt x="3672407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7583" y="5589239"/>
            <a:ext cx="7345045" cy="792480"/>
          </a:xfrm>
          <a:custGeom>
            <a:avLst/>
            <a:gdLst/>
            <a:ahLst/>
            <a:cxnLst/>
            <a:rect l="l" t="t" r="r" b="b"/>
            <a:pathLst>
              <a:path w="7345045" h="792479">
                <a:moveTo>
                  <a:pt x="0" y="0"/>
                </a:moveTo>
                <a:lnTo>
                  <a:pt x="7344815" y="0"/>
                </a:lnTo>
                <a:lnTo>
                  <a:pt x="7344815" y="792088"/>
                </a:lnTo>
                <a:lnTo>
                  <a:pt x="0" y="7920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8252" y="215345"/>
            <a:ext cx="7480934" cy="8197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45"/>
              </a:lnSpc>
              <a:spcBef>
                <a:spcPts val="100"/>
              </a:spcBef>
            </a:pPr>
            <a:r>
              <a:rPr dirty="0" sz="1800" spc="-5">
                <a:solidFill>
                  <a:srgbClr val="FF6600"/>
                </a:solidFill>
              </a:rPr>
              <a:t>ACCESS</a:t>
            </a:r>
            <a:endParaRPr sz="1800"/>
          </a:p>
          <a:p>
            <a:pPr marL="457200">
              <a:lnSpc>
                <a:spcPts val="4205"/>
              </a:lnSpc>
            </a:pP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1-Year </a:t>
            </a:r>
            <a:r>
              <a:rPr dirty="0" sz="3600" spc="-5" i="1">
                <a:latin typeface="Arial"/>
                <a:cs typeface="Arial"/>
              </a:rPr>
              <a:t>Major Adverse CV</a:t>
            </a:r>
            <a:r>
              <a:rPr dirty="0" sz="3600" spc="-7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events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5" y="1412775"/>
            <a:ext cx="8425180" cy="5113020"/>
          </a:xfrm>
          <a:custGeom>
            <a:avLst/>
            <a:gdLst/>
            <a:ahLst/>
            <a:cxnLst/>
            <a:rect l="l" t="t" r="r" b="b"/>
            <a:pathLst>
              <a:path w="8425180" h="5113020">
                <a:moveTo>
                  <a:pt x="0" y="0"/>
                </a:moveTo>
                <a:lnTo>
                  <a:pt x="8424935" y="0"/>
                </a:lnTo>
                <a:lnTo>
                  <a:pt x="8424935" y="5112568"/>
                </a:lnTo>
                <a:lnTo>
                  <a:pt x="0" y="5112568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9300" y="1562100"/>
            <a:ext cx="7632848" cy="487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1833" y="1834703"/>
            <a:ext cx="624205" cy="514350"/>
          </a:xfrm>
          <a:custGeom>
            <a:avLst/>
            <a:gdLst/>
            <a:ahLst/>
            <a:cxnLst/>
            <a:rect l="l" t="t" r="r" b="b"/>
            <a:pathLst>
              <a:path w="624205" h="514350">
                <a:moveTo>
                  <a:pt x="0" y="0"/>
                </a:moveTo>
                <a:lnTo>
                  <a:pt x="623863" y="0"/>
                </a:lnTo>
                <a:lnTo>
                  <a:pt x="623863" y="514175"/>
                </a:lnTo>
                <a:lnTo>
                  <a:pt x="0" y="5141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0" y="190500"/>
            <a:ext cx="1260475" cy="719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82419" y="1845196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4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48064" y="1850330"/>
            <a:ext cx="144145" cy="144145"/>
          </a:xfrm>
          <a:custGeom>
            <a:avLst/>
            <a:gdLst/>
            <a:ahLst/>
            <a:cxnLst/>
            <a:rect l="l" t="t" r="r" b="b"/>
            <a:pathLst>
              <a:path w="144145" h="144144">
                <a:moveTo>
                  <a:pt x="0" y="0"/>
                </a:moveTo>
                <a:lnTo>
                  <a:pt x="144016" y="0"/>
                </a:lnTo>
                <a:lnTo>
                  <a:pt x="144016" y="144016"/>
                </a:lnTo>
                <a:lnTo>
                  <a:pt x="0" y="14401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04700" y="1753608"/>
            <a:ext cx="5068570" cy="1263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55"/>
              </a:lnSpc>
              <a:tabLst>
                <a:tab pos="2436495" algn="l"/>
              </a:tabLst>
            </a:pPr>
            <a:r>
              <a:rPr dirty="0" sz="1800" spc="-5" b="1">
                <a:latin typeface="Arial"/>
                <a:cs typeface="Arial"/>
              </a:rPr>
              <a:t>Femoral	</a:t>
            </a:r>
            <a:r>
              <a:rPr dirty="0" baseline="1543" sz="2700" spc="-7" b="1">
                <a:latin typeface="Arial"/>
                <a:cs typeface="Arial"/>
              </a:rPr>
              <a:t>Radial</a:t>
            </a:r>
            <a:endParaRPr baseline="1543" sz="27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40"/>
              </a:spcBef>
            </a:pPr>
            <a:r>
              <a:rPr dirty="0" sz="1800" spc="-5" b="1">
                <a:latin typeface="Arial"/>
                <a:cs typeface="Arial"/>
              </a:rPr>
              <a:t>17.2%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15.2%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7484" y="1700807"/>
            <a:ext cx="5837555" cy="1944370"/>
          </a:xfrm>
          <a:custGeom>
            <a:avLst/>
            <a:gdLst/>
            <a:ahLst/>
            <a:cxnLst/>
            <a:rect l="l" t="t" r="r" b="b"/>
            <a:pathLst>
              <a:path w="5837555" h="1944370">
                <a:moveTo>
                  <a:pt x="0" y="0"/>
                </a:moveTo>
                <a:lnTo>
                  <a:pt x="5836924" y="0"/>
                </a:lnTo>
                <a:lnTo>
                  <a:pt x="5836924" y="1944215"/>
                </a:lnTo>
                <a:lnTo>
                  <a:pt x="0" y="19442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7484" y="1700807"/>
            <a:ext cx="5837555" cy="1944370"/>
          </a:xfrm>
          <a:custGeom>
            <a:avLst/>
            <a:gdLst/>
            <a:ahLst/>
            <a:cxnLst/>
            <a:rect l="l" t="t" r="r" b="b"/>
            <a:pathLst>
              <a:path w="5837555" h="1944370">
                <a:moveTo>
                  <a:pt x="0" y="0"/>
                </a:moveTo>
                <a:lnTo>
                  <a:pt x="5836924" y="0"/>
                </a:lnTo>
                <a:lnTo>
                  <a:pt x="5836924" y="1944215"/>
                </a:lnTo>
                <a:lnTo>
                  <a:pt x="0" y="19442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11759" y="3213968"/>
            <a:ext cx="287655" cy="1727200"/>
          </a:xfrm>
          <a:custGeom>
            <a:avLst/>
            <a:gdLst/>
            <a:ahLst/>
            <a:cxnLst/>
            <a:rect l="l" t="t" r="r" b="b"/>
            <a:pathLst>
              <a:path w="287655" h="1727200">
                <a:moveTo>
                  <a:pt x="0" y="0"/>
                </a:moveTo>
                <a:lnTo>
                  <a:pt x="287337" y="0"/>
                </a:lnTo>
                <a:lnTo>
                  <a:pt x="287337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11759" y="3213968"/>
            <a:ext cx="287655" cy="1727200"/>
          </a:xfrm>
          <a:custGeom>
            <a:avLst/>
            <a:gdLst/>
            <a:ahLst/>
            <a:cxnLst/>
            <a:rect l="l" t="t" r="r" b="b"/>
            <a:pathLst>
              <a:path w="287655" h="1727200">
                <a:moveTo>
                  <a:pt x="0" y="0"/>
                </a:moveTo>
                <a:lnTo>
                  <a:pt x="287337" y="0"/>
                </a:lnTo>
                <a:lnTo>
                  <a:pt x="287337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23927" y="4653136"/>
            <a:ext cx="3960495" cy="288290"/>
          </a:xfrm>
          <a:custGeom>
            <a:avLst/>
            <a:gdLst/>
            <a:ahLst/>
            <a:cxnLst/>
            <a:rect l="l" t="t" r="r" b="b"/>
            <a:pathLst>
              <a:path w="3960495" h="288289">
                <a:moveTo>
                  <a:pt x="0" y="0"/>
                </a:moveTo>
                <a:lnTo>
                  <a:pt x="3960440" y="0"/>
                </a:lnTo>
                <a:lnTo>
                  <a:pt x="39604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23927" y="4653136"/>
            <a:ext cx="3960495" cy="288290"/>
          </a:xfrm>
          <a:custGeom>
            <a:avLst/>
            <a:gdLst/>
            <a:ahLst/>
            <a:cxnLst/>
            <a:rect l="l" t="t" r="r" b="b"/>
            <a:pathLst>
              <a:path w="3960495" h="288289">
                <a:moveTo>
                  <a:pt x="0" y="0"/>
                </a:moveTo>
                <a:lnTo>
                  <a:pt x="3960440" y="0"/>
                </a:lnTo>
                <a:lnTo>
                  <a:pt x="396044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7583" y="5589239"/>
            <a:ext cx="7345045" cy="792480"/>
          </a:xfrm>
          <a:custGeom>
            <a:avLst/>
            <a:gdLst/>
            <a:ahLst/>
            <a:cxnLst/>
            <a:rect l="l" t="t" r="r" b="b"/>
            <a:pathLst>
              <a:path w="7345045" h="792479">
                <a:moveTo>
                  <a:pt x="0" y="0"/>
                </a:moveTo>
                <a:lnTo>
                  <a:pt x="7344815" y="0"/>
                </a:lnTo>
                <a:lnTo>
                  <a:pt x="7344815" y="792088"/>
                </a:lnTo>
                <a:lnTo>
                  <a:pt x="0" y="79208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778531" y="4454525"/>
            <a:ext cx="1054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NNTB: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8252" y="215345"/>
            <a:ext cx="7756525" cy="81978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45"/>
              </a:lnSpc>
              <a:spcBef>
                <a:spcPts val="100"/>
              </a:spcBef>
            </a:pPr>
            <a:r>
              <a:rPr dirty="0" sz="1800" spc="-5">
                <a:solidFill>
                  <a:srgbClr val="FF6600"/>
                </a:solidFill>
              </a:rPr>
              <a:t>ACCESS</a:t>
            </a:r>
            <a:endParaRPr sz="1800"/>
          </a:p>
          <a:p>
            <a:pPr marL="177165">
              <a:lnSpc>
                <a:spcPts val="4205"/>
              </a:lnSpc>
            </a:pPr>
            <a:r>
              <a:rPr dirty="0" sz="3600" spc="-5" i="1">
                <a:solidFill>
                  <a:srgbClr val="FFFFFF"/>
                </a:solidFill>
                <a:latin typeface="Arial"/>
                <a:cs typeface="Arial"/>
              </a:rPr>
              <a:t>1-Year </a:t>
            </a:r>
            <a:r>
              <a:rPr dirty="0" sz="3600" spc="-5" i="1">
                <a:latin typeface="Arial"/>
                <a:cs typeface="Arial"/>
              </a:rPr>
              <a:t>Net Adverse Clinical</a:t>
            </a:r>
            <a:r>
              <a:rPr dirty="0" sz="3600" spc="-75" i="1">
                <a:latin typeface="Arial"/>
                <a:cs typeface="Arial"/>
              </a:rPr>
              <a:t> </a:t>
            </a:r>
            <a:r>
              <a:rPr dirty="0" sz="3600" spc="-5" i="1">
                <a:latin typeface="Arial"/>
                <a:cs typeface="Arial"/>
              </a:rPr>
              <a:t>Events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European Society of Cardiology</dc:creator>
  <cp:keywords>ESC Congress 2018, European Society of Cardiology</cp:keywords>
  <dc:subject>MATRIX trial - Minimizing Adverse Haemorrhagic Events by Transradial Access Site and Systemic Implementation of Angiox</dc:subject>
  <dc:title>MATRIX trial - Minimizing Adverse Haemorrhagic Events by Transradial Access Site and Systemic Implementation of Angiox</dc:title>
  <dcterms:created xsi:type="dcterms:W3CDTF">2018-09-05T17:19:08Z</dcterms:created>
  <dcterms:modified xsi:type="dcterms:W3CDTF">2018-09-05T17:19:08Z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2018-08-25T00:00:00Z</vt:filetime>
  </property>
  <property fmtid="{D5CDD505-2E9C-101B-9397-08002B2CF9AE}" pid="3" name="Creator">
    <vt:lpwstr>Aspose Ltd.</vt:lpwstr>
  </property>
  <property fmtid="{D5CDD505-2E9C-101B-9397-08002B2CF9AE}" pid="4" name="LastSaved">
    <vt:filetime>2018-09-05T00:00:00Z</vt:filetime>
  </property>
</Properties>
</file>