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90" r:id="rId5"/>
    <p:sldId id="285" r:id="rId6"/>
    <p:sldId id="324" r:id="rId7"/>
    <p:sldId id="296" r:id="rId8"/>
    <p:sldId id="297" r:id="rId9"/>
    <p:sldId id="322" r:id="rId10"/>
    <p:sldId id="299" r:id="rId11"/>
    <p:sldId id="300" r:id="rId12"/>
    <p:sldId id="307" r:id="rId13"/>
    <p:sldId id="310" r:id="rId14"/>
    <p:sldId id="323" r:id="rId15"/>
    <p:sldId id="312" r:id="rId16"/>
    <p:sldId id="321" r:id="rId17"/>
  </p:sldIdLst>
  <p:sldSz cx="9144000" cy="5143500" type="screen16x9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9" autoAdjust="0"/>
    <p:restoredTop sz="71189" autoAdjust="0"/>
  </p:normalViewPr>
  <p:slideViewPr>
    <p:cSldViewPr>
      <p:cViewPr varScale="1">
        <p:scale>
          <a:sx n="88" d="100"/>
          <a:sy n="88" d="100"/>
        </p:scale>
        <p:origin x="153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89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90333-95F2-4792-A76A-799EA897A35C}" type="datetimeFigureOut">
              <a:rPr kumimoji="1" lang="ja-JP" altLang="en-US" smtClean="0"/>
              <a:t>2018/3/4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186C6-7A31-4C58-8058-3DEC41D202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7546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85576-FEEB-4C6E-BB54-9961CE0A2FD8}" type="datetimeFigureOut">
              <a:rPr kumimoji="1" lang="ja-JP" altLang="en-US" smtClean="0"/>
              <a:t>2018/3/4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404DD-7373-4EC0-B5BB-5DC7E4B144B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55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2495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64BCB-D54D-294F-AE32-220751C258F7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220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1069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206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n-US" altLang="ja-JP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93FAF-4D5A-4DDB-9518-AF893382121A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7870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7069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258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134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7877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38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132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891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0348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1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404DD-7373-4EC0-B5BB-5DC7E4B144B1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60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200" b="0" u="non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93FAF-4D5A-4DDB-9518-AF893382121A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5799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93FAF-4D5A-4DDB-9518-AF893382121A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4311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889"/>
            <a:ext cx="8229600" cy="493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43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A14D02-CC6A-4E13-8063-E7D2D92DA659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1276350"/>
            <a:ext cx="9220200" cy="1102519"/>
          </a:xfrm>
        </p:spPr>
        <p:txBody>
          <a:bodyPr>
            <a:noAutofit/>
          </a:bodyPr>
          <a:lstStyle/>
          <a:p>
            <a:r>
              <a:rPr lang="en-US" sz="3200" b="1" dirty="0"/>
              <a:t>The Current Situation </a:t>
            </a:r>
            <a:r>
              <a:rPr lang="en-US" sz="3200" b="1" dirty="0" smtClean="0"/>
              <a:t>of </a:t>
            </a:r>
            <a:r>
              <a:rPr lang="en-US" sz="3200" b="1" dirty="0"/>
              <a:t>Mitral </a:t>
            </a:r>
            <a:r>
              <a:rPr lang="en-US" sz="3200" b="1" dirty="0" smtClean="0"/>
              <a:t>Valve Devices </a:t>
            </a:r>
            <a:r>
              <a:rPr lang="en-US" sz="3200" b="1" dirty="0"/>
              <a:t>in Japan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929" y="3028950"/>
            <a:ext cx="8839200" cy="1314450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Shin Iwamoto, </a:t>
            </a:r>
            <a:r>
              <a:rPr lang="en-US" altLang="ja-JP" sz="2800" i="1" dirty="0"/>
              <a:t>PhD</a:t>
            </a:r>
          </a:p>
          <a:p>
            <a:r>
              <a:rPr lang="en-US" altLang="ja-JP" sz="2800" dirty="0"/>
              <a:t>Pharmaceuticals and Medical Devices Agency</a:t>
            </a:r>
            <a:r>
              <a:rPr lang="ja-JP" altLang="en-US" sz="2800" dirty="0"/>
              <a:t>（</a:t>
            </a:r>
            <a:r>
              <a:rPr lang="en-US" altLang="ja-JP" sz="2800" dirty="0"/>
              <a:t>PMDA</a:t>
            </a:r>
            <a:r>
              <a:rPr lang="en-US" altLang="ja-JP" sz="2800" dirty="0" smtClean="0"/>
              <a:t>)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40684"/>
              </p:ext>
            </p:extLst>
          </p:nvPr>
        </p:nvGraphicFramePr>
        <p:xfrm>
          <a:off x="1470875" y="2029563"/>
          <a:ext cx="6453925" cy="189341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62925"/>
                <a:gridCol w="1136373"/>
                <a:gridCol w="976611"/>
                <a:gridCol w="1042518"/>
                <a:gridCol w="1035498"/>
              </a:tblGrid>
              <a:tr h="28304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DMR 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105)</a:t>
                      </a:r>
                      <a:endParaRPr kumimoji="1" lang="ja-JP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ja-JP" altLang="en-US" sz="1600" dirty="0"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FMR 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246)</a:t>
                      </a:r>
                      <a:endParaRPr kumimoji="1" lang="ja-JP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kumimoji="1" lang="ja-JP" altLang="en-US" sz="1600" dirty="0"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3675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+mn-ea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30-Day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12-Month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30-Day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12-Month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</a:tr>
              <a:tr h="3773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</a:t>
                      </a:r>
                      <a:endParaRPr lang="ja-JP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6.7% </a:t>
                      </a:r>
                      <a:endParaRPr lang="en-U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7/105)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23.8% </a:t>
                      </a:r>
                      <a:endParaRPr lang="en-U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25/105)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4.1%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(10/246)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22.4%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(55/246)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</a:tr>
              <a:tr h="3773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adverse events </a:t>
                      </a:r>
                      <a:r>
                        <a:rPr lang="en-US" altLang="ja-JP" sz="14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</a:t>
                      </a:r>
                      <a:endParaRPr lang="ja-JP" sz="1400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 </a:t>
                      </a:r>
                      <a:endParaRPr lang="en-U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19/105)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36.2% </a:t>
                      </a:r>
                      <a:endParaRPr lang="en-U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38/105)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19.1%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(47/246)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38.2%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(94/246)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</a:tr>
              <a:tr h="4338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</a:t>
                      </a:r>
                      <a:r>
                        <a:rPr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adverse events (excluding transfusion</a:t>
                      </a: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ja-JP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8.6% </a:t>
                      </a:r>
                      <a:endParaRPr lang="en-U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9/105)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26.7% </a:t>
                      </a:r>
                      <a:endParaRPr lang="en-U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28/105)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9.3%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(23/246)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28.5%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(70/246)</a:t>
                      </a:r>
                      <a:endParaRPr lang="ja-JP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87" marR="6787" marT="20717" marB="20717" anchor="ctr"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28600" y="761821"/>
            <a:ext cx="93124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Majority of major adverse events are death and transfusion </a:t>
            </a:r>
            <a:r>
              <a:rPr lang="en-US" altLang="ja-JP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 units.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major adverse event rate are almost the same between DMR and FMR group.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370F-58EB-1541-9838-BBAC0091F752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57200" y="3990072"/>
            <a:ext cx="83911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*1:</a:t>
            </a:r>
            <a:r>
              <a:rPr lang="en-US" altLang="ja-JP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MAE defined as combined clinical endpoint of death, myocardial infarction (MI), re-operation for failed surgical repair or replacement, </a:t>
            </a:r>
            <a:r>
              <a:rPr lang="en-US" altLang="ja-JP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non-elective cardiovascular </a:t>
            </a:r>
            <a:r>
              <a:rPr lang="en-US" altLang="ja-JP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surgery for adverse events, stroke, renal failure, deep wound infection, ventilation for greater than 48 hours, gastrointestinal (GI) </a:t>
            </a:r>
            <a:r>
              <a:rPr lang="en-US" altLang="ja-JP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complication requiring </a:t>
            </a:r>
            <a:r>
              <a:rPr lang="en-US" altLang="ja-JP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surgery, new onset of permanent atrial fibrillation, septicemia, and transfusion of 2 or more units of blood</a:t>
            </a:r>
            <a:r>
              <a:rPr lang="en-US" altLang="ja-JP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36832" y="-20183"/>
            <a:ext cx="8699899" cy="45833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Safety in 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Integrated High Risk Cohort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46701" y="3040380"/>
            <a:ext cx="990600" cy="457200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911340" y="3028950"/>
            <a:ext cx="990600" cy="457200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858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85810" y="1773337"/>
            <a:ext cx="3514574" cy="2196432"/>
            <a:chOff x="658" y="-196"/>
            <a:chExt cx="6372" cy="4720"/>
          </a:xfrm>
        </p:grpSpPr>
        <p:sp>
          <p:nvSpPr>
            <p:cNvPr id="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8" y="-196"/>
              <a:ext cx="6364" cy="4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" y="-196"/>
              <a:ext cx="6372" cy="4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正方形/長方形 15"/>
          <p:cNvSpPr/>
          <p:nvPr/>
        </p:nvSpPr>
        <p:spPr>
          <a:xfrm>
            <a:off x="2338195" y="1892306"/>
            <a:ext cx="5341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05419" y="2323811"/>
            <a:ext cx="67839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MitraClip</a:t>
            </a:r>
            <a:endParaRPr lang="ja-JP" altLang="en-US" sz="9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81613" y="2933695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care</a:t>
            </a:r>
            <a:endParaRPr lang="en-US" altLang="ja-JP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(Duke uni. Database)</a:t>
            </a:r>
            <a:endParaRPr lang="ja-JP" alt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5003894" y="1800532"/>
            <a:ext cx="3454306" cy="2169237"/>
            <a:chOff x="6694375" y="1197054"/>
            <a:chExt cx="4384834" cy="3331845"/>
          </a:xfrm>
        </p:grpSpPr>
        <p:pic>
          <p:nvPicPr>
            <p:cNvPr id="21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4375" y="1197054"/>
              <a:ext cx="4384834" cy="333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正方形/長方形 21"/>
            <p:cNvSpPr/>
            <p:nvPr/>
          </p:nvSpPr>
          <p:spPr>
            <a:xfrm>
              <a:off x="8260608" y="1256200"/>
              <a:ext cx="657655" cy="4254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ja-JP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MR</a:t>
              </a:r>
              <a:endParaRPr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228600" y="4400550"/>
            <a:ext cx="8854538" cy="45140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406"/>
              </a:lnSpc>
            </a:pPr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These analyses suggest 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ts val="1406"/>
              </a:lnSpc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MitraClip procedure dose not increase the risk of mortality in prohibitive risk MR patients.  </a:t>
            </a: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6200" y="591555"/>
            <a:ext cx="8844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are not sufficient clinical data on long-term prognosis of MR patients with prohibitive risk for mitral valve surgery.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Therefore, propensity score matching analysis was performed to compare mortality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between the integrated HR cohort and patients with medical treatment from Duke university database.</a:t>
            </a: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996143"/>
              </p:ext>
            </p:extLst>
          </p:nvPr>
        </p:nvGraphicFramePr>
        <p:xfrm>
          <a:off x="1409651" y="3323171"/>
          <a:ext cx="2786645" cy="34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245"/>
                <a:gridCol w="838200"/>
                <a:gridCol w="457200"/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Cox hazards analysis</a:t>
                      </a:r>
                      <a:r>
                        <a:rPr kumimoji="1" lang="en-US" altLang="ja-JP" sz="800" baseline="30000" dirty="0" smtClean="0"/>
                        <a:t>*1</a:t>
                      </a:r>
                      <a:r>
                        <a:rPr kumimoji="1" lang="en-US" altLang="ja-JP" sz="800" dirty="0" smtClean="0"/>
                        <a:t>(Adjusted)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HR(95%CI)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1" lang="en-US" altLang="ja-JP" sz="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-value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</a:tr>
              <a:tr h="1714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= 65 Best matched patients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0.63</a:t>
                      </a:r>
                      <a:r>
                        <a:rPr kumimoji="1" lang="ja-JP" altLang="en-US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(0.25 -</a:t>
                      </a:r>
                      <a:r>
                        <a:rPr kumimoji="1" lang="en-US" altLang="ja-JP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1.61)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0.3326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96345"/>
              </p:ext>
            </p:extLst>
          </p:nvPr>
        </p:nvGraphicFramePr>
        <p:xfrm>
          <a:off x="5261394" y="3354113"/>
          <a:ext cx="2988892" cy="34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092"/>
                <a:gridCol w="989116"/>
                <a:gridCol w="458684"/>
              </a:tblGrid>
              <a:tr h="1714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/>
                        <a:t>Cox hazards analysis</a:t>
                      </a:r>
                      <a:r>
                        <a:rPr kumimoji="1" lang="en-US" altLang="ja-JP" sz="800" baseline="30000" dirty="0" smtClean="0"/>
                        <a:t>*1</a:t>
                      </a:r>
                      <a:r>
                        <a:rPr kumimoji="1" lang="en-US" altLang="ja-JP" sz="800" dirty="0" smtClean="0"/>
                        <a:t>(Adjusted)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HR(95%CI)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1" lang="en-US" altLang="ja-JP" sz="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-value</a:t>
                      </a:r>
                      <a:endParaRPr kumimoji="1" lang="ja-JP" altLang="en-US" sz="800" dirty="0"/>
                    </a:p>
                  </a:txBody>
                  <a:tcPr marL="51435" marR="51435" marT="25718" marB="25718"/>
                </a:tc>
              </a:tr>
              <a:tr h="1714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 = 246 Best matched</a:t>
                      </a:r>
                      <a:r>
                        <a:rPr kumimoji="1" lang="en-US" altLang="ja-JP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patients</a:t>
                      </a:r>
                      <a:endParaRPr kumimoji="1" lang="ja-JP" altLang="en-US" sz="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0.56 (0.38 - 0.82)</a:t>
                      </a:r>
                      <a:endParaRPr kumimoji="1" lang="ja-JP" altLang="en-US" sz="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0.0031</a:t>
                      </a:r>
                      <a:endParaRPr kumimoji="1" lang="ja-JP" altLang="en-US" sz="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sp>
        <p:nvSpPr>
          <p:cNvPr id="24" name="右矢印 23"/>
          <p:cNvSpPr/>
          <p:nvPr/>
        </p:nvSpPr>
        <p:spPr>
          <a:xfrm>
            <a:off x="26158" y="4555063"/>
            <a:ext cx="282194" cy="324408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-73269" y="-516"/>
            <a:ext cx="9293469" cy="45833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Propensity Score Matching Analysis for Mortality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923206" y="1700540"/>
            <a:ext cx="39626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93737" y="2058410"/>
            <a:ext cx="325731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87894" y="2416280"/>
            <a:ext cx="32579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  <a:p>
            <a:pPr algn="r"/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980071" y="2833293"/>
            <a:ext cx="32579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  <a:p>
            <a:pPr algn="r"/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72312" y="3250306"/>
            <a:ext cx="325731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01900" y="3612208"/>
            <a:ext cx="325731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58909" y="4062740"/>
            <a:ext cx="32180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*1:Cox </a:t>
            </a:r>
            <a:r>
              <a:rPr kumimoji="1" lang="en-US" altLang="ja-JP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proportional hazards regression </a:t>
            </a:r>
            <a:r>
              <a:rPr kumimoji="1" lang="en-US" altLang="ja-JP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kumimoji="1" lang="en-US" altLang="ja-JP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533883" y="2327122"/>
            <a:ext cx="67839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MitraClip</a:t>
            </a:r>
            <a:endParaRPr lang="ja-JP" altLang="en-US" sz="9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187453" y="3079195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care</a:t>
            </a:r>
            <a:endParaRPr lang="en-US" altLang="ja-JP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(Duke uni. Database)</a:t>
            </a:r>
            <a:endParaRPr lang="ja-JP" alt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 rot="16200000">
            <a:off x="422393" y="2755634"/>
            <a:ext cx="1011815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Survival (%)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71600" y="2767340"/>
            <a:ext cx="1610013" cy="53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5282107" y="2854938"/>
            <a:ext cx="1575894" cy="43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5285917" y="2688889"/>
            <a:ext cx="713042" cy="182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845583" y="1705593"/>
            <a:ext cx="39626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916114" y="2063463"/>
            <a:ext cx="325731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910271" y="2421333"/>
            <a:ext cx="32579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  <a:p>
            <a:pPr algn="r"/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902448" y="2838346"/>
            <a:ext cx="32579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  <a:p>
            <a:pPr algn="r"/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894689" y="3255359"/>
            <a:ext cx="325731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924277" y="3617261"/>
            <a:ext cx="325731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 rot="16200000">
            <a:off x="4344770" y="2760687"/>
            <a:ext cx="1011815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Survival (%)</a:t>
            </a:r>
            <a:endParaRPr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552108" y="3760639"/>
            <a:ext cx="246047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951395" y="3743705"/>
            <a:ext cx="297718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613660" y="3771064"/>
            <a:ext cx="246047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012947" y="3754130"/>
            <a:ext cx="297718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517033" y="3754130"/>
            <a:ext cx="183866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421989" y="3751325"/>
            <a:ext cx="183866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505200" y="1809811"/>
            <a:ext cx="877306" cy="18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7469968" y="1819809"/>
            <a:ext cx="877306" cy="18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42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1714500" y="6376"/>
            <a:ext cx="5715000" cy="30565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Results of Japan Study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03759"/>
              </p:ext>
            </p:extLst>
          </p:nvPr>
        </p:nvGraphicFramePr>
        <p:xfrm>
          <a:off x="1046535" y="2060640"/>
          <a:ext cx="7050930" cy="136815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19399"/>
                <a:gridCol w="1498038"/>
                <a:gridCol w="1319820"/>
                <a:gridCol w="1413673"/>
              </a:tblGrid>
              <a:tr h="367997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comers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(30pts)</a:t>
                      </a:r>
                      <a:endParaRPr kumimoji="1" lang="ja-JP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DMR</a:t>
                      </a:r>
                      <a:endParaRPr kumimoji="1" lang="ja-JP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(16pts)</a:t>
                      </a:r>
                      <a:endParaRPr kumimoji="1" lang="en-US" altLang="ja-JP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FMR</a:t>
                      </a:r>
                      <a:endParaRPr kumimoji="1" lang="ja-JP" alt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(14pts)</a:t>
                      </a:r>
                      <a:endParaRPr kumimoji="1" lang="en-US" altLang="ja-JP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  <a:tr h="411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 procedural success</a:t>
                      </a:r>
                      <a:r>
                        <a:rPr kumimoji="1" lang="en-US" altLang="ja-JP" sz="14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</a:t>
                      </a:r>
                      <a:endParaRPr kumimoji="1" lang="ja-JP" altLang="en-US" sz="1400" b="1" baseline="30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86.7% (26/30)</a:t>
                      </a:r>
                      <a:endParaRPr kumimoji="1" lang="en-US" altLang="ja-JP" sz="1400" b="0" kern="1200" baseline="30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81.3% (13/16)</a:t>
                      </a:r>
                      <a:endParaRPr kumimoji="1" lang="en-US" altLang="ja-JP" sz="1400" b="0" kern="1200" baseline="30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92.9% (13/14)</a:t>
                      </a:r>
                      <a:endParaRPr kumimoji="1" lang="en-US" altLang="ja-JP" sz="1400" b="0" kern="1200" baseline="30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</a:tr>
              <a:tr h="4629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adverse events at 30-days</a:t>
                      </a:r>
                      <a:r>
                        <a:rPr kumimoji="1" lang="en-US" altLang="ja-JP" sz="14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*2</a:t>
                      </a:r>
                      <a:endParaRPr kumimoji="1" lang="en-US" altLang="ja-JP" sz="14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(Including death)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 (0/30)</a:t>
                      </a:r>
                      <a:endParaRPr kumimoji="1" lang="en-US" altLang="ja-JP" sz="1400" b="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 (0/16)</a:t>
                      </a:r>
                      <a:endParaRPr kumimoji="1" lang="en-US" altLang="ja-JP" sz="1400" b="0" kern="1200" baseline="30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 (0/14)</a:t>
                      </a:r>
                      <a:endParaRPr kumimoji="1" lang="en-US" altLang="ja-JP" sz="1400" b="0" kern="1200" baseline="30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</a:tr>
            </a:tbl>
          </a:graphicData>
        </a:graphic>
      </p:graphicFrame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370F-58EB-1541-9838-BBAC0091F752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4338964" y="4092378"/>
            <a:ext cx="459482" cy="28643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31751" y="685621"/>
            <a:ext cx="719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Prospective, multi-center, single 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arm, 30 patients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Primary endpoint: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u"/>
              <a:defRPr/>
            </a:pP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Effectiveness: Acute </a:t>
            </a:r>
            <a: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procedural 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endParaRPr lang="en-US" altLang="ja-JP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u"/>
              <a:defRPr/>
            </a:pP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Safety: </a:t>
            </a:r>
            <a: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Major adverse events at 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30-days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97496" y="3387506"/>
            <a:ext cx="7308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Implantation success and reduction to MR&lt;2 </a:t>
            </a:r>
          </a:p>
          <a:p>
            <a:pPr lvl="0">
              <a:defRPr/>
            </a:pPr>
            <a:r>
              <a:rPr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*2: MAE </a:t>
            </a:r>
            <a:r>
              <a:rPr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defined as combined clinical endpoint of death, myocardial infarction (MI), </a:t>
            </a:r>
            <a:r>
              <a:rPr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renal </a:t>
            </a:r>
            <a:r>
              <a:rPr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failure, non-elective cardiovascular surgery for device or procedural </a:t>
            </a:r>
            <a:r>
              <a:rPr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related </a:t>
            </a:r>
            <a:r>
              <a:rPr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adverse events.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6200" y="4535291"/>
            <a:ext cx="8991600" cy="47485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Japan study </a:t>
            </a:r>
            <a:r>
              <a:rPr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has shown </a:t>
            </a:r>
            <a: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favorable results </a:t>
            </a:r>
            <a:r>
              <a:rPr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MitraClip in </a:t>
            </a:r>
            <a:r>
              <a:rPr lang="en-US" altLang="ja-JP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both DMR and FMR patients.</a:t>
            </a:r>
          </a:p>
        </p:txBody>
      </p:sp>
    </p:spTree>
    <p:extLst>
      <p:ext uri="{BB962C8B-B14F-4D97-AF65-F5344CB8AC3E}">
        <p14:creationId xmlns:p14="http://schemas.microsoft.com/office/powerpoint/2010/main" val="264918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597960" y="18694"/>
            <a:ext cx="5932170" cy="4761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Benefit-Risk Conclusions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3567" y="413360"/>
            <a:ext cx="8860955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&lt;Benefit&gt;</a:t>
            </a:r>
            <a:endParaRPr lang="en-US" altLang="ja-JP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DMR and FMR patients with prohibitive risk for mitral valve surgery,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were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significant clinical improvements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MR grade and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clinical parameters such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 NYHA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 and hospitalizations for heart failure.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Based on these improvements,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MitraClip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 might also improve the mortality in these patients.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&lt;Risk&gt;</a:t>
            </a:r>
            <a:endParaRPr lang="en-US" altLang="ja-JP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Technical support such as training and proctorship could reduce device related  complications. However, the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probable risks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the MitraClip such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implantation failure, stroke, bleeding, still remain. 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9120" y="4083487"/>
            <a:ext cx="85344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consideration of the facet that there are no effective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options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p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atients with MR at prohibitive risk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valve surgery, the PMDA believes that this device becomes a new option for these patients.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下矢印 9"/>
          <p:cNvSpPr/>
          <p:nvPr/>
        </p:nvSpPr>
        <p:spPr>
          <a:xfrm rot="16200000">
            <a:off x="128088" y="4219835"/>
            <a:ext cx="664069" cy="704633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31193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370837" y="4867137"/>
            <a:ext cx="1600200" cy="273844"/>
          </a:xfrm>
        </p:spPr>
        <p:txBody>
          <a:bodyPr/>
          <a:lstStyle/>
          <a:p>
            <a:fld id="{45AE370F-58EB-1541-9838-BBAC0091F752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64680" y="1710690"/>
            <a:ext cx="8839200" cy="31188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4313" indent="-214313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According to Japanese therapeutic guidelines, the physically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improvement of MR is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clinically meaningful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both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degenerative MR and functional MR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 as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 as cardiac function is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maintained.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is no effective treatment option for the functional MR patients who are targeted for this device, so the medical needs are so much high.</a:t>
            </a:r>
          </a:p>
          <a:p>
            <a:pPr marL="214313" indent="-214313" algn="just"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450"/>
              </a:spcAft>
              <a:buFont typeface="Wingdings" panose="05000000000000000000" pitchFamily="2" charset="2"/>
              <a:buChar char="u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PMDA believes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that the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device has shown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 efficacy for functional MR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patients,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because it is suggested a tendency to improve survival rate and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 of functional MR patients in overseas and domestic clinical trial results.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8000" y="29192"/>
            <a:ext cx="9052560" cy="493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1" lang="en-US" altLang="ja-JP" sz="2400" b="1" dirty="0" smtClean="0"/>
              <a:t>The Reasons for </a:t>
            </a:r>
            <a:r>
              <a:rPr kumimoji="1" lang="en-US" altLang="ja-JP" sz="2400" b="1" dirty="0"/>
              <a:t>Including Functional MR </a:t>
            </a:r>
            <a:r>
              <a:rPr kumimoji="1" lang="en-US" altLang="ja-JP" sz="2400" b="1" dirty="0" smtClean="0"/>
              <a:t>Indication in JP</a:t>
            </a:r>
            <a:endParaRPr kumimoji="1" lang="ja-JP" altLang="en-US" sz="2400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771861"/>
              </p:ext>
            </p:extLst>
          </p:nvPr>
        </p:nvGraphicFramePr>
        <p:xfrm>
          <a:off x="1676400" y="522653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IFU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JP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DMR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FMR</a:t>
                      </a:r>
                      <a:endParaRPr kumimoji="1" lang="ja-JP" alt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－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5715000" y="1261110"/>
            <a:ext cx="2057400" cy="399850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3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86000" y="-64770"/>
            <a:ext cx="471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MitraClip IFU in Japan  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8275" y="514109"/>
            <a:ext cx="8872640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MitraClip treatment is not an alternative to medical therapy since benefit-risk balance of this device in patients with controlled heart failure with medications is unclear. </a:t>
            </a: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Efficacy and safety of MitraClip in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acute-on-chronic MR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patients are not assured.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are no sufficient data of MitraClip in patients with severe heart failure including low LVEF and dependent on catecholamine and/or mechanical circulatory assist device.</a:t>
            </a:r>
            <a:endParaRPr lang="ja-JP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370F-58EB-1541-9838-BBAC0091F752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7" name="正方形/長方形 1"/>
          <p:cNvSpPr/>
          <p:nvPr/>
        </p:nvSpPr>
        <p:spPr>
          <a:xfrm>
            <a:off x="124250" y="3300948"/>
            <a:ext cx="892069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u="sng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&lt;IFU&gt;</a:t>
            </a:r>
            <a:r>
              <a:rPr lang="en-US" altLang="ja-JP" sz="16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600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device is indicated for the percutaneous reduction of significant symptomatic mitral regurgitation (MR ≥ 3+) in patients with LVEF greater than 30%, who have been determined to be at prohibitive risk for mitral valve surgery.</a:t>
            </a:r>
          </a:p>
          <a:p>
            <a:r>
              <a:rPr lang="en-US" altLang="ja-JP" sz="16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(except for blows)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FMR patients without best medical therapy according to the Japanese </a:t>
            </a:r>
            <a:r>
              <a:rPr lang="en-US" altLang="ja-JP" sz="1600" b="1" u="sng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guideline</a:t>
            </a:r>
            <a:endParaRPr lang="en-US" altLang="ja-JP" sz="1600" b="1" u="sng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Acute-on-chronic </a:t>
            </a:r>
            <a:r>
              <a:rPr lang="en-US" altLang="ja-JP" sz="1600" b="1" u="sng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endParaRPr lang="en-US" altLang="ja-JP" sz="1600" b="1" u="sng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Catecholamine </a:t>
            </a:r>
            <a:r>
              <a:rPr lang="en-US" altLang="ja-JP" sz="1600" b="1" u="sng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dependent and/or Mechanical </a:t>
            </a:r>
            <a:r>
              <a:rPr lang="en-US" altLang="ja-JP" sz="1600" b="1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circulatory assist device dependent</a:t>
            </a:r>
          </a:p>
        </p:txBody>
      </p:sp>
      <p:sp>
        <p:nvSpPr>
          <p:cNvPr id="12" name="下矢印 3"/>
          <p:cNvSpPr/>
          <p:nvPr/>
        </p:nvSpPr>
        <p:spPr>
          <a:xfrm rot="10800000" flipV="1">
            <a:off x="3962400" y="2876550"/>
            <a:ext cx="609600" cy="499399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3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rot="21272348">
            <a:off x="-520994" y="265912"/>
            <a:ext cx="9224602" cy="692491"/>
          </a:xfrm>
          <a:prstGeom prst="rect">
            <a:avLst/>
          </a:prstGeom>
        </p:spPr>
        <p:txBody>
          <a:bodyPr wrap="square" lIns="68573" tIns="34287" rIns="68573" bIns="34287">
            <a:spAutoFit/>
          </a:bodyPr>
          <a:lstStyle/>
          <a:p>
            <a:pPr algn="r">
              <a:defRPr/>
            </a:pPr>
            <a:r>
              <a:rPr lang="en-US" altLang="ja-JP" sz="405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 for your kind attention!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17" y="652092"/>
            <a:ext cx="2430496" cy="13952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C:\Users\真美\AppData\Local\Microsoft\Windows\Temporary Internet Files\Content.IE5\KUYWNOXH\MC90001592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8186">
            <a:off x="3809548" y="771110"/>
            <a:ext cx="1687157" cy="13207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英語No29アメリカ国旗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5902">
            <a:off x="7477816" y="538042"/>
            <a:ext cx="1552438" cy="1683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318025" y="1743673"/>
            <a:ext cx="4463415" cy="1657350"/>
          </a:xfrm>
          <a:prstGeom prst="rect">
            <a:avLst/>
          </a:prstGeom>
        </p:spPr>
        <p:txBody>
          <a:bodyPr lIns="68573" tIns="34287" rIns="68573" bIns="34287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Shin Iwamoto, </a:t>
            </a:r>
            <a:r>
              <a:rPr lang="en-US" altLang="ja-JP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Office of Medical Devices </a:t>
            </a:r>
            <a:r>
              <a:rPr lang="en-US" altLang="ja-JP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en-US" altLang="ja-JP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PMDA, Japan</a:t>
            </a:r>
          </a:p>
          <a:p>
            <a:pPr>
              <a:buFontTx/>
              <a:buNone/>
              <a:defRPr/>
            </a:pPr>
            <a:r>
              <a:rPr lang="en-US" altLang="ja-JP" sz="24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wamoto-shin@pmda.go.jp</a:t>
            </a:r>
            <a:endParaRPr lang="en-US" altLang="ja-JP" sz="24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FontTx/>
              <a:buNone/>
              <a:defRPr/>
            </a:pP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08968" y="3748930"/>
            <a:ext cx="5690964" cy="756047"/>
          </a:xfrm>
          <a:prstGeom prst="rect">
            <a:avLst/>
          </a:prstGeom>
          <a:noFill/>
          <a:ln>
            <a:noFill/>
          </a:ln>
          <a:extLst/>
        </p:spPr>
        <p:txBody>
          <a:bodyPr lIns="68573" tIns="34287" rIns="68573" bIns="34287"/>
          <a:lstStyle/>
          <a:p>
            <a:pPr marL="257148" indent="-257148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more information, please visit our website:</a:t>
            </a:r>
            <a:endParaRPr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48" indent="-257148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URL 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ja-JP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http://www.pmda.go.jp/</a:t>
            </a:r>
          </a:p>
          <a:p>
            <a:pPr marL="257148" indent="-257148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ja-JP" alt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5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57250"/>
            <a:ext cx="7620000" cy="3143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Shin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 </a:t>
            </a:r>
            <a:r>
              <a:rPr lang="en-US" altLang="ja-JP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Iwamoto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, </a:t>
            </a:r>
            <a:r>
              <a:rPr lang="en-US" altLang="ja-JP" sz="3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PhD</a:t>
            </a:r>
            <a:endParaRPr lang="en-US" sz="30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radeGothic" pitchFamily="2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I have no relevant financial relationships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radeGothic" pitchFamily="2" charset="0"/>
            </a:endParaRPr>
          </a:p>
          <a:p>
            <a:pPr>
              <a:buNone/>
            </a:pPr>
            <a:endParaRPr lang="en-US" sz="2000" dirty="0" smtClean="0">
              <a:solidFill>
                <a:schemeClr val="tx2"/>
              </a:solidFill>
              <a:latin typeface="TradeGothic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/>
              <a:t>Agenda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42100"/>
            <a:ext cx="8229600" cy="3394472"/>
          </a:xfrm>
        </p:spPr>
        <p:txBody>
          <a:bodyPr>
            <a:normAutofit/>
          </a:bodyPr>
          <a:lstStyle/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5240" y="86819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endParaRPr kumimoji="1" lang="ja-JP" alt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784" y="626574"/>
            <a:ext cx="8640960" cy="979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736" y="590550"/>
            <a:ext cx="87780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presentation is based on the review report of </a:t>
            </a:r>
            <a:r>
              <a:rPr lang="en-US" altLang="ja-JP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MitraClip system </a:t>
            </a:r>
            <a:r>
              <a:rPr lang="en-US" altLang="ja-JP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 PMDA. Please check the link</a:t>
            </a:r>
            <a:r>
              <a:rPr lang="en-US" altLang="ja-JP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/>
            <a:r>
              <a:rPr lang="en-US" altLang="ja-JP" sz="1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http://www.pmda.go.jp/medical_devices/2017/M20171128001/340733000_22900BZX00358000_A100_1.pdf</a:t>
            </a:r>
            <a:endParaRPr lang="en-US" altLang="ja-JP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4152" y="1809750"/>
            <a:ext cx="837306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Classification and Treatment of 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Chronic </a:t>
            </a: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Mitral Regurgitation(MR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Review Process of MitraClip in Japan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Efficacy and Safety in </a:t>
            </a: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Pivotal Study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Efficacy </a:t>
            </a: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Japan Study</a:t>
            </a:r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Benefit-Risk Balance Conclusion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Indication for Use in Japan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69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1429636" y="-75188"/>
            <a:ext cx="662713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Classification and Treatment of </a:t>
            </a:r>
            <a:endParaRPr lang="en-US" altLang="ja-JP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Chronic Mitral Regurgitation(MR)</a:t>
            </a:r>
            <a:endParaRPr lang="en-US" altLang="ja-JP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62231"/>
              </p:ext>
            </p:extLst>
          </p:nvPr>
        </p:nvGraphicFramePr>
        <p:xfrm>
          <a:off x="152400" y="949202"/>
          <a:ext cx="8862886" cy="3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886"/>
                <a:gridCol w="3361375"/>
                <a:gridCol w="3877625"/>
              </a:tblGrid>
              <a:tr h="231008">
                <a:tc>
                  <a:txBody>
                    <a:bodyPr/>
                    <a:lstStyle/>
                    <a:p>
                      <a:pPr algn="l"/>
                      <a:endParaRPr kumimoji="1" lang="ja-JP" altLang="en-U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Degenerative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MR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036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pathology of ≥1 of the components of the valve causes valve incompetence with systolic regurgitation of blood from the left ventricle (LV) to the LA.</a:t>
                      </a:r>
                      <a:endParaRPr kumimoji="1" lang="en-US" altLang="ja-JP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mitral valve leaflets and chords usually are normal Instead, MR is associated with severe LV dysfunction due to coronary artery disease or idiopathic myocardial disease. </a:t>
                      </a:r>
                      <a:endParaRPr kumimoji="1" lang="en-US" altLang="ja-JP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913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Recommendations for severe MR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Mitral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valve surgery is recommended.</a:t>
                      </a:r>
                      <a:endParaRPr lang="en-US" altLang="ja-JP" sz="1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principle, treatment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underlying  </a:t>
                      </a:r>
                      <a:br>
                        <a:rPr lang="en-US" altLang="ja-JP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disease is recommended.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Mitral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valve surgery is considered </a:t>
                      </a:r>
                      <a:endParaRPr lang="en-US" altLang="ja-JP" sz="1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2" name="グループ化 21"/>
          <p:cNvGrpSpPr/>
          <p:nvPr/>
        </p:nvGrpSpPr>
        <p:grpSpPr>
          <a:xfrm>
            <a:off x="1147184" y="3783330"/>
            <a:ext cx="7559934" cy="1308216"/>
            <a:chOff x="1679448" y="2335530"/>
            <a:chExt cx="7559934" cy="1308216"/>
          </a:xfrm>
        </p:grpSpPr>
        <p:cxnSp>
          <p:nvCxnSpPr>
            <p:cNvPr id="28" name="直線矢印コネクタ 27"/>
            <p:cNvCxnSpPr/>
            <p:nvPr/>
          </p:nvCxnSpPr>
          <p:spPr>
            <a:xfrm>
              <a:off x="4505110" y="2764227"/>
              <a:ext cx="792218" cy="504599"/>
            </a:xfrm>
            <a:prstGeom prst="straightConnector1">
              <a:avLst/>
            </a:prstGeom>
            <a:ln w="4762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flipH="1">
              <a:off x="3664084" y="2746986"/>
              <a:ext cx="834368" cy="521840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角丸四角形 22"/>
            <p:cNvSpPr/>
            <p:nvPr/>
          </p:nvSpPr>
          <p:spPr>
            <a:xfrm>
              <a:off x="3733800" y="2335530"/>
              <a:ext cx="1541668" cy="437201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Severe MR</a:t>
              </a:r>
              <a:endPara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679448" y="3085173"/>
              <a:ext cx="1935145" cy="50783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altLang="ja-JP" sz="13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Mitral valve surgery or </a:t>
              </a:r>
            </a:p>
            <a:p>
              <a:pPr algn="ctr"/>
              <a:r>
                <a:rPr lang="en-US" altLang="ja-JP" sz="13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Valve replacement</a:t>
              </a:r>
              <a:endParaRPr lang="ja-JP" altLang="en-US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297328" y="3118781"/>
              <a:ext cx="1462598" cy="467436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No option</a:t>
              </a:r>
              <a:endPara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670907" y="2760030"/>
              <a:ext cx="2602736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3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Prohibitive </a:t>
              </a:r>
              <a:r>
                <a:rPr lang="en-US" altLang="ja-JP" sz="135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risk patient</a:t>
              </a:r>
            </a:p>
          </p:txBody>
        </p:sp>
        <p:cxnSp>
          <p:nvCxnSpPr>
            <p:cNvPr id="29" name="直線矢印コネクタ 28"/>
            <p:cNvCxnSpPr/>
            <p:nvPr/>
          </p:nvCxnSpPr>
          <p:spPr>
            <a:xfrm>
              <a:off x="6780664" y="3352499"/>
              <a:ext cx="533400" cy="0"/>
            </a:xfrm>
            <a:prstGeom prst="straightConnector1">
              <a:avLst/>
            </a:prstGeom>
            <a:ln w="4762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正方形/長方形 29"/>
            <p:cNvSpPr/>
            <p:nvPr/>
          </p:nvSpPr>
          <p:spPr>
            <a:xfrm>
              <a:off x="7314064" y="2997415"/>
              <a:ext cx="1925318" cy="64633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ja-JP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Target patients</a:t>
              </a:r>
            </a:p>
            <a:p>
              <a:pPr algn="ctr"/>
              <a:r>
                <a:rPr lang="en-US" altLang="ja-JP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for MitraClip </a:t>
              </a:r>
              <a:endPara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551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" y="20889"/>
            <a:ext cx="9052560" cy="493461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/>
              <a:t>Overview of MitraClip Clip Delivery System</a:t>
            </a:r>
            <a:endParaRPr kumimoji="1" lang="ja-JP" altLang="en-US" sz="3200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0" y="3547288"/>
            <a:ext cx="4740126" cy="156751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28600" y="666750"/>
            <a:ext cx="323537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Clip Delivery System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93922" y="1229526"/>
            <a:ext cx="2377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&lt;Date of Approval&gt;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872751"/>
              </p:ext>
            </p:extLst>
          </p:nvPr>
        </p:nvGraphicFramePr>
        <p:xfrm>
          <a:off x="5981004" y="1649375"/>
          <a:ext cx="3086796" cy="217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061"/>
                <a:gridCol w="2203735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 Date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6173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December,</a:t>
                      </a:r>
                      <a:r>
                        <a:rPr kumimoji="1" lang="en-US" altLang="ja-JP" sz="16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2015</a:t>
                      </a:r>
                      <a:endParaRPr kumimoji="1" lang="en-US" altLang="ja-JP" sz="1600" b="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(Previous</a:t>
                      </a:r>
                      <a:r>
                        <a:rPr kumimoji="1" lang="en-US" altLang="ja-JP" sz="16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gen. </a:t>
                      </a:r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2008)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71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May, 2016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(Previous</a:t>
                      </a:r>
                      <a:r>
                        <a:rPr kumimoji="1" lang="en-US" altLang="ja-JP" sz="16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gen. </a:t>
                      </a:r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2013)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520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October,</a:t>
                      </a:r>
                      <a:r>
                        <a:rPr kumimoji="1" lang="en-US" altLang="ja-JP" sz="16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pSp>
        <p:nvGrpSpPr>
          <p:cNvPr id="16" name="グループ化 15"/>
          <p:cNvGrpSpPr/>
          <p:nvPr/>
        </p:nvGrpSpPr>
        <p:grpSpPr>
          <a:xfrm>
            <a:off x="451880" y="1085316"/>
            <a:ext cx="5283772" cy="2096034"/>
            <a:chOff x="680480" y="791106"/>
            <a:chExt cx="5283772" cy="2096034"/>
          </a:xfrm>
        </p:grpSpPr>
        <p:pic>
          <p:nvPicPr>
            <p:cNvPr id="4" name="図 9" descr="IMG_0352"/>
            <p:cNvPicPr>
              <a:picLocks noChangeAspect="1" noChangeArrowheads="1"/>
            </p:cNvPicPr>
            <p:nvPr/>
          </p:nvPicPr>
          <p:blipFill>
            <a:blip r:embed="rId4" cstate="print">
              <a:lum bright="14000" contras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059" y="1364485"/>
              <a:ext cx="947100" cy="1224925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図 29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80" y="1364485"/>
              <a:ext cx="958679" cy="122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671" y="791106"/>
              <a:ext cx="4148581" cy="2096034"/>
            </a:xfrm>
            <a:prstGeom prst="rect">
              <a:avLst/>
            </a:prstGeom>
          </p:spPr>
        </p:pic>
        <p:cxnSp>
          <p:nvCxnSpPr>
            <p:cNvPr id="9" name="直線コネクタ 8"/>
            <p:cNvCxnSpPr>
              <a:stCxn id="4" idx="3"/>
              <a:endCxn id="13" idx="2"/>
            </p:cNvCxnSpPr>
            <p:nvPr/>
          </p:nvCxnSpPr>
          <p:spPr>
            <a:xfrm>
              <a:off x="1639159" y="1976948"/>
              <a:ext cx="255736" cy="387162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/楕円 12"/>
            <p:cNvSpPr/>
            <p:nvPr/>
          </p:nvSpPr>
          <p:spPr>
            <a:xfrm>
              <a:off x="1894895" y="2138810"/>
              <a:ext cx="367252" cy="450600"/>
            </a:xfrm>
            <a:prstGeom prst="ellipse">
              <a:avLst/>
            </a:pr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13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228600" y="3199806"/>
            <a:ext cx="323537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Steerable Sleeve Handle</a:t>
            </a:r>
            <a:endParaRPr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021016" y="3301964"/>
            <a:ext cx="3046784" cy="490647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2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" y="20889"/>
            <a:ext cx="9052560" cy="493461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/>
              <a:t>MitraClip IFU in US and JP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80785"/>
              </p:ext>
            </p:extLst>
          </p:nvPr>
        </p:nvGraphicFramePr>
        <p:xfrm>
          <a:off x="152400" y="517718"/>
          <a:ext cx="8847118" cy="370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559"/>
                <a:gridCol w="4423559"/>
              </a:tblGrid>
              <a:tr h="3766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  <a:endParaRPr kumimoji="1" lang="ja-JP" altLang="en-US" sz="2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kumimoji="1" lang="ja-JP" altLang="en-US" sz="2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3318818">
                <a:tc>
                  <a:txBody>
                    <a:bodyPr/>
                    <a:lstStyle/>
                    <a:p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device is indicated for the percutaneous reduction of significant symptomatic mitral regurgitation (MR ≥ 3+) due to </a:t>
                      </a:r>
                      <a:r>
                        <a:rPr lang="en-US" altLang="ja-JP" sz="1600" b="1" i="0" u="sng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 abnormality of the mitral apparatus [degenerative MR] 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patients who have been determined to be at prohibitive risk for mitral valve surgery by a heart team, which includes a cardiac surgeon experienced in mitral valve surgery and a cardiologist experienced in mitral valve disease, and in whom existing comorbidities would not preclude the expected benefit from reduction of the mitral regurgitation.</a:t>
                      </a:r>
                      <a:endParaRPr kumimoji="1" lang="ja-JP" altLang="en-US" sz="16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device is indicated for the percutaneous reduction of </a:t>
                      </a:r>
                      <a:r>
                        <a:rPr lang="en-US" altLang="ja-JP" sz="1600" b="1" i="0" u="sng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significant symptomatic mitral regurgitation (MR ≥ 3+) in patients with LVEF greater than 30%, 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 have been determined to be at prohibitive risk for mitral valve surgery.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(except for blows)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FMR patients without best medical therapy according to the Japanese guideline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Acute-on-chronic MR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Catecholamine dependent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400" b="0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Mechanical circulatory assist device dependent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203765"/>
              </p:ext>
            </p:extLst>
          </p:nvPr>
        </p:nvGraphicFramePr>
        <p:xfrm>
          <a:off x="1502229" y="390882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IFU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JP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DMR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FMR</a:t>
                      </a:r>
                      <a:endParaRPr kumimoji="1" lang="ja-JP" alt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－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  <a:endParaRPr kumimoji="1" lang="ja-JP" alt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5540829" y="4642492"/>
            <a:ext cx="2057400" cy="399850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58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タイトル 1"/>
          <p:cNvSpPr txBox="1">
            <a:spLocks/>
          </p:cNvSpPr>
          <p:nvPr/>
        </p:nvSpPr>
        <p:spPr>
          <a:xfrm>
            <a:off x="-115894" y="0"/>
            <a:ext cx="9508153" cy="39933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Overview of Clinical Data for Patients</a:t>
            </a:r>
            <a:b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with Prohibitive Risk for Valve Surgery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5" name="表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781702"/>
              </p:ext>
            </p:extLst>
          </p:nvPr>
        </p:nvGraphicFramePr>
        <p:xfrm>
          <a:off x="114300" y="1123950"/>
          <a:ext cx="8915400" cy="2807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85900"/>
                <a:gridCol w="3630556"/>
                <a:gridCol w="255644"/>
                <a:gridCol w="3543300"/>
              </a:tblGrid>
              <a:tr h="355847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High Risk Cohort</a:t>
                      </a:r>
                      <a:r>
                        <a:rPr kumimoji="1" lang="en-US" altLang="ja-JP" sz="1600" kern="12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</a:t>
                      </a:r>
                    </a:p>
                    <a:p>
                      <a:pPr algn="ctr"/>
                      <a:r>
                        <a:rPr kumimoji="1" lang="en-US" altLang="ja-JP" sz="16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EVEREST II HRR</a:t>
                      </a:r>
                      <a:r>
                        <a:rPr lang="ja-JP" alt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Realism HR trial) </a:t>
                      </a:r>
                      <a:endParaRPr kumimoji="1" lang="en-US" altLang="ja-JP" sz="1600" b="1" baseline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kern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 Study</a:t>
                      </a:r>
                    </a:p>
                  </a:txBody>
                  <a:tcPr marL="51435" marR="51435" marT="25718" marB="25718" anchor="ctr"/>
                </a:tc>
              </a:tr>
              <a:tr h="2407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arm</a:t>
                      </a:r>
                      <a:endParaRPr kumimoji="1" lang="ja-JP" altLang="en-US" sz="16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7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r>
                        <a:rPr kumimoji="1"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patients</a:t>
                      </a:r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gridSpan="3">
                  <a:txBody>
                    <a:bodyPr/>
                    <a:lstStyle/>
                    <a:p>
                      <a:r>
                        <a:rPr lang="en-US" altLang="ja-JP" sz="1600" u="none" strike="noStrike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 with significant symptomatic mitral regurgitation (MR ≥ 3+) of either FMR or DMR etiology that were determined to be too high risk for surgery.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</a:t>
                      </a:r>
                      <a:b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 pts</a:t>
                      </a:r>
                      <a:endParaRPr kumimoji="1" lang="ja-JP" altLang="ja-JP" sz="16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(including</a:t>
                      </a:r>
                      <a:r>
                        <a:rPr kumimoji="1" lang="en-US" altLang="ja-JP" sz="16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II HRR</a:t>
                      </a:r>
                      <a:r>
                        <a:rPr kumimoji="1" lang="en-US" altLang="ja-JP" sz="16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78pts and</a:t>
                      </a:r>
                      <a:b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Realism HR primary</a:t>
                      </a:r>
                      <a:r>
                        <a:rPr kumimoji="1" lang="en-US" altLang="ja-JP" sz="16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273pts</a:t>
                      </a:r>
                      <a:r>
                        <a:rPr kumimoji="1" lang="en-US" altLang="ja-JP" sz="1600" kern="12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</a:t>
                      </a:r>
                      <a:r>
                        <a:rPr kumimoji="1" lang="en-US" altLang="ja-JP" sz="16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ja-JP" sz="1600" b="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30pts</a:t>
                      </a:r>
                      <a:endParaRPr kumimoji="1" lang="ja-JP" alt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</a:t>
                      </a:r>
                      <a:r>
                        <a:rPr kumimoji="1"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+SD</a:t>
                      </a:r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75.7±10.5</a:t>
                      </a:r>
                      <a:endParaRPr kumimoji="1" lang="ja-JP" altLang="ja-JP" sz="1600" b="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80.4±7.0</a:t>
                      </a:r>
                      <a:endParaRPr kumimoji="1" lang="ja-JP" alt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67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</a:t>
                      </a:r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sites in US</a:t>
                      </a:r>
                      <a:r>
                        <a:rPr kumimoji="1" lang="en-US" altLang="ja-JP" sz="16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Canada</a:t>
                      </a:r>
                      <a:endParaRPr kumimoji="1" lang="ja-JP" alt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1" lang="en-US" altLang="ja-JP" sz="16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sites in Japan</a:t>
                      </a:r>
                      <a:endParaRPr kumimoji="1" lang="ja-JP" alt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244735" y="4019550"/>
            <a:ext cx="859446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1: EVEREST </a:t>
            </a:r>
            <a:r>
              <a:rPr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HRR</a:t>
            </a:r>
            <a:r>
              <a:rPr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Realism HR trial were  </a:t>
            </a:r>
            <a:r>
              <a:rPr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single-arm, self-controlled adjunctive studies </a:t>
            </a:r>
            <a:r>
              <a:rPr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evaluate </a:t>
            </a:r>
            <a:r>
              <a:rPr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safety </a:t>
            </a:r>
            <a:r>
              <a:rPr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effectiveness of the MitraClip in high surgical risk </a:t>
            </a:r>
            <a:r>
              <a:rPr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patients.</a:t>
            </a:r>
            <a:endParaRPr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096000" y="5117306"/>
            <a:ext cx="1600200" cy="273844"/>
          </a:xfrm>
        </p:spPr>
        <p:txBody>
          <a:bodyPr/>
          <a:lstStyle/>
          <a:p>
            <a:fld id="{45AE370F-58EB-1541-9838-BBAC0091F752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390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76200" y="-20183"/>
            <a:ext cx="8860531" cy="45833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Efficacy in the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High Risk Cohort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47800" y="439709"/>
            <a:ext cx="6666767" cy="1217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1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&lt;Procedural success: Implantation success and reduction to MR&lt;2 &gt;</a:t>
            </a:r>
            <a:endParaRPr lang="ja-JP" altLang="en-US" sz="1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ja-JP" sz="11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ja-JP" sz="11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ja-JP" sz="11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48265"/>
              </p:ext>
            </p:extLst>
          </p:nvPr>
        </p:nvGraphicFramePr>
        <p:xfrm>
          <a:off x="762000" y="2899410"/>
          <a:ext cx="7684749" cy="199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26360"/>
                <a:gridCol w="2373057"/>
                <a:gridCol w="2285332"/>
              </a:tblGrid>
              <a:tr h="316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rate of MR severity </a:t>
                      </a:r>
                      <a:r>
                        <a:rPr lang="en-US" altLang="ja-JP" sz="16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ja-JP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2+</a:t>
                      </a:r>
                      <a:endParaRPr lang="ja-JP" altLang="en-US" sz="16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DMR(105pts)</a:t>
                      </a:r>
                      <a:endParaRPr kumimoji="1" lang="en-US" altLang="ja-JP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1"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</a:t>
                      </a:r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(246pts)</a:t>
                      </a:r>
                      <a:endParaRPr kumimoji="1" lang="en-US" altLang="ja-JP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</a:tr>
              <a:tr h="211455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endParaRPr kumimoji="1" lang="ja-JP" alt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8.8% (9/102)</a:t>
                      </a:r>
                      <a:endParaRPr lang="ja-JP" altLang="ja-JP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15.7% (37/235)</a:t>
                      </a:r>
                      <a:endParaRPr lang="ja-JP" altLang="ja-JP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  <a:tr h="211455">
                <a:tc>
                  <a:txBody>
                    <a:bodyPr/>
                    <a:lstStyle/>
                    <a:p>
                      <a:r>
                        <a:rPr kumimoji="1"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</a:t>
                      </a:r>
                      <a:endParaRPr kumimoji="1" lang="ja-JP" altLang="en-US" sz="1600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80.8% (80/99)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88.1% (199/226)</a:t>
                      </a:r>
                      <a:endParaRPr lang="ja-JP" altLang="ja-JP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  <a:tr h="241935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12-Month</a:t>
                      </a:r>
                      <a:r>
                        <a:rPr kumimoji="1" lang="en-US" altLang="ja-JP" sz="160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kumimoji="1"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(Normal analysis)</a:t>
                      </a:r>
                      <a:endParaRPr kumimoji="1" lang="ja-JP" alt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85.3% (58/68)</a:t>
                      </a:r>
                      <a:endParaRPr lang="ja-JP" altLang="ja-JP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82.8% (130/157)</a:t>
                      </a:r>
                      <a:endParaRPr lang="ja-JP" altLang="ja-JP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  <a:tr h="211455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12-Month (Conservative analysis)</a:t>
                      </a:r>
                      <a:endParaRPr kumimoji="1" lang="ja-JP" alt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55.2% (58/105)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-Dead</a:t>
                      </a:r>
                      <a:r>
                        <a:rPr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case:25pts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-Missing data:12pts</a:t>
                      </a:r>
                      <a:endParaRPr lang="ja-JP" altLang="ja-JP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52.8% (130/246)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-Dead</a:t>
                      </a:r>
                      <a:r>
                        <a:rPr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case:55pts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-Missing data:34pts</a:t>
                      </a:r>
                      <a:endParaRPr lang="ja-JP" altLang="ja-JP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16242"/>
              </p:ext>
            </p:extLst>
          </p:nvPr>
        </p:nvGraphicFramePr>
        <p:xfrm>
          <a:off x="1827035" y="800881"/>
          <a:ext cx="5488166" cy="59055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4083"/>
                <a:gridCol w="2744083"/>
              </a:tblGrid>
              <a:tr h="28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Degenerative MR (DMR)</a:t>
                      </a:r>
                      <a:endParaRPr kumimoji="1" lang="en-US" altLang="ja-JP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Functional</a:t>
                      </a:r>
                      <a:r>
                        <a:rPr kumimoji="1" lang="en-US" altLang="ja-JP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kumimoji="1"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MR(FMR)</a:t>
                      </a:r>
                      <a:endParaRPr kumimoji="1" lang="en-US" altLang="ja-JP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  <a:tr h="211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79%(83/105)</a:t>
                      </a:r>
                      <a:endParaRPr lang="ja-JP" altLang="ja-JP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85.0%(209/246)</a:t>
                      </a:r>
                      <a:endParaRPr lang="ja-JP" altLang="ja-JP" sz="16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394630" y="1352550"/>
            <a:ext cx="83843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ja-JP" sz="16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&lt;Severity </a:t>
            </a:r>
            <a:r>
              <a:rPr lang="en-US" altLang="ja-JP" sz="16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mitral regurgitation&gt;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altLang="ja-JP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MitraClip reduced</a:t>
            </a:r>
            <a:r>
              <a:rPr lang="ja-JP" altLang="en-US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 severity </a:t>
            </a:r>
            <a:r>
              <a:rPr lang="en-US" altLang="ja-JP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both degenerative </a:t>
            </a:r>
            <a:r>
              <a:rPr lang="en-US" altLang="ja-JP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 and functional </a:t>
            </a: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device also has shown benefit </a:t>
            </a:r>
            <a:r>
              <a:rPr lang="en-US" altLang="ja-JP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 12 months </a:t>
            </a: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based on normal and conservative analysis which was handled patients who are dead or missing data as MR </a:t>
            </a:r>
            <a:r>
              <a:rPr lang="en-US" altLang="ja-JP" sz="16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 because total 126 pts</a:t>
            </a:r>
            <a:r>
              <a:rPr lang="en-US" altLang="ja-JP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these  patients</a:t>
            </a:r>
            <a:r>
              <a:rPr lang="en-US" altLang="ja-JP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DMR 37pts and FMR 89pts, were found.</a:t>
            </a:r>
            <a:endParaRPr lang="en-US" altLang="ja-JP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267200" y="3204211"/>
            <a:ext cx="3847366" cy="304800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67199" y="3799445"/>
            <a:ext cx="3847367" cy="308694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9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04800" y="51435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ja-JP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NYHA Class</a:t>
            </a:r>
            <a:r>
              <a:rPr lang="ja-JP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Heart failure hospitalizations</a:t>
            </a:r>
            <a:endParaRPr lang="en-US" altLang="ja-JP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both DMR and FMR patients, 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linical improvements post 12 months MitraClip treatment are show in NYHA class and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rate of hospitalization for heart failure.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36308"/>
              </p:ext>
            </p:extLst>
          </p:nvPr>
        </p:nvGraphicFramePr>
        <p:xfrm>
          <a:off x="609600" y="2266950"/>
          <a:ext cx="8077200" cy="11793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648200"/>
                <a:gridCol w="1828800"/>
                <a:gridCol w="1600200"/>
              </a:tblGrid>
              <a:tr h="344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of NYHA </a:t>
                      </a:r>
                      <a:r>
                        <a:rPr lang="en-US" altLang="ja-JP" sz="1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endParaRPr lang="ja-JP" altLang="en-US" sz="14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DMR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FMR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(246pts)</a:t>
                      </a:r>
                      <a:endParaRPr kumimoji="1" lang="en-US" altLang="ja-JP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  <a:tr h="25717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18.1% (19/105)</a:t>
                      </a:r>
                      <a:endParaRPr lang="ja-JP" altLang="ja-JP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13.8% (34/246)</a:t>
                      </a:r>
                      <a:endParaRPr lang="ja-JP" altLang="ja-JP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</a:tr>
              <a:tr h="25717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12-month post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MitraClip treatment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87.3%(62/71)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81.0%(132/163)</a:t>
                      </a:r>
                      <a:endParaRPr lang="ja-JP" altLang="ja-JP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</a:tr>
              <a:tr h="25717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12-month post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MitraClip treatment (conservative analysis)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59.0% (62/105)</a:t>
                      </a:r>
                      <a:endParaRPr lang="ja-JP" altLang="ja-JP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53.7% (132/246)</a:t>
                      </a:r>
                      <a:endParaRPr lang="ja-JP" altLang="ja-JP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73980"/>
              </p:ext>
            </p:extLst>
          </p:nvPr>
        </p:nvGraphicFramePr>
        <p:xfrm>
          <a:off x="609600" y="3830422"/>
          <a:ext cx="8077200" cy="61023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078864"/>
                <a:gridCol w="1398136"/>
                <a:gridCol w="1600200"/>
              </a:tblGrid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 of hospitalization for heart</a:t>
                      </a:r>
                      <a:r>
                        <a:rPr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failure (per patient-year)</a:t>
                      </a:r>
                      <a:endParaRPr lang="ja-JP" altLang="en-US" sz="14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DMR (105pts)</a:t>
                      </a:r>
                      <a:endParaRPr kumimoji="1" lang="en-US" altLang="ja-JP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FMR</a:t>
                      </a:r>
                      <a:r>
                        <a:rPr kumimoji="1" lang="ja-JP" alt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246pts)</a:t>
                      </a:r>
                      <a:endParaRPr kumimoji="1" lang="en-US" altLang="ja-JP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  <a:tr h="25717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12-month pre-enrollment</a:t>
                      </a:r>
                      <a:r>
                        <a:rPr kumimoji="1" lang="ja-JP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→　</a:t>
                      </a:r>
                      <a:r>
                        <a:rPr kumimoji="1"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post-discharge through 12-month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0.68 </a:t>
                      </a:r>
                      <a:r>
                        <a:rPr lang="ja-JP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→ </a:t>
                      </a: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  <a:endParaRPr lang="ja-JP" altLang="en-U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 </a:t>
                      </a:r>
                      <a:r>
                        <a:rPr lang="ja-JP" alt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→ </a:t>
                      </a:r>
                      <a:r>
                        <a:rPr lang="en-US" altLang="ja-JP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</a:t>
                      </a:r>
                      <a:endParaRPr lang="ja-JP" altLang="ja-JP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-1738" y="3810"/>
            <a:ext cx="9145738" cy="4150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Efficacy in the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Integrated High Risk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Cohort (2)</a:t>
            </a:r>
            <a:endParaRPr lang="en-US" altLang="ja-JP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370F-58EB-1541-9838-BBAC0091F75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410200" y="2595280"/>
            <a:ext cx="3276600" cy="586069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15001" y="4116491"/>
            <a:ext cx="2971800" cy="324168"/>
          </a:xfrm>
          <a:prstGeom prst="rect">
            <a:avLst/>
          </a:prstGeom>
          <a:noFill/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58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1730</Words>
  <Application>Microsoft Office PowerPoint</Application>
  <PresentationFormat>On-screen Show (16:9)</PresentationFormat>
  <Paragraphs>307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TradeGothic</vt:lpstr>
      <vt:lpstr>Wingdings</vt:lpstr>
      <vt:lpstr>Theme1</vt:lpstr>
      <vt:lpstr>The Current Situation of Mitral Valve Devices in Japan</vt:lpstr>
      <vt:lpstr>PowerPoint Presentation</vt:lpstr>
      <vt:lpstr>Agenda</vt:lpstr>
      <vt:lpstr>PowerPoint Presentation</vt:lpstr>
      <vt:lpstr>Overview of MitraClip Clip Delivery System</vt:lpstr>
      <vt:lpstr>MitraClip IFU in US and JP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MedStar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Checkin 010</cp:lastModifiedBy>
  <cp:revision>139</cp:revision>
  <cp:lastPrinted>2018-03-01T00:50:56Z</cp:lastPrinted>
  <dcterms:created xsi:type="dcterms:W3CDTF">2015-01-08T17:01:57Z</dcterms:created>
  <dcterms:modified xsi:type="dcterms:W3CDTF">2018-03-04T20:45:10Z</dcterms:modified>
</cp:coreProperties>
</file>