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0" r:id="rId4"/>
    <p:sldId id="290" r:id="rId5"/>
    <p:sldId id="285" r:id="rId6"/>
    <p:sldId id="324" r:id="rId7"/>
    <p:sldId id="296" r:id="rId8"/>
    <p:sldId id="297" r:id="rId9"/>
    <p:sldId id="322" r:id="rId10"/>
    <p:sldId id="299" r:id="rId11"/>
    <p:sldId id="300" r:id="rId12"/>
    <p:sldId id="307" r:id="rId13"/>
    <p:sldId id="310" r:id="rId14"/>
    <p:sldId id="323" r:id="rId15"/>
    <p:sldId id="312" r:id="rId16"/>
    <p:sldId id="321" r:id="rId17"/>
  </p:sldIdLst>
  <p:sldSz cx="9144000" cy="5143500" type="screen16x9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09" autoAdjust="0"/>
    <p:restoredTop sz="71189" autoAdjust="0"/>
  </p:normalViewPr>
  <p:slideViewPr>
    <p:cSldViewPr>
      <p:cViewPr varScale="1">
        <p:scale>
          <a:sx n="88" d="100"/>
          <a:sy n="88" d="100"/>
        </p:scale>
        <p:origin x="1536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2894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F90333-95F2-4792-A76A-799EA897A35C}" type="datetimeFigureOut">
              <a:rPr kumimoji="1" lang="ja-JP" altLang="en-US" smtClean="0"/>
              <a:t>2018/3/4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3186C6-7A31-4C58-8058-3DEC41D2023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775465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285576-FEEB-4C6E-BB54-9961CE0A2FD8}" type="datetimeFigureOut">
              <a:rPr kumimoji="1" lang="ja-JP" altLang="en-US" smtClean="0"/>
              <a:t>2018/3/4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B404DD-7373-4EC0-B5BB-5DC7E4B144B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30550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B404DD-7373-4EC0-B5BB-5DC7E4B144B1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924951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64BCB-D54D-294F-AE32-220751C258F7}" type="slidenum">
              <a:rPr kumimoji="1" lang="ja-JP" altLang="en-US" smtClean="0"/>
              <a:t>10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32206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14313" indent="-214313" algn="just">
              <a:buFont typeface="Arial" panose="020B0604020202020204" pitchFamily="34" charset="0"/>
              <a:buChar char="•"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B404DD-7373-4EC0-B5BB-5DC7E4B144B1}" type="slidenum">
              <a:rPr kumimoji="1" lang="ja-JP" altLang="en-US" smtClean="0"/>
              <a:t>11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610691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B404DD-7373-4EC0-B5BB-5DC7E4B144B1}" type="slidenum">
              <a:rPr kumimoji="1" lang="ja-JP" altLang="en-US" smtClean="0"/>
              <a:t>12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942069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endParaRPr lang="en-US" altLang="ja-JP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93FAF-4D5A-4DDB-9518-AF893382121A}" type="slidenum">
              <a:rPr kumimoji="1" lang="ja-JP" altLang="en-US" smtClean="0"/>
              <a:t>13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378704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altLang="ja-JP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B404DD-7373-4EC0-B5BB-5DC7E4B144B1}" type="slidenum">
              <a:rPr kumimoji="1" lang="ja-JP" altLang="en-US" smtClean="0"/>
              <a:t>14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870693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B404DD-7373-4EC0-B5BB-5DC7E4B144B1}" type="slidenum">
              <a:rPr kumimoji="1" lang="ja-JP" altLang="en-US" smtClean="0"/>
              <a:t>15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62588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B404DD-7373-4EC0-B5BB-5DC7E4B144B1}" type="slidenum">
              <a:rPr kumimoji="1" lang="ja-JP" altLang="en-US" smtClean="0"/>
              <a:t>16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26134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B404DD-7373-4EC0-B5BB-5DC7E4B144B1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878775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B404DD-7373-4EC0-B5BB-5DC7E4B144B1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66387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B404DD-7373-4EC0-B5BB-5DC7E4B144B1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981326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ja-JP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B404DD-7373-4EC0-B5BB-5DC7E4B144B1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189170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B404DD-7373-4EC0-B5BB-5DC7E4B144B1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603488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1" lang="ja-JP" altLang="en-US" sz="1200" b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B404DD-7373-4EC0-B5BB-5DC7E4B144B1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54606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ja-JP" sz="1200" b="0" u="none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93FAF-4D5A-4DDB-9518-AF893382121A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557990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93FAF-4D5A-4DDB-9518-AF893382121A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84311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4D02-CC6A-4E13-8063-E7D2D92DA659}" type="datetimeFigureOut">
              <a:rPr lang="en-US" smtClean="0"/>
              <a:pPr/>
              <a:t>3/4/2018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4D02-CC6A-4E13-8063-E7D2D92DA659}" type="datetimeFigureOut">
              <a:rPr lang="en-US" smtClean="0"/>
              <a:pPr/>
              <a:t>3/4/2018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4D02-CC6A-4E13-8063-E7D2D92DA659}" type="datetimeFigureOut">
              <a:rPr lang="en-US" smtClean="0"/>
              <a:pPr/>
              <a:t>3/4/2018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4D02-CC6A-4E13-8063-E7D2D92DA659}" type="datetimeFigureOut">
              <a:rPr lang="en-US" smtClean="0"/>
              <a:pPr/>
              <a:t>3/4/2018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4D02-CC6A-4E13-8063-E7D2D92DA659}" type="datetimeFigureOut">
              <a:rPr lang="en-US" smtClean="0"/>
              <a:pPr/>
              <a:t>3/4/2018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4D02-CC6A-4E13-8063-E7D2D92DA659}" type="datetimeFigureOut">
              <a:rPr lang="en-US" smtClean="0"/>
              <a:pPr/>
              <a:t>3/4/2018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4D02-CC6A-4E13-8063-E7D2D92DA659}" type="datetimeFigureOut">
              <a:rPr lang="en-US" smtClean="0"/>
              <a:pPr/>
              <a:t>3/4/2018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4D02-CC6A-4E13-8063-E7D2D92DA659}" type="datetimeFigureOut">
              <a:rPr lang="en-US" smtClean="0"/>
              <a:pPr/>
              <a:t>3/4/2018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4D02-CC6A-4E13-8063-E7D2D92DA659}" type="datetimeFigureOut">
              <a:rPr lang="en-US" smtClean="0"/>
              <a:pPr/>
              <a:t>3/4/2018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4D02-CC6A-4E13-8063-E7D2D92DA659}" type="datetimeFigureOut">
              <a:rPr lang="en-US" smtClean="0"/>
              <a:pPr/>
              <a:t>3/4/2018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4D02-CC6A-4E13-8063-E7D2D92DA659}" type="datetimeFigureOut">
              <a:rPr lang="en-US" smtClean="0"/>
              <a:pPr/>
              <a:t>3/4/2018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889"/>
            <a:ext cx="8229600" cy="493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143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EA14D02-CC6A-4E13-8063-E7D2D92DA659}" type="datetimeFigureOut">
              <a:rPr lang="en-US" smtClean="0"/>
              <a:pPr/>
              <a:t>3/4/2018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294C9F7-BB62-4FC8-A27C-9F846F1CBE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14300" y="1276350"/>
            <a:ext cx="9220200" cy="1102519"/>
          </a:xfrm>
        </p:spPr>
        <p:txBody>
          <a:bodyPr>
            <a:noAutofit/>
          </a:bodyPr>
          <a:lstStyle/>
          <a:p>
            <a:r>
              <a:rPr lang="en-US" sz="3200" b="1" dirty="0"/>
              <a:t>The Current Situation </a:t>
            </a:r>
            <a:r>
              <a:rPr lang="en-US" sz="3200" b="1" dirty="0" smtClean="0"/>
              <a:t>of </a:t>
            </a:r>
            <a:r>
              <a:rPr lang="en-US" sz="3200" b="1" dirty="0"/>
              <a:t>Mitral </a:t>
            </a:r>
            <a:r>
              <a:rPr lang="en-US" sz="3200" b="1" dirty="0" smtClean="0"/>
              <a:t>Valve Devices </a:t>
            </a:r>
            <a:r>
              <a:rPr lang="en-US" sz="3200" b="1" dirty="0"/>
              <a:t>in Japan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929" y="3028950"/>
            <a:ext cx="8839200" cy="1314450"/>
          </a:xfrm>
        </p:spPr>
        <p:txBody>
          <a:bodyPr>
            <a:noAutofit/>
          </a:bodyPr>
          <a:lstStyle/>
          <a:p>
            <a:r>
              <a:rPr lang="en-US" altLang="ja-JP" sz="2800" dirty="0"/>
              <a:t>Shin Iwamoto, </a:t>
            </a:r>
            <a:r>
              <a:rPr lang="en-US" altLang="ja-JP" sz="2800" i="1" dirty="0"/>
              <a:t>PhD</a:t>
            </a:r>
          </a:p>
          <a:p>
            <a:r>
              <a:rPr lang="en-US" altLang="ja-JP" sz="2800" dirty="0"/>
              <a:t>Pharmaceuticals and Medical Devices Agency</a:t>
            </a:r>
            <a:r>
              <a:rPr lang="ja-JP" altLang="en-US" sz="2800" dirty="0"/>
              <a:t>（</a:t>
            </a:r>
            <a:r>
              <a:rPr lang="en-US" altLang="ja-JP" sz="2800" dirty="0"/>
              <a:t>PMDA</a:t>
            </a:r>
            <a:r>
              <a:rPr lang="en-US" altLang="ja-JP" sz="2800" dirty="0" smtClean="0"/>
              <a:t>)</a:t>
            </a:r>
            <a:endParaRPr lang="en-US" altLang="ja-JP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1940684"/>
              </p:ext>
            </p:extLst>
          </p:nvPr>
        </p:nvGraphicFramePr>
        <p:xfrm>
          <a:off x="1470875" y="2029563"/>
          <a:ext cx="6453925" cy="1893414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262925"/>
                <a:gridCol w="1136373"/>
                <a:gridCol w="976611"/>
                <a:gridCol w="1042518"/>
                <a:gridCol w="1035498"/>
              </a:tblGrid>
              <a:tr h="283044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kumimoji="1" lang="en-US" altLang="ja-JP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DMR </a:t>
                      </a:r>
                      <a:r>
                        <a:rPr kumimoji="1" lang="en-US" altLang="ja-JP" sz="1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 = 105)</a:t>
                      </a:r>
                      <a:endParaRPr kumimoji="1" lang="ja-JP" altLang="en-US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endParaRPr kumimoji="1" lang="ja-JP" altLang="en-US" sz="1600" dirty="0"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kumimoji="1" lang="en-US" altLang="ja-JP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FMR </a:t>
                      </a:r>
                      <a:r>
                        <a:rPr kumimoji="1" lang="en-US" altLang="ja-JP" sz="1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 = 246)</a:t>
                      </a:r>
                      <a:endParaRPr kumimoji="1" lang="ja-JP" altLang="en-US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endParaRPr kumimoji="1" lang="ja-JP" altLang="en-US" sz="1600" dirty="0"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236751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 smtClean="0"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kumimoji="1" lang="en-US" altLang="ja-JP" sz="1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30-Day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kumimoji="1" lang="en-US" altLang="ja-JP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12-Month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kumimoji="1" lang="en-US" altLang="ja-JP" sz="1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30-Day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kumimoji="1" lang="en-US" altLang="ja-JP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12-Month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</a:tr>
              <a:tr h="37734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Death</a:t>
                      </a:r>
                      <a:endParaRPr lang="ja-JP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787" marR="6787" marT="20717" marB="2071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6.7% </a:t>
                      </a:r>
                      <a:endParaRPr lang="en-US" sz="12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7/105)</a:t>
                      </a:r>
                      <a:endParaRPr lang="ja-JP" sz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787" marR="6787" marT="20717" marB="2071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23.8% </a:t>
                      </a:r>
                      <a:endParaRPr lang="en-US" sz="12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25/105)</a:t>
                      </a:r>
                      <a:endParaRPr lang="ja-JP" sz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787" marR="6787" marT="20717" marB="2071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2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4.1%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2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(10/246)</a:t>
                      </a:r>
                      <a:endParaRPr lang="ja-JP" sz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787" marR="6787" marT="20717" marB="2071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2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22.4%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2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(55/246)</a:t>
                      </a:r>
                      <a:endParaRPr lang="ja-JP" sz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787" marR="6787" marT="20717" marB="20717" anchor="ctr"/>
                </a:tc>
              </a:tr>
              <a:tr h="37734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</a:t>
                      </a:r>
                      <a:r>
                        <a:rPr lang="en-US" altLang="ja-JP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Major adverse events </a:t>
                      </a:r>
                      <a:r>
                        <a:rPr lang="en-US" altLang="ja-JP" sz="1400" baseline="30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*1</a:t>
                      </a:r>
                      <a:endParaRPr lang="ja-JP" sz="1400" baseline="30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787" marR="6787" marT="20717" marB="2071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18.1% </a:t>
                      </a:r>
                      <a:endParaRPr lang="en-US" sz="12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19/105)</a:t>
                      </a:r>
                      <a:endParaRPr lang="ja-JP" sz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787" marR="6787" marT="20717" marB="2071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36.2% </a:t>
                      </a:r>
                      <a:endParaRPr lang="en-US" sz="12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38/105)</a:t>
                      </a:r>
                      <a:endParaRPr lang="ja-JP" sz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787" marR="6787" marT="20717" marB="2071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2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19.1%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2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(47/246)</a:t>
                      </a:r>
                      <a:endParaRPr lang="ja-JP" sz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787" marR="6787" marT="20717" marB="2071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2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38.2%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2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(94/246)</a:t>
                      </a:r>
                      <a:endParaRPr lang="ja-JP" sz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787" marR="6787" marT="20717" marB="20717" anchor="ctr"/>
                </a:tc>
              </a:tr>
              <a:tr h="43383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</a:t>
                      </a:r>
                      <a:r>
                        <a:rPr lang="en-US" altLang="ja-JP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Major</a:t>
                      </a:r>
                      <a:r>
                        <a:rPr lang="en-US" altLang="ja-JP" sz="1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adverse events (excluding transfusion</a:t>
                      </a:r>
                      <a:r>
                        <a:rPr lang="en-US" altLang="ja-JP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ja-JP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787" marR="6787" marT="20717" marB="2071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8.6% </a:t>
                      </a:r>
                      <a:endParaRPr lang="en-US" sz="12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9/105)</a:t>
                      </a:r>
                      <a:endParaRPr lang="ja-JP" sz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787" marR="6787" marT="20717" marB="2071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26.7% </a:t>
                      </a:r>
                      <a:endParaRPr lang="en-US" sz="12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28/105)</a:t>
                      </a:r>
                      <a:endParaRPr lang="ja-JP" sz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787" marR="6787" marT="20717" marB="2071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2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9.3%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2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(23/246)</a:t>
                      </a:r>
                      <a:endParaRPr lang="ja-JP" sz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787" marR="6787" marT="20717" marB="2071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2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28.5%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2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(70/246)</a:t>
                      </a:r>
                      <a:endParaRPr lang="ja-JP" sz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787" marR="6787" marT="20717" marB="20717" anchor="ctr"/>
                </a:tc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228600" y="761821"/>
            <a:ext cx="931240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Majority of major adverse events are death and transfusion </a:t>
            </a:r>
            <a:r>
              <a:rPr lang="en-US" altLang="ja-JP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2 units.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altLang="ja-JP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major adverse event rate are almost the same between DMR and FMR group.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E370F-58EB-1541-9838-BBAC0091F752}" type="slidenum">
              <a:rPr kumimoji="1" lang="ja-JP" altLang="en-US" smtClean="0"/>
              <a:t>10</a:t>
            </a:fld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457200" y="3990072"/>
            <a:ext cx="839117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*1:</a:t>
            </a:r>
            <a:r>
              <a:rPr lang="en-US" altLang="ja-JP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MAE defined as combined clinical endpoint of death, myocardial infarction (MI), re-operation for failed surgical repair or replacement, </a:t>
            </a:r>
            <a:r>
              <a:rPr lang="en-US" altLang="ja-JP" sz="1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non-elective cardiovascular </a:t>
            </a:r>
            <a:r>
              <a:rPr lang="en-US" altLang="ja-JP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surgery for adverse events, stroke, renal failure, deep wound infection, ventilation for greater than 48 hours, gastrointestinal (GI) </a:t>
            </a:r>
            <a:r>
              <a:rPr lang="en-US" altLang="ja-JP" sz="1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complication requiring </a:t>
            </a:r>
            <a:r>
              <a:rPr lang="en-US" altLang="ja-JP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surgery, new onset of permanent atrial fibrillation, septicemia, and transfusion of 2 or more units of blood</a:t>
            </a:r>
            <a:r>
              <a:rPr lang="en-US" altLang="ja-JP" sz="1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ja-JP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236832" y="-20183"/>
            <a:ext cx="8699899" cy="45833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Safety in </a:t>
            </a:r>
            <a:r>
              <a:rPr lang="en-US" altLang="ja-JP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Integrated High Risk Cohort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4846701" y="3040380"/>
            <a:ext cx="990600" cy="457200"/>
          </a:xfrm>
          <a:prstGeom prst="rect">
            <a:avLst/>
          </a:prstGeom>
          <a:noFill/>
          <a:ln w="5715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6911340" y="3028950"/>
            <a:ext cx="990600" cy="457200"/>
          </a:xfrm>
          <a:prstGeom prst="rect">
            <a:avLst/>
          </a:prstGeom>
          <a:noFill/>
          <a:ln w="5715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285827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"/>
          <p:cNvGrpSpPr>
            <a:grpSpLocks noChangeAspect="1"/>
          </p:cNvGrpSpPr>
          <p:nvPr/>
        </p:nvGrpSpPr>
        <p:grpSpPr bwMode="auto">
          <a:xfrm>
            <a:off x="985810" y="1773337"/>
            <a:ext cx="3514574" cy="2196432"/>
            <a:chOff x="658" y="-196"/>
            <a:chExt cx="6372" cy="4720"/>
          </a:xfrm>
        </p:grpSpPr>
        <p:sp>
          <p:nvSpPr>
            <p:cNvPr id="26" name="AutoShape 3"/>
            <p:cNvSpPr>
              <a:spLocks noChangeAspect="1" noChangeArrowheads="1" noTextEdit="1"/>
            </p:cNvSpPr>
            <p:nvPr/>
          </p:nvSpPr>
          <p:spPr bwMode="auto">
            <a:xfrm>
              <a:off x="658" y="-196"/>
              <a:ext cx="6364" cy="4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51435" tIns="25718" rIns="51435" bIns="25718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13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8" y="-196"/>
              <a:ext cx="6372" cy="4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正方形/長方形 15"/>
          <p:cNvSpPr/>
          <p:nvPr/>
        </p:nvSpPr>
        <p:spPr>
          <a:xfrm>
            <a:off x="2338195" y="1892306"/>
            <a:ext cx="5341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ja-JP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MR</a:t>
            </a:r>
            <a:endParaRPr lang="ja-JP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305419" y="2323811"/>
            <a:ext cx="67839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9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MitraClip</a:t>
            </a:r>
            <a:endParaRPr lang="ja-JP" altLang="en-US" sz="9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981613" y="2933695"/>
            <a:ext cx="13260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9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Medical care</a:t>
            </a:r>
            <a:endParaRPr lang="en-US" altLang="ja-JP" sz="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ja-JP" sz="9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(Duke uni. Database)</a:t>
            </a:r>
            <a:endParaRPr lang="ja-JP" altLang="en-US" sz="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8" name="グループ化 17"/>
          <p:cNvGrpSpPr/>
          <p:nvPr/>
        </p:nvGrpSpPr>
        <p:grpSpPr>
          <a:xfrm>
            <a:off x="5003894" y="1800532"/>
            <a:ext cx="3454306" cy="2169237"/>
            <a:chOff x="6694375" y="1197054"/>
            <a:chExt cx="4384834" cy="3331845"/>
          </a:xfrm>
        </p:grpSpPr>
        <p:pic>
          <p:nvPicPr>
            <p:cNvPr id="21" name="Picture 9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94375" y="1197054"/>
              <a:ext cx="4384834" cy="33318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" name="正方形/長方形 21"/>
            <p:cNvSpPr/>
            <p:nvPr/>
          </p:nvSpPr>
          <p:spPr>
            <a:xfrm>
              <a:off x="8260608" y="1256200"/>
              <a:ext cx="657655" cy="42545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1200" dirty="0">
                  <a:latin typeface="Arial" panose="020B0604020202020204" pitchFamily="34" charset="0"/>
                  <a:cs typeface="Arial" panose="020B0604020202020204" pitchFamily="34" charset="0"/>
                </a:rPr>
                <a:t>F</a:t>
              </a:r>
              <a:r>
                <a:rPr lang="en-US" altLang="ja-JP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MR</a:t>
              </a:r>
              <a:endParaRPr lang="ja-JP" alt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3" name="テキスト ボックス 22"/>
          <p:cNvSpPr txBox="1"/>
          <p:nvPr/>
        </p:nvSpPr>
        <p:spPr>
          <a:xfrm>
            <a:off x="228600" y="4400550"/>
            <a:ext cx="8854538" cy="45140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ts val="1406"/>
              </a:lnSpc>
            </a:pPr>
            <a:r>
              <a:rPr lang="en-US" altLang="ja-JP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These analyses suggest </a:t>
            </a:r>
            <a:endParaRPr lang="en-US" altLang="ja-JP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 algn="just">
              <a:lnSpc>
                <a:spcPts val="1406"/>
              </a:lnSpc>
              <a:buFont typeface="Arial" panose="020B0604020202020204" pitchFamily="34" charset="0"/>
              <a:buChar char="•"/>
            </a:pPr>
            <a:r>
              <a:rPr lang="en-US" altLang="ja-JP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MitraClip procedure dose not increase the risk of mortality in prohibitive risk MR patients.  </a:t>
            </a:r>
            <a:r>
              <a:rPr lang="ja-JP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ja-JP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76200" y="591555"/>
            <a:ext cx="884476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en-US" altLang="ja-JP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There are not sufficient clinical data on long-term prognosis of MR patients with prohibitive risk for mitral valve surgery.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r>
              <a:rPr lang="en-US" altLang="ja-JP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Therefore, propensity score matching analysis was performed to compare mortality</a:t>
            </a:r>
            <a:r>
              <a:rPr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between the integrated HR cohort and patients with medical treatment from Duke university database.</a:t>
            </a:r>
          </a:p>
        </p:txBody>
      </p:sp>
      <p:graphicFrame>
        <p:nvGraphicFramePr>
          <p:cNvPr id="27" name="表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996143"/>
              </p:ext>
            </p:extLst>
          </p:nvPr>
        </p:nvGraphicFramePr>
        <p:xfrm>
          <a:off x="1409651" y="3323171"/>
          <a:ext cx="2786645" cy="346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1245"/>
                <a:gridCol w="838200"/>
                <a:gridCol w="457200"/>
              </a:tblGrid>
              <a:tr h="17145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/>
                        <a:t>Cox hazards analysis</a:t>
                      </a:r>
                      <a:r>
                        <a:rPr kumimoji="1" lang="en-US" altLang="ja-JP" sz="800" baseline="30000" dirty="0" smtClean="0"/>
                        <a:t>*1</a:t>
                      </a:r>
                      <a:r>
                        <a:rPr kumimoji="1" lang="en-US" altLang="ja-JP" sz="800" dirty="0" smtClean="0"/>
                        <a:t>(Adjusted)</a:t>
                      </a:r>
                      <a:endParaRPr kumimoji="1" lang="ja-JP" altLang="en-US" sz="8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HR(95%CI)</a:t>
                      </a:r>
                      <a:endParaRPr kumimoji="1" lang="ja-JP" altLang="en-US" sz="8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kumimoji="1" lang="en-US" altLang="ja-JP" sz="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-value</a:t>
                      </a:r>
                      <a:endParaRPr kumimoji="1" lang="ja-JP" altLang="en-US" sz="800" dirty="0"/>
                    </a:p>
                  </a:txBody>
                  <a:tcPr marL="51435" marR="51435" marT="25718" marB="25718"/>
                </a:tc>
              </a:tr>
              <a:tr h="17145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 = 65 Best matched patients</a:t>
                      </a:r>
                      <a:endParaRPr kumimoji="1" lang="ja-JP" altLang="en-US" sz="8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0.63</a:t>
                      </a:r>
                      <a:r>
                        <a:rPr kumimoji="1" lang="ja-JP" altLang="en-US" sz="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(0.25 -</a:t>
                      </a:r>
                      <a:r>
                        <a:rPr kumimoji="1" lang="en-US" altLang="ja-JP" sz="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1.61)</a:t>
                      </a:r>
                      <a:endParaRPr kumimoji="1" lang="ja-JP" altLang="en-US" sz="8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0.3326</a:t>
                      </a:r>
                      <a:endParaRPr kumimoji="1" lang="ja-JP" altLang="en-US" sz="800" dirty="0"/>
                    </a:p>
                  </a:txBody>
                  <a:tcPr marL="51435" marR="51435" marT="25718" marB="25718"/>
                </a:tc>
              </a:tr>
            </a:tbl>
          </a:graphicData>
        </a:graphic>
      </p:graphicFrame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896345"/>
              </p:ext>
            </p:extLst>
          </p:nvPr>
        </p:nvGraphicFramePr>
        <p:xfrm>
          <a:off x="5261394" y="3354113"/>
          <a:ext cx="2988892" cy="346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1092"/>
                <a:gridCol w="989116"/>
                <a:gridCol w="458684"/>
              </a:tblGrid>
              <a:tr h="17145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/>
                        <a:t>Cox hazards analysis</a:t>
                      </a:r>
                      <a:r>
                        <a:rPr kumimoji="1" lang="en-US" altLang="ja-JP" sz="800" baseline="30000" dirty="0" smtClean="0"/>
                        <a:t>*1</a:t>
                      </a:r>
                      <a:r>
                        <a:rPr kumimoji="1" lang="en-US" altLang="ja-JP" sz="800" dirty="0" smtClean="0"/>
                        <a:t>(Adjusted)</a:t>
                      </a:r>
                      <a:endParaRPr kumimoji="1" lang="ja-JP" altLang="en-US" sz="8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HR(95%CI)</a:t>
                      </a:r>
                      <a:endParaRPr kumimoji="1" lang="ja-JP" altLang="en-US" sz="800" dirty="0"/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kumimoji="1" lang="en-US" altLang="ja-JP" sz="8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-value</a:t>
                      </a:r>
                      <a:endParaRPr kumimoji="1" lang="ja-JP" altLang="en-US" sz="800" dirty="0"/>
                    </a:p>
                  </a:txBody>
                  <a:tcPr marL="51435" marR="51435" marT="25718" marB="25718"/>
                </a:tc>
              </a:tr>
              <a:tr h="17145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 = 246 Best matched</a:t>
                      </a:r>
                      <a:r>
                        <a:rPr kumimoji="1" lang="en-US" altLang="ja-JP" sz="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patients</a:t>
                      </a:r>
                      <a:endParaRPr kumimoji="1" lang="ja-JP" altLang="en-US" sz="8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0.56 (0.38 - 0.82)</a:t>
                      </a:r>
                      <a:endParaRPr kumimoji="1" lang="ja-JP" altLang="en-US" sz="8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0.0031</a:t>
                      </a:r>
                      <a:endParaRPr kumimoji="1" lang="ja-JP" altLang="en-US" sz="8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/>
                </a:tc>
              </a:tr>
            </a:tbl>
          </a:graphicData>
        </a:graphic>
      </p:graphicFrame>
      <p:sp>
        <p:nvSpPr>
          <p:cNvPr id="24" name="右矢印 23"/>
          <p:cNvSpPr/>
          <p:nvPr/>
        </p:nvSpPr>
        <p:spPr>
          <a:xfrm>
            <a:off x="26158" y="4555063"/>
            <a:ext cx="282194" cy="324408"/>
          </a:xfrm>
          <a:prstGeom prst="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1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タイトル 1"/>
          <p:cNvSpPr txBox="1">
            <a:spLocks/>
          </p:cNvSpPr>
          <p:nvPr/>
        </p:nvSpPr>
        <p:spPr>
          <a:xfrm>
            <a:off x="-73269" y="-516"/>
            <a:ext cx="9293469" cy="45833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Propensity Score Matching Analysis for Mortality</a:t>
            </a:r>
            <a:endParaRPr lang="en-US" altLang="ja-JP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923206" y="1700540"/>
            <a:ext cx="396262" cy="24622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r"/>
            <a:r>
              <a:rPr lang="en-US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endParaRPr lang="ja-JP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993737" y="2058410"/>
            <a:ext cx="325731" cy="24622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r"/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ja-JP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987894" y="2416280"/>
            <a:ext cx="325794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r"/>
            <a:r>
              <a:rPr lang="en-US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</a:p>
          <a:p>
            <a:pPr algn="r"/>
            <a:endParaRPr lang="ja-JP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980071" y="2833293"/>
            <a:ext cx="325794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r"/>
            <a:r>
              <a:rPr lang="en-US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</a:p>
          <a:p>
            <a:pPr algn="r"/>
            <a:endParaRPr lang="ja-JP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972312" y="3250306"/>
            <a:ext cx="325731" cy="24622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r"/>
            <a:r>
              <a:rPr lang="en-US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endParaRPr lang="ja-JP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1001900" y="3612208"/>
            <a:ext cx="325731" cy="24622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r"/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ja-JP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258909" y="4062740"/>
            <a:ext cx="321809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*1:Cox </a:t>
            </a:r>
            <a:r>
              <a:rPr kumimoji="1" lang="en-US" altLang="ja-JP" sz="1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proportional hazards regression </a:t>
            </a:r>
            <a:r>
              <a:rPr kumimoji="1" lang="en-US" altLang="ja-JP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endParaRPr kumimoji="1" lang="en-US" altLang="ja-JP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7533883" y="2327122"/>
            <a:ext cx="67839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9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MitraClip</a:t>
            </a:r>
            <a:endParaRPr lang="ja-JP" altLang="en-US" sz="9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7187453" y="3079195"/>
            <a:ext cx="13260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9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Medical care</a:t>
            </a:r>
            <a:endParaRPr lang="en-US" altLang="ja-JP" sz="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ja-JP" sz="9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(Duke uni. Database)</a:t>
            </a:r>
            <a:endParaRPr lang="ja-JP" altLang="en-US" sz="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正方形/長方形 29"/>
          <p:cNvSpPr/>
          <p:nvPr/>
        </p:nvSpPr>
        <p:spPr>
          <a:xfrm rot="16200000">
            <a:off x="422393" y="2755634"/>
            <a:ext cx="1011815" cy="27699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ja-JP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Survival (%)</a:t>
            </a:r>
            <a:endParaRPr lang="ja-JP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371600" y="2767340"/>
            <a:ext cx="1610013" cy="5356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正方形/長方形 27"/>
          <p:cNvSpPr/>
          <p:nvPr/>
        </p:nvSpPr>
        <p:spPr>
          <a:xfrm>
            <a:off x="5282107" y="2854938"/>
            <a:ext cx="1575894" cy="4392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4" name="正方形/長方形 33"/>
          <p:cNvSpPr/>
          <p:nvPr/>
        </p:nvSpPr>
        <p:spPr>
          <a:xfrm>
            <a:off x="5285917" y="2688889"/>
            <a:ext cx="713042" cy="1829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5" name="正方形/長方形 34"/>
          <p:cNvSpPr/>
          <p:nvPr/>
        </p:nvSpPr>
        <p:spPr>
          <a:xfrm>
            <a:off x="4845583" y="1705593"/>
            <a:ext cx="396262" cy="24622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r"/>
            <a:r>
              <a:rPr lang="en-US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endParaRPr lang="ja-JP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4916114" y="2063463"/>
            <a:ext cx="325731" cy="24622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r"/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ja-JP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4910271" y="2421333"/>
            <a:ext cx="325794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r"/>
            <a:r>
              <a:rPr lang="en-US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</a:p>
          <a:p>
            <a:pPr algn="r"/>
            <a:endParaRPr lang="ja-JP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4902448" y="2838346"/>
            <a:ext cx="325794" cy="40011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r"/>
            <a:r>
              <a:rPr lang="en-US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</a:p>
          <a:p>
            <a:pPr algn="r"/>
            <a:endParaRPr lang="ja-JP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4894689" y="3255359"/>
            <a:ext cx="325731" cy="24622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r"/>
            <a:r>
              <a:rPr lang="en-US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endParaRPr lang="ja-JP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4924277" y="3617261"/>
            <a:ext cx="325731" cy="24622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r"/>
            <a:r>
              <a:rPr lang="en-US" altLang="ja-JP" sz="1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ja-JP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正方形/長方形 45"/>
          <p:cNvSpPr/>
          <p:nvPr/>
        </p:nvSpPr>
        <p:spPr>
          <a:xfrm rot="16200000">
            <a:off x="4344770" y="2760687"/>
            <a:ext cx="1011815" cy="27699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ja-JP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Survival (%)</a:t>
            </a:r>
            <a:endParaRPr lang="ja-JP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6552108" y="3760639"/>
            <a:ext cx="246047" cy="24622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/>
            <a:r>
              <a:rPr lang="en-US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180</a:t>
            </a:r>
            <a:endParaRPr lang="ja-JP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7951395" y="3743705"/>
            <a:ext cx="297718" cy="24622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/>
            <a:r>
              <a:rPr lang="en-US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360</a:t>
            </a:r>
            <a:endParaRPr lang="ja-JP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2613660" y="3771064"/>
            <a:ext cx="246047" cy="24622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/>
            <a:r>
              <a:rPr lang="en-US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180</a:t>
            </a:r>
            <a:endParaRPr lang="ja-JP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4012947" y="3754130"/>
            <a:ext cx="297718" cy="24622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/>
            <a:r>
              <a:rPr lang="en-US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360</a:t>
            </a:r>
            <a:endParaRPr lang="ja-JP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1517033" y="3754130"/>
            <a:ext cx="183866" cy="24622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/>
            <a:r>
              <a:rPr lang="en-US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lang="ja-JP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5421989" y="3751325"/>
            <a:ext cx="183866" cy="24622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/>
            <a:r>
              <a:rPr lang="en-US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lang="ja-JP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3505200" y="1809811"/>
            <a:ext cx="877306" cy="182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4" name="正方形/長方形 53"/>
          <p:cNvSpPr/>
          <p:nvPr/>
        </p:nvSpPr>
        <p:spPr>
          <a:xfrm>
            <a:off x="7469968" y="1819809"/>
            <a:ext cx="877306" cy="182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80422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 txBox="1">
            <a:spLocks/>
          </p:cNvSpPr>
          <p:nvPr/>
        </p:nvSpPr>
        <p:spPr>
          <a:xfrm>
            <a:off x="1714500" y="6376"/>
            <a:ext cx="5715000" cy="305659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Results of Japan Study</a:t>
            </a:r>
            <a:endParaRPr lang="ja-JP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703759"/>
              </p:ext>
            </p:extLst>
          </p:nvPr>
        </p:nvGraphicFramePr>
        <p:xfrm>
          <a:off x="1046535" y="2060640"/>
          <a:ext cx="7050930" cy="1368151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819399"/>
                <a:gridCol w="1498038"/>
                <a:gridCol w="1319820"/>
                <a:gridCol w="1413673"/>
              </a:tblGrid>
              <a:tr h="367997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comers</a:t>
                      </a:r>
                    </a:p>
                    <a:p>
                      <a:pPr algn="ctr"/>
                      <a:r>
                        <a:rPr kumimoji="1" lang="en-US" altLang="ja-JP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(30pts)</a:t>
                      </a:r>
                      <a:endParaRPr kumimoji="1" lang="ja-JP" altLang="en-US" sz="1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DMR</a:t>
                      </a:r>
                      <a:endParaRPr kumimoji="1" lang="ja-JP" altLang="en-US" sz="14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(16pts)</a:t>
                      </a:r>
                      <a:endParaRPr kumimoji="1" lang="en-US" altLang="ja-JP" sz="14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FMR</a:t>
                      </a:r>
                      <a:endParaRPr kumimoji="1" lang="ja-JP" altLang="en-US" sz="14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(14pts)</a:t>
                      </a:r>
                      <a:endParaRPr kumimoji="1" lang="en-US" altLang="ja-JP" sz="14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/>
                </a:tc>
              </a:tr>
              <a:tr h="4118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Acute procedural success</a:t>
                      </a:r>
                      <a:r>
                        <a:rPr kumimoji="1" lang="en-US" altLang="ja-JP" sz="1400" baseline="30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*1</a:t>
                      </a:r>
                      <a:endParaRPr kumimoji="1" lang="ja-JP" altLang="en-US" sz="1400" b="1" baseline="300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86.7% (26/30)</a:t>
                      </a:r>
                      <a:endParaRPr kumimoji="1" lang="en-US" altLang="ja-JP" sz="1400" b="0" kern="1200" baseline="300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81.3% (13/16)</a:t>
                      </a:r>
                      <a:endParaRPr kumimoji="1" lang="en-US" altLang="ja-JP" sz="1400" b="0" kern="1200" baseline="300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92.9% (13/14)</a:t>
                      </a:r>
                      <a:endParaRPr kumimoji="1" lang="en-US" altLang="ja-JP" sz="1400" b="0" kern="1200" baseline="300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</a:tr>
              <a:tr h="4629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Major adverse events at 30-days</a:t>
                      </a:r>
                      <a:r>
                        <a:rPr kumimoji="1" lang="en-US" altLang="ja-JP" sz="1400" baseline="30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*2</a:t>
                      </a:r>
                      <a:endParaRPr kumimoji="1" lang="en-US" altLang="ja-JP" sz="1400" kern="12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(Including death)</a:t>
                      </a:r>
                      <a:endParaRPr kumimoji="1" lang="ja-JP" altLang="en-US" sz="1400" b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 (0/30)</a:t>
                      </a:r>
                      <a:endParaRPr kumimoji="1" lang="en-US" altLang="ja-JP" sz="1400" b="0" kern="12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 (0/16)</a:t>
                      </a:r>
                      <a:endParaRPr kumimoji="1" lang="en-US" altLang="ja-JP" sz="1400" b="0" kern="1200" baseline="300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 (0/14)</a:t>
                      </a:r>
                      <a:endParaRPr kumimoji="1" lang="en-US" altLang="ja-JP" sz="1400" b="0" kern="1200" baseline="300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</a:tr>
            </a:tbl>
          </a:graphicData>
        </a:graphic>
      </p:graphicFrame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E370F-58EB-1541-9838-BBAC0091F752}" type="slidenum">
              <a:rPr kumimoji="1" lang="ja-JP" altLang="en-US" smtClean="0"/>
              <a:t>12</a:t>
            </a:fld>
            <a:endParaRPr kumimoji="1" lang="ja-JP" altLang="en-US" dirty="0"/>
          </a:p>
        </p:txBody>
      </p:sp>
      <p:sp>
        <p:nvSpPr>
          <p:cNvPr id="8" name="下矢印 7"/>
          <p:cNvSpPr/>
          <p:nvPr/>
        </p:nvSpPr>
        <p:spPr>
          <a:xfrm>
            <a:off x="4338964" y="4092378"/>
            <a:ext cx="459482" cy="286430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31751" y="685621"/>
            <a:ext cx="71978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kumimoji="1"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Prospective, multi-center, single </a:t>
            </a:r>
            <a:r>
              <a:rPr kumimoji="1"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arm, 30 patients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kumimoji="1"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Primary endpoint:</a:t>
            </a:r>
            <a:endParaRPr kumimoji="1" lang="en-US" altLang="ja-JP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u"/>
              <a:defRPr/>
            </a:pPr>
            <a:r>
              <a:rPr kumimoji="1"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Effectiveness: Acute </a:t>
            </a:r>
            <a:r>
              <a:rPr kumimoji="1"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procedural </a:t>
            </a:r>
            <a:r>
              <a:rPr kumimoji="1"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success</a:t>
            </a:r>
            <a:endParaRPr lang="en-US" altLang="ja-JP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u"/>
              <a:defRPr/>
            </a:pPr>
            <a:r>
              <a:rPr kumimoji="1"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Safety: </a:t>
            </a:r>
            <a:r>
              <a:rPr kumimoji="1"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Major adverse events at </a:t>
            </a:r>
            <a:r>
              <a:rPr kumimoji="1"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30-days</a:t>
            </a:r>
            <a:endParaRPr kumimoji="1" lang="en-US" altLang="ja-JP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997496" y="3387506"/>
            <a:ext cx="73083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kumimoji="1" lang="en-US" altLang="ja-JP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kumimoji="1" lang="en-US" altLang="ja-JP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1:</a:t>
            </a:r>
            <a:r>
              <a:rPr lang="en-US" altLang="ja-JP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Implantation success and reduction to MR&lt;2 </a:t>
            </a:r>
          </a:p>
          <a:p>
            <a:pPr lvl="0">
              <a:defRPr/>
            </a:pPr>
            <a:r>
              <a:rPr lang="en-US" altLang="ja-JP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*2: MAE </a:t>
            </a:r>
            <a:r>
              <a:rPr lang="en-US" altLang="ja-JP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defined as combined clinical endpoint of death, myocardial infarction (MI), </a:t>
            </a:r>
            <a:r>
              <a:rPr lang="en-US" altLang="ja-JP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ja-JP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renal </a:t>
            </a:r>
            <a:r>
              <a:rPr lang="en-US" altLang="ja-JP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failure, non-elective cardiovascular surgery for device or procedural </a:t>
            </a:r>
            <a:r>
              <a:rPr lang="en-US" altLang="ja-JP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related </a:t>
            </a:r>
            <a:r>
              <a:rPr lang="en-US" altLang="ja-JP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adverse events.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76200" y="4535291"/>
            <a:ext cx="8991600" cy="474859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ja-JP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Japan study </a:t>
            </a:r>
            <a:r>
              <a:rPr lang="en-US" altLang="ja-JP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has shown </a:t>
            </a:r>
            <a:r>
              <a:rPr lang="en-US" altLang="ja-JP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favorable results </a:t>
            </a:r>
            <a:r>
              <a:rPr lang="en-US" altLang="ja-JP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with MitraClip in </a:t>
            </a:r>
            <a:r>
              <a:rPr lang="en-US" altLang="ja-JP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both DMR and FMR patients.</a:t>
            </a:r>
          </a:p>
        </p:txBody>
      </p:sp>
    </p:spTree>
    <p:extLst>
      <p:ext uri="{BB962C8B-B14F-4D97-AF65-F5344CB8AC3E}">
        <p14:creationId xmlns:p14="http://schemas.microsoft.com/office/powerpoint/2010/main" val="2649180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1597960" y="18694"/>
            <a:ext cx="5932170" cy="47612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Benefit-Risk Conclusions</a:t>
            </a:r>
            <a:endParaRPr lang="ja-JP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33567" y="413360"/>
            <a:ext cx="8860955" cy="341632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ja-JP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&lt;Benefit&gt;</a:t>
            </a:r>
            <a:endParaRPr lang="en-US" altLang="ja-JP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DMR and FMR patients with prohibitive risk for mitral valve surgery, </a:t>
            </a: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there were </a:t>
            </a:r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significant clinical improvements </a:t>
            </a: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 MR grade and </a:t>
            </a:r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other clinical parameters such </a:t>
            </a: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as NYHA </a:t>
            </a:r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Class and hospitalizations for heart failure.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Based on these improvements, </a:t>
            </a: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MitraClip </a:t>
            </a:r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treatment might also improve the mortality in these patients.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altLang="ja-JP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ja-JP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&lt;Risk&gt;</a:t>
            </a:r>
            <a:endParaRPr lang="en-US" altLang="ja-JP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Technical support such as training and proctorship could reduce device related  complications. However, the </a:t>
            </a: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probable risks </a:t>
            </a:r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with the MitraClip such </a:t>
            </a: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implantation failure, stroke, bleeding, still remain. </a:t>
            </a:r>
            <a:endParaRPr lang="en-US" altLang="ja-JP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79120" y="4083487"/>
            <a:ext cx="8534400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 consideration of the facet that there are no effective </a:t>
            </a: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treatment </a:t>
            </a:r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options </a:t>
            </a: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 p</a:t>
            </a:r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atients with MR at prohibitive risk </a:t>
            </a: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valve surgery, the PMDA believes that this device becomes a new option for these patients.</a:t>
            </a:r>
            <a:endParaRPr lang="en-US" altLang="ja-JP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下矢印 9"/>
          <p:cNvSpPr/>
          <p:nvPr/>
        </p:nvSpPr>
        <p:spPr>
          <a:xfrm rot="16200000">
            <a:off x="128088" y="4219835"/>
            <a:ext cx="664069" cy="704633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2311937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370837" y="4867137"/>
            <a:ext cx="1600200" cy="273844"/>
          </a:xfrm>
        </p:spPr>
        <p:txBody>
          <a:bodyPr/>
          <a:lstStyle/>
          <a:p>
            <a:fld id="{45AE370F-58EB-1541-9838-BBAC0091F752}" type="slidenum">
              <a:rPr kumimoji="1" lang="ja-JP" altLang="en-US" smtClean="0"/>
              <a:t>14</a:t>
            </a:fld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164680" y="1710690"/>
            <a:ext cx="8839200" cy="311880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14313" indent="-214313" algn="just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According to Japanese therapeutic guidelines, the physically </a:t>
            </a:r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improvement of MR is </a:t>
            </a: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clinically meaningful </a:t>
            </a:r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 both </a:t>
            </a: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degenerative MR and functional MR </a:t>
            </a:r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patients as </a:t>
            </a: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long as cardiac function is </a:t>
            </a:r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maintained.</a:t>
            </a:r>
            <a:endParaRPr lang="en-US" altLang="ja-JP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 algn="just"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ja-JP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 algn="just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There is no effective treatment option for the functional MR patients who are targeted for this device, so the medical needs are so much high.</a:t>
            </a:r>
          </a:p>
          <a:p>
            <a:pPr marL="214313" indent="-214313" algn="just"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ja-JP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450"/>
              </a:spcAft>
              <a:buFont typeface="Wingdings" panose="05000000000000000000" pitchFamily="2" charset="2"/>
              <a:buChar char="u"/>
            </a:pPr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PMDA believes </a:t>
            </a: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that the </a:t>
            </a:r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device has shown </a:t>
            </a: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clinical efficacy for functional MR </a:t>
            </a:r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patients, </a:t>
            </a: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because it is suggested a tendency to improve survival rate and </a:t>
            </a:r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clinical </a:t>
            </a: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symptoms of functional MR patients in overseas and domestic clinical trial results.</a:t>
            </a: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58000" y="29192"/>
            <a:ext cx="9052560" cy="493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kumimoji="1" lang="en-US" altLang="ja-JP" sz="2400" b="1" dirty="0" smtClean="0"/>
              <a:t>The Reasons for </a:t>
            </a:r>
            <a:r>
              <a:rPr kumimoji="1" lang="en-US" altLang="ja-JP" sz="2400" b="1" dirty="0"/>
              <a:t>Including Functional MR </a:t>
            </a:r>
            <a:r>
              <a:rPr kumimoji="1" lang="en-US" altLang="ja-JP" sz="2400" b="1" dirty="0" smtClean="0"/>
              <a:t>Indication in JP</a:t>
            </a:r>
            <a:endParaRPr kumimoji="1" lang="ja-JP" altLang="en-US" sz="2400" b="1" dirty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771861"/>
              </p:ext>
            </p:extLst>
          </p:nvPr>
        </p:nvGraphicFramePr>
        <p:xfrm>
          <a:off x="1676400" y="522653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IFU</a:t>
                      </a:r>
                      <a:endParaRPr kumimoji="1" lang="ja-JP" alt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US</a:t>
                      </a:r>
                      <a:endParaRPr kumimoji="1" lang="ja-JP" alt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JP</a:t>
                      </a:r>
                      <a:endParaRPr kumimoji="1" lang="ja-JP" alt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DMR</a:t>
                      </a:r>
                      <a:endParaRPr kumimoji="1" lang="ja-JP" alt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○</a:t>
                      </a:r>
                      <a:endParaRPr kumimoji="1" lang="ja-JP" alt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○</a:t>
                      </a:r>
                      <a:endParaRPr kumimoji="1" lang="ja-JP" alt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FMR</a:t>
                      </a:r>
                      <a:endParaRPr kumimoji="1" lang="ja-JP" altLang="en-US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－</a:t>
                      </a:r>
                      <a:endParaRPr kumimoji="1" lang="ja-JP" alt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○</a:t>
                      </a:r>
                      <a:endParaRPr kumimoji="1" lang="ja-JP" alt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正方形/長方形 10"/>
          <p:cNvSpPr/>
          <p:nvPr/>
        </p:nvSpPr>
        <p:spPr>
          <a:xfrm>
            <a:off x="5715000" y="1261110"/>
            <a:ext cx="2057400" cy="399850"/>
          </a:xfrm>
          <a:prstGeom prst="rect">
            <a:avLst/>
          </a:prstGeom>
          <a:noFill/>
          <a:ln w="5715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438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286000" y="-64770"/>
            <a:ext cx="47147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MitraClip IFU in Japan  </a:t>
            </a:r>
            <a:endParaRPr lang="ja-JP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48275" y="514109"/>
            <a:ext cx="8872640" cy="25853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14313" indent="-214313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MitraClip treatment is not an alternative to medical therapy since benefit-risk balance of this device in patients with controlled heart failure with medications is unclear. </a:t>
            </a:r>
          </a:p>
          <a:p>
            <a:pPr marL="214313" indent="-214313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altLang="ja-JP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 defTabSz="6858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Efficacy and safety of MitraClip in</a:t>
            </a: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acute-on-chronic MR</a:t>
            </a:r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patients are not assured.</a:t>
            </a:r>
            <a:endParaRPr lang="en-US" altLang="ja-JP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There are no sufficient data of MitraClip in patients with severe heart failure including low LVEF and dependent on catecholamine and/or mechanical circulatory assist device.</a:t>
            </a:r>
            <a:endParaRPr lang="ja-JP" altLang="ja-JP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E370F-58EB-1541-9838-BBAC0091F752}" type="slidenum">
              <a:rPr kumimoji="1" lang="ja-JP" altLang="en-US" smtClean="0"/>
              <a:t>15</a:t>
            </a:fld>
            <a:endParaRPr kumimoji="1" lang="ja-JP" altLang="en-US" dirty="0"/>
          </a:p>
        </p:txBody>
      </p:sp>
      <p:sp>
        <p:nvSpPr>
          <p:cNvPr id="7" name="正方形/長方形 1"/>
          <p:cNvSpPr/>
          <p:nvPr/>
        </p:nvSpPr>
        <p:spPr>
          <a:xfrm>
            <a:off x="124250" y="3300948"/>
            <a:ext cx="8920690" cy="181588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b="1" u="sng" dirty="0" smtClean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&lt;IFU&gt;</a:t>
            </a:r>
            <a:r>
              <a:rPr lang="en-US" altLang="ja-JP" sz="1600" dirty="0" smtClean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ja-JP" sz="1600" dirty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device is indicated for the percutaneous reduction of significant symptomatic mitral regurgitation (MR ≥ 3+) in patients with LVEF greater than 30%, who have been determined to be at prohibitive risk for mitral valve surgery.</a:t>
            </a:r>
          </a:p>
          <a:p>
            <a:r>
              <a:rPr lang="en-US" altLang="ja-JP" sz="1600" dirty="0" smtClean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600" dirty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(except for blows)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600" b="1" u="sng" dirty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FMR patients without best medical therapy according to the Japanese </a:t>
            </a:r>
            <a:r>
              <a:rPr lang="en-US" altLang="ja-JP" sz="1600" b="1" u="sng" dirty="0" smtClean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guideline</a:t>
            </a:r>
            <a:endParaRPr lang="en-US" altLang="ja-JP" sz="1600" b="1" u="sng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600" b="1" u="sng" dirty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Acute-on-chronic </a:t>
            </a:r>
            <a:r>
              <a:rPr lang="en-US" altLang="ja-JP" sz="1600" b="1" u="sng" dirty="0" smtClean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MR</a:t>
            </a:r>
            <a:endParaRPr lang="en-US" altLang="ja-JP" sz="1600" b="1" u="sng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600" b="1" u="sng" dirty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Catecholamine </a:t>
            </a:r>
            <a:r>
              <a:rPr lang="en-US" altLang="ja-JP" sz="1600" b="1" u="sng" dirty="0" smtClean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dependent and/or Mechanical </a:t>
            </a:r>
            <a:r>
              <a:rPr lang="en-US" altLang="ja-JP" sz="1600" b="1" u="sng" dirty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circulatory assist device dependent</a:t>
            </a:r>
          </a:p>
        </p:txBody>
      </p:sp>
      <p:sp>
        <p:nvSpPr>
          <p:cNvPr id="12" name="下矢印 3"/>
          <p:cNvSpPr/>
          <p:nvPr/>
        </p:nvSpPr>
        <p:spPr>
          <a:xfrm rot="10800000" flipV="1">
            <a:off x="3962400" y="2876550"/>
            <a:ext cx="609600" cy="499399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1354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 rot="21272348">
            <a:off x="-520994" y="265912"/>
            <a:ext cx="9224602" cy="692491"/>
          </a:xfrm>
          <a:prstGeom prst="rect">
            <a:avLst/>
          </a:prstGeom>
        </p:spPr>
        <p:txBody>
          <a:bodyPr wrap="square" lIns="68573" tIns="34287" rIns="68573" bIns="34287">
            <a:spAutoFit/>
          </a:bodyPr>
          <a:lstStyle/>
          <a:p>
            <a:pPr algn="r">
              <a:defRPr/>
            </a:pPr>
            <a:r>
              <a:rPr lang="en-US" altLang="ja-JP" sz="405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Thank you for your kind attention!</a:t>
            </a: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0617" y="652092"/>
            <a:ext cx="2430496" cy="139528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7" descr="C:\Users\真美\AppData\Local\Microsoft\Windows\Temporary Internet Files\Content.IE5\KUYWNOXH\MC900015929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68186">
            <a:off x="3809548" y="771110"/>
            <a:ext cx="1687157" cy="13207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英語No29アメリカ国旗イラスト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35902">
            <a:off x="7477816" y="538042"/>
            <a:ext cx="1552438" cy="168392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コンテンツ プレースホルダ 2"/>
          <p:cNvSpPr txBox="1">
            <a:spLocks/>
          </p:cNvSpPr>
          <p:nvPr/>
        </p:nvSpPr>
        <p:spPr>
          <a:xfrm>
            <a:off x="318025" y="1743673"/>
            <a:ext cx="4463415" cy="1657350"/>
          </a:xfrm>
          <a:prstGeom prst="rect">
            <a:avLst/>
          </a:prstGeom>
        </p:spPr>
        <p:txBody>
          <a:bodyPr lIns="68573" tIns="34287" rIns="68573" bIns="34287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bg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bg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bg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>
              <a:buFontTx/>
              <a:buNone/>
              <a:defRPr/>
            </a:pPr>
            <a:r>
              <a:rPr lang="en-US" altLang="ja-JP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Shin Iwamoto, </a:t>
            </a:r>
            <a:r>
              <a:rPr lang="en-US" altLang="ja-JP" sz="2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Ph.D</a:t>
            </a:r>
            <a:r>
              <a:rPr lang="en-US" altLang="ja-JP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Tx/>
              <a:buNone/>
              <a:defRPr/>
            </a:pPr>
            <a:r>
              <a:rPr lang="en-US" altLang="ja-JP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Office of Medical Devices </a:t>
            </a:r>
            <a:r>
              <a:rPr lang="en-US" altLang="ja-JP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endParaRPr lang="en-US" altLang="ja-JP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  <a:defRPr/>
            </a:pPr>
            <a:r>
              <a:rPr lang="en-US" altLang="ja-JP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PMDA, Japan</a:t>
            </a:r>
          </a:p>
          <a:p>
            <a:pPr>
              <a:buFontTx/>
              <a:buNone/>
              <a:defRPr/>
            </a:pPr>
            <a:r>
              <a:rPr lang="en-US" altLang="ja-JP" sz="2400" b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ja-JP" sz="2400" b="1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wamoto-shin@pmda.go.jp</a:t>
            </a:r>
            <a:endParaRPr lang="en-US" altLang="ja-JP" sz="2400" b="1" u="sng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buFontTx/>
              <a:buNone/>
              <a:defRPr/>
            </a:pPr>
            <a:endParaRPr lang="en-US" altLang="ja-JP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508968" y="3748930"/>
            <a:ext cx="5690964" cy="756047"/>
          </a:xfrm>
          <a:prstGeom prst="rect">
            <a:avLst/>
          </a:prstGeom>
          <a:noFill/>
          <a:ln>
            <a:noFill/>
          </a:ln>
          <a:extLst/>
        </p:spPr>
        <p:txBody>
          <a:bodyPr lIns="68573" tIns="34287" rIns="68573" bIns="34287"/>
          <a:lstStyle/>
          <a:p>
            <a:pPr marL="257148" indent="-257148"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r>
              <a:rPr lang="en-US" altLang="ja-JP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 more information, please visit our website:</a:t>
            </a:r>
            <a:endParaRPr lang="ja-JP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7148" indent="-257148"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r>
              <a:rPr lang="en-US" altLang="ja-JP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URL </a:t>
            </a:r>
            <a:r>
              <a:rPr lang="en-US" altLang="ja-JP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ja-JP" b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http://www.pmda.go.jp/</a:t>
            </a:r>
          </a:p>
          <a:p>
            <a:pPr marL="257148" indent="-257148"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ja-JP" altLang="en-US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058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857250"/>
            <a:ext cx="7620000" cy="31432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ja-JP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adeGothic" pitchFamily="2" charset="0"/>
              </a:rPr>
              <a:t>Shin</a:t>
            </a:r>
            <a:r>
              <a:rPr lang="en-US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adeGothic" pitchFamily="2" charset="0"/>
              </a:rPr>
              <a:t> </a:t>
            </a:r>
            <a:r>
              <a:rPr lang="en-US" altLang="ja-JP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adeGothic" pitchFamily="2" charset="0"/>
              </a:rPr>
              <a:t>Iwamoto</a:t>
            </a:r>
            <a:r>
              <a:rPr lang="en-US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adeGothic" pitchFamily="2" charset="0"/>
              </a:rPr>
              <a:t>, </a:t>
            </a:r>
            <a:r>
              <a:rPr lang="en-US" altLang="ja-JP" sz="30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adeGothic" pitchFamily="2" charset="0"/>
              </a:rPr>
              <a:t>PhD</a:t>
            </a:r>
            <a:endParaRPr lang="en-US" sz="3000" b="1" i="1" dirty="0" smtClean="0">
              <a:solidFill>
                <a:schemeClr val="tx1">
                  <a:lumMod val="75000"/>
                  <a:lumOff val="25000"/>
                </a:schemeClr>
              </a:solidFill>
              <a:latin typeface="TradeGothic" pitchFamily="2" charset="0"/>
            </a:endParaRPr>
          </a:p>
          <a:p>
            <a:pPr>
              <a:buNone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adeGothic" pitchFamily="2" charset="0"/>
              </a:rPr>
              <a:t> </a:t>
            </a:r>
          </a:p>
          <a:p>
            <a:pPr>
              <a:buNone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radeGothic" pitchFamily="2" charset="0"/>
              </a:rPr>
              <a:t>I have no relevant financial relationships 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TradeGothic" pitchFamily="2" charset="0"/>
            </a:endParaRPr>
          </a:p>
          <a:p>
            <a:pPr>
              <a:buNone/>
            </a:pPr>
            <a:endParaRPr lang="en-US" sz="2000" dirty="0" smtClean="0">
              <a:solidFill>
                <a:schemeClr val="tx2"/>
              </a:solidFill>
              <a:latin typeface="TradeGothic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"/>
    </mc:Choice>
    <mc:Fallback>
      <p:transition spd="slow" advClick="0" advTm="1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b="1" dirty="0"/>
              <a:t>Agenda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942100"/>
            <a:ext cx="8229600" cy="3394472"/>
          </a:xfrm>
        </p:spPr>
        <p:txBody>
          <a:bodyPr>
            <a:normAutofit/>
          </a:bodyPr>
          <a:lstStyle/>
          <a:p>
            <a:pPr lvl="1"/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-15240" y="868191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u"/>
            </a:pPr>
            <a:endParaRPr kumimoji="1" lang="ja-JP" altLang="en-US" sz="2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18784" y="626574"/>
            <a:ext cx="8640960" cy="979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3736" y="590550"/>
            <a:ext cx="87780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altLang="ja-JP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This presentation is based on the review report of </a:t>
            </a:r>
            <a:r>
              <a:rPr lang="en-US" altLang="ja-JP" sz="2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MitraClip system </a:t>
            </a:r>
            <a:r>
              <a:rPr lang="en-US" altLang="ja-JP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by PMDA. Please check the link</a:t>
            </a:r>
            <a:r>
              <a:rPr lang="en-US" altLang="ja-JP" sz="2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algn="ctr"/>
            <a:r>
              <a:rPr lang="en-US" altLang="ja-JP" sz="1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http://www.pmda.go.jp/medical_devices/2017/M20171128001/340733000_22900BZX00358000_A100_1.pdf</a:t>
            </a:r>
            <a:endParaRPr lang="en-US" altLang="ja-JP" sz="12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4152" y="1809750"/>
            <a:ext cx="8373061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Classification and Treatment of </a:t>
            </a:r>
            <a:r>
              <a:rPr lang="en-US" altLang="ja-JP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Chronic </a:t>
            </a:r>
            <a:r>
              <a:rPr lang="en-US" altLang="ja-JP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Mitral Regurgitation(MR</a:t>
            </a:r>
            <a:r>
              <a:rPr lang="en-US" altLang="ja-JP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altLang="ja-JP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Review Process of MitraClip in Japan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ja-JP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Efficacy and Safety in </a:t>
            </a:r>
            <a:r>
              <a:rPr lang="en-US" altLang="ja-JP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ja-JP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Pivotal Study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ja-JP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Efficacy </a:t>
            </a:r>
            <a:r>
              <a:rPr lang="en-US" altLang="ja-JP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altLang="ja-JP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Safety </a:t>
            </a:r>
            <a:r>
              <a:rPr lang="en-US" altLang="ja-JP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 the</a:t>
            </a:r>
            <a:r>
              <a:rPr lang="ja-JP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Japan Study</a:t>
            </a:r>
            <a:endParaRPr lang="en-US" altLang="ja-JP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ja-JP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Benefit-Risk Balance Conclusion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ja-JP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Indication for Use in Japan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ja-JP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6695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/>
          <p:cNvSpPr/>
          <p:nvPr/>
        </p:nvSpPr>
        <p:spPr>
          <a:xfrm>
            <a:off x="1429636" y="-75188"/>
            <a:ext cx="662713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Classification and Treatment of </a:t>
            </a:r>
            <a:endParaRPr lang="en-US" altLang="ja-JP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Chronic Mitral Regurgitation(MR)</a:t>
            </a:r>
            <a:endParaRPr lang="en-US" altLang="ja-JP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6262231"/>
              </p:ext>
            </p:extLst>
          </p:nvPr>
        </p:nvGraphicFramePr>
        <p:xfrm>
          <a:off x="152400" y="949202"/>
          <a:ext cx="8862886" cy="3032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3886"/>
                <a:gridCol w="3361375"/>
                <a:gridCol w="3877625"/>
              </a:tblGrid>
              <a:tr h="231008">
                <a:tc>
                  <a:txBody>
                    <a:bodyPr/>
                    <a:lstStyle/>
                    <a:p>
                      <a:pPr algn="l"/>
                      <a:endParaRPr kumimoji="1" lang="ja-JP" altLang="en-US" sz="1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Degenerative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MR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Functional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0366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Definition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1800" b="0" i="0" u="none" strike="noStrike" kern="1200" baseline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pathology of ≥1 of the components of the valve causes valve incompetence with systolic regurgitation of blood from the left ventricle (LV) to the LA.</a:t>
                      </a:r>
                      <a:endParaRPr kumimoji="1" lang="en-US" altLang="ja-JP" sz="18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1800" b="0" i="0" u="none" strike="noStrike" kern="1200" baseline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mitral valve leaflets and chords usually are normal Instead, MR is associated with severe LV dysfunction due to coronary artery disease or idiopathic myocardial disease. </a:t>
                      </a:r>
                      <a:endParaRPr kumimoji="1" lang="en-US" altLang="ja-JP" sz="18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09136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Recommendations for severe MR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ja-JP" sz="18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Mitral</a:t>
                      </a:r>
                      <a:r>
                        <a:rPr lang="en-US" altLang="ja-JP" sz="18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valve surgery is recommended.</a:t>
                      </a:r>
                      <a:endParaRPr lang="en-US" altLang="ja-JP" sz="1800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ja-JP" altLang="en-US" sz="18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・</a:t>
                      </a:r>
                      <a:r>
                        <a:rPr lang="en-US" altLang="ja-JP" sz="18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principle, treatment</a:t>
                      </a:r>
                      <a:r>
                        <a:rPr lang="en-US" altLang="ja-JP" sz="18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 underlying  </a:t>
                      </a:r>
                      <a:br>
                        <a:rPr lang="en-US" altLang="ja-JP" sz="18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altLang="ja-JP" sz="18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disease is recommended.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ja-JP" altLang="en-US" sz="18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・</a:t>
                      </a:r>
                      <a:r>
                        <a:rPr lang="en-US" altLang="ja-JP" sz="18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Mitral</a:t>
                      </a:r>
                      <a:r>
                        <a:rPr lang="en-US" altLang="ja-JP" sz="18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valve surgery is considered </a:t>
                      </a:r>
                      <a:endParaRPr lang="en-US" altLang="ja-JP" sz="18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22" name="グループ化 21"/>
          <p:cNvGrpSpPr/>
          <p:nvPr/>
        </p:nvGrpSpPr>
        <p:grpSpPr>
          <a:xfrm>
            <a:off x="1147184" y="3783330"/>
            <a:ext cx="7559934" cy="1308216"/>
            <a:chOff x="1679448" y="2335530"/>
            <a:chExt cx="7559934" cy="1308216"/>
          </a:xfrm>
        </p:grpSpPr>
        <p:cxnSp>
          <p:nvCxnSpPr>
            <p:cNvPr id="28" name="直線矢印コネクタ 27"/>
            <p:cNvCxnSpPr/>
            <p:nvPr/>
          </p:nvCxnSpPr>
          <p:spPr>
            <a:xfrm>
              <a:off x="4505110" y="2764227"/>
              <a:ext cx="792218" cy="504599"/>
            </a:xfrm>
            <a:prstGeom prst="straightConnector1">
              <a:avLst/>
            </a:prstGeom>
            <a:ln w="47625"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矢印コネクタ 23"/>
            <p:cNvCxnSpPr/>
            <p:nvPr/>
          </p:nvCxnSpPr>
          <p:spPr>
            <a:xfrm flipH="1">
              <a:off x="3664084" y="2746986"/>
              <a:ext cx="834368" cy="521840"/>
            </a:xfrm>
            <a:prstGeom prst="straightConnector1">
              <a:avLst/>
            </a:prstGeom>
            <a:ln w="476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角丸四角形 22"/>
            <p:cNvSpPr/>
            <p:nvPr/>
          </p:nvSpPr>
          <p:spPr>
            <a:xfrm>
              <a:off x="3733800" y="2335530"/>
              <a:ext cx="1541668" cy="437201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Severe MR</a:t>
              </a:r>
              <a:endParaRPr lang="ja-JP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1679448" y="3085173"/>
              <a:ext cx="1935145" cy="507831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pPr algn="ctr"/>
              <a:r>
                <a:rPr lang="en-US" altLang="ja-JP" sz="135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Mitral valve surgery or </a:t>
              </a:r>
            </a:p>
            <a:p>
              <a:pPr algn="ctr"/>
              <a:r>
                <a:rPr lang="en-US" altLang="ja-JP" sz="135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Valve replacement</a:t>
              </a:r>
              <a:endParaRPr lang="ja-JP" altLang="en-US" sz="13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5297328" y="3118781"/>
              <a:ext cx="1462598" cy="467436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ja-JP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No option</a:t>
              </a:r>
              <a:endParaRPr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4670907" y="2760030"/>
              <a:ext cx="2602736" cy="3000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ja-JP" sz="135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Prohibitive </a:t>
              </a:r>
              <a:r>
                <a:rPr lang="en-US" altLang="ja-JP" sz="135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risk patient</a:t>
              </a:r>
            </a:p>
          </p:txBody>
        </p:sp>
        <p:cxnSp>
          <p:nvCxnSpPr>
            <p:cNvPr id="29" name="直線矢印コネクタ 28"/>
            <p:cNvCxnSpPr/>
            <p:nvPr/>
          </p:nvCxnSpPr>
          <p:spPr>
            <a:xfrm>
              <a:off x="6780664" y="3352499"/>
              <a:ext cx="533400" cy="0"/>
            </a:xfrm>
            <a:prstGeom prst="straightConnector1">
              <a:avLst/>
            </a:prstGeom>
            <a:ln w="47625"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正方形/長方形 29"/>
            <p:cNvSpPr/>
            <p:nvPr/>
          </p:nvSpPr>
          <p:spPr>
            <a:xfrm>
              <a:off x="7314064" y="2997415"/>
              <a:ext cx="1925318" cy="646331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en-US" altLang="ja-JP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Target patients</a:t>
              </a:r>
            </a:p>
            <a:p>
              <a:pPr algn="ctr"/>
              <a:r>
                <a:rPr lang="en-US" altLang="ja-JP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for MitraClip </a:t>
              </a:r>
              <a:endParaRPr lang="en-US" altLang="ja-JP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455112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" y="20889"/>
            <a:ext cx="9052560" cy="493461"/>
          </a:xfrm>
        </p:spPr>
        <p:txBody>
          <a:bodyPr>
            <a:noAutofit/>
          </a:bodyPr>
          <a:lstStyle/>
          <a:p>
            <a:r>
              <a:rPr kumimoji="1" lang="en-US" altLang="ja-JP" sz="3200" b="1" dirty="0" smtClean="0"/>
              <a:t>Overview of MitraClip Clip Delivery System</a:t>
            </a:r>
            <a:endParaRPr kumimoji="1" lang="ja-JP" altLang="en-US" sz="3200" b="1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460" y="3547288"/>
            <a:ext cx="4740126" cy="1567516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228600" y="666750"/>
            <a:ext cx="3235374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Clip Delivery System</a:t>
            </a:r>
            <a:endParaRPr lang="ja-JP" alt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293922" y="1229526"/>
            <a:ext cx="23778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&lt;Date of Approval&gt;</a:t>
            </a:r>
            <a:endParaRPr lang="ja-JP" alt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872751"/>
              </p:ext>
            </p:extLst>
          </p:nvPr>
        </p:nvGraphicFramePr>
        <p:xfrm>
          <a:off x="5981004" y="1649375"/>
          <a:ext cx="3086796" cy="21750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3061"/>
                <a:gridCol w="2203735"/>
              </a:tblGrid>
              <a:tr h="434340"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Approval Date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</a:tr>
              <a:tr h="61737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December,</a:t>
                      </a:r>
                      <a:r>
                        <a:rPr kumimoji="1" lang="en-US" altLang="ja-JP" sz="1600" b="0" kern="12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2015</a:t>
                      </a:r>
                      <a:endParaRPr kumimoji="1" lang="en-US" altLang="ja-JP" sz="1600" b="0" kern="12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kumimoji="1" lang="en-US" altLang="ja-JP" sz="1600" b="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(Previous</a:t>
                      </a:r>
                      <a:r>
                        <a:rPr kumimoji="1" lang="en-US" altLang="ja-JP" sz="1600" b="0" kern="12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gen. </a:t>
                      </a:r>
                      <a:r>
                        <a:rPr kumimoji="1" lang="en-US" altLang="ja-JP" sz="1600" b="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2008)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</a:tr>
              <a:tr h="57122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May, 2016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(Previous</a:t>
                      </a:r>
                      <a:r>
                        <a:rPr kumimoji="1" lang="en-US" altLang="ja-JP" sz="1600" b="0" kern="12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gen. </a:t>
                      </a:r>
                      <a:r>
                        <a:rPr kumimoji="1" lang="en-US" altLang="ja-JP" sz="1600" b="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2013)</a:t>
                      </a:r>
                      <a:endParaRPr kumimoji="1" lang="ja-JP" altLang="en-US" sz="16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</a:tr>
              <a:tr h="55209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JP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October,</a:t>
                      </a:r>
                      <a:r>
                        <a:rPr kumimoji="1" lang="en-US" altLang="ja-JP" sz="1600" b="0" kern="12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600" b="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2017</a:t>
                      </a:r>
                      <a:endParaRPr kumimoji="1" lang="ja-JP" altLang="en-US" sz="16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/>
                </a:tc>
              </a:tr>
            </a:tbl>
          </a:graphicData>
        </a:graphic>
      </p:graphicFrame>
      <p:grpSp>
        <p:nvGrpSpPr>
          <p:cNvPr id="16" name="グループ化 15"/>
          <p:cNvGrpSpPr/>
          <p:nvPr/>
        </p:nvGrpSpPr>
        <p:grpSpPr>
          <a:xfrm>
            <a:off x="451880" y="1085316"/>
            <a:ext cx="5283772" cy="2096034"/>
            <a:chOff x="680480" y="791106"/>
            <a:chExt cx="5283772" cy="2096034"/>
          </a:xfrm>
        </p:grpSpPr>
        <p:pic>
          <p:nvPicPr>
            <p:cNvPr id="4" name="図 9" descr="IMG_0352"/>
            <p:cNvPicPr>
              <a:picLocks noChangeAspect="1" noChangeArrowheads="1"/>
            </p:cNvPicPr>
            <p:nvPr/>
          </p:nvPicPr>
          <p:blipFill>
            <a:blip r:embed="rId4" cstate="print">
              <a:lum bright="14000" contrast="1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2059" y="1364485"/>
              <a:ext cx="947100" cy="1224925"/>
            </a:xfrm>
            <a:prstGeom prst="rect">
              <a:avLst/>
            </a:prstGeom>
            <a:noFill/>
            <a:ln w="38100">
              <a:solidFill>
                <a:srgbClr val="FF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図 29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0480" y="1364485"/>
              <a:ext cx="958679" cy="1224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図 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15671" y="791106"/>
              <a:ext cx="4148581" cy="2096034"/>
            </a:xfrm>
            <a:prstGeom prst="rect">
              <a:avLst/>
            </a:prstGeom>
          </p:spPr>
        </p:pic>
        <p:cxnSp>
          <p:nvCxnSpPr>
            <p:cNvPr id="9" name="直線コネクタ 8"/>
            <p:cNvCxnSpPr>
              <a:stCxn id="4" idx="3"/>
              <a:endCxn id="13" idx="2"/>
            </p:cNvCxnSpPr>
            <p:nvPr/>
          </p:nvCxnSpPr>
          <p:spPr>
            <a:xfrm>
              <a:off x="1639159" y="1976948"/>
              <a:ext cx="255736" cy="387162"/>
            </a:xfrm>
            <a:prstGeom prst="line">
              <a:avLst/>
            </a:prstGeom>
            <a:ln w="28575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円/楕円 12"/>
            <p:cNvSpPr/>
            <p:nvPr/>
          </p:nvSpPr>
          <p:spPr>
            <a:xfrm>
              <a:off x="1894895" y="2138810"/>
              <a:ext cx="367252" cy="450600"/>
            </a:xfrm>
            <a:prstGeom prst="ellipse">
              <a:avLst/>
            </a:prstGeom>
            <a:noFill/>
            <a:ln w="28575"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013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4" name="テキスト ボックス 13"/>
          <p:cNvSpPr txBox="1"/>
          <p:nvPr/>
        </p:nvSpPr>
        <p:spPr>
          <a:xfrm>
            <a:off x="228600" y="3199806"/>
            <a:ext cx="3235374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Steerable Sleeve Handle</a:t>
            </a:r>
            <a:endParaRPr lang="ja-JP" alt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6021016" y="3301964"/>
            <a:ext cx="3046784" cy="490647"/>
          </a:xfrm>
          <a:prstGeom prst="rect">
            <a:avLst/>
          </a:prstGeom>
          <a:noFill/>
          <a:ln w="5715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429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" y="20889"/>
            <a:ext cx="9052560" cy="493461"/>
          </a:xfrm>
        </p:spPr>
        <p:txBody>
          <a:bodyPr>
            <a:normAutofit fontScale="90000"/>
          </a:bodyPr>
          <a:lstStyle/>
          <a:p>
            <a:r>
              <a:rPr kumimoji="1" lang="en-US" altLang="ja-JP" b="1" dirty="0" smtClean="0"/>
              <a:t>MitraClip IFU in US and JP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180785"/>
              </p:ext>
            </p:extLst>
          </p:nvPr>
        </p:nvGraphicFramePr>
        <p:xfrm>
          <a:off x="152400" y="517718"/>
          <a:ext cx="8847118" cy="3707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559"/>
                <a:gridCol w="4423559"/>
              </a:tblGrid>
              <a:tr h="376644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</a:t>
                      </a:r>
                      <a:endParaRPr kumimoji="1" lang="ja-JP" altLang="en-US" sz="2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Japan</a:t>
                      </a:r>
                      <a:endParaRPr kumimoji="1" lang="ja-JP" altLang="en-US" sz="2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3318818">
                <a:tc>
                  <a:txBody>
                    <a:bodyPr/>
                    <a:lstStyle/>
                    <a:p>
                      <a:r>
                        <a:rPr lang="en-US" altLang="ja-JP" sz="1600" b="0" i="0" u="none" strike="noStrike" kern="1200" baseline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device is indicated for the percutaneous reduction of significant symptomatic mitral regurgitation (MR ≥ 3+) due to </a:t>
                      </a:r>
                      <a:r>
                        <a:rPr lang="en-US" altLang="ja-JP" sz="1600" b="1" i="0" u="sng" strike="noStrike" kern="1200" baseline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primary abnormality of the mitral apparatus [degenerative MR] </a:t>
                      </a:r>
                      <a:r>
                        <a:rPr lang="en-US" altLang="ja-JP" sz="1600" b="0" i="0" u="none" strike="noStrike" kern="1200" baseline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 patients who have been determined to be at prohibitive risk for mitral valve surgery by a heart team, which includes a cardiac surgeon experienced in mitral valve surgery and a cardiologist experienced in mitral valve disease, and in whom existing comorbidities would not preclude the expected benefit from reduction of the mitral regurgitation.</a:t>
                      </a:r>
                      <a:endParaRPr kumimoji="1" lang="ja-JP" altLang="en-US" sz="1600" b="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altLang="ja-JP" sz="1600" b="0" i="0" u="none" strike="noStrike" kern="1200" baseline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device is indicated for the percutaneous reduction of </a:t>
                      </a:r>
                      <a:r>
                        <a:rPr lang="en-US" altLang="ja-JP" sz="1600" b="1" i="0" u="sng" strike="noStrike" kern="1200" baseline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significant symptomatic mitral regurgitation (MR ≥ 3+) in patients with LVEF greater than 30%, </a:t>
                      </a:r>
                      <a:r>
                        <a:rPr lang="en-US" altLang="ja-JP" sz="1600" b="0" i="0" u="none" strike="noStrike" kern="1200" baseline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who have been determined to be at prohibitive risk for mitral valve surgery.</a:t>
                      </a:r>
                    </a:p>
                    <a:p>
                      <a:pPr marL="0" indent="0">
                        <a:buNone/>
                      </a:pPr>
                      <a:r>
                        <a:rPr lang="en-US" altLang="ja-JP" sz="1600" b="0" i="0" u="none" strike="noStrike" kern="1200" baseline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(except for blows)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ja-JP" sz="1400" b="0" i="0" u="none" strike="noStrike" kern="1200" baseline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FMR patients without best medical therapy according to the Japanese guideline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ja-JP" sz="1400" b="0" i="0" u="none" strike="noStrike" kern="1200" baseline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Acute-on-chronic MR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ja-JP" sz="1400" b="0" i="0" u="none" strike="noStrike" kern="1200" baseline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Catecholamine dependent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ja-JP" sz="1400" b="0" i="0" u="none" strike="noStrike" kern="1200" baseline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Mechanical circulatory assist device dependent</a:t>
                      </a: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203765"/>
              </p:ext>
            </p:extLst>
          </p:nvPr>
        </p:nvGraphicFramePr>
        <p:xfrm>
          <a:off x="1502229" y="3908822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IFU</a:t>
                      </a:r>
                      <a:endParaRPr kumimoji="1" lang="ja-JP" alt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US</a:t>
                      </a:r>
                      <a:endParaRPr kumimoji="1" lang="ja-JP" alt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JP</a:t>
                      </a:r>
                      <a:endParaRPr kumimoji="1" lang="ja-JP" alt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DMR</a:t>
                      </a:r>
                      <a:endParaRPr kumimoji="1" lang="ja-JP" alt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○</a:t>
                      </a:r>
                      <a:endParaRPr kumimoji="1" lang="ja-JP" alt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○</a:t>
                      </a:r>
                      <a:endParaRPr kumimoji="1" lang="ja-JP" alt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FMR</a:t>
                      </a:r>
                      <a:endParaRPr kumimoji="1" lang="ja-JP" altLang="en-US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－</a:t>
                      </a:r>
                      <a:endParaRPr kumimoji="1" lang="ja-JP" alt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○</a:t>
                      </a:r>
                      <a:endParaRPr kumimoji="1" lang="ja-JP" alt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5540829" y="4642492"/>
            <a:ext cx="2057400" cy="399850"/>
          </a:xfrm>
          <a:prstGeom prst="rect">
            <a:avLst/>
          </a:prstGeom>
          <a:noFill/>
          <a:ln w="5715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5802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タイトル 1"/>
          <p:cNvSpPr txBox="1">
            <a:spLocks/>
          </p:cNvSpPr>
          <p:nvPr/>
        </p:nvSpPr>
        <p:spPr>
          <a:xfrm>
            <a:off x="-115894" y="0"/>
            <a:ext cx="9508153" cy="39933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Overview of Clinical Data for Patients</a:t>
            </a:r>
            <a:br>
              <a:rPr lang="en-US" altLang="ja-JP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with Prohibitive Risk for Valve Surgery</a:t>
            </a:r>
            <a:endParaRPr lang="ja-JP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5" name="表 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781702"/>
              </p:ext>
            </p:extLst>
          </p:nvPr>
        </p:nvGraphicFramePr>
        <p:xfrm>
          <a:off x="114300" y="1123950"/>
          <a:ext cx="8915400" cy="2807186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485900"/>
                <a:gridCol w="3630556"/>
                <a:gridCol w="255644"/>
                <a:gridCol w="3543300"/>
              </a:tblGrid>
              <a:tr h="355847">
                <a:tc>
                  <a:txBody>
                    <a:bodyPr/>
                    <a:lstStyle/>
                    <a:p>
                      <a:pPr algn="ctr"/>
                      <a:endParaRPr kumimoji="1" lang="ja-JP" alt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Integrated High Risk Cohort</a:t>
                      </a:r>
                      <a:r>
                        <a:rPr kumimoji="1" lang="en-US" altLang="ja-JP" sz="1600" kern="1200" baseline="30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*1</a:t>
                      </a:r>
                    </a:p>
                    <a:p>
                      <a:pPr algn="ctr"/>
                      <a:r>
                        <a:rPr kumimoji="1" lang="en-US" altLang="ja-JP" sz="16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altLang="ja-JP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EVEREST II HRR</a:t>
                      </a:r>
                      <a:r>
                        <a:rPr lang="ja-JP" altLang="en-US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ja-JP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Realism HR trial) </a:t>
                      </a:r>
                      <a:endParaRPr kumimoji="1" lang="en-US" altLang="ja-JP" sz="1600" b="1" baseline="0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kern="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kern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Japan Study</a:t>
                      </a:r>
                    </a:p>
                  </a:txBody>
                  <a:tcPr marL="51435" marR="51435" marT="25718" marB="25718" anchor="ctr"/>
                </a:tc>
              </a:tr>
              <a:tr h="24078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Design</a:t>
                      </a:r>
                      <a:endParaRPr kumimoji="1" lang="ja-JP" alt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 arm</a:t>
                      </a:r>
                      <a:endParaRPr kumimoji="1" lang="ja-JP" altLang="en-US" sz="1600" b="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6674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Target</a:t>
                      </a:r>
                      <a:r>
                        <a:rPr kumimoji="1" lang="en-US" altLang="ja-JP" sz="16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patients</a:t>
                      </a:r>
                      <a:endParaRPr kumimoji="1" lang="ja-JP" alt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  <a:tc gridSpan="3">
                  <a:txBody>
                    <a:bodyPr/>
                    <a:lstStyle/>
                    <a:p>
                      <a:r>
                        <a:rPr lang="en-US" altLang="ja-JP" sz="1600" u="none" strike="noStrike" kern="12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Patients with significant symptomatic mitral regurgitation (MR ≥ 3+) of either FMR or DMR etiology that were determined to be too high risk for surgery.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60007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Patients</a:t>
                      </a:r>
                      <a:br>
                        <a:rPr kumimoji="1" lang="en-US" altLang="ja-JP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1" lang="en-US" altLang="ja-JP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</a:t>
                      </a:r>
                      <a:endParaRPr kumimoji="1" lang="ja-JP" alt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351 pts</a:t>
                      </a:r>
                      <a:endParaRPr kumimoji="1" lang="ja-JP" altLang="ja-JP" sz="1600" kern="12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kumimoji="1" lang="en-US" altLang="ja-JP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(including</a:t>
                      </a:r>
                      <a:r>
                        <a:rPr kumimoji="1" lang="en-US" altLang="ja-JP" sz="1600" kern="12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 II HRR</a:t>
                      </a:r>
                      <a:r>
                        <a:rPr kumimoji="1" lang="en-US" altLang="ja-JP" sz="1600" kern="12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78pts and</a:t>
                      </a:r>
                      <a:br>
                        <a:rPr kumimoji="1" lang="en-US" altLang="ja-JP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1" lang="en-US" altLang="ja-JP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Realism HR primary</a:t>
                      </a:r>
                      <a:r>
                        <a:rPr kumimoji="1" lang="en-US" altLang="ja-JP" sz="1600" kern="12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273pts</a:t>
                      </a:r>
                      <a:r>
                        <a:rPr kumimoji="1" lang="en-US" altLang="ja-JP" sz="1600" kern="1200" baseline="30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*1</a:t>
                      </a:r>
                      <a:r>
                        <a:rPr kumimoji="1" lang="en-US" altLang="ja-JP" sz="1600" kern="12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1" lang="ja-JP" altLang="ja-JP" sz="1600" b="0" kern="1200" dirty="0" smtClean="0">
                        <a:solidFill>
                          <a:schemeClr val="dk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30pts</a:t>
                      </a:r>
                      <a:endParaRPr kumimoji="1" lang="ja-JP" altLang="en-US" sz="16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Age,</a:t>
                      </a:r>
                      <a:r>
                        <a:rPr kumimoji="1" lang="en-US" altLang="ja-JP" sz="16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2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 +SD</a:t>
                      </a:r>
                      <a:endParaRPr kumimoji="1" lang="ja-JP" alt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75.7±10.5</a:t>
                      </a:r>
                      <a:endParaRPr kumimoji="1" lang="ja-JP" altLang="ja-JP" sz="1600" b="0" kern="1200" dirty="0" smtClean="0">
                        <a:solidFill>
                          <a:schemeClr val="dk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80.4±7.0</a:t>
                      </a:r>
                      <a:endParaRPr kumimoji="1" lang="ja-JP" altLang="en-US" sz="16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2672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Sites</a:t>
                      </a:r>
                      <a:endParaRPr kumimoji="1" lang="ja-JP" alt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 sites in US</a:t>
                      </a:r>
                      <a:r>
                        <a:rPr kumimoji="1" lang="en-US" altLang="ja-JP" sz="1600" kern="12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Canada</a:t>
                      </a:r>
                      <a:endParaRPr kumimoji="1" lang="ja-JP" altLang="en-US" sz="16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kumimoji="1" lang="en-US" altLang="ja-JP" sz="1600" kern="12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sites in Japan</a:t>
                      </a:r>
                      <a:endParaRPr kumimoji="1" lang="ja-JP" altLang="en-US" sz="16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テキスト ボックス 19"/>
          <p:cNvSpPr txBox="1"/>
          <p:nvPr/>
        </p:nvSpPr>
        <p:spPr>
          <a:xfrm>
            <a:off x="244735" y="4019550"/>
            <a:ext cx="8594466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altLang="ja-JP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1: EVEREST </a:t>
            </a:r>
            <a:r>
              <a:rPr lang="en-US" altLang="ja-JP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II </a:t>
            </a:r>
            <a:r>
              <a:rPr lang="en-US" altLang="ja-JP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HRR</a:t>
            </a:r>
            <a:r>
              <a:rPr lang="ja-JP" alt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and Realism HR trial were  </a:t>
            </a:r>
            <a:r>
              <a:rPr lang="en-US" altLang="ja-JP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single-arm, self-controlled adjunctive studies </a:t>
            </a:r>
            <a:r>
              <a:rPr lang="en-US" altLang="ja-JP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 evaluate </a:t>
            </a:r>
            <a:r>
              <a:rPr lang="en-US" altLang="ja-JP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safety </a:t>
            </a:r>
            <a:r>
              <a:rPr lang="en-US" altLang="ja-JP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altLang="ja-JP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effectiveness of the MitraClip in high surgical risk </a:t>
            </a:r>
            <a:r>
              <a:rPr lang="en-US" altLang="ja-JP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patients.</a:t>
            </a:r>
            <a:endParaRPr lang="en-US" altLang="ja-JP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096000" y="5117306"/>
            <a:ext cx="1600200" cy="273844"/>
          </a:xfrm>
        </p:spPr>
        <p:txBody>
          <a:bodyPr/>
          <a:lstStyle/>
          <a:p>
            <a:fld id="{45AE370F-58EB-1541-9838-BBAC0091F752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039068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76200" y="-20183"/>
            <a:ext cx="8860531" cy="45833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Efficacy in the</a:t>
            </a:r>
            <a:r>
              <a:rPr lang="ja-JP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Integrated </a:t>
            </a:r>
            <a:r>
              <a:rPr lang="en-US" altLang="ja-JP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High Risk Cohort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1447800" y="439709"/>
            <a:ext cx="6666767" cy="1217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ja-JP" sz="15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&lt;Procedural success: Implantation success and reduction to MR&lt;2 &gt;</a:t>
            </a:r>
            <a:endParaRPr lang="ja-JP" altLang="en-US" sz="15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n-US" altLang="ja-JP" sz="1125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n-US" altLang="ja-JP" sz="1125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n-US" altLang="ja-JP" sz="1125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448265"/>
              </p:ext>
            </p:extLst>
          </p:nvPr>
        </p:nvGraphicFramePr>
        <p:xfrm>
          <a:off x="762000" y="2899410"/>
          <a:ext cx="7684749" cy="199528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026360"/>
                <a:gridCol w="2373057"/>
                <a:gridCol w="2285332"/>
              </a:tblGrid>
              <a:tr h="3163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rate of MR severity </a:t>
                      </a:r>
                      <a:r>
                        <a:rPr lang="en-US" altLang="ja-JP" sz="1600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US" altLang="ja-JP" sz="1600" u="non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2+</a:t>
                      </a:r>
                      <a:endParaRPr lang="ja-JP" altLang="en-US" sz="1600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DMR(105pts)</a:t>
                      </a:r>
                      <a:endParaRPr kumimoji="1" lang="en-US" altLang="ja-JP" sz="16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  <a:r>
                        <a:rPr kumimoji="1" lang="en-US" altLang="ja-JP" sz="16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</a:t>
                      </a:r>
                      <a:r>
                        <a:rPr kumimoji="1" lang="en-US" altLang="ja-JP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(246pts)</a:t>
                      </a:r>
                      <a:endParaRPr kumimoji="1" lang="en-US" altLang="ja-JP" sz="16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</a:tr>
              <a:tr h="211455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Baseline</a:t>
                      </a:r>
                      <a:endParaRPr kumimoji="1" lang="ja-JP" altLang="en-US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8.8% (9/102)</a:t>
                      </a:r>
                      <a:endParaRPr lang="ja-JP" altLang="ja-JP" sz="16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15.7% (37/235)</a:t>
                      </a:r>
                      <a:endParaRPr lang="ja-JP" altLang="ja-JP" sz="16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/>
                </a:tc>
              </a:tr>
              <a:tr h="211455">
                <a:tc>
                  <a:txBody>
                    <a:bodyPr/>
                    <a:lstStyle/>
                    <a:p>
                      <a:r>
                        <a:rPr kumimoji="1" lang="en-US" altLang="ja-JP" sz="16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Discharge</a:t>
                      </a:r>
                      <a:endParaRPr kumimoji="1" lang="ja-JP" altLang="en-US" sz="1600" baseline="30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80.8% (80/99)</a:t>
                      </a:r>
                      <a:endParaRPr lang="en-US" altLang="ja-JP" sz="16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88.1% (199/226)</a:t>
                      </a:r>
                      <a:endParaRPr lang="ja-JP" altLang="ja-JP" sz="16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/>
                </a:tc>
              </a:tr>
              <a:tr h="241935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12-Month</a:t>
                      </a:r>
                      <a:r>
                        <a:rPr kumimoji="1" lang="en-US" altLang="ja-JP" sz="1600" baseline="30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kumimoji="1" lang="en-US" altLang="ja-JP" sz="16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(Normal analysis)</a:t>
                      </a:r>
                      <a:endParaRPr kumimoji="1" lang="ja-JP" altLang="en-US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85.3% (58/68)</a:t>
                      </a:r>
                      <a:endParaRPr lang="ja-JP" altLang="ja-JP" sz="16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6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82.8% (130/157)</a:t>
                      </a:r>
                      <a:endParaRPr lang="ja-JP" altLang="ja-JP" sz="16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/>
                </a:tc>
              </a:tr>
              <a:tr h="211455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12-Month (Conservative analysis)</a:t>
                      </a:r>
                      <a:endParaRPr kumimoji="1" lang="ja-JP" altLang="en-US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55.2% (58/105)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-Dead</a:t>
                      </a:r>
                      <a:r>
                        <a:rPr lang="en-US" altLang="ja-JP" sz="16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case:25pts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-Missing data:12pts</a:t>
                      </a:r>
                      <a:endParaRPr lang="ja-JP" altLang="ja-JP" sz="16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52.8% (130/246)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-Dead</a:t>
                      </a:r>
                      <a:r>
                        <a:rPr lang="en-US" altLang="ja-JP" sz="16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case:55pts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-Missing data:34pts</a:t>
                      </a:r>
                      <a:endParaRPr lang="ja-JP" altLang="ja-JP" sz="16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/>
                </a:tc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3216242"/>
              </p:ext>
            </p:extLst>
          </p:nvPr>
        </p:nvGraphicFramePr>
        <p:xfrm>
          <a:off x="1827035" y="800881"/>
          <a:ext cx="5488166" cy="59055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744083"/>
                <a:gridCol w="2744083"/>
              </a:tblGrid>
              <a:tr h="2881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Degenerative MR (DMR)</a:t>
                      </a:r>
                      <a:endParaRPr kumimoji="1" lang="en-US" altLang="ja-JP" sz="16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Functional</a:t>
                      </a:r>
                      <a:r>
                        <a:rPr kumimoji="1" lang="en-US" altLang="ja-JP" sz="16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kumimoji="1" lang="en-US" altLang="ja-JP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MR(FMR)</a:t>
                      </a:r>
                      <a:endParaRPr kumimoji="1" lang="en-US" altLang="ja-JP" sz="16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/>
                </a:tc>
              </a:tr>
              <a:tr h="2114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79%(83/105)</a:t>
                      </a:r>
                      <a:endParaRPr lang="ja-JP" altLang="ja-JP" sz="16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85.0%(209/246)</a:t>
                      </a:r>
                      <a:endParaRPr lang="ja-JP" altLang="ja-JP" sz="16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/>
                </a:tc>
              </a:tr>
            </a:tbl>
          </a:graphicData>
        </a:graphic>
      </p:graphicFrame>
      <p:sp>
        <p:nvSpPr>
          <p:cNvPr id="11" name="正方形/長方形 10"/>
          <p:cNvSpPr/>
          <p:nvPr/>
        </p:nvSpPr>
        <p:spPr>
          <a:xfrm>
            <a:off x="394630" y="1352550"/>
            <a:ext cx="838430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altLang="ja-JP" sz="1600" u="sng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&lt;Severity </a:t>
            </a:r>
            <a:r>
              <a:rPr lang="en-US" altLang="ja-JP" sz="1600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 mitral regurgitation&gt;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en-US" altLang="ja-JP" sz="16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ja-JP" sz="1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MitraClip reduced</a:t>
            </a:r>
            <a:r>
              <a:rPr lang="ja-JP" altLang="en-US" sz="1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6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ja-JP" sz="1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MR severity </a:t>
            </a:r>
            <a:r>
              <a:rPr lang="en-US" altLang="ja-JP" sz="16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altLang="ja-JP" sz="1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both degenerative </a:t>
            </a:r>
            <a:r>
              <a:rPr lang="en-US" altLang="ja-JP" sz="16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MR and functional </a:t>
            </a:r>
            <a:r>
              <a:rPr lang="en-US" altLang="ja-JP" sz="1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MR.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en-US" altLang="ja-JP" sz="1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device also has shown benefit </a:t>
            </a:r>
            <a:r>
              <a:rPr lang="en-US" altLang="ja-JP" sz="16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 12 months </a:t>
            </a:r>
            <a:r>
              <a:rPr lang="en-US" altLang="ja-JP" sz="1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based on normal and conservative analysis which was handled patients who are dead or missing data as MR </a:t>
            </a:r>
            <a:r>
              <a:rPr lang="en-US" altLang="ja-JP" sz="1600" u="sng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en-US" altLang="ja-JP" sz="1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3 because total 126 pts</a:t>
            </a:r>
            <a:r>
              <a:rPr lang="en-US" altLang="ja-JP" sz="16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of these  patients</a:t>
            </a:r>
            <a:r>
              <a:rPr lang="en-US" altLang="ja-JP" sz="1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DMR 37pts and FMR 89pts, were found.</a:t>
            </a:r>
            <a:endParaRPr lang="en-US" altLang="ja-JP" sz="16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267200" y="3204211"/>
            <a:ext cx="3847366" cy="304800"/>
          </a:xfrm>
          <a:prstGeom prst="rect">
            <a:avLst/>
          </a:prstGeom>
          <a:noFill/>
          <a:ln w="5715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267199" y="3799445"/>
            <a:ext cx="3847367" cy="308694"/>
          </a:xfrm>
          <a:prstGeom prst="rect">
            <a:avLst/>
          </a:prstGeom>
          <a:noFill/>
          <a:ln w="5715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799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304800" y="514350"/>
            <a:ext cx="8686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ja-JP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en-US" altLang="ja-JP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NYHA Class</a:t>
            </a:r>
            <a:r>
              <a:rPr lang="ja-JP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and Heart failure hospitalizations</a:t>
            </a:r>
            <a:endParaRPr lang="en-US" altLang="ja-JP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 both DMR and FMR patients, </a:t>
            </a:r>
            <a:endParaRPr lang="en-US" altLang="ja-JP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linical improvements post 12 months MitraClip treatment are show in NYHA class and</a:t>
            </a:r>
            <a:r>
              <a: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rate of hospitalization for heart failure.</a:t>
            </a:r>
            <a:endParaRPr lang="en-US" altLang="ja-JP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836308"/>
              </p:ext>
            </p:extLst>
          </p:nvPr>
        </p:nvGraphicFramePr>
        <p:xfrm>
          <a:off x="609600" y="2266950"/>
          <a:ext cx="8077200" cy="11793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4648200"/>
                <a:gridCol w="1828800"/>
                <a:gridCol w="1600200"/>
              </a:tblGrid>
              <a:tr h="3442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Rate of NYHA </a:t>
                      </a:r>
                      <a:r>
                        <a:rPr lang="en-US" altLang="ja-JP" sz="1400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</a:t>
                      </a:r>
                      <a:r>
                        <a:rPr lang="en-US" altLang="ja-JP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 </a:t>
                      </a:r>
                      <a:endParaRPr lang="ja-JP" altLang="en-US" sz="1400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DMR</a:t>
                      </a:r>
                      <a:r>
                        <a:rPr kumimoji="1" lang="en-US" altLang="ja-JP" sz="1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1" lang="en-US" altLang="ja-JP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</a:t>
                      </a:r>
                      <a:r>
                        <a:rPr kumimoji="1" lang="en-US" altLang="ja-JP" sz="1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pts</a:t>
                      </a:r>
                      <a:r>
                        <a:rPr kumimoji="1" lang="en-US" altLang="ja-JP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1" lang="en-US" altLang="ja-JP" sz="14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FMR</a:t>
                      </a:r>
                      <a:r>
                        <a:rPr kumimoji="1" lang="en-US" altLang="ja-JP" sz="1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(246pts)</a:t>
                      </a:r>
                      <a:endParaRPr kumimoji="1" lang="en-US" altLang="ja-JP" sz="14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/>
                </a:tc>
              </a:tr>
              <a:tr h="257175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Baseline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18.1% (19/105)</a:t>
                      </a:r>
                      <a:endParaRPr lang="ja-JP" altLang="ja-JP" sz="14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13.8% (34/246)</a:t>
                      </a:r>
                      <a:endParaRPr lang="ja-JP" altLang="ja-JP" sz="14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</a:tr>
              <a:tr h="257175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12-month post</a:t>
                      </a:r>
                      <a:r>
                        <a:rPr kumimoji="1" lang="en-US" altLang="ja-JP" sz="1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MitraClip treatment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87.3%(62/71)</a:t>
                      </a:r>
                      <a:endParaRPr lang="en-US" altLang="ja-JP" sz="14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81.0%(132/163)</a:t>
                      </a:r>
                      <a:endParaRPr lang="ja-JP" altLang="ja-JP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</a:tr>
              <a:tr h="257175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12-month post</a:t>
                      </a:r>
                      <a:r>
                        <a:rPr kumimoji="1" lang="en-US" altLang="ja-JP" sz="1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MitraClip treatment (conservative analysis)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59.0% (62/105)</a:t>
                      </a:r>
                      <a:endParaRPr lang="ja-JP" altLang="ja-JP" sz="14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53.7% (132/246)</a:t>
                      </a:r>
                      <a:endParaRPr lang="ja-JP" altLang="ja-JP" sz="14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/>
                </a:tc>
              </a:tr>
            </a:tbl>
          </a:graphicData>
        </a:graphic>
      </p:graphicFrame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73980"/>
              </p:ext>
            </p:extLst>
          </p:nvPr>
        </p:nvGraphicFramePr>
        <p:xfrm>
          <a:off x="609600" y="3830422"/>
          <a:ext cx="8077200" cy="610236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5078864"/>
                <a:gridCol w="1398136"/>
                <a:gridCol w="1600200"/>
              </a:tblGrid>
              <a:tr h="304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Rate of hospitalization for heart</a:t>
                      </a:r>
                      <a:r>
                        <a:rPr lang="en-US" altLang="ja-JP" sz="1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failure (per patient-year)</a:t>
                      </a:r>
                      <a:endParaRPr lang="ja-JP" altLang="en-US" sz="1400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DMR (105pts)</a:t>
                      </a:r>
                      <a:endParaRPr kumimoji="1" lang="en-US" altLang="ja-JP" sz="14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FMR</a:t>
                      </a:r>
                      <a:r>
                        <a:rPr kumimoji="1" lang="ja-JP" altLang="en-US" sz="1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en-US" altLang="ja-JP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246pts)</a:t>
                      </a:r>
                      <a:endParaRPr kumimoji="1" lang="en-US" altLang="ja-JP" sz="14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/>
                </a:tc>
              </a:tr>
              <a:tr h="257175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12-month pre-enrollment</a:t>
                      </a:r>
                      <a:r>
                        <a:rPr kumimoji="1" lang="ja-JP" alt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→　</a:t>
                      </a:r>
                      <a:r>
                        <a:rPr kumimoji="1" lang="en-US" altLang="ja-JP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post-discharge through 12-month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0.68 </a:t>
                      </a:r>
                      <a:r>
                        <a:rPr lang="ja-JP" alt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→ </a:t>
                      </a:r>
                      <a:r>
                        <a:rPr lang="en-US" altLang="ja-JP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0.18</a:t>
                      </a:r>
                      <a:endParaRPr lang="ja-JP" altLang="en-US" sz="1400" b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0.81 </a:t>
                      </a:r>
                      <a:r>
                        <a:rPr lang="ja-JP" altLang="en-U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→ </a:t>
                      </a:r>
                      <a:r>
                        <a:rPr lang="en-US" altLang="ja-JP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0.39</a:t>
                      </a:r>
                      <a:endParaRPr lang="ja-JP" altLang="ja-JP" sz="14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/>
                </a:tc>
              </a:tr>
            </a:tbl>
          </a:graphicData>
        </a:graphic>
      </p:graphicFrame>
      <p:sp>
        <p:nvSpPr>
          <p:cNvPr id="11" name="タイトル 1"/>
          <p:cNvSpPr txBox="1">
            <a:spLocks/>
          </p:cNvSpPr>
          <p:nvPr/>
        </p:nvSpPr>
        <p:spPr>
          <a:xfrm>
            <a:off x="-1738" y="3810"/>
            <a:ext cx="9145738" cy="41508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Efficacy in the</a:t>
            </a:r>
            <a:r>
              <a:rPr lang="ja-JP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Integrated High Risk </a:t>
            </a:r>
            <a:r>
              <a:rPr lang="en-US" altLang="ja-JP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Cohort (2)</a:t>
            </a:r>
            <a:endParaRPr lang="en-US" altLang="ja-JP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E370F-58EB-1541-9838-BBAC0091F752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5410200" y="2595280"/>
            <a:ext cx="3276600" cy="586069"/>
          </a:xfrm>
          <a:prstGeom prst="rect">
            <a:avLst/>
          </a:prstGeom>
          <a:noFill/>
          <a:ln w="5715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715001" y="4116491"/>
            <a:ext cx="2971800" cy="324168"/>
          </a:xfrm>
          <a:prstGeom prst="rect">
            <a:avLst/>
          </a:prstGeom>
          <a:noFill/>
          <a:ln w="5715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0583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1695</TotalTime>
  <Words>1730</Words>
  <Application>Microsoft Office PowerPoint</Application>
  <PresentationFormat>On-screen Show (16:9)</PresentationFormat>
  <Paragraphs>307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ＭＳ Ｐゴシック</vt:lpstr>
      <vt:lpstr>Arial</vt:lpstr>
      <vt:lpstr>Calibri</vt:lpstr>
      <vt:lpstr>TradeGothic</vt:lpstr>
      <vt:lpstr>Wingdings</vt:lpstr>
      <vt:lpstr>Theme1</vt:lpstr>
      <vt:lpstr>The Current Situation of Mitral Valve Devices in Japan</vt:lpstr>
      <vt:lpstr>PowerPoint Presentation</vt:lpstr>
      <vt:lpstr>Agenda</vt:lpstr>
      <vt:lpstr>PowerPoint Presentation</vt:lpstr>
      <vt:lpstr>Overview of MitraClip Clip Delivery System</vt:lpstr>
      <vt:lpstr>MitraClip IFU in US and JP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MedStar Health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vxm133</dc:creator>
  <cp:lastModifiedBy>Checkin 010</cp:lastModifiedBy>
  <cp:revision>139</cp:revision>
  <cp:lastPrinted>2018-03-01T00:50:56Z</cp:lastPrinted>
  <dcterms:created xsi:type="dcterms:W3CDTF">2015-01-08T17:01:57Z</dcterms:created>
  <dcterms:modified xsi:type="dcterms:W3CDTF">2018-03-04T20:45:10Z</dcterms:modified>
</cp:coreProperties>
</file>