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0.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57" r:id="rId6"/>
    <p:sldId id="258" r:id="rId7"/>
    <p:sldId id="259" r:id="rId8"/>
    <p:sldId id="260" r:id="rId9"/>
    <p:sldId id="261" r:id="rId10"/>
    <p:sldId id="262" r:id="rId11"/>
    <p:sldId id="263" r:id="rId12"/>
    <p:sldId id="264" r:id="rId13"/>
    <p:sldId id="274" r:id="rId14"/>
    <p:sldId id="266" r:id="rId15"/>
    <p:sldId id="270" r:id="rId16"/>
    <p:sldId id="268"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7A00B06-7D01-16E7-DFB3-A90FF5773A7D}" name="Anderson, Jordan" initials="JA" userId="S::jordan.anderson@abbott.com::3be9202a-9545-432e-ac48-df91411e7d27" providerId="AD"/>
  <p188:author id="{B24FC75A-9947-156C-743A-AA6E5674B364}" name="Gage, Ryan" initials="RG" userId="S::ryan.gage@abbott.com::e070cb94-2ad7-4706-8d0e-deb6a1eef12b" providerId="AD"/>
  <p188:author id="{EFE0AF6A-E221-EF12-FEB2-0278846C05D0}" name="Benjamin, Jennifer" initials="JB" userId="S::jennifer.benjamin@abbott.com::a7746d44-8daf-4f66-a817-d96108815e6a" providerId="AD"/>
  <p188:author id="{6BCCD8F3-48DE-2789-C61F-AFC0FB390160}" name="Plescia, Orchid" initials="PO" userId="S::orchid.plescia@abbott.com::9f4e60bb-81a9-4df8-a8ce-c274070c519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D3E36D-CE9D-4A40-85D8-B0828EC71EDC}" v="10" dt="2025-03-06T04:38:16.4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247" autoAdjust="0"/>
  </p:normalViewPr>
  <p:slideViewPr>
    <p:cSldViewPr snapToGrid="0">
      <p:cViewPr varScale="1">
        <p:scale>
          <a:sx n="114" d="100"/>
          <a:sy n="114" d="100"/>
        </p:scale>
        <p:origin x="4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1.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1" i="0" u="none" strike="noStrike" kern="1200" spc="0" baseline="0">
                <a:solidFill>
                  <a:schemeClr val="tx1"/>
                </a:solidFill>
                <a:latin typeface="+mn-lt"/>
                <a:ea typeface="+mn-ea"/>
                <a:cs typeface="+mn-cs"/>
              </a:defRPr>
            </a:pPr>
            <a:r>
              <a:rPr lang="en-US" b="1"/>
              <a:t>Discharged DAPT</a:t>
            </a:r>
          </a:p>
          <a:p>
            <a:pPr>
              <a:defRPr b="1"/>
            </a:pPr>
            <a:r>
              <a:rPr lang="en-US" b="1"/>
              <a:t>N=9355</a:t>
            </a:r>
          </a:p>
        </c:rich>
      </c:tx>
      <c:overlay val="0"/>
      <c:spPr>
        <a:noFill/>
        <a:ln>
          <a:noFill/>
        </a:ln>
        <a:effectLst/>
      </c:spPr>
      <c:txPr>
        <a:bodyPr rot="0" spcFirstLastPara="1" vertOverflow="ellipsis" vert="horz" wrap="square" anchor="ctr" anchorCtr="1"/>
        <a:lstStyle/>
        <a:p>
          <a:pPr>
            <a:defRPr sz="1320" b="1"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Sheet1!$B$1</c:f>
              <c:strCache>
                <c:ptCount val="1"/>
                <c:pt idx="0">
                  <c:v>OAC</c:v>
                </c:pt>
              </c:strCache>
            </c:strRef>
          </c:tx>
          <c:spPr>
            <a:solidFill>
              <a:srgbClr val="C00000"/>
            </a:solidFill>
            <a:ln>
              <a:noFill/>
            </a:ln>
            <a:effectLst/>
          </c:spPr>
          <c:invertIfNegative val="0"/>
          <c:cat>
            <c:strRef>
              <c:f>Sheet1!$A$2:$A$4</c:f>
              <c:strCache>
                <c:ptCount val="3"/>
                <c:pt idx="0">
                  <c:v>Pre-LAAO</c:v>
                </c:pt>
                <c:pt idx="1">
                  <c:v>45d</c:v>
                </c:pt>
                <c:pt idx="2">
                  <c:v>6m</c:v>
                </c:pt>
              </c:strCache>
            </c:strRef>
          </c:cat>
          <c:val>
            <c:numRef>
              <c:f>Sheet1!$B$2:$B$4</c:f>
              <c:numCache>
                <c:formatCode>General</c:formatCode>
                <c:ptCount val="3"/>
                <c:pt idx="0">
                  <c:v>89</c:v>
                </c:pt>
                <c:pt idx="1">
                  <c:v>4</c:v>
                </c:pt>
                <c:pt idx="2">
                  <c:v>5</c:v>
                </c:pt>
              </c:numCache>
            </c:numRef>
          </c:val>
          <c:extLst>
            <c:ext xmlns:c16="http://schemas.microsoft.com/office/drawing/2014/chart" uri="{C3380CC4-5D6E-409C-BE32-E72D297353CC}">
              <c16:uniqueId val="{00000000-B886-4EBB-AD8C-6AEF2902A33C}"/>
            </c:ext>
          </c:extLst>
        </c:ser>
        <c:ser>
          <c:idx val="1"/>
          <c:order val="1"/>
          <c:tx>
            <c:strRef>
              <c:f>Sheet1!$C$1</c:f>
              <c:strCache>
                <c:ptCount val="1"/>
                <c:pt idx="0">
                  <c:v>DAPT</c:v>
                </c:pt>
              </c:strCache>
            </c:strRef>
          </c:tx>
          <c:spPr>
            <a:solidFill>
              <a:srgbClr val="FF0000"/>
            </a:solidFill>
            <a:ln>
              <a:noFill/>
            </a:ln>
            <a:effectLst/>
          </c:spPr>
          <c:invertIfNegative val="0"/>
          <c:cat>
            <c:strRef>
              <c:f>Sheet1!$A$2:$A$4</c:f>
              <c:strCache>
                <c:ptCount val="3"/>
                <c:pt idx="0">
                  <c:v>Pre-LAAO</c:v>
                </c:pt>
                <c:pt idx="1">
                  <c:v>45d</c:v>
                </c:pt>
                <c:pt idx="2">
                  <c:v>6m</c:v>
                </c:pt>
              </c:strCache>
            </c:strRef>
          </c:cat>
          <c:val>
            <c:numRef>
              <c:f>Sheet1!$C$2:$C$4</c:f>
              <c:numCache>
                <c:formatCode>General</c:formatCode>
                <c:ptCount val="3"/>
                <c:pt idx="0">
                  <c:v>3.1</c:v>
                </c:pt>
                <c:pt idx="1">
                  <c:v>87</c:v>
                </c:pt>
                <c:pt idx="2">
                  <c:v>53</c:v>
                </c:pt>
              </c:numCache>
            </c:numRef>
          </c:val>
          <c:extLst>
            <c:ext xmlns:c16="http://schemas.microsoft.com/office/drawing/2014/chart" uri="{C3380CC4-5D6E-409C-BE32-E72D297353CC}">
              <c16:uniqueId val="{00000001-B886-4EBB-AD8C-6AEF2902A33C}"/>
            </c:ext>
          </c:extLst>
        </c:ser>
        <c:ser>
          <c:idx val="2"/>
          <c:order val="2"/>
          <c:tx>
            <c:strRef>
              <c:f>Sheet1!$D$1</c:f>
              <c:strCache>
                <c:ptCount val="1"/>
                <c:pt idx="0">
                  <c:v>SAPT</c:v>
                </c:pt>
              </c:strCache>
            </c:strRef>
          </c:tx>
          <c:spPr>
            <a:solidFill>
              <a:srgbClr val="FF7C80"/>
            </a:solidFill>
            <a:ln>
              <a:noFill/>
            </a:ln>
            <a:effectLst/>
          </c:spPr>
          <c:invertIfNegative val="0"/>
          <c:cat>
            <c:strRef>
              <c:f>Sheet1!$A$2:$A$4</c:f>
              <c:strCache>
                <c:ptCount val="3"/>
                <c:pt idx="0">
                  <c:v>Pre-LAAO</c:v>
                </c:pt>
                <c:pt idx="1">
                  <c:v>45d</c:v>
                </c:pt>
                <c:pt idx="2">
                  <c:v>6m</c:v>
                </c:pt>
              </c:strCache>
            </c:strRef>
          </c:cat>
          <c:val>
            <c:numRef>
              <c:f>Sheet1!$D$2:$D$4</c:f>
              <c:numCache>
                <c:formatCode>General</c:formatCode>
                <c:ptCount val="3"/>
                <c:pt idx="0">
                  <c:v>5.3</c:v>
                </c:pt>
                <c:pt idx="1">
                  <c:v>7</c:v>
                </c:pt>
                <c:pt idx="2">
                  <c:v>38</c:v>
                </c:pt>
              </c:numCache>
            </c:numRef>
          </c:val>
          <c:extLst>
            <c:ext xmlns:c16="http://schemas.microsoft.com/office/drawing/2014/chart" uri="{C3380CC4-5D6E-409C-BE32-E72D297353CC}">
              <c16:uniqueId val="{00000002-B886-4EBB-AD8C-6AEF2902A33C}"/>
            </c:ext>
          </c:extLst>
        </c:ser>
        <c:ser>
          <c:idx val="3"/>
          <c:order val="3"/>
          <c:tx>
            <c:strRef>
              <c:f>Sheet1!$E$1</c:f>
              <c:strCache>
                <c:ptCount val="1"/>
                <c:pt idx="0">
                  <c:v>None</c:v>
                </c:pt>
              </c:strCache>
            </c:strRef>
          </c:tx>
          <c:spPr>
            <a:solidFill>
              <a:srgbClr val="FFCCCC"/>
            </a:solidFill>
            <a:ln>
              <a:noFill/>
            </a:ln>
            <a:effectLst/>
          </c:spPr>
          <c:invertIfNegative val="0"/>
          <c:cat>
            <c:strRef>
              <c:f>Sheet1!$A$2:$A$4</c:f>
              <c:strCache>
                <c:ptCount val="3"/>
                <c:pt idx="0">
                  <c:v>Pre-LAAO</c:v>
                </c:pt>
                <c:pt idx="1">
                  <c:v>45d</c:v>
                </c:pt>
                <c:pt idx="2">
                  <c:v>6m</c:v>
                </c:pt>
              </c:strCache>
            </c:strRef>
          </c:cat>
          <c:val>
            <c:numRef>
              <c:f>Sheet1!$E$2:$E$4</c:f>
              <c:numCache>
                <c:formatCode>General</c:formatCode>
                <c:ptCount val="3"/>
                <c:pt idx="0">
                  <c:v>2.6</c:v>
                </c:pt>
                <c:pt idx="1">
                  <c:v>2</c:v>
                </c:pt>
                <c:pt idx="2">
                  <c:v>5</c:v>
                </c:pt>
              </c:numCache>
            </c:numRef>
          </c:val>
          <c:extLst>
            <c:ext xmlns:c16="http://schemas.microsoft.com/office/drawing/2014/chart" uri="{C3380CC4-5D6E-409C-BE32-E72D297353CC}">
              <c16:uniqueId val="{00000003-B886-4EBB-AD8C-6AEF2902A33C}"/>
            </c:ext>
          </c:extLst>
        </c:ser>
        <c:dLbls>
          <c:showLegendKey val="0"/>
          <c:showVal val="0"/>
          <c:showCatName val="0"/>
          <c:showSerName val="0"/>
          <c:showPercent val="0"/>
          <c:showBubbleSize val="0"/>
        </c:dLbls>
        <c:gapWidth val="25"/>
        <c:overlap val="100"/>
        <c:axId val="638916640"/>
        <c:axId val="638915920"/>
      </c:barChart>
      <c:catAx>
        <c:axId val="638916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crossAx val="638915920"/>
        <c:crosses val="autoZero"/>
        <c:auto val="1"/>
        <c:lblAlgn val="ctr"/>
        <c:lblOffset val="100"/>
        <c:noMultiLvlLbl val="0"/>
      </c:catAx>
      <c:valAx>
        <c:axId val="638915920"/>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891664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1" i="0" u="none" strike="noStrike" kern="1200" spc="0" baseline="0">
                <a:solidFill>
                  <a:schemeClr val="tx1"/>
                </a:solidFill>
                <a:latin typeface="+mn-lt"/>
                <a:ea typeface="+mn-ea"/>
                <a:cs typeface="+mn-cs"/>
              </a:defRPr>
            </a:pPr>
            <a:r>
              <a:rPr lang="en-US" b="1" dirty="0"/>
              <a:t>Discharged SAPT*</a:t>
            </a:r>
          </a:p>
          <a:p>
            <a:pPr>
              <a:defRPr b="1"/>
            </a:pPr>
            <a:r>
              <a:rPr lang="en-US" b="1" dirty="0"/>
              <a:t>N=606</a:t>
            </a:r>
          </a:p>
        </c:rich>
      </c:tx>
      <c:overlay val="0"/>
      <c:spPr>
        <a:noFill/>
        <a:ln>
          <a:noFill/>
        </a:ln>
        <a:effectLst/>
      </c:spPr>
      <c:txPr>
        <a:bodyPr rot="0" spcFirstLastPara="1" vertOverflow="ellipsis" vert="horz" wrap="square" anchor="ctr" anchorCtr="1"/>
        <a:lstStyle/>
        <a:p>
          <a:pPr>
            <a:defRPr sz="1320" b="1"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Sheet1!$B$1</c:f>
              <c:strCache>
                <c:ptCount val="1"/>
                <c:pt idx="0">
                  <c:v>OAC</c:v>
                </c:pt>
              </c:strCache>
            </c:strRef>
          </c:tx>
          <c:spPr>
            <a:solidFill>
              <a:srgbClr val="C00000"/>
            </a:solidFill>
            <a:ln>
              <a:noFill/>
            </a:ln>
            <a:effectLst/>
          </c:spPr>
          <c:invertIfNegative val="0"/>
          <c:cat>
            <c:strRef>
              <c:f>Sheet1!$A$2:$A$4</c:f>
              <c:strCache>
                <c:ptCount val="3"/>
                <c:pt idx="0">
                  <c:v>Pre-LAAO</c:v>
                </c:pt>
                <c:pt idx="1">
                  <c:v>45d</c:v>
                </c:pt>
                <c:pt idx="2">
                  <c:v>6m</c:v>
                </c:pt>
              </c:strCache>
            </c:strRef>
          </c:cat>
          <c:val>
            <c:numRef>
              <c:f>Sheet1!$B$2:$B$4</c:f>
              <c:numCache>
                <c:formatCode>General</c:formatCode>
                <c:ptCount val="3"/>
                <c:pt idx="0">
                  <c:v>77.2</c:v>
                </c:pt>
                <c:pt idx="1">
                  <c:v>3</c:v>
                </c:pt>
                <c:pt idx="2">
                  <c:v>4</c:v>
                </c:pt>
              </c:numCache>
            </c:numRef>
          </c:val>
          <c:extLst>
            <c:ext xmlns:c16="http://schemas.microsoft.com/office/drawing/2014/chart" uri="{C3380CC4-5D6E-409C-BE32-E72D297353CC}">
              <c16:uniqueId val="{00000000-CEE5-4740-A374-0AF225BE1384}"/>
            </c:ext>
          </c:extLst>
        </c:ser>
        <c:ser>
          <c:idx val="1"/>
          <c:order val="1"/>
          <c:tx>
            <c:strRef>
              <c:f>Sheet1!$C$1</c:f>
              <c:strCache>
                <c:ptCount val="1"/>
                <c:pt idx="0">
                  <c:v>DAPT</c:v>
                </c:pt>
              </c:strCache>
            </c:strRef>
          </c:tx>
          <c:spPr>
            <a:solidFill>
              <a:srgbClr val="FF0000"/>
            </a:solidFill>
            <a:ln>
              <a:noFill/>
            </a:ln>
            <a:effectLst/>
          </c:spPr>
          <c:invertIfNegative val="0"/>
          <c:cat>
            <c:strRef>
              <c:f>Sheet1!$A$2:$A$4</c:f>
              <c:strCache>
                <c:ptCount val="3"/>
                <c:pt idx="0">
                  <c:v>Pre-LAAO</c:v>
                </c:pt>
                <c:pt idx="1">
                  <c:v>45d</c:v>
                </c:pt>
                <c:pt idx="2">
                  <c:v>6m</c:v>
                </c:pt>
              </c:strCache>
            </c:strRef>
          </c:cat>
          <c:val>
            <c:numRef>
              <c:f>Sheet1!$C$2:$C$4</c:f>
              <c:numCache>
                <c:formatCode>General</c:formatCode>
                <c:ptCount val="3"/>
                <c:pt idx="0">
                  <c:v>4.5999999999999996</c:v>
                </c:pt>
                <c:pt idx="1">
                  <c:v>25</c:v>
                </c:pt>
                <c:pt idx="2">
                  <c:v>20</c:v>
                </c:pt>
              </c:numCache>
            </c:numRef>
          </c:val>
          <c:extLst>
            <c:ext xmlns:c16="http://schemas.microsoft.com/office/drawing/2014/chart" uri="{C3380CC4-5D6E-409C-BE32-E72D297353CC}">
              <c16:uniqueId val="{00000001-CEE5-4740-A374-0AF225BE1384}"/>
            </c:ext>
          </c:extLst>
        </c:ser>
        <c:ser>
          <c:idx val="2"/>
          <c:order val="2"/>
          <c:tx>
            <c:strRef>
              <c:f>Sheet1!$D$1</c:f>
              <c:strCache>
                <c:ptCount val="1"/>
                <c:pt idx="0">
                  <c:v>SAPT</c:v>
                </c:pt>
              </c:strCache>
            </c:strRef>
          </c:tx>
          <c:spPr>
            <a:solidFill>
              <a:srgbClr val="FF7C80"/>
            </a:solidFill>
            <a:ln>
              <a:noFill/>
            </a:ln>
            <a:effectLst/>
          </c:spPr>
          <c:invertIfNegative val="0"/>
          <c:cat>
            <c:strRef>
              <c:f>Sheet1!$A$2:$A$4</c:f>
              <c:strCache>
                <c:ptCount val="3"/>
                <c:pt idx="0">
                  <c:v>Pre-LAAO</c:v>
                </c:pt>
                <c:pt idx="1">
                  <c:v>45d</c:v>
                </c:pt>
                <c:pt idx="2">
                  <c:v>6m</c:v>
                </c:pt>
              </c:strCache>
            </c:strRef>
          </c:cat>
          <c:val>
            <c:numRef>
              <c:f>Sheet1!$D$2:$D$4</c:f>
              <c:numCache>
                <c:formatCode>General</c:formatCode>
                <c:ptCount val="3"/>
                <c:pt idx="0">
                  <c:v>11.9</c:v>
                </c:pt>
                <c:pt idx="1">
                  <c:v>67</c:v>
                </c:pt>
                <c:pt idx="2">
                  <c:v>62</c:v>
                </c:pt>
              </c:numCache>
            </c:numRef>
          </c:val>
          <c:extLst>
            <c:ext xmlns:c16="http://schemas.microsoft.com/office/drawing/2014/chart" uri="{C3380CC4-5D6E-409C-BE32-E72D297353CC}">
              <c16:uniqueId val="{00000002-CEE5-4740-A374-0AF225BE1384}"/>
            </c:ext>
          </c:extLst>
        </c:ser>
        <c:ser>
          <c:idx val="3"/>
          <c:order val="3"/>
          <c:tx>
            <c:strRef>
              <c:f>Sheet1!$E$1</c:f>
              <c:strCache>
                <c:ptCount val="1"/>
                <c:pt idx="0">
                  <c:v>None</c:v>
                </c:pt>
              </c:strCache>
            </c:strRef>
          </c:tx>
          <c:spPr>
            <a:solidFill>
              <a:srgbClr val="FFCCCC"/>
            </a:solidFill>
            <a:ln>
              <a:noFill/>
            </a:ln>
            <a:effectLst/>
          </c:spPr>
          <c:invertIfNegative val="0"/>
          <c:cat>
            <c:strRef>
              <c:f>Sheet1!$A$2:$A$4</c:f>
              <c:strCache>
                <c:ptCount val="3"/>
                <c:pt idx="0">
                  <c:v>Pre-LAAO</c:v>
                </c:pt>
                <c:pt idx="1">
                  <c:v>45d</c:v>
                </c:pt>
                <c:pt idx="2">
                  <c:v>6m</c:v>
                </c:pt>
              </c:strCache>
            </c:strRef>
          </c:cat>
          <c:val>
            <c:numRef>
              <c:f>Sheet1!$E$2:$E$4</c:f>
              <c:numCache>
                <c:formatCode>General</c:formatCode>
                <c:ptCount val="3"/>
                <c:pt idx="0">
                  <c:v>6.3</c:v>
                </c:pt>
                <c:pt idx="1">
                  <c:v>6</c:v>
                </c:pt>
                <c:pt idx="2">
                  <c:v>14</c:v>
                </c:pt>
              </c:numCache>
            </c:numRef>
          </c:val>
          <c:extLst>
            <c:ext xmlns:c16="http://schemas.microsoft.com/office/drawing/2014/chart" uri="{C3380CC4-5D6E-409C-BE32-E72D297353CC}">
              <c16:uniqueId val="{00000003-CEE5-4740-A374-0AF225BE1384}"/>
            </c:ext>
          </c:extLst>
        </c:ser>
        <c:dLbls>
          <c:showLegendKey val="0"/>
          <c:showVal val="0"/>
          <c:showCatName val="0"/>
          <c:showSerName val="0"/>
          <c:showPercent val="0"/>
          <c:showBubbleSize val="0"/>
        </c:dLbls>
        <c:gapWidth val="25"/>
        <c:overlap val="100"/>
        <c:axId val="638916640"/>
        <c:axId val="638915920"/>
      </c:barChart>
      <c:catAx>
        <c:axId val="638916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crossAx val="638915920"/>
        <c:crosses val="autoZero"/>
        <c:auto val="1"/>
        <c:lblAlgn val="ctr"/>
        <c:lblOffset val="100"/>
        <c:noMultiLvlLbl val="0"/>
      </c:catAx>
      <c:valAx>
        <c:axId val="638915920"/>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891664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1" i="0" u="none" strike="noStrike" kern="1200" spc="0" baseline="0">
                <a:solidFill>
                  <a:schemeClr val="tx1"/>
                </a:solidFill>
                <a:latin typeface="+mn-lt"/>
                <a:ea typeface="+mn-ea"/>
                <a:cs typeface="+mn-cs"/>
              </a:defRPr>
            </a:pPr>
            <a:r>
              <a:rPr lang="en-US" b="1" dirty="0"/>
              <a:t>Discharged OAC**</a:t>
            </a:r>
          </a:p>
          <a:p>
            <a:pPr>
              <a:defRPr b="1"/>
            </a:pPr>
            <a:r>
              <a:rPr lang="en-US" b="1" dirty="0"/>
              <a:t>N=1484</a:t>
            </a:r>
          </a:p>
        </c:rich>
      </c:tx>
      <c:overlay val="0"/>
      <c:spPr>
        <a:noFill/>
        <a:ln>
          <a:noFill/>
        </a:ln>
        <a:effectLst/>
      </c:spPr>
      <c:txPr>
        <a:bodyPr rot="0" spcFirstLastPara="1" vertOverflow="ellipsis" vert="horz" wrap="square" anchor="ctr" anchorCtr="1"/>
        <a:lstStyle/>
        <a:p>
          <a:pPr>
            <a:defRPr sz="1320" b="1"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Sheet1!$B$1</c:f>
              <c:strCache>
                <c:ptCount val="1"/>
                <c:pt idx="0">
                  <c:v>OAC</c:v>
                </c:pt>
              </c:strCache>
            </c:strRef>
          </c:tx>
          <c:spPr>
            <a:solidFill>
              <a:srgbClr val="C00000"/>
            </a:solidFill>
            <a:ln>
              <a:noFill/>
            </a:ln>
            <a:effectLst/>
          </c:spPr>
          <c:invertIfNegative val="0"/>
          <c:cat>
            <c:strRef>
              <c:f>Sheet1!$A$2:$A$4</c:f>
              <c:strCache>
                <c:ptCount val="3"/>
                <c:pt idx="0">
                  <c:v>Pre-LAAO</c:v>
                </c:pt>
                <c:pt idx="1">
                  <c:v>45d</c:v>
                </c:pt>
                <c:pt idx="2">
                  <c:v>6m</c:v>
                </c:pt>
              </c:strCache>
            </c:strRef>
          </c:cat>
          <c:val>
            <c:numRef>
              <c:f>Sheet1!$B$2:$B$4</c:f>
              <c:numCache>
                <c:formatCode>General</c:formatCode>
                <c:ptCount val="3"/>
                <c:pt idx="0">
                  <c:v>95.5</c:v>
                </c:pt>
                <c:pt idx="1">
                  <c:v>78</c:v>
                </c:pt>
                <c:pt idx="2">
                  <c:v>24</c:v>
                </c:pt>
              </c:numCache>
            </c:numRef>
          </c:val>
          <c:extLst>
            <c:ext xmlns:c16="http://schemas.microsoft.com/office/drawing/2014/chart" uri="{C3380CC4-5D6E-409C-BE32-E72D297353CC}">
              <c16:uniqueId val="{00000000-7F70-4309-80B1-401FBA1C037E}"/>
            </c:ext>
          </c:extLst>
        </c:ser>
        <c:ser>
          <c:idx val="1"/>
          <c:order val="1"/>
          <c:tx>
            <c:strRef>
              <c:f>Sheet1!$C$1</c:f>
              <c:strCache>
                <c:ptCount val="1"/>
                <c:pt idx="0">
                  <c:v>DAPT</c:v>
                </c:pt>
              </c:strCache>
            </c:strRef>
          </c:tx>
          <c:spPr>
            <a:solidFill>
              <a:srgbClr val="FF0000"/>
            </a:solidFill>
            <a:ln>
              <a:noFill/>
            </a:ln>
            <a:effectLst/>
          </c:spPr>
          <c:invertIfNegative val="0"/>
          <c:cat>
            <c:strRef>
              <c:f>Sheet1!$A$2:$A$4</c:f>
              <c:strCache>
                <c:ptCount val="3"/>
                <c:pt idx="0">
                  <c:v>Pre-LAAO</c:v>
                </c:pt>
                <c:pt idx="1">
                  <c:v>45d</c:v>
                </c:pt>
                <c:pt idx="2">
                  <c:v>6m</c:v>
                </c:pt>
              </c:strCache>
            </c:strRef>
          </c:cat>
          <c:val>
            <c:numRef>
              <c:f>Sheet1!$C$2:$C$4</c:f>
              <c:numCache>
                <c:formatCode>General</c:formatCode>
                <c:ptCount val="3"/>
                <c:pt idx="0">
                  <c:v>0.3</c:v>
                </c:pt>
                <c:pt idx="1">
                  <c:v>14</c:v>
                </c:pt>
                <c:pt idx="2">
                  <c:v>30</c:v>
                </c:pt>
              </c:numCache>
            </c:numRef>
          </c:val>
          <c:extLst>
            <c:ext xmlns:c16="http://schemas.microsoft.com/office/drawing/2014/chart" uri="{C3380CC4-5D6E-409C-BE32-E72D297353CC}">
              <c16:uniqueId val="{00000001-7F70-4309-80B1-401FBA1C037E}"/>
            </c:ext>
          </c:extLst>
        </c:ser>
        <c:ser>
          <c:idx val="2"/>
          <c:order val="2"/>
          <c:tx>
            <c:strRef>
              <c:f>Sheet1!$D$1</c:f>
              <c:strCache>
                <c:ptCount val="1"/>
                <c:pt idx="0">
                  <c:v>SAPT</c:v>
                </c:pt>
              </c:strCache>
            </c:strRef>
          </c:tx>
          <c:spPr>
            <a:solidFill>
              <a:srgbClr val="FF7C80"/>
            </a:solidFill>
            <a:ln>
              <a:noFill/>
            </a:ln>
            <a:effectLst/>
          </c:spPr>
          <c:invertIfNegative val="0"/>
          <c:cat>
            <c:strRef>
              <c:f>Sheet1!$A$2:$A$4</c:f>
              <c:strCache>
                <c:ptCount val="3"/>
                <c:pt idx="0">
                  <c:v>Pre-LAAO</c:v>
                </c:pt>
                <c:pt idx="1">
                  <c:v>45d</c:v>
                </c:pt>
                <c:pt idx="2">
                  <c:v>6m</c:v>
                </c:pt>
              </c:strCache>
            </c:strRef>
          </c:cat>
          <c:val>
            <c:numRef>
              <c:f>Sheet1!$D$2:$D$4</c:f>
              <c:numCache>
                <c:formatCode>General</c:formatCode>
                <c:ptCount val="3"/>
                <c:pt idx="0">
                  <c:v>3</c:v>
                </c:pt>
                <c:pt idx="1">
                  <c:v>6</c:v>
                </c:pt>
                <c:pt idx="2">
                  <c:v>40</c:v>
                </c:pt>
              </c:numCache>
            </c:numRef>
          </c:val>
          <c:extLst>
            <c:ext xmlns:c16="http://schemas.microsoft.com/office/drawing/2014/chart" uri="{C3380CC4-5D6E-409C-BE32-E72D297353CC}">
              <c16:uniqueId val="{00000002-7F70-4309-80B1-401FBA1C037E}"/>
            </c:ext>
          </c:extLst>
        </c:ser>
        <c:ser>
          <c:idx val="3"/>
          <c:order val="3"/>
          <c:tx>
            <c:strRef>
              <c:f>Sheet1!$E$1</c:f>
              <c:strCache>
                <c:ptCount val="1"/>
                <c:pt idx="0">
                  <c:v>None</c:v>
                </c:pt>
              </c:strCache>
            </c:strRef>
          </c:tx>
          <c:spPr>
            <a:solidFill>
              <a:srgbClr val="FFCCCC"/>
            </a:solidFill>
            <a:ln>
              <a:noFill/>
            </a:ln>
            <a:effectLst/>
          </c:spPr>
          <c:invertIfNegative val="0"/>
          <c:cat>
            <c:strRef>
              <c:f>Sheet1!$A$2:$A$4</c:f>
              <c:strCache>
                <c:ptCount val="3"/>
                <c:pt idx="0">
                  <c:v>Pre-LAAO</c:v>
                </c:pt>
                <c:pt idx="1">
                  <c:v>45d</c:v>
                </c:pt>
                <c:pt idx="2">
                  <c:v>6m</c:v>
                </c:pt>
              </c:strCache>
            </c:strRef>
          </c:cat>
          <c:val>
            <c:numRef>
              <c:f>Sheet1!$E$2:$E$4</c:f>
              <c:numCache>
                <c:formatCode>General</c:formatCode>
                <c:ptCount val="3"/>
                <c:pt idx="0">
                  <c:v>1.2</c:v>
                </c:pt>
                <c:pt idx="1">
                  <c:v>2.5</c:v>
                </c:pt>
                <c:pt idx="2">
                  <c:v>6</c:v>
                </c:pt>
              </c:numCache>
            </c:numRef>
          </c:val>
          <c:extLst>
            <c:ext xmlns:c16="http://schemas.microsoft.com/office/drawing/2014/chart" uri="{C3380CC4-5D6E-409C-BE32-E72D297353CC}">
              <c16:uniqueId val="{00000003-7F70-4309-80B1-401FBA1C037E}"/>
            </c:ext>
          </c:extLst>
        </c:ser>
        <c:dLbls>
          <c:showLegendKey val="0"/>
          <c:showVal val="0"/>
          <c:showCatName val="0"/>
          <c:showSerName val="0"/>
          <c:showPercent val="0"/>
          <c:showBubbleSize val="0"/>
        </c:dLbls>
        <c:gapWidth val="25"/>
        <c:overlap val="100"/>
        <c:axId val="638916640"/>
        <c:axId val="638915920"/>
      </c:barChart>
      <c:catAx>
        <c:axId val="638916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crossAx val="638915920"/>
        <c:crosses val="autoZero"/>
        <c:auto val="1"/>
        <c:lblAlgn val="ctr"/>
        <c:lblOffset val="100"/>
        <c:noMultiLvlLbl val="0"/>
      </c:catAx>
      <c:valAx>
        <c:axId val="638915920"/>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891664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2605798510175603E-2"/>
          <c:y val="6.4492706050672796E-2"/>
          <c:w val="0.77222773092126151"/>
          <c:h val="0.6951129991407502"/>
        </c:manualLayout>
      </c:layout>
      <c:barChart>
        <c:barDir val="col"/>
        <c:grouping val="stacked"/>
        <c:varyColors val="0"/>
        <c:ser>
          <c:idx val="0"/>
          <c:order val="0"/>
          <c:tx>
            <c:strRef>
              <c:f>'Sheet1 (4)'!$B$1</c:f>
              <c:strCache>
                <c:ptCount val="1"/>
                <c:pt idx="0">
                  <c:v>0mm</c:v>
                </c:pt>
              </c:strCache>
            </c:strRef>
          </c:tx>
          <c:spPr>
            <a:solidFill>
              <a:srgbClr val="00B050"/>
            </a:solidFill>
            <a:ln>
              <a:noFill/>
            </a:ln>
            <a:effectLst/>
          </c:spPr>
          <c:invertIfNegative val="0"/>
          <c:dLbls>
            <c:dLbl>
              <c:idx val="0"/>
              <c:tx>
                <c:rich>
                  <a:bodyPr/>
                  <a:lstStyle/>
                  <a:p>
                    <a:r>
                      <a:rPr lang="en-US"/>
                      <a:t>86.5</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A8F3-4BA8-94A7-0DFBCCF1E7C0}"/>
                </c:ext>
              </c:extLst>
            </c:dLbl>
            <c:dLbl>
              <c:idx val="1"/>
              <c:tx>
                <c:rich>
                  <a:bodyPr/>
                  <a:lstStyle/>
                  <a:p>
                    <a:r>
                      <a:rPr lang="en-US"/>
                      <a:t>88.4</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A8F3-4BA8-94A7-0DFBCCF1E7C0}"/>
                </c:ext>
              </c:extLst>
            </c:dLbl>
            <c:dLbl>
              <c:idx val="2"/>
              <c:tx>
                <c:rich>
                  <a:bodyPr/>
                  <a:lstStyle/>
                  <a:p>
                    <a:r>
                      <a:rPr lang="en-US"/>
                      <a:t>83.6</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A8F3-4BA8-94A7-0DFBCCF1E7C0}"/>
                </c:ext>
              </c:extLst>
            </c:dLbl>
            <c:dLbl>
              <c:idx val="5"/>
              <c:tx>
                <c:rich>
                  <a:bodyPr/>
                  <a:lstStyle/>
                  <a:p>
                    <a:r>
                      <a:rPr lang="en-US"/>
                      <a:t>87.1</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A8F3-4BA8-94A7-0DFBCCF1E7C0}"/>
                </c:ext>
              </c:extLst>
            </c:dLbl>
            <c:dLbl>
              <c:idx val="6"/>
              <c:tx>
                <c:rich>
                  <a:bodyPr/>
                  <a:lstStyle/>
                  <a:p>
                    <a:r>
                      <a:rPr lang="en-US"/>
                      <a:t>83.6*</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A8F3-4BA8-94A7-0DFBCCF1E7C0}"/>
                </c:ext>
              </c:extLst>
            </c:dLbl>
            <c:dLbl>
              <c:idx val="7"/>
              <c:tx>
                <c:rich>
                  <a:bodyPr/>
                  <a:lstStyle/>
                  <a:p>
                    <a:r>
                      <a:rPr lang="en-US"/>
                      <a:t>90.4*</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A8F3-4BA8-94A7-0DFBCCF1E7C0}"/>
                </c:ext>
              </c:extLst>
            </c:dLbl>
            <c:dLbl>
              <c:idx val="8"/>
              <c:tx>
                <c:rich>
                  <a:bodyPr/>
                  <a:lstStyle/>
                  <a:p>
                    <a:r>
                      <a:rPr lang="en-US"/>
                      <a:t>85.3*</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A8F3-4BA8-94A7-0DFBCCF1E7C0}"/>
                </c:ext>
              </c:extLst>
            </c:dLbl>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 (4)'!$A$2:$A$4</c:f>
              <c:strCache>
                <c:ptCount val="3"/>
                <c:pt idx="0">
                  <c:v>DAPT</c:v>
                </c:pt>
                <c:pt idx="1">
                  <c:v>SAPT</c:v>
                </c:pt>
                <c:pt idx="2">
                  <c:v>OAC</c:v>
                </c:pt>
              </c:strCache>
            </c:strRef>
          </c:cat>
          <c:val>
            <c:numRef>
              <c:f>'Sheet1 (4)'!$B$2:$B$4</c:f>
              <c:numCache>
                <c:formatCode>0.0%</c:formatCode>
                <c:ptCount val="3"/>
                <c:pt idx="0">
                  <c:v>0.86499999999999999</c:v>
                </c:pt>
                <c:pt idx="1">
                  <c:v>0.88400000000000001</c:v>
                </c:pt>
                <c:pt idx="2">
                  <c:v>0.83599999999999997</c:v>
                </c:pt>
              </c:numCache>
            </c:numRef>
          </c:val>
          <c:extLst>
            <c:ext xmlns:c16="http://schemas.microsoft.com/office/drawing/2014/chart" uri="{C3380CC4-5D6E-409C-BE32-E72D297353CC}">
              <c16:uniqueId val="{00000007-A8F3-4BA8-94A7-0DFBCCF1E7C0}"/>
            </c:ext>
          </c:extLst>
        </c:ser>
        <c:ser>
          <c:idx val="1"/>
          <c:order val="1"/>
          <c:tx>
            <c:strRef>
              <c:f>'Sheet1 (4)'!$C$1</c:f>
              <c:strCache>
                <c:ptCount val="1"/>
                <c:pt idx="0">
                  <c:v>&gt;0-3mm</c:v>
                </c:pt>
              </c:strCache>
            </c:strRef>
          </c:tx>
          <c:spPr>
            <a:solidFill>
              <a:srgbClr val="92D050"/>
            </a:solidFill>
            <a:ln>
              <a:noFill/>
            </a:ln>
            <a:effectLst/>
          </c:spPr>
          <c:invertIfNegative val="0"/>
          <c:dLbls>
            <c:dLbl>
              <c:idx val="0"/>
              <c:tx>
                <c:rich>
                  <a:bodyPr/>
                  <a:lstStyle/>
                  <a:p>
                    <a:r>
                      <a:rPr lang="en-US"/>
                      <a:t>10.9</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A8F3-4BA8-94A7-0DFBCCF1E7C0}"/>
                </c:ext>
              </c:extLst>
            </c:dLbl>
            <c:dLbl>
              <c:idx val="1"/>
              <c:tx>
                <c:rich>
                  <a:bodyPr/>
                  <a:lstStyle/>
                  <a:p>
                    <a:r>
                      <a:rPr lang="en-US"/>
                      <a:t>9.7</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A8F3-4BA8-94A7-0DFBCCF1E7C0}"/>
                </c:ext>
              </c:extLst>
            </c:dLbl>
            <c:dLbl>
              <c:idx val="2"/>
              <c:tx>
                <c:rich>
                  <a:bodyPr/>
                  <a:lstStyle/>
                  <a:p>
                    <a:r>
                      <a:rPr lang="en-US"/>
                      <a:t>11.5</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A8F3-4BA8-94A7-0DFBCCF1E7C0}"/>
                </c:ext>
              </c:extLst>
            </c:dLbl>
            <c:dLbl>
              <c:idx val="5"/>
              <c:tx>
                <c:rich>
                  <a:bodyPr/>
                  <a:lstStyle/>
                  <a:p>
                    <a:r>
                      <a:rPr lang="en-US"/>
                      <a:t>10.2</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A8F3-4BA8-94A7-0DFBCCF1E7C0}"/>
                </c:ext>
              </c:extLst>
            </c:dLbl>
            <c:dLbl>
              <c:idx val="6"/>
              <c:tx>
                <c:rich>
                  <a:bodyPr/>
                  <a:lstStyle/>
                  <a:p>
                    <a:r>
                      <a:rPr lang="en-US"/>
                      <a:t>12.4*</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A8F3-4BA8-94A7-0DFBCCF1E7C0}"/>
                </c:ext>
              </c:extLst>
            </c:dLbl>
            <c:dLbl>
              <c:idx val="7"/>
              <c:tx>
                <c:rich>
                  <a:bodyPr/>
                  <a:lstStyle/>
                  <a:p>
                    <a:r>
                      <a:rPr lang="en-US"/>
                      <a:t>7.7*</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A8F3-4BA8-94A7-0DFBCCF1E7C0}"/>
                </c:ext>
              </c:extLst>
            </c:dLbl>
            <c:dLbl>
              <c:idx val="8"/>
              <c:tx>
                <c:rich>
                  <a:bodyPr/>
                  <a:lstStyle/>
                  <a:p>
                    <a:r>
                      <a:rPr lang="en-US"/>
                      <a:t>12.1*</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E-A8F3-4BA8-94A7-0DFBCCF1E7C0}"/>
                </c:ext>
              </c:extLst>
            </c:dLbl>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ysClr val="windowText" lastClr="000000"/>
                      </a:solidFill>
                      <a:round/>
                    </a:ln>
                    <a:effectLst/>
                  </c:spPr>
                </c15:leaderLines>
              </c:ext>
            </c:extLst>
          </c:dLbls>
          <c:cat>
            <c:strRef>
              <c:f>'Sheet1 (4)'!$A$2:$A$4</c:f>
              <c:strCache>
                <c:ptCount val="3"/>
                <c:pt idx="0">
                  <c:v>DAPT</c:v>
                </c:pt>
                <c:pt idx="1">
                  <c:v>SAPT</c:v>
                </c:pt>
                <c:pt idx="2">
                  <c:v>OAC</c:v>
                </c:pt>
              </c:strCache>
            </c:strRef>
          </c:cat>
          <c:val>
            <c:numRef>
              <c:f>'Sheet1 (4)'!$C$2:$C$4</c:f>
              <c:numCache>
                <c:formatCode>0.0%</c:formatCode>
                <c:ptCount val="3"/>
                <c:pt idx="0">
                  <c:v>0.109</c:v>
                </c:pt>
                <c:pt idx="1">
                  <c:v>9.7000000000000003E-2</c:v>
                </c:pt>
                <c:pt idx="2">
                  <c:v>0.115</c:v>
                </c:pt>
              </c:numCache>
            </c:numRef>
          </c:val>
          <c:extLst>
            <c:ext xmlns:c16="http://schemas.microsoft.com/office/drawing/2014/chart" uri="{C3380CC4-5D6E-409C-BE32-E72D297353CC}">
              <c16:uniqueId val="{0000000F-A8F3-4BA8-94A7-0DFBCCF1E7C0}"/>
            </c:ext>
          </c:extLst>
        </c:ser>
        <c:ser>
          <c:idx val="2"/>
          <c:order val="2"/>
          <c:tx>
            <c:strRef>
              <c:f>'Sheet1 (4)'!$D$1</c:f>
              <c:strCache>
                <c:ptCount val="1"/>
                <c:pt idx="0">
                  <c:v>&gt;3-5mm</c:v>
                </c:pt>
              </c:strCache>
            </c:strRef>
          </c:tx>
          <c:spPr>
            <a:solidFill>
              <a:srgbClr val="FFFF00"/>
            </a:solidFill>
            <a:ln>
              <a:noFill/>
            </a:ln>
            <a:effectLst/>
          </c:spPr>
          <c:invertIfNegative val="0"/>
          <c:dLbls>
            <c:dLbl>
              <c:idx val="0"/>
              <c:tx>
                <c:rich>
                  <a:bodyPr/>
                  <a:lstStyle/>
                  <a:p>
                    <a:r>
                      <a:rPr lang="en-US" sz="1600" b="0"/>
                      <a:t>2.3</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0-A8F3-4BA8-94A7-0DFBCCF1E7C0}"/>
                </c:ext>
              </c:extLst>
            </c:dLbl>
            <c:dLbl>
              <c:idx val="1"/>
              <c:tx>
                <c:rich>
                  <a:bodyPr/>
                  <a:lstStyle/>
                  <a:p>
                    <a:r>
                      <a:rPr lang="en-US"/>
                      <a:t>1.9</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1-A8F3-4BA8-94A7-0DFBCCF1E7C0}"/>
                </c:ext>
              </c:extLst>
            </c:dLbl>
            <c:dLbl>
              <c:idx val="2"/>
              <c:layout>
                <c:manualLayout>
                  <c:x val="0"/>
                  <c:y val="7.1875509354003293E-3"/>
                </c:manualLayout>
              </c:layout>
              <c:tx>
                <c:rich>
                  <a:bodyPr/>
                  <a:lstStyle/>
                  <a:p>
                    <a:r>
                      <a:rPr lang="en-US"/>
                      <a:t>3.7</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2-A8F3-4BA8-94A7-0DFBCCF1E7C0}"/>
                </c:ext>
              </c:extLst>
            </c:dLbl>
            <c:dLbl>
              <c:idx val="5"/>
              <c:tx>
                <c:rich>
                  <a:bodyPr/>
                  <a:lstStyle/>
                  <a:p>
                    <a:r>
                      <a:rPr lang="en-US"/>
                      <a:t>2.3</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3-A8F3-4BA8-94A7-0DFBCCF1E7C0}"/>
                </c:ext>
              </c:extLst>
            </c:dLbl>
            <c:dLbl>
              <c:idx val="6"/>
              <c:tx>
                <c:rich>
                  <a:bodyPr/>
                  <a:lstStyle/>
                  <a:p>
                    <a:r>
                      <a:rPr lang="en-US"/>
                      <a:t>3.6</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4-A8F3-4BA8-94A7-0DFBCCF1E7C0}"/>
                </c:ext>
              </c:extLst>
            </c:dLbl>
            <c:dLbl>
              <c:idx val="7"/>
              <c:tx>
                <c:rich>
                  <a:bodyPr/>
                  <a:lstStyle/>
                  <a:p>
                    <a:r>
                      <a:rPr lang="en-US"/>
                      <a:t>1.5</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5-A8F3-4BA8-94A7-0DFBCCF1E7C0}"/>
                </c:ext>
              </c:extLst>
            </c:dLbl>
            <c:dLbl>
              <c:idx val="8"/>
              <c:tx>
                <c:rich>
                  <a:bodyPr/>
                  <a:lstStyle/>
                  <a:p>
                    <a:r>
                      <a:rPr lang="en-US"/>
                      <a:t>2.4</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6-A8F3-4BA8-94A7-0DFBCCF1E7C0}"/>
                </c:ext>
              </c:extLst>
            </c:dLbl>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rgbClr val="FFFFFF"/>
                      </a:solidFill>
                      <a:round/>
                    </a:ln>
                    <a:effectLst/>
                  </c:spPr>
                </c15:leaderLines>
              </c:ext>
            </c:extLst>
          </c:dLbls>
          <c:cat>
            <c:strRef>
              <c:f>'Sheet1 (4)'!$A$2:$A$4</c:f>
              <c:strCache>
                <c:ptCount val="3"/>
                <c:pt idx="0">
                  <c:v>DAPT</c:v>
                </c:pt>
                <c:pt idx="1">
                  <c:v>SAPT</c:v>
                </c:pt>
                <c:pt idx="2">
                  <c:v>OAC</c:v>
                </c:pt>
              </c:strCache>
            </c:strRef>
          </c:cat>
          <c:val>
            <c:numRef>
              <c:f>'Sheet1 (4)'!$D$2:$D$4</c:f>
              <c:numCache>
                <c:formatCode>0.0%</c:formatCode>
                <c:ptCount val="3"/>
                <c:pt idx="0">
                  <c:v>2.3E-2</c:v>
                </c:pt>
                <c:pt idx="1">
                  <c:v>1.9E-2</c:v>
                </c:pt>
                <c:pt idx="2">
                  <c:v>3.6999999999999998E-2</c:v>
                </c:pt>
              </c:numCache>
            </c:numRef>
          </c:val>
          <c:extLst>
            <c:ext xmlns:c16="http://schemas.microsoft.com/office/drawing/2014/chart" uri="{C3380CC4-5D6E-409C-BE32-E72D297353CC}">
              <c16:uniqueId val="{00000017-A8F3-4BA8-94A7-0DFBCCF1E7C0}"/>
            </c:ext>
          </c:extLst>
        </c:ser>
        <c:ser>
          <c:idx val="3"/>
          <c:order val="3"/>
          <c:tx>
            <c:strRef>
              <c:f>'Sheet1 (4)'!$E$1</c:f>
              <c:strCache>
                <c:ptCount val="1"/>
                <c:pt idx="0">
                  <c:v>&gt;5mm</c:v>
                </c:pt>
              </c:strCache>
            </c:strRef>
          </c:tx>
          <c:spPr>
            <a:solidFill>
              <a:srgbClr val="FF0000"/>
            </a:solidFill>
            <a:ln>
              <a:noFill/>
            </a:ln>
            <a:effectLst/>
          </c:spPr>
          <c:invertIfNegative val="0"/>
          <c:dLbls>
            <c:dLbl>
              <c:idx val="0"/>
              <c:layout>
                <c:manualLayout>
                  <c:x val="2.3197016974775509E-3"/>
                  <c:y val="-3.7985074795805651E-2"/>
                </c:manualLayout>
              </c:layout>
              <c:tx>
                <c:rich>
                  <a:bodyPr/>
                  <a:lstStyle/>
                  <a:p>
                    <a:r>
                      <a:rPr lang="en-US"/>
                      <a:t>0.3*</a:t>
                    </a:r>
                  </a:p>
                </c:rich>
              </c:tx>
              <c:dLblPos val="ctr"/>
              <c:showLegendKey val="0"/>
              <c:showVal val="1"/>
              <c:showCatName val="0"/>
              <c:showSerName val="0"/>
              <c:showPercent val="0"/>
              <c:showBubbleSize val="0"/>
              <c:extLst>
                <c:ext xmlns:c15="http://schemas.microsoft.com/office/drawing/2012/chart" uri="{CE6537A1-D6FC-4f65-9D91-7224C49458BB}">
                  <c15:layout>
                    <c:manualLayout>
                      <c:w val="5.2213867241366577E-2"/>
                      <c:h val="5.1074148847185911E-2"/>
                    </c:manualLayout>
                  </c15:layout>
                  <c15:showDataLabelsRange val="0"/>
                </c:ext>
                <c:ext xmlns:c16="http://schemas.microsoft.com/office/drawing/2014/chart" uri="{C3380CC4-5D6E-409C-BE32-E72D297353CC}">
                  <c16:uniqueId val="{00000018-A8F3-4BA8-94A7-0DFBCCF1E7C0}"/>
                </c:ext>
              </c:extLst>
            </c:dLbl>
            <c:dLbl>
              <c:idx val="1"/>
              <c:tx>
                <c:rich>
                  <a:bodyPr/>
                  <a:lstStyle/>
                  <a:p>
                    <a:r>
                      <a:rPr lang="en-US"/>
                      <a:t>0.0*</a:t>
                    </a:r>
                  </a:p>
                </c:rich>
              </c:tx>
              <c:dLblPos val="inBase"/>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9-A8F3-4BA8-94A7-0DFBCCF1E7C0}"/>
                </c:ext>
              </c:extLst>
            </c:dLbl>
            <c:dLbl>
              <c:idx val="2"/>
              <c:layout>
                <c:manualLayout>
                  <c:x val="1.8151982681900837E-3"/>
                  <c:y val="-3.9764135139540364E-2"/>
                </c:manualLayout>
              </c:layout>
              <c:tx>
                <c:rich>
                  <a:bodyPr/>
                  <a:lstStyle/>
                  <a:p>
                    <a:r>
                      <a:rPr lang="en-US"/>
                      <a:t>1.2*</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A-A8F3-4BA8-94A7-0DFBCCF1E7C0}"/>
                </c:ext>
              </c:extLst>
            </c:dLbl>
            <c:dLbl>
              <c:idx val="5"/>
              <c:tx>
                <c:rich>
                  <a:bodyPr/>
                  <a:lstStyle/>
                  <a:p>
                    <a:r>
                      <a:rPr lang="en-US"/>
                      <a:t>0.4</a:t>
                    </a:r>
                  </a:p>
                </c:rich>
              </c:tx>
              <c:dLblPos val="inBase"/>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B-A8F3-4BA8-94A7-0DFBCCF1E7C0}"/>
                </c:ext>
              </c:extLst>
            </c:dLbl>
            <c:dLbl>
              <c:idx val="6"/>
              <c:layout>
                <c:manualLayout>
                  <c:x val="0"/>
                  <c:y val="-2.1632001154608765E-2"/>
                </c:manualLayout>
              </c:layout>
              <c:tx>
                <c:rich>
                  <a:bodyPr/>
                  <a:lstStyle/>
                  <a:p>
                    <a:r>
                      <a:rPr lang="en-US"/>
                      <a:t>0.4</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C-A8F3-4BA8-94A7-0DFBCCF1E7C0}"/>
                </c:ext>
              </c:extLst>
            </c:dLbl>
            <c:dLbl>
              <c:idx val="7"/>
              <c:tx>
                <c:rich>
                  <a:bodyPr/>
                  <a:lstStyle/>
                  <a:p>
                    <a:r>
                      <a:rPr lang="en-US"/>
                      <a:t>0.4</a:t>
                    </a:r>
                  </a:p>
                </c:rich>
              </c:tx>
              <c:dLblPos val="inBase"/>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D-A8F3-4BA8-94A7-0DFBCCF1E7C0}"/>
                </c:ext>
              </c:extLst>
            </c:dLbl>
            <c:dLbl>
              <c:idx val="8"/>
              <c:layout>
                <c:manualLayout>
                  <c:x val="-1.1031875605613053E-3"/>
                  <c:y val="-2.3066053806948438E-2"/>
                </c:manualLayout>
              </c:layout>
              <c:tx>
                <c:rich>
                  <a:bodyPr/>
                  <a:lstStyle/>
                  <a:p>
                    <a:r>
                      <a:rPr lang="en-US"/>
                      <a:t>0.2</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E-A8F3-4BA8-94A7-0DFBCCF1E7C0}"/>
                </c:ext>
              </c:extLst>
            </c:dLbl>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Arial" panose="020B0604020202020204"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 (4)'!$A$2:$A$4</c:f>
              <c:strCache>
                <c:ptCount val="3"/>
                <c:pt idx="0">
                  <c:v>DAPT</c:v>
                </c:pt>
                <c:pt idx="1">
                  <c:v>SAPT</c:v>
                </c:pt>
                <c:pt idx="2">
                  <c:v>OAC</c:v>
                </c:pt>
              </c:strCache>
            </c:strRef>
          </c:cat>
          <c:val>
            <c:numRef>
              <c:f>'Sheet1 (4)'!$E$2:$E$4</c:f>
              <c:numCache>
                <c:formatCode>0.0%</c:formatCode>
                <c:ptCount val="3"/>
                <c:pt idx="0">
                  <c:v>3.0000000000000001E-3</c:v>
                </c:pt>
                <c:pt idx="1">
                  <c:v>0</c:v>
                </c:pt>
                <c:pt idx="2">
                  <c:v>1.2E-2</c:v>
                </c:pt>
              </c:numCache>
            </c:numRef>
          </c:val>
          <c:extLst>
            <c:ext xmlns:c16="http://schemas.microsoft.com/office/drawing/2014/chart" uri="{C3380CC4-5D6E-409C-BE32-E72D297353CC}">
              <c16:uniqueId val="{0000001F-A8F3-4BA8-94A7-0DFBCCF1E7C0}"/>
            </c:ext>
          </c:extLst>
        </c:ser>
        <c:dLbls>
          <c:dLblPos val="inBase"/>
          <c:showLegendKey val="0"/>
          <c:showVal val="1"/>
          <c:showCatName val="0"/>
          <c:showSerName val="0"/>
          <c:showPercent val="0"/>
          <c:showBubbleSize val="0"/>
        </c:dLbls>
        <c:gapWidth val="150"/>
        <c:overlap val="100"/>
        <c:axId val="294023088"/>
        <c:axId val="294015216"/>
      </c:barChart>
      <c:catAx>
        <c:axId val="294023088"/>
        <c:scaling>
          <c:orientation val="minMax"/>
        </c:scaling>
        <c:delete val="0"/>
        <c:axPos val="b"/>
        <c:numFmt formatCode="General" sourceLinked="1"/>
        <c:majorTickMark val="none"/>
        <c:minorTickMark val="none"/>
        <c:tickLblPos val="nextTo"/>
        <c:spPr>
          <a:noFill/>
          <a:ln w="9525" cap="flat" cmpd="sng" algn="ctr">
            <a:solidFill>
              <a:sysClr val="windowText" lastClr="000000"/>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Arial" panose="020B0604020202020204" pitchFamily="34" charset="0"/>
              </a:defRPr>
            </a:pPr>
            <a:endParaRPr lang="en-US"/>
          </a:p>
        </c:txPr>
        <c:crossAx val="294015216"/>
        <c:crosses val="autoZero"/>
        <c:auto val="1"/>
        <c:lblAlgn val="ctr"/>
        <c:lblOffset val="100"/>
        <c:noMultiLvlLbl val="0"/>
      </c:catAx>
      <c:valAx>
        <c:axId val="294015216"/>
        <c:scaling>
          <c:orientation val="minMax"/>
          <c:max val="1"/>
        </c:scaling>
        <c:delete val="1"/>
        <c:axPos val="l"/>
        <c:majorGridlines>
          <c:spPr>
            <a:ln w="9525" cap="flat" cmpd="sng" algn="ctr">
              <a:noFill/>
              <a:round/>
            </a:ln>
            <a:effectLst/>
          </c:spPr>
        </c:majorGridlines>
        <c:title>
          <c:tx>
            <c:rich>
              <a:bodyPr rot="-5400000" spcFirstLastPara="1" vertOverflow="ellipsis" vert="horz" wrap="square" anchor="ctr" anchorCtr="1"/>
              <a:lstStyle/>
              <a:p>
                <a:pPr>
                  <a:defRPr sz="1800" b="1" i="0" u="none" strike="noStrike" kern="1200" baseline="0">
                    <a:solidFill>
                      <a:schemeClr val="tx1"/>
                    </a:solidFill>
                    <a:latin typeface="+mn-lt"/>
                    <a:ea typeface="+mn-ea"/>
                    <a:cs typeface="Arial" panose="020B0604020202020204" pitchFamily="34" charset="0"/>
                  </a:defRPr>
                </a:pPr>
                <a:r>
                  <a:rPr lang="en-US" sz="1800" b="1"/>
                  <a:t>% of Patients</a:t>
                </a:r>
              </a:p>
            </c:rich>
          </c:tx>
          <c:layout>
            <c:manualLayout>
              <c:xMode val="edge"/>
              <c:yMode val="edge"/>
              <c:x val="3.0965336207072234E-2"/>
              <c:y val="0.26334762165637393"/>
            </c:manualLayout>
          </c:layout>
          <c:overlay val="0"/>
          <c:spPr>
            <a:noFill/>
            <a:ln>
              <a:noFill/>
            </a:ln>
            <a:effectLst/>
          </c:spPr>
          <c:txPr>
            <a:bodyPr rot="-5400000" spcFirstLastPara="1" vertOverflow="ellipsis" vert="horz" wrap="square" anchor="ctr" anchorCtr="1"/>
            <a:lstStyle/>
            <a:p>
              <a:pPr>
                <a:defRPr sz="1800" b="1" i="0" u="none" strike="noStrike" kern="1200" baseline="0">
                  <a:solidFill>
                    <a:schemeClr val="tx1"/>
                  </a:solidFill>
                  <a:latin typeface="+mn-lt"/>
                  <a:ea typeface="+mn-ea"/>
                  <a:cs typeface="Arial" panose="020B0604020202020204" pitchFamily="34" charset="0"/>
                </a:defRPr>
              </a:pPr>
              <a:endParaRPr lang="en-US"/>
            </a:p>
          </c:txPr>
        </c:title>
        <c:numFmt formatCode="0.0%" sourceLinked="1"/>
        <c:majorTickMark val="none"/>
        <c:minorTickMark val="none"/>
        <c:tickLblPos val="nextTo"/>
        <c:crossAx val="294023088"/>
        <c:crosses val="autoZero"/>
        <c:crossBetween val="between"/>
        <c:majorUnit val="0.2"/>
      </c:valAx>
      <c:spPr>
        <a:noFill/>
        <a:ln>
          <a:noFill/>
        </a:ln>
        <a:effectLst/>
      </c:spPr>
    </c:plotArea>
    <c:legend>
      <c:legendPos val="tr"/>
      <c:legendEntry>
        <c:idx val="0"/>
        <c:txPr>
          <a:bodyPr rot="0" spcFirstLastPara="1" vertOverflow="ellipsis" vert="horz" wrap="square" anchor="ctr" anchorCtr="1"/>
          <a:lstStyle/>
          <a:p>
            <a:pPr>
              <a:defRPr sz="1800" b="1" i="0" u="none" strike="noStrike" kern="1200" baseline="0">
                <a:solidFill>
                  <a:schemeClr val="tx1"/>
                </a:solidFill>
                <a:latin typeface="+mn-lt"/>
                <a:ea typeface="+mn-ea"/>
                <a:cs typeface="Arial" panose="020B0604020202020204" pitchFamily="34" charset="0"/>
              </a:defRPr>
            </a:pPr>
            <a:endParaRPr lang="en-US"/>
          </a:p>
        </c:txPr>
      </c:legendEntry>
      <c:legendEntry>
        <c:idx val="1"/>
        <c:txPr>
          <a:bodyPr rot="0" spcFirstLastPara="1" vertOverflow="ellipsis" vert="horz" wrap="square" anchor="ctr" anchorCtr="1"/>
          <a:lstStyle/>
          <a:p>
            <a:pPr>
              <a:defRPr sz="1800" b="1" i="0" u="none" strike="noStrike" kern="1200" baseline="0">
                <a:solidFill>
                  <a:schemeClr val="tx1"/>
                </a:solidFill>
                <a:latin typeface="+mn-lt"/>
                <a:ea typeface="+mn-ea"/>
                <a:cs typeface="Arial" panose="020B0604020202020204" pitchFamily="34" charset="0"/>
              </a:defRPr>
            </a:pPr>
            <a:endParaRPr lang="en-US"/>
          </a:p>
        </c:txPr>
      </c:legendEntry>
      <c:legendEntry>
        <c:idx val="2"/>
        <c:txPr>
          <a:bodyPr rot="0" spcFirstLastPara="1" vertOverflow="ellipsis" vert="horz" wrap="square" anchor="ctr" anchorCtr="1"/>
          <a:lstStyle/>
          <a:p>
            <a:pPr>
              <a:defRPr sz="1800" b="1" i="0" u="none" strike="noStrike" kern="1200" baseline="0">
                <a:solidFill>
                  <a:schemeClr val="tx1"/>
                </a:solidFill>
                <a:latin typeface="+mn-lt"/>
                <a:ea typeface="+mn-ea"/>
                <a:cs typeface="Arial" panose="020B0604020202020204" pitchFamily="34" charset="0"/>
              </a:defRPr>
            </a:pPr>
            <a:endParaRPr lang="en-US"/>
          </a:p>
        </c:txPr>
      </c:legendEntry>
      <c:legendEntry>
        <c:idx val="3"/>
        <c:txPr>
          <a:bodyPr rot="0" spcFirstLastPara="1" vertOverflow="ellipsis" vert="horz" wrap="square" anchor="ctr" anchorCtr="1"/>
          <a:lstStyle/>
          <a:p>
            <a:pPr>
              <a:defRPr sz="1800" b="1" i="0" u="none" strike="noStrike" kern="1200" baseline="0">
                <a:solidFill>
                  <a:schemeClr val="tx1"/>
                </a:solidFill>
                <a:latin typeface="+mn-lt"/>
                <a:ea typeface="+mn-ea"/>
                <a:cs typeface="Arial" panose="020B0604020202020204" pitchFamily="34" charset="0"/>
              </a:defRPr>
            </a:pPr>
            <a:endParaRPr lang="en-US"/>
          </a:p>
        </c:txPr>
      </c:legendEntry>
      <c:layout>
        <c:manualLayout>
          <c:xMode val="edge"/>
          <c:yMode val="edge"/>
          <c:x val="0.83575283388273891"/>
          <c:y val="7.1792176849312564E-2"/>
          <c:w val="0.11528102476635468"/>
          <c:h val="0.38254471145693147"/>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chemeClr val="tx1"/>
          </a:solidFill>
          <a:latin typeface="+mn-lt"/>
          <a:cs typeface="Arial" panose="020B0604020202020204" pitchFamily="34" charset="0"/>
        </a:defRPr>
      </a:pPr>
      <a:endParaRPr lang="en-US"/>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022932543042621E-2"/>
          <c:y val="0.1704343937454702"/>
          <c:w val="0.92348950983159284"/>
          <c:h val="0.56242902743295964"/>
        </c:manualLayout>
      </c:layout>
      <c:barChart>
        <c:barDir val="col"/>
        <c:grouping val="clustered"/>
        <c:varyColors val="0"/>
        <c:ser>
          <c:idx val="0"/>
          <c:order val="0"/>
          <c:tx>
            <c:strRef>
              <c:f>Sheet1!$B$1</c:f>
              <c:strCache>
                <c:ptCount val="1"/>
                <c:pt idx="0">
                  <c:v>DAPT</c:v>
                </c:pt>
              </c:strCache>
            </c:strRef>
          </c:tx>
          <c:spPr>
            <a:solidFill>
              <a:srgbClr val="0070C0"/>
            </a:solidFill>
            <a:ln>
              <a:noFill/>
            </a:ln>
            <a:effectLst/>
          </c:spPr>
          <c:invertIfNegative val="0"/>
          <c:dLbls>
            <c:dLbl>
              <c:idx val="3"/>
              <c:tx>
                <c:rich>
                  <a:bodyPr/>
                  <a:lstStyle/>
                  <a:p>
                    <a:r>
                      <a:rPr lang="en-US"/>
                      <a:t>0.0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9288-4679-B88A-8419E08D37CE}"/>
                </c:ext>
              </c:extLst>
            </c:dLbl>
            <c:dLbl>
              <c:idx val="9"/>
              <c:tx>
                <c:rich>
                  <a:bodyPr/>
                  <a:lstStyle/>
                  <a:p>
                    <a:r>
                      <a:rPr lang="en-US"/>
                      <a:t>1.0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3E25-4C4D-A9DF-447163B53F77}"/>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Composite endpoint</c:v>
                </c:pt>
                <c:pt idx="1">
                  <c:v>Any MAE</c:v>
                </c:pt>
                <c:pt idx="2">
                  <c:v>Stroke</c:v>
                </c:pt>
                <c:pt idx="3">
                  <c:v>Systemic embolism</c:v>
                </c:pt>
                <c:pt idx="4">
                  <c:v>TIA</c:v>
                </c:pt>
                <c:pt idx="5">
                  <c:v>Major bleeding</c:v>
                </c:pt>
                <c:pt idx="6">
                  <c:v>PE requiring intervention</c:v>
                </c:pt>
                <c:pt idx="7">
                  <c:v>DRT</c:v>
                </c:pt>
                <c:pt idx="8">
                  <c:v>CV death</c:v>
                </c:pt>
                <c:pt idx="9">
                  <c:v>All-cause death</c:v>
                </c:pt>
              </c:strCache>
            </c:strRef>
          </c:cat>
          <c:val>
            <c:numRef>
              <c:f>Sheet1!$B$2:$B$11</c:f>
              <c:numCache>
                <c:formatCode>General</c:formatCode>
                <c:ptCount val="10"/>
                <c:pt idx="0">
                  <c:v>3.2</c:v>
                </c:pt>
                <c:pt idx="1">
                  <c:v>4.0999999999999996</c:v>
                </c:pt>
                <c:pt idx="2">
                  <c:v>0.2</c:v>
                </c:pt>
                <c:pt idx="3">
                  <c:v>0</c:v>
                </c:pt>
                <c:pt idx="4">
                  <c:v>0.1</c:v>
                </c:pt>
                <c:pt idx="5">
                  <c:v>2.1</c:v>
                </c:pt>
                <c:pt idx="6">
                  <c:v>0.8</c:v>
                </c:pt>
                <c:pt idx="7">
                  <c:v>0.3</c:v>
                </c:pt>
                <c:pt idx="8">
                  <c:v>0.4</c:v>
                </c:pt>
                <c:pt idx="9">
                  <c:v>1</c:v>
                </c:pt>
              </c:numCache>
            </c:numRef>
          </c:val>
          <c:extLst>
            <c:ext xmlns:c16="http://schemas.microsoft.com/office/drawing/2014/chart" uri="{C3380CC4-5D6E-409C-BE32-E72D297353CC}">
              <c16:uniqueId val="{00000004-9288-4679-B88A-8419E08D37CE}"/>
            </c:ext>
          </c:extLst>
        </c:ser>
        <c:ser>
          <c:idx val="1"/>
          <c:order val="1"/>
          <c:tx>
            <c:strRef>
              <c:f>Sheet1!$C$1</c:f>
              <c:strCache>
                <c:ptCount val="1"/>
                <c:pt idx="0">
                  <c:v>SAPT</c:v>
                </c:pt>
              </c:strCache>
            </c:strRef>
          </c:tx>
          <c:spPr>
            <a:solidFill>
              <a:srgbClr val="00B050"/>
            </a:solidFill>
            <a:ln>
              <a:solidFill>
                <a:srgbClr val="00B050"/>
              </a:solidFill>
            </a:ln>
            <a:effectLst/>
          </c:spPr>
          <c:invertIfNegative val="0"/>
          <c:dLbls>
            <c:dLbl>
              <c:idx val="2"/>
              <c:tx>
                <c:rich>
                  <a:bodyPr/>
                  <a:lstStyle/>
                  <a:p>
                    <a:r>
                      <a:rPr lang="en-US"/>
                      <a:t>0.2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9288-4679-B88A-8419E08D37CE}"/>
                </c:ext>
              </c:extLst>
            </c:dLbl>
            <c:dLbl>
              <c:idx val="3"/>
              <c:tx>
                <c:rich>
                  <a:bodyPr/>
                  <a:lstStyle/>
                  <a:p>
                    <a:r>
                      <a:rPr lang="en-US"/>
                      <a:t>0.0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9288-4679-B88A-8419E08D37CE}"/>
                </c:ext>
              </c:extLst>
            </c:dLbl>
            <c:dLbl>
              <c:idx val="4"/>
              <c:tx>
                <c:rich>
                  <a:bodyPr/>
                  <a:lstStyle/>
                  <a:p>
                    <a:r>
                      <a:rPr lang="en-US"/>
                      <a:t>0.3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6AFF-43DA-9D4A-997B109E2FC1}"/>
                </c:ext>
              </c:extLst>
            </c:dLbl>
            <c:dLbl>
              <c:idx val="5"/>
              <c:tx>
                <c:rich>
                  <a:bodyPr/>
                  <a:lstStyle/>
                  <a:p>
                    <a:r>
                      <a:rPr lang="en-US"/>
                      <a:t>2.2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6AFF-43DA-9D4A-997B109E2FC1}"/>
                </c:ext>
              </c:extLst>
            </c:dLbl>
            <c:dLbl>
              <c:idx val="8"/>
              <c:tx>
                <c:rich>
                  <a:bodyPr/>
                  <a:lstStyle/>
                  <a:p>
                    <a:r>
                      <a:rPr lang="en-US"/>
                      <a:t>0.0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6AFF-43DA-9D4A-997B109E2FC1}"/>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Composite endpoint</c:v>
                </c:pt>
                <c:pt idx="1">
                  <c:v>Any MAE</c:v>
                </c:pt>
                <c:pt idx="2">
                  <c:v>Stroke</c:v>
                </c:pt>
                <c:pt idx="3">
                  <c:v>Systemic embolism</c:v>
                </c:pt>
                <c:pt idx="4">
                  <c:v>TIA</c:v>
                </c:pt>
                <c:pt idx="5">
                  <c:v>Major bleeding</c:v>
                </c:pt>
                <c:pt idx="6">
                  <c:v>PE requiring intervention</c:v>
                </c:pt>
                <c:pt idx="7">
                  <c:v>DRT</c:v>
                </c:pt>
                <c:pt idx="8">
                  <c:v>CV death</c:v>
                </c:pt>
                <c:pt idx="9">
                  <c:v>All-cause death</c:v>
                </c:pt>
              </c:strCache>
            </c:strRef>
          </c:cat>
          <c:val>
            <c:numRef>
              <c:f>Sheet1!$C$2:$C$11</c:f>
              <c:numCache>
                <c:formatCode>General</c:formatCode>
                <c:ptCount val="10"/>
                <c:pt idx="0">
                  <c:v>2.5</c:v>
                </c:pt>
                <c:pt idx="1">
                  <c:v>3.6</c:v>
                </c:pt>
                <c:pt idx="2">
                  <c:v>0.2</c:v>
                </c:pt>
                <c:pt idx="3">
                  <c:v>0</c:v>
                </c:pt>
                <c:pt idx="4">
                  <c:v>0.3</c:v>
                </c:pt>
                <c:pt idx="5">
                  <c:v>2.2000000000000002</c:v>
                </c:pt>
                <c:pt idx="6">
                  <c:v>0.7</c:v>
                </c:pt>
                <c:pt idx="7">
                  <c:v>0.2</c:v>
                </c:pt>
                <c:pt idx="8">
                  <c:v>0</c:v>
                </c:pt>
                <c:pt idx="9">
                  <c:v>0.2</c:v>
                </c:pt>
              </c:numCache>
            </c:numRef>
          </c:val>
          <c:extLst>
            <c:ext xmlns:c16="http://schemas.microsoft.com/office/drawing/2014/chart" uri="{C3380CC4-5D6E-409C-BE32-E72D297353CC}">
              <c16:uniqueId val="{00000009-9288-4679-B88A-8419E08D37CE}"/>
            </c:ext>
          </c:extLst>
        </c:ser>
        <c:ser>
          <c:idx val="2"/>
          <c:order val="2"/>
          <c:tx>
            <c:strRef>
              <c:f>Sheet1!$D$1</c:f>
              <c:strCache>
                <c:ptCount val="1"/>
                <c:pt idx="0">
                  <c:v>OAC</c:v>
                </c:pt>
              </c:strCache>
            </c:strRef>
          </c:tx>
          <c:spPr>
            <a:solidFill>
              <a:srgbClr val="FFC000"/>
            </a:solidFill>
            <a:ln>
              <a:noFill/>
            </a:ln>
            <a:effectLst/>
          </c:spPr>
          <c:invertIfNegative val="0"/>
          <c:dLbls>
            <c:dLbl>
              <c:idx val="4"/>
              <c:tx>
                <c:rich>
                  <a:bodyPr/>
                  <a:lstStyle/>
                  <a:p>
                    <a:r>
                      <a:rPr lang="en-US"/>
                      <a:t>0.0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9288-4679-B88A-8419E08D37CE}"/>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Composite endpoint</c:v>
                </c:pt>
                <c:pt idx="1">
                  <c:v>Any MAE</c:v>
                </c:pt>
                <c:pt idx="2">
                  <c:v>Stroke</c:v>
                </c:pt>
                <c:pt idx="3">
                  <c:v>Systemic embolism</c:v>
                </c:pt>
                <c:pt idx="4">
                  <c:v>TIA</c:v>
                </c:pt>
                <c:pt idx="5">
                  <c:v>Major bleeding</c:v>
                </c:pt>
                <c:pt idx="6">
                  <c:v>PE requiring intervention</c:v>
                </c:pt>
                <c:pt idx="7">
                  <c:v>DRT</c:v>
                </c:pt>
                <c:pt idx="8">
                  <c:v>CV death</c:v>
                </c:pt>
                <c:pt idx="9">
                  <c:v>All-cause death</c:v>
                </c:pt>
              </c:strCache>
            </c:strRef>
          </c:cat>
          <c:val>
            <c:numRef>
              <c:f>Sheet1!$D$2:$D$11</c:f>
              <c:numCache>
                <c:formatCode>General</c:formatCode>
                <c:ptCount val="10"/>
                <c:pt idx="0">
                  <c:v>2.1</c:v>
                </c:pt>
                <c:pt idx="1">
                  <c:v>2.8</c:v>
                </c:pt>
                <c:pt idx="2">
                  <c:v>0.1</c:v>
                </c:pt>
                <c:pt idx="3">
                  <c:v>0.1</c:v>
                </c:pt>
                <c:pt idx="4">
                  <c:v>0</c:v>
                </c:pt>
                <c:pt idx="5">
                  <c:v>1.4</c:v>
                </c:pt>
                <c:pt idx="6">
                  <c:v>0.7</c:v>
                </c:pt>
                <c:pt idx="7">
                  <c:v>0.1</c:v>
                </c:pt>
                <c:pt idx="8">
                  <c:v>0.4</c:v>
                </c:pt>
                <c:pt idx="9">
                  <c:v>0.7</c:v>
                </c:pt>
              </c:numCache>
            </c:numRef>
          </c:val>
          <c:extLst>
            <c:ext xmlns:c16="http://schemas.microsoft.com/office/drawing/2014/chart" uri="{C3380CC4-5D6E-409C-BE32-E72D297353CC}">
              <c16:uniqueId val="{0000000A-9288-4679-B88A-8419E08D37CE}"/>
            </c:ext>
          </c:extLst>
        </c:ser>
        <c:dLbls>
          <c:showLegendKey val="0"/>
          <c:showVal val="0"/>
          <c:showCatName val="0"/>
          <c:showSerName val="0"/>
          <c:showPercent val="0"/>
          <c:showBubbleSize val="0"/>
        </c:dLbls>
        <c:gapWidth val="219"/>
        <c:overlap val="-27"/>
        <c:axId val="1323687592"/>
        <c:axId val="1323683984"/>
      </c:barChart>
      <c:catAx>
        <c:axId val="1323687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323683984"/>
        <c:crosses val="autoZero"/>
        <c:auto val="1"/>
        <c:lblAlgn val="ctr"/>
        <c:lblOffset val="100"/>
        <c:noMultiLvlLbl val="0"/>
      </c:catAx>
      <c:valAx>
        <c:axId val="1323683984"/>
        <c:scaling>
          <c:orientation val="minMax"/>
        </c:scaling>
        <c:delete val="0"/>
        <c:axPos val="l"/>
        <c:title>
          <c:tx>
            <c:rich>
              <a:bodyPr rot="-5400000" spcFirstLastPara="1" vertOverflow="ellipsis" vert="horz" wrap="square" anchor="ctr" anchorCtr="1"/>
              <a:lstStyle/>
              <a:p>
                <a:pPr>
                  <a:defRPr sz="1600" b="1" i="0" u="none" strike="noStrike" kern="1200" baseline="0">
                    <a:solidFill>
                      <a:schemeClr val="tx1"/>
                    </a:solidFill>
                    <a:latin typeface="Arial" panose="020B0604020202020204" pitchFamily="34" charset="0"/>
                    <a:ea typeface="+mn-ea"/>
                    <a:cs typeface="Arial" panose="020B0604020202020204" pitchFamily="34" charset="0"/>
                  </a:defRPr>
                </a:pPr>
                <a:r>
                  <a:rPr lang="en-US" b="1"/>
                  <a:t>% of Patients with Event</a:t>
                </a:r>
              </a:p>
            </c:rich>
          </c:tx>
          <c:layout>
            <c:manualLayout>
              <c:xMode val="edge"/>
              <c:yMode val="edge"/>
              <c:x val="1.114045300592718E-2"/>
              <c:y val="0.23441347579994382"/>
            </c:manualLayout>
          </c:layout>
          <c:overlay val="0"/>
          <c:spPr>
            <a:noFill/>
            <a:ln>
              <a:noFill/>
            </a:ln>
            <a:effectLst/>
          </c:spPr>
          <c:txPr>
            <a:bodyPr rot="-5400000" spcFirstLastPara="1" vertOverflow="ellipsis" vert="horz" wrap="square" anchor="ctr" anchorCtr="1"/>
            <a:lstStyle/>
            <a:p>
              <a:pPr>
                <a:defRPr sz="16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323687592"/>
        <c:crosses val="autoZero"/>
        <c:crossBetween val="between"/>
        <c:majorUnit val="1"/>
      </c:valAx>
      <c:spPr>
        <a:noFill/>
        <a:ln w="25400">
          <a:noFill/>
        </a:ln>
        <a:effectLst/>
      </c:spPr>
    </c:plotArea>
    <c:legend>
      <c:legendPos val="b"/>
      <c:layout>
        <c:manualLayout>
          <c:xMode val="edge"/>
          <c:yMode val="edge"/>
          <c:x val="0.870208123736954"/>
          <c:y val="0.11301520024101171"/>
          <c:w val="0.129791876263046"/>
          <c:h val="0.23621574748780813"/>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022932543042621E-2"/>
          <c:y val="0.1704343937454702"/>
          <c:w val="0.92348950983159284"/>
          <c:h val="0.59332930414213503"/>
        </c:manualLayout>
      </c:layout>
      <c:barChart>
        <c:barDir val="col"/>
        <c:grouping val="clustered"/>
        <c:varyColors val="0"/>
        <c:ser>
          <c:idx val="0"/>
          <c:order val="0"/>
          <c:tx>
            <c:strRef>
              <c:f>Sheet1!$B$1</c:f>
              <c:strCache>
                <c:ptCount val="1"/>
                <c:pt idx="0">
                  <c:v>DAPT</c:v>
                </c:pt>
              </c:strCache>
            </c:strRef>
          </c:tx>
          <c:spPr>
            <a:solidFill>
              <a:srgbClr val="0070C0"/>
            </a:solidFill>
            <a:ln>
              <a:noFill/>
            </a:ln>
            <a:effectLst/>
          </c:spPr>
          <c:invertIfNegative val="0"/>
          <c:dLbls>
            <c:dLbl>
              <c:idx val="9"/>
              <c:tx>
                <c:rich>
                  <a:bodyPr/>
                  <a:lstStyle/>
                  <a:p>
                    <a:r>
                      <a:rPr lang="en-US"/>
                      <a:t>3.0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6D16-4B2D-AADD-1105F355C140}"/>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Composite endpoint</c:v>
                </c:pt>
                <c:pt idx="1">
                  <c:v>Any MAE</c:v>
                </c:pt>
                <c:pt idx="2">
                  <c:v>Stroke</c:v>
                </c:pt>
                <c:pt idx="3">
                  <c:v>Systemic embolism</c:v>
                </c:pt>
                <c:pt idx="4">
                  <c:v>TIA</c:v>
                </c:pt>
                <c:pt idx="5">
                  <c:v>Major bleeding</c:v>
                </c:pt>
                <c:pt idx="6">
                  <c:v>PE requiring intervention</c:v>
                </c:pt>
                <c:pt idx="7">
                  <c:v>DRT</c:v>
                </c:pt>
                <c:pt idx="8">
                  <c:v>CV death</c:v>
                </c:pt>
                <c:pt idx="9">
                  <c:v>All-cause death</c:v>
                </c:pt>
              </c:strCache>
            </c:strRef>
          </c:cat>
          <c:val>
            <c:numRef>
              <c:f>Sheet1!$B$2:$B$11</c:f>
              <c:numCache>
                <c:formatCode>General</c:formatCode>
                <c:ptCount val="10"/>
                <c:pt idx="0">
                  <c:v>6.9</c:v>
                </c:pt>
                <c:pt idx="1">
                  <c:v>8.4</c:v>
                </c:pt>
                <c:pt idx="2">
                  <c:v>0.6</c:v>
                </c:pt>
                <c:pt idx="3">
                  <c:v>0.1</c:v>
                </c:pt>
                <c:pt idx="4">
                  <c:v>0.2</c:v>
                </c:pt>
                <c:pt idx="5">
                  <c:v>3.8</c:v>
                </c:pt>
                <c:pt idx="6">
                  <c:v>1.1000000000000001</c:v>
                </c:pt>
                <c:pt idx="7">
                  <c:v>0.6</c:v>
                </c:pt>
                <c:pt idx="8">
                  <c:v>1.1000000000000001</c:v>
                </c:pt>
                <c:pt idx="9">
                  <c:v>3</c:v>
                </c:pt>
              </c:numCache>
            </c:numRef>
          </c:val>
          <c:extLst>
            <c:ext xmlns:c16="http://schemas.microsoft.com/office/drawing/2014/chart" uri="{C3380CC4-5D6E-409C-BE32-E72D297353CC}">
              <c16:uniqueId val="{00000004-9288-4679-B88A-8419E08D37CE}"/>
            </c:ext>
          </c:extLst>
        </c:ser>
        <c:ser>
          <c:idx val="1"/>
          <c:order val="1"/>
          <c:tx>
            <c:strRef>
              <c:f>Sheet1!$C$1</c:f>
              <c:strCache>
                <c:ptCount val="1"/>
                <c:pt idx="0">
                  <c:v>SAPT</c:v>
                </c:pt>
              </c:strCache>
            </c:strRef>
          </c:tx>
          <c:spPr>
            <a:solidFill>
              <a:srgbClr val="00B050"/>
            </a:solidFill>
            <a:ln>
              <a:solidFill>
                <a:srgbClr val="00B050"/>
              </a:solidFill>
            </a:ln>
            <a:effectLst/>
          </c:spPr>
          <c:invertIfNegative val="0"/>
          <c:dLbls>
            <c:dLbl>
              <c:idx val="2"/>
              <c:tx>
                <c:rich>
                  <a:bodyPr/>
                  <a:lstStyle/>
                  <a:p>
                    <a:r>
                      <a:rPr lang="en-US"/>
                      <a:t>0.3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9288-4679-B88A-8419E08D37CE}"/>
                </c:ext>
              </c:extLst>
            </c:dLbl>
            <c:dLbl>
              <c:idx val="3"/>
              <c:tx>
                <c:rich>
                  <a:bodyPr/>
                  <a:lstStyle/>
                  <a:p>
                    <a:r>
                      <a:rPr lang="en-US"/>
                      <a:t>0.0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9288-4679-B88A-8419E08D37CE}"/>
                </c:ext>
              </c:extLst>
            </c:dLbl>
            <c:dLbl>
              <c:idx val="4"/>
              <c:tx>
                <c:rich>
                  <a:bodyPr/>
                  <a:lstStyle/>
                  <a:p>
                    <a:r>
                      <a:rPr lang="en-US"/>
                      <a:t>0.3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1509-476F-A9C3-ED732ED62756}"/>
                </c:ext>
              </c:extLst>
            </c:dLbl>
            <c:dLbl>
              <c:idx val="5"/>
              <c:tx>
                <c:rich>
                  <a:bodyPr/>
                  <a:lstStyle/>
                  <a:p>
                    <a:r>
                      <a:rPr lang="en-US"/>
                      <a:t>3.1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1509-476F-A9C3-ED732ED62756}"/>
                </c:ext>
              </c:extLst>
            </c:dLbl>
            <c:dLbl>
              <c:idx val="8"/>
              <c:tx>
                <c:rich>
                  <a:bodyPr/>
                  <a:lstStyle/>
                  <a:p>
                    <a:r>
                      <a:rPr lang="en-US"/>
                      <a:t>1.0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1509-476F-A9C3-ED732ED62756}"/>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Composite endpoint</c:v>
                </c:pt>
                <c:pt idx="1">
                  <c:v>Any MAE</c:v>
                </c:pt>
                <c:pt idx="2">
                  <c:v>Stroke</c:v>
                </c:pt>
                <c:pt idx="3">
                  <c:v>Systemic embolism</c:v>
                </c:pt>
                <c:pt idx="4">
                  <c:v>TIA</c:v>
                </c:pt>
                <c:pt idx="5">
                  <c:v>Major bleeding</c:v>
                </c:pt>
                <c:pt idx="6">
                  <c:v>PE requiring intervention</c:v>
                </c:pt>
                <c:pt idx="7">
                  <c:v>DRT</c:v>
                </c:pt>
                <c:pt idx="8">
                  <c:v>CV death</c:v>
                </c:pt>
                <c:pt idx="9">
                  <c:v>All-cause death</c:v>
                </c:pt>
              </c:strCache>
            </c:strRef>
          </c:cat>
          <c:val>
            <c:numRef>
              <c:f>Sheet1!$C$2:$C$11</c:f>
              <c:numCache>
                <c:formatCode>General</c:formatCode>
                <c:ptCount val="10"/>
                <c:pt idx="0">
                  <c:v>5.5</c:v>
                </c:pt>
                <c:pt idx="1">
                  <c:v>6.4</c:v>
                </c:pt>
                <c:pt idx="2">
                  <c:v>0.3</c:v>
                </c:pt>
                <c:pt idx="3">
                  <c:v>0</c:v>
                </c:pt>
                <c:pt idx="4">
                  <c:v>0.3</c:v>
                </c:pt>
                <c:pt idx="5">
                  <c:v>3.1</c:v>
                </c:pt>
                <c:pt idx="6">
                  <c:v>0.8</c:v>
                </c:pt>
                <c:pt idx="7">
                  <c:v>0.7</c:v>
                </c:pt>
                <c:pt idx="8">
                  <c:v>1</c:v>
                </c:pt>
                <c:pt idx="9">
                  <c:v>2.5</c:v>
                </c:pt>
              </c:numCache>
            </c:numRef>
          </c:val>
          <c:extLst>
            <c:ext xmlns:c16="http://schemas.microsoft.com/office/drawing/2014/chart" uri="{C3380CC4-5D6E-409C-BE32-E72D297353CC}">
              <c16:uniqueId val="{00000009-9288-4679-B88A-8419E08D37CE}"/>
            </c:ext>
          </c:extLst>
        </c:ser>
        <c:ser>
          <c:idx val="2"/>
          <c:order val="2"/>
          <c:tx>
            <c:strRef>
              <c:f>Sheet1!$D$1</c:f>
              <c:strCache>
                <c:ptCount val="1"/>
                <c:pt idx="0">
                  <c:v>OAC</c:v>
                </c:pt>
              </c:strCache>
            </c:strRef>
          </c:tx>
          <c:spPr>
            <a:solidFill>
              <a:srgbClr val="FFC000"/>
            </a:solidFill>
            <a:ln>
              <a:noFill/>
            </a:ln>
            <a:effectLst/>
          </c:spPr>
          <c:invertIfNegative val="0"/>
          <c:dLbls>
            <c:dLbl>
              <c:idx val="4"/>
              <c:tx>
                <c:rich>
                  <a:bodyPr/>
                  <a:lstStyle/>
                  <a:p>
                    <a:r>
                      <a:rPr lang="en-US"/>
                      <a:t>0.1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9288-4679-B88A-8419E08D37CE}"/>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Composite endpoint</c:v>
                </c:pt>
                <c:pt idx="1">
                  <c:v>Any MAE</c:v>
                </c:pt>
                <c:pt idx="2">
                  <c:v>Stroke</c:v>
                </c:pt>
                <c:pt idx="3">
                  <c:v>Systemic embolism</c:v>
                </c:pt>
                <c:pt idx="4">
                  <c:v>TIA</c:v>
                </c:pt>
                <c:pt idx="5">
                  <c:v>Major bleeding</c:v>
                </c:pt>
                <c:pt idx="6">
                  <c:v>PE requiring intervention</c:v>
                </c:pt>
                <c:pt idx="7">
                  <c:v>DRT</c:v>
                </c:pt>
                <c:pt idx="8">
                  <c:v>CV death</c:v>
                </c:pt>
                <c:pt idx="9">
                  <c:v>All-cause death</c:v>
                </c:pt>
              </c:strCache>
            </c:strRef>
          </c:cat>
          <c:val>
            <c:numRef>
              <c:f>Sheet1!$D$2:$D$11</c:f>
              <c:numCache>
                <c:formatCode>General</c:formatCode>
                <c:ptCount val="10"/>
                <c:pt idx="0">
                  <c:v>4.9000000000000004</c:v>
                </c:pt>
                <c:pt idx="1">
                  <c:v>6.2</c:v>
                </c:pt>
                <c:pt idx="2">
                  <c:v>0.3</c:v>
                </c:pt>
                <c:pt idx="3">
                  <c:v>0.1</c:v>
                </c:pt>
                <c:pt idx="4">
                  <c:v>0.1</c:v>
                </c:pt>
                <c:pt idx="5">
                  <c:v>2.5</c:v>
                </c:pt>
                <c:pt idx="6">
                  <c:v>1.2</c:v>
                </c:pt>
                <c:pt idx="7">
                  <c:v>0.6</c:v>
                </c:pt>
                <c:pt idx="8">
                  <c:v>0.9</c:v>
                </c:pt>
                <c:pt idx="9">
                  <c:v>2.6</c:v>
                </c:pt>
              </c:numCache>
            </c:numRef>
          </c:val>
          <c:extLst>
            <c:ext xmlns:c16="http://schemas.microsoft.com/office/drawing/2014/chart" uri="{C3380CC4-5D6E-409C-BE32-E72D297353CC}">
              <c16:uniqueId val="{0000000A-9288-4679-B88A-8419E08D37CE}"/>
            </c:ext>
          </c:extLst>
        </c:ser>
        <c:dLbls>
          <c:showLegendKey val="0"/>
          <c:showVal val="0"/>
          <c:showCatName val="0"/>
          <c:showSerName val="0"/>
          <c:showPercent val="0"/>
          <c:showBubbleSize val="0"/>
        </c:dLbls>
        <c:gapWidth val="219"/>
        <c:overlap val="-27"/>
        <c:axId val="1323687592"/>
        <c:axId val="1323683984"/>
      </c:barChart>
      <c:catAx>
        <c:axId val="1323687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323683984"/>
        <c:crosses val="autoZero"/>
        <c:auto val="1"/>
        <c:lblAlgn val="ctr"/>
        <c:lblOffset val="100"/>
        <c:noMultiLvlLbl val="0"/>
      </c:catAx>
      <c:valAx>
        <c:axId val="1323683984"/>
        <c:scaling>
          <c:orientation val="minMax"/>
        </c:scaling>
        <c:delete val="0"/>
        <c:axPos val="l"/>
        <c:title>
          <c:tx>
            <c:rich>
              <a:bodyPr rot="-5400000" spcFirstLastPara="1" vertOverflow="ellipsis" vert="horz" wrap="square" anchor="ctr" anchorCtr="1"/>
              <a:lstStyle/>
              <a:p>
                <a:pPr>
                  <a:defRPr sz="1600" b="1" i="0" u="none" strike="noStrike" kern="1200" baseline="0">
                    <a:solidFill>
                      <a:schemeClr val="tx1"/>
                    </a:solidFill>
                    <a:latin typeface="Arial" panose="020B0604020202020204" pitchFamily="34" charset="0"/>
                    <a:ea typeface="+mn-ea"/>
                    <a:cs typeface="Arial" panose="020B0604020202020204" pitchFamily="34" charset="0"/>
                  </a:defRPr>
                </a:pPr>
                <a:r>
                  <a:rPr lang="en-US" b="1"/>
                  <a:t>% of Patients with Event</a:t>
                </a:r>
              </a:p>
            </c:rich>
          </c:tx>
          <c:layout>
            <c:manualLayout>
              <c:xMode val="edge"/>
              <c:yMode val="edge"/>
              <c:x val="1.114045300592718E-2"/>
              <c:y val="0.23441347579994382"/>
            </c:manualLayout>
          </c:layout>
          <c:overlay val="0"/>
          <c:spPr>
            <a:noFill/>
            <a:ln>
              <a:noFill/>
            </a:ln>
            <a:effectLst/>
          </c:spPr>
          <c:txPr>
            <a:bodyPr rot="-5400000" spcFirstLastPara="1" vertOverflow="ellipsis" vert="horz" wrap="square" anchor="ctr" anchorCtr="1"/>
            <a:lstStyle/>
            <a:p>
              <a:pPr>
                <a:defRPr sz="16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323687592"/>
        <c:crosses val="autoZero"/>
        <c:crossBetween val="between"/>
        <c:majorUnit val="1"/>
      </c:valAx>
      <c:spPr>
        <a:noFill/>
        <a:ln w="25400">
          <a:noFill/>
        </a:ln>
        <a:effectLst/>
      </c:spPr>
    </c:plotArea>
    <c:legend>
      <c:legendPos val="b"/>
      <c:layout>
        <c:manualLayout>
          <c:xMode val="edge"/>
          <c:yMode val="edge"/>
          <c:x val="0.87131916680518251"/>
          <c:y val="0.11301520024101171"/>
          <c:w val="0.12868083319481746"/>
          <c:h val="0.2500100973088604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CC07A0-D470-42CA-9185-147FDB7086FF}" type="doc">
      <dgm:prSet loTypeId="urn:microsoft.com/office/officeart/2005/8/layout/hChevron3" loCatId="process" qsTypeId="urn:microsoft.com/office/officeart/2005/8/quickstyle/3d3" qsCatId="3D" csTypeId="urn:microsoft.com/office/officeart/2005/8/colors/accent1_2" csCatId="accent1" phldr="1"/>
      <dgm:spPr/>
    </dgm:pt>
    <dgm:pt modelId="{6BEAD326-D584-4644-89E1-83DC756A8B0F}">
      <dgm:prSet phldrT="[Text]"/>
      <dgm:spPr>
        <a:solidFill>
          <a:srgbClr val="00B0F0"/>
        </a:solidFill>
      </dgm:spPr>
      <dgm:t>
        <a:bodyPr/>
        <a:lstStyle/>
        <a:p>
          <a:r>
            <a:rPr lang="en-US">
              <a:solidFill>
                <a:srgbClr val="011D32"/>
              </a:solidFill>
            </a:rPr>
            <a:t>2021</a:t>
          </a:r>
        </a:p>
      </dgm:t>
    </dgm:pt>
    <dgm:pt modelId="{E6A7A7DE-717C-4EBF-8916-CA90988E971F}" type="parTrans" cxnId="{E82A0FB0-CF21-4B75-B078-2ECAA4107F1B}">
      <dgm:prSet/>
      <dgm:spPr/>
      <dgm:t>
        <a:bodyPr/>
        <a:lstStyle/>
        <a:p>
          <a:endParaRPr lang="en-US"/>
        </a:p>
      </dgm:t>
    </dgm:pt>
    <dgm:pt modelId="{4D39F7E6-817D-4D67-BB53-D2198F57ACE1}" type="sibTrans" cxnId="{E82A0FB0-CF21-4B75-B078-2ECAA4107F1B}">
      <dgm:prSet/>
      <dgm:spPr/>
      <dgm:t>
        <a:bodyPr/>
        <a:lstStyle/>
        <a:p>
          <a:endParaRPr lang="en-US"/>
        </a:p>
      </dgm:t>
    </dgm:pt>
    <dgm:pt modelId="{32D5E81C-3A83-4DCF-8A9F-FC16085D6F31}">
      <dgm:prSet phldrT="[Text]"/>
      <dgm:spPr>
        <a:solidFill>
          <a:srgbClr val="00B0F0"/>
        </a:solidFill>
      </dgm:spPr>
      <dgm:t>
        <a:bodyPr/>
        <a:lstStyle/>
        <a:p>
          <a:r>
            <a:rPr lang="en-US">
              <a:solidFill>
                <a:srgbClr val="011D32"/>
              </a:solidFill>
            </a:rPr>
            <a:t>2022</a:t>
          </a:r>
        </a:p>
      </dgm:t>
    </dgm:pt>
    <dgm:pt modelId="{4110CAC5-CD16-46F3-A4A4-9115721CBE64}" type="parTrans" cxnId="{FB69DEF6-5F27-48AF-B5E2-D2067878D352}">
      <dgm:prSet/>
      <dgm:spPr/>
      <dgm:t>
        <a:bodyPr/>
        <a:lstStyle/>
        <a:p>
          <a:endParaRPr lang="en-US"/>
        </a:p>
      </dgm:t>
    </dgm:pt>
    <dgm:pt modelId="{B519BD49-D074-4B75-88C1-06B697443BEA}" type="sibTrans" cxnId="{FB69DEF6-5F27-48AF-B5E2-D2067878D352}">
      <dgm:prSet/>
      <dgm:spPr/>
      <dgm:t>
        <a:bodyPr/>
        <a:lstStyle/>
        <a:p>
          <a:endParaRPr lang="en-US"/>
        </a:p>
      </dgm:t>
    </dgm:pt>
    <dgm:pt modelId="{E8C584F4-C77F-4FD8-BB69-A783977C54B4}">
      <dgm:prSet phldrT="[Text]"/>
      <dgm:spPr>
        <a:solidFill>
          <a:srgbClr val="00B0F0"/>
        </a:solidFill>
      </dgm:spPr>
      <dgm:t>
        <a:bodyPr/>
        <a:lstStyle/>
        <a:p>
          <a:r>
            <a:rPr lang="en-US">
              <a:solidFill>
                <a:srgbClr val="011D32"/>
              </a:solidFill>
            </a:rPr>
            <a:t>2023</a:t>
          </a:r>
        </a:p>
      </dgm:t>
    </dgm:pt>
    <dgm:pt modelId="{0DBBC3BB-0A79-439C-8771-8641A3FCEF87}" type="parTrans" cxnId="{8840579C-49E1-4CDB-A694-02CC68EA73E1}">
      <dgm:prSet/>
      <dgm:spPr/>
      <dgm:t>
        <a:bodyPr/>
        <a:lstStyle/>
        <a:p>
          <a:endParaRPr lang="en-US"/>
        </a:p>
      </dgm:t>
    </dgm:pt>
    <dgm:pt modelId="{6431878C-8EF9-4CD1-9FA1-BBC6994869A9}" type="sibTrans" cxnId="{8840579C-49E1-4CDB-A694-02CC68EA73E1}">
      <dgm:prSet/>
      <dgm:spPr/>
      <dgm:t>
        <a:bodyPr/>
        <a:lstStyle/>
        <a:p>
          <a:endParaRPr lang="en-US"/>
        </a:p>
      </dgm:t>
    </dgm:pt>
    <dgm:pt modelId="{37152B78-8870-48AB-B9CC-0DBF5C92A39D}">
      <dgm:prSet phldrT="[Text]"/>
      <dgm:spPr>
        <a:solidFill>
          <a:srgbClr val="00B0F0"/>
        </a:solidFill>
      </dgm:spPr>
      <dgm:t>
        <a:bodyPr/>
        <a:lstStyle/>
        <a:p>
          <a:r>
            <a:rPr lang="en-US">
              <a:solidFill>
                <a:srgbClr val="011D32"/>
              </a:solidFill>
            </a:rPr>
            <a:t>2024</a:t>
          </a:r>
        </a:p>
      </dgm:t>
    </dgm:pt>
    <dgm:pt modelId="{925E4E49-20D3-4920-8A1E-5F31A89972D5}" type="parTrans" cxnId="{C43F9D1C-400F-4136-BDFA-A37C6811848D}">
      <dgm:prSet/>
      <dgm:spPr/>
      <dgm:t>
        <a:bodyPr/>
        <a:lstStyle/>
        <a:p>
          <a:endParaRPr lang="en-US"/>
        </a:p>
      </dgm:t>
    </dgm:pt>
    <dgm:pt modelId="{8709091F-01F6-4E5A-B2E0-DF101A986D61}" type="sibTrans" cxnId="{C43F9D1C-400F-4136-BDFA-A37C6811848D}">
      <dgm:prSet/>
      <dgm:spPr/>
      <dgm:t>
        <a:bodyPr/>
        <a:lstStyle/>
        <a:p>
          <a:endParaRPr lang="en-US"/>
        </a:p>
      </dgm:t>
    </dgm:pt>
    <dgm:pt modelId="{E50CD434-0A78-457C-B0EA-AEAC3C424C49}">
      <dgm:prSet phldrT="[Text]"/>
      <dgm:spPr>
        <a:solidFill>
          <a:srgbClr val="00B0F0"/>
        </a:solidFill>
      </dgm:spPr>
      <dgm:t>
        <a:bodyPr/>
        <a:lstStyle/>
        <a:p>
          <a:r>
            <a:rPr lang="en-US">
              <a:solidFill>
                <a:srgbClr val="011D32"/>
              </a:solidFill>
            </a:rPr>
            <a:t>2025</a:t>
          </a:r>
        </a:p>
      </dgm:t>
    </dgm:pt>
    <dgm:pt modelId="{56355D35-2F6B-4004-8BB8-1701092444B7}" type="parTrans" cxnId="{65F3D8FF-7210-4FAD-A532-CC4C14B51C25}">
      <dgm:prSet/>
      <dgm:spPr/>
      <dgm:t>
        <a:bodyPr/>
        <a:lstStyle/>
        <a:p>
          <a:endParaRPr lang="en-US"/>
        </a:p>
      </dgm:t>
    </dgm:pt>
    <dgm:pt modelId="{EA0875BC-AE3D-42B1-9A9E-6C5F1178B341}" type="sibTrans" cxnId="{65F3D8FF-7210-4FAD-A532-CC4C14B51C25}">
      <dgm:prSet/>
      <dgm:spPr/>
      <dgm:t>
        <a:bodyPr/>
        <a:lstStyle/>
        <a:p>
          <a:endParaRPr lang="en-US"/>
        </a:p>
      </dgm:t>
    </dgm:pt>
    <dgm:pt modelId="{4C16D94E-F389-4B60-B4F3-8ED00EF4E4F2}">
      <dgm:prSet phldrT="[Text]"/>
      <dgm:spPr>
        <a:solidFill>
          <a:srgbClr val="00B0F0"/>
        </a:solidFill>
      </dgm:spPr>
      <dgm:t>
        <a:bodyPr/>
        <a:lstStyle/>
        <a:p>
          <a:r>
            <a:rPr lang="en-US">
              <a:solidFill>
                <a:srgbClr val="011D32"/>
              </a:solidFill>
            </a:rPr>
            <a:t>2026</a:t>
          </a:r>
        </a:p>
      </dgm:t>
    </dgm:pt>
    <dgm:pt modelId="{87BF840B-2848-4940-89EB-73E1679BB775}" type="parTrans" cxnId="{54F2764C-1050-43A6-A0BE-3BE396A99223}">
      <dgm:prSet/>
      <dgm:spPr/>
      <dgm:t>
        <a:bodyPr/>
        <a:lstStyle/>
        <a:p>
          <a:endParaRPr lang="en-US"/>
        </a:p>
      </dgm:t>
    </dgm:pt>
    <dgm:pt modelId="{6B363769-5464-4127-AB60-55CB5F8BDC6E}" type="sibTrans" cxnId="{54F2764C-1050-43A6-A0BE-3BE396A99223}">
      <dgm:prSet/>
      <dgm:spPr/>
      <dgm:t>
        <a:bodyPr/>
        <a:lstStyle/>
        <a:p>
          <a:endParaRPr lang="en-US"/>
        </a:p>
      </dgm:t>
    </dgm:pt>
    <dgm:pt modelId="{4693A341-0104-42C6-B05D-05E87FDBE3A5}">
      <dgm:prSet phldrT="[Text]"/>
      <dgm:spPr>
        <a:solidFill>
          <a:srgbClr val="00B0F0"/>
        </a:solidFill>
      </dgm:spPr>
      <dgm:t>
        <a:bodyPr/>
        <a:lstStyle/>
        <a:p>
          <a:r>
            <a:rPr lang="en-US">
              <a:solidFill>
                <a:srgbClr val="011D32"/>
              </a:solidFill>
            </a:rPr>
            <a:t>2027</a:t>
          </a:r>
        </a:p>
      </dgm:t>
    </dgm:pt>
    <dgm:pt modelId="{90CC60B7-63A1-49DC-ABF4-5FC359DAC56E}" type="parTrans" cxnId="{A231C740-6157-465A-A1DE-0DAB4D031FAA}">
      <dgm:prSet/>
      <dgm:spPr/>
      <dgm:t>
        <a:bodyPr/>
        <a:lstStyle/>
        <a:p>
          <a:endParaRPr lang="en-US"/>
        </a:p>
      </dgm:t>
    </dgm:pt>
    <dgm:pt modelId="{0EA15438-4C66-4FAA-81F7-D4B4D2616A7D}" type="sibTrans" cxnId="{A231C740-6157-465A-A1DE-0DAB4D031FAA}">
      <dgm:prSet/>
      <dgm:spPr/>
      <dgm:t>
        <a:bodyPr/>
        <a:lstStyle/>
        <a:p>
          <a:endParaRPr lang="en-US"/>
        </a:p>
      </dgm:t>
    </dgm:pt>
    <dgm:pt modelId="{296BC1FB-86C3-4329-A91A-481EE3646458}">
      <dgm:prSet phldrT="[Text]"/>
      <dgm:spPr>
        <a:solidFill>
          <a:srgbClr val="00B0F0"/>
        </a:solidFill>
      </dgm:spPr>
      <dgm:t>
        <a:bodyPr/>
        <a:lstStyle/>
        <a:p>
          <a:r>
            <a:rPr lang="en-US">
              <a:solidFill>
                <a:srgbClr val="011D32"/>
              </a:solidFill>
            </a:rPr>
            <a:t>2028</a:t>
          </a:r>
        </a:p>
      </dgm:t>
    </dgm:pt>
    <dgm:pt modelId="{C21F0A64-64F4-4E7B-A55B-3E278064782C}" type="parTrans" cxnId="{F92D73CF-1327-4072-B6FD-7E472B24F55E}">
      <dgm:prSet/>
      <dgm:spPr/>
      <dgm:t>
        <a:bodyPr/>
        <a:lstStyle/>
        <a:p>
          <a:endParaRPr lang="en-US"/>
        </a:p>
      </dgm:t>
    </dgm:pt>
    <dgm:pt modelId="{C0B04738-816B-47ED-BF54-A81118785E9A}" type="sibTrans" cxnId="{F92D73CF-1327-4072-B6FD-7E472B24F55E}">
      <dgm:prSet/>
      <dgm:spPr/>
      <dgm:t>
        <a:bodyPr/>
        <a:lstStyle/>
        <a:p>
          <a:endParaRPr lang="en-US"/>
        </a:p>
      </dgm:t>
    </dgm:pt>
    <dgm:pt modelId="{53A38CAC-EEBB-496D-94F7-7770942EDA9B}" type="pres">
      <dgm:prSet presAssocID="{CBCC07A0-D470-42CA-9185-147FDB7086FF}" presName="Name0" presStyleCnt="0">
        <dgm:presLayoutVars>
          <dgm:dir/>
          <dgm:resizeHandles val="exact"/>
        </dgm:presLayoutVars>
      </dgm:prSet>
      <dgm:spPr/>
    </dgm:pt>
    <dgm:pt modelId="{4CC60FCA-4A63-47A2-8D2E-602836972C20}" type="pres">
      <dgm:prSet presAssocID="{6BEAD326-D584-4644-89E1-83DC756A8B0F}" presName="parTxOnly" presStyleLbl="node1" presStyleIdx="0" presStyleCnt="8">
        <dgm:presLayoutVars>
          <dgm:bulletEnabled val="1"/>
        </dgm:presLayoutVars>
      </dgm:prSet>
      <dgm:spPr/>
    </dgm:pt>
    <dgm:pt modelId="{6D6661F0-BAC5-406D-AB1A-8D468674135F}" type="pres">
      <dgm:prSet presAssocID="{4D39F7E6-817D-4D67-BB53-D2198F57ACE1}" presName="parSpace" presStyleCnt="0"/>
      <dgm:spPr/>
    </dgm:pt>
    <dgm:pt modelId="{4FAF800E-1CA4-458B-83E1-0930E1DDDAC2}" type="pres">
      <dgm:prSet presAssocID="{32D5E81C-3A83-4DCF-8A9F-FC16085D6F31}" presName="parTxOnly" presStyleLbl="node1" presStyleIdx="1" presStyleCnt="8">
        <dgm:presLayoutVars>
          <dgm:bulletEnabled val="1"/>
        </dgm:presLayoutVars>
      </dgm:prSet>
      <dgm:spPr/>
    </dgm:pt>
    <dgm:pt modelId="{F814E211-3A96-4A1D-B6FF-1AD7BED34F11}" type="pres">
      <dgm:prSet presAssocID="{B519BD49-D074-4B75-88C1-06B697443BEA}" presName="parSpace" presStyleCnt="0"/>
      <dgm:spPr/>
    </dgm:pt>
    <dgm:pt modelId="{AED53280-6D64-4226-943F-FAC2693F8EE0}" type="pres">
      <dgm:prSet presAssocID="{E8C584F4-C77F-4FD8-BB69-A783977C54B4}" presName="parTxOnly" presStyleLbl="node1" presStyleIdx="2" presStyleCnt="8">
        <dgm:presLayoutVars>
          <dgm:bulletEnabled val="1"/>
        </dgm:presLayoutVars>
      </dgm:prSet>
      <dgm:spPr/>
    </dgm:pt>
    <dgm:pt modelId="{85F51C4E-66BF-4C9D-9C67-BB8C3D156CB7}" type="pres">
      <dgm:prSet presAssocID="{6431878C-8EF9-4CD1-9FA1-BBC6994869A9}" presName="parSpace" presStyleCnt="0"/>
      <dgm:spPr/>
    </dgm:pt>
    <dgm:pt modelId="{E1743D1E-2A7E-4E5F-ACAC-F690D4F6B180}" type="pres">
      <dgm:prSet presAssocID="{37152B78-8870-48AB-B9CC-0DBF5C92A39D}" presName="parTxOnly" presStyleLbl="node1" presStyleIdx="3" presStyleCnt="8">
        <dgm:presLayoutVars>
          <dgm:bulletEnabled val="1"/>
        </dgm:presLayoutVars>
      </dgm:prSet>
      <dgm:spPr/>
    </dgm:pt>
    <dgm:pt modelId="{F1CB9B07-93F9-4707-A460-D8F978DBB29C}" type="pres">
      <dgm:prSet presAssocID="{8709091F-01F6-4E5A-B2E0-DF101A986D61}" presName="parSpace" presStyleCnt="0"/>
      <dgm:spPr/>
    </dgm:pt>
    <dgm:pt modelId="{3744BA31-871A-4CD3-B10F-F3E7AF647A0F}" type="pres">
      <dgm:prSet presAssocID="{E50CD434-0A78-457C-B0EA-AEAC3C424C49}" presName="parTxOnly" presStyleLbl="node1" presStyleIdx="4" presStyleCnt="8">
        <dgm:presLayoutVars>
          <dgm:bulletEnabled val="1"/>
        </dgm:presLayoutVars>
      </dgm:prSet>
      <dgm:spPr/>
    </dgm:pt>
    <dgm:pt modelId="{D4A882E1-22EB-493F-BECB-11D6F9E72151}" type="pres">
      <dgm:prSet presAssocID="{EA0875BC-AE3D-42B1-9A9E-6C5F1178B341}" presName="parSpace" presStyleCnt="0"/>
      <dgm:spPr/>
    </dgm:pt>
    <dgm:pt modelId="{BDC80D0E-D800-41AE-8B84-7189BE5E6375}" type="pres">
      <dgm:prSet presAssocID="{4C16D94E-F389-4B60-B4F3-8ED00EF4E4F2}" presName="parTxOnly" presStyleLbl="node1" presStyleIdx="5" presStyleCnt="8">
        <dgm:presLayoutVars>
          <dgm:bulletEnabled val="1"/>
        </dgm:presLayoutVars>
      </dgm:prSet>
      <dgm:spPr/>
    </dgm:pt>
    <dgm:pt modelId="{7905A458-D208-4376-8C74-FC2064FEB672}" type="pres">
      <dgm:prSet presAssocID="{6B363769-5464-4127-AB60-55CB5F8BDC6E}" presName="parSpace" presStyleCnt="0"/>
      <dgm:spPr/>
    </dgm:pt>
    <dgm:pt modelId="{2259DF6D-89C6-4394-8B30-9D8D78B312A5}" type="pres">
      <dgm:prSet presAssocID="{4693A341-0104-42C6-B05D-05E87FDBE3A5}" presName="parTxOnly" presStyleLbl="node1" presStyleIdx="6" presStyleCnt="8">
        <dgm:presLayoutVars>
          <dgm:bulletEnabled val="1"/>
        </dgm:presLayoutVars>
      </dgm:prSet>
      <dgm:spPr/>
    </dgm:pt>
    <dgm:pt modelId="{267F52C6-AE40-4E30-8771-1F360EBC7C6D}" type="pres">
      <dgm:prSet presAssocID="{0EA15438-4C66-4FAA-81F7-D4B4D2616A7D}" presName="parSpace" presStyleCnt="0"/>
      <dgm:spPr/>
    </dgm:pt>
    <dgm:pt modelId="{2BA56BB7-FEE0-45FA-B0FA-5A203655A2BA}" type="pres">
      <dgm:prSet presAssocID="{296BC1FB-86C3-4329-A91A-481EE3646458}" presName="parTxOnly" presStyleLbl="node1" presStyleIdx="7" presStyleCnt="8">
        <dgm:presLayoutVars>
          <dgm:bulletEnabled val="1"/>
        </dgm:presLayoutVars>
      </dgm:prSet>
      <dgm:spPr/>
    </dgm:pt>
  </dgm:ptLst>
  <dgm:cxnLst>
    <dgm:cxn modelId="{3FE8E700-F8AA-427D-AA66-1CB4F666CA41}" type="presOf" srcId="{4693A341-0104-42C6-B05D-05E87FDBE3A5}" destId="{2259DF6D-89C6-4394-8B30-9D8D78B312A5}" srcOrd="0" destOrd="0" presId="urn:microsoft.com/office/officeart/2005/8/layout/hChevron3"/>
    <dgm:cxn modelId="{5A79F20E-0A5F-4857-851C-7A54A956EF5F}" type="presOf" srcId="{37152B78-8870-48AB-B9CC-0DBF5C92A39D}" destId="{E1743D1E-2A7E-4E5F-ACAC-F690D4F6B180}" srcOrd="0" destOrd="0" presId="urn:microsoft.com/office/officeart/2005/8/layout/hChevron3"/>
    <dgm:cxn modelId="{C43F9D1C-400F-4136-BDFA-A37C6811848D}" srcId="{CBCC07A0-D470-42CA-9185-147FDB7086FF}" destId="{37152B78-8870-48AB-B9CC-0DBF5C92A39D}" srcOrd="3" destOrd="0" parTransId="{925E4E49-20D3-4920-8A1E-5F31A89972D5}" sibTransId="{8709091F-01F6-4E5A-B2E0-DF101A986D61}"/>
    <dgm:cxn modelId="{7B8BEC25-9109-438A-A194-E5B4C2D9324D}" type="presOf" srcId="{E8C584F4-C77F-4FD8-BB69-A783977C54B4}" destId="{AED53280-6D64-4226-943F-FAC2693F8EE0}" srcOrd="0" destOrd="0" presId="urn:microsoft.com/office/officeart/2005/8/layout/hChevron3"/>
    <dgm:cxn modelId="{D130162A-0D92-47C1-B06D-95B2E6EDCD94}" type="presOf" srcId="{296BC1FB-86C3-4329-A91A-481EE3646458}" destId="{2BA56BB7-FEE0-45FA-B0FA-5A203655A2BA}" srcOrd="0" destOrd="0" presId="urn:microsoft.com/office/officeart/2005/8/layout/hChevron3"/>
    <dgm:cxn modelId="{BD596434-11F9-4BEA-9894-01CC31EF4EDE}" type="presOf" srcId="{32D5E81C-3A83-4DCF-8A9F-FC16085D6F31}" destId="{4FAF800E-1CA4-458B-83E1-0930E1DDDAC2}" srcOrd="0" destOrd="0" presId="urn:microsoft.com/office/officeart/2005/8/layout/hChevron3"/>
    <dgm:cxn modelId="{490E843A-F9D4-4352-9179-817784B76267}" type="presOf" srcId="{6BEAD326-D584-4644-89E1-83DC756A8B0F}" destId="{4CC60FCA-4A63-47A2-8D2E-602836972C20}" srcOrd="0" destOrd="0" presId="urn:microsoft.com/office/officeart/2005/8/layout/hChevron3"/>
    <dgm:cxn modelId="{A231C740-6157-465A-A1DE-0DAB4D031FAA}" srcId="{CBCC07A0-D470-42CA-9185-147FDB7086FF}" destId="{4693A341-0104-42C6-B05D-05E87FDBE3A5}" srcOrd="6" destOrd="0" parTransId="{90CC60B7-63A1-49DC-ABF4-5FC359DAC56E}" sibTransId="{0EA15438-4C66-4FAA-81F7-D4B4D2616A7D}"/>
    <dgm:cxn modelId="{54F2764C-1050-43A6-A0BE-3BE396A99223}" srcId="{CBCC07A0-D470-42CA-9185-147FDB7086FF}" destId="{4C16D94E-F389-4B60-B4F3-8ED00EF4E4F2}" srcOrd="5" destOrd="0" parTransId="{87BF840B-2848-4940-89EB-73E1679BB775}" sibTransId="{6B363769-5464-4127-AB60-55CB5F8BDC6E}"/>
    <dgm:cxn modelId="{D7402251-6791-492F-BBBF-EA9A1C090809}" type="presOf" srcId="{4C16D94E-F389-4B60-B4F3-8ED00EF4E4F2}" destId="{BDC80D0E-D800-41AE-8B84-7189BE5E6375}" srcOrd="0" destOrd="0" presId="urn:microsoft.com/office/officeart/2005/8/layout/hChevron3"/>
    <dgm:cxn modelId="{905B3C71-EBBE-4908-B305-7D520B0A6636}" type="presOf" srcId="{E50CD434-0A78-457C-B0EA-AEAC3C424C49}" destId="{3744BA31-871A-4CD3-B10F-F3E7AF647A0F}" srcOrd="0" destOrd="0" presId="urn:microsoft.com/office/officeart/2005/8/layout/hChevron3"/>
    <dgm:cxn modelId="{24CD0D8E-47C3-48C9-AB66-37E8D324DAF3}" type="presOf" srcId="{CBCC07A0-D470-42CA-9185-147FDB7086FF}" destId="{53A38CAC-EEBB-496D-94F7-7770942EDA9B}" srcOrd="0" destOrd="0" presId="urn:microsoft.com/office/officeart/2005/8/layout/hChevron3"/>
    <dgm:cxn modelId="{8840579C-49E1-4CDB-A694-02CC68EA73E1}" srcId="{CBCC07A0-D470-42CA-9185-147FDB7086FF}" destId="{E8C584F4-C77F-4FD8-BB69-A783977C54B4}" srcOrd="2" destOrd="0" parTransId="{0DBBC3BB-0A79-439C-8771-8641A3FCEF87}" sibTransId="{6431878C-8EF9-4CD1-9FA1-BBC6994869A9}"/>
    <dgm:cxn modelId="{E82A0FB0-CF21-4B75-B078-2ECAA4107F1B}" srcId="{CBCC07A0-D470-42CA-9185-147FDB7086FF}" destId="{6BEAD326-D584-4644-89E1-83DC756A8B0F}" srcOrd="0" destOrd="0" parTransId="{E6A7A7DE-717C-4EBF-8916-CA90988E971F}" sibTransId="{4D39F7E6-817D-4D67-BB53-D2198F57ACE1}"/>
    <dgm:cxn modelId="{F92D73CF-1327-4072-B6FD-7E472B24F55E}" srcId="{CBCC07A0-D470-42CA-9185-147FDB7086FF}" destId="{296BC1FB-86C3-4329-A91A-481EE3646458}" srcOrd="7" destOrd="0" parTransId="{C21F0A64-64F4-4E7B-A55B-3E278064782C}" sibTransId="{C0B04738-816B-47ED-BF54-A81118785E9A}"/>
    <dgm:cxn modelId="{FB69DEF6-5F27-48AF-B5E2-D2067878D352}" srcId="{CBCC07A0-D470-42CA-9185-147FDB7086FF}" destId="{32D5E81C-3A83-4DCF-8A9F-FC16085D6F31}" srcOrd="1" destOrd="0" parTransId="{4110CAC5-CD16-46F3-A4A4-9115721CBE64}" sibTransId="{B519BD49-D074-4B75-88C1-06B697443BEA}"/>
    <dgm:cxn modelId="{65F3D8FF-7210-4FAD-A532-CC4C14B51C25}" srcId="{CBCC07A0-D470-42CA-9185-147FDB7086FF}" destId="{E50CD434-0A78-457C-B0EA-AEAC3C424C49}" srcOrd="4" destOrd="0" parTransId="{56355D35-2F6B-4004-8BB8-1701092444B7}" sibTransId="{EA0875BC-AE3D-42B1-9A9E-6C5F1178B341}"/>
    <dgm:cxn modelId="{CE4E1386-F629-4679-9AF5-34D265FD3C49}" type="presParOf" srcId="{53A38CAC-EEBB-496D-94F7-7770942EDA9B}" destId="{4CC60FCA-4A63-47A2-8D2E-602836972C20}" srcOrd="0" destOrd="0" presId="urn:microsoft.com/office/officeart/2005/8/layout/hChevron3"/>
    <dgm:cxn modelId="{325E2EFF-C805-42AE-BC70-217D6607082C}" type="presParOf" srcId="{53A38CAC-EEBB-496D-94F7-7770942EDA9B}" destId="{6D6661F0-BAC5-406D-AB1A-8D468674135F}" srcOrd="1" destOrd="0" presId="urn:microsoft.com/office/officeart/2005/8/layout/hChevron3"/>
    <dgm:cxn modelId="{BA0F56A1-EA75-430A-8020-C42DAF12F4C2}" type="presParOf" srcId="{53A38CAC-EEBB-496D-94F7-7770942EDA9B}" destId="{4FAF800E-1CA4-458B-83E1-0930E1DDDAC2}" srcOrd="2" destOrd="0" presId="urn:microsoft.com/office/officeart/2005/8/layout/hChevron3"/>
    <dgm:cxn modelId="{4068C33A-EB5E-4DBC-B9A8-374BA2F75503}" type="presParOf" srcId="{53A38CAC-EEBB-496D-94F7-7770942EDA9B}" destId="{F814E211-3A96-4A1D-B6FF-1AD7BED34F11}" srcOrd="3" destOrd="0" presId="urn:microsoft.com/office/officeart/2005/8/layout/hChevron3"/>
    <dgm:cxn modelId="{165B7BA8-2F68-40AF-8293-B4ED99ED5662}" type="presParOf" srcId="{53A38CAC-EEBB-496D-94F7-7770942EDA9B}" destId="{AED53280-6D64-4226-943F-FAC2693F8EE0}" srcOrd="4" destOrd="0" presId="urn:microsoft.com/office/officeart/2005/8/layout/hChevron3"/>
    <dgm:cxn modelId="{D9592EC0-AEDF-4358-ACE9-A7054911C836}" type="presParOf" srcId="{53A38CAC-EEBB-496D-94F7-7770942EDA9B}" destId="{85F51C4E-66BF-4C9D-9C67-BB8C3D156CB7}" srcOrd="5" destOrd="0" presId="urn:microsoft.com/office/officeart/2005/8/layout/hChevron3"/>
    <dgm:cxn modelId="{537BF885-17B5-41AE-ADB0-049E9F6B88E4}" type="presParOf" srcId="{53A38CAC-EEBB-496D-94F7-7770942EDA9B}" destId="{E1743D1E-2A7E-4E5F-ACAC-F690D4F6B180}" srcOrd="6" destOrd="0" presId="urn:microsoft.com/office/officeart/2005/8/layout/hChevron3"/>
    <dgm:cxn modelId="{6E5F28CB-7AED-486E-A214-AC5A9FB6C03E}" type="presParOf" srcId="{53A38CAC-EEBB-496D-94F7-7770942EDA9B}" destId="{F1CB9B07-93F9-4707-A460-D8F978DBB29C}" srcOrd="7" destOrd="0" presId="urn:microsoft.com/office/officeart/2005/8/layout/hChevron3"/>
    <dgm:cxn modelId="{0120105B-D5C2-4C93-B182-E9F112D6978F}" type="presParOf" srcId="{53A38CAC-EEBB-496D-94F7-7770942EDA9B}" destId="{3744BA31-871A-4CD3-B10F-F3E7AF647A0F}" srcOrd="8" destOrd="0" presId="urn:microsoft.com/office/officeart/2005/8/layout/hChevron3"/>
    <dgm:cxn modelId="{895BF7C8-A372-49B5-ADC4-F2944E724E0B}" type="presParOf" srcId="{53A38CAC-EEBB-496D-94F7-7770942EDA9B}" destId="{D4A882E1-22EB-493F-BECB-11D6F9E72151}" srcOrd="9" destOrd="0" presId="urn:microsoft.com/office/officeart/2005/8/layout/hChevron3"/>
    <dgm:cxn modelId="{82BB0CB0-F475-4165-9A77-276C3FBF2D61}" type="presParOf" srcId="{53A38CAC-EEBB-496D-94F7-7770942EDA9B}" destId="{BDC80D0E-D800-41AE-8B84-7189BE5E6375}" srcOrd="10" destOrd="0" presId="urn:microsoft.com/office/officeart/2005/8/layout/hChevron3"/>
    <dgm:cxn modelId="{23291036-D84D-4E74-A24D-E380FDC07951}" type="presParOf" srcId="{53A38CAC-EEBB-496D-94F7-7770942EDA9B}" destId="{7905A458-D208-4376-8C74-FC2064FEB672}" srcOrd="11" destOrd="0" presId="urn:microsoft.com/office/officeart/2005/8/layout/hChevron3"/>
    <dgm:cxn modelId="{9A6747F3-ADB9-452F-B108-0123018604ED}" type="presParOf" srcId="{53A38CAC-EEBB-496D-94F7-7770942EDA9B}" destId="{2259DF6D-89C6-4394-8B30-9D8D78B312A5}" srcOrd="12" destOrd="0" presId="urn:microsoft.com/office/officeart/2005/8/layout/hChevron3"/>
    <dgm:cxn modelId="{0A4A039E-2B71-4D92-98C3-4A9EC4554808}" type="presParOf" srcId="{53A38CAC-EEBB-496D-94F7-7770942EDA9B}" destId="{267F52C6-AE40-4E30-8771-1F360EBC7C6D}" srcOrd="13" destOrd="0" presId="urn:microsoft.com/office/officeart/2005/8/layout/hChevron3"/>
    <dgm:cxn modelId="{ED55EAA8-70BC-4B89-9AD5-184F5FDD1722}" type="presParOf" srcId="{53A38CAC-EEBB-496D-94F7-7770942EDA9B}" destId="{2BA56BB7-FEE0-45FA-B0FA-5A203655A2BA}" srcOrd="14"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C60FCA-4A63-47A2-8D2E-602836972C20}">
      <dsp:nvSpPr>
        <dsp:cNvPr id="0" name=""/>
        <dsp:cNvSpPr/>
      </dsp:nvSpPr>
      <dsp:spPr>
        <a:xfrm>
          <a:off x="5174" y="1851678"/>
          <a:ext cx="1604106" cy="641642"/>
        </a:xfrm>
        <a:prstGeom prst="homePlate">
          <a:avLst/>
        </a:prstGeom>
        <a:solidFill>
          <a:srgbClr val="00B0F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4686" tIns="77343" rIns="38672" bIns="77343" numCol="1" spcCol="1270" anchor="ctr" anchorCtr="0">
          <a:noAutofit/>
        </a:bodyPr>
        <a:lstStyle/>
        <a:p>
          <a:pPr marL="0" lvl="0" indent="0" algn="ctr" defTabSz="1289050">
            <a:lnSpc>
              <a:spcPct val="90000"/>
            </a:lnSpc>
            <a:spcBef>
              <a:spcPct val="0"/>
            </a:spcBef>
            <a:spcAft>
              <a:spcPct val="35000"/>
            </a:spcAft>
            <a:buNone/>
          </a:pPr>
          <a:r>
            <a:rPr lang="en-US" sz="2900" kern="1200">
              <a:solidFill>
                <a:srgbClr val="011D32"/>
              </a:solidFill>
            </a:rPr>
            <a:t>2021</a:t>
          </a:r>
        </a:p>
      </dsp:txBody>
      <dsp:txXfrm>
        <a:off x="5174" y="1851678"/>
        <a:ext cx="1443696" cy="641642"/>
      </dsp:txXfrm>
    </dsp:sp>
    <dsp:sp modelId="{4FAF800E-1CA4-458B-83E1-0930E1DDDAC2}">
      <dsp:nvSpPr>
        <dsp:cNvPr id="0" name=""/>
        <dsp:cNvSpPr/>
      </dsp:nvSpPr>
      <dsp:spPr>
        <a:xfrm>
          <a:off x="1288459" y="1851678"/>
          <a:ext cx="1604106" cy="641642"/>
        </a:xfrm>
        <a:prstGeom prst="chevron">
          <a:avLst/>
        </a:prstGeom>
        <a:solidFill>
          <a:srgbClr val="00B0F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6015" tIns="77343" rIns="38672" bIns="77343" numCol="1" spcCol="1270" anchor="ctr" anchorCtr="0">
          <a:noAutofit/>
        </a:bodyPr>
        <a:lstStyle/>
        <a:p>
          <a:pPr marL="0" lvl="0" indent="0" algn="ctr" defTabSz="1289050">
            <a:lnSpc>
              <a:spcPct val="90000"/>
            </a:lnSpc>
            <a:spcBef>
              <a:spcPct val="0"/>
            </a:spcBef>
            <a:spcAft>
              <a:spcPct val="35000"/>
            </a:spcAft>
            <a:buNone/>
          </a:pPr>
          <a:r>
            <a:rPr lang="en-US" sz="2900" kern="1200">
              <a:solidFill>
                <a:srgbClr val="011D32"/>
              </a:solidFill>
            </a:rPr>
            <a:t>2022</a:t>
          </a:r>
        </a:p>
      </dsp:txBody>
      <dsp:txXfrm>
        <a:off x="1609280" y="1851678"/>
        <a:ext cx="962464" cy="641642"/>
      </dsp:txXfrm>
    </dsp:sp>
    <dsp:sp modelId="{AED53280-6D64-4226-943F-FAC2693F8EE0}">
      <dsp:nvSpPr>
        <dsp:cNvPr id="0" name=""/>
        <dsp:cNvSpPr/>
      </dsp:nvSpPr>
      <dsp:spPr>
        <a:xfrm>
          <a:off x="2571744" y="1851678"/>
          <a:ext cx="1604106" cy="641642"/>
        </a:xfrm>
        <a:prstGeom prst="chevron">
          <a:avLst/>
        </a:prstGeom>
        <a:solidFill>
          <a:srgbClr val="00B0F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6015" tIns="77343" rIns="38672" bIns="77343" numCol="1" spcCol="1270" anchor="ctr" anchorCtr="0">
          <a:noAutofit/>
        </a:bodyPr>
        <a:lstStyle/>
        <a:p>
          <a:pPr marL="0" lvl="0" indent="0" algn="ctr" defTabSz="1289050">
            <a:lnSpc>
              <a:spcPct val="90000"/>
            </a:lnSpc>
            <a:spcBef>
              <a:spcPct val="0"/>
            </a:spcBef>
            <a:spcAft>
              <a:spcPct val="35000"/>
            </a:spcAft>
            <a:buNone/>
          </a:pPr>
          <a:r>
            <a:rPr lang="en-US" sz="2900" kern="1200">
              <a:solidFill>
                <a:srgbClr val="011D32"/>
              </a:solidFill>
            </a:rPr>
            <a:t>2023</a:t>
          </a:r>
        </a:p>
      </dsp:txBody>
      <dsp:txXfrm>
        <a:off x="2892565" y="1851678"/>
        <a:ext cx="962464" cy="641642"/>
      </dsp:txXfrm>
    </dsp:sp>
    <dsp:sp modelId="{E1743D1E-2A7E-4E5F-ACAC-F690D4F6B180}">
      <dsp:nvSpPr>
        <dsp:cNvPr id="0" name=""/>
        <dsp:cNvSpPr/>
      </dsp:nvSpPr>
      <dsp:spPr>
        <a:xfrm>
          <a:off x="3855029" y="1851678"/>
          <a:ext cx="1604106" cy="641642"/>
        </a:xfrm>
        <a:prstGeom prst="chevron">
          <a:avLst/>
        </a:prstGeom>
        <a:solidFill>
          <a:srgbClr val="00B0F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6015" tIns="77343" rIns="38672" bIns="77343" numCol="1" spcCol="1270" anchor="ctr" anchorCtr="0">
          <a:noAutofit/>
        </a:bodyPr>
        <a:lstStyle/>
        <a:p>
          <a:pPr marL="0" lvl="0" indent="0" algn="ctr" defTabSz="1289050">
            <a:lnSpc>
              <a:spcPct val="90000"/>
            </a:lnSpc>
            <a:spcBef>
              <a:spcPct val="0"/>
            </a:spcBef>
            <a:spcAft>
              <a:spcPct val="35000"/>
            </a:spcAft>
            <a:buNone/>
          </a:pPr>
          <a:r>
            <a:rPr lang="en-US" sz="2900" kern="1200">
              <a:solidFill>
                <a:srgbClr val="011D32"/>
              </a:solidFill>
            </a:rPr>
            <a:t>2024</a:t>
          </a:r>
        </a:p>
      </dsp:txBody>
      <dsp:txXfrm>
        <a:off x="4175850" y="1851678"/>
        <a:ext cx="962464" cy="641642"/>
      </dsp:txXfrm>
    </dsp:sp>
    <dsp:sp modelId="{3744BA31-871A-4CD3-B10F-F3E7AF647A0F}">
      <dsp:nvSpPr>
        <dsp:cNvPr id="0" name=""/>
        <dsp:cNvSpPr/>
      </dsp:nvSpPr>
      <dsp:spPr>
        <a:xfrm>
          <a:off x="5138314" y="1851678"/>
          <a:ext cx="1604106" cy="641642"/>
        </a:xfrm>
        <a:prstGeom prst="chevron">
          <a:avLst/>
        </a:prstGeom>
        <a:solidFill>
          <a:srgbClr val="00B0F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6015" tIns="77343" rIns="38672" bIns="77343" numCol="1" spcCol="1270" anchor="ctr" anchorCtr="0">
          <a:noAutofit/>
        </a:bodyPr>
        <a:lstStyle/>
        <a:p>
          <a:pPr marL="0" lvl="0" indent="0" algn="ctr" defTabSz="1289050">
            <a:lnSpc>
              <a:spcPct val="90000"/>
            </a:lnSpc>
            <a:spcBef>
              <a:spcPct val="0"/>
            </a:spcBef>
            <a:spcAft>
              <a:spcPct val="35000"/>
            </a:spcAft>
            <a:buNone/>
          </a:pPr>
          <a:r>
            <a:rPr lang="en-US" sz="2900" kern="1200">
              <a:solidFill>
                <a:srgbClr val="011D32"/>
              </a:solidFill>
            </a:rPr>
            <a:t>2025</a:t>
          </a:r>
        </a:p>
      </dsp:txBody>
      <dsp:txXfrm>
        <a:off x="5459135" y="1851678"/>
        <a:ext cx="962464" cy="641642"/>
      </dsp:txXfrm>
    </dsp:sp>
    <dsp:sp modelId="{BDC80D0E-D800-41AE-8B84-7189BE5E6375}">
      <dsp:nvSpPr>
        <dsp:cNvPr id="0" name=""/>
        <dsp:cNvSpPr/>
      </dsp:nvSpPr>
      <dsp:spPr>
        <a:xfrm>
          <a:off x="6421599" y="1851678"/>
          <a:ext cx="1604106" cy="641642"/>
        </a:xfrm>
        <a:prstGeom prst="chevron">
          <a:avLst/>
        </a:prstGeom>
        <a:solidFill>
          <a:srgbClr val="00B0F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6015" tIns="77343" rIns="38672" bIns="77343" numCol="1" spcCol="1270" anchor="ctr" anchorCtr="0">
          <a:noAutofit/>
        </a:bodyPr>
        <a:lstStyle/>
        <a:p>
          <a:pPr marL="0" lvl="0" indent="0" algn="ctr" defTabSz="1289050">
            <a:lnSpc>
              <a:spcPct val="90000"/>
            </a:lnSpc>
            <a:spcBef>
              <a:spcPct val="0"/>
            </a:spcBef>
            <a:spcAft>
              <a:spcPct val="35000"/>
            </a:spcAft>
            <a:buNone/>
          </a:pPr>
          <a:r>
            <a:rPr lang="en-US" sz="2900" kern="1200">
              <a:solidFill>
                <a:srgbClr val="011D32"/>
              </a:solidFill>
            </a:rPr>
            <a:t>2026</a:t>
          </a:r>
        </a:p>
      </dsp:txBody>
      <dsp:txXfrm>
        <a:off x="6742420" y="1851678"/>
        <a:ext cx="962464" cy="641642"/>
      </dsp:txXfrm>
    </dsp:sp>
    <dsp:sp modelId="{2259DF6D-89C6-4394-8B30-9D8D78B312A5}">
      <dsp:nvSpPr>
        <dsp:cNvPr id="0" name=""/>
        <dsp:cNvSpPr/>
      </dsp:nvSpPr>
      <dsp:spPr>
        <a:xfrm>
          <a:off x="7704884" y="1851678"/>
          <a:ext cx="1604106" cy="641642"/>
        </a:xfrm>
        <a:prstGeom prst="chevron">
          <a:avLst/>
        </a:prstGeom>
        <a:solidFill>
          <a:srgbClr val="00B0F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6015" tIns="77343" rIns="38672" bIns="77343" numCol="1" spcCol="1270" anchor="ctr" anchorCtr="0">
          <a:noAutofit/>
        </a:bodyPr>
        <a:lstStyle/>
        <a:p>
          <a:pPr marL="0" lvl="0" indent="0" algn="ctr" defTabSz="1289050">
            <a:lnSpc>
              <a:spcPct val="90000"/>
            </a:lnSpc>
            <a:spcBef>
              <a:spcPct val="0"/>
            </a:spcBef>
            <a:spcAft>
              <a:spcPct val="35000"/>
            </a:spcAft>
            <a:buNone/>
          </a:pPr>
          <a:r>
            <a:rPr lang="en-US" sz="2900" kern="1200">
              <a:solidFill>
                <a:srgbClr val="011D32"/>
              </a:solidFill>
            </a:rPr>
            <a:t>2027</a:t>
          </a:r>
        </a:p>
      </dsp:txBody>
      <dsp:txXfrm>
        <a:off x="8025705" y="1851678"/>
        <a:ext cx="962464" cy="641642"/>
      </dsp:txXfrm>
    </dsp:sp>
    <dsp:sp modelId="{2BA56BB7-FEE0-45FA-B0FA-5A203655A2BA}">
      <dsp:nvSpPr>
        <dsp:cNvPr id="0" name=""/>
        <dsp:cNvSpPr/>
      </dsp:nvSpPr>
      <dsp:spPr>
        <a:xfrm>
          <a:off x="8988169" y="1851678"/>
          <a:ext cx="1604106" cy="641642"/>
        </a:xfrm>
        <a:prstGeom prst="chevron">
          <a:avLst/>
        </a:prstGeom>
        <a:solidFill>
          <a:srgbClr val="00B0F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6015" tIns="77343" rIns="38672" bIns="77343" numCol="1" spcCol="1270" anchor="ctr" anchorCtr="0">
          <a:noAutofit/>
        </a:bodyPr>
        <a:lstStyle/>
        <a:p>
          <a:pPr marL="0" lvl="0" indent="0" algn="ctr" defTabSz="1289050">
            <a:lnSpc>
              <a:spcPct val="90000"/>
            </a:lnSpc>
            <a:spcBef>
              <a:spcPct val="0"/>
            </a:spcBef>
            <a:spcAft>
              <a:spcPct val="35000"/>
            </a:spcAft>
            <a:buNone/>
          </a:pPr>
          <a:r>
            <a:rPr lang="en-US" sz="2900" kern="1200">
              <a:solidFill>
                <a:srgbClr val="011D32"/>
              </a:solidFill>
            </a:rPr>
            <a:t>2028</a:t>
          </a:r>
        </a:p>
      </dsp:txBody>
      <dsp:txXfrm>
        <a:off x="9308990" y="1851678"/>
        <a:ext cx="962464" cy="641642"/>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0.83782</cdr:x>
      <cdr:y>0</cdr:y>
    </cdr:from>
    <cdr:to>
      <cdr:x>0.96165</cdr:x>
      <cdr:y>0.07821</cdr:y>
    </cdr:to>
    <cdr:sp macro="" textlink="">
      <cdr:nvSpPr>
        <cdr:cNvPr id="2" name="TextBox 1">
          <a:extLst xmlns:a="http://schemas.openxmlformats.org/drawingml/2006/main">
            <a:ext uri="{FF2B5EF4-FFF2-40B4-BE49-F238E27FC236}">
              <a16:creationId xmlns:a16="http://schemas.microsoft.com/office/drawing/2014/main" id="{60106053-B5B4-19C0-F10B-EA2D77AA0544}"/>
            </a:ext>
          </a:extLst>
        </cdr:cNvPr>
        <cdr:cNvSpPr txBox="1"/>
      </cdr:nvSpPr>
      <cdr:spPr>
        <a:xfrm xmlns:a="http://schemas.openxmlformats.org/drawingml/2006/main">
          <a:off x="8592411" y="-1838325"/>
          <a:ext cx="1269871" cy="3077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u="sng" kern="1200" dirty="0">
              <a:solidFill>
                <a:prstClr val="black"/>
              </a:solidFill>
              <a:latin typeface="Aptos" panose="020B0004020202020204" pitchFamily="34" charset="0"/>
              <a:ea typeface="ヒラギノ角ゴ Pro W3"/>
              <a:cs typeface="Times New Roman" panose="02020603050405020304" pitchFamily="18" charset="0"/>
            </a:rPr>
            <a:t>PDL size</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78A7D8-2335-4B3C-92B2-FCE37FC2909E}" type="datetimeFigureOut">
              <a:rPr lang="en-US" smtClean="0"/>
              <a:t>3/6/25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C73ED7-306F-4F91-B671-70546A60FB36}" type="slidenum">
              <a:rPr lang="en-US" smtClean="0"/>
              <a:t>‹#›</a:t>
            </a:fld>
            <a:endParaRPr lang="en-US"/>
          </a:p>
        </p:txBody>
      </p:sp>
    </p:spTree>
    <p:extLst>
      <p:ext uri="{BB962C8B-B14F-4D97-AF65-F5344CB8AC3E}">
        <p14:creationId xmlns:p14="http://schemas.microsoft.com/office/powerpoint/2010/main" val="3907071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-Trend toward trying to tailor medications to patient specific needs post-LAAO</a:t>
            </a:r>
          </a:p>
          <a:p>
            <a:r>
              <a:rPr lang="en-US" dirty="0"/>
              <a:t>-Limited data on different post-procedure medications with Amulet in a large scale</a:t>
            </a:r>
          </a:p>
        </p:txBody>
      </p:sp>
      <p:sp>
        <p:nvSpPr>
          <p:cNvPr id="4" name="Slide Number Placeholder 3"/>
          <p:cNvSpPr>
            <a:spLocks noGrp="1"/>
          </p:cNvSpPr>
          <p:nvPr>
            <p:ph type="sldNum" sz="quarter" idx="5"/>
          </p:nvPr>
        </p:nvSpPr>
        <p:spPr/>
        <p:txBody>
          <a:bodyPr/>
          <a:lstStyle/>
          <a:p>
            <a:fld id="{D9C73ED7-306F-4F91-B671-70546A60FB36}" type="slidenum">
              <a:rPr lang="en-US" smtClean="0"/>
              <a:t>3</a:t>
            </a:fld>
            <a:endParaRPr lang="en-US"/>
          </a:p>
        </p:txBody>
      </p:sp>
    </p:spTree>
    <p:extLst>
      <p:ext uri="{BB962C8B-B14F-4D97-AF65-F5344CB8AC3E}">
        <p14:creationId xmlns:p14="http://schemas.microsoft.com/office/powerpoint/2010/main" val="550736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-Trend was maintained through 6 months with numerically lower composite endpoint and major adverse events for SAPT and OAC compared to DAPT although not significant after adjusting for baseline differences</a:t>
            </a:r>
          </a:p>
          <a:p>
            <a:endParaRPr lang="en-US" dirty="0"/>
          </a:p>
          <a:p>
            <a:r>
              <a:rPr lang="en-US" dirty="0"/>
              <a:t>Potential question:</a:t>
            </a:r>
          </a:p>
          <a:p>
            <a:pPr marL="228600" indent="-228600">
              <a:buAutoNum type="arabicPeriod"/>
            </a:pPr>
            <a:r>
              <a:rPr lang="en-US" dirty="0"/>
              <a:t>-Unlike Amulet, IDE, we saw similar late pericardial effusion rates (&gt;2 days – 6 months) between all medication groups (0.6% - 0.7%; p&gt;0.05). Potential reasons for this include: 1) Operators are gaining experience and following the IFU to not discharge on OAC as often than what we saw in Amulet IDE; 2) Higher use of DOACs and potentially ½ dosages in EMERGE compared to Amulet IDE which have shown better outcomes in recent literature; 3) A lot of patients transitioned off of OACs early on to less intensive antithrombotic medications; 4) There was a significant amount of patients that were discharged on an OAC alone without the combination of an APT. </a:t>
            </a:r>
          </a:p>
          <a:p>
            <a:endParaRPr lang="en-US" dirty="0"/>
          </a:p>
        </p:txBody>
      </p:sp>
      <p:sp>
        <p:nvSpPr>
          <p:cNvPr id="4" name="Slide Number Placeholder 3"/>
          <p:cNvSpPr>
            <a:spLocks noGrp="1"/>
          </p:cNvSpPr>
          <p:nvPr>
            <p:ph type="sldNum" sz="quarter" idx="5"/>
          </p:nvPr>
        </p:nvSpPr>
        <p:spPr/>
        <p:txBody>
          <a:bodyPr/>
          <a:lstStyle/>
          <a:p>
            <a:fld id="{D9C73ED7-306F-4F91-B671-70546A60FB36}" type="slidenum">
              <a:rPr lang="en-US" smtClean="0"/>
              <a:t>12</a:t>
            </a:fld>
            <a:endParaRPr lang="en-US"/>
          </a:p>
        </p:txBody>
      </p:sp>
    </p:spTree>
    <p:extLst>
      <p:ext uri="{BB962C8B-B14F-4D97-AF65-F5344CB8AC3E}">
        <p14:creationId xmlns:p14="http://schemas.microsoft.com/office/powerpoint/2010/main" val="259089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C73ED7-306F-4F91-B671-70546A60FB36}" type="slidenum">
              <a:rPr lang="en-US" smtClean="0"/>
              <a:t>13</a:t>
            </a:fld>
            <a:endParaRPr lang="en-US"/>
          </a:p>
        </p:txBody>
      </p:sp>
    </p:spTree>
    <p:extLst>
      <p:ext uri="{BB962C8B-B14F-4D97-AF65-F5344CB8AC3E}">
        <p14:creationId xmlns:p14="http://schemas.microsoft.com/office/powerpoint/2010/main" val="4150367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-Conclusion points as written with an emphasis on the final point being this analysis showed Amulet allows physician choice of 3 different antithrombotic medication regimens immediately following implant to allow for a more patient tailored approach without compromising safety of effectiveness with the device</a:t>
            </a:r>
          </a:p>
          <a:p>
            <a:endParaRPr lang="en-US" dirty="0"/>
          </a:p>
          <a:p>
            <a:endParaRPr lang="en-US" dirty="0"/>
          </a:p>
          <a:p>
            <a:r>
              <a:rPr lang="en-US" dirty="0"/>
              <a:t>Potential question:</a:t>
            </a:r>
          </a:p>
          <a:p>
            <a:r>
              <a:rPr lang="en-US" dirty="0"/>
              <a:t>Justification for why OAC group was similar or even better in cases than DAPT:</a:t>
            </a:r>
          </a:p>
          <a:p>
            <a:pPr marL="228600" indent="-228600">
              <a:buAutoNum type="arabicPeriod"/>
            </a:pPr>
            <a:r>
              <a:rPr lang="en-US" dirty="0"/>
              <a:t>Higher use of NOACs in EMERGE whereas more patients in Amulet IDE used warfarin</a:t>
            </a:r>
          </a:p>
          <a:p>
            <a:pPr marL="228600" indent="-228600">
              <a:buAutoNum type="arabicPeriod"/>
            </a:pPr>
            <a:r>
              <a:rPr lang="en-US" dirty="0"/>
              <a:t>Patients may have been on ½ dose NOAC which has shown better outcomes in literature. Do not get dosage info in LAAO registry</a:t>
            </a:r>
          </a:p>
          <a:p>
            <a:pPr marL="228600" indent="-228600">
              <a:buAutoNum type="arabicPeriod"/>
            </a:pPr>
            <a:r>
              <a:rPr lang="en-US" dirty="0"/>
              <a:t>Transition off of OACs early to less intensive antithrombotic medications</a:t>
            </a:r>
          </a:p>
          <a:p>
            <a:pPr marL="228600" indent="-228600">
              <a:buAutoNum type="arabicPeriod"/>
            </a:pPr>
            <a:r>
              <a:rPr lang="en-US" dirty="0"/>
              <a:t>Use of OAC alone in most cases rather than OAC+APT</a:t>
            </a:r>
          </a:p>
        </p:txBody>
      </p:sp>
      <p:sp>
        <p:nvSpPr>
          <p:cNvPr id="4" name="Slide Number Placeholder 3"/>
          <p:cNvSpPr>
            <a:spLocks noGrp="1"/>
          </p:cNvSpPr>
          <p:nvPr>
            <p:ph type="sldNum" sz="quarter" idx="5"/>
          </p:nvPr>
        </p:nvSpPr>
        <p:spPr/>
        <p:txBody>
          <a:bodyPr/>
          <a:lstStyle/>
          <a:p>
            <a:fld id="{D9C73ED7-306F-4F91-B671-70546A60FB36}" type="slidenum">
              <a:rPr lang="en-US" smtClean="0"/>
              <a:t>14</a:t>
            </a:fld>
            <a:endParaRPr lang="en-US"/>
          </a:p>
        </p:txBody>
      </p:sp>
    </p:spTree>
    <p:extLst>
      <p:ext uri="{BB962C8B-B14F-4D97-AF65-F5344CB8AC3E}">
        <p14:creationId xmlns:p14="http://schemas.microsoft.com/office/powerpoint/2010/main" val="4171125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-EMERGE LAA post approval study was initiated in August 2021 after Amulet was FDA approved</a:t>
            </a:r>
          </a:p>
          <a:p>
            <a:r>
              <a:rPr lang="en-US" dirty="0"/>
              <a:t>-Utilizes the NCDR LAAO Registry to capture commercial Amulet cases within the US that are reimbursed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-Procedures are collected through the end of 2023 and patients will be follow for 2 years in the LAAO registry then years 3-5 in through CMS claims linkage</a:t>
            </a:r>
          </a:p>
          <a:p>
            <a:r>
              <a:rPr lang="en-US" dirty="0"/>
              <a:t>-First data on early experience was presented in early 2024 along with other important topics over the past year</a:t>
            </a:r>
          </a:p>
        </p:txBody>
      </p:sp>
      <p:sp>
        <p:nvSpPr>
          <p:cNvPr id="4" name="Slide Number Placeholder 3"/>
          <p:cNvSpPr>
            <a:spLocks noGrp="1"/>
          </p:cNvSpPr>
          <p:nvPr>
            <p:ph type="sldNum" sz="quarter" idx="5"/>
          </p:nvPr>
        </p:nvSpPr>
        <p:spPr/>
        <p:txBody>
          <a:bodyPr/>
          <a:lstStyle/>
          <a:p>
            <a:fld id="{D9C73ED7-306F-4F91-B671-70546A60FB36}" type="slidenum">
              <a:rPr lang="en-US" smtClean="0"/>
              <a:t>4</a:t>
            </a:fld>
            <a:endParaRPr lang="en-US"/>
          </a:p>
        </p:txBody>
      </p:sp>
    </p:spTree>
    <p:extLst>
      <p:ext uri="{BB962C8B-B14F-4D97-AF65-F5344CB8AC3E}">
        <p14:creationId xmlns:p14="http://schemas.microsoft.com/office/powerpoint/2010/main" val="2558168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analysis focuses on the comparison of patients discharged on the Amulet IFU recommended DAPT versus alternative SAPT or OAC regimens</a:t>
            </a:r>
          </a:p>
          <a:p>
            <a:r>
              <a:rPr lang="en-US" dirty="0"/>
              <a:t>-Procedures were taken from patients with a successful Amulet implant and discharged alive from the hospital from initial FDA approval through the end of December </a:t>
            </a:r>
          </a:p>
          <a:p>
            <a:r>
              <a:rPr lang="en-US" dirty="0"/>
              <a:t>-Follow-up captured through 6 months</a:t>
            </a:r>
          </a:p>
          <a:p>
            <a:r>
              <a:rPr lang="en-US" dirty="0"/>
              <a:t>-About 11k patients analyzed of which about 9k were discharged on DAPT, 600 on SAPT, and about 1500 on OAC. Of the patients discharged on OAC, almost all were on a DOAC compared to warfarin</a:t>
            </a:r>
          </a:p>
          <a:p>
            <a:endParaRPr lang="en-US" dirty="0"/>
          </a:p>
          <a:p>
            <a:r>
              <a:rPr lang="en-US" dirty="0"/>
              <a:t>Potential questions:</a:t>
            </a:r>
          </a:p>
          <a:p>
            <a:r>
              <a:rPr lang="en-US" dirty="0"/>
              <a:t>~70% of OAC group were on Apixaban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 of OAC group was on warfarin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-OAC group includes those with and without antiplatelet combination. ~50% were on OAC alone and 50% were on OAC in combination with an APT</a:t>
            </a:r>
          </a:p>
          <a:p>
            <a:r>
              <a:rPr lang="en-US" dirty="0"/>
              <a:t>-About 50% aspirin and 50% clopidogrel</a:t>
            </a:r>
          </a:p>
          <a:p>
            <a:endParaRPr lang="en-US" dirty="0"/>
          </a:p>
          <a:p>
            <a:r>
              <a:rPr lang="en-US" dirty="0"/>
              <a:t>-Amulet IDE had 30% warfarin vs. 70% DOAC. EMERGE has 5% warfarin vs. 95% DOAC</a:t>
            </a:r>
          </a:p>
          <a:p>
            <a:r>
              <a:rPr lang="en-US" dirty="0"/>
              <a:t>-EMERGE has a 10x larger cohort and more experienced operators now</a:t>
            </a:r>
          </a:p>
        </p:txBody>
      </p:sp>
      <p:sp>
        <p:nvSpPr>
          <p:cNvPr id="4" name="Slide Number Placeholder 3"/>
          <p:cNvSpPr>
            <a:spLocks noGrp="1"/>
          </p:cNvSpPr>
          <p:nvPr>
            <p:ph type="sldNum" sz="quarter" idx="5"/>
          </p:nvPr>
        </p:nvSpPr>
        <p:spPr/>
        <p:txBody>
          <a:bodyPr/>
          <a:lstStyle/>
          <a:p>
            <a:fld id="{D9C73ED7-306F-4F91-B671-70546A60FB36}" type="slidenum">
              <a:rPr lang="en-US" smtClean="0"/>
              <a:t>5</a:t>
            </a:fld>
            <a:endParaRPr lang="en-US"/>
          </a:p>
        </p:txBody>
      </p:sp>
    </p:spTree>
    <p:extLst>
      <p:ext uri="{BB962C8B-B14F-4D97-AF65-F5344CB8AC3E}">
        <p14:creationId xmlns:p14="http://schemas.microsoft.com/office/powerpoint/2010/main" val="3242906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-Analyzed a composite endpoint used in prior literature as well as major adverse events and key clinical events</a:t>
            </a:r>
          </a:p>
          <a:p>
            <a:r>
              <a:rPr lang="en-US" dirty="0"/>
              <a:t>-PDL was measured post-implant and at 45 days</a:t>
            </a:r>
          </a:p>
          <a:p>
            <a:r>
              <a:rPr lang="en-US" dirty="0"/>
              <a:t>-A multivariable regression analysis was performed to adjust for baseline differences between the 3 medication groups</a:t>
            </a:r>
          </a:p>
        </p:txBody>
      </p:sp>
      <p:sp>
        <p:nvSpPr>
          <p:cNvPr id="4" name="Slide Number Placeholder 3"/>
          <p:cNvSpPr>
            <a:spLocks noGrp="1"/>
          </p:cNvSpPr>
          <p:nvPr>
            <p:ph type="sldNum" sz="quarter" idx="5"/>
          </p:nvPr>
        </p:nvSpPr>
        <p:spPr/>
        <p:txBody>
          <a:bodyPr/>
          <a:lstStyle/>
          <a:p>
            <a:fld id="{D9C73ED7-306F-4F91-B671-70546A60FB36}" type="slidenum">
              <a:rPr lang="en-US" smtClean="0"/>
              <a:t>6</a:t>
            </a:fld>
            <a:endParaRPr lang="en-US"/>
          </a:p>
        </p:txBody>
      </p:sp>
    </p:spTree>
    <p:extLst>
      <p:ext uri="{BB962C8B-B14F-4D97-AF65-F5344CB8AC3E}">
        <p14:creationId xmlns:p14="http://schemas.microsoft.com/office/powerpoint/2010/main" val="2144095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-Representative patient risk profile we’d expect to see in the real-world with LAAO and similar to what we’ve reported previously</a:t>
            </a:r>
          </a:p>
          <a:p>
            <a:r>
              <a:rPr lang="en-US" dirty="0"/>
              <a:t>-As expected, patients in the SAPT group were at the highest stroke and bleeding risk pre-LAAO</a:t>
            </a:r>
          </a:p>
          <a:p>
            <a:endParaRPr lang="en-US" dirty="0"/>
          </a:p>
          <a:p>
            <a:endParaRPr lang="en-US" dirty="0"/>
          </a:p>
          <a:p>
            <a:r>
              <a:rPr lang="en-US" dirty="0"/>
              <a:t>Potential question:</a:t>
            </a:r>
          </a:p>
          <a:p>
            <a:r>
              <a:rPr lang="en-US" dirty="0"/>
              <a:t>-EMERGE slightly higher risk than Amulet IDE (75 yr, 4.5 CHA2DS2-VASc)</a:t>
            </a:r>
          </a:p>
        </p:txBody>
      </p:sp>
      <p:sp>
        <p:nvSpPr>
          <p:cNvPr id="4" name="Slide Number Placeholder 3"/>
          <p:cNvSpPr>
            <a:spLocks noGrp="1"/>
          </p:cNvSpPr>
          <p:nvPr>
            <p:ph type="sldNum" sz="quarter" idx="5"/>
          </p:nvPr>
        </p:nvSpPr>
        <p:spPr/>
        <p:txBody>
          <a:bodyPr/>
          <a:lstStyle/>
          <a:p>
            <a:fld id="{D9C73ED7-306F-4F91-B671-70546A60FB36}" type="slidenum">
              <a:rPr lang="en-US" smtClean="0"/>
              <a:t>7</a:t>
            </a:fld>
            <a:endParaRPr lang="en-US"/>
          </a:p>
        </p:txBody>
      </p:sp>
    </p:spTree>
    <p:extLst>
      <p:ext uri="{BB962C8B-B14F-4D97-AF65-F5344CB8AC3E}">
        <p14:creationId xmlns:p14="http://schemas.microsoft.com/office/powerpoint/2010/main" val="1009156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 99% of implants had clinically relevant closure regardless of medication discharged on</a:t>
            </a:r>
          </a:p>
          <a:p>
            <a:r>
              <a:rPr lang="en-US" dirty="0"/>
              <a:t>-Patients in the OAC group had more complex procedures indicated by more failed prior Watchman attempts and early experienced operators</a:t>
            </a:r>
          </a:p>
          <a:p>
            <a:r>
              <a:rPr lang="en-US" dirty="0"/>
              <a:t>-Also, in alignment with ablation guidelines to use OAC post-procedure, the OAC group had significantly higher number of these concomitant ablation cases</a:t>
            </a:r>
          </a:p>
        </p:txBody>
      </p:sp>
      <p:sp>
        <p:nvSpPr>
          <p:cNvPr id="4" name="Slide Number Placeholder 3"/>
          <p:cNvSpPr>
            <a:spLocks noGrp="1"/>
          </p:cNvSpPr>
          <p:nvPr>
            <p:ph type="sldNum" sz="quarter" idx="5"/>
          </p:nvPr>
        </p:nvSpPr>
        <p:spPr/>
        <p:txBody>
          <a:bodyPr/>
          <a:lstStyle/>
          <a:p>
            <a:fld id="{D9C73ED7-306F-4F91-B671-70546A60FB36}" type="slidenum">
              <a:rPr lang="en-US" smtClean="0"/>
              <a:t>8</a:t>
            </a:fld>
            <a:endParaRPr lang="en-US"/>
          </a:p>
        </p:txBody>
      </p:sp>
    </p:spTree>
    <p:extLst>
      <p:ext uri="{BB962C8B-B14F-4D97-AF65-F5344CB8AC3E}">
        <p14:creationId xmlns:p14="http://schemas.microsoft.com/office/powerpoint/2010/main" val="4153184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tracks the medication regimens at each of the visits from through 6 months for each of the groups</a:t>
            </a:r>
          </a:p>
          <a:p>
            <a:r>
              <a:rPr lang="en-US" dirty="0"/>
              <a:t>-Majority of patients discharged on SAPT remained on the SAPT regimen or no antithrombotic through 6 months</a:t>
            </a:r>
          </a:p>
          <a:p>
            <a:r>
              <a:rPr lang="en-US" dirty="0"/>
              <a:t>-Patients that transitioned to a more intense medication in the SAPT group after discharge was primarily from a non-device related secondary procedure such as ablation or other cardiac procedure and not from a PDL or DRT</a:t>
            </a:r>
          </a:p>
          <a:p>
            <a:r>
              <a:rPr lang="en-US" dirty="0"/>
              <a:t>-In alignment with the IFU recommendations, a majority of patients in the DAPT and OAC groups transitioned to less intense antithrombotic medications by 6 months</a:t>
            </a:r>
          </a:p>
        </p:txBody>
      </p:sp>
      <p:sp>
        <p:nvSpPr>
          <p:cNvPr id="4" name="Slide Number Placeholder 3"/>
          <p:cNvSpPr>
            <a:spLocks noGrp="1"/>
          </p:cNvSpPr>
          <p:nvPr>
            <p:ph type="sldNum" sz="quarter" idx="5"/>
          </p:nvPr>
        </p:nvSpPr>
        <p:spPr/>
        <p:txBody>
          <a:bodyPr/>
          <a:lstStyle/>
          <a:p>
            <a:fld id="{D9C73ED7-306F-4F91-B671-70546A60FB36}" type="slidenum">
              <a:rPr lang="en-US" smtClean="0"/>
              <a:t>9</a:t>
            </a:fld>
            <a:endParaRPr lang="en-US"/>
          </a:p>
        </p:txBody>
      </p:sp>
    </p:spTree>
    <p:extLst>
      <p:ext uri="{BB962C8B-B14F-4D97-AF65-F5344CB8AC3E}">
        <p14:creationId xmlns:p14="http://schemas.microsoft.com/office/powerpoint/2010/main" val="812411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-Great closure results at 45 days with over 95% having clinically relevant closure less than 3mm leak regardless of medication group</a:t>
            </a:r>
          </a:p>
          <a:p>
            <a:r>
              <a:rPr lang="en-US" dirty="0"/>
              <a:t>-There was a low number of patients on the IFU recommended OAC based off large leaks greater than 5mm</a:t>
            </a:r>
          </a:p>
        </p:txBody>
      </p:sp>
      <p:sp>
        <p:nvSpPr>
          <p:cNvPr id="4" name="Slide Number Placeholder 3"/>
          <p:cNvSpPr>
            <a:spLocks noGrp="1"/>
          </p:cNvSpPr>
          <p:nvPr>
            <p:ph type="sldNum" sz="quarter" idx="5"/>
          </p:nvPr>
        </p:nvSpPr>
        <p:spPr/>
        <p:txBody>
          <a:bodyPr/>
          <a:lstStyle/>
          <a:p>
            <a:fld id="{D9C73ED7-306F-4F91-B671-70546A60FB36}" type="slidenum">
              <a:rPr lang="en-US" smtClean="0"/>
              <a:t>10</a:t>
            </a:fld>
            <a:endParaRPr lang="en-US"/>
          </a:p>
        </p:txBody>
      </p:sp>
    </p:spTree>
    <p:extLst>
      <p:ext uri="{BB962C8B-B14F-4D97-AF65-F5344CB8AC3E}">
        <p14:creationId xmlns:p14="http://schemas.microsoft.com/office/powerpoint/2010/main" val="1604725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-Similar clinical event rates through 45 days regardless of discharge medication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-SAPT had similar or better outcomes compared to DAPT despite higher patient risk profile pre-LAAO</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-DOAC alone had significantly fewer major bleeding rates than with combination of APT or compared to warfarin driving this lower overall outcome</a:t>
            </a:r>
          </a:p>
          <a:p>
            <a:endParaRPr lang="en-US" dirty="0"/>
          </a:p>
          <a:p>
            <a:r>
              <a:rPr lang="en-US" dirty="0"/>
              <a:t>Potential question:</a:t>
            </a:r>
          </a:p>
          <a:p>
            <a:r>
              <a:rPr lang="en-US" dirty="0"/>
              <a:t>-OAC group with APT had major bleeding rate of 1.8% at 45 days which is significantly higher than the patients with a DOAC alone group</a:t>
            </a:r>
          </a:p>
          <a:p>
            <a:r>
              <a:rPr lang="en-US" dirty="0"/>
              <a:t>-Warfarin had significantly higher major bleeding rate at 45 days (4.3%) compared to DOACs (1.2%) regardless with combination of APT</a:t>
            </a:r>
          </a:p>
          <a:p>
            <a:r>
              <a:rPr lang="en-US" dirty="0"/>
              <a:t>-Similar late pericardial effusion rates (&gt;2 days – 45 days) between all medication groups (0.5% - 0.7%; p&gt;0.05)</a:t>
            </a:r>
          </a:p>
        </p:txBody>
      </p:sp>
      <p:sp>
        <p:nvSpPr>
          <p:cNvPr id="4" name="Slide Number Placeholder 3"/>
          <p:cNvSpPr>
            <a:spLocks noGrp="1"/>
          </p:cNvSpPr>
          <p:nvPr>
            <p:ph type="sldNum" sz="quarter" idx="5"/>
          </p:nvPr>
        </p:nvSpPr>
        <p:spPr/>
        <p:txBody>
          <a:bodyPr/>
          <a:lstStyle/>
          <a:p>
            <a:fld id="{D9C73ED7-306F-4F91-B671-70546A60FB36}" type="slidenum">
              <a:rPr lang="en-US" smtClean="0"/>
              <a:t>11</a:t>
            </a:fld>
            <a:endParaRPr lang="en-US"/>
          </a:p>
        </p:txBody>
      </p:sp>
    </p:spTree>
    <p:extLst>
      <p:ext uri="{BB962C8B-B14F-4D97-AF65-F5344CB8AC3E}">
        <p14:creationId xmlns:p14="http://schemas.microsoft.com/office/powerpoint/2010/main" val="2103635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133B4-C9F2-7002-BDE3-CB77EF1778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A250208-93D2-E6DD-C45A-10ECB755A0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021FBD-07FA-43D3-5247-64BC436AC0F0}"/>
              </a:ext>
            </a:extLst>
          </p:cNvPr>
          <p:cNvSpPr>
            <a:spLocks noGrp="1"/>
          </p:cNvSpPr>
          <p:nvPr>
            <p:ph type="dt" sz="half" idx="10"/>
          </p:nvPr>
        </p:nvSpPr>
        <p:spPr/>
        <p:txBody>
          <a:bodyPr/>
          <a:lstStyle/>
          <a:p>
            <a:fld id="{33871BCA-E202-47D0-BEAD-1ACFCF8A7825}" type="datetimeFigureOut">
              <a:rPr lang="en-US" smtClean="0"/>
              <a:t>3/6/25</a:t>
            </a:fld>
            <a:endParaRPr lang="en-US"/>
          </a:p>
        </p:txBody>
      </p:sp>
      <p:sp>
        <p:nvSpPr>
          <p:cNvPr id="5" name="Footer Placeholder 4">
            <a:extLst>
              <a:ext uri="{FF2B5EF4-FFF2-40B4-BE49-F238E27FC236}">
                <a16:creationId xmlns:a16="http://schemas.microsoft.com/office/drawing/2014/main" id="{236BC16E-1CF9-0EA1-518F-D01CAAA2FD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E21B42-1380-7843-9BAF-7C1E8337F443}"/>
              </a:ext>
            </a:extLst>
          </p:cNvPr>
          <p:cNvSpPr>
            <a:spLocks noGrp="1"/>
          </p:cNvSpPr>
          <p:nvPr>
            <p:ph type="sldNum" sz="quarter" idx="12"/>
          </p:nvPr>
        </p:nvSpPr>
        <p:spPr/>
        <p:txBody>
          <a:bodyPr/>
          <a:lstStyle/>
          <a:p>
            <a:fld id="{307C5DEC-CCE8-4806-ACF8-A9D8E826E66C}" type="slidenum">
              <a:rPr lang="en-US" smtClean="0"/>
              <a:t>‹#›</a:t>
            </a:fld>
            <a:endParaRPr lang="en-US"/>
          </a:p>
        </p:txBody>
      </p:sp>
    </p:spTree>
    <p:extLst>
      <p:ext uri="{BB962C8B-B14F-4D97-AF65-F5344CB8AC3E}">
        <p14:creationId xmlns:p14="http://schemas.microsoft.com/office/powerpoint/2010/main" val="3270423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B0A9A-82EB-8676-7BF6-62D69E37D0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3D43A8-C710-9B71-3B08-D54D00804D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5134AE-B344-CBA6-9FED-A6AFFF391CBF}"/>
              </a:ext>
            </a:extLst>
          </p:cNvPr>
          <p:cNvSpPr>
            <a:spLocks noGrp="1"/>
          </p:cNvSpPr>
          <p:nvPr>
            <p:ph type="dt" sz="half" idx="10"/>
          </p:nvPr>
        </p:nvSpPr>
        <p:spPr/>
        <p:txBody>
          <a:bodyPr/>
          <a:lstStyle/>
          <a:p>
            <a:fld id="{33871BCA-E202-47D0-BEAD-1ACFCF8A7825}" type="datetimeFigureOut">
              <a:rPr lang="en-US" smtClean="0"/>
              <a:t>3/6/25</a:t>
            </a:fld>
            <a:endParaRPr lang="en-US"/>
          </a:p>
        </p:txBody>
      </p:sp>
      <p:sp>
        <p:nvSpPr>
          <p:cNvPr id="5" name="Footer Placeholder 4">
            <a:extLst>
              <a:ext uri="{FF2B5EF4-FFF2-40B4-BE49-F238E27FC236}">
                <a16:creationId xmlns:a16="http://schemas.microsoft.com/office/drawing/2014/main" id="{6DC2B09E-1FC9-DAF2-D033-6387A95D6F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821143-C5E4-0BE8-C277-70BFFF17A52F}"/>
              </a:ext>
            </a:extLst>
          </p:cNvPr>
          <p:cNvSpPr>
            <a:spLocks noGrp="1"/>
          </p:cNvSpPr>
          <p:nvPr>
            <p:ph type="sldNum" sz="quarter" idx="12"/>
          </p:nvPr>
        </p:nvSpPr>
        <p:spPr/>
        <p:txBody>
          <a:bodyPr/>
          <a:lstStyle/>
          <a:p>
            <a:fld id="{307C5DEC-CCE8-4806-ACF8-A9D8E826E66C}" type="slidenum">
              <a:rPr lang="en-US" smtClean="0"/>
              <a:t>‹#›</a:t>
            </a:fld>
            <a:endParaRPr lang="en-US"/>
          </a:p>
        </p:txBody>
      </p:sp>
    </p:spTree>
    <p:extLst>
      <p:ext uri="{BB962C8B-B14F-4D97-AF65-F5344CB8AC3E}">
        <p14:creationId xmlns:p14="http://schemas.microsoft.com/office/powerpoint/2010/main" val="322483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DCDF72-4713-F2A7-32E0-4D428C4548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A6D773-A15D-E01A-9916-ED90DBCB13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6AB9D7-093D-3FBB-4F88-61F6CB8A6629}"/>
              </a:ext>
            </a:extLst>
          </p:cNvPr>
          <p:cNvSpPr>
            <a:spLocks noGrp="1"/>
          </p:cNvSpPr>
          <p:nvPr>
            <p:ph type="dt" sz="half" idx="10"/>
          </p:nvPr>
        </p:nvSpPr>
        <p:spPr/>
        <p:txBody>
          <a:bodyPr/>
          <a:lstStyle/>
          <a:p>
            <a:fld id="{33871BCA-E202-47D0-BEAD-1ACFCF8A7825}" type="datetimeFigureOut">
              <a:rPr lang="en-US" smtClean="0"/>
              <a:t>3/6/25</a:t>
            </a:fld>
            <a:endParaRPr lang="en-US"/>
          </a:p>
        </p:txBody>
      </p:sp>
      <p:sp>
        <p:nvSpPr>
          <p:cNvPr id="5" name="Footer Placeholder 4">
            <a:extLst>
              <a:ext uri="{FF2B5EF4-FFF2-40B4-BE49-F238E27FC236}">
                <a16:creationId xmlns:a16="http://schemas.microsoft.com/office/drawing/2014/main" id="{01331A88-27BD-5E74-BF6C-B0D367F561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2958EA-BFE0-BE86-FAF4-6F31CC98C123}"/>
              </a:ext>
            </a:extLst>
          </p:cNvPr>
          <p:cNvSpPr>
            <a:spLocks noGrp="1"/>
          </p:cNvSpPr>
          <p:nvPr>
            <p:ph type="sldNum" sz="quarter" idx="12"/>
          </p:nvPr>
        </p:nvSpPr>
        <p:spPr/>
        <p:txBody>
          <a:bodyPr/>
          <a:lstStyle/>
          <a:p>
            <a:fld id="{307C5DEC-CCE8-4806-ACF8-A9D8E826E66C}" type="slidenum">
              <a:rPr lang="en-US" smtClean="0"/>
              <a:t>‹#›</a:t>
            </a:fld>
            <a:endParaRPr lang="en-US"/>
          </a:p>
        </p:txBody>
      </p:sp>
    </p:spTree>
    <p:extLst>
      <p:ext uri="{BB962C8B-B14F-4D97-AF65-F5344CB8AC3E}">
        <p14:creationId xmlns:p14="http://schemas.microsoft.com/office/powerpoint/2010/main" val="1314452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2FF33-3107-5713-DF30-99D2D1B210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E607E2-4646-761A-C934-AD1B75F4B7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25A13-6A2A-3747-E240-EDC3603B73EE}"/>
              </a:ext>
            </a:extLst>
          </p:cNvPr>
          <p:cNvSpPr>
            <a:spLocks noGrp="1"/>
          </p:cNvSpPr>
          <p:nvPr>
            <p:ph type="dt" sz="half" idx="10"/>
          </p:nvPr>
        </p:nvSpPr>
        <p:spPr/>
        <p:txBody>
          <a:bodyPr/>
          <a:lstStyle/>
          <a:p>
            <a:fld id="{33871BCA-E202-47D0-BEAD-1ACFCF8A7825}" type="datetimeFigureOut">
              <a:rPr lang="en-US" smtClean="0"/>
              <a:t>3/6/25</a:t>
            </a:fld>
            <a:endParaRPr lang="en-US"/>
          </a:p>
        </p:txBody>
      </p:sp>
      <p:sp>
        <p:nvSpPr>
          <p:cNvPr id="5" name="Footer Placeholder 4">
            <a:extLst>
              <a:ext uri="{FF2B5EF4-FFF2-40B4-BE49-F238E27FC236}">
                <a16:creationId xmlns:a16="http://schemas.microsoft.com/office/drawing/2014/main" id="{FB15C482-8F6D-FFD9-B928-4A0B8A28BD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0EE46B-EC0E-8353-1F14-D8B8E6277906}"/>
              </a:ext>
            </a:extLst>
          </p:cNvPr>
          <p:cNvSpPr>
            <a:spLocks noGrp="1"/>
          </p:cNvSpPr>
          <p:nvPr>
            <p:ph type="sldNum" sz="quarter" idx="12"/>
          </p:nvPr>
        </p:nvSpPr>
        <p:spPr/>
        <p:txBody>
          <a:bodyPr/>
          <a:lstStyle/>
          <a:p>
            <a:fld id="{307C5DEC-CCE8-4806-ACF8-A9D8E826E66C}" type="slidenum">
              <a:rPr lang="en-US" smtClean="0"/>
              <a:t>‹#›</a:t>
            </a:fld>
            <a:endParaRPr lang="en-US"/>
          </a:p>
        </p:txBody>
      </p:sp>
    </p:spTree>
    <p:extLst>
      <p:ext uri="{BB962C8B-B14F-4D97-AF65-F5344CB8AC3E}">
        <p14:creationId xmlns:p14="http://schemas.microsoft.com/office/powerpoint/2010/main" val="1419477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1F205-F05A-84B2-E665-25DFADB81D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B69DD3-284B-DAF4-7C41-1CD9249D859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1EC240-F673-28C7-A322-053B52ADE403}"/>
              </a:ext>
            </a:extLst>
          </p:cNvPr>
          <p:cNvSpPr>
            <a:spLocks noGrp="1"/>
          </p:cNvSpPr>
          <p:nvPr>
            <p:ph type="dt" sz="half" idx="10"/>
          </p:nvPr>
        </p:nvSpPr>
        <p:spPr/>
        <p:txBody>
          <a:bodyPr/>
          <a:lstStyle/>
          <a:p>
            <a:fld id="{33871BCA-E202-47D0-BEAD-1ACFCF8A7825}" type="datetimeFigureOut">
              <a:rPr lang="en-US" smtClean="0"/>
              <a:t>3/6/25</a:t>
            </a:fld>
            <a:endParaRPr lang="en-US"/>
          </a:p>
        </p:txBody>
      </p:sp>
      <p:sp>
        <p:nvSpPr>
          <p:cNvPr id="5" name="Footer Placeholder 4">
            <a:extLst>
              <a:ext uri="{FF2B5EF4-FFF2-40B4-BE49-F238E27FC236}">
                <a16:creationId xmlns:a16="http://schemas.microsoft.com/office/drawing/2014/main" id="{287129BF-C4AB-97C7-A2BE-1775D1B7A5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40352A-4954-B927-4CE8-142F883253DA}"/>
              </a:ext>
            </a:extLst>
          </p:cNvPr>
          <p:cNvSpPr>
            <a:spLocks noGrp="1"/>
          </p:cNvSpPr>
          <p:nvPr>
            <p:ph type="sldNum" sz="quarter" idx="12"/>
          </p:nvPr>
        </p:nvSpPr>
        <p:spPr/>
        <p:txBody>
          <a:bodyPr/>
          <a:lstStyle/>
          <a:p>
            <a:fld id="{307C5DEC-CCE8-4806-ACF8-A9D8E826E66C}" type="slidenum">
              <a:rPr lang="en-US" smtClean="0"/>
              <a:t>‹#›</a:t>
            </a:fld>
            <a:endParaRPr lang="en-US"/>
          </a:p>
        </p:txBody>
      </p:sp>
    </p:spTree>
    <p:extLst>
      <p:ext uri="{BB962C8B-B14F-4D97-AF65-F5344CB8AC3E}">
        <p14:creationId xmlns:p14="http://schemas.microsoft.com/office/powerpoint/2010/main" val="371773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F98EE-681C-6F06-8E19-0967977C03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EC26A2-DA61-61A8-4E07-2318FFFBF2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D043311-7E60-E79C-9C28-2CCACC70EA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99A4E8A-93B0-EEDC-98DB-62B444337BD7}"/>
              </a:ext>
            </a:extLst>
          </p:cNvPr>
          <p:cNvSpPr>
            <a:spLocks noGrp="1"/>
          </p:cNvSpPr>
          <p:nvPr>
            <p:ph type="dt" sz="half" idx="10"/>
          </p:nvPr>
        </p:nvSpPr>
        <p:spPr/>
        <p:txBody>
          <a:bodyPr/>
          <a:lstStyle/>
          <a:p>
            <a:fld id="{33871BCA-E202-47D0-BEAD-1ACFCF8A7825}" type="datetimeFigureOut">
              <a:rPr lang="en-US" smtClean="0"/>
              <a:t>3/6/25</a:t>
            </a:fld>
            <a:endParaRPr lang="en-US"/>
          </a:p>
        </p:txBody>
      </p:sp>
      <p:sp>
        <p:nvSpPr>
          <p:cNvPr id="6" name="Footer Placeholder 5">
            <a:extLst>
              <a:ext uri="{FF2B5EF4-FFF2-40B4-BE49-F238E27FC236}">
                <a16:creationId xmlns:a16="http://schemas.microsoft.com/office/drawing/2014/main" id="{777CE655-75AF-3B24-098F-BBA71AD8B0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011E8F-895D-0D1E-EABC-B409C32C7C4F}"/>
              </a:ext>
            </a:extLst>
          </p:cNvPr>
          <p:cNvSpPr>
            <a:spLocks noGrp="1"/>
          </p:cNvSpPr>
          <p:nvPr>
            <p:ph type="sldNum" sz="quarter" idx="12"/>
          </p:nvPr>
        </p:nvSpPr>
        <p:spPr/>
        <p:txBody>
          <a:bodyPr/>
          <a:lstStyle/>
          <a:p>
            <a:fld id="{307C5DEC-CCE8-4806-ACF8-A9D8E826E66C}" type="slidenum">
              <a:rPr lang="en-US" smtClean="0"/>
              <a:t>‹#›</a:t>
            </a:fld>
            <a:endParaRPr lang="en-US"/>
          </a:p>
        </p:txBody>
      </p:sp>
    </p:spTree>
    <p:extLst>
      <p:ext uri="{BB962C8B-B14F-4D97-AF65-F5344CB8AC3E}">
        <p14:creationId xmlns:p14="http://schemas.microsoft.com/office/powerpoint/2010/main" val="26924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FB008-EA1B-3D5F-0405-81F59DFFD6B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B65E0C-968D-808B-4CF8-C455CEB769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520F96F-1AD4-619F-A4DC-83743075A1F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692D292-4847-634A-66A0-0654403D38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F110CA-5F38-C55E-05DE-497168E1467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494BE1A-4975-BD5F-8F76-AD3138B86623}"/>
              </a:ext>
            </a:extLst>
          </p:cNvPr>
          <p:cNvSpPr>
            <a:spLocks noGrp="1"/>
          </p:cNvSpPr>
          <p:nvPr>
            <p:ph type="dt" sz="half" idx="10"/>
          </p:nvPr>
        </p:nvSpPr>
        <p:spPr/>
        <p:txBody>
          <a:bodyPr/>
          <a:lstStyle/>
          <a:p>
            <a:fld id="{33871BCA-E202-47D0-BEAD-1ACFCF8A7825}" type="datetimeFigureOut">
              <a:rPr lang="en-US" smtClean="0"/>
              <a:t>3/6/25</a:t>
            </a:fld>
            <a:endParaRPr lang="en-US"/>
          </a:p>
        </p:txBody>
      </p:sp>
      <p:sp>
        <p:nvSpPr>
          <p:cNvPr id="8" name="Footer Placeholder 7">
            <a:extLst>
              <a:ext uri="{FF2B5EF4-FFF2-40B4-BE49-F238E27FC236}">
                <a16:creationId xmlns:a16="http://schemas.microsoft.com/office/drawing/2014/main" id="{4AA00F8E-7FCC-0494-701D-146080A8B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6BEFEA-B179-0BA5-B235-7B3D017BB2DE}"/>
              </a:ext>
            </a:extLst>
          </p:cNvPr>
          <p:cNvSpPr>
            <a:spLocks noGrp="1"/>
          </p:cNvSpPr>
          <p:nvPr>
            <p:ph type="sldNum" sz="quarter" idx="12"/>
          </p:nvPr>
        </p:nvSpPr>
        <p:spPr/>
        <p:txBody>
          <a:bodyPr/>
          <a:lstStyle/>
          <a:p>
            <a:fld id="{307C5DEC-CCE8-4806-ACF8-A9D8E826E66C}" type="slidenum">
              <a:rPr lang="en-US" smtClean="0"/>
              <a:t>‹#›</a:t>
            </a:fld>
            <a:endParaRPr lang="en-US"/>
          </a:p>
        </p:txBody>
      </p:sp>
    </p:spTree>
    <p:extLst>
      <p:ext uri="{BB962C8B-B14F-4D97-AF65-F5344CB8AC3E}">
        <p14:creationId xmlns:p14="http://schemas.microsoft.com/office/powerpoint/2010/main" val="23456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786B7-FA62-6CD3-9840-6E89F8861D7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2037C1F-AA16-323B-3734-DFDB6E4B6B8B}"/>
              </a:ext>
            </a:extLst>
          </p:cNvPr>
          <p:cNvSpPr>
            <a:spLocks noGrp="1"/>
          </p:cNvSpPr>
          <p:nvPr>
            <p:ph type="dt" sz="half" idx="10"/>
          </p:nvPr>
        </p:nvSpPr>
        <p:spPr/>
        <p:txBody>
          <a:bodyPr/>
          <a:lstStyle/>
          <a:p>
            <a:fld id="{33871BCA-E202-47D0-BEAD-1ACFCF8A7825}" type="datetimeFigureOut">
              <a:rPr lang="en-US" smtClean="0"/>
              <a:t>3/6/25</a:t>
            </a:fld>
            <a:endParaRPr lang="en-US"/>
          </a:p>
        </p:txBody>
      </p:sp>
      <p:sp>
        <p:nvSpPr>
          <p:cNvPr id="4" name="Footer Placeholder 3">
            <a:extLst>
              <a:ext uri="{FF2B5EF4-FFF2-40B4-BE49-F238E27FC236}">
                <a16:creationId xmlns:a16="http://schemas.microsoft.com/office/drawing/2014/main" id="{189ECC82-2E58-71B0-0918-FD4397179F7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198B32E-F962-2AC6-9F6E-584EEC5F9753}"/>
              </a:ext>
            </a:extLst>
          </p:cNvPr>
          <p:cNvSpPr>
            <a:spLocks noGrp="1"/>
          </p:cNvSpPr>
          <p:nvPr>
            <p:ph type="sldNum" sz="quarter" idx="12"/>
          </p:nvPr>
        </p:nvSpPr>
        <p:spPr/>
        <p:txBody>
          <a:bodyPr/>
          <a:lstStyle/>
          <a:p>
            <a:fld id="{307C5DEC-CCE8-4806-ACF8-A9D8E826E66C}" type="slidenum">
              <a:rPr lang="en-US" smtClean="0"/>
              <a:t>‹#›</a:t>
            </a:fld>
            <a:endParaRPr lang="en-US"/>
          </a:p>
        </p:txBody>
      </p:sp>
    </p:spTree>
    <p:extLst>
      <p:ext uri="{BB962C8B-B14F-4D97-AF65-F5344CB8AC3E}">
        <p14:creationId xmlns:p14="http://schemas.microsoft.com/office/powerpoint/2010/main" val="361893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D0B56B-E19E-DE88-5A47-90E9E64D2523}"/>
              </a:ext>
            </a:extLst>
          </p:cNvPr>
          <p:cNvSpPr>
            <a:spLocks noGrp="1"/>
          </p:cNvSpPr>
          <p:nvPr>
            <p:ph type="dt" sz="half" idx="10"/>
          </p:nvPr>
        </p:nvSpPr>
        <p:spPr/>
        <p:txBody>
          <a:bodyPr/>
          <a:lstStyle/>
          <a:p>
            <a:fld id="{33871BCA-E202-47D0-BEAD-1ACFCF8A7825}" type="datetimeFigureOut">
              <a:rPr lang="en-US" smtClean="0"/>
              <a:t>3/6/25</a:t>
            </a:fld>
            <a:endParaRPr lang="en-US"/>
          </a:p>
        </p:txBody>
      </p:sp>
      <p:sp>
        <p:nvSpPr>
          <p:cNvPr id="3" name="Footer Placeholder 2">
            <a:extLst>
              <a:ext uri="{FF2B5EF4-FFF2-40B4-BE49-F238E27FC236}">
                <a16:creationId xmlns:a16="http://schemas.microsoft.com/office/drawing/2014/main" id="{1AE5DC82-04DA-7A92-BDF6-C44A4A68E96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53EDD16-F68F-6FB5-B782-485565235F84}"/>
              </a:ext>
            </a:extLst>
          </p:cNvPr>
          <p:cNvSpPr>
            <a:spLocks noGrp="1"/>
          </p:cNvSpPr>
          <p:nvPr>
            <p:ph type="sldNum" sz="quarter" idx="12"/>
          </p:nvPr>
        </p:nvSpPr>
        <p:spPr/>
        <p:txBody>
          <a:bodyPr/>
          <a:lstStyle/>
          <a:p>
            <a:fld id="{307C5DEC-CCE8-4806-ACF8-A9D8E826E66C}" type="slidenum">
              <a:rPr lang="en-US" smtClean="0"/>
              <a:t>‹#›</a:t>
            </a:fld>
            <a:endParaRPr lang="en-US"/>
          </a:p>
        </p:txBody>
      </p:sp>
    </p:spTree>
    <p:extLst>
      <p:ext uri="{BB962C8B-B14F-4D97-AF65-F5344CB8AC3E}">
        <p14:creationId xmlns:p14="http://schemas.microsoft.com/office/powerpoint/2010/main" val="2880188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37957-712F-F134-7E4F-F0A8C51092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96A0AB-24F8-7348-111C-DCAD9074CB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5C663C-A3FC-0AE4-6DF2-9C20ED56B9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512E55-714A-3CB9-DB21-25FD5081FA0C}"/>
              </a:ext>
            </a:extLst>
          </p:cNvPr>
          <p:cNvSpPr>
            <a:spLocks noGrp="1"/>
          </p:cNvSpPr>
          <p:nvPr>
            <p:ph type="dt" sz="half" idx="10"/>
          </p:nvPr>
        </p:nvSpPr>
        <p:spPr/>
        <p:txBody>
          <a:bodyPr/>
          <a:lstStyle/>
          <a:p>
            <a:fld id="{33871BCA-E202-47D0-BEAD-1ACFCF8A7825}" type="datetimeFigureOut">
              <a:rPr lang="en-US" smtClean="0"/>
              <a:t>3/6/25</a:t>
            </a:fld>
            <a:endParaRPr lang="en-US"/>
          </a:p>
        </p:txBody>
      </p:sp>
      <p:sp>
        <p:nvSpPr>
          <p:cNvPr id="6" name="Footer Placeholder 5">
            <a:extLst>
              <a:ext uri="{FF2B5EF4-FFF2-40B4-BE49-F238E27FC236}">
                <a16:creationId xmlns:a16="http://schemas.microsoft.com/office/drawing/2014/main" id="{F74B2C56-3285-D134-174B-5A9625D46A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82CAE8-2274-5FD0-A69F-FFB926FD1819}"/>
              </a:ext>
            </a:extLst>
          </p:cNvPr>
          <p:cNvSpPr>
            <a:spLocks noGrp="1"/>
          </p:cNvSpPr>
          <p:nvPr>
            <p:ph type="sldNum" sz="quarter" idx="12"/>
          </p:nvPr>
        </p:nvSpPr>
        <p:spPr/>
        <p:txBody>
          <a:bodyPr/>
          <a:lstStyle/>
          <a:p>
            <a:fld id="{307C5DEC-CCE8-4806-ACF8-A9D8E826E66C}" type="slidenum">
              <a:rPr lang="en-US" smtClean="0"/>
              <a:t>‹#›</a:t>
            </a:fld>
            <a:endParaRPr lang="en-US"/>
          </a:p>
        </p:txBody>
      </p:sp>
    </p:spTree>
    <p:extLst>
      <p:ext uri="{BB962C8B-B14F-4D97-AF65-F5344CB8AC3E}">
        <p14:creationId xmlns:p14="http://schemas.microsoft.com/office/powerpoint/2010/main" val="102402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1AC06-6C00-CE76-2D88-6E4E1F58E7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3ED141-7CCD-1A6D-44E0-7391C91B04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6DF1746-C80F-5050-7AD0-15F85CA740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03B768-745F-6824-F079-97616F72A4FB}"/>
              </a:ext>
            </a:extLst>
          </p:cNvPr>
          <p:cNvSpPr>
            <a:spLocks noGrp="1"/>
          </p:cNvSpPr>
          <p:nvPr>
            <p:ph type="dt" sz="half" idx="10"/>
          </p:nvPr>
        </p:nvSpPr>
        <p:spPr/>
        <p:txBody>
          <a:bodyPr/>
          <a:lstStyle/>
          <a:p>
            <a:fld id="{33871BCA-E202-47D0-BEAD-1ACFCF8A7825}" type="datetimeFigureOut">
              <a:rPr lang="en-US" smtClean="0"/>
              <a:t>3/6/25</a:t>
            </a:fld>
            <a:endParaRPr lang="en-US"/>
          </a:p>
        </p:txBody>
      </p:sp>
      <p:sp>
        <p:nvSpPr>
          <p:cNvPr id="6" name="Footer Placeholder 5">
            <a:extLst>
              <a:ext uri="{FF2B5EF4-FFF2-40B4-BE49-F238E27FC236}">
                <a16:creationId xmlns:a16="http://schemas.microsoft.com/office/drawing/2014/main" id="{0DE3992F-566A-1694-8FFC-F67EE8D139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F04B05-01B3-CA4A-56F9-A3783BE4C9D6}"/>
              </a:ext>
            </a:extLst>
          </p:cNvPr>
          <p:cNvSpPr>
            <a:spLocks noGrp="1"/>
          </p:cNvSpPr>
          <p:nvPr>
            <p:ph type="sldNum" sz="quarter" idx="12"/>
          </p:nvPr>
        </p:nvSpPr>
        <p:spPr/>
        <p:txBody>
          <a:bodyPr/>
          <a:lstStyle/>
          <a:p>
            <a:fld id="{307C5DEC-CCE8-4806-ACF8-A9D8E826E66C}" type="slidenum">
              <a:rPr lang="en-US" smtClean="0"/>
              <a:t>‹#›</a:t>
            </a:fld>
            <a:endParaRPr lang="en-US"/>
          </a:p>
        </p:txBody>
      </p:sp>
    </p:spTree>
    <p:extLst>
      <p:ext uri="{BB962C8B-B14F-4D97-AF65-F5344CB8AC3E}">
        <p14:creationId xmlns:p14="http://schemas.microsoft.com/office/powerpoint/2010/main" val="2080167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F11E60-105E-33C9-C30A-DA6F0DF817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2A75F66-0954-5CD0-4FCC-C9D78E681E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FEB195-BAE2-8C55-F047-FBDEDEF704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3871BCA-E202-47D0-BEAD-1ACFCF8A7825}" type="datetimeFigureOut">
              <a:rPr lang="en-US" smtClean="0"/>
              <a:t>3/6/25</a:t>
            </a:fld>
            <a:endParaRPr lang="en-US"/>
          </a:p>
        </p:txBody>
      </p:sp>
      <p:sp>
        <p:nvSpPr>
          <p:cNvPr id="5" name="Footer Placeholder 4">
            <a:extLst>
              <a:ext uri="{FF2B5EF4-FFF2-40B4-BE49-F238E27FC236}">
                <a16:creationId xmlns:a16="http://schemas.microsoft.com/office/drawing/2014/main" id="{85B03FE5-D00A-EEC5-31F2-FABA49FD41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65183FD-2F4B-4295-5C3F-065BEA75EF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07C5DEC-CCE8-4806-ACF8-A9D8E826E66C}" type="slidenum">
              <a:rPr lang="en-US" smtClean="0"/>
              <a:t>‹#›</a:t>
            </a:fld>
            <a:endParaRPr lang="en-US"/>
          </a:p>
        </p:txBody>
      </p:sp>
    </p:spTree>
    <p:extLst>
      <p:ext uri="{BB962C8B-B14F-4D97-AF65-F5344CB8AC3E}">
        <p14:creationId xmlns:p14="http://schemas.microsoft.com/office/powerpoint/2010/main" val="58975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84F51-D619-AF54-C6C8-ABCE0FE27041}"/>
              </a:ext>
            </a:extLst>
          </p:cNvPr>
          <p:cNvSpPr>
            <a:spLocks noGrp="1"/>
          </p:cNvSpPr>
          <p:nvPr>
            <p:ph type="ctrTitle"/>
          </p:nvPr>
        </p:nvSpPr>
        <p:spPr>
          <a:xfrm>
            <a:off x="575353" y="2382935"/>
            <a:ext cx="5325826" cy="2092129"/>
          </a:xfrm>
        </p:spPr>
        <p:txBody>
          <a:bodyPr anchor="t">
            <a:noAutofit/>
          </a:bodyPr>
          <a:lstStyle/>
          <a:p>
            <a:pPr algn="l"/>
            <a:r>
              <a:rPr lang="en-US" sz="2800" b="1">
                <a:solidFill>
                  <a:schemeClr val="bg1"/>
                </a:solidFill>
              </a:rPr>
              <a:t>Outcomes for Single Antiplatelet, Dual Antiplatelet, or Oral Anticoagulation after Amulet: Insights from EMERGE LAA     Post-Approval Study </a:t>
            </a:r>
          </a:p>
        </p:txBody>
      </p:sp>
      <p:sp>
        <p:nvSpPr>
          <p:cNvPr id="3" name="Subtitle 2">
            <a:extLst>
              <a:ext uri="{FF2B5EF4-FFF2-40B4-BE49-F238E27FC236}">
                <a16:creationId xmlns:a16="http://schemas.microsoft.com/office/drawing/2014/main" id="{3127F7AB-81CC-413A-990F-0FDD68F2FFA9}"/>
              </a:ext>
            </a:extLst>
          </p:cNvPr>
          <p:cNvSpPr>
            <a:spLocks noGrp="1"/>
          </p:cNvSpPr>
          <p:nvPr>
            <p:ph type="subTitle" idx="1"/>
          </p:nvPr>
        </p:nvSpPr>
        <p:spPr>
          <a:xfrm>
            <a:off x="575352" y="4691099"/>
            <a:ext cx="5520648" cy="1655762"/>
          </a:xfrm>
        </p:spPr>
        <p:txBody>
          <a:bodyPr>
            <a:normAutofit fontScale="85000" lnSpcReduction="20000"/>
          </a:bodyPr>
          <a:lstStyle/>
          <a:p>
            <a:pPr algn="l"/>
            <a:r>
              <a:rPr lang="en-US" b="1">
                <a:solidFill>
                  <a:schemeClr val="bg1"/>
                </a:solidFill>
              </a:rPr>
              <a:t>Atman P. Shah, MD</a:t>
            </a:r>
          </a:p>
          <a:p>
            <a:pPr algn="l"/>
            <a:r>
              <a:rPr lang="en-US">
                <a:solidFill>
                  <a:schemeClr val="bg1"/>
                </a:solidFill>
              </a:rPr>
              <a:t>James Freeman, MD, Mohamad Alkhouli, MD, Himanshu Agarwal, MD, Megan Coylewright, MD, MPH, Akash Makkar, MD, Xavier </a:t>
            </a:r>
            <a:r>
              <a:rPr lang="en-US" err="1">
                <a:solidFill>
                  <a:schemeClr val="bg1"/>
                </a:solidFill>
              </a:rPr>
              <a:t>Freixa</a:t>
            </a:r>
            <a:r>
              <a:rPr lang="en-US">
                <a:solidFill>
                  <a:schemeClr val="bg1"/>
                </a:solidFill>
              </a:rPr>
              <a:t>, MD, PhD, Jens Erik Nielsen-Kudsk, MD, </a:t>
            </a:r>
            <a:r>
              <a:rPr lang="en-US" err="1">
                <a:solidFill>
                  <a:schemeClr val="bg1"/>
                </a:solidFill>
              </a:rPr>
              <a:t>DMSc</a:t>
            </a:r>
            <a:r>
              <a:rPr lang="en-US">
                <a:solidFill>
                  <a:schemeClr val="bg1"/>
                </a:solidFill>
              </a:rPr>
              <a:t>    Dhanunjaya Lakkireddy, MD</a:t>
            </a:r>
          </a:p>
        </p:txBody>
      </p:sp>
    </p:spTree>
    <p:extLst>
      <p:ext uri="{BB962C8B-B14F-4D97-AF65-F5344CB8AC3E}">
        <p14:creationId xmlns:p14="http://schemas.microsoft.com/office/powerpoint/2010/main" val="3203424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810E6D48-0E93-AC87-9914-287C67DFDC55}"/>
              </a:ext>
            </a:extLst>
          </p:cNvPr>
          <p:cNvGraphicFramePr>
            <a:graphicFrameLocks/>
          </p:cNvGraphicFramePr>
          <p:nvPr/>
        </p:nvGraphicFramePr>
        <p:xfrm>
          <a:off x="838200" y="1838325"/>
          <a:ext cx="10255629" cy="393519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CABA46C0-8B6C-0F81-100A-3D572389A7D0}"/>
              </a:ext>
            </a:extLst>
          </p:cNvPr>
          <p:cNvSpPr>
            <a:spLocks noGrp="1"/>
          </p:cNvSpPr>
          <p:nvPr>
            <p:ph type="title"/>
          </p:nvPr>
        </p:nvSpPr>
        <p:spPr/>
        <p:txBody>
          <a:bodyPr/>
          <a:lstStyle/>
          <a:p>
            <a:r>
              <a:rPr lang="en-US"/>
              <a:t>Clinically Relevant Closure Achieved in &gt;95% of All Patients at 45 Days</a:t>
            </a:r>
          </a:p>
        </p:txBody>
      </p:sp>
      <p:sp>
        <p:nvSpPr>
          <p:cNvPr id="5" name="TextBox 4">
            <a:extLst>
              <a:ext uri="{FF2B5EF4-FFF2-40B4-BE49-F238E27FC236}">
                <a16:creationId xmlns:a16="http://schemas.microsoft.com/office/drawing/2014/main" id="{C5168B36-397D-5CFF-EEA8-A792F9CCD0C9}"/>
              </a:ext>
            </a:extLst>
          </p:cNvPr>
          <p:cNvSpPr txBox="1"/>
          <p:nvPr/>
        </p:nvSpPr>
        <p:spPr>
          <a:xfrm>
            <a:off x="1874089" y="5775908"/>
            <a:ext cx="7386894" cy="369332"/>
          </a:xfrm>
          <a:prstGeom prst="rect">
            <a:avLst/>
          </a:prstGeom>
          <a:noFill/>
        </p:spPr>
        <p:txBody>
          <a:bodyPr wrap="none">
            <a:spAutoFit/>
          </a:bodyPr>
          <a:lstStyle/>
          <a:p>
            <a:pPr algn="ctr" defTabSz="1219170">
              <a:defRPr/>
            </a:pPr>
            <a:r>
              <a:rPr lang="en-US" b="1" dirty="0">
                <a:solidFill>
                  <a:srgbClr val="FF0000"/>
                </a:solidFill>
                <a:ea typeface="ヒラギノ角ゴ Pro W3"/>
                <a:cs typeface="Arial" panose="020B0604020202020204" pitchFamily="34" charset="0"/>
              </a:rPr>
              <a:t>Low number of patients on IFU recommended OAC based on PDL size</a:t>
            </a:r>
          </a:p>
        </p:txBody>
      </p:sp>
      <p:sp>
        <p:nvSpPr>
          <p:cNvPr id="7" name="TextBox 6">
            <a:extLst>
              <a:ext uri="{FF2B5EF4-FFF2-40B4-BE49-F238E27FC236}">
                <a16:creationId xmlns:a16="http://schemas.microsoft.com/office/drawing/2014/main" id="{31966248-D61B-5775-D62A-CCDD14B32AD8}"/>
              </a:ext>
            </a:extLst>
          </p:cNvPr>
          <p:cNvSpPr txBox="1"/>
          <p:nvPr/>
        </p:nvSpPr>
        <p:spPr>
          <a:xfrm>
            <a:off x="948338" y="5181419"/>
            <a:ext cx="11243662"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0" dirty="0">
                <a:solidFill>
                  <a:prstClr val="black"/>
                </a:solidFill>
                <a:latin typeface="+mj-lt"/>
                <a:cs typeface="Arial" panose="020B0604020202020204" pitchFamily="34" charset="0"/>
              </a:rPr>
              <a:t>*indicates p&lt;0.05 between the medication groups</a:t>
            </a:r>
          </a:p>
          <a:p>
            <a:pPr fontAlgn="auto">
              <a:spcBef>
                <a:spcPts val="0"/>
              </a:spcBef>
              <a:spcAft>
                <a:spcPts val="0"/>
              </a:spcAft>
            </a:pPr>
            <a:r>
              <a:rPr lang="en-US" sz="1000" kern="0" dirty="0">
                <a:solidFill>
                  <a:prstClr val="black"/>
                </a:solidFill>
                <a:latin typeface="+mj-lt"/>
                <a:cs typeface="Arial" panose="020B0604020202020204" pitchFamily="34" charset="0"/>
              </a:rPr>
              <a:t>Includes patients with TEE imaging assessment at 45 (+/-14) days</a:t>
            </a:r>
          </a:p>
          <a:p>
            <a:pPr fontAlgn="auto">
              <a:spcBef>
                <a:spcPts val="0"/>
              </a:spcBef>
              <a:spcAft>
                <a:spcPts val="0"/>
              </a:spcAft>
            </a:pPr>
            <a:r>
              <a:rPr lang="en-US" sz="1000" kern="0" dirty="0">
                <a:solidFill>
                  <a:prstClr val="black"/>
                </a:solidFill>
                <a:latin typeface="+mj-lt"/>
                <a:cs typeface="Arial" panose="020B0604020202020204" pitchFamily="34" charset="0"/>
              </a:rPr>
              <a:t>Clinically relevant closure defined as PDL ≤3mm (refs. Price et al. JACC Cardio Int. 2022. 15(21):2127-2138; Samaras et al. European Heart J. 2023.)</a:t>
            </a:r>
          </a:p>
        </p:txBody>
      </p:sp>
      <p:sp>
        <p:nvSpPr>
          <p:cNvPr id="3" name="Rectangle 2">
            <a:extLst>
              <a:ext uri="{FF2B5EF4-FFF2-40B4-BE49-F238E27FC236}">
                <a16:creationId xmlns:a16="http://schemas.microsoft.com/office/drawing/2014/main" id="{09964E26-9DC1-4978-3A49-EB47B965F4EF}"/>
              </a:ext>
            </a:extLst>
          </p:cNvPr>
          <p:cNvSpPr/>
          <p:nvPr/>
        </p:nvSpPr>
        <p:spPr>
          <a:xfrm>
            <a:off x="4913011" y="1610618"/>
            <a:ext cx="784542" cy="307777"/>
          </a:xfrm>
          <a:prstGeom prst="rect">
            <a:avLst/>
          </a:prstGeom>
        </p:spPr>
        <p:txBody>
          <a:bodyPr wrap="square">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ea typeface="ヒラギノ角ゴ Pro W3"/>
                <a:cs typeface="Times New Roman" panose="02020603050405020304" pitchFamily="18" charset="0"/>
              </a:rPr>
              <a:t>N=</a:t>
            </a:r>
            <a:r>
              <a:rPr lang="en-US" sz="1400" dirty="0">
                <a:solidFill>
                  <a:prstClr val="black"/>
                </a:solidFill>
                <a:ea typeface="ヒラギノ角ゴ Pro W3"/>
                <a:cs typeface="Times New Roman" panose="02020603050405020304" pitchFamily="18" charset="0"/>
              </a:rPr>
              <a:t>154</a:t>
            </a:r>
            <a:endParaRPr kumimoji="0" lang="en-US" sz="1400" b="0" i="0" u="none" strike="noStrike" kern="1200" cap="none" spc="0" normalizeH="0" baseline="0" noProof="0" dirty="0">
              <a:ln>
                <a:noFill/>
              </a:ln>
              <a:solidFill>
                <a:prstClr val="black"/>
              </a:solidFill>
              <a:effectLst/>
              <a:uLnTx/>
              <a:uFillTx/>
              <a:ea typeface="ヒラギノ角ゴ Pro W3"/>
              <a:cs typeface="Times New Roman" panose="02020603050405020304" pitchFamily="18" charset="0"/>
            </a:endParaRPr>
          </a:p>
        </p:txBody>
      </p:sp>
      <p:sp>
        <p:nvSpPr>
          <p:cNvPr id="6" name="Rectangle 5">
            <a:extLst>
              <a:ext uri="{FF2B5EF4-FFF2-40B4-BE49-F238E27FC236}">
                <a16:creationId xmlns:a16="http://schemas.microsoft.com/office/drawing/2014/main" id="{83F29247-0F9F-F0A8-1416-8D6F3002DCC7}"/>
              </a:ext>
            </a:extLst>
          </p:cNvPr>
          <p:cNvSpPr/>
          <p:nvPr/>
        </p:nvSpPr>
        <p:spPr>
          <a:xfrm>
            <a:off x="2225497" y="1608832"/>
            <a:ext cx="900156" cy="307777"/>
          </a:xfrm>
          <a:prstGeom prst="rect">
            <a:avLst/>
          </a:prstGeom>
        </p:spPr>
        <p:txBody>
          <a:bodyPr wrap="square">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ea typeface="ヒラギノ角ゴ Pro W3"/>
                <a:cs typeface="Times New Roman" panose="02020603050405020304" pitchFamily="18" charset="0"/>
              </a:rPr>
              <a:t>N=3694</a:t>
            </a:r>
          </a:p>
        </p:txBody>
      </p:sp>
      <p:sp>
        <p:nvSpPr>
          <p:cNvPr id="8" name="Rectangle 7">
            <a:extLst>
              <a:ext uri="{FF2B5EF4-FFF2-40B4-BE49-F238E27FC236}">
                <a16:creationId xmlns:a16="http://schemas.microsoft.com/office/drawing/2014/main" id="{FE0CDF11-A341-3C44-3276-B761F9C13D5A}"/>
              </a:ext>
            </a:extLst>
          </p:cNvPr>
          <p:cNvSpPr/>
          <p:nvPr/>
        </p:nvSpPr>
        <p:spPr>
          <a:xfrm>
            <a:off x="7516995" y="1603313"/>
            <a:ext cx="784542" cy="307777"/>
          </a:xfrm>
          <a:prstGeom prst="rect">
            <a:avLst/>
          </a:prstGeom>
        </p:spPr>
        <p:txBody>
          <a:bodyPr wrap="square">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ea typeface="ヒラギノ角ゴ Pro W3"/>
                <a:cs typeface="Times New Roman" panose="02020603050405020304" pitchFamily="18" charset="0"/>
              </a:rPr>
              <a:t>N=483</a:t>
            </a:r>
          </a:p>
        </p:txBody>
      </p:sp>
      <p:sp>
        <p:nvSpPr>
          <p:cNvPr id="10" name="Right Brace 9">
            <a:extLst>
              <a:ext uri="{FF2B5EF4-FFF2-40B4-BE49-F238E27FC236}">
                <a16:creationId xmlns:a16="http://schemas.microsoft.com/office/drawing/2014/main" id="{40C4E2A2-5A54-FAFD-82A5-61C29193A5E5}"/>
              </a:ext>
            </a:extLst>
          </p:cNvPr>
          <p:cNvSpPr/>
          <p:nvPr/>
        </p:nvSpPr>
        <p:spPr bwMode="auto">
          <a:xfrm>
            <a:off x="5747168" y="2219130"/>
            <a:ext cx="231927" cy="2606040"/>
          </a:xfrm>
          <a:prstGeom prst="rightBrace">
            <a:avLst>
              <a:gd name="adj1" fmla="val 39247"/>
              <a:gd name="adj2" fmla="val 50000"/>
            </a:avLst>
          </a:prstGeom>
          <a:ln w="19050">
            <a:solidFill>
              <a:srgbClr val="0070C0"/>
            </a:solidFill>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800" b="1" i="1" u="none" strike="noStrike" cap="none" normalizeH="0" baseline="0">
              <a:ln>
                <a:noFill/>
              </a:ln>
              <a:solidFill>
                <a:srgbClr val="FFCC99"/>
              </a:solidFill>
              <a:effectLst>
                <a:outerShdw blurRad="38100" dist="38100" dir="2700000" algn="tl">
                  <a:srgbClr val="000000">
                    <a:alpha val="43137"/>
                  </a:srgbClr>
                </a:outerShdw>
              </a:effectLst>
              <a:ea typeface="ヒラギノ角ゴ Pro W3" pitchFamily="-111" charset="-128"/>
            </a:endParaRPr>
          </a:p>
        </p:txBody>
      </p:sp>
      <p:sp>
        <p:nvSpPr>
          <p:cNvPr id="11" name="Right Brace 10">
            <a:extLst>
              <a:ext uri="{FF2B5EF4-FFF2-40B4-BE49-F238E27FC236}">
                <a16:creationId xmlns:a16="http://schemas.microsoft.com/office/drawing/2014/main" id="{C91B9306-5B50-61F6-2552-86246E1AD3DA}"/>
              </a:ext>
            </a:extLst>
          </p:cNvPr>
          <p:cNvSpPr/>
          <p:nvPr/>
        </p:nvSpPr>
        <p:spPr bwMode="auto">
          <a:xfrm>
            <a:off x="3104192" y="2258562"/>
            <a:ext cx="231927" cy="2566608"/>
          </a:xfrm>
          <a:prstGeom prst="rightBrace">
            <a:avLst>
              <a:gd name="adj1" fmla="val 39247"/>
              <a:gd name="adj2" fmla="val 50000"/>
            </a:avLst>
          </a:prstGeom>
          <a:ln w="19050">
            <a:solidFill>
              <a:srgbClr val="0070C0"/>
            </a:solidFill>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800" b="1" i="1" u="none" strike="noStrike" cap="none" normalizeH="0" baseline="0">
              <a:ln>
                <a:noFill/>
              </a:ln>
              <a:solidFill>
                <a:srgbClr val="FFCC99"/>
              </a:solidFill>
              <a:effectLst>
                <a:outerShdw blurRad="38100" dist="38100" dir="2700000" algn="tl">
                  <a:srgbClr val="000000">
                    <a:alpha val="43137"/>
                  </a:srgbClr>
                </a:outerShdw>
              </a:effectLst>
              <a:ea typeface="ヒラギノ角ゴ Pro W3" pitchFamily="-111" charset="-128"/>
            </a:endParaRPr>
          </a:p>
        </p:txBody>
      </p:sp>
      <p:sp>
        <p:nvSpPr>
          <p:cNvPr id="12" name="Right Brace 11">
            <a:extLst>
              <a:ext uri="{FF2B5EF4-FFF2-40B4-BE49-F238E27FC236}">
                <a16:creationId xmlns:a16="http://schemas.microsoft.com/office/drawing/2014/main" id="{DD319195-56BB-20DA-D973-AADCFA5F2AAB}"/>
              </a:ext>
            </a:extLst>
          </p:cNvPr>
          <p:cNvSpPr/>
          <p:nvPr/>
        </p:nvSpPr>
        <p:spPr bwMode="auto">
          <a:xfrm>
            <a:off x="8390145" y="2428875"/>
            <a:ext cx="231927" cy="2397350"/>
          </a:xfrm>
          <a:prstGeom prst="rightBrace">
            <a:avLst>
              <a:gd name="adj1" fmla="val 39247"/>
              <a:gd name="adj2" fmla="val 50000"/>
            </a:avLst>
          </a:prstGeom>
          <a:ln w="19050">
            <a:solidFill>
              <a:srgbClr val="0070C0"/>
            </a:solidFill>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800" b="1" i="1" u="none" strike="noStrike" cap="none" normalizeH="0" baseline="0">
              <a:ln>
                <a:noFill/>
              </a:ln>
              <a:solidFill>
                <a:srgbClr val="FFCC99"/>
              </a:solidFill>
              <a:effectLst>
                <a:outerShdw blurRad="38100" dist="38100" dir="2700000" algn="tl">
                  <a:srgbClr val="000000">
                    <a:alpha val="43137"/>
                  </a:srgbClr>
                </a:outerShdw>
              </a:effectLst>
              <a:ea typeface="ヒラギノ角ゴ Pro W3" pitchFamily="-111" charset="-128"/>
            </a:endParaRPr>
          </a:p>
        </p:txBody>
      </p:sp>
      <p:sp>
        <p:nvSpPr>
          <p:cNvPr id="13" name="Rectangle 12">
            <a:extLst>
              <a:ext uri="{FF2B5EF4-FFF2-40B4-BE49-F238E27FC236}">
                <a16:creationId xmlns:a16="http://schemas.microsoft.com/office/drawing/2014/main" id="{0BF65A9D-5061-3F96-6BFA-AD3C28326589}"/>
              </a:ext>
            </a:extLst>
          </p:cNvPr>
          <p:cNvSpPr/>
          <p:nvPr/>
        </p:nvSpPr>
        <p:spPr>
          <a:xfrm>
            <a:off x="5918388" y="3352873"/>
            <a:ext cx="784542" cy="338554"/>
          </a:xfrm>
          <a:prstGeom prst="rect">
            <a:avLst/>
          </a:prstGeom>
        </p:spPr>
        <p:txBody>
          <a:bodyPr wrap="square">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ea typeface="ヒラギノ角ゴ Pro W3"/>
                <a:cs typeface="Times New Roman" panose="02020603050405020304" pitchFamily="18" charset="0"/>
              </a:rPr>
              <a:t>98.1%</a:t>
            </a:r>
          </a:p>
        </p:txBody>
      </p:sp>
      <p:sp>
        <p:nvSpPr>
          <p:cNvPr id="14" name="Rectangle 13">
            <a:extLst>
              <a:ext uri="{FF2B5EF4-FFF2-40B4-BE49-F238E27FC236}">
                <a16:creationId xmlns:a16="http://schemas.microsoft.com/office/drawing/2014/main" id="{42D1A5B7-280F-8000-E6F0-D3F6636B9793}"/>
              </a:ext>
            </a:extLst>
          </p:cNvPr>
          <p:cNvSpPr/>
          <p:nvPr/>
        </p:nvSpPr>
        <p:spPr>
          <a:xfrm>
            <a:off x="3306209" y="3376978"/>
            <a:ext cx="784542" cy="338554"/>
          </a:xfrm>
          <a:prstGeom prst="rect">
            <a:avLst/>
          </a:prstGeom>
        </p:spPr>
        <p:txBody>
          <a:bodyPr wrap="square">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ea typeface="ヒラギノ角ゴ Pro W3"/>
                <a:cs typeface="Times New Roman" panose="02020603050405020304" pitchFamily="18" charset="0"/>
              </a:rPr>
              <a:t>97.4%</a:t>
            </a:r>
          </a:p>
        </p:txBody>
      </p:sp>
      <p:sp>
        <p:nvSpPr>
          <p:cNvPr id="15" name="Rectangle 14">
            <a:extLst>
              <a:ext uri="{FF2B5EF4-FFF2-40B4-BE49-F238E27FC236}">
                <a16:creationId xmlns:a16="http://schemas.microsoft.com/office/drawing/2014/main" id="{23D4E41A-23F2-5603-F29C-EF864CF4751D}"/>
              </a:ext>
            </a:extLst>
          </p:cNvPr>
          <p:cNvSpPr/>
          <p:nvPr/>
        </p:nvSpPr>
        <p:spPr>
          <a:xfrm>
            <a:off x="8562252" y="3458273"/>
            <a:ext cx="784542" cy="338554"/>
          </a:xfrm>
          <a:prstGeom prst="rect">
            <a:avLst/>
          </a:prstGeom>
        </p:spPr>
        <p:txBody>
          <a:bodyPr wrap="square">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ea typeface="ヒラギノ角ゴ Pro W3"/>
                <a:cs typeface="Times New Roman" panose="02020603050405020304" pitchFamily="18" charset="0"/>
              </a:rPr>
              <a:t>95.1%</a:t>
            </a:r>
          </a:p>
        </p:txBody>
      </p:sp>
    </p:spTree>
    <p:extLst>
      <p:ext uri="{BB962C8B-B14F-4D97-AF65-F5344CB8AC3E}">
        <p14:creationId xmlns:p14="http://schemas.microsoft.com/office/powerpoint/2010/main" val="3830962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9FDD0E91-934D-DBAD-21E8-2580AAB1153C}"/>
              </a:ext>
            </a:extLst>
          </p:cNvPr>
          <p:cNvGraphicFramePr/>
          <p:nvPr>
            <p:extLst>
              <p:ext uri="{D42A27DB-BD31-4B8C-83A1-F6EECF244321}">
                <p14:modId xmlns:p14="http://schemas.microsoft.com/office/powerpoint/2010/main" val="1101285056"/>
              </p:ext>
            </p:extLst>
          </p:nvPr>
        </p:nvGraphicFramePr>
        <p:xfrm>
          <a:off x="419178" y="1280868"/>
          <a:ext cx="11430700" cy="4081197"/>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CABA46C0-8B6C-0F81-100A-3D572389A7D0}"/>
              </a:ext>
            </a:extLst>
          </p:cNvPr>
          <p:cNvSpPr>
            <a:spLocks noGrp="1"/>
          </p:cNvSpPr>
          <p:nvPr>
            <p:ph type="title"/>
          </p:nvPr>
        </p:nvSpPr>
        <p:spPr>
          <a:xfrm>
            <a:off x="838200" y="365125"/>
            <a:ext cx="11011678" cy="1325563"/>
          </a:xfrm>
        </p:spPr>
        <p:txBody>
          <a:bodyPr>
            <a:normAutofit/>
          </a:bodyPr>
          <a:lstStyle/>
          <a:p>
            <a:r>
              <a:rPr lang="en-US"/>
              <a:t>Similar Clinical Event Rates Through 45 Days Regardless of Discharge Medication</a:t>
            </a:r>
          </a:p>
        </p:txBody>
      </p:sp>
      <p:sp>
        <p:nvSpPr>
          <p:cNvPr id="7" name="TextBox 6">
            <a:extLst>
              <a:ext uri="{FF2B5EF4-FFF2-40B4-BE49-F238E27FC236}">
                <a16:creationId xmlns:a16="http://schemas.microsoft.com/office/drawing/2014/main" id="{31966248-D61B-5775-D62A-CCDD14B32AD8}"/>
              </a:ext>
            </a:extLst>
          </p:cNvPr>
          <p:cNvSpPr txBox="1"/>
          <p:nvPr/>
        </p:nvSpPr>
        <p:spPr>
          <a:xfrm>
            <a:off x="681515" y="4901982"/>
            <a:ext cx="11168361" cy="553998"/>
          </a:xfrm>
          <a:prstGeom prst="rect">
            <a:avLst/>
          </a:prstGeom>
          <a:noFill/>
        </p:spPr>
        <p:txBody>
          <a:bodyPr wrap="square" rtlCol="0">
            <a:spAutoFit/>
          </a:bodyPr>
          <a:lstStyle/>
          <a:p>
            <a:pPr>
              <a:defRPr/>
            </a:pPr>
            <a:r>
              <a:rPr lang="en-US" sz="1000" kern="0" dirty="0">
                <a:solidFill>
                  <a:prstClr val="black"/>
                </a:solidFill>
                <a:latin typeface="+mj-lt"/>
                <a:cs typeface="Arial" panose="020B0604020202020204" pitchFamily="34" charset="0"/>
              </a:rPr>
              <a:t>Adverse events from date of discharge through 45 days post-procedure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i="1" kern="0" dirty="0">
                <a:solidFill>
                  <a:prstClr val="black"/>
                </a:solidFill>
                <a:latin typeface="+mj-lt"/>
                <a:cs typeface="Arial" panose="020B0604020202020204" pitchFamily="34" charset="0"/>
              </a:rPr>
              <a:t>p-values adjusted for significant differences in baseline characteristics between discharge medication categories including age, height, AF classification, CHA</a:t>
            </a:r>
            <a:r>
              <a:rPr lang="en-US" sz="1000" b="1" i="1" kern="0" baseline="-25000" dirty="0">
                <a:solidFill>
                  <a:prstClr val="black"/>
                </a:solidFill>
                <a:latin typeface="+mj-lt"/>
                <a:cs typeface="Arial" panose="020B0604020202020204" pitchFamily="34" charset="0"/>
              </a:rPr>
              <a:t>2</a:t>
            </a:r>
            <a:r>
              <a:rPr lang="en-US" sz="1000" b="1" i="1" kern="0" dirty="0">
                <a:solidFill>
                  <a:prstClr val="black"/>
                </a:solidFill>
                <a:latin typeface="+mj-lt"/>
                <a:cs typeface="Arial" panose="020B0604020202020204" pitchFamily="34" charset="0"/>
              </a:rPr>
              <a:t>DS</a:t>
            </a:r>
            <a:r>
              <a:rPr lang="en-US" sz="1000" b="1" i="1" kern="0" baseline="-25000" dirty="0">
                <a:solidFill>
                  <a:prstClr val="black"/>
                </a:solidFill>
                <a:latin typeface="+mj-lt"/>
                <a:cs typeface="Arial" panose="020B0604020202020204" pitchFamily="34" charset="0"/>
              </a:rPr>
              <a:t>2</a:t>
            </a:r>
            <a:r>
              <a:rPr lang="en-US" sz="1000" b="1" i="1" kern="0" dirty="0">
                <a:solidFill>
                  <a:prstClr val="black"/>
                </a:solidFill>
                <a:latin typeface="+mj-lt"/>
                <a:cs typeface="Arial" panose="020B0604020202020204" pitchFamily="34" charset="0"/>
              </a:rPr>
              <a:t>-VASc score, HAS-BLED score, prior bleeding, baseline LVEF, and increased fall risk (p&gt;0.05 for all clinical events between medication groups)</a:t>
            </a:r>
          </a:p>
        </p:txBody>
      </p:sp>
      <p:sp>
        <p:nvSpPr>
          <p:cNvPr id="3" name="TextBox 2">
            <a:extLst>
              <a:ext uri="{FF2B5EF4-FFF2-40B4-BE49-F238E27FC236}">
                <a16:creationId xmlns:a16="http://schemas.microsoft.com/office/drawing/2014/main" id="{11A6A2EB-DBF7-A355-9A4B-2637382E1FCE}"/>
              </a:ext>
            </a:extLst>
          </p:cNvPr>
          <p:cNvSpPr txBox="1"/>
          <p:nvPr/>
        </p:nvSpPr>
        <p:spPr>
          <a:xfrm>
            <a:off x="1507370" y="5523806"/>
            <a:ext cx="9177259" cy="646331"/>
          </a:xfrm>
          <a:prstGeom prst="rect">
            <a:avLst/>
          </a:prstGeom>
          <a:noFill/>
        </p:spPr>
        <p:txBody>
          <a:bodyPr wrap="square">
            <a:spAutoFit/>
          </a:bodyPr>
          <a:lstStyle/>
          <a:p>
            <a:pPr marL="285750" indent="-285750" algn="ctr" defTabSz="1219170">
              <a:buFont typeface="Arial" panose="020B0604020202020204" pitchFamily="34" charset="0"/>
              <a:buChar char="•"/>
              <a:defRPr/>
            </a:pPr>
            <a:r>
              <a:rPr lang="en-US" b="1" dirty="0">
                <a:solidFill>
                  <a:srgbClr val="FF0000"/>
                </a:solidFill>
                <a:ea typeface="ヒラギノ角ゴ Pro W3"/>
                <a:cs typeface="Arial" panose="020B0604020202020204" pitchFamily="34" charset="0"/>
              </a:rPr>
              <a:t>SAPT achieved similar thromboembolic and DRT rates as DAPT and OAC</a:t>
            </a:r>
          </a:p>
          <a:p>
            <a:pPr marL="285750" indent="-285750" algn="ctr" defTabSz="1219170">
              <a:buFont typeface="Arial" panose="020B0604020202020204" pitchFamily="34" charset="0"/>
              <a:buChar char="•"/>
              <a:defRPr/>
            </a:pPr>
            <a:r>
              <a:rPr lang="en-US" b="1" dirty="0">
                <a:solidFill>
                  <a:srgbClr val="FF0000"/>
                </a:solidFill>
                <a:ea typeface="ヒラギノ角ゴ Pro W3"/>
                <a:cs typeface="Arial" panose="020B0604020202020204" pitchFamily="34" charset="0"/>
              </a:rPr>
              <a:t>DOACs alone had fewest major bleeding events</a:t>
            </a:r>
          </a:p>
        </p:txBody>
      </p:sp>
      <p:cxnSp>
        <p:nvCxnSpPr>
          <p:cNvPr id="9" name="Straight Arrow Connector 8">
            <a:extLst>
              <a:ext uri="{FF2B5EF4-FFF2-40B4-BE49-F238E27FC236}">
                <a16:creationId xmlns:a16="http://schemas.microsoft.com/office/drawing/2014/main" id="{7E478C25-AC63-6915-782D-F378282C63A8}"/>
              </a:ext>
            </a:extLst>
          </p:cNvPr>
          <p:cNvCxnSpPr>
            <a:cxnSpLocks/>
          </p:cNvCxnSpPr>
          <p:nvPr/>
        </p:nvCxnSpPr>
        <p:spPr>
          <a:xfrm flipV="1">
            <a:off x="7272198" y="2849078"/>
            <a:ext cx="0" cy="57992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5" name="TextBox 4">
            <a:extLst>
              <a:ext uri="{FF2B5EF4-FFF2-40B4-BE49-F238E27FC236}">
                <a16:creationId xmlns:a16="http://schemas.microsoft.com/office/drawing/2014/main" id="{991E11FA-A306-4F79-A5A3-63EF55EF55DE}"/>
              </a:ext>
            </a:extLst>
          </p:cNvPr>
          <p:cNvSpPr txBox="1"/>
          <p:nvPr/>
        </p:nvSpPr>
        <p:spPr>
          <a:xfrm>
            <a:off x="6660681" y="2387413"/>
            <a:ext cx="1578541" cy="461665"/>
          </a:xfrm>
          <a:prstGeom prst="rect">
            <a:avLst/>
          </a:prstGeom>
          <a:noFill/>
        </p:spPr>
        <p:txBody>
          <a:bodyPr wrap="square" rtlCol="0">
            <a:spAutoFit/>
          </a:bodyPr>
          <a:lstStyle/>
          <a:p>
            <a:r>
              <a:rPr lang="en-US" sz="1200" b="1"/>
              <a:t>DOAC alone (without APT): </a:t>
            </a:r>
            <a:r>
              <a:rPr lang="en-US" sz="1200"/>
              <a:t>0.6%</a:t>
            </a:r>
          </a:p>
        </p:txBody>
      </p:sp>
    </p:spTree>
    <p:extLst>
      <p:ext uri="{BB962C8B-B14F-4D97-AF65-F5344CB8AC3E}">
        <p14:creationId xmlns:p14="http://schemas.microsoft.com/office/powerpoint/2010/main" val="375021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9FDD0E91-934D-DBAD-21E8-2580AAB1153C}"/>
              </a:ext>
            </a:extLst>
          </p:cNvPr>
          <p:cNvGraphicFramePr/>
          <p:nvPr>
            <p:extLst>
              <p:ext uri="{D42A27DB-BD31-4B8C-83A1-F6EECF244321}">
                <p14:modId xmlns:p14="http://schemas.microsoft.com/office/powerpoint/2010/main" val="3467379997"/>
              </p:ext>
            </p:extLst>
          </p:nvPr>
        </p:nvGraphicFramePr>
        <p:xfrm>
          <a:off x="419178" y="1166845"/>
          <a:ext cx="11430700" cy="4110006"/>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CABA46C0-8B6C-0F81-100A-3D572389A7D0}"/>
              </a:ext>
            </a:extLst>
          </p:cNvPr>
          <p:cNvSpPr>
            <a:spLocks noGrp="1"/>
          </p:cNvSpPr>
          <p:nvPr>
            <p:ph type="title"/>
          </p:nvPr>
        </p:nvSpPr>
        <p:spPr>
          <a:xfrm>
            <a:off x="838199" y="365125"/>
            <a:ext cx="11236287" cy="1325563"/>
          </a:xfrm>
        </p:spPr>
        <p:txBody>
          <a:bodyPr>
            <a:normAutofit/>
          </a:bodyPr>
          <a:lstStyle/>
          <a:p>
            <a:r>
              <a:rPr lang="en-US" dirty="0"/>
              <a:t>SAPT and OAC Showed Similar Clinical Event Rates Compared to DAPT Through 6 Months</a:t>
            </a:r>
          </a:p>
        </p:txBody>
      </p:sp>
      <p:sp>
        <p:nvSpPr>
          <p:cNvPr id="5" name="TextBox 4">
            <a:extLst>
              <a:ext uri="{FF2B5EF4-FFF2-40B4-BE49-F238E27FC236}">
                <a16:creationId xmlns:a16="http://schemas.microsoft.com/office/drawing/2014/main" id="{C5168B36-397D-5CFF-EEA8-A792F9CCD0C9}"/>
              </a:ext>
            </a:extLst>
          </p:cNvPr>
          <p:cNvSpPr txBox="1"/>
          <p:nvPr/>
        </p:nvSpPr>
        <p:spPr>
          <a:xfrm>
            <a:off x="1545898" y="5530925"/>
            <a:ext cx="9177259" cy="646331"/>
          </a:xfrm>
          <a:prstGeom prst="rect">
            <a:avLst/>
          </a:prstGeom>
          <a:noFill/>
        </p:spPr>
        <p:txBody>
          <a:bodyPr wrap="square">
            <a:spAutoFit/>
          </a:bodyPr>
          <a:lstStyle/>
          <a:p>
            <a:pPr algn="ctr" defTabSz="1219170">
              <a:defRPr/>
            </a:pPr>
            <a:r>
              <a:rPr lang="en-US" b="1" dirty="0">
                <a:solidFill>
                  <a:srgbClr val="FF0000"/>
                </a:solidFill>
                <a:ea typeface="ヒラギノ角ゴ Pro W3"/>
                <a:cs typeface="Arial" panose="020B0604020202020204" pitchFamily="34" charset="0"/>
              </a:rPr>
              <a:t>No significant differences observed between medication groups for any outcome after adjusting for baseline characteristic differences</a:t>
            </a:r>
          </a:p>
        </p:txBody>
      </p:sp>
      <p:sp>
        <p:nvSpPr>
          <p:cNvPr id="7" name="TextBox 6">
            <a:extLst>
              <a:ext uri="{FF2B5EF4-FFF2-40B4-BE49-F238E27FC236}">
                <a16:creationId xmlns:a16="http://schemas.microsoft.com/office/drawing/2014/main" id="{31966248-D61B-5775-D62A-CCDD14B32AD8}"/>
              </a:ext>
            </a:extLst>
          </p:cNvPr>
          <p:cNvSpPr txBox="1"/>
          <p:nvPr/>
        </p:nvSpPr>
        <p:spPr>
          <a:xfrm>
            <a:off x="718904" y="4849890"/>
            <a:ext cx="11130971"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0" dirty="0">
                <a:solidFill>
                  <a:prstClr val="black"/>
                </a:solidFill>
                <a:latin typeface="+mj-lt"/>
                <a:cs typeface="Arial" panose="020B0604020202020204" pitchFamily="34" charset="0"/>
              </a:rPr>
              <a:t>Adverse events from date of discharge through 6 months post-procedure</a:t>
            </a:r>
          </a:p>
          <a:p>
            <a:pPr>
              <a:defRPr/>
            </a:pPr>
            <a:r>
              <a:rPr lang="en-US" sz="1000" b="1" i="1" kern="0" dirty="0">
                <a:solidFill>
                  <a:prstClr val="black"/>
                </a:solidFill>
                <a:latin typeface="+mj-lt"/>
                <a:cs typeface="Arial" panose="020B0604020202020204" pitchFamily="34" charset="0"/>
              </a:rPr>
              <a:t>p-values adjusted for significant differences in baseline characteristics between discharge medication categories including age, height, AF classification, CHA</a:t>
            </a:r>
            <a:r>
              <a:rPr lang="en-US" sz="1000" b="1" i="1" kern="0" baseline="-25000" dirty="0">
                <a:solidFill>
                  <a:prstClr val="black"/>
                </a:solidFill>
                <a:latin typeface="+mj-lt"/>
                <a:cs typeface="Arial" panose="020B0604020202020204" pitchFamily="34" charset="0"/>
              </a:rPr>
              <a:t>2</a:t>
            </a:r>
            <a:r>
              <a:rPr lang="en-US" sz="1000" b="1" i="1" kern="0" dirty="0">
                <a:solidFill>
                  <a:prstClr val="black"/>
                </a:solidFill>
                <a:latin typeface="+mj-lt"/>
                <a:cs typeface="Arial" panose="020B0604020202020204" pitchFamily="34" charset="0"/>
              </a:rPr>
              <a:t>DS</a:t>
            </a:r>
            <a:r>
              <a:rPr lang="en-US" sz="1000" b="1" i="1" kern="0" baseline="-25000" dirty="0">
                <a:solidFill>
                  <a:prstClr val="black"/>
                </a:solidFill>
                <a:latin typeface="+mj-lt"/>
                <a:cs typeface="Arial" panose="020B0604020202020204" pitchFamily="34" charset="0"/>
              </a:rPr>
              <a:t>2</a:t>
            </a:r>
            <a:r>
              <a:rPr lang="en-US" sz="1000" b="1" i="1" kern="0" dirty="0">
                <a:solidFill>
                  <a:prstClr val="black"/>
                </a:solidFill>
                <a:latin typeface="+mj-lt"/>
                <a:cs typeface="Arial" panose="020B0604020202020204" pitchFamily="34" charset="0"/>
              </a:rPr>
              <a:t>-VASc score, HAS-BLED score, prior bleeding, baseline LVEF, and increased fall risk (p&gt;0.05 for all clinical events between medication groups) </a:t>
            </a:r>
          </a:p>
        </p:txBody>
      </p:sp>
      <p:cxnSp>
        <p:nvCxnSpPr>
          <p:cNvPr id="3" name="Straight Arrow Connector 2">
            <a:extLst>
              <a:ext uri="{FF2B5EF4-FFF2-40B4-BE49-F238E27FC236}">
                <a16:creationId xmlns:a16="http://schemas.microsoft.com/office/drawing/2014/main" id="{DA56F204-1D9D-DE11-FAE6-9F35FBE22BC0}"/>
              </a:ext>
            </a:extLst>
          </p:cNvPr>
          <p:cNvCxnSpPr>
            <a:cxnSpLocks/>
          </p:cNvCxnSpPr>
          <p:nvPr/>
        </p:nvCxnSpPr>
        <p:spPr>
          <a:xfrm flipV="1">
            <a:off x="7269949" y="2824733"/>
            <a:ext cx="0" cy="53852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4" name="TextBox 3">
            <a:extLst>
              <a:ext uri="{FF2B5EF4-FFF2-40B4-BE49-F238E27FC236}">
                <a16:creationId xmlns:a16="http://schemas.microsoft.com/office/drawing/2014/main" id="{BA8F0284-E194-F376-E82D-8AE6AE0B9592}"/>
              </a:ext>
            </a:extLst>
          </p:cNvPr>
          <p:cNvSpPr txBox="1"/>
          <p:nvPr/>
        </p:nvSpPr>
        <p:spPr>
          <a:xfrm>
            <a:off x="6642020" y="2363068"/>
            <a:ext cx="1578541" cy="461665"/>
          </a:xfrm>
          <a:prstGeom prst="rect">
            <a:avLst/>
          </a:prstGeom>
          <a:noFill/>
        </p:spPr>
        <p:txBody>
          <a:bodyPr wrap="square" rtlCol="0">
            <a:spAutoFit/>
          </a:bodyPr>
          <a:lstStyle/>
          <a:p>
            <a:r>
              <a:rPr lang="en-US" sz="1200" b="1"/>
              <a:t>DOAC alone (without APT): </a:t>
            </a:r>
            <a:r>
              <a:rPr lang="en-US" sz="1200"/>
              <a:t>1.2%</a:t>
            </a:r>
          </a:p>
        </p:txBody>
      </p:sp>
    </p:spTree>
    <p:extLst>
      <p:ext uri="{BB962C8B-B14F-4D97-AF65-F5344CB8AC3E}">
        <p14:creationId xmlns:p14="http://schemas.microsoft.com/office/powerpoint/2010/main" val="846151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A46C0-8B6C-0F81-100A-3D572389A7D0}"/>
              </a:ext>
            </a:extLst>
          </p:cNvPr>
          <p:cNvSpPr>
            <a:spLocks noGrp="1"/>
          </p:cNvSpPr>
          <p:nvPr>
            <p:ph type="title"/>
          </p:nvPr>
        </p:nvSpPr>
        <p:spPr/>
        <p:txBody>
          <a:bodyPr/>
          <a:lstStyle/>
          <a:p>
            <a:r>
              <a:rPr lang="en-US"/>
              <a:t>Limitations and Future Implications</a:t>
            </a:r>
          </a:p>
        </p:txBody>
      </p:sp>
      <p:sp>
        <p:nvSpPr>
          <p:cNvPr id="3" name="Content Placeholder 2">
            <a:extLst>
              <a:ext uri="{FF2B5EF4-FFF2-40B4-BE49-F238E27FC236}">
                <a16:creationId xmlns:a16="http://schemas.microsoft.com/office/drawing/2014/main" id="{5C8B03C6-3561-D8CB-6568-49FF3A290D84}"/>
              </a:ext>
            </a:extLst>
          </p:cNvPr>
          <p:cNvSpPr>
            <a:spLocks noGrp="1"/>
          </p:cNvSpPr>
          <p:nvPr>
            <p:ph idx="1"/>
          </p:nvPr>
        </p:nvSpPr>
        <p:spPr>
          <a:xfrm>
            <a:off x="838200" y="1778972"/>
            <a:ext cx="11125200" cy="4351338"/>
          </a:xfrm>
        </p:spPr>
        <p:txBody>
          <a:bodyPr vert="horz" lIns="91440" tIns="45720" rIns="91440" bIns="45720" rtlCol="0" anchor="t">
            <a:normAutofit/>
          </a:bodyPr>
          <a:lstStyle/>
          <a:p>
            <a:r>
              <a:rPr lang="en-US" dirty="0"/>
              <a:t>LAAO Registry is a real-world data collection source which has limitations for capturing follow-up data</a:t>
            </a:r>
          </a:p>
          <a:p>
            <a:r>
              <a:rPr lang="en-US" dirty="0"/>
              <a:t>LAAO Registry relies on site reporting of adverse events</a:t>
            </a:r>
          </a:p>
          <a:p>
            <a:r>
              <a:rPr lang="en-US" dirty="0"/>
              <a:t>LAAO Registry does not collect OAC dosage (e.g., ½ dose DOAC)</a:t>
            </a:r>
          </a:p>
          <a:p>
            <a:r>
              <a:rPr lang="en-US" dirty="0"/>
              <a:t>Medication changes throughout 6-month follow-up</a:t>
            </a:r>
          </a:p>
          <a:p>
            <a:r>
              <a:rPr lang="en-US" dirty="0"/>
              <a:t>PDL and DRT assessments are site reported and operator dependent </a:t>
            </a:r>
          </a:p>
          <a:p>
            <a:r>
              <a:rPr lang="en-US" dirty="0"/>
              <a:t>Further follow-up &gt;6 months will be tracked to optimize post-implant antithrombotic strategies</a:t>
            </a:r>
          </a:p>
        </p:txBody>
      </p:sp>
    </p:spTree>
    <p:extLst>
      <p:ext uri="{BB962C8B-B14F-4D97-AF65-F5344CB8AC3E}">
        <p14:creationId xmlns:p14="http://schemas.microsoft.com/office/powerpoint/2010/main" val="1907546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A46C0-8B6C-0F81-100A-3D572389A7D0}"/>
              </a:ext>
            </a:extLst>
          </p:cNvPr>
          <p:cNvSpPr>
            <a:spLocks noGrp="1"/>
          </p:cNvSpPr>
          <p:nvPr>
            <p:ph type="title"/>
          </p:nvPr>
        </p:nvSpPr>
        <p:spPr/>
        <p:txBody>
          <a:bodyPr/>
          <a:lstStyle/>
          <a:p>
            <a:r>
              <a:rPr lang="en-US" dirty="0"/>
              <a:t>Conclusions</a:t>
            </a:r>
          </a:p>
        </p:txBody>
      </p:sp>
      <p:sp>
        <p:nvSpPr>
          <p:cNvPr id="9" name="Content Placeholder 2">
            <a:extLst>
              <a:ext uri="{FF2B5EF4-FFF2-40B4-BE49-F238E27FC236}">
                <a16:creationId xmlns:a16="http://schemas.microsoft.com/office/drawing/2014/main" id="{76E8B1EC-1E68-0B38-5A83-33951D59C795}"/>
              </a:ext>
            </a:extLst>
          </p:cNvPr>
          <p:cNvSpPr>
            <a:spLocks noGrp="1"/>
          </p:cNvSpPr>
          <p:nvPr>
            <p:ph idx="1"/>
          </p:nvPr>
        </p:nvSpPr>
        <p:spPr>
          <a:xfrm>
            <a:off x="703445" y="1592064"/>
            <a:ext cx="11299257" cy="4519977"/>
          </a:xfrm>
        </p:spPr>
        <p:txBody>
          <a:bodyPr>
            <a:normAutofit fontScale="92500" lnSpcReduction="10000"/>
          </a:bodyPr>
          <a:lstStyle/>
          <a:p>
            <a:pPr marL="565150" indent="-565150" eaLnBrk="1" hangingPunct="1">
              <a:buClr>
                <a:schemeClr val="tx1"/>
              </a:buClr>
              <a:buSzPct val="100000"/>
              <a:buFont typeface="+mj-lt"/>
              <a:buAutoNum type="arabicParenR"/>
            </a:pPr>
            <a:r>
              <a:rPr lang="en-US" sz="2400" b="1" dirty="0">
                <a:cs typeface="Arial" panose="020B0604020202020204" pitchFamily="34" charset="0"/>
              </a:rPr>
              <a:t>Low and similar clinical event rates between the discharge medication groups: </a:t>
            </a:r>
          </a:p>
          <a:p>
            <a:pPr marL="1028700" lvl="1" indent="-457200" eaLnBrk="1" hangingPunct="1">
              <a:buClr>
                <a:schemeClr val="tx1"/>
              </a:buClr>
              <a:buSzPct val="100000"/>
              <a:buFont typeface="Wingdings" panose="05000000000000000000" pitchFamily="2" charset="2"/>
              <a:buChar char="Ø"/>
            </a:pPr>
            <a:r>
              <a:rPr lang="en-US" sz="2000" dirty="0">
                <a:cs typeface="Arial" panose="020B0604020202020204" pitchFamily="34" charset="0"/>
              </a:rPr>
              <a:t>At 45 days and 6 months, no significant differences in clinical event rates between DAPT versus SAPT or OAC after adjusting for baseline differences</a:t>
            </a:r>
          </a:p>
          <a:p>
            <a:pPr marL="1028700" lvl="1" indent="-457200" eaLnBrk="1" hangingPunct="1">
              <a:buClr>
                <a:schemeClr val="tx1"/>
              </a:buClr>
              <a:buSzPct val="100000"/>
              <a:buFont typeface="Wingdings" panose="05000000000000000000" pitchFamily="2" charset="2"/>
              <a:buChar char="Ø"/>
            </a:pPr>
            <a:r>
              <a:rPr lang="en-US" sz="2000" dirty="0">
                <a:cs typeface="Arial" panose="020B0604020202020204" pitchFamily="34" charset="0"/>
              </a:rPr>
              <a:t>Patients in the SAPT group achieved similarly low rates of thromboembolic events, major bleeding, DRT, and mortality through 6 months compared to the DAPT group, despite having the highest pre-LAAO stroke and bleeding risk</a:t>
            </a:r>
          </a:p>
          <a:p>
            <a:pPr marL="1028700" lvl="1" indent="-457200" eaLnBrk="1" hangingPunct="1">
              <a:spcAft>
                <a:spcPts val="600"/>
              </a:spcAft>
              <a:buClr>
                <a:schemeClr val="tx1"/>
              </a:buClr>
              <a:buSzPct val="100000"/>
              <a:buFont typeface="Wingdings" panose="05000000000000000000" pitchFamily="2" charset="2"/>
              <a:buChar char="Ø"/>
            </a:pPr>
            <a:r>
              <a:rPr lang="en-US" sz="2000" dirty="0">
                <a:cs typeface="Arial" panose="020B0604020202020204" pitchFamily="34" charset="0"/>
              </a:rPr>
              <a:t>Low major bleeding event rates in OAC group driven by DOACs alone</a:t>
            </a:r>
          </a:p>
          <a:p>
            <a:pPr marL="565150" marR="0" lvl="0" indent="-565150" algn="l" defTabSz="914400" rtl="0" eaLnBrk="1" fontAlgn="auto" latinLnBrk="0" hangingPunct="1">
              <a:lnSpc>
                <a:spcPct val="90000"/>
              </a:lnSpc>
              <a:spcBef>
                <a:spcPts val="1000"/>
              </a:spcBef>
              <a:spcAft>
                <a:spcPts val="0"/>
              </a:spcAft>
              <a:buClr>
                <a:prstClr val="black"/>
              </a:buClr>
              <a:buSzPct val="100000"/>
              <a:buFont typeface="+mj-lt"/>
              <a:buAutoNum type="arabicParenR"/>
              <a:tabLst/>
              <a:defRPr/>
            </a:pPr>
            <a:r>
              <a:rPr kumimoji="0" lang="en-US" sz="2400" b="1" i="0" u="none" strike="noStrike" kern="1200" cap="none" spc="0" normalizeH="0" baseline="0" noProof="0" dirty="0">
                <a:ln>
                  <a:noFill/>
                </a:ln>
                <a:solidFill>
                  <a:prstClr val="black"/>
                </a:solidFill>
                <a:effectLst/>
                <a:uLnTx/>
                <a:uFillTx/>
                <a:latin typeface="Aptos" panose="02110004020202020204"/>
                <a:ea typeface="+mn-ea"/>
                <a:cs typeface="Arial" panose="020B0604020202020204" pitchFamily="34" charset="0"/>
              </a:rPr>
              <a:t>Regardless of discharge medication group, Amulet achieved a high degree of closure both post-implant (&gt;99% PDL ≤3mm) and at 45 days (&gt;95% PDL ≤3mm)</a:t>
            </a:r>
            <a:endParaRPr lang="en-US" sz="2000" dirty="0">
              <a:cs typeface="Arial" panose="020B0604020202020204" pitchFamily="34" charset="0"/>
            </a:endParaRPr>
          </a:p>
          <a:p>
            <a:pPr marL="0" lvl="1" indent="0">
              <a:spcBef>
                <a:spcPts val="1200"/>
              </a:spcBef>
              <a:buClr>
                <a:schemeClr val="tx1"/>
              </a:buClr>
              <a:buSzPct val="100000"/>
              <a:buNone/>
            </a:pPr>
            <a:r>
              <a:rPr lang="en-US" b="1" dirty="0">
                <a:solidFill>
                  <a:srgbClr val="0070C0"/>
                </a:solidFill>
              </a:rPr>
              <a:t>CONCLUSION</a:t>
            </a:r>
          </a:p>
          <a:p>
            <a:pPr marL="0" lvl="1" indent="0">
              <a:buClr>
                <a:schemeClr val="tx1"/>
              </a:buClr>
              <a:buSzPct val="100000"/>
              <a:buNone/>
            </a:pPr>
            <a:r>
              <a:rPr lang="en-US" sz="2600" b="1" dirty="0"/>
              <a:t>Discharging patients on an OAC or a reduced antithrombotic regimen such as SAPT following Amulet LAA occluder implantation may be viable alternatives to the current DAPT regimen, allowing for patient-specific optimization without compromising safety or effectiveness</a:t>
            </a:r>
            <a:endParaRPr lang="en-US" sz="2600" b="1" dirty="0">
              <a:solidFill>
                <a:srgbClr val="0070C0"/>
              </a:solidFill>
            </a:endParaRPr>
          </a:p>
          <a:p>
            <a:pPr marL="1028700" lvl="1" indent="-457200" eaLnBrk="1" hangingPunct="1">
              <a:buClr>
                <a:schemeClr val="tx1"/>
              </a:buClr>
              <a:buSzPct val="100000"/>
              <a:buFont typeface="+mj-lt"/>
              <a:buAutoNum type="arabicParenR"/>
            </a:pPr>
            <a:endParaRPr lang="en-US" sz="2000" dirty="0">
              <a:cs typeface="Arial" panose="020B0604020202020204" pitchFamily="34" charset="0"/>
            </a:endParaRPr>
          </a:p>
        </p:txBody>
      </p:sp>
    </p:spTree>
    <p:extLst>
      <p:ext uri="{BB962C8B-B14F-4D97-AF65-F5344CB8AC3E}">
        <p14:creationId xmlns:p14="http://schemas.microsoft.com/office/powerpoint/2010/main" val="3380674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7B5CB6-4802-DC36-A8E9-0E399F05AD7F}"/>
              </a:ext>
            </a:extLst>
          </p:cNvPr>
          <p:cNvSpPr>
            <a:spLocks noGrp="1"/>
          </p:cNvSpPr>
          <p:nvPr>
            <p:ph idx="1"/>
          </p:nvPr>
        </p:nvSpPr>
        <p:spPr>
          <a:xfrm>
            <a:off x="427233" y="462337"/>
            <a:ext cx="11408595" cy="5424754"/>
          </a:xfrm>
        </p:spPr>
        <p:txBody>
          <a:bodyPr>
            <a:normAutofit fontScale="85000" lnSpcReduction="20000"/>
          </a:bodyPr>
          <a:lstStyle/>
          <a:p>
            <a:pPr>
              <a:buFont typeface="Arial" pitchFamily="34" charset="0"/>
              <a:buNone/>
            </a:pPr>
            <a:r>
              <a:rPr lang="en-US" sz="4100" b="1">
                <a:latin typeface="TradeGothic" pitchFamily="2" charset="0"/>
              </a:rPr>
              <a:t>Atman P. Shah, MD Disclosures </a:t>
            </a:r>
          </a:p>
          <a:p>
            <a:pPr>
              <a:buFont typeface="Arial" pitchFamily="34" charset="0"/>
              <a:buNone/>
            </a:pPr>
            <a:r>
              <a:rPr lang="en-US" sz="2400">
                <a:latin typeface="TradeGothic" pitchFamily="2" charset="0"/>
              </a:rPr>
              <a:t> </a:t>
            </a:r>
          </a:p>
          <a:p>
            <a:pPr>
              <a:buFont typeface="Arial" pitchFamily="34" charset="0"/>
              <a:buNone/>
            </a:pPr>
            <a:r>
              <a:rPr lang="en-US" sz="3100">
                <a:latin typeface="TradeGothic" pitchFamily="2" charset="0"/>
              </a:rPr>
              <a:t>Consultant:</a:t>
            </a:r>
          </a:p>
          <a:p>
            <a:pPr>
              <a:buFont typeface="Arial" pitchFamily="34" charset="0"/>
              <a:buNone/>
            </a:pPr>
            <a:r>
              <a:rPr lang="en-US" sz="3100">
                <a:latin typeface="TradeGothic" pitchFamily="2" charset="0"/>
              </a:rPr>
              <a:t>	Abbott</a:t>
            </a:r>
          </a:p>
          <a:p>
            <a:pPr>
              <a:buFont typeface="Arial" pitchFamily="34" charset="0"/>
              <a:buNone/>
            </a:pPr>
            <a:r>
              <a:rPr lang="en-US" sz="3100">
                <a:latin typeface="TradeGothic" pitchFamily="2" charset="0"/>
              </a:rPr>
              <a:t>	Edwards Lifesciences</a:t>
            </a:r>
          </a:p>
          <a:p>
            <a:pPr>
              <a:buFont typeface="Arial" pitchFamily="34" charset="0"/>
              <a:buNone/>
            </a:pPr>
            <a:r>
              <a:rPr lang="en-US" sz="3100">
                <a:latin typeface="TradeGothic" pitchFamily="2" charset="0"/>
              </a:rPr>
              <a:t> </a:t>
            </a:r>
          </a:p>
          <a:p>
            <a:pPr>
              <a:buFont typeface="Arial" pitchFamily="34" charset="0"/>
              <a:buNone/>
            </a:pPr>
            <a:r>
              <a:rPr lang="en-US" sz="3100">
                <a:latin typeface="TradeGothic" pitchFamily="2" charset="0"/>
              </a:rPr>
              <a:t>Proctor:</a:t>
            </a:r>
          </a:p>
          <a:p>
            <a:pPr>
              <a:buFont typeface="Arial" pitchFamily="34" charset="0"/>
              <a:buNone/>
            </a:pPr>
            <a:r>
              <a:rPr lang="en-US" sz="3100">
                <a:latin typeface="TradeGothic" pitchFamily="2" charset="0"/>
              </a:rPr>
              <a:t>	Abbott</a:t>
            </a:r>
          </a:p>
          <a:p>
            <a:pPr>
              <a:buFont typeface="Arial" pitchFamily="34" charset="0"/>
              <a:buNone/>
            </a:pPr>
            <a:endParaRPr lang="en-US" sz="3100">
              <a:latin typeface="TradeGothic" pitchFamily="2" charset="0"/>
            </a:endParaRPr>
          </a:p>
          <a:p>
            <a:pPr marL="0" indent="0">
              <a:buFont typeface="Arial" pitchFamily="34" charset="0"/>
              <a:buNone/>
            </a:pPr>
            <a:r>
              <a:rPr lang="en-US" sz="3100">
                <a:latin typeface="TradeGothic" pitchFamily="2" charset="0"/>
              </a:rPr>
              <a:t>The views or opinions presented in this document are solely those of the authors and do not represent those of the American College of Cardiology, the American College of Cardiology Foundation, or the National Cardiovascular Data Registry.</a:t>
            </a:r>
          </a:p>
          <a:p>
            <a:pPr marL="0" indent="0">
              <a:buFont typeface="Arial" pitchFamily="34" charset="0"/>
              <a:buNone/>
            </a:pPr>
            <a:r>
              <a:rPr lang="en-US" sz="3100">
                <a:latin typeface="TradeGothic" pitchFamily="2" charset="0"/>
              </a:rPr>
              <a:t>No funding was provided for this analysis.</a:t>
            </a:r>
          </a:p>
        </p:txBody>
      </p:sp>
    </p:spTree>
    <p:extLst>
      <p:ext uri="{BB962C8B-B14F-4D97-AF65-F5344CB8AC3E}">
        <p14:creationId xmlns:p14="http://schemas.microsoft.com/office/powerpoint/2010/main" val="132734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A46C0-8B6C-0F81-100A-3D572389A7D0}"/>
              </a:ext>
            </a:extLst>
          </p:cNvPr>
          <p:cNvSpPr>
            <a:spLocks noGrp="1"/>
          </p:cNvSpPr>
          <p:nvPr>
            <p:ph type="title"/>
          </p:nvPr>
        </p:nvSpPr>
        <p:spPr/>
        <p:txBody>
          <a:bodyPr/>
          <a:lstStyle/>
          <a:p>
            <a:r>
              <a:rPr lang="en-US"/>
              <a:t>Background</a:t>
            </a:r>
          </a:p>
        </p:txBody>
      </p:sp>
      <p:sp>
        <p:nvSpPr>
          <p:cNvPr id="3" name="Content Placeholder 2">
            <a:extLst>
              <a:ext uri="{FF2B5EF4-FFF2-40B4-BE49-F238E27FC236}">
                <a16:creationId xmlns:a16="http://schemas.microsoft.com/office/drawing/2014/main" id="{3AABF376-B38A-23C0-C779-E42DD7FD91FB}"/>
              </a:ext>
            </a:extLst>
          </p:cNvPr>
          <p:cNvSpPr>
            <a:spLocks noGrp="1"/>
          </p:cNvSpPr>
          <p:nvPr>
            <p:ph idx="1"/>
          </p:nvPr>
        </p:nvSpPr>
        <p:spPr>
          <a:xfrm>
            <a:off x="838199" y="1825625"/>
            <a:ext cx="10825065" cy="4351338"/>
          </a:xfrm>
        </p:spPr>
        <p:txBody>
          <a:bodyPr vert="horz" lIns="91440" tIns="45720" rIns="91440" bIns="45720" rtlCol="0" anchor="t">
            <a:normAutofit fontScale="92500" lnSpcReduction="10000"/>
          </a:bodyPr>
          <a:lstStyle/>
          <a:p>
            <a:r>
              <a:rPr lang="en-US" dirty="0"/>
              <a:t>Left atrial appendage occlusion (LAAO) reduces stroke in patients with non-valvular AF who cannot tolerate long-term anticoagulation</a:t>
            </a:r>
          </a:p>
          <a:p>
            <a:r>
              <a:rPr lang="en-US" dirty="0"/>
              <a:t>FDA approved the dual-seal </a:t>
            </a:r>
            <a:r>
              <a:rPr lang="en-US" dirty="0" err="1"/>
              <a:t>Amplatzer</a:t>
            </a:r>
            <a:r>
              <a:rPr lang="en-US" baseline="30000" dirty="0" err="1"/>
              <a:t>TM</a:t>
            </a:r>
            <a:r>
              <a:rPr lang="en-US" dirty="0"/>
              <a:t> </a:t>
            </a:r>
            <a:r>
              <a:rPr lang="en-US" dirty="0" err="1"/>
              <a:t>Amulet</a:t>
            </a:r>
            <a:r>
              <a:rPr lang="en-US" baseline="30000" dirty="0" err="1"/>
              <a:t>TM</a:t>
            </a:r>
            <a:r>
              <a:rPr lang="en-US" dirty="0"/>
              <a:t> LAA </a:t>
            </a:r>
            <a:r>
              <a:rPr lang="en-US" dirty="0" err="1"/>
              <a:t>occluder</a:t>
            </a:r>
            <a:r>
              <a:rPr lang="en-US" dirty="0"/>
              <a:t> in August 2021</a:t>
            </a:r>
          </a:p>
          <a:p>
            <a:r>
              <a:rPr lang="en-US" dirty="0"/>
              <a:t>Dual antiplatelet therapy is the approved antithrombotic medication regimen for Amulet post-procedure, from hospital discharge through 6 months, followed by single antiplatelet therapy </a:t>
            </a:r>
          </a:p>
          <a:p>
            <a:r>
              <a:rPr lang="en-US" dirty="0"/>
              <a:t>LAAO patients are often at high risk for bleeding and may benefit from less intensive post-procedure antithrombotic therapy</a:t>
            </a:r>
          </a:p>
          <a:p>
            <a:r>
              <a:rPr lang="en-US" dirty="0"/>
              <a:t>Limited data is available comparing different antithrombotic medication regimens following Amulet </a:t>
            </a:r>
            <a:r>
              <a:rPr lang="en-US" dirty="0" err="1"/>
              <a:t>occluder</a:t>
            </a:r>
            <a:r>
              <a:rPr lang="en-US" dirty="0"/>
              <a:t> procedures</a:t>
            </a:r>
          </a:p>
          <a:p>
            <a:endParaRPr lang="en-US" dirty="0"/>
          </a:p>
        </p:txBody>
      </p:sp>
    </p:spTree>
    <p:extLst>
      <p:ext uri="{BB962C8B-B14F-4D97-AF65-F5344CB8AC3E}">
        <p14:creationId xmlns:p14="http://schemas.microsoft.com/office/powerpoint/2010/main" val="2334907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A46C0-8B6C-0F81-100A-3D572389A7D0}"/>
              </a:ext>
            </a:extLst>
          </p:cNvPr>
          <p:cNvSpPr>
            <a:spLocks noGrp="1"/>
          </p:cNvSpPr>
          <p:nvPr>
            <p:ph type="title"/>
          </p:nvPr>
        </p:nvSpPr>
        <p:spPr/>
        <p:txBody>
          <a:bodyPr/>
          <a:lstStyle/>
          <a:p>
            <a:r>
              <a:rPr lang="en-US"/>
              <a:t>EMERGE LAA Post-Approval Study</a:t>
            </a:r>
          </a:p>
        </p:txBody>
      </p:sp>
      <p:graphicFrame>
        <p:nvGraphicFramePr>
          <p:cNvPr id="31" name="Content Placeholder 3">
            <a:extLst>
              <a:ext uri="{FF2B5EF4-FFF2-40B4-BE49-F238E27FC236}">
                <a16:creationId xmlns:a16="http://schemas.microsoft.com/office/drawing/2014/main" id="{592759F6-8F07-08FC-BC5C-0B12E36383C8}"/>
              </a:ext>
            </a:extLst>
          </p:cNvPr>
          <p:cNvGraphicFramePr>
            <a:graphicFrameLocks/>
          </p:cNvGraphicFramePr>
          <p:nvPr>
            <p:extLst>
              <p:ext uri="{D42A27DB-BD31-4B8C-83A1-F6EECF244321}">
                <p14:modId xmlns:p14="http://schemas.microsoft.com/office/powerpoint/2010/main" val="3048445249"/>
              </p:ext>
            </p:extLst>
          </p:nvPr>
        </p:nvGraphicFramePr>
        <p:xfrm>
          <a:off x="797275" y="1659116"/>
          <a:ext cx="10597450" cy="4344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32" name="Straight Connector 31">
            <a:extLst>
              <a:ext uri="{FF2B5EF4-FFF2-40B4-BE49-F238E27FC236}">
                <a16:creationId xmlns:a16="http://schemas.microsoft.com/office/drawing/2014/main" id="{B9D83689-C88F-F776-C3AE-6FC1CC9A199E}"/>
              </a:ext>
            </a:extLst>
          </p:cNvPr>
          <p:cNvCxnSpPr>
            <a:cxnSpLocks/>
          </p:cNvCxnSpPr>
          <p:nvPr/>
        </p:nvCxnSpPr>
        <p:spPr bwMode="auto">
          <a:xfrm flipH="1">
            <a:off x="5819355" y="1960684"/>
            <a:ext cx="774" cy="1247339"/>
          </a:xfrm>
          <a:prstGeom prst="line">
            <a:avLst/>
          </a:prstGeom>
          <a:solidFill>
            <a:schemeClr val="accent1"/>
          </a:solidFill>
          <a:ln w="1270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Star: 5 Points 32">
            <a:extLst>
              <a:ext uri="{FF2B5EF4-FFF2-40B4-BE49-F238E27FC236}">
                <a16:creationId xmlns:a16="http://schemas.microsoft.com/office/drawing/2014/main" id="{7F76A657-1D6F-062D-D1A6-C178E8B52ABB}"/>
              </a:ext>
            </a:extLst>
          </p:cNvPr>
          <p:cNvSpPr/>
          <p:nvPr/>
        </p:nvSpPr>
        <p:spPr>
          <a:xfrm>
            <a:off x="1486044" y="3135212"/>
            <a:ext cx="443674" cy="383567"/>
          </a:xfrm>
          <a:prstGeom prst="star5">
            <a:avLst/>
          </a:prstGeom>
          <a:solidFill>
            <a:srgbClr val="FEB91A"/>
          </a:solidFill>
          <a:ln>
            <a:solidFill>
              <a:srgbClr val="FEB9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latin typeface="+mj-lt"/>
            </a:endParaRPr>
          </a:p>
        </p:txBody>
      </p:sp>
      <p:sp>
        <p:nvSpPr>
          <p:cNvPr id="34" name="TextBox 33">
            <a:extLst>
              <a:ext uri="{FF2B5EF4-FFF2-40B4-BE49-F238E27FC236}">
                <a16:creationId xmlns:a16="http://schemas.microsoft.com/office/drawing/2014/main" id="{F01777C0-1A04-47C6-7608-B159EDD11C60}"/>
              </a:ext>
            </a:extLst>
          </p:cNvPr>
          <p:cNvSpPr txBox="1"/>
          <p:nvPr/>
        </p:nvSpPr>
        <p:spPr>
          <a:xfrm>
            <a:off x="805913" y="2301230"/>
            <a:ext cx="2608649" cy="830997"/>
          </a:xfrm>
          <a:prstGeom prst="rect">
            <a:avLst/>
          </a:prstGeom>
          <a:noFill/>
        </p:spPr>
        <p:txBody>
          <a:bodyPr wrap="square" rtlCol="0">
            <a:spAutoFit/>
          </a:bodyPr>
          <a:lstStyle/>
          <a:p>
            <a:r>
              <a:rPr lang="en-US" sz="1600" i="0">
                <a:solidFill>
                  <a:schemeClr val="tx1"/>
                </a:solidFill>
                <a:latin typeface="+mj-lt"/>
              </a:rPr>
              <a:t>FDA approval of Amplatzer</a:t>
            </a:r>
            <a:r>
              <a:rPr lang="en-US" sz="1600" i="0" baseline="30000">
                <a:solidFill>
                  <a:schemeClr val="tx1"/>
                </a:solidFill>
                <a:latin typeface="+mj-lt"/>
              </a:rPr>
              <a:t>TM</a:t>
            </a:r>
            <a:r>
              <a:rPr lang="en-US" sz="1600" i="0">
                <a:solidFill>
                  <a:schemeClr val="tx1"/>
                </a:solidFill>
                <a:latin typeface="+mj-lt"/>
              </a:rPr>
              <a:t> Amulet</a:t>
            </a:r>
            <a:r>
              <a:rPr lang="en-US" sz="1600" i="0" baseline="30000">
                <a:solidFill>
                  <a:schemeClr val="tx1"/>
                </a:solidFill>
                <a:latin typeface="+mj-lt"/>
              </a:rPr>
              <a:t>TM</a:t>
            </a:r>
            <a:r>
              <a:rPr lang="en-US" sz="1600" i="0">
                <a:solidFill>
                  <a:schemeClr val="tx1"/>
                </a:solidFill>
                <a:latin typeface="+mj-lt"/>
              </a:rPr>
              <a:t> LAA Occluder</a:t>
            </a:r>
          </a:p>
        </p:txBody>
      </p:sp>
      <p:sp>
        <p:nvSpPr>
          <p:cNvPr id="35" name="Rectangle: Rounded Corners 34">
            <a:extLst>
              <a:ext uri="{FF2B5EF4-FFF2-40B4-BE49-F238E27FC236}">
                <a16:creationId xmlns:a16="http://schemas.microsoft.com/office/drawing/2014/main" id="{4AB1C60B-83CB-5916-3D3E-21A0EB3D827B}"/>
              </a:ext>
            </a:extLst>
          </p:cNvPr>
          <p:cNvSpPr/>
          <p:nvPr/>
        </p:nvSpPr>
        <p:spPr>
          <a:xfrm>
            <a:off x="1692052" y="4220745"/>
            <a:ext cx="2936356" cy="322037"/>
          </a:xfrm>
          <a:prstGeom prst="round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0" i="0">
              <a:solidFill>
                <a:schemeClr val="tx1"/>
              </a:solidFill>
              <a:latin typeface="+mj-lt"/>
            </a:endParaRPr>
          </a:p>
          <a:p>
            <a:pPr algn="ctr"/>
            <a:r>
              <a:rPr lang="en-US" sz="1400" b="0" i="0">
                <a:solidFill>
                  <a:schemeClr val="tx1"/>
                </a:solidFill>
                <a:latin typeface="+mj-lt"/>
              </a:rPr>
              <a:t>Enrollment period for EMERGE LAA</a:t>
            </a:r>
          </a:p>
          <a:p>
            <a:pPr algn="ctr"/>
            <a:endParaRPr lang="en-US" b="0" i="0">
              <a:solidFill>
                <a:schemeClr val="tx1"/>
              </a:solidFill>
              <a:latin typeface="+mj-lt"/>
            </a:endParaRPr>
          </a:p>
        </p:txBody>
      </p:sp>
      <p:sp>
        <p:nvSpPr>
          <p:cNvPr id="36" name="Rectangle: Rounded Corners 35">
            <a:extLst>
              <a:ext uri="{FF2B5EF4-FFF2-40B4-BE49-F238E27FC236}">
                <a16:creationId xmlns:a16="http://schemas.microsoft.com/office/drawing/2014/main" id="{CC0702F9-1F2C-7E4D-22BE-7C3A83479423}"/>
              </a:ext>
            </a:extLst>
          </p:cNvPr>
          <p:cNvSpPr/>
          <p:nvPr/>
        </p:nvSpPr>
        <p:spPr>
          <a:xfrm>
            <a:off x="4628408" y="4600675"/>
            <a:ext cx="2759311" cy="322037"/>
          </a:xfrm>
          <a:prstGeom prst="round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0" i="0">
              <a:solidFill>
                <a:schemeClr val="tx1"/>
              </a:solidFill>
              <a:latin typeface="+mj-lt"/>
            </a:endParaRPr>
          </a:p>
          <a:p>
            <a:pPr algn="ctr"/>
            <a:r>
              <a:rPr lang="en-US" sz="1400" b="0" i="0">
                <a:solidFill>
                  <a:schemeClr val="tx1"/>
                </a:solidFill>
                <a:latin typeface="+mj-lt"/>
              </a:rPr>
              <a:t>Follow-up in NCDR LAAO Registry</a:t>
            </a:r>
          </a:p>
          <a:p>
            <a:pPr algn="ctr"/>
            <a:endParaRPr lang="en-US" b="0" i="0">
              <a:solidFill>
                <a:schemeClr val="tx1"/>
              </a:solidFill>
              <a:latin typeface="+mj-lt"/>
            </a:endParaRPr>
          </a:p>
        </p:txBody>
      </p:sp>
      <p:sp>
        <p:nvSpPr>
          <p:cNvPr id="37" name="Rectangle: Rounded Corners 36">
            <a:extLst>
              <a:ext uri="{FF2B5EF4-FFF2-40B4-BE49-F238E27FC236}">
                <a16:creationId xmlns:a16="http://schemas.microsoft.com/office/drawing/2014/main" id="{3A2060A8-AD5F-970E-2E69-38EA19DBACE2}"/>
              </a:ext>
            </a:extLst>
          </p:cNvPr>
          <p:cNvSpPr/>
          <p:nvPr/>
        </p:nvSpPr>
        <p:spPr>
          <a:xfrm>
            <a:off x="7387719" y="4994934"/>
            <a:ext cx="4007006" cy="322037"/>
          </a:xfrm>
          <a:prstGeom prst="round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0" i="0">
              <a:solidFill>
                <a:schemeClr val="tx1"/>
              </a:solidFill>
              <a:latin typeface="+mj-lt"/>
            </a:endParaRPr>
          </a:p>
          <a:p>
            <a:pPr algn="ctr"/>
            <a:r>
              <a:rPr lang="en-US" sz="1400" b="0" i="0">
                <a:solidFill>
                  <a:schemeClr val="tx1"/>
                </a:solidFill>
                <a:latin typeface="+mj-lt"/>
              </a:rPr>
              <a:t>Follow-up using CMS claims linkage</a:t>
            </a:r>
          </a:p>
          <a:p>
            <a:pPr algn="ctr"/>
            <a:endParaRPr lang="en-US" b="0" i="0">
              <a:solidFill>
                <a:schemeClr val="tx1"/>
              </a:solidFill>
              <a:latin typeface="+mj-lt"/>
            </a:endParaRPr>
          </a:p>
        </p:txBody>
      </p:sp>
      <p:sp>
        <p:nvSpPr>
          <p:cNvPr id="38" name="Star: 5 Points 37">
            <a:extLst>
              <a:ext uri="{FF2B5EF4-FFF2-40B4-BE49-F238E27FC236}">
                <a16:creationId xmlns:a16="http://schemas.microsoft.com/office/drawing/2014/main" id="{02F7C65C-73C6-6343-E99A-E6FC5195468A}"/>
              </a:ext>
            </a:extLst>
          </p:cNvPr>
          <p:cNvSpPr/>
          <p:nvPr/>
        </p:nvSpPr>
        <p:spPr>
          <a:xfrm>
            <a:off x="8068196" y="3161345"/>
            <a:ext cx="443674" cy="383567"/>
          </a:xfrm>
          <a:prstGeom prst="star5">
            <a:avLst/>
          </a:prstGeom>
          <a:solidFill>
            <a:srgbClr val="FEB91A"/>
          </a:solidFill>
          <a:ln>
            <a:solidFill>
              <a:srgbClr val="FEB9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latin typeface="+mj-lt"/>
            </a:endParaRPr>
          </a:p>
        </p:txBody>
      </p:sp>
      <p:sp>
        <p:nvSpPr>
          <p:cNvPr id="39" name="Flowchart: Decision 38">
            <a:extLst>
              <a:ext uri="{FF2B5EF4-FFF2-40B4-BE49-F238E27FC236}">
                <a16:creationId xmlns:a16="http://schemas.microsoft.com/office/drawing/2014/main" id="{BE4F0588-6BF3-4E2C-5A32-87DF4473C80C}"/>
              </a:ext>
            </a:extLst>
          </p:cNvPr>
          <p:cNvSpPr/>
          <p:nvPr/>
        </p:nvSpPr>
        <p:spPr>
          <a:xfrm>
            <a:off x="4604305" y="3203788"/>
            <a:ext cx="212155" cy="322037"/>
          </a:xfrm>
          <a:prstGeom prst="flowChartDecision">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latin typeface="+mj-lt"/>
            </a:endParaRPr>
          </a:p>
        </p:txBody>
      </p:sp>
      <p:sp>
        <p:nvSpPr>
          <p:cNvPr id="40" name="TextBox 39">
            <a:extLst>
              <a:ext uri="{FF2B5EF4-FFF2-40B4-BE49-F238E27FC236}">
                <a16:creationId xmlns:a16="http://schemas.microsoft.com/office/drawing/2014/main" id="{957CAD86-4317-CB74-A42F-5077A5BDB011}"/>
              </a:ext>
            </a:extLst>
          </p:cNvPr>
          <p:cNvSpPr txBox="1"/>
          <p:nvPr/>
        </p:nvSpPr>
        <p:spPr>
          <a:xfrm>
            <a:off x="3515902" y="2584338"/>
            <a:ext cx="1570279" cy="461665"/>
          </a:xfrm>
          <a:prstGeom prst="rect">
            <a:avLst/>
          </a:prstGeom>
          <a:noFill/>
        </p:spPr>
        <p:txBody>
          <a:bodyPr wrap="square" rtlCol="0">
            <a:spAutoFit/>
          </a:bodyPr>
          <a:lstStyle/>
          <a:p>
            <a:r>
              <a:rPr lang="en-US" sz="1200" i="0">
                <a:solidFill>
                  <a:schemeClr val="tx1"/>
                </a:solidFill>
                <a:latin typeface="+mj-lt"/>
              </a:rPr>
              <a:t>First report of EMERGE LAA data</a:t>
            </a:r>
            <a:r>
              <a:rPr lang="en-US" sz="1200" i="0" baseline="30000">
                <a:solidFill>
                  <a:schemeClr val="tx1"/>
                </a:solidFill>
                <a:latin typeface="+mj-lt"/>
              </a:rPr>
              <a:t>1</a:t>
            </a:r>
          </a:p>
        </p:txBody>
      </p:sp>
      <p:sp>
        <p:nvSpPr>
          <p:cNvPr id="41" name="Flowchart: Decision 40">
            <a:extLst>
              <a:ext uri="{FF2B5EF4-FFF2-40B4-BE49-F238E27FC236}">
                <a16:creationId xmlns:a16="http://schemas.microsoft.com/office/drawing/2014/main" id="{C010EF6C-92BB-8BE9-3CE1-127B99912071}"/>
              </a:ext>
            </a:extLst>
          </p:cNvPr>
          <p:cNvSpPr/>
          <p:nvPr/>
        </p:nvSpPr>
        <p:spPr>
          <a:xfrm>
            <a:off x="5181454" y="3196742"/>
            <a:ext cx="212155" cy="322037"/>
          </a:xfrm>
          <a:prstGeom prst="flowChartDecision">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latin typeface="+mj-lt"/>
            </a:endParaRPr>
          </a:p>
        </p:txBody>
      </p:sp>
      <p:sp>
        <p:nvSpPr>
          <p:cNvPr id="42" name="Flowchart: Decision 41">
            <a:extLst>
              <a:ext uri="{FF2B5EF4-FFF2-40B4-BE49-F238E27FC236}">
                <a16:creationId xmlns:a16="http://schemas.microsoft.com/office/drawing/2014/main" id="{56F98FF1-64D7-C491-837C-654012319F9E}"/>
              </a:ext>
            </a:extLst>
          </p:cNvPr>
          <p:cNvSpPr/>
          <p:nvPr/>
        </p:nvSpPr>
        <p:spPr>
          <a:xfrm>
            <a:off x="4898549" y="3196742"/>
            <a:ext cx="212155" cy="322037"/>
          </a:xfrm>
          <a:prstGeom prst="flowChartDecision">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latin typeface="+mj-lt"/>
            </a:endParaRPr>
          </a:p>
        </p:txBody>
      </p:sp>
      <p:sp>
        <p:nvSpPr>
          <p:cNvPr id="43" name="TextBox 42">
            <a:extLst>
              <a:ext uri="{FF2B5EF4-FFF2-40B4-BE49-F238E27FC236}">
                <a16:creationId xmlns:a16="http://schemas.microsoft.com/office/drawing/2014/main" id="{89E8954A-838E-E6C1-A849-CB13397551D5}"/>
              </a:ext>
            </a:extLst>
          </p:cNvPr>
          <p:cNvSpPr txBox="1"/>
          <p:nvPr/>
        </p:nvSpPr>
        <p:spPr>
          <a:xfrm>
            <a:off x="4055992" y="1421036"/>
            <a:ext cx="2040008" cy="276999"/>
          </a:xfrm>
          <a:prstGeom prst="rect">
            <a:avLst/>
          </a:prstGeom>
          <a:noFill/>
        </p:spPr>
        <p:txBody>
          <a:bodyPr wrap="square" rtlCol="0">
            <a:spAutoFit/>
          </a:bodyPr>
          <a:lstStyle/>
          <a:p>
            <a:r>
              <a:rPr lang="en-US" sz="1200" i="0">
                <a:solidFill>
                  <a:schemeClr val="tx1"/>
                </a:solidFill>
                <a:latin typeface="+mj-lt"/>
              </a:rPr>
              <a:t>Learning curve analysis</a:t>
            </a:r>
            <a:r>
              <a:rPr lang="en-US" sz="1200" i="0" baseline="30000">
                <a:solidFill>
                  <a:schemeClr val="tx1"/>
                </a:solidFill>
                <a:latin typeface="+mj-lt"/>
              </a:rPr>
              <a:t>2</a:t>
            </a:r>
          </a:p>
        </p:txBody>
      </p:sp>
      <p:sp>
        <p:nvSpPr>
          <p:cNvPr id="44" name="TextBox 43">
            <a:extLst>
              <a:ext uri="{FF2B5EF4-FFF2-40B4-BE49-F238E27FC236}">
                <a16:creationId xmlns:a16="http://schemas.microsoft.com/office/drawing/2014/main" id="{89157841-7206-A781-1025-980E1ACD4885}"/>
              </a:ext>
            </a:extLst>
          </p:cNvPr>
          <p:cNvSpPr txBox="1"/>
          <p:nvPr/>
        </p:nvSpPr>
        <p:spPr>
          <a:xfrm>
            <a:off x="4971063" y="2549710"/>
            <a:ext cx="1299994" cy="461665"/>
          </a:xfrm>
          <a:prstGeom prst="rect">
            <a:avLst/>
          </a:prstGeom>
          <a:noFill/>
        </p:spPr>
        <p:txBody>
          <a:bodyPr wrap="square" rtlCol="0">
            <a:spAutoFit/>
          </a:bodyPr>
          <a:lstStyle/>
          <a:p>
            <a:r>
              <a:rPr lang="en-US" sz="1200" i="0">
                <a:solidFill>
                  <a:schemeClr val="tx1"/>
                </a:solidFill>
                <a:latin typeface="+mj-lt"/>
              </a:rPr>
              <a:t>Prior failed LAAO</a:t>
            </a:r>
            <a:r>
              <a:rPr lang="en-US" sz="1200" i="0" baseline="30000">
                <a:solidFill>
                  <a:schemeClr val="tx1"/>
                </a:solidFill>
                <a:latin typeface="+mj-lt"/>
              </a:rPr>
              <a:t>3</a:t>
            </a:r>
          </a:p>
        </p:txBody>
      </p:sp>
      <p:cxnSp>
        <p:nvCxnSpPr>
          <p:cNvPr id="45" name="Straight Connector 44">
            <a:extLst>
              <a:ext uri="{FF2B5EF4-FFF2-40B4-BE49-F238E27FC236}">
                <a16:creationId xmlns:a16="http://schemas.microsoft.com/office/drawing/2014/main" id="{5613674C-2FD2-5AC0-7579-23E87CCFC8E6}"/>
              </a:ext>
            </a:extLst>
          </p:cNvPr>
          <p:cNvCxnSpPr>
            <a:cxnSpLocks/>
          </p:cNvCxnSpPr>
          <p:nvPr/>
        </p:nvCxnSpPr>
        <p:spPr bwMode="auto">
          <a:xfrm>
            <a:off x="5016703" y="1659116"/>
            <a:ext cx="0" cy="1548330"/>
          </a:xfrm>
          <a:prstGeom prst="line">
            <a:avLst/>
          </a:prstGeom>
          <a:solidFill>
            <a:schemeClr val="accent1"/>
          </a:solidFill>
          <a:ln w="1270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TextBox 45">
            <a:extLst>
              <a:ext uri="{FF2B5EF4-FFF2-40B4-BE49-F238E27FC236}">
                <a16:creationId xmlns:a16="http://schemas.microsoft.com/office/drawing/2014/main" id="{65BA2826-D469-813F-9631-0FEB973CB2BE}"/>
              </a:ext>
            </a:extLst>
          </p:cNvPr>
          <p:cNvSpPr txBox="1"/>
          <p:nvPr/>
        </p:nvSpPr>
        <p:spPr>
          <a:xfrm>
            <a:off x="7503379" y="2327309"/>
            <a:ext cx="2189248" cy="830997"/>
          </a:xfrm>
          <a:prstGeom prst="rect">
            <a:avLst/>
          </a:prstGeom>
          <a:noFill/>
        </p:spPr>
        <p:txBody>
          <a:bodyPr wrap="square" rtlCol="0">
            <a:spAutoFit/>
          </a:bodyPr>
          <a:lstStyle/>
          <a:p>
            <a:r>
              <a:rPr lang="en-US" sz="1600" i="0">
                <a:solidFill>
                  <a:schemeClr val="tx1"/>
                </a:solidFill>
                <a:latin typeface="+mj-lt"/>
              </a:rPr>
              <a:t>Evaluation of EMERGE LAA primary endpoints</a:t>
            </a:r>
            <a:endParaRPr lang="en-US" sz="1600" i="0" baseline="30000">
              <a:solidFill>
                <a:schemeClr val="tx1"/>
              </a:solidFill>
              <a:latin typeface="+mj-lt"/>
            </a:endParaRPr>
          </a:p>
        </p:txBody>
      </p:sp>
      <p:sp>
        <p:nvSpPr>
          <p:cNvPr id="47" name="Star: 5 Points 46">
            <a:extLst>
              <a:ext uri="{FF2B5EF4-FFF2-40B4-BE49-F238E27FC236}">
                <a16:creationId xmlns:a16="http://schemas.microsoft.com/office/drawing/2014/main" id="{F14F838B-9BC3-DFDD-6814-17C7B1D698B1}"/>
              </a:ext>
            </a:extLst>
          </p:cNvPr>
          <p:cNvSpPr/>
          <p:nvPr/>
        </p:nvSpPr>
        <p:spPr>
          <a:xfrm>
            <a:off x="10719000" y="3110985"/>
            <a:ext cx="443674" cy="383567"/>
          </a:xfrm>
          <a:prstGeom prst="star5">
            <a:avLst/>
          </a:prstGeom>
          <a:solidFill>
            <a:srgbClr val="FEB91A"/>
          </a:solidFill>
          <a:ln>
            <a:solidFill>
              <a:srgbClr val="FEB9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latin typeface="+mj-lt"/>
            </a:endParaRPr>
          </a:p>
        </p:txBody>
      </p:sp>
      <p:sp>
        <p:nvSpPr>
          <p:cNvPr id="48" name="TextBox 47">
            <a:extLst>
              <a:ext uri="{FF2B5EF4-FFF2-40B4-BE49-F238E27FC236}">
                <a16:creationId xmlns:a16="http://schemas.microsoft.com/office/drawing/2014/main" id="{B9DD491C-AD0B-5050-5337-441D1CD4D2A2}"/>
              </a:ext>
            </a:extLst>
          </p:cNvPr>
          <p:cNvSpPr txBox="1"/>
          <p:nvPr/>
        </p:nvSpPr>
        <p:spPr>
          <a:xfrm>
            <a:off x="9793967" y="2307799"/>
            <a:ext cx="2189248" cy="830997"/>
          </a:xfrm>
          <a:prstGeom prst="rect">
            <a:avLst/>
          </a:prstGeom>
          <a:noFill/>
        </p:spPr>
        <p:txBody>
          <a:bodyPr wrap="square" rtlCol="0">
            <a:spAutoFit/>
          </a:bodyPr>
          <a:lstStyle/>
          <a:p>
            <a:r>
              <a:rPr lang="en-US" sz="1600" i="0">
                <a:solidFill>
                  <a:schemeClr val="tx1"/>
                </a:solidFill>
                <a:latin typeface="+mj-lt"/>
              </a:rPr>
              <a:t>Evaluation of EMERGE LAA long-term stroke outcomes</a:t>
            </a:r>
            <a:endParaRPr lang="en-US" sz="1600" i="0" baseline="30000">
              <a:solidFill>
                <a:schemeClr val="tx1"/>
              </a:solidFill>
              <a:latin typeface="+mj-lt"/>
            </a:endParaRPr>
          </a:p>
        </p:txBody>
      </p:sp>
      <p:sp>
        <p:nvSpPr>
          <p:cNvPr id="49" name="Footer Placeholder 4">
            <a:extLst>
              <a:ext uri="{FF2B5EF4-FFF2-40B4-BE49-F238E27FC236}">
                <a16:creationId xmlns:a16="http://schemas.microsoft.com/office/drawing/2014/main" id="{4C057E40-DD80-1541-D5C4-63A83B253DB4}"/>
              </a:ext>
            </a:extLst>
          </p:cNvPr>
          <p:cNvSpPr txBox="1">
            <a:spLocks/>
          </p:cNvSpPr>
          <p:nvPr/>
        </p:nvSpPr>
        <p:spPr>
          <a:xfrm>
            <a:off x="838200" y="4955926"/>
            <a:ext cx="6262836" cy="373559"/>
          </a:xfrm>
          <a:prstGeom prst="rect">
            <a:avLst/>
          </a:prstGeom>
        </p:spPr>
        <p:txBody>
          <a:bodyPr/>
          <a:lstStyle>
            <a:defPPr>
              <a:defRPr lang="en-US"/>
            </a:defPPr>
            <a:lvl1pPr algn="l" rtl="0" fontAlgn="base">
              <a:spcBef>
                <a:spcPct val="0"/>
              </a:spcBef>
              <a:spcAft>
                <a:spcPct val="0"/>
              </a:spcAft>
              <a:defRPr b="1" i="1" kern="1200">
                <a:solidFill>
                  <a:srgbClr val="FFCC99"/>
                </a:solidFill>
                <a:latin typeface="Arial" charset="0"/>
                <a:ea typeface="ヒラギノ角ゴ Pro W3"/>
                <a:cs typeface="Arial" charset="0"/>
              </a:defRPr>
            </a:lvl1pPr>
            <a:lvl2pPr marL="457200" algn="l" rtl="0" fontAlgn="base">
              <a:spcBef>
                <a:spcPct val="0"/>
              </a:spcBef>
              <a:spcAft>
                <a:spcPct val="0"/>
              </a:spcAft>
              <a:defRPr b="1" i="1" kern="1200">
                <a:solidFill>
                  <a:srgbClr val="FFCC99"/>
                </a:solidFill>
                <a:latin typeface="Arial" charset="0"/>
                <a:ea typeface="ヒラギノ角ゴ Pro W3"/>
                <a:cs typeface="Arial" charset="0"/>
              </a:defRPr>
            </a:lvl2pPr>
            <a:lvl3pPr marL="914400" algn="l" rtl="0" fontAlgn="base">
              <a:spcBef>
                <a:spcPct val="0"/>
              </a:spcBef>
              <a:spcAft>
                <a:spcPct val="0"/>
              </a:spcAft>
              <a:defRPr b="1" i="1" kern="1200">
                <a:solidFill>
                  <a:srgbClr val="FFCC99"/>
                </a:solidFill>
                <a:latin typeface="Arial" charset="0"/>
                <a:ea typeface="ヒラギノ角ゴ Pro W3"/>
                <a:cs typeface="Arial" charset="0"/>
              </a:defRPr>
            </a:lvl3pPr>
            <a:lvl4pPr marL="1371600" algn="l" rtl="0" fontAlgn="base">
              <a:spcBef>
                <a:spcPct val="0"/>
              </a:spcBef>
              <a:spcAft>
                <a:spcPct val="0"/>
              </a:spcAft>
              <a:defRPr b="1" i="1" kern="1200">
                <a:solidFill>
                  <a:srgbClr val="FFCC99"/>
                </a:solidFill>
                <a:latin typeface="Arial" charset="0"/>
                <a:ea typeface="ヒラギノ角ゴ Pro W3"/>
                <a:cs typeface="Arial" charset="0"/>
              </a:defRPr>
            </a:lvl4pPr>
            <a:lvl5pPr marL="1828800" algn="l" rtl="0" fontAlgn="base">
              <a:spcBef>
                <a:spcPct val="0"/>
              </a:spcBef>
              <a:spcAft>
                <a:spcPct val="0"/>
              </a:spcAft>
              <a:defRPr b="1" i="1" kern="1200">
                <a:solidFill>
                  <a:srgbClr val="FFCC99"/>
                </a:solidFill>
                <a:latin typeface="Arial" charset="0"/>
                <a:ea typeface="ヒラギノ角ゴ Pro W3"/>
                <a:cs typeface="Arial" charset="0"/>
              </a:defRPr>
            </a:lvl5pPr>
            <a:lvl6pPr marL="2286000" algn="l" defTabSz="914400" rtl="0" eaLnBrk="1" latinLnBrk="0" hangingPunct="1">
              <a:defRPr b="1" i="1" kern="1200">
                <a:solidFill>
                  <a:srgbClr val="FFCC99"/>
                </a:solidFill>
                <a:latin typeface="Arial" charset="0"/>
                <a:ea typeface="ヒラギノ角ゴ Pro W3"/>
                <a:cs typeface="Arial" charset="0"/>
              </a:defRPr>
            </a:lvl6pPr>
            <a:lvl7pPr marL="2743200" algn="l" defTabSz="914400" rtl="0" eaLnBrk="1" latinLnBrk="0" hangingPunct="1">
              <a:defRPr b="1" i="1" kern="1200">
                <a:solidFill>
                  <a:srgbClr val="FFCC99"/>
                </a:solidFill>
                <a:latin typeface="Arial" charset="0"/>
                <a:ea typeface="ヒラギノ角ゴ Pro W3"/>
                <a:cs typeface="Arial" charset="0"/>
              </a:defRPr>
            </a:lvl7pPr>
            <a:lvl8pPr marL="3200400" algn="l" defTabSz="914400" rtl="0" eaLnBrk="1" latinLnBrk="0" hangingPunct="1">
              <a:defRPr b="1" i="1" kern="1200">
                <a:solidFill>
                  <a:srgbClr val="FFCC99"/>
                </a:solidFill>
                <a:latin typeface="Arial" charset="0"/>
                <a:ea typeface="ヒラギノ角ゴ Pro W3"/>
                <a:cs typeface="Arial" charset="0"/>
              </a:defRPr>
            </a:lvl8pPr>
            <a:lvl9pPr marL="3657600" algn="l" defTabSz="914400" rtl="0" eaLnBrk="1" latinLnBrk="0" hangingPunct="1">
              <a:defRPr b="1" i="1" kern="1200">
                <a:solidFill>
                  <a:srgbClr val="FFCC99"/>
                </a:solidFill>
                <a:latin typeface="Arial" charset="0"/>
                <a:ea typeface="ヒラギノ角ゴ Pro W3"/>
                <a:cs typeface="Arial" charset="0"/>
              </a:defRPr>
            </a:lvl9pPr>
          </a:lstStyle>
          <a:p>
            <a:r>
              <a:rPr lang="en-US" sz="1050" b="0" i="0">
                <a:solidFill>
                  <a:schemeClr val="tx1"/>
                </a:solidFill>
                <a:latin typeface="+mj-lt"/>
              </a:rPr>
              <a:t>NCDR=National Cardiovascular Data Registry</a:t>
            </a:r>
          </a:p>
          <a:p>
            <a:r>
              <a:rPr lang="en-US" sz="1050" b="0" i="0">
                <a:solidFill>
                  <a:schemeClr val="tx1"/>
                </a:solidFill>
                <a:latin typeface="+mj-lt"/>
              </a:rPr>
              <a:t>LAAO=Left atrial appendage occlusion</a:t>
            </a:r>
          </a:p>
        </p:txBody>
      </p:sp>
      <p:sp>
        <p:nvSpPr>
          <p:cNvPr id="50" name="TextBox 49">
            <a:extLst>
              <a:ext uri="{FF2B5EF4-FFF2-40B4-BE49-F238E27FC236}">
                <a16:creationId xmlns:a16="http://schemas.microsoft.com/office/drawing/2014/main" id="{1FBA6C78-D5CB-FFE9-CEA8-19885182A8A1}"/>
              </a:ext>
            </a:extLst>
          </p:cNvPr>
          <p:cNvSpPr txBox="1"/>
          <p:nvPr/>
        </p:nvSpPr>
        <p:spPr>
          <a:xfrm>
            <a:off x="5166976" y="1723777"/>
            <a:ext cx="1696195" cy="276999"/>
          </a:xfrm>
          <a:prstGeom prst="rect">
            <a:avLst/>
          </a:prstGeom>
          <a:noFill/>
        </p:spPr>
        <p:txBody>
          <a:bodyPr wrap="square" rtlCol="0">
            <a:spAutoFit/>
          </a:bodyPr>
          <a:lstStyle/>
          <a:p>
            <a:r>
              <a:rPr lang="en-US" sz="1200" i="0">
                <a:solidFill>
                  <a:schemeClr val="tx1"/>
                </a:solidFill>
                <a:latin typeface="+mj-lt"/>
              </a:rPr>
              <a:t>1-year outcomes</a:t>
            </a:r>
            <a:r>
              <a:rPr lang="en-US" sz="1200" baseline="30000">
                <a:latin typeface="+mj-lt"/>
              </a:rPr>
              <a:t>4</a:t>
            </a:r>
            <a:endParaRPr lang="en-US" sz="1200" i="0" baseline="30000">
              <a:solidFill>
                <a:schemeClr val="tx1"/>
              </a:solidFill>
              <a:latin typeface="+mj-lt"/>
            </a:endParaRPr>
          </a:p>
        </p:txBody>
      </p:sp>
      <p:sp>
        <p:nvSpPr>
          <p:cNvPr id="51" name="Flowchart: Decision 50">
            <a:extLst>
              <a:ext uri="{FF2B5EF4-FFF2-40B4-BE49-F238E27FC236}">
                <a16:creationId xmlns:a16="http://schemas.microsoft.com/office/drawing/2014/main" id="{987635BF-DF83-8FE1-6E87-69E2B1DF6661}"/>
              </a:ext>
            </a:extLst>
          </p:cNvPr>
          <p:cNvSpPr/>
          <p:nvPr/>
        </p:nvSpPr>
        <p:spPr>
          <a:xfrm>
            <a:off x="5705260" y="3192109"/>
            <a:ext cx="212155" cy="322037"/>
          </a:xfrm>
          <a:prstGeom prst="flowChartDecision">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latin typeface="+mj-lt"/>
            </a:endParaRPr>
          </a:p>
        </p:txBody>
      </p:sp>
      <p:sp>
        <p:nvSpPr>
          <p:cNvPr id="52" name="Flowchart: Decision 51">
            <a:extLst>
              <a:ext uri="{FF2B5EF4-FFF2-40B4-BE49-F238E27FC236}">
                <a16:creationId xmlns:a16="http://schemas.microsoft.com/office/drawing/2014/main" id="{F09F346A-47DD-597B-8EFC-ED670CCF0CF2}"/>
              </a:ext>
            </a:extLst>
          </p:cNvPr>
          <p:cNvSpPr/>
          <p:nvPr/>
        </p:nvSpPr>
        <p:spPr>
          <a:xfrm>
            <a:off x="6059301" y="3185240"/>
            <a:ext cx="212155" cy="322037"/>
          </a:xfrm>
          <a:prstGeom prst="flowChartDecision">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latin typeface="+mj-lt"/>
            </a:endParaRPr>
          </a:p>
        </p:txBody>
      </p:sp>
      <p:sp>
        <p:nvSpPr>
          <p:cNvPr id="53" name="TextBox 52">
            <a:extLst>
              <a:ext uri="{FF2B5EF4-FFF2-40B4-BE49-F238E27FC236}">
                <a16:creationId xmlns:a16="http://schemas.microsoft.com/office/drawing/2014/main" id="{8B063513-0AFB-06CF-FD45-54E4E9452C4F}"/>
              </a:ext>
            </a:extLst>
          </p:cNvPr>
          <p:cNvSpPr txBox="1"/>
          <p:nvPr/>
        </p:nvSpPr>
        <p:spPr>
          <a:xfrm>
            <a:off x="5792332" y="2203750"/>
            <a:ext cx="1206629" cy="461665"/>
          </a:xfrm>
          <a:prstGeom prst="rect">
            <a:avLst/>
          </a:prstGeom>
          <a:noFill/>
        </p:spPr>
        <p:txBody>
          <a:bodyPr wrap="square" rtlCol="0">
            <a:spAutoFit/>
          </a:bodyPr>
          <a:lstStyle/>
          <a:p>
            <a:r>
              <a:rPr lang="en-US" sz="1200" i="0">
                <a:solidFill>
                  <a:schemeClr val="tx1"/>
                </a:solidFill>
                <a:latin typeface="+mj-lt"/>
              </a:rPr>
              <a:t>Concomitant ablation</a:t>
            </a:r>
            <a:r>
              <a:rPr lang="en-US" sz="1200" i="0" baseline="30000">
                <a:solidFill>
                  <a:schemeClr val="tx1"/>
                </a:solidFill>
                <a:latin typeface="+mj-lt"/>
              </a:rPr>
              <a:t>5</a:t>
            </a:r>
          </a:p>
        </p:txBody>
      </p:sp>
      <p:cxnSp>
        <p:nvCxnSpPr>
          <p:cNvPr id="54" name="Straight Connector 53">
            <a:extLst>
              <a:ext uri="{FF2B5EF4-FFF2-40B4-BE49-F238E27FC236}">
                <a16:creationId xmlns:a16="http://schemas.microsoft.com/office/drawing/2014/main" id="{82803E8A-8DDD-DA40-DA92-DAF6AC81F09B}"/>
              </a:ext>
            </a:extLst>
          </p:cNvPr>
          <p:cNvCxnSpPr>
            <a:cxnSpLocks/>
          </p:cNvCxnSpPr>
          <p:nvPr/>
        </p:nvCxnSpPr>
        <p:spPr bwMode="auto">
          <a:xfrm>
            <a:off x="6165378" y="2628842"/>
            <a:ext cx="0" cy="598096"/>
          </a:xfrm>
          <a:prstGeom prst="line">
            <a:avLst/>
          </a:prstGeom>
          <a:solidFill>
            <a:schemeClr val="accent1"/>
          </a:solidFill>
          <a:ln w="1270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a:extLst>
              <a:ext uri="{FF2B5EF4-FFF2-40B4-BE49-F238E27FC236}">
                <a16:creationId xmlns:a16="http://schemas.microsoft.com/office/drawing/2014/main" id="{48CA8568-DA3A-1A5D-6D8C-A5E1651EDD82}"/>
              </a:ext>
            </a:extLst>
          </p:cNvPr>
          <p:cNvCxnSpPr>
            <a:cxnSpLocks/>
          </p:cNvCxnSpPr>
          <p:nvPr/>
        </p:nvCxnSpPr>
        <p:spPr bwMode="auto">
          <a:xfrm flipH="1">
            <a:off x="4715283" y="2976207"/>
            <a:ext cx="3891" cy="268353"/>
          </a:xfrm>
          <a:prstGeom prst="line">
            <a:avLst/>
          </a:prstGeom>
          <a:solidFill>
            <a:schemeClr val="accent1"/>
          </a:solidFill>
          <a:ln w="1270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a:extLst>
              <a:ext uri="{FF2B5EF4-FFF2-40B4-BE49-F238E27FC236}">
                <a16:creationId xmlns:a16="http://schemas.microsoft.com/office/drawing/2014/main" id="{F4929166-8657-B242-7B0B-269784567B60}"/>
              </a:ext>
            </a:extLst>
          </p:cNvPr>
          <p:cNvCxnSpPr>
            <a:cxnSpLocks/>
          </p:cNvCxnSpPr>
          <p:nvPr/>
        </p:nvCxnSpPr>
        <p:spPr bwMode="auto">
          <a:xfrm flipH="1">
            <a:off x="5280100" y="2958494"/>
            <a:ext cx="3891" cy="268353"/>
          </a:xfrm>
          <a:prstGeom prst="line">
            <a:avLst/>
          </a:prstGeom>
          <a:solidFill>
            <a:schemeClr val="accent1"/>
          </a:solidFill>
          <a:ln w="1270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Footer Placeholder 4">
            <a:extLst>
              <a:ext uri="{FF2B5EF4-FFF2-40B4-BE49-F238E27FC236}">
                <a16:creationId xmlns:a16="http://schemas.microsoft.com/office/drawing/2014/main" id="{4F849497-52BC-3C06-A001-656B530E9EF8}"/>
              </a:ext>
            </a:extLst>
          </p:cNvPr>
          <p:cNvSpPr txBox="1">
            <a:spLocks/>
          </p:cNvSpPr>
          <p:nvPr/>
        </p:nvSpPr>
        <p:spPr>
          <a:xfrm>
            <a:off x="955984" y="5907281"/>
            <a:ext cx="6547395" cy="273844"/>
          </a:xfrm>
          <a:prstGeom prst="rect">
            <a:avLst/>
          </a:prstGeom>
        </p:spPr>
        <p:txBody>
          <a:bodyPr lIns="0" anchor="b"/>
          <a:lstStyle>
            <a:defPPr>
              <a:defRPr lang="en-US"/>
            </a:defPPr>
            <a:lvl1pPr algn="l" rtl="0" fontAlgn="base">
              <a:spcBef>
                <a:spcPct val="0"/>
              </a:spcBef>
              <a:spcAft>
                <a:spcPct val="0"/>
              </a:spcAft>
              <a:defRPr b="1" i="1" kern="1200">
                <a:solidFill>
                  <a:srgbClr val="FFCC99"/>
                </a:solidFill>
                <a:latin typeface="Arial" charset="0"/>
                <a:ea typeface="ヒラギノ角ゴ Pro W3"/>
                <a:cs typeface="Arial" charset="0"/>
              </a:defRPr>
            </a:lvl1pPr>
            <a:lvl2pPr marL="457200" algn="l" rtl="0" fontAlgn="base">
              <a:spcBef>
                <a:spcPct val="0"/>
              </a:spcBef>
              <a:spcAft>
                <a:spcPct val="0"/>
              </a:spcAft>
              <a:defRPr b="1" i="1" kern="1200">
                <a:solidFill>
                  <a:srgbClr val="FFCC99"/>
                </a:solidFill>
                <a:latin typeface="Arial" charset="0"/>
                <a:ea typeface="ヒラギノ角ゴ Pro W3"/>
                <a:cs typeface="Arial" charset="0"/>
              </a:defRPr>
            </a:lvl2pPr>
            <a:lvl3pPr marL="914400" algn="l" rtl="0" fontAlgn="base">
              <a:spcBef>
                <a:spcPct val="0"/>
              </a:spcBef>
              <a:spcAft>
                <a:spcPct val="0"/>
              </a:spcAft>
              <a:defRPr b="1" i="1" kern="1200">
                <a:solidFill>
                  <a:srgbClr val="FFCC99"/>
                </a:solidFill>
                <a:latin typeface="Arial" charset="0"/>
                <a:ea typeface="ヒラギノ角ゴ Pro W3"/>
                <a:cs typeface="Arial" charset="0"/>
              </a:defRPr>
            </a:lvl3pPr>
            <a:lvl4pPr marL="1371600" algn="l" rtl="0" fontAlgn="base">
              <a:spcBef>
                <a:spcPct val="0"/>
              </a:spcBef>
              <a:spcAft>
                <a:spcPct val="0"/>
              </a:spcAft>
              <a:defRPr b="1" i="1" kern="1200">
                <a:solidFill>
                  <a:srgbClr val="FFCC99"/>
                </a:solidFill>
                <a:latin typeface="Arial" charset="0"/>
                <a:ea typeface="ヒラギノ角ゴ Pro W3"/>
                <a:cs typeface="Arial" charset="0"/>
              </a:defRPr>
            </a:lvl4pPr>
            <a:lvl5pPr marL="1828800" algn="l" rtl="0" fontAlgn="base">
              <a:spcBef>
                <a:spcPct val="0"/>
              </a:spcBef>
              <a:spcAft>
                <a:spcPct val="0"/>
              </a:spcAft>
              <a:defRPr b="1" i="1" kern="1200">
                <a:solidFill>
                  <a:srgbClr val="FFCC99"/>
                </a:solidFill>
                <a:latin typeface="Arial" charset="0"/>
                <a:ea typeface="ヒラギノ角ゴ Pro W3"/>
                <a:cs typeface="Arial" charset="0"/>
              </a:defRPr>
            </a:lvl5pPr>
            <a:lvl6pPr marL="2286000" algn="l" defTabSz="914400" rtl="0" eaLnBrk="1" latinLnBrk="0" hangingPunct="1">
              <a:defRPr b="1" i="1" kern="1200">
                <a:solidFill>
                  <a:srgbClr val="FFCC99"/>
                </a:solidFill>
                <a:latin typeface="Arial" charset="0"/>
                <a:ea typeface="ヒラギノ角ゴ Pro W3"/>
                <a:cs typeface="Arial" charset="0"/>
              </a:defRPr>
            </a:lvl6pPr>
            <a:lvl7pPr marL="2743200" algn="l" defTabSz="914400" rtl="0" eaLnBrk="1" latinLnBrk="0" hangingPunct="1">
              <a:defRPr b="1" i="1" kern="1200">
                <a:solidFill>
                  <a:srgbClr val="FFCC99"/>
                </a:solidFill>
                <a:latin typeface="Arial" charset="0"/>
                <a:ea typeface="ヒラギノ角ゴ Pro W3"/>
                <a:cs typeface="Arial" charset="0"/>
              </a:defRPr>
            </a:lvl7pPr>
            <a:lvl8pPr marL="3200400" algn="l" defTabSz="914400" rtl="0" eaLnBrk="1" latinLnBrk="0" hangingPunct="1">
              <a:defRPr b="1" i="1" kern="1200">
                <a:solidFill>
                  <a:srgbClr val="FFCC99"/>
                </a:solidFill>
                <a:latin typeface="Arial" charset="0"/>
                <a:ea typeface="ヒラギノ角ゴ Pro W3"/>
                <a:cs typeface="Arial" charset="0"/>
              </a:defRPr>
            </a:lvl8pPr>
            <a:lvl9pPr marL="3657600" algn="l" defTabSz="914400" rtl="0" eaLnBrk="1" latinLnBrk="0" hangingPunct="1">
              <a:defRPr b="1" i="1" kern="1200">
                <a:solidFill>
                  <a:srgbClr val="FFCC99"/>
                </a:solidFill>
                <a:latin typeface="Arial" charset="0"/>
                <a:ea typeface="ヒラギノ角ゴ Pro W3"/>
                <a:cs typeface="Arial" charset="0"/>
              </a:defRPr>
            </a:lvl9pPr>
          </a:lstStyle>
          <a:p>
            <a:r>
              <a:rPr lang="en-US" sz="900" b="0" i="0" baseline="30000">
                <a:solidFill>
                  <a:schemeClr val="tx1"/>
                </a:solidFill>
                <a:latin typeface="+mj-lt"/>
              </a:rPr>
              <a:t>1</a:t>
            </a:r>
            <a:r>
              <a:rPr lang="en-US" sz="900" b="0" i="0">
                <a:solidFill>
                  <a:schemeClr val="tx1"/>
                </a:solidFill>
                <a:latin typeface="+mj-lt"/>
              </a:rPr>
              <a:t>Alkhouli et al. </a:t>
            </a:r>
            <a:r>
              <a:rPr lang="en-US" sz="900" b="0">
                <a:solidFill>
                  <a:schemeClr val="tx1"/>
                </a:solidFill>
                <a:latin typeface="+mj-lt"/>
              </a:rPr>
              <a:t>JACC Cardiovasc </a:t>
            </a:r>
            <a:r>
              <a:rPr lang="en-US" sz="900" b="0" err="1">
                <a:solidFill>
                  <a:schemeClr val="tx1"/>
                </a:solidFill>
                <a:latin typeface="+mj-lt"/>
              </a:rPr>
              <a:t>Interv</a:t>
            </a:r>
            <a:r>
              <a:rPr lang="en-US" sz="900" b="0">
                <a:solidFill>
                  <a:schemeClr val="tx1"/>
                </a:solidFill>
                <a:latin typeface="+mj-lt"/>
              </a:rPr>
              <a:t> </a:t>
            </a:r>
            <a:r>
              <a:rPr lang="en-US" sz="900" b="0" i="0">
                <a:solidFill>
                  <a:schemeClr val="tx1"/>
                </a:solidFill>
                <a:latin typeface="+mj-lt"/>
              </a:rPr>
              <a:t>2024;17(3)422–434. </a:t>
            </a:r>
            <a:r>
              <a:rPr lang="en-US" sz="900" b="0" i="0" baseline="30000">
                <a:solidFill>
                  <a:schemeClr val="tx1"/>
                </a:solidFill>
                <a:latin typeface="+mj-lt"/>
              </a:rPr>
              <a:t>2</a:t>
            </a:r>
            <a:r>
              <a:rPr lang="en-US" sz="900" b="0" i="0">
                <a:solidFill>
                  <a:schemeClr val="tx1"/>
                </a:solidFill>
                <a:latin typeface="+mj-lt"/>
              </a:rPr>
              <a:t>Shah et al. </a:t>
            </a:r>
            <a:r>
              <a:rPr lang="en-US" sz="900" b="0">
                <a:solidFill>
                  <a:schemeClr val="tx1"/>
                </a:solidFill>
                <a:latin typeface="+mj-lt"/>
              </a:rPr>
              <a:t>CRT Conference </a:t>
            </a:r>
            <a:r>
              <a:rPr lang="en-US" sz="900" b="0" i="0">
                <a:solidFill>
                  <a:schemeClr val="tx1"/>
                </a:solidFill>
                <a:latin typeface="+mj-lt"/>
              </a:rPr>
              <a:t>2024.</a:t>
            </a:r>
          </a:p>
          <a:p>
            <a:r>
              <a:rPr lang="en-US" sz="900" b="0" i="0" baseline="30000">
                <a:solidFill>
                  <a:schemeClr val="tx1"/>
                </a:solidFill>
                <a:latin typeface="+mj-lt"/>
              </a:rPr>
              <a:t>3</a:t>
            </a:r>
            <a:r>
              <a:rPr lang="en-US" sz="900" b="0" i="0">
                <a:solidFill>
                  <a:schemeClr val="tx1"/>
                </a:solidFill>
                <a:latin typeface="+mj-lt"/>
              </a:rPr>
              <a:t>Makkar et al. </a:t>
            </a:r>
            <a:r>
              <a:rPr lang="en-US" sz="900" b="0">
                <a:solidFill>
                  <a:schemeClr val="tx1"/>
                </a:solidFill>
                <a:latin typeface="+mj-lt"/>
              </a:rPr>
              <a:t>Heart Rhythm </a:t>
            </a:r>
            <a:r>
              <a:rPr lang="en-US" sz="900" b="0" i="0">
                <a:solidFill>
                  <a:schemeClr val="tx1"/>
                </a:solidFill>
                <a:latin typeface="+mj-lt"/>
              </a:rPr>
              <a:t>2024; S1547-5271(24)02541-4. </a:t>
            </a:r>
            <a:r>
              <a:rPr lang="en-US" sz="900" b="0" i="0" baseline="30000">
                <a:solidFill>
                  <a:schemeClr val="tx1"/>
                </a:solidFill>
                <a:latin typeface="+mj-lt"/>
              </a:rPr>
              <a:t>4</a:t>
            </a:r>
            <a:r>
              <a:rPr lang="en-US" sz="900" b="0" i="0">
                <a:solidFill>
                  <a:schemeClr val="tx1"/>
                </a:solidFill>
                <a:latin typeface="+mj-lt"/>
              </a:rPr>
              <a:t>Shah et al. </a:t>
            </a:r>
            <a:r>
              <a:rPr lang="en-US" sz="900" b="0">
                <a:solidFill>
                  <a:schemeClr val="tx1"/>
                </a:solidFill>
                <a:latin typeface="+mj-lt"/>
              </a:rPr>
              <a:t>TCT Conference</a:t>
            </a:r>
            <a:r>
              <a:rPr lang="en-US" sz="900" b="0" i="0">
                <a:solidFill>
                  <a:schemeClr val="tx1"/>
                </a:solidFill>
                <a:latin typeface="+mj-lt"/>
              </a:rPr>
              <a:t> 2024. </a:t>
            </a:r>
            <a:r>
              <a:rPr lang="en-US" sz="900" b="0" i="0" baseline="30000">
                <a:solidFill>
                  <a:schemeClr val="tx1"/>
                </a:solidFill>
                <a:latin typeface="+mj-lt"/>
              </a:rPr>
              <a:t>5</a:t>
            </a:r>
            <a:r>
              <a:rPr lang="en-US" sz="900" b="0" i="0">
                <a:solidFill>
                  <a:schemeClr val="tx1"/>
                </a:solidFill>
                <a:latin typeface="+mj-lt"/>
              </a:rPr>
              <a:t>Ellis et al. </a:t>
            </a:r>
            <a:r>
              <a:rPr lang="en-US" sz="900" b="0">
                <a:solidFill>
                  <a:schemeClr val="tx1"/>
                </a:solidFill>
                <a:latin typeface="+mj-lt"/>
              </a:rPr>
              <a:t>AF Symposium </a:t>
            </a:r>
            <a:r>
              <a:rPr lang="en-US" sz="900" b="0" i="0">
                <a:solidFill>
                  <a:schemeClr val="tx1"/>
                </a:solidFill>
                <a:latin typeface="+mj-lt"/>
              </a:rPr>
              <a:t>2025.</a:t>
            </a:r>
          </a:p>
        </p:txBody>
      </p:sp>
    </p:spTree>
    <p:extLst>
      <p:ext uri="{BB962C8B-B14F-4D97-AF65-F5344CB8AC3E}">
        <p14:creationId xmlns:p14="http://schemas.microsoft.com/office/powerpoint/2010/main" val="3623293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A46C0-8B6C-0F81-100A-3D572389A7D0}"/>
              </a:ext>
            </a:extLst>
          </p:cNvPr>
          <p:cNvSpPr>
            <a:spLocks noGrp="1"/>
          </p:cNvSpPr>
          <p:nvPr>
            <p:ph type="title"/>
          </p:nvPr>
        </p:nvSpPr>
        <p:spPr/>
        <p:txBody>
          <a:bodyPr/>
          <a:lstStyle/>
          <a:p>
            <a:r>
              <a:rPr lang="en-US"/>
              <a:t>Analysis Design</a:t>
            </a:r>
          </a:p>
        </p:txBody>
      </p:sp>
      <p:graphicFrame>
        <p:nvGraphicFramePr>
          <p:cNvPr id="6" name="Group 4">
            <a:extLst>
              <a:ext uri="{FF2B5EF4-FFF2-40B4-BE49-F238E27FC236}">
                <a16:creationId xmlns:a16="http://schemas.microsoft.com/office/drawing/2014/main" id="{DAC5EEB7-66C2-9251-3706-7E3612725B13}"/>
              </a:ext>
            </a:extLst>
          </p:cNvPr>
          <p:cNvGraphicFramePr>
            <a:graphicFrameLocks noGrp="1"/>
          </p:cNvGraphicFramePr>
          <p:nvPr>
            <p:extLst>
              <p:ext uri="{D42A27DB-BD31-4B8C-83A1-F6EECF244321}">
                <p14:modId xmlns:p14="http://schemas.microsoft.com/office/powerpoint/2010/main" val="2344944665"/>
              </p:ext>
            </p:extLst>
          </p:nvPr>
        </p:nvGraphicFramePr>
        <p:xfrm>
          <a:off x="869576" y="1479178"/>
          <a:ext cx="10812351" cy="4652772"/>
        </p:xfrm>
        <a:graphic>
          <a:graphicData uri="http://schemas.openxmlformats.org/drawingml/2006/table">
            <a:tbl>
              <a:tblPr>
                <a:tableStyleId>{616DA210-FB5B-4158-B5E0-FEB733F419BA}</a:tableStyleId>
              </a:tblPr>
              <a:tblGrid>
                <a:gridCol w="2097223">
                  <a:extLst>
                    <a:ext uri="{9D8B030D-6E8A-4147-A177-3AD203B41FA5}">
                      <a16:colId xmlns:a16="http://schemas.microsoft.com/office/drawing/2014/main" val="20000"/>
                    </a:ext>
                  </a:extLst>
                </a:gridCol>
                <a:gridCol w="8715128">
                  <a:extLst>
                    <a:ext uri="{9D8B030D-6E8A-4147-A177-3AD203B41FA5}">
                      <a16:colId xmlns:a16="http://schemas.microsoft.com/office/drawing/2014/main" val="20003"/>
                    </a:ext>
                  </a:extLst>
                </a:gridCol>
              </a:tblGrid>
              <a:tr h="716865">
                <a:tc>
                  <a:txBody>
                    <a:bodyPr/>
                    <a:lstStyle/>
                    <a:p>
                      <a:pPr marL="0" marR="0" lvl="0" indent="0" algn="l" defTabSz="914400" rtl="0" eaLnBrk="1" fontAlgn="base" latinLnBrk="0" hangingPunct="1">
                        <a:lnSpc>
                          <a:spcPct val="100000"/>
                        </a:lnSpc>
                        <a:spcBef>
                          <a:spcPct val="30000"/>
                        </a:spcBef>
                        <a:spcAft>
                          <a:spcPct val="0"/>
                        </a:spcAft>
                        <a:buClr>
                          <a:schemeClr val="tx2"/>
                        </a:buClr>
                        <a:buSzPct val="110000"/>
                        <a:buFontTx/>
                        <a:buNone/>
                        <a:tabLst/>
                      </a:pPr>
                      <a:r>
                        <a:rPr kumimoji="0" lang="en-US" sz="1600" b="1" u="none" strike="noStrike" cap="none" normalizeH="0" baseline="0">
                          <a:ln>
                            <a:noFill/>
                          </a:ln>
                          <a:solidFill>
                            <a:schemeClr val="tx1"/>
                          </a:solidFill>
                          <a:effectLst/>
                        </a:rPr>
                        <a:t>Purpose</a:t>
                      </a:r>
                      <a:endParaRPr kumimoji="0" lang="en-US" sz="1600" b="1" i="0" u="none" strike="noStrike" cap="none" normalizeH="0" baseline="0">
                        <a:ln>
                          <a:noFill/>
                        </a:ln>
                        <a:solidFill>
                          <a:schemeClr val="tx1"/>
                        </a:solidFill>
                        <a:effectLst/>
                        <a:latin typeface="Arial" charset="0"/>
                      </a:endParaRPr>
                    </a:p>
                  </a:txBody>
                  <a:tcPr marL="182880" marT="91440" marB="91440" anchor="ctr" horzOverflow="overflow">
                    <a:solidFill>
                      <a:srgbClr val="00B0F0"/>
                    </a:solidFill>
                  </a:tcPr>
                </a:tc>
                <a:tc>
                  <a:txBody>
                    <a:bodyPr/>
                    <a:lstStyle/>
                    <a:p>
                      <a:pPr marL="0" marR="0" lvl="0" indent="0" algn="l" defTabSz="914400" rtl="0" eaLnBrk="1" fontAlgn="base" latinLnBrk="0" hangingPunct="1">
                        <a:lnSpc>
                          <a:spcPct val="100000"/>
                        </a:lnSpc>
                        <a:spcBef>
                          <a:spcPct val="30000"/>
                        </a:spcBef>
                        <a:spcAft>
                          <a:spcPct val="0"/>
                        </a:spcAft>
                        <a:buClr>
                          <a:schemeClr val="tx2"/>
                        </a:buClr>
                        <a:buSzPct val="110000"/>
                        <a:buFontTx/>
                        <a:buNone/>
                        <a:tabLst/>
                      </a:pPr>
                      <a:r>
                        <a:rPr lang="en-US" sz="1600" kern="1200" dirty="0">
                          <a:solidFill>
                            <a:schemeClr val="tx1"/>
                          </a:solidFill>
                          <a:effectLst/>
                          <a:latin typeface="+mn-lt"/>
                          <a:ea typeface="+mn-ea"/>
                          <a:cs typeface="+mn-cs"/>
                        </a:rPr>
                        <a:t>This analysis aims to compare the safety and effectiveness of three different hospital discharge antithrombotic strategies following Amulet implant: dual antiplatelet therapy (DAPT) versus single antiplatelet therapy (SAPT) or oral anticoagulation (OAC).</a:t>
                      </a:r>
                      <a:endParaRPr kumimoji="0" lang="en-US" sz="1600" b="0" i="0" u="none" strike="noStrike" cap="none" normalizeH="0" baseline="0" dirty="0">
                        <a:ln>
                          <a:noFill/>
                        </a:ln>
                        <a:solidFill>
                          <a:schemeClr val="tx1"/>
                        </a:solidFill>
                        <a:effectLst/>
                        <a:latin typeface="Arial" charset="0"/>
                      </a:endParaRPr>
                    </a:p>
                  </a:txBody>
                  <a:tcPr marL="182880" marT="91440" marB="91440" horzOverflow="overflow"/>
                </a:tc>
                <a:extLst>
                  <a:ext uri="{0D108BD9-81ED-4DB2-BD59-A6C34878D82A}">
                    <a16:rowId xmlns:a16="http://schemas.microsoft.com/office/drawing/2014/main" val="10000"/>
                  </a:ext>
                </a:extLst>
              </a:tr>
              <a:tr h="716865">
                <a:tc>
                  <a:txBody>
                    <a:bodyPr/>
                    <a:lstStyle/>
                    <a:p>
                      <a:pPr marL="0" marR="0" lvl="0" indent="0" algn="l" defTabSz="914400" rtl="0" eaLnBrk="1" fontAlgn="base" latinLnBrk="0" hangingPunct="1">
                        <a:lnSpc>
                          <a:spcPct val="100000"/>
                        </a:lnSpc>
                        <a:spcBef>
                          <a:spcPct val="30000"/>
                        </a:spcBef>
                        <a:spcAft>
                          <a:spcPct val="0"/>
                        </a:spcAft>
                        <a:buClr>
                          <a:schemeClr val="tx2"/>
                        </a:buClr>
                        <a:buSzPct val="110000"/>
                        <a:buFontTx/>
                        <a:buNone/>
                        <a:tabLst/>
                      </a:pPr>
                      <a:r>
                        <a:rPr kumimoji="0" lang="en-US" sz="1600" b="1" u="none" strike="noStrike" cap="none" normalizeH="0" baseline="0">
                          <a:ln>
                            <a:noFill/>
                          </a:ln>
                          <a:solidFill>
                            <a:schemeClr val="tx1"/>
                          </a:solidFill>
                          <a:effectLst/>
                        </a:rPr>
                        <a:t>Analysis Population</a:t>
                      </a:r>
                      <a:endParaRPr kumimoji="0" lang="en-US" sz="1600" b="1" i="0" u="none" strike="noStrike" cap="none" normalizeH="0" baseline="0">
                        <a:ln>
                          <a:noFill/>
                        </a:ln>
                        <a:solidFill>
                          <a:schemeClr val="tx1"/>
                        </a:solidFill>
                        <a:effectLst/>
                        <a:latin typeface="Arial" charset="0"/>
                      </a:endParaRPr>
                    </a:p>
                  </a:txBody>
                  <a:tcPr marL="182880" marT="91440" marB="91440" anchor="ctr" horzOverflow="overflow">
                    <a:solidFill>
                      <a:srgbClr val="00B0F0"/>
                    </a:solidFill>
                  </a:tcPr>
                </a:tc>
                <a:tc>
                  <a:txBody>
                    <a:bodyPr/>
                    <a:lstStyle/>
                    <a:p>
                      <a:pPr marL="0" marR="0" lvl="0" indent="0" algn="l" defTabSz="914400" rtl="0" eaLnBrk="1" fontAlgn="base" latinLnBrk="0" hangingPunct="1">
                        <a:lnSpc>
                          <a:spcPct val="100000"/>
                        </a:lnSpc>
                        <a:spcBef>
                          <a:spcPct val="30000"/>
                        </a:spcBef>
                        <a:spcAft>
                          <a:spcPct val="0"/>
                        </a:spcAft>
                        <a:buClr>
                          <a:schemeClr val="tx2"/>
                        </a:buClr>
                        <a:buSzPct val="110000"/>
                        <a:buFontTx/>
                        <a:buNone/>
                        <a:tabLst/>
                      </a:pPr>
                      <a:r>
                        <a:rPr kumimoji="0" lang="en-US" sz="1600" b="0" u="none" strike="noStrike" cap="none" normalizeH="0" baseline="0">
                          <a:ln>
                            <a:noFill/>
                          </a:ln>
                          <a:solidFill>
                            <a:schemeClr val="tx1"/>
                          </a:solidFill>
                          <a:effectLst/>
                        </a:rPr>
                        <a:t>Includes </a:t>
                      </a:r>
                      <a:r>
                        <a:rPr lang="en-US" sz="1600" kern="1200">
                          <a:solidFill>
                            <a:schemeClr val="tx1"/>
                          </a:solidFill>
                          <a:effectLst/>
                          <a:latin typeface="+mn-lt"/>
                          <a:ea typeface="+mn-ea"/>
                          <a:cs typeface="+mn-cs"/>
                        </a:rPr>
                        <a:t>all patients with a successful Amulet </a:t>
                      </a:r>
                      <a:r>
                        <a:rPr lang="en-US" sz="1600" kern="1200" err="1">
                          <a:solidFill>
                            <a:schemeClr val="tx1"/>
                          </a:solidFill>
                          <a:effectLst/>
                          <a:latin typeface="+mn-lt"/>
                          <a:ea typeface="+mn-ea"/>
                          <a:cs typeface="+mn-cs"/>
                        </a:rPr>
                        <a:t>occluder</a:t>
                      </a:r>
                      <a:r>
                        <a:rPr lang="en-US" sz="1600" kern="1200">
                          <a:solidFill>
                            <a:schemeClr val="tx1"/>
                          </a:solidFill>
                          <a:effectLst/>
                          <a:latin typeface="+mn-lt"/>
                          <a:ea typeface="+mn-ea"/>
                          <a:cs typeface="+mn-cs"/>
                        </a:rPr>
                        <a:t> implant and discharged alive from the hospital between August 14, 2021 and December 15, 2023 and entered into the NCDR LAAO Registry.</a:t>
                      </a:r>
                      <a:r>
                        <a:rPr kumimoji="0" lang="en-US" sz="1600" b="0" u="none" strike="noStrike" cap="none" normalizeH="0" baseline="0">
                          <a:ln>
                            <a:noFill/>
                          </a:ln>
                          <a:solidFill>
                            <a:schemeClr val="tx1"/>
                          </a:solidFill>
                          <a:effectLst/>
                        </a:rPr>
                        <a:t> </a:t>
                      </a:r>
                    </a:p>
                  </a:txBody>
                  <a:tcPr marL="182880" marT="91440" marB="91440" horzOverflow="overflow"/>
                </a:tc>
                <a:extLst>
                  <a:ext uri="{0D108BD9-81ED-4DB2-BD59-A6C34878D82A}">
                    <a16:rowId xmlns:a16="http://schemas.microsoft.com/office/drawing/2014/main" val="10001"/>
                  </a:ext>
                </a:extLst>
              </a:tr>
              <a:tr h="325848">
                <a:tc>
                  <a:txBody>
                    <a:bodyPr/>
                    <a:lstStyle/>
                    <a:p>
                      <a:pPr marL="0" marR="0" lvl="0" indent="0" algn="l" defTabSz="914400" rtl="0" eaLnBrk="1" fontAlgn="base" latinLnBrk="0" hangingPunct="1">
                        <a:lnSpc>
                          <a:spcPct val="100000"/>
                        </a:lnSpc>
                        <a:spcBef>
                          <a:spcPct val="30000"/>
                        </a:spcBef>
                        <a:spcAft>
                          <a:spcPct val="0"/>
                        </a:spcAft>
                        <a:buClr>
                          <a:schemeClr val="tx2"/>
                        </a:buClr>
                        <a:buSzPct val="110000"/>
                        <a:buFontTx/>
                        <a:buNone/>
                        <a:tabLst/>
                      </a:pPr>
                      <a:r>
                        <a:rPr kumimoji="0" lang="en-US" sz="1600" b="1" u="none" strike="noStrike" cap="none" normalizeH="0" baseline="0">
                          <a:ln>
                            <a:noFill/>
                          </a:ln>
                          <a:solidFill>
                            <a:schemeClr val="tx1"/>
                          </a:solidFill>
                          <a:effectLst/>
                        </a:rPr>
                        <a:t>Follow-up</a:t>
                      </a:r>
                      <a:endParaRPr kumimoji="0" lang="en-US" sz="1600" b="1" i="0" u="none" strike="noStrike" cap="none" normalizeH="0" baseline="0">
                        <a:ln>
                          <a:noFill/>
                        </a:ln>
                        <a:solidFill>
                          <a:schemeClr val="tx1"/>
                        </a:solidFill>
                        <a:effectLst/>
                        <a:latin typeface="Arial" charset="0"/>
                      </a:endParaRPr>
                    </a:p>
                  </a:txBody>
                  <a:tcPr marL="182880" marT="91440" marB="91440" anchor="ctr" horzOverflow="overflow">
                    <a:solidFill>
                      <a:srgbClr val="00B0F0"/>
                    </a:solidFill>
                  </a:tcPr>
                </a:tc>
                <a:tc>
                  <a:txBody>
                    <a:bodyPr/>
                    <a:lstStyle/>
                    <a:p>
                      <a:pPr marL="0" marR="0" lvl="0" indent="0" algn="l" defTabSz="914400" rtl="0" eaLnBrk="1" fontAlgn="base" latinLnBrk="0" hangingPunct="1">
                        <a:lnSpc>
                          <a:spcPct val="100000"/>
                        </a:lnSpc>
                        <a:spcBef>
                          <a:spcPct val="30000"/>
                        </a:spcBef>
                        <a:spcAft>
                          <a:spcPct val="0"/>
                        </a:spcAft>
                        <a:buClr>
                          <a:schemeClr val="tx2"/>
                        </a:buClr>
                        <a:buSzPct val="110000"/>
                        <a:buFontTx/>
                        <a:buNone/>
                        <a:tabLst/>
                      </a:pPr>
                      <a:r>
                        <a:rPr kumimoji="0" lang="en-US" sz="1600" b="0" u="none" strike="noStrike" cap="none" normalizeH="0" baseline="0">
                          <a:ln>
                            <a:noFill/>
                          </a:ln>
                          <a:solidFill>
                            <a:schemeClr val="tx1"/>
                          </a:solidFill>
                          <a:effectLst/>
                        </a:rPr>
                        <a:t>Procedural, discharge, 45-day, and 6-month</a:t>
                      </a:r>
                      <a:endParaRPr kumimoji="0" lang="en-US" sz="1600" b="0" i="0" u="none" strike="noStrike" cap="none" normalizeH="0" baseline="0">
                        <a:ln>
                          <a:noFill/>
                        </a:ln>
                        <a:solidFill>
                          <a:schemeClr val="tx1"/>
                        </a:solidFill>
                        <a:effectLst/>
                        <a:latin typeface="Arial" charset="0"/>
                      </a:endParaRPr>
                    </a:p>
                  </a:txBody>
                  <a:tcPr marL="182880" marT="91440" marB="91440" anchor="ctr" horzOverflow="overflow"/>
                </a:tc>
                <a:extLst>
                  <a:ext uri="{0D108BD9-81ED-4DB2-BD59-A6C34878D82A}">
                    <a16:rowId xmlns:a16="http://schemas.microsoft.com/office/drawing/2014/main" val="10002"/>
                  </a:ext>
                </a:extLst>
              </a:tr>
              <a:tr h="188883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a:ln>
                            <a:noFill/>
                          </a:ln>
                          <a:solidFill>
                            <a:schemeClr val="tx1"/>
                          </a:solidFill>
                          <a:effectLst/>
                        </a:rPr>
                        <a:t>Analysis Outcomes and Patient Population</a:t>
                      </a:r>
                      <a:endParaRPr kumimoji="0" lang="en-US" sz="1600" b="1" i="0" u="none" strike="noStrike" cap="none" normalizeH="0" baseline="0">
                        <a:ln>
                          <a:noFill/>
                        </a:ln>
                        <a:solidFill>
                          <a:schemeClr val="tx1"/>
                        </a:solidFill>
                        <a:effectLst/>
                        <a:latin typeface="Arial" charset="0"/>
                      </a:endParaRPr>
                    </a:p>
                  </a:txBody>
                  <a:tcPr marL="182880" marT="91440" marB="91440" anchor="ctr" horzOverflow="overflow">
                    <a:solidFill>
                      <a:srgbClr val="00B0F0"/>
                    </a:solidFill>
                  </a:tcPr>
                </a:tc>
                <a:tc>
                  <a:txBody>
                    <a:bodyPr/>
                    <a:lstStyle/>
                    <a:p>
                      <a:pPr marL="168275" marR="0" lvl="0" indent="-168275" algn="l" defTabSz="914400" rtl="0" eaLnBrk="1" fontAlgn="base" latinLnBrk="0" hangingPunct="1">
                        <a:lnSpc>
                          <a:spcPct val="100000"/>
                        </a:lnSpc>
                        <a:spcBef>
                          <a:spcPct val="30000"/>
                        </a:spcBef>
                        <a:spcAft>
                          <a:spcPct val="0"/>
                        </a:spcAft>
                        <a:buClr>
                          <a:schemeClr val="tx2"/>
                        </a:buClr>
                        <a:buSzPct val="100000"/>
                        <a:buFont typeface="Arial" panose="020B0604020202020204" pitchFamily="34" charset="0"/>
                        <a:buChar char="•"/>
                        <a:tabLst/>
                      </a:pPr>
                      <a:r>
                        <a:rPr kumimoji="0" lang="en-US" sz="1600" b="0" u="none" strike="noStrike" cap="none" normalizeH="0" baseline="0" dirty="0">
                          <a:ln>
                            <a:noFill/>
                          </a:ln>
                          <a:solidFill>
                            <a:schemeClr val="tx1"/>
                          </a:solidFill>
                          <a:effectLst/>
                        </a:rPr>
                        <a:t>Patient characteristics, procedural details, closure assessment, and clinical outcomes through 6 months</a:t>
                      </a:r>
                    </a:p>
                    <a:p>
                      <a:pPr marL="168275" marR="0" lvl="0" indent="-168275" algn="l" defTabSz="914400" rtl="0" eaLnBrk="1" fontAlgn="base" latinLnBrk="0" hangingPunct="1">
                        <a:lnSpc>
                          <a:spcPct val="100000"/>
                        </a:lnSpc>
                        <a:spcBef>
                          <a:spcPct val="30000"/>
                        </a:spcBef>
                        <a:spcAft>
                          <a:spcPct val="0"/>
                        </a:spcAft>
                        <a:buClr>
                          <a:schemeClr val="tx2"/>
                        </a:buClr>
                        <a:buSzPct val="100000"/>
                        <a:buFont typeface="Arial" panose="020B0604020202020204" pitchFamily="34" charset="0"/>
                        <a:buChar char="•"/>
                        <a:tabLst/>
                      </a:pPr>
                      <a:r>
                        <a:rPr lang="en-US" sz="1600" dirty="0"/>
                        <a:t>11,445 patients analyzed</a:t>
                      </a:r>
                    </a:p>
                    <a:p>
                      <a:pPr marL="341313" marR="0" lvl="0" indent="-168275" algn="l" defTabSz="914400" rtl="0" eaLnBrk="1" fontAlgn="base" latinLnBrk="0" hangingPunct="1">
                        <a:lnSpc>
                          <a:spcPct val="100000"/>
                        </a:lnSpc>
                        <a:spcBef>
                          <a:spcPts val="300"/>
                        </a:spcBef>
                        <a:spcAft>
                          <a:spcPct val="0"/>
                        </a:spcAft>
                        <a:buClr>
                          <a:schemeClr val="tx2"/>
                        </a:buClr>
                        <a:buSzPct val="100000"/>
                        <a:buFont typeface="Arial" panose="020B0604020202020204" pitchFamily="34" charset="0"/>
                        <a:buChar char="•"/>
                        <a:tabLst/>
                      </a:pPr>
                      <a:r>
                        <a:rPr kumimoji="0" lang="en-US" sz="1600" b="0" u="none" strike="noStrike" cap="none" normalizeH="0" baseline="0" dirty="0">
                          <a:ln>
                            <a:noFill/>
                          </a:ln>
                          <a:solidFill>
                            <a:schemeClr val="tx1"/>
                          </a:solidFill>
                          <a:effectLst/>
                        </a:rPr>
                        <a:t>Discharged on DAPT (IFU recommended) – 9355 patients (81.7%)</a:t>
                      </a:r>
                    </a:p>
                    <a:p>
                      <a:pPr marL="341313" marR="0" lvl="0" indent="-168275" algn="l" defTabSz="914400" rtl="0" eaLnBrk="1" fontAlgn="base" latinLnBrk="0" hangingPunct="1">
                        <a:lnSpc>
                          <a:spcPct val="100000"/>
                        </a:lnSpc>
                        <a:spcBef>
                          <a:spcPts val="300"/>
                        </a:spcBef>
                        <a:spcAft>
                          <a:spcPct val="0"/>
                        </a:spcAft>
                        <a:buClr>
                          <a:schemeClr val="tx2"/>
                        </a:buClr>
                        <a:buSzPct val="100000"/>
                        <a:buFont typeface="Arial" panose="020B0604020202020204" pitchFamily="34" charset="0"/>
                        <a:buChar char="•"/>
                        <a:tabLst/>
                        <a:defRPr/>
                      </a:pPr>
                      <a:r>
                        <a:rPr kumimoji="0" lang="en-US" sz="1600" b="0" u="none" strike="noStrike" cap="none" normalizeH="0" baseline="0" dirty="0">
                          <a:ln>
                            <a:noFill/>
                          </a:ln>
                          <a:solidFill>
                            <a:schemeClr val="tx1"/>
                          </a:solidFill>
                          <a:effectLst/>
                        </a:rPr>
                        <a:t>Discharged on SAPT – 606 patients (5.3%)</a:t>
                      </a:r>
                    </a:p>
                    <a:p>
                      <a:pPr marL="341313" marR="0" lvl="0" indent="-168275" algn="l" defTabSz="914400" rtl="0" eaLnBrk="1" fontAlgn="base" latinLnBrk="0" hangingPunct="1">
                        <a:lnSpc>
                          <a:spcPct val="100000"/>
                        </a:lnSpc>
                        <a:spcBef>
                          <a:spcPts val="300"/>
                        </a:spcBef>
                        <a:spcAft>
                          <a:spcPct val="0"/>
                        </a:spcAft>
                        <a:buClr>
                          <a:schemeClr val="tx2"/>
                        </a:buClr>
                        <a:buSzPct val="100000"/>
                        <a:buFont typeface="Arial" panose="020B0604020202020204" pitchFamily="34" charset="0"/>
                        <a:buChar char="•"/>
                        <a:tabLst/>
                      </a:pPr>
                      <a:r>
                        <a:rPr kumimoji="0" lang="en-US" sz="1600" b="0" u="none" strike="noStrike" cap="none" normalizeH="0" baseline="0" dirty="0">
                          <a:ln>
                            <a:noFill/>
                          </a:ln>
                          <a:solidFill>
                            <a:schemeClr val="tx1"/>
                          </a:solidFill>
                          <a:effectLst/>
                        </a:rPr>
                        <a:t>Discharged on OAC – 1484 patients (13.0%)</a:t>
                      </a:r>
                    </a:p>
                    <a:p>
                      <a:pPr marL="741363" marR="0" lvl="0" indent="-168275" algn="l" defTabSz="914400" rtl="0" eaLnBrk="1" fontAlgn="base" latinLnBrk="0" hangingPunct="1">
                        <a:lnSpc>
                          <a:spcPct val="100000"/>
                        </a:lnSpc>
                        <a:spcBef>
                          <a:spcPts val="300"/>
                        </a:spcBef>
                        <a:spcAft>
                          <a:spcPct val="0"/>
                        </a:spcAft>
                        <a:buClr>
                          <a:schemeClr val="tx2"/>
                        </a:buClr>
                        <a:buSzPct val="100000"/>
                        <a:buFont typeface="Arial" panose="020B0604020202020204" pitchFamily="34" charset="0"/>
                        <a:buChar char="•"/>
                        <a:tabLst/>
                      </a:pPr>
                      <a:r>
                        <a:rPr kumimoji="0" lang="en-US" sz="1600" b="0" u="none" strike="noStrike" cap="none" normalizeH="0" baseline="0" dirty="0">
                          <a:ln>
                            <a:noFill/>
                          </a:ln>
                          <a:solidFill>
                            <a:schemeClr val="tx1"/>
                          </a:solidFill>
                          <a:effectLst/>
                        </a:rPr>
                        <a:t>Discharged on DOAC – 1391 patients (12.2%)</a:t>
                      </a:r>
                    </a:p>
                    <a:p>
                      <a:pPr marL="741363" marR="0" lvl="0" indent="-168275" algn="l" defTabSz="914400" rtl="0" eaLnBrk="1" fontAlgn="base" latinLnBrk="0" hangingPunct="1">
                        <a:lnSpc>
                          <a:spcPct val="100000"/>
                        </a:lnSpc>
                        <a:spcBef>
                          <a:spcPts val="300"/>
                        </a:spcBef>
                        <a:spcAft>
                          <a:spcPct val="0"/>
                        </a:spcAft>
                        <a:buClr>
                          <a:schemeClr val="tx2"/>
                        </a:buClr>
                        <a:buSzPct val="100000"/>
                        <a:buFont typeface="Arial" panose="020B0604020202020204" pitchFamily="34" charset="0"/>
                        <a:buChar char="•"/>
                        <a:tabLst/>
                        <a:defRPr/>
                      </a:pPr>
                      <a:r>
                        <a:rPr kumimoji="0" lang="en-US" sz="1600" b="0" u="none" strike="noStrike" cap="none" normalizeH="0" baseline="0" dirty="0">
                          <a:ln>
                            <a:noFill/>
                          </a:ln>
                          <a:solidFill>
                            <a:schemeClr val="tx1"/>
                          </a:solidFill>
                          <a:effectLst/>
                        </a:rPr>
                        <a:t>Discharged on warfarin – 93 patients (0.8%)</a:t>
                      </a:r>
                    </a:p>
                  </a:txBody>
                  <a:tcPr marL="182880" marT="91440" marB="91440" horzOverflow="overflow"/>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128865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A46C0-8B6C-0F81-100A-3D572389A7D0}"/>
              </a:ext>
            </a:extLst>
          </p:cNvPr>
          <p:cNvSpPr>
            <a:spLocks noGrp="1"/>
          </p:cNvSpPr>
          <p:nvPr>
            <p:ph type="title"/>
          </p:nvPr>
        </p:nvSpPr>
        <p:spPr/>
        <p:txBody>
          <a:bodyPr/>
          <a:lstStyle/>
          <a:p>
            <a:r>
              <a:rPr lang="en-US"/>
              <a:t>Endpoints and Outcomes</a:t>
            </a:r>
          </a:p>
        </p:txBody>
      </p:sp>
      <p:graphicFrame>
        <p:nvGraphicFramePr>
          <p:cNvPr id="6" name="Group 4">
            <a:extLst>
              <a:ext uri="{FF2B5EF4-FFF2-40B4-BE49-F238E27FC236}">
                <a16:creationId xmlns:a16="http://schemas.microsoft.com/office/drawing/2014/main" id="{DAC5EEB7-66C2-9251-3706-7E3612725B13}"/>
              </a:ext>
            </a:extLst>
          </p:cNvPr>
          <p:cNvGraphicFramePr>
            <a:graphicFrameLocks noGrp="1"/>
          </p:cNvGraphicFramePr>
          <p:nvPr>
            <p:extLst>
              <p:ext uri="{D42A27DB-BD31-4B8C-83A1-F6EECF244321}">
                <p14:modId xmlns:p14="http://schemas.microsoft.com/office/powerpoint/2010/main" val="3137581696"/>
              </p:ext>
            </p:extLst>
          </p:nvPr>
        </p:nvGraphicFramePr>
        <p:xfrm>
          <a:off x="869576" y="1479178"/>
          <a:ext cx="10812351" cy="3636015"/>
        </p:xfrm>
        <a:graphic>
          <a:graphicData uri="http://schemas.openxmlformats.org/drawingml/2006/table">
            <a:tbl>
              <a:tblPr>
                <a:tableStyleId>{616DA210-FB5B-4158-B5E0-FEB733F419BA}</a:tableStyleId>
              </a:tblPr>
              <a:tblGrid>
                <a:gridCol w="2529840">
                  <a:extLst>
                    <a:ext uri="{9D8B030D-6E8A-4147-A177-3AD203B41FA5}">
                      <a16:colId xmlns:a16="http://schemas.microsoft.com/office/drawing/2014/main" val="20000"/>
                    </a:ext>
                  </a:extLst>
                </a:gridCol>
                <a:gridCol w="8282511">
                  <a:extLst>
                    <a:ext uri="{9D8B030D-6E8A-4147-A177-3AD203B41FA5}">
                      <a16:colId xmlns:a16="http://schemas.microsoft.com/office/drawing/2014/main" val="20003"/>
                    </a:ext>
                  </a:extLst>
                </a:gridCol>
              </a:tblGrid>
              <a:tr h="892815">
                <a:tc>
                  <a:txBody>
                    <a:bodyPr/>
                    <a:lstStyle/>
                    <a:p>
                      <a:pPr marL="0" marR="0" lvl="0" indent="0" algn="l" defTabSz="914400" rtl="0" eaLnBrk="1" fontAlgn="base" latinLnBrk="0" hangingPunct="1">
                        <a:lnSpc>
                          <a:spcPct val="100000"/>
                        </a:lnSpc>
                        <a:spcBef>
                          <a:spcPct val="30000"/>
                        </a:spcBef>
                        <a:spcAft>
                          <a:spcPct val="0"/>
                        </a:spcAft>
                        <a:buClr>
                          <a:schemeClr val="tx2"/>
                        </a:buClr>
                        <a:buSzPct val="110000"/>
                        <a:buFontTx/>
                        <a:buNone/>
                        <a:tabLst/>
                      </a:pPr>
                      <a:r>
                        <a:rPr kumimoji="0" lang="en-US" sz="1800" b="1" u="none" strike="noStrike" cap="none" normalizeH="0" baseline="0">
                          <a:ln>
                            <a:noFill/>
                          </a:ln>
                          <a:solidFill>
                            <a:schemeClr val="tx1"/>
                          </a:solidFill>
                          <a:effectLst/>
                        </a:rPr>
                        <a:t>Composite Endpoint</a:t>
                      </a:r>
                      <a:endParaRPr kumimoji="0" lang="en-US" sz="1800" b="1" i="0" u="none" strike="noStrike" cap="none" normalizeH="0" baseline="0">
                        <a:ln>
                          <a:noFill/>
                        </a:ln>
                        <a:solidFill>
                          <a:schemeClr val="tx1"/>
                        </a:solidFill>
                        <a:effectLst/>
                        <a:latin typeface="Arial" charset="0"/>
                      </a:endParaRPr>
                    </a:p>
                  </a:txBody>
                  <a:tcPr marL="182880" marT="91440" marB="91440" anchor="ctr" horzOverflow="overflow">
                    <a:solidFill>
                      <a:srgbClr val="00B0F0"/>
                    </a:solidFill>
                  </a:tcPr>
                </a:tc>
                <a:tc>
                  <a:txBody>
                    <a:bodyPr/>
                    <a:lstStyle/>
                    <a:p>
                      <a:pPr marL="0" marR="0" lvl="0" indent="0" algn="l" defTabSz="914400" rtl="0" eaLnBrk="1" fontAlgn="base" latinLnBrk="0" hangingPunct="1">
                        <a:lnSpc>
                          <a:spcPct val="100000"/>
                        </a:lnSpc>
                        <a:spcBef>
                          <a:spcPct val="30000"/>
                        </a:spcBef>
                        <a:spcAft>
                          <a:spcPct val="0"/>
                        </a:spcAft>
                        <a:buClr>
                          <a:schemeClr val="tx2"/>
                        </a:buClr>
                        <a:buSzPct val="110000"/>
                        <a:buFontTx/>
                        <a:buNone/>
                        <a:tabLst/>
                      </a:pPr>
                      <a:r>
                        <a:rPr lang="en-US" sz="1800" kern="1200">
                          <a:solidFill>
                            <a:schemeClr val="tx1"/>
                          </a:solidFill>
                          <a:effectLst/>
                          <a:latin typeface="+mn-lt"/>
                          <a:ea typeface="+mn-ea"/>
                          <a:cs typeface="+mn-cs"/>
                        </a:rPr>
                        <a:t>Composite of all-cause death, stroke, major bleeding, or systemic embolism.</a:t>
                      </a:r>
                      <a:r>
                        <a:rPr lang="en-US" sz="1800" kern="1200" baseline="30000">
                          <a:solidFill>
                            <a:schemeClr val="tx1"/>
                          </a:solidFill>
                          <a:effectLst/>
                          <a:latin typeface="+mn-lt"/>
                          <a:ea typeface="+mn-ea"/>
                          <a:cs typeface="+mn-cs"/>
                        </a:rPr>
                        <a:t>1</a:t>
                      </a:r>
                      <a:endParaRPr kumimoji="0" lang="en-US" sz="1800" b="0" i="0" u="none" strike="noStrike" cap="none" normalizeH="0" baseline="30000">
                        <a:ln>
                          <a:noFill/>
                        </a:ln>
                        <a:solidFill>
                          <a:schemeClr val="tx1"/>
                        </a:solidFill>
                        <a:effectLst/>
                        <a:latin typeface="Arial" charset="0"/>
                      </a:endParaRPr>
                    </a:p>
                  </a:txBody>
                  <a:tcPr marL="182880" marT="91440" marB="91440" horzOverflow="overflow"/>
                </a:tc>
                <a:extLst>
                  <a:ext uri="{0D108BD9-81ED-4DB2-BD59-A6C34878D82A}">
                    <a16:rowId xmlns:a16="http://schemas.microsoft.com/office/drawing/2014/main" val="10000"/>
                  </a:ext>
                </a:extLst>
              </a:tr>
              <a:tr h="573156">
                <a:tc>
                  <a:txBody>
                    <a:bodyPr/>
                    <a:lstStyle/>
                    <a:p>
                      <a:pPr marL="0" marR="0" lvl="0" indent="0" algn="l" defTabSz="914400" rtl="0" eaLnBrk="1" fontAlgn="base" latinLnBrk="0" hangingPunct="1">
                        <a:lnSpc>
                          <a:spcPct val="100000"/>
                        </a:lnSpc>
                        <a:spcBef>
                          <a:spcPct val="30000"/>
                        </a:spcBef>
                        <a:spcAft>
                          <a:spcPct val="0"/>
                        </a:spcAft>
                        <a:buClr>
                          <a:schemeClr val="tx2"/>
                        </a:buClr>
                        <a:buSzPct val="110000"/>
                        <a:buFontTx/>
                        <a:buNone/>
                        <a:tabLst/>
                      </a:pPr>
                      <a:r>
                        <a:rPr kumimoji="0" lang="en-US" sz="1800" b="1" u="none" strike="noStrike" cap="none" normalizeH="0" baseline="0" dirty="0">
                          <a:ln>
                            <a:noFill/>
                          </a:ln>
                          <a:solidFill>
                            <a:schemeClr val="tx1"/>
                          </a:solidFill>
                          <a:effectLst/>
                        </a:rPr>
                        <a:t>Major Adverse Events (MAEs)</a:t>
                      </a:r>
                      <a:endParaRPr kumimoji="0" lang="en-US" sz="1800" b="1" i="0" u="none" strike="noStrike" cap="none" normalizeH="0" baseline="0" dirty="0">
                        <a:ln>
                          <a:noFill/>
                        </a:ln>
                        <a:solidFill>
                          <a:schemeClr val="tx1"/>
                        </a:solidFill>
                        <a:effectLst/>
                        <a:latin typeface="Arial" charset="0"/>
                      </a:endParaRPr>
                    </a:p>
                  </a:txBody>
                  <a:tcPr marL="182880" marT="91440" marB="91440" anchor="ctr" horzOverflow="overflow">
                    <a:solidFill>
                      <a:srgbClr val="00B0F0"/>
                    </a:solidFill>
                  </a:tcPr>
                </a:tc>
                <a:tc>
                  <a:txBody>
                    <a:bodyPr/>
                    <a:lstStyle/>
                    <a:p>
                      <a:pPr marL="0" marR="0" lvl="0" indent="0" algn="l" defTabSz="914400" rtl="0" eaLnBrk="1" fontAlgn="base" latinLnBrk="0" hangingPunct="1">
                        <a:lnSpc>
                          <a:spcPct val="100000"/>
                        </a:lnSpc>
                        <a:spcBef>
                          <a:spcPts val="0"/>
                        </a:spcBef>
                        <a:spcAft>
                          <a:spcPct val="0"/>
                        </a:spcAft>
                        <a:buClr>
                          <a:schemeClr val="tx2"/>
                        </a:buClr>
                        <a:buSzPct val="110000"/>
                        <a:buFontTx/>
                        <a:buNone/>
                        <a:tabLst/>
                      </a:pPr>
                      <a:r>
                        <a:rPr kumimoji="0" lang="en-US" sz="1800" b="0" u="none" strike="noStrike" cap="none" normalizeH="0" baseline="0" dirty="0">
                          <a:ln>
                            <a:noFill/>
                          </a:ln>
                          <a:solidFill>
                            <a:schemeClr val="tx1"/>
                          </a:solidFill>
                          <a:effectLst/>
                        </a:rPr>
                        <a:t>Composite of all-cause death, all stroke (ischemic, hemorrhagic, or undetermined stroke), systemic embolization, transient ischemic attack, device embolization, major bleeding, pericardial effusion requiring open cardiac surgery or percutaneous intervention, major vascular complication, myocardial infarction, or cardiac arrest.</a:t>
                      </a:r>
                    </a:p>
                  </a:txBody>
                  <a:tcPr marL="182880" marT="91440" marB="91440" horzOverflow="overflow"/>
                </a:tc>
                <a:extLst>
                  <a:ext uri="{0D108BD9-81ED-4DB2-BD59-A6C34878D82A}">
                    <a16:rowId xmlns:a16="http://schemas.microsoft.com/office/drawing/2014/main" val="10001"/>
                  </a:ext>
                </a:extLst>
              </a:tr>
              <a:tr h="405825">
                <a:tc>
                  <a:txBody>
                    <a:bodyPr/>
                    <a:lstStyle/>
                    <a:p>
                      <a:pPr marL="0" marR="0" lvl="0" indent="0" algn="l" defTabSz="914400" rtl="0" eaLnBrk="1" fontAlgn="base" latinLnBrk="0" hangingPunct="1">
                        <a:lnSpc>
                          <a:spcPct val="100000"/>
                        </a:lnSpc>
                        <a:spcBef>
                          <a:spcPct val="30000"/>
                        </a:spcBef>
                        <a:spcAft>
                          <a:spcPct val="0"/>
                        </a:spcAft>
                        <a:buClr>
                          <a:schemeClr val="tx2"/>
                        </a:buClr>
                        <a:buSzPct val="110000"/>
                        <a:buFontTx/>
                        <a:buNone/>
                        <a:tabLst/>
                      </a:pPr>
                      <a:r>
                        <a:rPr kumimoji="0" lang="en-US" sz="1800" b="1" i="0" u="none" strike="noStrike" cap="none" normalizeH="0" baseline="0" dirty="0">
                          <a:ln>
                            <a:noFill/>
                          </a:ln>
                          <a:solidFill>
                            <a:schemeClr val="tx1"/>
                          </a:solidFill>
                          <a:effectLst/>
                          <a:latin typeface="Arial" charset="0"/>
                        </a:rPr>
                        <a:t>Device Closure</a:t>
                      </a:r>
                    </a:p>
                  </a:txBody>
                  <a:tcPr marL="182880" marT="91440" marB="91440" anchor="ctr" horzOverflow="overflow">
                    <a:solidFill>
                      <a:srgbClr val="00B0F0"/>
                    </a:solidFill>
                  </a:tcPr>
                </a:tc>
                <a:tc>
                  <a:txBody>
                    <a:bodyPr/>
                    <a:lstStyle/>
                    <a:p>
                      <a:pPr marL="0" marR="0" lvl="0" indent="0" algn="l" defTabSz="914400" rtl="0" eaLnBrk="1" fontAlgn="base" latinLnBrk="0" hangingPunct="1">
                        <a:lnSpc>
                          <a:spcPct val="100000"/>
                        </a:lnSpc>
                        <a:spcBef>
                          <a:spcPct val="30000"/>
                        </a:spcBef>
                        <a:spcAft>
                          <a:spcPct val="0"/>
                        </a:spcAft>
                        <a:buClr>
                          <a:schemeClr val="tx2"/>
                        </a:buClr>
                        <a:buSzPct val="110000"/>
                        <a:buFont typeface="Arial" panose="020B0604020202020204" pitchFamily="34" charset="0"/>
                        <a:buNone/>
                        <a:tabLst/>
                      </a:pPr>
                      <a:r>
                        <a:rPr kumimoji="0" lang="en-US" sz="1800" b="0" u="none" strike="noStrike" kern="1200" cap="none" normalizeH="0" baseline="0" dirty="0">
                          <a:ln>
                            <a:noFill/>
                          </a:ln>
                          <a:solidFill>
                            <a:schemeClr val="tx1"/>
                          </a:solidFill>
                          <a:effectLst/>
                          <a:latin typeface="+mn-lt"/>
                          <a:ea typeface="+mn-ea"/>
                          <a:cs typeface="+mn-cs"/>
                        </a:rPr>
                        <a:t>Peri-device leak (PDL) is provided post-implant and 45 days.</a:t>
                      </a:r>
                    </a:p>
                  </a:txBody>
                  <a:tcPr marL="182880" marT="91440" marB="91440" anchor="ctr" horzOverflow="overflow"/>
                </a:tc>
                <a:extLst>
                  <a:ext uri="{0D108BD9-81ED-4DB2-BD59-A6C34878D82A}">
                    <a16:rowId xmlns:a16="http://schemas.microsoft.com/office/drawing/2014/main" val="10002"/>
                  </a:ext>
                </a:extLst>
              </a:tr>
              <a:tr h="405825">
                <a:tc>
                  <a:txBody>
                    <a:bodyPr/>
                    <a:lstStyle/>
                    <a:p>
                      <a:pPr marL="0" marR="0" lvl="0" indent="0" algn="l" defTabSz="914400" rtl="0" eaLnBrk="1" fontAlgn="base" latinLnBrk="0" hangingPunct="1">
                        <a:lnSpc>
                          <a:spcPct val="100000"/>
                        </a:lnSpc>
                        <a:spcBef>
                          <a:spcPct val="30000"/>
                        </a:spcBef>
                        <a:spcAft>
                          <a:spcPct val="0"/>
                        </a:spcAft>
                        <a:buClr>
                          <a:schemeClr val="tx2"/>
                        </a:buClr>
                        <a:buSzPct val="110000"/>
                        <a:buFontTx/>
                        <a:buNone/>
                        <a:tabLst/>
                      </a:pPr>
                      <a:r>
                        <a:rPr kumimoji="0" lang="en-US" sz="1800" b="1" i="0" u="none" strike="noStrike" cap="none" normalizeH="0" baseline="0" dirty="0">
                          <a:ln>
                            <a:noFill/>
                          </a:ln>
                          <a:solidFill>
                            <a:schemeClr val="tx1"/>
                          </a:solidFill>
                          <a:effectLst/>
                          <a:latin typeface="Arial" charset="0"/>
                        </a:rPr>
                        <a:t>Adjusted Analysis</a:t>
                      </a:r>
                    </a:p>
                  </a:txBody>
                  <a:tcPr marL="182880" marT="91440" marB="91440" anchor="ctr" horzOverflow="overflow">
                    <a:solidFill>
                      <a:srgbClr val="00B0F0"/>
                    </a:solidFill>
                  </a:tcPr>
                </a:tc>
                <a:tc>
                  <a:txBody>
                    <a:bodyPr/>
                    <a:lstStyle/>
                    <a:p>
                      <a:pPr marL="0" marR="0" lvl="0" indent="0" algn="l" defTabSz="914400" rtl="0" eaLnBrk="1" fontAlgn="base" latinLnBrk="0" hangingPunct="1">
                        <a:lnSpc>
                          <a:spcPct val="100000"/>
                        </a:lnSpc>
                        <a:spcBef>
                          <a:spcPct val="30000"/>
                        </a:spcBef>
                        <a:spcAft>
                          <a:spcPct val="0"/>
                        </a:spcAft>
                        <a:buClr>
                          <a:schemeClr val="tx2"/>
                        </a:buClr>
                        <a:buSzPct val="110000"/>
                        <a:buFont typeface="Arial" panose="020B0604020202020204" pitchFamily="34" charset="0"/>
                        <a:buNone/>
                        <a:tabLst/>
                      </a:pPr>
                      <a:r>
                        <a:rPr kumimoji="0" lang="en-US" sz="1800" b="0" u="none" strike="noStrike" kern="1200" cap="none" normalizeH="0" baseline="0" dirty="0">
                          <a:ln>
                            <a:noFill/>
                          </a:ln>
                          <a:solidFill>
                            <a:schemeClr val="tx1"/>
                          </a:solidFill>
                          <a:effectLst/>
                          <a:latin typeface="+mn-lt"/>
                          <a:ea typeface="+mn-ea"/>
                          <a:cs typeface="+mn-cs"/>
                        </a:rPr>
                        <a:t>Multivariable logistic regression was performed to adjust for baseline characteristics that were significantly different between the medication groups.</a:t>
                      </a:r>
                    </a:p>
                  </a:txBody>
                  <a:tcPr marL="182880" marT="91440" marB="91440" anchor="ctr" horzOverflow="overflow"/>
                </a:tc>
                <a:extLst>
                  <a:ext uri="{0D108BD9-81ED-4DB2-BD59-A6C34878D82A}">
                    <a16:rowId xmlns:a16="http://schemas.microsoft.com/office/drawing/2014/main" val="3329301693"/>
                  </a:ext>
                </a:extLst>
              </a:tr>
            </a:tbl>
          </a:graphicData>
        </a:graphic>
      </p:graphicFrame>
      <p:sp>
        <p:nvSpPr>
          <p:cNvPr id="3" name="Footer Placeholder 4">
            <a:extLst>
              <a:ext uri="{FF2B5EF4-FFF2-40B4-BE49-F238E27FC236}">
                <a16:creationId xmlns:a16="http://schemas.microsoft.com/office/drawing/2014/main" id="{FF39FAB4-9580-4CD4-6C2F-1770C84D074B}"/>
              </a:ext>
            </a:extLst>
          </p:cNvPr>
          <p:cNvSpPr txBox="1">
            <a:spLocks/>
          </p:cNvSpPr>
          <p:nvPr/>
        </p:nvSpPr>
        <p:spPr>
          <a:xfrm>
            <a:off x="955984" y="5907281"/>
            <a:ext cx="6547395" cy="273844"/>
          </a:xfrm>
          <a:prstGeom prst="rect">
            <a:avLst/>
          </a:prstGeom>
        </p:spPr>
        <p:txBody>
          <a:bodyPr lIns="0" anchor="b"/>
          <a:lstStyle>
            <a:defPPr>
              <a:defRPr lang="en-US"/>
            </a:defPPr>
            <a:lvl1pPr algn="l" rtl="0" fontAlgn="base">
              <a:spcBef>
                <a:spcPct val="0"/>
              </a:spcBef>
              <a:spcAft>
                <a:spcPct val="0"/>
              </a:spcAft>
              <a:defRPr b="1" i="1" kern="1200">
                <a:solidFill>
                  <a:srgbClr val="FFCC99"/>
                </a:solidFill>
                <a:latin typeface="Arial" charset="0"/>
                <a:ea typeface="ヒラギノ角ゴ Pro W3"/>
                <a:cs typeface="Arial" charset="0"/>
              </a:defRPr>
            </a:lvl1pPr>
            <a:lvl2pPr marL="457200" algn="l" rtl="0" fontAlgn="base">
              <a:spcBef>
                <a:spcPct val="0"/>
              </a:spcBef>
              <a:spcAft>
                <a:spcPct val="0"/>
              </a:spcAft>
              <a:defRPr b="1" i="1" kern="1200">
                <a:solidFill>
                  <a:srgbClr val="FFCC99"/>
                </a:solidFill>
                <a:latin typeface="Arial" charset="0"/>
                <a:ea typeface="ヒラギノ角ゴ Pro W3"/>
                <a:cs typeface="Arial" charset="0"/>
              </a:defRPr>
            </a:lvl2pPr>
            <a:lvl3pPr marL="914400" algn="l" rtl="0" fontAlgn="base">
              <a:spcBef>
                <a:spcPct val="0"/>
              </a:spcBef>
              <a:spcAft>
                <a:spcPct val="0"/>
              </a:spcAft>
              <a:defRPr b="1" i="1" kern="1200">
                <a:solidFill>
                  <a:srgbClr val="FFCC99"/>
                </a:solidFill>
                <a:latin typeface="Arial" charset="0"/>
                <a:ea typeface="ヒラギノ角ゴ Pro W3"/>
                <a:cs typeface="Arial" charset="0"/>
              </a:defRPr>
            </a:lvl3pPr>
            <a:lvl4pPr marL="1371600" algn="l" rtl="0" fontAlgn="base">
              <a:spcBef>
                <a:spcPct val="0"/>
              </a:spcBef>
              <a:spcAft>
                <a:spcPct val="0"/>
              </a:spcAft>
              <a:defRPr b="1" i="1" kern="1200">
                <a:solidFill>
                  <a:srgbClr val="FFCC99"/>
                </a:solidFill>
                <a:latin typeface="Arial" charset="0"/>
                <a:ea typeface="ヒラギノ角ゴ Pro W3"/>
                <a:cs typeface="Arial" charset="0"/>
              </a:defRPr>
            </a:lvl4pPr>
            <a:lvl5pPr marL="1828800" algn="l" rtl="0" fontAlgn="base">
              <a:spcBef>
                <a:spcPct val="0"/>
              </a:spcBef>
              <a:spcAft>
                <a:spcPct val="0"/>
              </a:spcAft>
              <a:defRPr b="1" i="1" kern="1200">
                <a:solidFill>
                  <a:srgbClr val="FFCC99"/>
                </a:solidFill>
                <a:latin typeface="Arial" charset="0"/>
                <a:ea typeface="ヒラギノ角ゴ Pro W3"/>
                <a:cs typeface="Arial" charset="0"/>
              </a:defRPr>
            </a:lvl5pPr>
            <a:lvl6pPr marL="2286000" algn="l" defTabSz="914400" rtl="0" eaLnBrk="1" latinLnBrk="0" hangingPunct="1">
              <a:defRPr b="1" i="1" kern="1200">
                <a:solidFill>
                  <a:srgbClr val="FFCC99"/>
                </a:solidFill>
                <a:latin typeface="Arial" charset="0"/>
                <a:ea typeface="ヒラギノ角ゴ Pro W3"/>
                <a:cs typeface="Arial" charset="0"/>
              </a:defRPr>
            </a:lvl6pPr>
            <a:lvl7pPr marL="2743200" algn="l" defTabSz="914400" rtl="0" eaLnBrk="1" latinLnBrk="0" hangingPunct="1">
              <a:defRPr b="1" i="1" kern="1200">
                <a:solidFill>
                  <a:srgbClr val="FFCC99"/>
                </a:solidFill>
                <a:latin typeface="Arial" charset="0"/>
                <a:ea typeface="ヒラギノ角ゴ Pro W3"/>
                <a:cs typeface="Arial" charset="0"/>
              </a:defRPr>
            </a:lvl7pPr>
            <a:lvl8pPr marL="3200400" algn="l" defTabSz="914400" rtl="0" eaLnBrk="1" latinLnBrk="0" hangingPunct="1">
              <a:defRPr b="1" i="1" kern="1200">
                <a:solidFill>
                  <a:srgbClr val="FFCC99"/>
                </a:solidFill>
                <a:latin typeface="Arial" charset="0"/>
                <a:ea typeface="ヒラギノ角ゴ Pro W3"/>
                <a:cs typeface="Arial" charset="0"/>
              </a:defRPr>
            </a:lvl8pPr>
            <a:lvl9pPr marL="3657600" algn="l" defTabSz="914400" rtl="0" eaLnBrk="1" latinLnBrk="0" hangingPunct="1">
              <a:defRPr b="1" i="1" kern="1200">
                <a:solidFill>
                  <a:srgbClr val="FFCC99"/>
                </a:solidFill>
                <a:latin typeface="Arial" charset="0"/>
                <a:ea typeface="ヒラギノ角ゴ Pro W3"/>
                <a:cs typeface="Arial" charset="0"/>
              </a:defRPr>
            </a:lvl9pPr>
          </a:lstStyle>
          <a:p>
            <a:r>
              <a:rPr lang="en-US" sz="900" b="0" i="0" baseline="30000">
                <a:solidFill>
                  <a:schemeClr val="tx1"/>
                </a:solidFill>
                <a:latin typeface="+mj-lt"/>
              </a:rPr>
              <a:t>1</a:t>
            </a:r>
            <a:r>
              <a:rPr lang="en-US" sz="900" b="0" i="0">
                <a:solidFill>
                  <a:schemeClr val="tx1"/>
                </a:solidFill>
                <a:latin typeface="+mj-lt"/>
              </a:rPr>
              <a:t>Coylewright et al. </a:t>
            </a:r>
            <a:r>
              <a:rPr lang="en-US" sz="900" b="0">
                <a:solidFill>
                  <a:schemeClr val="tx1"/>
                </a:solidFill>
                <a:latin typeface="+mj-lt"/>
              </a:rPr>
              <a:t>JACC Cardiovasc </a:t>
            </a:r>
            <a:r>
              <a:rPr lang="en-US" sz="900" b="0" err="1">
                <a:solidFill>
                  <a:schemeClr val="tx1"/>
                </a:solidFill>
                <a:latin typeface="+mj-lt"/>
              </a:rPr>
              <a:t>Interv</a:t>
            </a:r>
            <a:r>
              <a:rPr lang="en-US" sz="900" b="0">
                <a:solidFill>
                  <a:schemeClr val="tx1"/>
                </a:solidFill>
                <a:latin typeface="+mj-lt"/>
              </a:rPr>
              <a:t> </a:t>
            </a:r>
            <a:r>
              <a:rPr lang="en-US" sz="900" b="0" i="0">
                <a:solidFill>
                  <a:schemeClr val="tx1"/>
                </a:solidFill>
                <a:latin typeface="+mj-lt"/>
              </a:rPr>
              <a:t>2023;16:2708-2718.</a:t>
            </a:r>
          </a:p>
        </p:txBody>
      </p:sp>
    </p:spTree>
    <p:extLst>
      <p:ext uri="{BB962C8B-B14F-4D97-AF65-F5344CB8AC3E}">
        <p14:creationId xmlns:p14="http://schemas.microsoft.com/office/powerpoint/2010/main" val="4219513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A46C0-8B6C-0F81-100A-3D572389A7D0}"/>
              </a:ext>
            </a:extLst>
          </p:cNvPr>
          <p:cNvSpPr>
            <a:spLocks noGrp="1"/>
          </p:cNvSpPr>
          <p:nvPr>
            <p:ph type="title"/>
          </p:nvPr>
        </p:nvSpPr>
        <p:spPr>
          <a:xfrm>
            <a:off x="838200" y="365125"/>
            <a:ext cx="11142306" cy="1325563"/>
          </a:xfrm>
        </p:spPr>
        <p:txBody>
          <a:bodyPr/>
          <a:lstStyle/>
          <a:p>
            <a:r>
              <a:rPr lang="en-US"/>
              <a:t>Representative Patient Risk Profile in Real-World</a:t>
            </a:r>
          </a:p>
        </p:txBody>
      </p:sp>
      <p:graphicFrame>
        <p:nvGraphicFramePr>
          <p:cNvPr id="4" name="Table 3">
            <a:extLst>
              <a:ext uri="{FF2B5EF4-FFF2-40B4-BE49-F238E27FC236}">
                <a16:creationId xmlns:a16="http://schemas.microsoft.com/office/drawing/2014/main" id="{649FB64C-2E1A-91B2-4469-8A3CD7CA402F}"/>
              </a:ext>
            </a:extLst>
          </p:cNvPr>
          <p:cNvGraphicFramePr>
            <a:graphicFrameLocks noGrp="1"/>
          </p:cNvGraphicFramePr>
          <p:nvPr>
            <p:extLst>
              <p:ext uri="{D42A27DB-BD31-4B8C-83A1-F6EECF244321}">
                <p14:modId xmlns:p14="http://schemas.microsoft.com/office/powerpoint/2010/main" val="3120030523"/>
              </p:ext>
            </p:extLst>
          </p:nvPr>
        </p:nvGraphicFramePr>
        <p:xfrm>
          <a:off x="955983" y="1420942"/>
          <a:ext cx="9664391" cy="3931850"/>
        </p:xfrm>
        <a:graphic>
          <a:graphicData uri="http://schemas.openxmlformats.org/drawingml/2006/table">
            <a:tbl>
              <a:tblPr firstRow="1" firstCol="1" bandRow="1">
                <a:tableStyleId>{5940675A-B579-460E-94D1-54222C63F5DA}</a:tableStyleId>
              </a:tblPr>
              <a:tblGrid>
                <a:gridCol w="3105660">
                  <a:extLst>
                    <a:ext uri="{9D8B030D-6E8A-4147-A177-3AD203B41FA5}">
                      <a16:colId xmlns:a16="http://schemas.microsoft.com/office/drawing/2014/main" val="3412379326"/>
                    </a:ext>
                  </a:extLst>
                </a:gridCol>
                <a:gridCol w="2248392">
                  <a:extLst>
                    <a:ext uri="{9D8B030D-6E8A-4147-A177-3AD203B41FA5}">
                      <a16:colId xmlns:a16="http://schemas.microsoft.com/office/drawing/2014/main" val="3363500549"/>
                    </a:ext>
                  </a:extLst>
                </a:gridCol>
                <a:gridCol w="2248392">
                  <a:extLst>
                    <a:ext uri="{9D8B030D-6E8A-4147-A177-3AD203B41FA5}">
                      <a16:colId xmlns:a16="http://schemas.microsoft.com/office/drawing/2014/main" val="1205861489"/>
                    </a:ext>
                  </a:extLst>
                </a:gridCol>
                <a:gridCol w="2061947">
                  <a:extLst>
                    <a:ext uri="{9D8B030D-6E8A-4147-A177-3AD203B41FA5}">
                      <a16:colId xmlns:a16="http://schemas.microsoft.com/office/drawing/2014/main" val="100305017"/>
                    </a:ext>
                  </a:extLst>
                </a:gridCol>
              </a:tblGrid>
              <a:tr h="932051">
                <a:tc>
                  <a:txBody>
                    <a:bodyPr/>
                    <a:lstStyle>
                      <a:lvl1pPr marL="0" algn="l" defTabSz="685800" rtl="0" eaLnBrk="1" latinLnBrk="0" hangingPunct="1">
                        <a:defRPr sz="1350" b="1" kern="1200">
                          <a:solidFill>
                            <a:schemeClr val="lt1"/>
                          </a:solidFill>
                          <a:latin typeface="Georgia"/>
                        </a:defRPr>
                      </a:lvl1pPr>
                      <a:lvl2pPr marL="342900" algn="l" defTabSz="685800" rtl="0" eaLnBrk="1" latinLnBrk="0" hangingPunct="1">
                        <a:defRPr sz="1350" b="1" kern="1200">
                          <a:solidFill>
                            <a:schemeClr val="lt1"/>
                          </a:solidFill>
                          <a:latin typeface="Georgia"/>
                        </a:defRPr>
                      </a:lvl2pPr>
                      <a:lvl3pPr marL="685800" algn="l" defTabSz="685800" rtl="0" eaLnBrk="1" latinLnBrk="0" hangingPunct="1">
                        <a:defRPr sz="1350" b="1" kern="1200">
                          <a:solidFill>
                            <a:schemeClr val="lt1"/>
                          </a:solidFill>
                          <a:latin typeface="Georgia"/>
                        </a:defRPr>
                      </a:lvl3pPr>
                      <a:lvl4pPr marL="1028700" algn="l" defTabSz="685800" rtl="0" eaLnBrk="1" latinLnBrk="0" hangingPunct="1">
                        <a:defRPr sz="1350" b="1" kern="1200">
                          <a:solidFill>
                            <a:schemeClr val="lt1"/>
                          </a:solidFill>
                          <a:latin typeface="Georgia"/>
                        </a:defRPr>
                      </a:lvl4pPr>
                      <a:lvl5pPr marL="1371600" algn="l" defTabSz="685800" rtl="0" eaLnBrk="1" latinLnBrk="0" hangingPunct="1">
                        <a:defRPr sz="1350" b="1" kern="1200">
                          <a:solidFill>
                            <a:schemeClr val="lt1"/>
                          </a:solidFill>
                          <a:latin typeface="Georgia"/>
                        </a:defRPr>
                      </a:lvl5pPr>
                      <a:lvl6pPr marL="1714500" algn="l" defTabSz="685800" rtl="0" eaLnBrk="1" latinLnBrk="0" hangingPunct="1">
                        <a:defRPr sz="1350" b="1" kern="1200">
                          <a:solidFill>
                            <a:schemeClr val="lt1"/>
                          </a:solidFill>
                          <a:latin typeface="Georgia"/>
                        </a:defRPr>
                      </a:lvl6pPr>
                      <a:lvl7pPr marL="2057400" algn="l" defTabSz="685800" rtl="0" eaLnBrk="1" latinLnBrk="0" hangingPunct="1">
                        <a:defRPr sz="1350" b="1" kern="1200">
                          <a:solidFill>
                            <a:schemeClr val="lt1"/>
                          </a:solidFill>
                          <a:latin typeface="Georgia"/>
                        </a:defRPr>
                      </a:lvl7pPr>
                      <a:lvl8pPr marL="2400300" algn="l" defTabSz="685800" rtl="0" eaLnBrk="1" latinLnBrk="0" hangingPunct="1">
                        <a:defRPr sz="1350" b="1" kern="1200">
                          <a:solidFill>
                            <a:schemeClr val="lt1"/>
                          </a:solidFill>
                          <a:latin typeface="Georgia"/>
                        </a:defRPr>
                      </a:lvl8pPr>
                      <a:lvl9pPr marL="2743200" algn="l" defTabSz="685800" rtl="0" eaLnBrk="1" latinLnBrk="0" hangingPunct="1">
                        <a:defRPr sz="1350" b="1" kern="1200">
                          <a:solidFill>
                            <a:schemeClr val="lt1"/>
                          </a:solidFill>
                          <a:latin typeface="Georgia"/>
                        </a:defRPr>
                      </a:lvl9pPr>
                    </a:lstStyle>
                    <a:p>
                      <a:pPr marL="0" marR="0">
                        <a:lnSpc>
                          <a:spcPct val="107000"/>
                        </a:lnSpc>
                        <a:spcBef>
                          <a:spcPts val="0"/>
                        </a:spcBef>
                        <a:spcAft>
                          <a:spcPts val="0"/>
                        </a:spcAft>
                      </a:pPr>
                      <a:r>
                        <a:rPr lang="en-US" sz="1600">
                          <a:solidFill>
                            <a:schemeClr val="tx1"/>
                          </a:solidFill>
                          <a:effectLst/>
                          <a:latin typeface="+mn-lt"/>
                        </a:rPr>
                        <a:t> CHARACTERISTIC </a:t>
                      </a:r>
                      <a:endParaRPr lang="en-US" sz="1600">
                        <a:solidFill>
                          <a:schemeClr val="tx1"/>
                        </a:solidFill>
                        <a:effectLst/>
                        <a:latin typeface="+mn-lt"/>
                        <a:ea typeface="Times New Roman" panose="02020603050405020304" pitchFamily="18" charset="0"/>
                        <a:cs typeface="Arial" panose="020B0604020202020204" pitchFamily="34" charset="0"/>
                      </a:endParaRPr>
                    </a:p>
                  </a:txBody>
                  <a:tcPr marL="5918" marR="5918" marT="64008" marB="64008" anchor="ctr">
                    <a:solidFill>
                      <a:srgbClr val="00B0F0"/>
                    </a:solidFill>
                  </a:tcPr>
                </a:tc>
                <a:tc>
                  <a:txBody>
                    <a:bodyPr/>
                    <a:lstStyle/>
                    <a:p>
                      <a:pPr marL="0" marR="0" algn="ctr">
                        <a:lnSpc>
                          <a:spcPct val="107000"/>
                        </a:lnSpc>
                      </a:pPr>
                      <a:r>
                        <a:rPr lang="en-US" sz="1600" b="1" kern="1200" dirty="0">
                          <a:solidFill>
                            <a:schemeClr val="tx1"/>
                          </a:solidFill>
                          <a:effectLst/>
                          <a:latin typeface="+mn-lt"/>
                          <a:ea typeface="+mn-ea"/>
                          <a:cs typeface="+mn-cs"/>
                        </a:rPr>
                        <a:t>DAPT</a:t>
                      </a:r>
                      <a:br>
                        <a:rPr lang="en-US" sz="1600" b="1" kern="1200" dirty="0">
                          <a:solidFill>
                            <a:schemeClr val="tx1"/>
                          </a:solidFill>
                          <a:effectLst/>
                          <a:latin typeface="+mn-lt"/>
                          <a:ea typeface="+mn-ea"/>
                          <a:cs typeface="+mn-cs"/>
                        </a:rPr>
                      </a:br>
                      <a:r>
                        <a:rPr lang="en-US" sz="1600" b="1" kern="1200" dirty="0">
                          <a:solidFill>
                            <a:schemeClr val="tx1"/>
                          </a:solidFill>
                          <a:effectLst/>
                          <a:latin typeface="+mn-lt"/>
                          <a:ea typeface="+mn-ea"/>
                          <a:cs typeface="+mn-cs"/>
                        </a:rPr>
                        <a:t>(N=9355) </a:t>
                      </a:r>
                    </a:p>
                  </a:txBody>
                  <a:tcPr marL="5715" marR="5715" marT="5715" marB="5715" anchor="ctr">
                    <a:lnB w="12700" cap="flat" cmpd="sng" algn="ctr">
                      <a:solidFill>
                        <a:schemeClr val="tx1"/>
                      </a:solidFill>
                      <a:prstDash val="solid"/>
                      <a:round/>
                      <a:headEnd type="none" w="med" len="med"/>
                      <a:tailEnd type="none" w="med" len="med"/>
                    </a:lnB>
                    <a:solidFill>
                      <a:srgbClr val="00B0F0"/>
                    </a:solidFill>
                  </a:tcPr>
                </a:tc>
                <a:tc>
                  <a:txBody>
                    <a:bodyPr/>
                    <a:lstStyle/>
                    <a:p>
                      <a:pPr marL="0" marR="0" algn="ctr">
                        <a:lnSpc>
                          <a:spcPct val="106000"/>
                        </a:lnSpc>
                        <a:spcBef>
                          <a:spcPts val="0"/>
                        </a:spcBef>
                        <a:spcAft>
                          <a:spcPts val="0"/>
                        </a:spcAft>
                      </a:pPr>
                      <a:r>
                        <a:rPr lang="en-US" sz="1600" b="1" kern="1200" dirty="0">
                          <a:solidFill>
                            <a:schemeClr val="tx1"/>
                          </a:solidFill>
                          <a:effectLst/>
                          <a:latin typeface="+mn-lt"/>
                          <a:ea typeface="+mn-ea"/>
                          <a:cs typeface="+mn-cs"/>
                        </a:rPr>
                        <a:t>SAPT</a:t>
                      </a:r>
                      <a:br>
                        <a:rPr lang="en-US" sz="1600" b="1" kern="1200" dirty="0">
                          <a:solidFill>
                            <a:schemeClr val="tx1"/>
                          </a:solidFill>
                          <a:effectLst/>
                          <a:latin typeface="+mn-lt"/>
                          <a:ea typeface="+mn-ea"/>
                          <a:cs typeface="+mn-cs"/>
                        </a:rPr>
                      </a:br>
                      <a:r>
                        <a:rPr lang="en-US" sz="1600" b="1" kern="1200" dirty="0">
                          <a:solidFill>
                            <a:schemeClr val="tx1"/>
                          </a:solidFill>
                          <a:effectLst/>
                          <a:latin typeface="+mn-lt"/>
                          <a:ea typeface="+mn-ea"/>
                          <a:cs typeface="+mn-cs"/>
                        </a:rPr>
                        <a:t>(N=606) </a:t>
                      </a:r>
                    </a:p>
                  </a:txBody>
                  <a:tcPr marL="5715" marR="5715" marT="5715" marB="5715" anchor="ctr">
                    <a:lnB w="12700" cap="flat" cmpd="sng" algn="ctr">
                      <a:solidFill>
                        <a:schemeClr val="tx1"/>
                      </a:solidFill>
                      <a:prstDash val="solid"/>
                      <a:round/>
                      <a:headEnd type="none" w="med" len="med"/>
                      <a:tailEnd type="none" w="med" len="med"/>
                    </a:lnB>
                    <a:solidFill>
                      <a:srgbClr val="00B0F0"/>
                    </a:solidFill>
                  </a:tcPr>
                </a:tc>
                <a:tc>
                  <a:txBody>
                    <a:bodyPr/>
                    <a:lstStyle/>
                    <a:p>
                      <a:pPr marL="0" marR="0" algn="ctr">
                        <a:lnSpc>
                          <a:spcPct val="107000"/>
                        </a:lnSpc>
                      </a:pPr>
                      <a:r>
                        <a:rPr lang="en-US" sz="1600" b="1" kern="1200">
                          <a:solidFill>
                            <a:schemeClr val="tx1"/>
                          </a:solidFill>
                          <a:effectLst/>
                          <a:latin typeface="+mn-lt"/>
                          <a:ea typeface="+mn-ea"/>
                          <a:cs typeface="+mn-cs"/>
                        </a:rPr>
                        <a:t>OAC</a:t>
                      </a:r>
                      <a:br>
                        <a:rPr lang="en-US" sz="1600" b="1" kern="1200">
                          <a:solidFill>
                            <a:schemeClr val="tx1"/>
                          </a:solidFill>
                          <a:effectLst/>
                          <a:latin typeface="+mn-lt"/>
                          <a:ea typeface="+mn-ea"/>
                          <a:cs typeface="+mn-cs"/>
                        </a:rPr>
                      </a:br>
                      <a:r>
                        <a:rPr lang="en-US" sz="1600" b="1" kern="1200">
                          <a:solidFill>
                            <a:schemeClr val="tx1"/>
                          </a:solidFill>
                          <a:effectLst/>
                          <a:latin typeface="+mn-lt"/>
                          <a:ea typeface="+mn-ea"/>
                          <a:cs typeface="+mn-cs"/>
                        </a:rPr>
                        <a:t>(N=1484) </a:t>
                      </a:r>
                    </a:p>
                  </a:txBody>
                  <a:tcPr marL="5715" marR="5715" marT="5715" marB="5715" anchor="ctr">
                    <a:solidFill>
                      <a:srgbClr val="00B0F0"/>
                    </a:solidFill>
                  </a:tcPr>
                </a:tc>
                <a:extLst>
                  <a:ext uri="{0D108BD9-81ED-4DB2-BD59-A6C34878D82A}">
                    <a16:rowId xmlns:a16="http://schemas.microsoft.com/office/drawing/2014/main" val="678192411"/>
                  </a:ext>
                </a:extLst>
              </a:tr>
              <a:tr h="333311">
                <a:tc>
                  <a:txBody>
                    <a:bodyPr/>
                    <a:lstStyle>
                      <a:lvl1pPr marL="0" algn="l" defTabSz="685800" rtl="0" eaLnBrk="1" latinLnBrk="0" hangingPunct="1">
                        <a:defRPr sz="1350" b="1" kern="1200">
                          <a:solidFill>
                            <a:schemeClr val="lt1"/>
                          </a:solidFill>
                          <a:latin typeface="Georgia"/>
                        </a:defRPr>
                      </a:lvl1pPr>
                      <a:lvl2pPr marL="342900" algn="l" defTabSz="685800" rtl="0" eaLnBrk="1" latinLnBrk="0" hangingPunct="1">
                        <a:defRPr sz="1350" b="1" kern="1200">
                          <a:solidFill>
                            <a:schemeClr val="lt1"/>
                          </a:solidFill>
                          <a:latin typeface="Georgia"/>
                        </a:defRPr>
                      </a:lvl2pPr>
                      <a:lvl3pPr marL="685800" algn="l" defTabSz="685800" rtl="0" eaLnBrk="1" latinLnBrk="0" hangingPunct="1">
                        <a:defRPr sz="1350" b="1" kern="1200">
                          <a:solidFill>
                            <a:schemeClr val="lt1"/>
                          </a:solidFill>
                          <a:latin typeface="Georgia"/>
                        </a:defRPr>
                      </a:lvl3pPr>
                      <a:lvl4pPr marL="1028700" algn="l" defTabSz="685800" rtl="0" eaLnBrk="1" latinLnBrk="0" hangingPunct="1">
                        <a:defRPr sz="1350" b="1" kern="1200">
                          <a:solidFill>
                            <a:schemeClr val="lt1"/>
                          </a:solidFill>
                          <a:latin typeface="Georgia"/>
                        </a:defRPr>
                      </a:lvl4pPr>
                      <a:lvl5pPr marL="1371600" algn="l" defTabSz="685800" rtl="0" eaLnBrk="1" latinLnBrk="0" hangingPunct="1">
                        <a:defRPr sz="1350" b="1" kern="1200">
                          <a:solidFill>
                            <a:schemeClr val="lt1"/>
                          </a:solidFill>
                          <a:latin typeface="Georgia"/>
                        </a:defRPr>
                      </a:lvl5pPr>
                      <a:lvl6pPr marL="1714500" algn="l" defTabSz="685800" rtl="0" eaLnBrk="1" latinLnBrk="0" hangingPunct="1">
                        <a:defRPr sz="1350" b="1" kern="1200">
                          <a:solidFill>
                            <a:schemeClr val="lt1"/>
                          </a:solidFill>
                          <a:latin typeface="Georgia"/>
                        </a:defRPr>
                      </a:lvl6pPr>
                      <a:lvl7pPr marL="2057400" algn="l" defTabSz="685800" rtl="0" eaLnBrk="1" latinLnBrk="0" hangingPunct="1">
                        <a:defRPr sz="1350" b="1" kern="1200">
                          <a:solidFill>
                            <a:schemeClr val="lt1"/>
                          </a:solidFill>
                          <a:latin typeface="Georgia"/>
                        </a:defRPr>
                      </a:lvl7pPr>
                      <a:lvl8pPr marL="2400300" algn="l" defTabSz="685800" rtl="0" eaLnBrk="1" latinLnBrk="0" hangingPunct="1">
                        <a:defRPr sz="1350" b="1" kern="1200">
                          <a:solidFill>
                            <a:schemeClr val="lt1"/>
                          </a:solidFill>
                          <a:latin typeface="Georgia"/>
                        </a:defRPr>
                      </a:lvl8pPr>
                      <a:lvl9pPr marL="2743200" algn="l" defTabSz="685800" rtl="0" eaLnBrk="1" latinLnBrk="0" hangingPunct="1">
                        <a:defRPr sz="1350" b="1" kern="1200">
                          <a:solidFill>
                            <a:schemeClr val="lt1"/>
                          </a:solidFill>
                          <a:latin typeface="Georgia"/>
                        </a:defRPr>
                      </a:lvl9pPr>
                    </a:lstStyle>
                    <a:p>
                      <a:pPr marL="0" marR="0" algn="l">
                        <a:lnSpc>
                          <a:spcPct val="100000"/>
                        </a:lnSpc>
                        <a:spcBef>
                          <a:spcPts val="0"/>
                        </a:spcBef>
                        <a:spcAft>
                          <a:spcPts val="0"/>
                        </a:spcAft>
                      </a:pPr>
                      <a:r>
                        <a:rPr lang="en-US" sz="1600" b="1">
                          <a:solidFill>
                            <a:schemeClr val="tx1"/>
                          </a:solidFill>
                          <a:effectLst/>
                          <a:latin typeface="+mn-lt"/>
                        </a:rPr>
                        <a:t> Age (years)*</a:t>
                      </a:r>
                      <a:endParaRPr lang="en-US" sz="1600" b="1">
                        <a:solidFill>
                          <a:schemeClr val="tx1"/>
                        </a:solidFill>
                        <a:effectLst/>
                        <a:latin typeface="+mn-lt"/>
                        <a:ea typeface="Times New Roman" panose="02020603050405020304" pitchFamily="18" charset="0"/>
                        <a:cs typeface="Arial" panose="020B0604020202020204" pitchFamily="34" charset="0"/>
                      </a:endParaRPr>
                    </a:p>
                  </a:txBody>
                  <a:tcPr marL="5918" marR="5918" marT="27432" marB="27432" anchor="ctr">
                    <a:lnR w="12700" cap="flat" cmpd="sng" algn="ctr">
                      <a:solidFill>
                        <a:schemeClr val="tx1"/>
                      </a:solidFill>
                      <a:prstDash val="solid"/>
                      <a:round/>
                      <a:headEnd type="none" w="med" len="med"/>
                      <a:tailEnd type="none" w="med" len="med"/>
                    </a:lnR>
                  </a:tcPr>
                </a:tc>
                <a:tc>
                  <a:txBody>
                    <a:bodyPr/>
                    <a:lstStyle/>
                    <a:p>
                      <a:pPr marL="0" marR="0" algn="ctr">
                        <a:lnSpc>
                          <a:spcPct val="107000"/>
                        </a:lnSpc>
                      </a:pPr>
                      <a:r>
                        <a:rPr lang="en-US" sz="1600" b="0" kern="1200" dirty="0">
                          <a:solidFill>
                            <a:schemeClr val="tx1"/>
                          </a:solidFill>
                          <a:effectLst/>
                          <a:latin typeface="+mn-lt"/>
                          <a:ea typeface="+mn-ea"/>
                          <a:cs typeface="+mn-cs"/>
                        </a:rPr>
                        <a:t>77.1 ± 7.7</a:t>
                      </a:r>
                    </a:p>
                  </a:txBody>
                  <a:tcPr marL="5715" marR="5715" marT="5715" marB="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pPr>
                      <a:r>
                        <a:rPr lang="en-US" sz="1600" b="0" kern="1200">
                          <a:solidFill>
                            <a:schemeClr val="tx1"/>
                          </a:solidFill>
                          <a:effectLst/>
                          <a:latin typeface="+mn-lt"/>
                          <a:ea typeface="+mn-ea"/>
                          <a:cs typeface="+mn-cs"/>
                        </a:rPr>
                        <a:t>76.9 ± 8.0</a:t>
                      </a:r>
                    </a:p>
                  </a:txBody>
                  <a:tcPr marL="5715" marR="5715" marT="5715" marB="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pPr>
                      <a:r>
                        <a:rPr lang="en-US" sz="1600" b="0" kern="1200">
                          <a:solidFill>
                            <a:schemeClr val="tx1"/>
                          </a:solidFill>
                          <a:effectLst/>
                          <a:latin typeface="+mn-lt"/>
                          <a:ea typeface="+mn-ea"/>
                          <a:cs typeface="+mn-cs"/>
                        </a:rPr>
                        <a:t>76.3 ± 7.8</a:t>
                      </a:r>
                    </a:p>
                  </a:txBody>
                  <a:tcPr marL="5715" marR="5715" marT="5715" marB="571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62627378"/>
                  </a:ext>
                </a:extLst>
              </a:tr>
              <a:tr h="333311">
                <a:tc>
                  <a:txBody>
                    <a:bodyPr/>
                    <a:lstStyle>
                      <a:lvl1pPr marL="0" algn="l" defTabSz="685800" rtl="0" eaLnBrk="1" latinLnBrk="0" hangingPunct="1">
                        <a:defRPr sz="1350" b="1" kern="1200">
                          <a:solidFill>
                            <a:schemeClr val="lt1"/>
                          </a:solidFill>
                          <a:latin typeface="Georgia"/>
                        </a:defRPr>
                      </a:lvl1pPr>
                      <a:lvl2pPr marL="342900" algn="l" defTabSz="685800" rtl="0" eaLnBrk="1" latinLnBrk="0" hangingPunct="1">
                        <a:defRPr sz="1350" b="1" kern="1200">
                          <a:solidFill>
                            <a:schemeClr val="lt1"/>
                          </a:solidFill>
                          <a:latin typeface="Georgia"/>
                        </a:defRPr>
                      </a:lvl2pPr>
                      <a:lvl3pPr marL="685800" algn="l" defTabSz="685800" rtl="0" eaLnBrk="1" latinLnBrk="0" hangingPunct="1">
                        <a:defRPr sz="1350" b="1" kern="1200">
                          <a:solidFill>
                            <a:schemeClr val="lt1"/>
                          </a:solidFill>
                          <a:latin typeface="Georgia"/>
                        </a:defRPr>
                      </a:lvl3pPr>
                      <a:lvl4pPr marL="1028700" algn="l" defTabSz="685800" rtl="0" eaLnBrk="1" latinLnBrk="0" hangingPunct="1">
                        <a:defRPr sz="1350" b="1" kern="1200">
                          <a:solidFill>
                            <a:schemeClr val="lt1"/>
                          </a:solidFill>
                          <a:latin typeface="Georgia"/>
                        </a:defRPr>
                      </a:lvl4pPr>
                      <a:lvl5pPr marL="1371600" algn="l" defTabSz="685800" rtl="0" eaLnBrk="1" latinLnBrk="0" hangingPunct="1">
                        <a:defRPr sz="1350" b="1" kern="1200">
                          <a:solidFill>
                            <a:schemeClr val="lt1"/>
                          </a:solidFill>
                          <a:latin typeface="Georgia"/>
                        </a:defRPr>
                      </a:lvl5pPr>
                      <a:lvl6pPr marL="1714500" algn="l" defTabSz="685800" rtl="0" eaLnBrk="1" latinLnBrk="0" hangingPunct="1">
                        <a:defRPr sz="1350" b="1" kern="1200">
                          <a:solidFill>
                            <a:schemeClr val="lt1"/>
                          </a:solidFill>
                          <a:latin typeface="Georgia"/>
                        </a:defRPr>
                      </a:lvl6pPr>
                      <a:lvl7pPr marL="2057400" algn="l" defTabSz="685800" rtl="0" eaLnBrk="1" latinLnBrk="0" hangingPunct="1">
                        <a:defRPr sz="1350" b="1" kern="1200">
                          <a:solidFill>
                            <a:schemeClr val="lt1"/>
                          </a:solidFill>
                          <a:latin typeface="Georgia"/>
                        </a:defRPr>
                      </a:lvl7pPr>
                      <a:lvl8pPr marL="2400300" algn="l" defTabSz="685800" rtl="0" eaLnBrk="1" latinLnBrk="0" hangingPunct="1">
                        <a:defRPr sz="1350" b="1" kern="1200">
                          <a:solidFill>
                            <a:schemeClr val="lt1"/>
                          </a:solidFill>
                          <a:latin typeface="Georgia"/>
                        </a:defRPr>
                      </a:lvl8pPr>
                      <a:lvl9pPr marL="2743200" algn="l" defTabSz="685800" rtl="0" eaLnBrk="1" latinLnBrk="0" hangingPunct="1">
                        <a:defRPr sz="1350" b="1" kern="1200">
                          <a:solidFill>
                            <a:schemeClr val="lt1"/>
                          </a:solidFill>
                          <a:latin typeface="Georgia"/>
                        </a:defRPr>
                      </a:lvl9pPr>
                    </a:lstStyle>
                    <a:p>
                      <a:pPr marL="0" marR="0" algn="l">
                        <a:lnSpc>
                          <a:spcPct val="100000"/>
                        </a:lnSpc>
                        <a:spcBef>
                          <a:spcPts val="0"/>
                        </a:spcBef>
                        <a:spcAft>
                          <a:spcPts val="0"/>
                        </a:spcAft>
                      </a:pPr>
                      <a:r>
                        <a:rPr lang="en-US" sz="1600" b="1">
                          <a:solidFill>
                            <a:schemeClr val="tx1"/>
                          </a:solidFill>
                          <a:effectLst/>
                          <a:latin typeface="+mn-lt"/>
                        </a:rPr>
                        <a:t> Female </a:t>
                      </a:r>
                      <a:endParaRPr lang="en-US" sz="1600" b="1">
                        <a:solidFill>
                          <a:schemeClr val="tx1"/>
                        </a:solidFill>
                        <a:effectLst/>
                        <a:latin typeface="+mn-lt"/>
                        <a:ea typeface="Times New Roman" panose="02020603050405020304" pitchFamily="18" charset="0"/>
                        <a:cs typeface="Arial" panose="020B0604020202020204" pitchFamily="34" charset="0"/>
                      </a:endParaRPr>
                    </a:p>
                  </a:txBody>
                  <a:tcPr marL="5918" marR="5918" marT="27432" marB="27432" anchor="ctr">
                    <a:lnR w="12700" cap="flat" cmpd="sng" algn="ctr">
                      <a:solidFill>
                        <a:schemeClr val="tx1"/>
                      </a:solidFill>
                      <a:prstDash val="solid"/>
                      <a:round/>
                      <a:headEnd type="none" w="med" len="med"/>
                      <a:tailEnd type="none" w="med" len="med"/>
                    </a:lnR>
                  </a:tcPr>
                </a:tc>
                <a:tc>
                  <a:txBody>
                    <a:bodyPr/>
                    <a:lstStyle/>
                    <a:p>
                      <a:pPr marL="0" marR="0" algn="ctr">
                        <a:lnSpc>
                          <a:spcPct val="107000"/>
                        </a:lnSpc>
                      </a:pPr>
                      <a:r>
                        <a:rPr lang="en-US" sz="1600" b="0" kern="1200" dirty="0">
                          <a:solidFill>
                            <a:schemeClr val="tx1"/>
                          </a:solidFill>
                          <a:effectLst/>
                          <a:latin typeface="+mn-lt"/>
                          <a:ea typeface="+mn-ea"/>
                          <a:cs typeface="+mn-cs"/>
                        </a:rPr>
                        <a:t>39.9% </a:t>
                      </a:r>
                    </a:p>
                  </a:txBody>
                  <a:tcPr marL="5715" marR="5715" marT="5715" marB="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pPr>
                      <a:r>
                        <a:rPr lang="en-US" sz="1600" b="0" kern="1200">
                          <a:solidFill>
                            <a:schemeClr val="tx1"/>
                          </a:solidFill>
                          <a:effectLst/>
                          <a:latin typeface="+mn-lt"/>
                          <a:ea typeface="+mn-ea"/>
                          <a:cs typeface="+mn-cs"/>
                        </a:rPr>
                        <a:t>42.7% </a:t>
                      </a:r>
                    </a:p>
                  </a:txBody>
                  <a:tcPr marL="5715" marR="5715" marT="5715" marB="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pPr>
                      <a:r>
                        <a:rPr lang="en-US" sz="1600" b="0" kern="1200">
                          <a:solidFill>
                            <a:schemeClr val="tx1"/>
                          </a:solidFill>
                          <a:effectLst/>
                          <a:latin typeface="+mn-lt"/>
                          <a:ea typeface="+mn-ea"/>
                          <a:cs typeface="+mn-cs"/>
                        </a:rPr>
                        <a:t>38.7% </a:t>
                      </a:r>
                    </a:p>
                  </a:txBody>
                  <a:tcPr marL="5715" marR="5715" marT="5715" marB="571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164861857"/>
                  </a:ext>
                </a:extLst>
              </a:tr>
              <a:tr h="333311">
                <a:tc>
                  <a:txBody>
                    <a:bodyPr/>
                    <a:lstStyle>
                      <a:lvl1pPr marL="0" algn="l" defTabSz="685800" rtl="0" eaLnBrk="1" latinLnBrk="0" hangingPunct="1">
                        <a:defRPr sz="1350" b="1" kern="1200">
                          <a:solidFill>
                            <a:schemeClr val="lt1"/>
                          </a:solidFill>
                          <a:latin typeface="Georgia"/>
                        </a:defRPr>
                      </a:lvl1pPr>
                      <a:lvl2pPr marL="342900" algn="l" defTabSz="685800" rtl="0" eaLnBrk="1" latinLnBrk="0" hangingPunct="1">
                        <a:defRPr sz="1350" b="1" kern="1200">
                          <a:solidFill>
                            <a:schemeClr val="lt1"/>
                          </a:solidFill>
                          <a:latin typeface="Georgia"/>
                        </a:defRPr>
                      </a:lvl2pPr>
                      <a:lvl3pPr marL="685800" algn="l" defTabSz="685800" rtl="0" eaLnBrk="1" latinLnBrk="0" hangingPunct="1">
                        <a:defRPr sz="1350" b="1" kern="1200">
                          <a:solidFill>
                            <a:schemeClr val="lt1"/>
                          </a:solidFill>
                          <a:latin typeface="Georgia"/>
                        </a:defRPr>
                      </a:lvl3pPr>
                      <a:lvl4pPr marL="1028700" algn="l" defTabSz="685800" rtl="0" eaLnBrk="1" latinLnBrk="0" hangingPunct="1">
                        <a:defRPr sz="1350" b="1" kern="1200">
                          <a:solidFill>
                            <a:schemeClr val="lt1"/>
                          </a:solidFill>
                          <a:latin typeface="Georgia"/>
                        </a:defRPr>
                      </a:lvl4pPr>
                      <a:lvl5pPr marL="1371600" algn="l" defTabSz="685800" rtl="0" eaLnBrk="1" latinLnBrk="0" hangingPunct="1">
                        <a:defRPr sz="1350" b="1" kern="1200">
                          <a:solidFill>
                            <a:schemeClr val="lt1"/>
                          </a:solidFill>
                          <a:latin typeface="Georgia"/>
                        </a:defRPr>
                      </a:lvl5pPr>
                      <a:lvl6pPr marL="1714500" algn="l" defTabSz="685800" rtl="0" eaLnBrk="1" latinLnBrk="0" hangingPunct="1">
                        <a:defRPr sz="1350" b="1" kern="1200">
                          <a:solidFill>
                            <a:schemeClr val="lt1"/>
                          </a:solidFill>
                          <a:latin typeface="Georgia"/>
                        </a:defRPr>
                      </a:lvl6pPr>
                      <a:lvl7pPr marL="2057400" algn="l" defTabSz="685800" rtl="0" eaLnBrk="1" latinLnBrk="0" hangingPunct="1">
                        <a:defRPr sz="1350" b="1" kern="1200">
                          <a:solidFill>
                            <a:schemeClr val="lt1"/>
                          </a:solidFill>
                          <a:latin typeface="Georgia"/>
                        </a:defRPr>
                      </a:lvl7pPr>
                      <a:lvl8pPr marL="2400300" algn="l" defTabSz="685800" rtl="0" eaLnBrk="1" latinLnBrk="0" hangingPunct="1">
                        <a:defRPr sz="1350" b="1" kern="1200">
                          <a:solidFill>
                            <a:schemeClr val="lt1"/>
                          </a:solidFill>
                          <a:latin typeface="Georgia"/>
                        </a:defRPr>
                      </a:lvl8pPr>
                      <a:lvl9pPr marL="2743200" algn="l" defTabSz="685800" rtl="0" eaLnBrk="1" latinLnBrk="0" hangingPunct="1">
                        <a:defRPr sz="1350" b="1" kern="1200">
                          <a:solidFill>
                            <a:schemeClr val="lt1"/>
                          </a:solidFill>
                          <a:latin typeface="Georgia"/>
                        </a:defRPr>
                      </a:lvl9pPr>
                    </a:lstStyle>
                    <a:p>
                      <a:pPr marL="0" marR="0" algn="l">
                        <a:lnSpc>
                          <a:spcPct val="100000"/>
                        </a:lnSpc>
                        <a:spcBef>
                          <a:spcPts val="0"/>
                        </a:spcBef>
                        <a:spcAft>
                          <a:spcPts val="0"/>
                        </a:spcAft>
                      </a:pPr>
                      <a:r>
                        <a:rPr lang="en-US" sz="1600" b="1">
                          <a:solidFill>
                            <a:schemeClr val="tx1"/>
                          </a:solidFill>
                          <a:effectLst/>
                          <a:latin typeface="+mn-lt"/>
                        </a:rPr>
                        <a:t> AF classification* </a:t>
                      </a:r>
                      <a:endParaRPr lang="en-US" sz="1600" b="1">
                        <a:solidFill>
                          <a:schemeClr val="tx1"/>
                        </a:solidFill>
                        <a:effectLst/>
                        <a:latin typeface="+mn-lt"/>
                        <a:ea typeface="Times New Roman" panose="02020603050405020304" pitchFamily="18" charset="0"/>
                        <a:cs typeface="Arial" panose="020B0604020202020204" pitchFamily="34" charset="0"/>
                      </a:endParaRPr>
                    </a:p>
                  </a:txBody>
                  <a:tcPr marL="5918" marR="5918" marT="27432" marB="27432" anchor="ctr"/>
                </a:tc>
                <a:tc>
                  <a:txBody>
                    <a:bodyPr/>
                    <a:lstStyle>
                      <a:lvl1pPr marL="0" algn="l" defTabSz="685800" rtl="0" eaLnBrk="1" latinLnBrk="0" hangingPunct="1">
                        <a:defRPr sz="1350" kern="1200">
                          <a:solidFill>
                            <a:schemeClr val="dk1"/>
                          </a:solidFill>
                          <a:latin typeface="Georgia"/>
                        </a:defRPr>
                      </a:lvl1pPr>
                      <a:lvl2pPr marL="342900" algn="l" defTabSz="685800" rtl="0" eaLnBrk="1" latinLnBrk="0" hangingPunct="1">
                        <a:defRPr sz="1350" kern="1200">
                          <a:solidFill>
                            <a:schemeClr val="dk1"/>
                          </a:solidFill>
                          <a:latin typeface="Georgia"/>
                        </a:defRPr>
                      </a:lvl2pPr>
                      <a:lvl3pPr marL="685800" algn="l" defTabSz="685800" rtl="0" eaLnBrk="1" latinLnBrk="0" hangingPunct="1">
                        <a:defRPr sz="1350" kern="1200">
                          <a:solidFill>
                            <a:schemeClr val="dk1"/>
                          </a:solidFill>
                          <a:latin typeface="Georgia"/>
                        </a:defRPr>
                      </a:lvl3pPr>
                      <a:lvl4pPr marL="1028700" algn="l" defTabSz="685800" rtl="0" eaLnBrk="1" latinLnBrk="0" hangingPunct="1">
                        <a:defRPr sz="1350" kern="1200">
                          <a:solidFill>
                            <a:schemeClr val="dk1"/>
                          </a:solidFill>
                          <a:latin typeface="Georgia"/>
                        </a:defRPr>
                      </a:lvl4pPr>
                      <a:lvl5pPr marL="1371600" algn="l" defTabSz="685800" rtl="0" eaLnBrk="1" latinLnBrk="0" hangingPunct="1">
                        <a:defRPr sz="1350" kern="1200">
                          <a:solidFill>
                            <a:schemeClr val="dk1"/>
                          </a:solidFill>
                          <a:latin typeface="Georgia"/>
                        </a:defRPr>
                      </a:lvl5pPr>
                      <a:lvl6pPr marL="1714500" algn="l" defTabSz="685800" rtl="0" eaLnBrk="1" latinLnBrk="0" hangingPunct="1">
                        <a:defRPr sz="1350" kern="1200">
                          <a:solidFill>
                            <a:schemeClr val="dk1"/>
                          </a:solidFill>
                          <a:latin typeface="Georgia"/>
                        </a:defRPr>
                      </a:lvl6pPr>
                      <a:lvl7pPr marL="2057400" algn="l" defTabSz="685800" rtl="0" eaLnBrk="1" latinLnBrk="0" hangingPunct="1">
                        <a:defRPr sz="1350" kern="1200">
                          <a:solidFill>
                            <a:schemeClr val="dk1"/>
                          </a:solidFill>
                          <a:latin typeface="Georgia"/>
                        </a:defRPr>
                      </a:lvl7pPr>
                      <a:lvl8pPr marL="2400300" algn="l" defTabSz="685800" rtl="0" eaLnBrk="1" latinLnBrk="0" hangingPunct="1">
                        <a:defRPr sz="1350" kern="1200">
                          <a:solidFill>
                            <a:schemeClr val="dk1"/>
                          </a:solidFill>
                          <a:latin typeface="Georgia"/>
                        </a:defRPr>
                      </a:lvl8pPr>
                      <a:lvl9pPr marL="2743200" algn="l" defTabSz="685800" rtl="0" eaLnBrk="1" latinLnBrk="0" hangingPunct="1">
                        <a:defRPr sz="1350" kern="1200">
                          <a:solidFill>
                            <a:schemeClr val="dk1"/>
                          </a:solidFill>
                          <a:latin typeface="Georgia"/>
                        </a:defRPr>
                      </a:lvl9pPr>
                    </a:lstStyle>
                    <a:p>
                      <a:pPr>
                        <a:lnSpc>
                          <a:spcPct val="100000"/>
                        </a:lnSpc>
                      </a:pPr>
                      <a:endParaRPr lang="en-US" sz="1600" b="0" kern="1200" dirty="0">
                        <a:solidFill>
                          <a:schemeClr val="tx1"/>
                        </a:solidFill>
                        <a:effectLst/>
                        <a:latin typeface="+mn-lt"/>
                        <a:ea typeface="+mn-ea"/>
                        <a:cs typeface="+mn-cs"/>
                      </a:endParaRPr>
                    </a:p>
                  </a:txBody>
                  <a:tcPr marL="45720" marR="45720" marT="27432" marB="27432" anchor="ctr">
                    <a:lnT w="12700" cap="flat" cmpd="sng" algn="ctr">
                      <a:solidFill>
                        <a:schemeClr val="tx1"/>
                      </a:solidFill>
                      <a:prstDash val="solid"/>
                      <a:round/>
                      <a:headEnd type="none" w="med" len="med"/>
                      <a:tailEnd type="none" w="med" len="med"/>
                    </a:lnT>
                  </a:tcPr>
                </a:tc>
                <a:tc>
                  <a:txBody>
                    <a:bodyPr/>
                    <a:lstStyle>
                      <a:lvl1pPr marL="0" algn="l" defTabSz="685800" rtl="0" eaLnBrk="1" latinLnBrk="0" hangingPunct="1">
                        <a:defRPr sz="1350" kern="1200">
                          <a:solidFill>
                            <a:schemeClr val="dk1"/>
                          </a:solidFill>
                          <a:latin typeface="Georgia"/>
                        </a:defRPr>
                      </a:lvl1pPr>
                      <a:lvl2pPr marL="342900" algn="l" defTabSz="685800" rtl="0" eaLnBrk="1" latinLnBrk="0" hangingPunct="1">
                        <a:defRPr sz="1350" kern="1200">
                          <a:solidFill>
                            <a:schemeClr val="dk1"/>
                          </a:solidFill>
                          <a:latin typeface="Georgia"/>
                        </a:defRPr>
                      </a:lvl2pPr>
                      <a:lvl3pPr marL="685800" algn="l" defTabSz="685800" rtl="0" eaLnBrk="1" latinLnBrk="0" hangingPunct="1">
                        <a:defRPr sz="1350" kern="1200">
                          <a:solidFill>
                            <a:schemeClr val="dk1"/>
                          </a:solidFill>
                          <a:latin typeface="Georgia"/>
                        </a:defRPr>
                      </a:lvl3pPr>
                      <a:lvl4pPr marL="1028700" algn="l" defTabSz="685800" rtl="0" eaLnBrk="1" latinLnBrk="0" hangingPunct="1">
                        <a:defRPr sz="1350" kern="1200">
                          <a:solidFill>
                            <a:schemeClr val="dk1"/>
                          </a:solidFill>
                          <a:latin typeface="Georgia"/>
                        </a:defRPr>
                      </a:lvl4pPr>
                      <a:lvl5pPr marL="1371600" algn="l" defTabSz="685800" rtl="0" eaLnBrk="1" latinLnBrk="0" hangingPunct="1">
                        <a:defRPr sz="1350" kern="1200">
                          <a:solidFill>
                            <a:schemeClr val="dk1"/>
                          </a:solidFill>
                          <a:latin typeface="Georgia"/>
                        </a:defRPr>
                      </a:lvl5pPr>
                      <a:lvl6pPr marL="1714500" algn="l" defTabSz="685800" rtl="0" eaLnBrk="1" latinLnBrk="0" hangingPunct="1">
                        <a:defRPr sz="1350" kern="1200">
                          <a:solidFill>
                            <a:schemeClr val="dk1"/>
                          </a:solidFill>
                          <a:latin typeface="Georgia"/>
                        </a:defRPr>
                      </a:lvl6pPr>
                      <a:lvl7pPr marL="2057400" algn="l" defTabSz="685800" rtl="0" eaLnBrk="1" latinLnBrk="0" hangingPunct="1">
                        <a:defRPr sz="1350" kern="1200">
                          <a:solidFill>
                            <a:schemeClr val="dk1"/>
                          </a:solidFill>
                          <a:latin typeface="Georgia"/>
                        </a:defRPr>
                      </a:lvl7pPr>
                      <a:lvl8pPr marL="2400300" algn="l" defTabSz="685800" rtl="0" eaLnBrk="1" latinLnBrk="0" hangingPunct="1">
                        <a:defRPr sz="1350" kern="1200">
                          <a:solidFill>
                            <a:schemeClr val="dk1"/>
                          </a:solidFill>
                          <a:latin typeface="Georgia"/>
                        </a:defRPr>
                      </a:lvl8pPr>
                      <a:lvl9pPr marL="2743200" algn="l" defTabSz="685800" rtl="0" eaLnBrk="1" latinLnBrk="0" hangingPunct="1">
                        <a:defRPr sz="1350" kern="1200">
                          <a:solidFill>
                            <a:schemeClr val="dk1"/>
                          </a:solidFill>
                          <a:latin typeface="Georgia"/>
                        </a:defRPr>
                      </a:lvl9pPr>
                    </a:lstStyle>
                    <a:p>
                      <a:pPr>
                        <a:lnSpc>
                          <a:spcPct val="100000"/>
                        </a:lnSpc>
                      </a:pPr>
                      <a:endParaRPr lang="en-US" sz="1600" b="0" kern="1200">
                        <a:solidFill>
                          <a:schemeClr val="tx1"/>
                        </a:solidFill>
                        <a:effectLst/>
                        <a:latin typeface="+mn-lt"/>
                        <a:ea typeface="+mn-ea"/>
                        <a:cs typeface="+mn-cs"/>
                      </a:endParaRPr>
                    </a:p>
                  </a:txBody>
                  <a:tcPr marL="45720" marR="45720" marT="27432" marB="27432" anchor="ctr">
                    <a:lnT w="12700" cap="flat" cmpd="sng" algn="ctr">
                      <a:solidFill>
                        <a:schemeClr val="tx1"/>
                      </a:solidFill>
                      <a:prstDash val="solid"/>
                      <a:round/>
                      <a:headEnd type="none" w="med" len="med"/>
                      <a:tailEnd type="none" w="med" len="med"/>
                    </a:lnT>
                  </a:tcPr>
                </a:tc>
                <a:tc>
                  <a:txBody>
                    <a:bodyPr/>
                    <a:lstStyle>
                      <a:lvl1pPr marL="0" algn="l" defTabSz="685800" rtl="0" eaLnBrk="1" latinLnBrk="0" hangingPunct="1">
                        <a:defRPr sz="1350" kern="1200">
                          <a:solidFill>
                            <a:schemeClr val="dk1"/>
                          </a:solidFill>
                          <a:latin typeface="Georgia"/>
                        </a:defRPr>
                      </a:lvl1pPr>
                      <a:lvl2pPr marL="342900" algn="l" defTabSz="685800" rtl="0" eaLnBrk="1" latinLnBrk="0" hangingPunct="1">
                        <a:defRPr sz="1350" kern="1200">
                          <a:solidFill>
                            <a:schemeClr val="dk1"/>
                          </a:solidFill>
                          <a:latin typeface="Georgia"/>
                        </a:defRPr>
                      </a:lvl2pPr>
                      <a:lvl3pPr marL="685800" algn="l" defTabSz="685800" rtl="0" eaLnBrk="1" latinLnBrk="0" hangingPunct="1">
                        <a:defRPr sz="1350" kern="1200">
                          <a:solidFill>
                            <a:schemeClr val="dk1"/>
                          </a:solidFill>
                          <a:latin typeface="Georgia"/>
                        </a:defRPr>
                      </a:lvl3pPr>
                      <a:lvl4pPr marL="1028700" algn="l" defTabSz="685800" rtl="0" eaLnBrk="1" latinLnBrk="0" hangingPunct="1">
                        <a:defRPr sz="1350" kern="1200">
                          <a:solidFill>
                            <a:schemeClr val="dk1"/>
                          </a:solidFill>
                          <a:latin typeface="Georgia"/>
                        </a:defRPr>
                      </a:lvl4pPr>
                      <a:lvl5pPr marL="1371600" algn="l" defTabSz="685800" rtl="0" eaLnBrk="1" latinLnBrk="0" hangingPunct="1">
                        <a:defRPr sz="1350" kern="1200">
                          <a:solidFill>
                            <a:schemeClr val="dk1"/>
                          </a:solidFill>
                          <a:latin typeface="Georgia"/>
                        </a:defRPr>
                      </a:lvl5pPr>
                      <a:lvl6pPr marL="1714500" algn="l" defTabSz="685800" rtl="0" eaLnBrk="1" latinLnBrk="0" hangingPunct="1">
                        <a:defRPr sz="1350" kern="1200">
                          <a:solidFill>
                            <a:schemeClr val="dk1"/>
                          </a:solidFill>
                          <a:latin typeface="Georgia"/>
                        </a:defRPr>
                      </a:lvl6pPr>
                      <a:lvl7pPr marL="2057400" algn="l" defTabSz="685800" rtl="0" eaLnBrk="1" latinLnBrk="0" hangingPunct="1">
                        <a:defRPr sz="1350" kern="1200">
                          <a:solidFill>
                            <a:schemeClr val="dk1"/>
                          </a:solidFill>
                          <a:latin typeface="Georgia"/>
                        </a:defRPr>
                      </a:lvl7pPr>
                      <a:lvl8pPr marL="2400300" algn="l" defTabSz="685800" rtl="0" eaLnBrk="1" latinLnBrk="0" hangingPunct="1">
                        <a:defRPr sz="1350" kern="1200">
                          <a:solidFill>
                            <a:schemeClr val="dk1"/>
                          </a:solidFill>
                          <a:latin typeface="Georgia"/>
                        </a:defRPr>
                      </a:lvl8pPr>
                      <a:lvl9pPr marL="2743200" algn="l" defTabSz="685800" rtl="0" eaLnBrk="1" latinLnBrk="0" hangingPunct="1">
                        <a:defRPr sz="1350" kern="1200">
                          <a:solidFill>
                            <a:schemeClr val="dk1"/>
                          </a:solidFill>
                          <a:latin typeface="Georgia"/>
                        </a:defRPr>
                      </a:lvl9pPr>
                    </a:lstStyle>
                    <a:p>
                      <a:pPr>
                        <a:lnSpc>
                          <a:spcPct val="100000"/>
                        </a:lnSpc>
                      </a:pPr>
                      <a:endParaRPr lang="en-US" sz="1600" b="0" kern="1200">
                        <a:solidFill>
                          <a:schemeClr val="tx1"/>
                        </a:solidFill>
                        <a:effectLst/>
                        <a:latin typeface="+mn-lt"/>
                        <a:ea typeface="+mn-ea"/>
                        <a:cs typeface="+mn-cs"/>
                      </a:endParaRPr>
                    </a:p>
                  </a:txBody>
                  <a:tcPr marL="45720" marR="45720" marT="27432" marB="27432" anchor="ctr"/>
                </a:tc>
                <a:extLst>
                  <a:ext uri="{0D108BD9-81ED-4DB2-BD59-A6C34878D82A}">
                    <a16:rowId xmlns:a16="http://schemas.microsoft.com/office/drawing/2014/main" val="1223532667"/>
                  </a:ext>
                </a:extLst>
              </a:tr>
              <a:tr h="333311">
                <a:tc>
                  <a:txBody>
                    <a:bodyPr/>
                    <a:lstStyle>
                      <a:lvl1pPr marL="0" algn="l" defTabSz="685800" rtl="0" eaLnBrk="1" latinLnBrk="0" hangingPunct="1">
                        <a:defRPr sz="1350" b="1" kern="1200">
                          <a:solidFill>
                            <a:schemeClr val="lt1"/>
                          </a:solidFill>
                          <a:latin typeface="Georgia"/>
                        </a:defRPr>
                      </a:lvl1pPr>
                      <a:lvl2pPr marL="342900" algn="l" defTabSz="685800" rtl="0" eaLnBrk="1" latinLnBrk="0" hangingPunct="1">
                        <a:defRPr sz="1350" b="1" kern="1200">
                          <a:solidFill>
                            <a:schemeClr val="lt1"/>
                          </a:solidFill>
                          <a:latin typeface="Georgia"/>
                        </a:defRPr>
                      </a:lvl2pPr>
                      <a:lvl3pPr marL="685800" algn="l" defTabSz="685800" rtl="0" eaLnBrk="1" latinLnBrk="0" hangingPunct="1">
                        <a:defRPr sz="1350" b="1" kern="1200">
                          <a:solidFill>
                            <a:schemeClr val="lt1"/>
                          </a:solidFill>
                          <a:latin typeface="Georgia"/>
                        </a:defRPr>
                      </a:lvl3pPr>
                      <a:lvl4pPr marL="1028700" algn="l" defTabSz="685800" rtl="0" eaLnBrk="1" latinLnBrk="0" hangingPunct="1">
                        <a:defRPr sz="1350" b="1" kern="1200">
                          <a:solidFill>
                            <a:schemeClr val="lt1"/>
                          </a:solidFill>
                          <a:latin typeface="Georgia"/>
                        </a:defRPr>
                      </a:lvl4pPr>
                      <a:lvl5pPr marL="1371600" algn="l" defTabSz="685800" rtl="0" eaLnBrk="1" latinLnBrk="0" hangingPunct="1">
                        <a:defRPr sz="1350" b="1" kern="1200">
                          <a:solidFill>
                            <a:schemeClr val="lt1"/>
                          </a:solidFill>
                          <a:latin typeface="Georgia"/>
                        </a:defRPr>
                      </a:lvl5pPr>
                      <a:lvl6pPr marL="1714500" algn="l" defTabSz="685800" rtl="0" eaLnBrk="1" latinLnBrk="0" hangingPunct="1">
                        <a:defRPr sz="1350" b="1" kern="1200">
                          <a:solidFill>
                            <a:schemeClr val="lt1"/>
                          </a:solidFill>
                          <a:latin typeface="Georgia"/>
                        </a:defRPr>
                      </a:lvl6pPr>
                      <a:lvl7pPr marL="2057400" algn="l" defTabSz="685800" rtl="0" eaLnBrk="1" latinLnBrk="0" hangingPunct="1">
                        <a:defRPr sz="1350" b="1" kern="1200">
                          <a:solidFill>
                            <a:schemeClr val="lt1"/>
                          </a:solidFill>
                          <a:latin typeface="Georgia"/>
                        </a:defRPr>
                      </a:lvl7pPr>
                      <a:lvl8pPr marL="2400300" algn="l" defTabSz="685800" rtl="0" eaLnBrk="1" latinLnBrk="0" hangingPunct="1">
                        <a:defRPr sz="1350" b="1" kern="1200">
                          <a:solidFill>
                            <a:schemeClr val="lt1"/>
                          </a:solidFill>
                          <a:latin typeface="Georgia"/>
                        </a:defRPr>
                      </a:lvl8pPr>
                      <a:lvl9pPr marL="2743200" algn="l" defTabSz="685800" rtl="0" eaLnBrk="1" latinLnBrk="0" hangingPunct="1">
                        <a:defRPr sz="1350" b="1" kern="1200">
                          <a:solidFill>
                            <a:schemeClr val="lt1"/>
                          </a:solidFill>
                          <a:latin typeface="Georgia"/>
                        </a:defRPr>
                      </a:lvl9pPr>
                    </a:lstStyle>
                    <a:p>
                      <a:pPr marL="0" marR="0" algn="l">
                        <a:lnSpc>
                          <a:spcPct val="100000"/>
                        </a:lnSpc>
                        <a:spcBef>
                          <a:spcPts val="0"/>
                        </a:spcBef>
                        <a:spcAft>
                          <a:spcPts val="0"/>
                        </a:spcAft>
                      </a:pPr>
                      <a:r>
                        <a:rPr lang="en-US" sz="1600" b="0">
                          <a:solidFill>
                            <a:schemeClr val="tx1"/>
                          </a:solidFill>
                          <a:effectLst/>
                          <a:latin typeface="+mn-lt"/>
                        </a:rPr>
                        <a:t>   Paroxysmal </a:t>
                      </a:r>
                      <a:endParaRPr lang="en-US" sz="1600" b="0">
                        <a:solidFill>
                          <a:schemeClr val="tx1"/>
                        </a:solidFill>
                        <a:effectLst/>
                        <a:latin typeface="+mn-lt"/>
                        <a:ea typeface="Times New Roman" panose="02020603050405020304" pitchFamily="18" charset="0"/>
                        <a:cs typeface="Arial" panose="020B0604020202020204" pitchFamily="34" charset="0"/>
                      </a:endParaRPr>
                    </a:p>
                  </a:txBody>
                  <a:tcPr marL="5918" marR="5918" marT="27432" marB="27432" anchor="ctr"/>
                </a:tc>
                <a:tc>
                  <a:txBody>
                    <a:bodyPr/>
                    <a:lstStyle/>
                    <a:p>
                      <a:pPr marL="0" marR="0" algn="ctr">
                        <a:lnSpc>
                          <a:spcPct val="107000"/>
                        </a:lnSpc>
                      </a:pPr>
                      <a:r>
                        <a:rPr lang="en-US" sz="1600" b="0" kern="1200" dirty="0">
                          <a:solidFill>
                            <a:schemeClr val="tx1"/>
                          </a:solidFill>
                          <a:effectLst/>
                          <a:latin typeface="+mn-lt"/>
                          <a:ea typeface="+mn-ea"/>
                          <a:cs typeface="+mn-cs"/>
                        </a:rPr>
                        <a:t>63.6% </a:t>
                      </a:r>
                    </a:p>
                  </a:txBody>
                  <a:tcPr marL="5715" marR="5715" marT="5715" marB="5715"/>
                </a:tc>
                <a:tc>
                  <a:txBody>
                    <a:bodyPr/>
                    <a:lstStyle/>
                    <a:p>
                      <a:pPr marL="0" marR="0" algn="ctr">
                        <a:lnSpc>
                          <a:spcPct val="107000"/>
                        </a:lnSpc>
                      </a:pPr>
                      <a:r>
                        <a:rPr lang="en-US" sz="1600" b="0" kern="1200">
                          <a:solidFill>
                            <a:schemeClr val="tx1"/>
                          </a:solidFill>
                          <a:effectLst/>
                          <a:latin typeface="+mn-lt"/>
                          <a:ea typeface="+mn-ea"/>
                          <a:cs typeface="+mn-cs"/>
                        </a:rPr>
                        <a:t>67.5% </a:t>
                      </a:r>
                    </a:p>
                  </a:txBody>
                  <a:tcPr marL="5715" marR="5715" marT="5715" marB="5715"/>
                </a:tc>
                <a:tc>
                  <a:txBody>
                    <a:bodyPr/>
                    <a:lstStyle/>
                    <a:p>
                      <a:pPr marL="0" marR="0" algn="ctr">
                        <a:lnSpc>
                          <a:spcPct val="107000"/>
                        </a:lnSpc>
                      </a:pPr>
                      <a:r>
                        <a:rPr lang="en-US" sz="1600" b="0" kern="1200">
                          <a:solidFill>
                            <a:schemeClr val="tx1"/>
                          </a:solidFill>
                          <a:effectLst/>
                          <a:latin typeface="+mn-lt"/>
                          <a:ea typeface="+mn-ea"/>
                          <a:cs typeface="+mn-cs"/>
                        </a:rPr>
                        <a:t>57.5% </a:t>
                      </a:r>
                    </a:p>
                  </a:txBody>
                  <a:tcPr marL="5715" marR="5715" marT="5715" marB="5715"/>
                </a:tc>
                <a:extLst>
                  <a:ext uri="{0D108BD9-81ED-4DB2-BD59-A6C34878D82A}">
                    <a16:rowId xmlns:a16="http://schemas.microsoft.com/office/drawing/2014/main" val="4236910369"/>
                  </a:ext>
                </a:extLst>
              </a:tr>
              <a:tr h="333311">
                <a:tc>
                  <a:txBody>
                    <a:bodyPr/>
                    <a:lstStyle>
                      <a:lvl1pPr marL="0" algn="l" defTabSz="685800" rtl="0" eaLnBrk="1" latinLnBrk="0" hangingPunct="1">
                        <a:defRPr sz="1350" b="1" kern="1200">
                          <a:solidFill>
                            <a:schemeClr val="lt1"/>
                          </a:solidFill>
                          <a:latin typeface="Georgia"/>
                        </a:defRPr>
                      </a:lvl1pPr>
                      <a:lvl2pPr marL="342900" algn="l" defTabSz="685800" rtl="0" eaLnBrk="1" latinLnBrk="0" hangingPunct="1">
                        <a:defRPr sz="1350" b="1" kern="1200">
                          <a:solidFill>
                            <a:schemeClr val="lt1"/>
                          </a:solidFill>
                          <a:latin typeface="Georgia"/>
                        </a:defRPr>
                      </a:lvl2pPr>
                      <a:lvl3pPr marL="685800" algn="l" defTabSz="685800" rtl="0" eaLnBrk="1" latinLnBrk="0" hangingPunct="1">
                        <a:defRPr sz="1350" b="1" kern="1200">
                          <a:solidFill>
                            <a:schemeClr val="lt1"/>
                          </a:solidFill>
                          <a:latin typeface="Georgia"/>
                        </a:defRPr>
                      </a:lvl3pPr>
                      <a:lvl4pPr marL="1028700" algn="l" defTabSz="685800" rtl="0" eaLnBrk="1" latinLnBrk="0" hangingPunct="1">
                        <a:defRPr sz="1350" b="1" kern="1200">
                          <a:solidFill>
                            <a:schemeClr val="lt1"/>
                          </a:solidFill>
                          <a:latin typeface="Georgia"/>
                        </a:defRPr>
                      </a:lvl4pPr>
                      <a:lvl5pPr marL="1371600" algn="l" defTabSz="685800" rtl="0" eaLnBrk="1" latinLnBrk="0" hangingPunct="1">
                        <a:defRPr sz="1350" b="1" kern="1200">
                          <a:solidFill>
                            <a:schemeClr val="lt1"/>
                          </a:solidFill>
                          <a:latin typeface="Georgia"/>
                        </a:defRPr>
                      </a:lvl5pPr>
                      <a:lvl6pPr marL="1714500" algn="l" defTabSz="685800" rtl="0" eaLnBrk="1" latinLnBrk="0" hangingPunct="1">
                        <a:defRPr sz="1350" b="1" kern="1200">
                          <a:solidFill>
                            <a:schemeClr val="lt1"/>
                          </a:solidFill>
                          <a:latin typeface="Georgia"/>
                        </a:defRPr>
                      </a:lvl6pPr>
                      <a:lvl7pPr marL="2057400" algn="l" defTabSz="685800" rtl="0" eaLnBrk="1" latinLnBrk="0" hangingPunct="1">
                        <a:defRPr sz="1350" b="1" kern="1200">
                          <a:solidFill>
                            <a:schemeClr val="lt1"/>
                          </a:solidFill>
                          <a:latin typeface="Georgia"/>
                        </a:defRPr>
                      </a:lvl7pPr>
                      <a:lvl8pPr marL="2400300" algn="l" defTabSz="685800" rtl="0" eaLnBrk="1" latinLnBrk="0" hangingPunct="1">
                        <a:defRPr sz="1350" b="1" kern="1200">
                          <a:solidFill>
                            <a:schemeClr val="lt1"/>
                          </a:solidFill>
                          <a:latin typeface="Georgia"/>
                        </a:defRPr>
                      </a:lvl8pPr>
                      <a:lvl9pPr marL="2743200" algn="l" defTabSz="685800" rtl="0" eaLnBrk="1" latinLnBrk="0" hangingPunct="1">
                        <a:defRPr sz="1350" b="1" kern="1200">
                          <a:solidFill>
                            <a:schemeClr val="lt1"/>
                          </a:solidFill>
                          <a:latin typeface="Georgia"/>
                        </a:defRPr>
                      </a:lvl9pPr>
                    </a:lstStyle>
                    <a:p>
                      <a:pPr marL="0" marR="0" algn="l">
                        <a:lnSpc>
                          <a:spcPct val="100000"/>
                        </a:lnSpc>
                        <a:spcBef>
                          <a:spcPts val="0"/>
                        </a:spcBef>
                        <a:spcAft>
                          <a:spcPts val="0"/>
                        </a:spcAft>
                      </a:pPr>
                      <a:r>
                        <a:rPr lang="en-US" sz="1600" b="0">
                          <a:solidFill>
                            <a:schemeClr val="tx1"/>
                          </a:solidFill>
                          <a:effectLst/>
                          <a:latin typeface="+mn-lt"/>
                        </a:rPr>
                        <a:t>   Persistent/Permanent</a:t>
                      </a:r>
                      <a:endParaRPr lang="en-US" sz="1600" b="0">
                        <a:solidFill>
                          <a:schemeClr val="tx1"/>
                        </a:solidFill>
                        <a:effectLst/>
                        <a:latin typeface="+mn-lt"/>
                        <a:ea typeface="Times New Roman" panose="02020603050405020304" pitchFamily="18" charset="0"/>
                        <a:cs typeface="Arial" panose="020B0604020202020204" pitchFamily="34" charset="0"/>
                      </a:endParaRPr>
                    </a:p>
                  </a:txBody>
                  <a:tcPr marL="5918" marR="5918" marT="27432" marB="27432" anchor="ctr"/>
                </a:tc>
                <a:tc>
                  <a:txBody>
                    <a:bodyPr/>
                    <a:lstStyle/>
                    <a:p>
                      <a:pPr marL="0" marR="0" algn="ctr">
                        <a:lnSpc>
                          <a:spcPct val="107000"/>
                        </a:lnSpc>
                      </a:pPr>
                      <a:r>
                        <a:rPr lang="en-US" sz="1600" b="0" kern="1200" dirty="0">
                          <a:solidFill>
                            <a:schemeClr val="tx1"/>
                          </a:solidFill>
                          <a:effectLst/>
                          <a:latin typeface="+mn-lt"/>
                          <a:ea typeface="+mn-ea"/>
                          <a:cs typeface="+mn-cs"/>
                        </a:rPr>
                        <a:t>36.4%</a:t>
                      </a:r>
                    </a:p>
                  </a:txBody>
                  <a:tcPr marL="5715" marR="5715" marT="5715" marB="5715">
                    <a:lnB w="12700" cap="flat" cmpd="sng" algn="ctr">
                      <a:solidFill>
                        <a:schemeClr val="tx1"/>
                      </a:solidFill>
                      <a:prstDash val="solid"/>
                      <a:round/>
                      <a:headEnd type="none" w="med" len="med"/>
                      <a:tailEnd type="none" w="med" len="med"/>
                    </a:lnB>
                  </a:tcPr>
                </a:tc>
                <a:tc>
                  <a:txBody>
                    <a:bodyPr/>
                    <a:lstStyle/>
                    <a:p>
                      <a:pPr marL="0" marR="0" algn="ctr">
                        <a:lnSpc>
                          <a:spcPct val="107000"/>
                        </a:lnSpc>
                      </a:pPr>
                      <a:r>
                        <a:rPr lang="en-US" sz="1600" b="0" kern="1200">
                          <a:solidFill>
                            <a:schemeClr val="tx1"/>
                          </a:solidFill>
                          <a:effectLst/>
                          <a:latin typeface="+mn-lt"/>
                          <a:ea typeface="+mn-ea"/>
                          <a:cs typeface="+mn-cs"/>
                        </a:rPr>
                        <a:t>32.5%</a:t>
                      </a:r>
                    </a:p>
                  </a:txBody>
                  <a:tcPr marL="5715" marR="5715" marT="5715" marB="5715">
                    <a:lnB w="28575" cap="flat" cmpd="sng" algn="ctr">
                      <a:solidFill>
                        <a:srgbClr val="FF0000"/>
                      </a:solidFill>
                      <a:prstDash val="solid"/>
                      <a:round/>
                      <a:headEnd type="none" w="med" len="med"/>
                      <a:tailEnd type="none" w="med" len="med"/>
                    </a:lnB>
                  </a:tcPr>
                </a:tc>
                <a:tc>
                  <a:txBody>
                    <a:bodyPr/>
                    <a:lstStyle/>
                    <a:p>
                      <a:pPr marL="0" marR="0" algn="ctr">
                        <a:lnSpc>
                          <a:spcPct val="107000"/>
                        </a:lnSpc>
                      </a:pPr>
                      <a:r>
                        <a:rPr lang="en-US" sz="1600" b="0" kern="1200">
                          <a:solidFill>
                            <a:schemeClr val="tx1"/>
                          </a:solidFill>
                          <a:effectLst/>
                          <a:latin typeface="+mn-lt"/>
                          <a:ea typeface="+mn-ea"/>
                          <a:cs typeface="+mn-cs"/>
                        </a:rPr>
                        <a:t>42.5%</a:t>
                      </a:r>
                    </a:p>
                  </a:txBody>
                  <a:tcPr marL="5715" marR="5715" marT="5715" marB="5715"/>
                </a:tc>
                <a:extLst>
                  <a:ext uri="{0D108BD9-81ED-4DB2-BD59-A6C34878D82A}">
                    <a16:rowId xmlns:a16="http://schemas.microsoft.com/office/drawing/2014/main" val="2637483871"/>
                  </a:ext>
                </a:extLst>
              </a:tr>
              <a:tr h="333311">
                <a:tc>
                  <a:txBody>
                    <a:bodyPr/>
                    <a:lstStyle>
                      <a:lvl1pPr marL="0" algn="l" defTabSz="685800" rtl="0" eaLnBrk="1" latinLnBrk="0" hangingPunct="1">
                        <a:defRPr sz="1350" b="1" kern="1200">
                          <a:solidFill>
                            <a:schemeClr val="lt1"/>
                          </a:solidFill>
                          <a:latin typeface="Georgia"/>
                        </a:defRPr>
                      </a:lvl1pPr>
                      <a:lvl2pPr marL="342900" algn="l" defTabSz="685800" rtl="0" eaLnBrk="1" latinLnBrk="0" hangingPunct="1">
                        <a:defRPr sz="1350" b="1" kern="1200">
                          <a:solidFill>
                            <a:schemeClr val="lt1"/>
                          </a:solidFill>
                          <a:latin typeface="Georgia"/>
                        </a:defRPr>
                      </a:lvl2pPr>
                      <a:lvl3pPr marL="685800" algn="l" defTabSz="685800" rtl="0" eaLnBrk="1" latinLnBrk="0" hangingPunct="1">
                        <a:defRPr sz="1350" b="1" kern="1200">
                          <a:solidFill>
                            <a:schemeClr val="lt1"/>
                          </a:solidFill>
                          <a:latin typeface="Georgia"/>
                        </a:defRPr>
                      </a:lvl3pPr>
                      <a:lvl4pPr marL="1028700" algn="l" defTabSz="685800" rtl="0" eaLnBrk="1" latinLnBrk="0" hangingPunct="1">
                        <a:defRPr sz="1350" b="1" kern="1200">
                          <a:solidFill>
                            <a:schemeClr val="lt1"/>
                          </a:solidFill>
                          <a:latin typeface="Georgia"/>
                        </a:defRPr>
                      </a:lvl4pPr>
                      <a:lvl5pPr marL="1371600" algn="l" defTabSz="685800" rtl="0" eaLnBrk="1" latinLnBrk="0" hangingPunct="1">
                        <a:defRPr sz="1350" b="1" kern="1200">
                          <a:solidFill>
                            <a:schemeClr val="lt1"/>
                          </a:solidFill>
                          <a:latin typeface="Georgia"/>
                        </a:defRPr>
                      </a:lvl5pPr>
                      <a:lvl6pPr marL="1714500" algn="l" defTabSz="685800" rtl="0" eaLnBrk="1" latinLnBrk="0" hangingPunct="1">
                        <a:defRPr sz="1350" b="1" kern="1200">
                          <a:solidFill>
                            <a:schemeClr val="lt1"/>
                          </a:solidFill>
                          <a:latin typeface="Georgia"/>
                        </a:defRPr>
                      </a:lvl6pPr>
                      <a:lvl7pPr marL="2057400" algn="l" defTabSz="685800" rtl="0" eaLnBrk="1" latinLnBrk="0" hangingPunct="1">
                        <a:defRPr sz="1350" b="1" kern="1200">
                          <a:solidFill>
                            <a:schemeClr val="lt1"/>
                          </a:solidFill>
                          <a:latin typeface="Georgia"/>
                        </a:defRPr>
                      </a:lvl7pPr>
                      <a:lvl8pPr marL="2400300" algn="l" defTabSz="685800" rtl="0" eaLnBrk="1" latinLnBrk="0" hangingPunct="1">
                        <a:defRPr sz="1350" b="1" kern="1200">
                          <a:solidFill>
                            <a:schemeClr val="lt1"/>
                          </a:solidFill>
                          <a:latin typeface="Georgia"/>
                        </a:defRPr>
                      </a:lvl8pPr>
                      <a:lvl9pPr marL="2743200" algn="l" defTabSz="685800" rtl="0" eaLnBrk="1" latinLnBrk="0" hangingPunct="1">
                        <a:defRPr sz="1350" b="1" kern="1200">
                          <a:solidFill>
                            <a:schemeClr val="lt1"/>
                          </a:solidFill>
                          <a:latin typeface="Georgia"/>
                        </a:defRPr>
                      </a:lvl9pPr>
                    </a:lstStyle>
                    <a:p>
                      <a:pPr marL="0" marR="0" algn="l">
                        <a:lnSpc>
                          <a:spcPct val="100000"/>
                        </a:lnSpc>
                        <a:spcBef>
                          <a:spcPts val="0"/>
                        </a:spcBef>
                        <a:spcAft>
                          <a:spcPts val="0"/>
                        </a:spcAft>
                      </a:pPr>
                      <a:r>
                        <a:rPr lang="en-US" sz="1600" b="1">
                          <a:solidFill>
                            <a:schemeClr val="tx1"/>
                          </a:solidFill>
                          <a:effectLst/>
                          <a:latin typeface="+mn-lt"/>
                        </a:rPr>
                        <a:t> CHA</a:t>
                      </a:r>
                      <a:r>
                        <a:rPr lang="en-US" sz="1600" b="1" baseline="-25000">
                          <a:solidFill>
                            <a:schemeClr val="tx1"/>
                          </a:solidFill>
                          <a:effectLst/>
                          <a:latin typeface="+mn-lt"/>
                        </a:rPr>
                        <a:t>2</a:t>
                      </a:r>
                      <a:r>
                        <a:rPr lang="en-US" sz="1600" b="1">
                          <a:solidFill>
                            <a:schemeClr val="tx1"/>
                          </a:solidFill>
                          <a:effectLst/>
                          <a:latin typeface="+mn-lt"/>
                        </a:rPr>
                        <a:t>DS</a:t>
                      </a:r>
                      <a:r>
                        <a:rPr lang="en-US" sz="1600" b="1" baseline="-25000">
                          <a:solidFill>
                            <a:schemeClr val="tx1"/>
                          </a:solidFill>
                          <a:effectLst/>
                          <a:latin typeface="+mn-lt"/>
                        </a:rPr>
                        <a:t>2</a:t>
                      </a:r>
                      <a:r>
                        <a:rPr lang="en-US" sz="1600" b="1">
                          <a:solidFill>
                            <a:schemeClr val="tx1"/>
                          </a:solidFill>
                          <a:effectLst/>
                          <a:latin typeface="+mn-lt"/>
                        </a:rPr>
                        <a:t>-VASc* </a:t>
                      </a:r>
                      <a:endParaRPr lang="en-US" sz="1600" b="1">
                        <a:solidFill>
                          <a:schemeClr val="tx1"/>
                        </a:solidFill>
                        <a:effectLst/>
                        <a:latin typeface="+mn-lt"/>
                        <a:ea typeface="Times New Roman" panose="02020603050405020304" pitchFamily="18" charset="0"/>
                        <a:cs typeface="Arial" panose="020B0604020202020204" pitchFamily="34" charset="0"/>
                      </a:endParaRPr>
                    </a:p>
                  </a:txBody>
                  <a:tcPr marL="5918" marR="5918" marT="27432" marB="27432" anchor="ctr">
                    <a:lnR w="12700" cap="flat" cmpd="sng" algn="ctr">
                      <a:solidFill>
                        <a:schemeClr val="tx1"/>
                      </a:solidFill>
                      <a:prstDash val="solid"/>
                      <a:round/>
                      <a:headEnd type="none" w="med" len="med"/>
                      <a:tailEnd type="none" w="med" len="med"/>
                    </a:lnR>
                  </a:tcPr>
                </a:tc>
                <a:tc>
                  <a:txBody>
                    <a:bodyPr/>
                    <a:lstStyle/>
                    <a:p>
                      <a:pPr marL="0" marR="0" algn="ctr">
                        <a:lnSpc>
                          <a:spcPct val="107000"/>
                        </a:lnSpc>
                      </a:pPr>
                      <a:r>
                        <a:rPr lang="en-US" sz="1600" b="0" kern="1200" dirty="0">
                          <a:solidFill>
                            <a:schemeClr val="tx1"/>
                          </a:solidFill>
                          <a:effectLst/>
                          <a:latin typeface="+mn-lt"/>
                          <a:ea typeface="+mn-ea"/>
                          <a:cs typeface="+mn-cs"/>
                        </a:rPr>
                        <a:t>4.7 ± 1.5 </a:t>
                      </a:r>
                    </a:p>
                  </a:txBody>
                  <a:tcPr marL="5715" marR="5715" marT="5715" marB="5715">
                    <a:lnL w="1270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pPr>
                      <a:r>
                        <a:rPr lang="en-US" sz="1600" b="0" kern="1200" dirty="0">
                          <a:solidFill>
                            <a:schemeClr val="tx1"/>
                          </a:solidFill>
                          <a:effectLst/>
                          <a:latin typeface="+mn-lt"/>
                          <a:ea typeface="+mn-ea"/>
                          <a:cs typeface="+mn-cs"/>
                        </a:rPr>
                        <a:t>4.8 ± 1.5 </a:t>
                      </a:r>
                    </a:p>
                  </a:txBody>
                  <a:tcPr marL="5715" marR="5715" marT="5715" marB="5715">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marL="0" marR="0" algn="ctr">
                        <a:lnSpc>
                          <a:spcPct val="107000"/>
                        </a:lnSpc>
                      </a:pPr>
                      <a:r>
                        <a:rPr lang="en-US" sz="1600" b="0" kern="1200">
                          <a:solidFill>
                            <a:schemeClr val="tx1"/>
                          </a:solidFill>
                          <a:effectLst/>
                          <a:latin typeface="+mn-lt"/>
                          <a:ea typeface="+mn-ea"/>
                          <a:cs typeface="+mn-cs"/>
                        </a:rPr>
                        <a:t>4.6 ± 1.4 </a:t>
                      </a:r>
                    </a:p>
                  </a:txBody>
                  <a:tcPr marL="5715" marR="5715" marT="5715" marB="5715">
                    <a:lnL w="28575" cap="flat" cmpd="sng" algn="ctr">
                      <a:solidFill>
                        <a:srgbClr val="FF0000"/>
                      </a:solidFill>
                      <a:prstDash val="solid"/>
                      <a:round/>
                      <a:headEnd type="none" w="med" len="med"/>
                      <a:tailEnd type="none" w="med" len="med"/>
                    </a:lnL>
                  </a:tcPr>
                </a:tc>
                <a:extLst>
                  <a:ext uri="{0D108BD9-81ED-4DB2-BD59-A6C34878D82A}">
                    <a16:rowId xmlns:a16="http://schemas.microsoft.com/office/drawing/2014/main" val="1243139524"/>
                  </a:ext>
                </a:extLst>
              </a:tr>
              <a:tr h="333311">
                <a:tc>
                  <a:txBody>
                    <a:bodyPr/>
                    <a:lstStyle>
                      <a:lvl1pPr marL="0" algn="l" defTabSz="685800" rtl="0" eaLnBrk="1" latinLnBrk="0" hangingPunct="1">
                        <a:defRPr sz="1350" b="1" kern="1200">
                          <a:solidFill>
                            <a:schemeClr val="lt1"/>
                          </a:solidFill>
                          <a:latin typeface="Georgia"/>
                        </a:defRPr>
                      </a:lvl1pPr>
                      <a:lvl2pPr marL="342900" algn="l" defTabSz="685800" rtl="0" eaLnBrk="1" latinLnBrk="0" hangingPunct="1">
                        <a:defRPr sz="1350" b="1" kern="1200">
                          <a:solidFill>
                            <a:schemeClr val="lt1"/>
                          </a:solidFill>
                          <a:latin typeface="Georgia"/>
                        </a:defRPr>
                      </a:lvl2pPr>
                      <a:lvl3pPr marL="685800" algn="l" defTabSz="685800" rtl="0" eaLnBrk="1" latinLnBrk="0" hangingPunct="1">
                        <a:defRPr sz="1350" b="1" kern="1200">
                          <a:solidFill>
                            <a:schemeClr val="lt1"/>
                          </a:solidFill>
                          <a:latin typeface="Georgia"/>
                        </a:defRPr>
                      </a:lvl3pPr>
                      <a:lvl4pPr marL="1028700" algn="l" defTabSz="685800" rtl="0" eaLnBrk="1" latinLnBrk="0" hangingPunct="1">
                        <a:defRPr sz="1350" b="1" kern="1200">
                          <a:solidFill>
                            <a:schemeClr val="lt1"/>
                          </a:solidFill>
                          <a:latin typeface="Georgia"/>
                        </a:defRPr>
                      </a:lvl4pPr>
                      <a:lvl5pPr marL="1371600" algn="l" defTabSz="685800" rtl="0" eaLnBrk="1" latinLnBrk="0" hangingPunct="1">
                        <a:defRPr sz="1350" b="1" kern="1200">
                          <a:solidFill>
                            <a:schemeClr val="lt1"/>
                          </a:solidFill>
                          <a:latin typeface="Georgia"/>
                        </a:defRPr>
                      </a:lvl5pPr>
                      <a:lvl6pPr marL="1714500" algn="l" defTabSz="685800" rtl="0" eaLnBrk="1" latinLnBrk="0" hangingPunct="1">
                        <a:defRPr sz="1350" b="1" kern="1200">
                          <a:solidFill>
                            <a:schemeClr val="lt1"/>
                          </a:solidFill>
                          <a:latin typeface="Georgia"/>
                        </a:defRPr>
                      </a:lvl6pPr>
                      <a:lvl7pPr marL="2057400" algn="l" defTabSz="685800" rtl="0" eaLnBrk="1" latinLnBrk="0" hangingPunct="1">
                        <a:defRPr sz="1350" b="1" kern="1200">
                          <a:solidFill>
                            <a:schemeClr val="lt1"/>
                          </a:solidFill>
                          <a:latin typeface="Georgia"/>
                        </a:defRPr>
                      </a:lvl7pPr>
                      <a:lvl8pPr marL="2400300" algn="l" defTabSz="685800" rtl="0" eaLnBrk="1" latinLnBrk="0" hangingPunct="1">
                        <a:defRPr sz="1350" b="1" kern="1200">
                          <a:solidFill>
                            <a:schemeClr val="lt1"/>
                          </a:solidFill>
                          <a:latin typeface="Georgia"/>
                        </a:defRPr>
                      </a:lvl8pPr>
                      <a:lvl9pPr marL="2743200" algn="l" defTabSz="685800" rtl="0" eaLnBrk="1" latinLnBrk="0" hangingPunct="1">
                        <a:defRPr sz="1350" b="1" kern="1200">
                          <a:solidFill>
                            <a:schemeClr val="lt1"/>
                          </a:solidFill>
                          <a:latin typeface="Georgia"/>
                        </a:defRPr>
                      </a:lvl9pPr>
                    </a:lstStyle>
                    <a:p>
                      <a:pPr marL="0" marR="0" algn="l">
                        <a:lnSpc>
                          <a:spcPct val="100000"/>
                        </a:lnSpc>
                        <a:spcBef>
                          <a:spcPts val="0"/>
                        </a:spcBef>
                        <a:spcAft>
                          <a:spcPts val="0"/>
                        </a:spcAft>
                      </a:pPr>
                      <a:r>
                        <a:rPr lang="en-US" sz="1600" b="1">
                          <a:solidFill>
                            <a:schemeClr val="tx1"/>
                          </a:solidFill>
                          <a:effectLst/>
                          <a:latin typeface="+mn-lt"/>
                        </a:rPr>
                        <a:t> Prior stroke </a:t>
                      </a:r>
                      <a:endParaRPr lang="en-US" sz="1600" b="1">
                        <a:solidFill>
                          <a:schemeClr val="tx1"/>
                        </a:solidFill>
                        <a:effectLst/>
                        <a:latin typeface="+mn-lt"/>
                        <a:ea typeface="Times New Roman" panose="02020603050405020304" pitchFamily="18" charset="0"/>
                        <a:cs typeface="Arial" panose="020B0604020202020204" pitchFamily="34" charset="0"/>
                      </a:endParaRPr>
                    </a:p>
                  </a:txBody>
                  <a:tcPr marL="5918" marR="5918" marT="27432" marB="27432" anchor="ctr"/>
                </a:tc>
                <a:tc>
                  <a:txBody>
                    <a:bodyPr/>
                    <a:lstStyle/>
                    <a:p>
                      <a:pPr marL="0" marR="0" algn="ctr">
                        <a:lnSpc>
                          <a:spcPct val="107000"/>
                        </a:lnSpc>
                      </a:pPr>
                      <a:r>
                        <a:rPr lang="en-US" sz="1600" b="0" kern="1200" dirty="0">
                          <a:solidFill>
                            <a:schemeClr val="tx1"/>
                          </a:solidFill>
                          <a:effectLst/>
                          <a:latin typeface="+mn-lt"/>
                          <a:ea typeface="+mn-ea"/>
                          <a:cs typeface="+mn-cs"/>
                        </a:rPr>
                        <a:t>19.9% </a:t>
                      </a:r>
                    </a:p>
                  </a:txBody>
                  <a:tcPr marL="5715" marR="5715" marT="5715" marB="5715">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pPr>
                      <a:r>
                        <a:rPr lang="en-US" sz="1600" b="0" kern="1200">
                          <a:solidFill>
                            <a:schemeClr val="tx1"/>
                          </a:solidFill>
                          <a:effectLst/>
                          <a:latin typeface="+mn-lt"/>
                          <a:ea typeface="+mn-ea"/>
                          <a:cs typeface="+mn-cs"/>
                        </a:rPr>
                        <a:t>21.1% </a:t>
                      </a:r>
                    </a:p>
                  </a:txBody>
                  <a:tcPr marL="5715" marR="5715" marT="5715" marB="5715">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marL="0" marR="0" algn="ctr">
                        <a:lnSpc>
                          <a:spcPct val="107000"/>
                        </a:lnSpc>
                      </a:pPr>
                      <a:r>
                        <a:rPr lang="en-US" sz="1600" b="0" kern="1200">
                          <a:solidFill>
                            <a:schemeClr val="tx1"/>
                          </a:solidFill>
                          <a:effectLst/>
                          <a:latin typeface="+mn-lt"/>
                          <a:ea typeface="+mn-ea"/>
                          <a:cs typeface="+mn-cs"/>
                        </a:rPr>
                        <a:t>21.5% </a:t>
                      </a:r>
                    </a:p>
                  </a:txBody>
                  <a:tcPr marL="5715" marR="5715" marT="5715" marB="5715"/>
                </a:tc>
                <a:extLst>
                  <a:ext uri="{0D108BD9-81ED-4DB2-BD59-A6C34878D82A}">
                    <a16:rowId xmlns:a16="http://schemas.microsoft.com/office/drawing/2014/main" val="2602297659"/>
                  </a:ext>
                </a:extLst>
              </a:tr>
              <a:tr h="333311">
                <a:tc>
                  <a:txBody>
                    <a:bodyPr/>
                    <a:lstStyle>
                      <a:lvl1pPr marL="0" algn="l" defTabSz="685800" rtl="0" eaLnBrk="1" latinLnBrk="0" hangingPunct="1">
                        <a:defRPr sz="1350" b="1" kern="1200">
                          <a:solidFill>
                            <a:schemeClr val="lt1"/>
                          </a:solidFill>
                          <a:latin typeface="Georgia"/>
                        </a:defRPr>
                      </a:lvl1pPr>
                      <a:lvl2pPr marL="342900" algn="l" defTabSz="685800" rtl="0" eaLnBrk="1" latinLnBrk="0" hangingPunct="1">
                        <a:defRPr sz="1350" b="1" kern="1200">
                          <a:solidFill>
                            <a:schemeClr val="lt1"/>
                          </a:solidFill>
                          <a:latin typeface="Georgia"/>
                        </a:defRPr>
                      </a:lvl2pPr>
                      <a:lvl3pPr marL="685800" algn="l" defTabSz="685800" rtl="0" eaLnBrk="1" latinLnBrk="0" hangingPunct="1">
                        <a:defRPr sz="1350" b="1" kern="1200">
                          <a:solidFill>
                            <a:schemeClr val="lt1"/>
                          </a:solidFill>
                          <a:latin typeface="Georgia"/>
                        </a:defRPr>
                      </a:lvl3pPr>
                      <a:lvl4pPr marL="1028700" algn="l" defTabSz="685800" rtl="0" eaLnBrk="1" latinLnBrk="0" hangingPunct="1">
                        <a:defRPr sz="1350" b="1" kern="1200">
                          <a:solidFill>
                            <a:schemeClr val="lt1"/>
                          </a:solidFill>
                          <a:latin typeface="Georgia"/>
                        </a:defRPr>
                      </a:lvl4pPr>
                      <a:lvl5pPr marL="1371600" algn="l" defTabSz="685800" rtl="0" eaLnBrk="1" latinLnBrk="0" hangingPunct="1">
                        <a:defRPr sz="1350" b="1" kern="1200">
                          <a:solidFill>
                            <a:schemeClr val="lt1"/>
                          </a:solidFill>
                          <a:latin typeface="Georgia"/>
                        </a:defRPr>
                      </a:lvl5pPr>
                      <a:lvl6pPr marL="1714500" algn="l" defTabSz="685800" rtl="0" eaLnBrk="1" latinLnBrk="0" hangingPunct="1">
                        <a:defRPr sz="1350" b="1" kern="1200">
                          <a:solidFill>
                            <a:schemeClr val="lt1"/>
                          </a:solidFill>
                          <a:latin typeface="Georgia"/>
                        </a:defRPr>
                      </a:lvl6pPr>
                      <a:lvl7pPr marL="2057400" algn="l" defTabSz="685800" rtl="0" eaLnBrk="1" latinLnBrk="0" hangingPunct="1">
                        <a:defRPr sz="1350" b="1" kern="1200">
                          <a:solidFill>
                            <a:schemeClr val="lt1"/>
                          </a:solidFill>
                          <a:latin typeface="Georgia"/>
                        </a:defRPr>
                      </a:lvl7pPr>
                      <a:lvl8pPr marL="2400300" algn="l" defTabSz="685800" rtl="0" eaLnBrk="1" latinLnBrk="0" hangingPunct="1">
                        <a:defRPr sz="1350" b="1" kern="1200">
                          <a:solidFill>
                            <a:schemeClr val="lt1"/>
                          </a:solidFill>
                          <a:latin typeface="Georgia"/>
                        </a:defRPr>
                      </a:lvl8pPr>
                      <a:lvl9pPr marL="2743200" algn="l" defTabSz="685800" rtl="0" eaLnBrk="1" latinLnBrk="0" hangingPunct="1">
                        <a:defRPr sz="1350" b="1" kern="1200">
                          <a:solidFill>
                            <a:schemeClr val="lt1"/>
                          </a:solidFill>
                          <a:latin typeface="Georgia"/>
                        </a:defRPr>
                      </a:lvl9pPr>
                    </a:lstStyle>
                    <a:p>
                      <a:pPr marL="0" marR="0" algn="l">
                        <a:lnSpc>
                          <a:spcPct val="100000"/>
                        </a:lnSpc>
                        <a:spcBef>
                          <a:spcPts val="0"/>
                        </a:spcBef>
                        <a:spcAft>
                          <a:spcPts val="0"/>
                        </a:spcAft>
                      </a:pPr>
                      <a:r>
                        <a:rPr lang="en-US" sz="1600" b="1">
                          <a:solidFill>
                            <a:schemeClr val="tx1"/>
                          </a:solidFill>
                          <a:effectLst/>
                          <a:latin typeface="+mn-lt"/>
                        </a:rPr>
                        <a:t> HAS-BLED* </a:t>
                      </a:r>
                      <a:endParaRPr lang="en-US" sz="1600" b="1">
                        <a:solidFill>
                          <a:schemeClr val="tx1"/>
                        </a:solidFill>
                        <a:effectLst/>
                        <a:latin typeface="+mn-lt"/>
                        <a:ea typeface="Times New Roman" panose="02020603050405020304" pitchFamily="18" charset="0"/>
                        <a:cs typeface="Arial" panose="020B0604020202020204" pitchFamily="34" charset="0"/>
                      </a:endParaRPr>
                    </a:p>
                  </a:txBody>
                  <a:tcPr marL="5918" marR="5918" marT="27432" marB="27432" anchor="ctr">
                    <a:lnR w="12700" cap="flat" cmpd="sng" algn="ctr">
                      <a:solidFill>
                        <a:schemeClr val="tx1"/>
                      </a:solidFill>
                      <a:prstDash val="solid"/>
                      <a:round/>
                      <a:headEnd type="none" w="med" len="med"/>
                      <a:tailEnd type="none" w="med" len="med"/>
                    </a:lnR>
                  </a:tcPr>
                </a:tc>
                <a:tc>
                  <a:txBody>
                    <a:bodyPr/>
                    <a:lstStyle/>
                    <a:p>
                      <a:pPr marL="0" marR="0" algn="ctr">
                        <a:lnSpc>
                          <a:spcPct val="107000"/>
                        </a:lnSpc>
                      </a:pPr>
                      <a:r>
                        <a:rPr lang="en-US" sz="1600" b="0" kern="1200" dirty="0">
                          <a:solidFill>
                            <a:schemeClr val="tx1"/>
                          </a:solidFill>
                          <a:effectLst/>
                          <a:latin typeface="+mn-lt"/>
                          <a:ea typeface="+mn-ea"/>
                          <a:cs typeface="+mn-cs"/>
                        </a:rPr>
                        <a:t>2.7 ± 1.1 </a:t>
                      </a:r>
                    </a:p>
                  </a:txBody>
                  <a:tcPr marL="5715" marR="5715" marT="5715" marB="5715">
                    <a:lnL w="1270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pPr>
                      <a:r>
                        <a:rPr lang="en-US" sz="1600" b="0" kern="1200">
                          <a:solidFill>
                            <a:schemeClr val="tx1"/>
                          </a:solidFill>
                          <a:effectLst/>
                          <a:latin typeface="+mn-lt"/>
                          <a:ea typeface="+mn-ea"/>
                          <a:cs typeface="+mn-cs"/>
                        </a:rPr>
                        <a:t>2.8 ± 1.1 </a:t>
                      </a:r>
                    </a:p>
                  </a:txBody>
                  <a:tcPr marL="5715" marR="5715" marT="5715" marB="5715">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marL="0" marR="0" algn="ctr">
                        <a:lnSpc>
                          <a:spcPct val="107000"/>
                        </a:lnSpc>
                      </a:pPr>
                      <a:r>
                        <a:rPr lang="en-US" sz="1600" b="0" kern="1200">
                          <a:solidFill>
                            <a:schemeClr val="tx1"/>
                          </a:solidFill>
                          <a:effectLst/>
                          <a:latin typeface="+mn-lt"/>
                          <a:ea typeface="+mn-ea"/>
                          <a:cs typeface="+mn-cs"/>
                        </a:rPr>
                        <a:t>2.5 ± 1.1 </a:t>
                      </a:r>
                    </a:p>
                  </a:txBody>
                  <a:tcPr marL="5715" marR="5715" marT="5715" marB="5715">
                    <a:lnL w="28575" cap="flat" cmpd="sng" algn="ctr">
                      <a:solidFill>
                        <a:srgbClr val="FF0000"/>
                      </a:solidFill>
                      <a:prstDash val="solid"/>
                      <a:round/>
                      <a:headEnd type="none" w="med" len="med"/>
                      <a:tailEnd type="none" w="med" len="med"/>
                    </a:lnL>
                  </a:tcPr>
                </a:tc>
                <a:extLst>
                  <a:ext uri="{0D108BD9-81ED-4DB2-BD59-A6C34878D82A}">
                    <a16:rowId xmlns:a16="http://schemas.microsoft.com/office/drawing/2014/main" val="4293483217"/>
                  </a:ext>
                </a:extLst>
              </a:tr>
              <a:tr h="333311">
                <a:tc>
                  <a:txBody>
                    <a:bodyPr/>
                    <a:lstStyle>
                      <a:lvl1pPr marL="0" algn="l" defTabSz="685800" rtl="0" eaLnBrk="1" latinLnBrk="0" hangingPunct="1">
                        <a:defRPr sz="1350" b="1" kern="1200">
                          <a:solidFill>
                            <a:schemeClr val="lt1"/>
                          </a:solidFill>
                          <a:latin typeface="Georgia"/>
                        </a:defRPr>
                      </a:lvl1pPr>
                      <a:lvl2pPr marL="342900" algn="l" defTabSz="685800" rtl="0" eaLnBrk="1" latinLnBrk="0" hangingPunct="1">
                        <a:defRPr sz="1350" b="1" kern="1200">
                          <a:solidFill>
                            <a:schemeClr val="lt1"/>
                          </a:solidFill>
                          <a:latin typeface="Georgia"/>
                        </a:defRPr>
                      </a:lvl2pPr>
                      <a:lvl3pPr marL="685800" algn="l" defTabSz="685800" rtl="0" eaLnBrk="1" latinLnBrk="0" hangingPunct="1">
                        <a:defRPr sz="1350" b="1" kern="1200">
                          <a:solidFill>
                            <a:schemeClr val="lt1"/>
                          </a:solidFill>
                          <a:latin typeface="Georgia"/>
                        </a:defRPr>
                      </a:lvl3pPr>
                      <a:lvl4pPr marL="1028700" algn="l" defTabSz="685800" rtl="0" eaLnBrk="1" latinLnBrk="0" hangingPunct="1">
                        <a:defRPr sz="1350" b="1" kern="1200">
                          <a:solidFill>
                            <a:schemeClr val="lt1"/>
                          </a:solidFill>
                          <a:latin typeface="Georgia"/>
                        </a:defRPr>
                      </a:lvl4pPr>
                      <a:lvl5pPr marL="1371600" algn="l" defTabSz="685800" rtl="0" eaLnBrk="1" latinLnBrk="0" hangingPunct="1">
                        <a:defRPr sz="1350" b="1" kern="1200">
                          <a:solidFill>
                            <a:schemeClr val="lt1"/>
                          </a:solidFill>
                          <a:latin typeface="Georgia"/>
                        </a:defRPr>
                      </a:lvl5pPr>
                      <a:lvl6pPr marL="1714500" algn="l" defTabSz="685800" rtl="0" eaLnBrk="1" latinLnBrk="0" hangingPunct="1">
                        <a:defRPr sz="1350" b="1" kern="1200">
                          <a:solidFill>
                            <a:schemeClr val="lt1"/>
                          </a:solidFill>
                          <a:latin typeface="Georgia"/>
                        </a:defRPr>
                      </a:lvl6pPr>
                      <a:lvl7pPr marL="2057400" algn="l" defTabSz="685800" rtl="0" eaLnBrk="1" latinLnBrk="0" hangingPunct="1">
                        <a:defRPr sz="1350" b="1" kern="1200">
                          <a:solidFill>
                            <a:schemeClr val="lt1"/>
                          </a:solidFill>
                          <a:latin typeface="Georgia"/>
                        </a:defRPr>
                      </a:lvl7pPr>
                      <a:lvl8pPr marL="2400300" algn="l" defTabSz="685800" rtl="0" eaLnBrk="1" latinLnBrk="0" hangingPunct="1">
                        <a:defRPr sz="1350" b="1" kern="1200">
                          <a:solidFill>
                            <a:schemeClr val="lt1"/>
                          </a:solidFill>
                          <a:latin typeface="Georgia"/>
                        </a:defRPr>
                      </a:lvl8pPr>
                      <a:lvl9pPr marL="2743200" algn="l" defTabSz="685800" rtl="0" eaLnBrk="1" latinLnBrk="0" hangingPunct="1">
                        <a:defRPr sz="1350" b="1" kern="1200">
                          <a:solidFill>
                            <a:schemeClr val="lt1"/>
                          </a:solidFill>
                          <a:latin typeface="Georgia"/>
                        </a:defRPr>
                      </a:lvl9pPr>
                    </a:lstStyle>
                    <a:p>
                      <a:pPr marL="0" marR="0" algn="l">
                        <a:lnSpc>
                          <a:spcPct val="100000"/>
                        </a:lnSpc>
                        <a:spcBef>
                          <a:spcPts val="0"/>
                        </a:spcBef>
                        <a:spcAft>
                          <a:spcPts val="0"/>
                        </a:spcAft>
                      </a:pPr>
                      <a:r>
                        <a:rPr lang="en-US" sz="1600" b="1">
                          <a:solidFill>
                            <a:schemeClr val="tx1"/>
                          </a:solidFill>
                          <a:effectLst/>
                          <a:latin typeface="+mn-lt"/>
                        </a:rPr>
                        <a:t> Prior bleeding* </a:t>
                      </a:r>
                      <a:endParaRPr lang="en-US" sz="1600" b="1">
                        <a:solidFill>
                          <a:schemeClr val="tx1"/>
                        </a:solidFill>
                        <a:effectLst/>
                        <a:latin typeface="+mn-lt"/>
                        <a:ea typeface="Times New Roman" panose="02020603050405020304" pitchFamily="18" charset="0"/>
                        <a:cs typeface="Arial" panose="020B0604020202020204" pitchFamily="34" charset="0"/>
                      </a:endParaRPr>
                    </a:p>
                  </a:txBody>
                  <a:tcPr marL="5918" marR="5918" marT="27432" marB="27432" anchor="ctr">
                    <a:lnR w="12700" cap="flat" cmpd="sng" algn="ctr">
                      <a:solidFill>
                        <a:schemeClr val="tx1"/>
                      </a:solidFill>
                      <a:prstDash val="solid"/>
                      <a:round/>
                      <a:headEnd type="none" w="med" len="med"/>
                      <a:tailEnd type="none" w="med" len="med"/>
                    </a:lnR>
                  </a:tcPr>
                </a:tc>
                <a:tc>
                  <a:txBody>
                    <a:bodyPr/>
                    <a:lstStyle/>
                    <a:p>
                      <a:pPr marL="0" marR="0" algn="ctr">
                        <a:lnSpc>
                          <a:spcPct val="107000"/>
                        </a:lnSpc>
                      </a:pPr>
                      <a:r>
                        <a:rPr lang="en-US" sz="1600" b="0" kern="1200" dirty="0">
                          <a:solidFill>
                            <a:schemeClr val="tx1"/>
                          </a:solidFill>
                          <a:effectLst/>
                          <a:latin typeface="+mn-lt"/>
                          <a:ea typeface="+mn-ea"/>
                          <a:cs typeface="+mn-cs"/>
                        </a:rPr>
                        <a:t>65.4% </a:t>
                      </a:r>
                    </a:p>
                  </a:txBody>
                  <a:tcPr marL="5715" marR="5715" marT="5715" marB="5715">
                    <a:lnL w="1270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pPr>
                      <a:r>
                        <a:rPr lang="en-US" sz="1600" b="0" kern="1200">
                          <a:solidFill>
                            <a:schemeClr val="tx1"/>
                          </a:solidFill>
                          <a:effectLst/>
                          <a:latin typeface="+mn-lt"/>
                          <a:ea typeface="+mn-ea"/>
                          <a:cs typeface="+mn-cs"/>
                        </a:rPr>
                        <a:t>74.3% </a:t>
                      </a:r>
                    </a:p>
                  </a:txBody>
                  <a:tcPr marL="5715" marR="5715" marT="5715" marB="5715">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marL="0" marR="0" algn="ctr">
                        <a:lnSpc>
                          <a:spcPct val="107000"/>
                        </a:lnSpc>
                      </a:pPr>
                      <a:r>
                        <a:rPr lang="en-US" sz="1600" b="0" kern="1200" dirty="0">
                          <a:solidFill>
                            <a:schemeClr val="tx1"/>
                          </a:solidFill>
                          <a:effectLst/>
                          <a:latin typeface="+mn-lt"/>
                          <a:ea typeface="+mn-ea"/>
                          <a:cs typeface="+mn-cs"/>
                        </a:rPr>
                        <a:t>58.8%  </a:t>
                      </a:r>
                    </a:p>
                  </a:txBody>
                  <a:tcPr marL="5715" marR="5715" marT="5715" marB="5715">
                    <a:lnL w="28575" cap="flat" cmpd="sng" algn="ctr">
                      <a:solidFill>
                        <a:srgbClr val="FF0000"/>
                      </a:solidFill>
                      <a:prstDash val="solid"/>
                      <a:round/>
                      <a:headEnd type="none" w="med" len="med"/>
                      <a:tailEnd type="none" w="med" len="med"/>
                    </a:lnL>
                  </a:tcPr>
                </a:tc>
                <a:extLst>
                  <a:ext uri="{0D108BD9-81ED-4DB2-BD59-A6C34878D82A}">
                    <a16:rowId xmlns:a16="http://schemas.microsoft.com/office/drawing/2014/main" val="2300564384"/>
                  </a:ext>
                </a:extLst>
              </a:tr>
            </a:tbl>
          </a:graphicData>
        </a:graphic>
      </p:graphicFrame>
      <p:sp>
        <p:nvSpPr>
          <p:cNvPr id="5" name="TextBox 4">
            <a:extLst>
              <a:ext uri="{FF2B5EF4-FFF2-40B4-BE49-F238E27FC236}">
                <a16:creationId xmlns:a16="http://schemas.microsoft.com/office/drawing/2014/main" id="{C5168B36-397D-5CFF-EEA8-A792F9CCD0C9}"/>
              </a:ext>
            </a:extLst>
          </p:cNvPr>
          <p:cNvSpPr txBox="1"/>
          <p:nvPr/>
        </p:nvSpPr>
        <p:spPr>
          <a:xfrm>
            <a:off x="2251071" y="5708541"/>
            <a:ext cx="7689862" cy="369332"/>
          </a:xfrm>
          <a:prstGeom prst="rect">
            <a:avLst/>
          </a:prstGeom>
          <a:noFill/>
        </p:spPr>
        <p:txBody>
          <a:bodyPr wrap="none">
            <a:spAutoFit/>
          </a:bodyPr>
          <a:lstStyle/>
          <a:p>
            <a:pPr algn="ctr" defTabSz="1219170">
              <a:defRPr/>
            </a:pPr>
            <a:r>
              <a:rPr lang="en-US" b="1">
                <a:solidFill>
                  <a:srgbClr val="FF0000"/>
                </a:solidFill>
                <a:ea typeface="ヒラギノ角ゴ Pro W3"/>
                <a:cs typeface="Arial" panose="020B0604020202020204" pitchFamily="34" charset="0"/>
              </a:rPr>
              <a:t>Patients in SAPT group were at highest stroke and bleeding risk pre-LAAO</a:t>
            </a:r>
          </a:p>
        </p:txBody>
      </p:sp>
      <p:sp>
        <p:nvSpPr>
          <p:cNvPr id="7" name="TextBox 6">
            <a:extLst>
              <a:ext uri="{FF2B5EF4-FFF2-40B4-BE49-F238E27FC236}">
                <a16:creationId xmlns:a16="http://schemas.microsoft.com/office/drawing/2014/main" id="{31966248-D61B-5775-D62A-CCDD14B32AD8}"/>
              </a:ext>
            </a:extLst>
          </p:cNvPr>
          <p:cNvSpPr txBox="1"/>
          <p:nvPr/>
        </p:nvSpPr>
        <p:spPr>
          <a:xfrm>
            <a:off x="948338" y="5352790"/>
            <a:ext cx="11243662"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0">
                <a:solidFill>
                  <a:prstClr val="black"/>
                </a:solidFill>
                <a:latin typeface="+mj-lt"/>
                <a:cs typeface="Arial" panose="020B0604020202020204" pitchFamily="34" charset="0"/>
              </a:rPr>
              <a:t>*p&lt;0.05 between the medication groups</a:t>
            </a:r>
          </a:p>
        </p:txBody>
      </p:sp>
    </p:spTree>
    <p:extLst>
      <p:ext uri="{BB962C8B-B14F-4D97-AF65-F5344CB8AC3E}">
        <p14:creationId xmlns:p14="http://schemas.microsoft.com/office/powerpoint/2010/main" val="201743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A46C0-8B6C-0F81-100A-3D572389A7D0}"/>
              </a:ext>
            </a:extLst>
          </p:cNvPr>
          <p:cNvSpPr>
            <a:spLocks noGrp="1"/>
          </p:cNvSpPr>
          <p:nvPr>
            <p:ph type="title"/>
          </p:nvPr>
        </p:nvSpPr>
        <p:spPr/>
        <p:txBody>
          <a:bodyPr>
            <a:normAutofit/>
          </a:bodyPr>
          <a:lstStyle/>
          <a:p>
            <a:r>
              <a:rPr lang="en-US" sz="4200" dirty="0"/>
              <a:t>&gt;99% Clinically Relevant Closure (≤3mm PDL) Regardless of Discharge Medication</a:t>
            </a:r>
          </a:p>
        </p:txBody>
      </p:sp>
      <p:graphicFrame>
        <p:nvGraphicFramePr>
          <p:cNvPr id="4" name="Table 3">
            <a:extLst>
              <a:ext uri="{FF2B5EF4-FFF2-40B4-BE49-F238E27FC236}">
                <a16:creationId xmlns:a16="http://schemas.microsoft.com/office/drawing/2014/main" id="{649FB64C-2E1A-91B2-4469-8A3CD7CA402F}"/>
              </a:ext>
            </a:extLst>
          </p:cNvPr>
          <p:cNvGraphicFramePr>
            <a:graphicFrameLocks noGrp="1"/>
          </p:cNvGraphicFramePr>
          <p:nvPr>
            <p:extLst>
              <p:ext uri="{D42A27DB-BD31-4B8C-83A1-F6EECF244321}">
                <p14:modId xmlns:p14="http://schemas.microsoft.com/office/powerpoint/2010/main" val="2169148849"/>
              </p:ext>
            </p:extLst>
          </p:nvPr>
        </p:nvGraphicFramePr>
        <p:xfrm>
          <a:off x="948338" y="1681795"/>
          <a:ext cx="10255469" cy="3515851"/>
        </p:xfrm>
        <a:graphic>
          <a:graphicData uri="http://schemas.openxmlformats.org/drawingml/2006/table">
            <a:tbl>
              <a:tblPr firstRow="1" firstCol="1" bandRow="1">
                <a:tableStyleId>{5940675A-B579-460E-94D1-54222C63F5DA}</a:tableStyleId>
              </a:tblPr>
              <a:tblGrid>
                <a:gridCol w="3027088">
                  <a:extLst>
                    <a:ext uri="{9D8B030D-6E8A-4147-A177-3AD203B41FA5}">
                      <a16:colId xmlns:a16="http://schemas.microsoft.com/office/drawing/2014/main" val="3412379326"/>
                    </a:ext>
                  </a:extLst>
                </a:gridCol>
                <a:gridCol w="2481688">
                  <a:extLst>
                    <a:ext uri="{9D8B030D-6E8A-4147-A177-3AD203B41FA5}">
                      <a16:colId xmlns:a16="http://schemas.microsoft.com/office/drawing/2014/main" val="658468484"/>
                    </a:ext>
                  </a:extLst>
                </a:gridCol>
                <a:gridCol w="2381312">
                  <a:extLst>
                    <a:ext uri="{9D8B030D-6E8A-4147-A177-3AD203B41FA5}">
                      <a16:colId xmlns:a16="http://schemas.microsoft.com/office/drawing/2014/main" val="1205861489"/>
                    </a:ext>
                  </a:extLst>
                </a:gridCol>
                <a:gridCol w="2365381">
                  <a:extLst>
                    <a:ext uri="{9D8B030D-6E8A-4147-A177-3AD203B41FA5}">
                      <a16:colId xmlns:a16="http://schemas.microsoft.com/office/drawing/2014/main" val="100305017"/>
                    </a:ext>
                  </a:extLst>
                </a:gridCol>
              </a:tblGrid>
              <a:tr h="409956">
                <a:tc>
                  <a:txBody>
                    <a:bodyPr/>
                    <a:lstStyle>
                      <a:lvl1pPr marL="0" algn="l" defTabSz="685800" rtl="0" eaLnBrk="1" latinLnBrk="0" hangingPunct="1">
                        <a:defRPr sz="1350" b="1" kern="1200">
                          <a:solidFill>
                            <a:schemeClr val="lt1"/>
                          </a:solidFill>
                          <a:latin typeface="Georgia"/>
                        </a:defRPr>
                      </a:lvl1pPr>
                      <a:lvl2pPr marL="342900" algn="l" defTabSz="685800" rtl="0" eaLnBrk="1" latinLnBrk="0" hangingPunct="1">
                        <a:defRPr sz="1350" b="1" kern="1200">
                          <a:solidFill>
                            <a:schemeClr val="lt1"/>
                          </a:solidFill>
                          <a:latin typeface="Georgia"/>
                        </a:defRPr>
                      </a:lvl2pPr>
                      <a:lvl3pPr marL="685800" algn="l" defTabSz="685800" rtl="0" eaLnBrk="1" latinLnBrk="0" hangingPunct="1">
                        <a:defRPr sz="1350" b="1" kern="1200">
                          <a:solidFill>
                            <a:schemeClr val="lt1"/>
                          </a:solidFill>
                          <a:latin typeface="Georgia"/>
                        </a:defRPr>
                      </a:lvl3pPr>
                      <a:lvl4pPr marL="1028700" algn="l" defTabSz="685800" rtl="0" eaLnBrk="1" latinLnBrk="0" hangingPunct="1">
                        <a:defRPr sz="1350" b="1" kern="1200">
                          <a:solidFill>
                            <a:schemeClr val="lt1"/>
                          </a:solidFill>
                          <a:latin typeface="Georgia"/>
                        </a:defRPr>
                      </a:lvl4pPr>
                      <a:lvl5pPr marL="1371600" algn="l" defTabSz="685800" rtl="0" eaLnBrk="1" latinLnBrk="0" hangingPunct="1">
                        <a:defRPr sz="1350" b="1" kern="1200">
                          <a:solidFill>
                            <a:schemeClr val="lt1"/>
                          </a:solidFill>
                          <a:latin typeface="Georgia"/>
                        </a:defRPr>
                      </a:lvl5pPr>
                      <a:lvl6pPr marL="1714500" algn="l" defTabSz="685800" rtl="0" eaLnBrk="1" latinLnBrk="0" hangingPunct="1">
                        <a:defRPr sz="1350" b="1" kern="1200">
                          <a:solidFill>
                            <a:schemeClr val="lt1"/>
                          </a:solidFill>
                          <a:latin typeface="Georgia"/>
                        </a:defRPr>
                      </a:lvl6pPr>
                      <a:lvl7pPr marL="2057400" algn="l" defTabSz="685800" rtl="0" eaLnBrk="1" latinLnBrk="0" hangingPunct="1">
                        <a:defRPr sz="1350" b="1" kern="1200">
                          <a:solidFill>
                            <a:schemeClr val="lt1"/>
                          </a:solidFill>
                          <a:latin typeface="Georgia"/>
                        </a:defRPr>
                      </a:lvl7pPr>
                      <a:lvl8pPr marL="2400300" algn="l" defTabSz="685800" rtl="0" eaLnBrk="1" latinLnBrk="0" hangingPunct="1">
                        <a:defRPr sz="1350" b="1" kern="1200">
                          <a:solidFill>
                            <a:schemeClr val="lt1"/>
                          </a:solidFill>
                          <a:latin typeface="Georgia"/>
                        </a:defRPr>
                      </a:lvl8pPr>
                      <a:lvl9pPr marL="2743200" algn="l" defTabSz="685800" rtl="0" eaLnBrk="1" latinLnBrk="0" hangingPunct="1">
                        <a:defRPr sz="1350" b="1" kern="1200">
                          <a:solidFill>
                            <a:schemeClr val="lt1"/>
                          </a:solidFill>
                          <a:latin typeface="Georgia"/>
                        </a:defRPr>
                      </a:lvl9pPr>
                    </a:lstStyle>
                    <a:p>
                      <a:pPr marL="0" marR="0">
                        <a:lnSpc>
                          <a:spcPct val="107000"/>
                        </a:lnSpc>
                        <a:spcBef>
                          <a:spcPts val="0"/>
                        </a:spcBef>
                        <a:spcAft>
                          <a:spcPts val="0"/>
                        </a:spcAft>
                      </a:pPr>
                      <a:r>
                        <a:rPr lang="en-US" sz="1200" dirty="0">
                          <a:solidFill>
                            <a:schemeClr val="tx1"/>
                          </a:solidFill>
                          <a:effectLst/>
                          <a:latin typeface="+mn-lt"/>
                        </a:rPr>
                        <a:t> </a:t>
                      </a:r>
                      <a:endParaRPr lang="en-US" sz="1200" dirty="0">
                        <a:solidFill>
                          <a:schemeClr val="tx1"/>
                        </a:solidFill>
                        <a:effectLst/>
                        <a:latin typeface="+mn-lt"/>
                        <a:ea typeface="Times New Roman" panose="02020603050405020304" pitchFamily="18" charset="0"/>
                        <a:cs typeface="Arial" panose="020B0604020202020204" pitchFamily="34" charset="0"/>
                      </a:endParaRPr>
                    </a:p>
                  </a:txBody>
                  <a:tcPr marL="5918" marR="5918" marT="64008" marB="64008" anchor="ctr">
                    <a:solidFill>
                      <a:srgbClr val="00B0F0"/>
                    </a:solidFill>
                  </a:tcPr>
                </a:tc>
                <a:tc>
                  <a:txBody>
                    <a:bodyPr/>
                    <a:lstStyle/>
                    <a:p>
                      <a:pPr marL="0" marR="0" algn="ctr">
                        <a:lnSpc>
                          <a:spcPct val="107000"/>
                        </a:lnSpc>
                      </a:pPr>
                      <a:r>
                        <a:rPr lang="en-US" sz="1200" b="1" kern="1200" dirty="0">
                          <a:solidFill>
                            <a:schemeClr val="tx1"/>
                          </a:solidFill>
                          <a:effectLst/>
                          <a:latin typeface="+mn-lt"/>
                          <a:ea typeface="+mn-ea"/>
                          <a:cs typeface="+mn-cs"/>
                        </a:rPr>
                        <a:t>DAPT</a:t>
                      </a:r>
                      <a:br>
                        <a:rPr lang="en-US" sz="1200" b="1"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(N=9355) </a:t>
                      </a:r>
                    </a:p>
                  </a:txBody>
                  <a:tcPr marL="5715" marR="5715" marT="5715" marB="5715" anchor="ctr">
                    <a:solidFill>
                      <a:srgbClr val="00B0F0"/>
                    </a:solidFill>
                  </a:tcPr>
                </a:tc>
                <a:tc>
                  <a:txBody>
                    <a:bodyPr/>
                    <a:lstStyle/>
                    <a:p>
                      <a:pPr marL="0" marR="0" algn="ctr">
                        <a:lnSpc>
                          <a:spcPct val="106000"/>
                        </a:lnSpc>
                        <a:spcBef>
                          <a:spcPts val="0"/>
                        </a:spcBef>
                        <a:spcAft>
                          <a:spcPts val="0"/>
                        </a:spcAft>
                      </a:pPr>
                      <a:r>
                        <a:rPr lang="en-US" sz="1200" b="1" kern="1200" dirty="0">
                          <a:solidFill>
                            <a:schemeClr val="tx1"/>
                          </a:solidFill>
                          <a:effectLst/>
                          <a:latin typeface="+mn-lt"/>
                          <a:ea typeface="+mn-ea"/>
                          <a:cs typeface="+mn-cs"/>
                        </a:rPr>
                        <a:t>SAPT</a:t>
                      </a:r>
                      <a:br>
                        <a:rPr lang="en-US" sz="1200" b="1"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(N=606) </a:t>
                      </a:r>
                    </a:p>
                  </a:txBody>
                  <a:tcPr marL="5715" marR="5715" marT="5715" marB="5715" anchor="ctr">
                    <a:solidFill>
                      <a:srgbClr val="00B0F0"/>
                    </a:solidFill>
                  </a:tcPr>
                </a:tc>
                <a:tc>
                  <a:txBody>
                    <a:bodyPr/>
                    <a:lstStyle/>
                    <a:p>
                      <a:pPr marL="0" marR="0" algn="ctr">
                        <a:lnSpc>
                          <a:spcPct val="107000"/>
                        </a:lnSpc>
                      </a:pPr>
                      <a:r>
                        <a:rPr lang="en-US" sz="1200" b="1" kern="1200">
                          <a:solidFill>
                            <a:schemeClr val="tx1"/>
                          </a:solidFill>
                          <a:effectLst/>
                          <a:latin typeface="+mn-lt"/>
                          <a:ea typeface="+mn-ea"/>
                          <a:cs typeface="+mn-cs"/>
                        </a:rPr>
                        <a:t>OAC</a:t>
                      </a:r>
                      <a:br>
                        <a:rPr lang="en-US" sz="1200" b="1" kern="1200">
                          <a:solidFill>
                            <a:schemeClr val="tx1"/>
                          </a:solidFill>
                          <a:effectLst/>
                          <a:latin typeface="+mn-lt"/>
                          <a:ea typeface="+mn-ea"/>
                          <a:cs typeface="+mn-cs"/>
                        </a:rPr>
                      </a:br>
                      <a:r>
                        <a:rPr lang="en-US" sz="1200" b="1" kern="1200">
                          <a:solidFill>
                            <a:schemeClr val="tx1"/>
                          </a:solidFill>
                          <a:effectLst/>
                          <a:latin typeface="+mn-lt"/>
                          <a:ea typeface="+mn-ea"/>
                          <a:cs typeface="+mn-cs"/>
                        </a:rPr>
                        <a:t>(N=1484) </a:t>
                      </a:r>
                    </a:p>
                  </a:txBody>
                  <a:tcPr marL="5715" marR="5715" marT="5715" marB="5715" anchor="ctr">
                    <a:solidFill>
                      <a:srgbClr val="00B0F0"/>
                    </a:solidFill>
                  </a:tcPr>
                </a:tc>
                <a:extLst>
                  <a:ext uri="{0D108BD9-81ED-4DB2-BD59-A6C34878D82A}">
                    <a16:rowId xmlns:a16="http://schemas.microsoft.com/office/drawing/2014/main" val="678192411"/>
                  </a:ext>
                </a:extLst>
              </a:tr>
              <a:tr h="238915">
                <a:tc>
                  <a:txBody>
                    <a:bodyPr/>
                    <a:lstStyle>
                      <a:lvl1pPr marL="0" algn="l" defTabSz="685800" rtl="0" eaLnBrk="1" latinLnBrk="0" hangingPunct="1">
                        <a:defRPr sz="1350" b="1" kern="1200">
                          <a:solidFill>
                            <a:schemeClr val="lt1"/>
                          </a:solidFill>
                          <a:latin typeface="Georgia"/>
                        </a:defRPr>
                      </a:lvl1pPr>
                      <a:lvl2pPr marL="342900" algn="l" defTabSz="685800" rtl="0" eaLnBrk="1" latinLnBrk="0" hangingPunct="1">
                        <a:defRPr sz="1350" b="1" kern="1200">
                          <a:solidFill>
                            <a:schemeClr val="lt1"/>
                          </a:solidFill>
                          <a:latin typeface="Georgia"/>
                        </a:defRPr>
                      </a:lvl2pPr>
                      <a:lvl3pPr marL="685800" algn="l" defTabSz="685800" rtl="0" eaLnBrk="1" latinLnBrk="0" hangingPunct="1">
                        <a:defRPr sz="1350" b="1" kern="1200">
                          <a:solidFill>
                            <a:schemeClr val="lt1"/>
                          </a:solidFill>
                          <a:latin typeface="Georgia"/>
                        </a:defRPr>
                      </a:lvl3pPr>
                      <a:lvl4pPr marL="1028700" algn="l" defTabSz="685800" rtl="0" eaLnBrk="1" latinLnBrk="0" hangingPunct="1">
                        <a:defRPr sz="1350" b="1" kern="1200">
                          <a:solidFill>
                            <a:schemeClr val="lt1"/>
                          </a:solidFill>
                          <a:latin typeface="Georgia"/>
                        </a:defRPr>
                      </a:lvl4pPr>
                      <a:lvl5pPr marL="1371600" algn="l" defTabSz="685800" rtl="0" eaLnBrk="1" latinLnBrk="0" hangingPunct="1">
                        <a:defRPr sz="1350" b="1" kern="1200">
                          <a:solidFill>
                            <a:schemeClr val="lt1"/>
                          </a:solidFill>
                          <a:latin typeface="Georgia"/>
                        </a:defRPr>
                      </a:lvl5pPr>
                      <a:lvl6pPr marL="1714500" algn="l" defTabSz="685800" rtl="0" eaLnBrk="1" latinLnBrk="0" hangingPunct="1">
                        <a:defRPr sz="1350" b="1" kern="1200">
                          <a:solidFill>
                            <a:schemeClr val="lt1"/>
                          </a:solidFill>
                          <a:latin typeface="Georgia"/>
                        </a:defRPr>
                      </a:lvl6pPr>
                      <a:lvl7pPr marL="2057400" algn="l" defTabSz="685800" rtl="0" eaLnBrk="1" latinLnBrk="0" hangingPunct="1">
                        <a:defRPr sz="1350" b="1" kern="1200">
                          <a:solidFill>
                            <a:schemeClr val="lt1"/>
                          </a:solidFill>
                          <a:latin typeface="Georgia"/>
                        </a:defRPr>
                      </a:lvl7pPr>
                      <a:lvl8pPr marL="2400300" algn="l" defTabSz="685800" rtl="0" eaLnBrk="1" latinLnBrk="0" hangingPunct="1">
                        <a:defRPr sz="1350" b="1" kern="1200">
                          <a:solidFill>
                            <a:schemeClr val="lt1"/>
                          </a:solidFill>
                          <a:latin typeface="Georgia"/>
                        </a:defRPr>
                      </a:lvl8pPr>
                      <a:lvl9pPr marL="2743200" algn="l" defTabSz="685800" rtl="0" eaLnBrk="1" latinLnBrk="0" hangingPunct="1">
                        <a:defRPr sz="1350" b="1" kern="1200">
                          <a:solidFill>
                            <a:schemeClr val="lt1"/>
                          </a:solidFill>
                          <a:latin typeface="Georgia"/>
                        </a:defRPr>
                      </a:lvl9pPr>
                    </a:lstStyle>
                    <a:p>
                      <a:pPr marL="0" marR="0" algn="l">
                        <a:lnSpc>
                          <a:spcPct val="100000"/>
                        </a:lnSpc>
                        <a:spcBef>
                          <a:spcPts val="0"/>
                        </a:spcBef>
                        <a:spcAft>
                          <a:spcPts val="0"/>
                        </a:spcAft>
                      </a:pPr>
                      <a:r>
                        <a:rPr lang="en-US" sz="1200" b="1">
                          <a:solidFill>
                            <a:schemeClr val="tx1"/>
                          </a:solidFill>
                          <a:effectLst/>
                          <a:latin typeface="+mn-lt"/>
                        </a:rPr>
                        <a:t> Peri-device leak post-implant*</a:t>
                      </a:r>
                      <a:endParaRPr lang="en-US" sz="1200" b="1">
                        <a:solidFill>
                          <a:schemeClr val="tx1"/>
                        </a:solidFill>
                        <a:effectLst/>
                        <a:latin typeface="+mn-lt"/>
                        <a:ea typeface="Times New Roman" panose="02020603050405020304" pitchFamily="18" charset="0"/>
                        <a:cs typeface="Arial" panose="020B0604020202020204" pitchFamily="34" charset="0"/>
                      </a:endParaRPr>
                    </a:p>
                  </a:txBody>
                  <a:tcPr marL="5918" marR="5918" marT="27432" marB="27432" anchor="ctr"/>
                </a:tc>
                <a:tc>
                  <a:txBody>
                    <a:bodyPr/>
                    <a:lstStyle/>
                    <a:p>
                      <a:pPr marL="0" marR="0" algn="ctr">
                        <a:lnSpc>
                          <a:spcPct val="107000"/>
                        </a:lnSpc>
                      </a:pPr>
                      <a:endParaRPr lang="en-US" sz="1200" b="0" kern="1200" dirty="0">
                        <a:solidFill>
                          <a:schemeClr val="tx1"/>
                        </a:solidFill>
                        <a:effectLst/>
                        <a:latin typeface="+mn-lt"/>
                        <a:ea typeface="+mn-ea"/>
                        <a:cs typeface="Arial" panose="020B0604020202020204" pitchFamily="34" charset="0"/>
                      </a:endParaRPr>
                    </a:p>
                  </a:txBody>
                  <a:tcPr marL="5715" marR="5715" marT="5715" marB="5715">
                    <a:lnB w="12700" cap="flat" cmpd="sng" algn="ctr">
                      <a:solidFill>
                        <a:schemeClr val="tx1"/>
                      </a:solidFill>
                      <a:prstDash val="solid"/>
                      <a:round/>
                      <a:headEnd type="none" w="med" len="med"/>
                      <a:tailEnd type="none" w="med" len="med"/>
                    </a:lnB>
                  </a:tcPr>
                </a:tc>
                <a:tc>
                  <a:txBody>
                    <a:bodyPr/>
                    <a:lstStyle/>
                    <a:p>
                      <a:pPr marL="0" marR="0" algn="ctr">
                        <a:lnSpc>
                          <a:spcPct val="107000"/>
                        </a:lnSpc>
                      </a:pPr>
                      <a:endParaRPr lang="en-US" sz="1200" b="0" kern="1200" dirty="0">
                        <a:solidFill>
                          <a:schemeClr val="tx1"/>
                        </a:solidFill>
                        <a:effectLst/>
                        <a:latin typeface="+mn-lt"/>
                        <a:ea typeface="+mn-ea"/>
                        <a:cs typeface="Arial" panose="020B0604020202020204" pitchFamily="34" charset="0"/>
                      </a:endParaRPr>
                    </a:p>
                  </a:txBody>
                  <a:tcPr marL="5715" marR="5715" marT="5715" marB="5715">
                    <a:lnB w="12700" cap="flat" cmpd="sng" algn="ctr">
                      <a:solidFill>
                        <a:schemeClr val="tx1"/>
                      </a:solidFill>
                      <a:prstDash val="solid"/>
                      <a:round/>
                      <a:headEnd type="none" w="med" len="med"/>
                      <a:tailEnd type="none" w="med" len="med"/>
                    </a:lnB>
                  </a:tcPr>
                </a:tc>
                <a:tc>
                  <a:txBody>
                    <a:bodyPr/>
                    <a:lstStyle/>
                    <a:p>
                      <a:pPr marL="0" marR="0" algn="ctr">
                        <a:lnSpc>
                          <a:spcPct val="107000"/>
                        </a:lnSpc>
                      </a:pPr>
                      <a:endParaRPr lang="en-US" sz="1200" b="0" kern="1200">
                        <a:solidFill>
                          <a:schemeClr val="tx1"/>
                        </a:solidFill>
                        <a:effectLst/>
                        <a:latin typeface="+mn-lt"/>
                        <a:ea typeface="+mn-ea"/>
                        <a:cs typeface="Arial" panose="020B0604020202020204" pitchFamily="34" charset="0"/>
                      </a:endParaRPr>
                    </a:p>
                  </a:txBody>
                  <a:tcPr marL="5715" marR="5715" marT="5715" marB="5715">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2627378"/>
                  </a:ext>
                </a:extLst>
              </a:tr>
              <a:tr h="238915">
                <a:tc>
                  <a:txBody>
                    <a:bodyPr/>
                    <a:lstStyle>
                      <a:lvl1pPr marL="0" algn="l" defTabSz="685800" rtl="0" eaLnBrk="1" latinLnBrk="0" hangingPunct="1">
                        <a:defRPr sz="1350" b="1" kern="1200">
                          <a:solidFill>
                            <a:schemeClr val="lt1"/>
                          </a:solidFill>
                          <a:latin typeface="Georgia"/>
                        </a:defRPr>
                      </a:lvl1pPr>
                      <a:lvl2pPr marL="342900" algn="l" defTabSz="685800" rtl="0" eaLnBrk="1" latinLnBrk="0" hangingPunct="1">
                        <a:defRPr sz="1350" b="1" kern="1200">
                          <a:solidFill>
                            <a:schemeClr val="lt1"/>
                          </a:solidFill>
                          <a:latin typeface="Georgia"/>
                        </a:defRPr>
                      </a:lvl2pPr>
                      <a:lvl3pPr marL="685800" algn="l" defTabSz="685800" rtl="0" eaLnBrk="1" latinLnBrk="0" hangingPunct="1">
                        <a:defRPr sz="1350" b="1" kern="1200">
                          <a:solidFill>
                            <a:schemeClr val="lt1"/>
                          </a:solidFill>
                          <a:latin typeface="Georgia"/>
                        </a:defRPr>
                      </a:lvl3pPr>
                      <a:lvl4pPr marL="1028700" algn="l" defTabSz="685800" rtl="0" eaLnBrk="1" latinLnBrk="0" hangingPunct="1">
                        <a:defRPr sz="1350" b="1" kern="1200">
                          <a:solidFill>
                            <a:schemeClr val="lt1"/>
                          </a:solidFill>
                          <a:latin typeface="Georgia"/>
                        </a:defRPr>
                      </a:lvl4pPr>
                      <a:lvl5pPr marL="1371600" algn="l" defTabSz="685800" rtl="0" eaLnBrk="1" latinLnBrk="0" hangingPunct="1">
                        <a:defRPr sz="1350" b="1" kern="1200">
                          <a:solidFill>
                            <a:schemeClr val="lt1"/>
                          </a:solidFill>
                          <a:latin typeface="Georgia"/>
                        </a:defRPr>
                      </a:lvl5pPr>
                      <a:lvl6pPr marL="1714500" algn="l" defTabSz="685800" rtl="0" eaLnBrk="1" latinLnBrk="0" hangingPunct="1">
                        <a:defRPr sz="1350" b="1" kern="1200">
                          <a:solidFill>
                            <a:schemeClr val="lt1"/>
                          </a:solidFill>
                          <a:latin typeface="Georgia"/>
                        </a:defRPr>
                      </a:lvl6pPr>
                      <a:lvl7pPr marL="2057400" algn="l" defTabSz="685800" rtl="0" eaLnBrk="1" latinLnBrk="0" hangingPunct="1">
                        <a:defRPr sz="1350" b="1" kern="1200">
                          <a:solidFill>
                            <a:schemeClr val="lt1"/>
                          </a:solidFill>
                          <a:latin typeface="Georgia"/>
                        </a:defRPr>
                      </a:lvl7pPr>
                      <a:lvl8pPr marL="2400300" algn="l" defTabSz="685800" rtl="0" eaLnBrk="1" latinLnBrk="0" hangingPunct="1">
                        <a:defRPr sz="1350" b="1" kern="1200">
                          <a:solidFill>
                            <a:schemeClr val="lt1"/>
                          </a:solidFill>
                          <a:latin typeface="Georgia"/>
                        </a:defRPr>
                      </a:lvl8pPr>
                      <a:lvl9pPr marL="2743200" algn="l" defTabSz="685800" rtl="0" eaLnBrk="1" latinLnBrk="0" hangingPunct="1">
                        <a:defRPr sz="1350" b="1" kern="1200">
                          <a:solidFill>
                            <a:schemeClr val="lt1"/>
                          </a:solidFill>
                          <a:latin typeface="Georgia"/>
                        </a:defRPr>
                      </a:lvl9pPr>
                    </a:lstStyle>
                    <a:p>
                      <a:pPr marL="0" marR="0" algn="l">
                        <a:lnSpc>
                          <a:spcPct val="100000"/>
                        </a:lnSpc>
                        <a:spcBef>
                          <a:spcPts val="0"/>
                        </a:spcBef>
                        <a:spcAft>
                          <a:spcPts val="0"/>
                        </a:spcAft>
                      </a:pPr>
                      <a:r>
                        <a:rPr lang="en-US" sz="1200" b="0">
                          <a:solidFill>
                            <a:schemeClr val="tx1"/>
                          </a:solidFill>
                          <a:effectLst/>
                          <a:latin typeface="+mn-lt"/>
                        </a:rPr>
                        <a:t>   0 mm</a:t>
                      </a:r>
                      <a:endParaRPr lang="en-US" sz="1200" b="0">
                        <a:solidFill>
                          <a:schemeClr val="tx1"/>
                        </a:solidFill>
                        <a:effectLst/>
                        <a:latin typeface="+mn-lt"/>
                        <a:ea typeface="Times New Roman" panose="02020603050405020304" pitchFamily="18" charset="0"/>
                        <a:cs typeface="Arial" panose="020B0604020202020204" pitchFamily="34" charset="0"/>
                      </a:endParaRPr>
                    </a:p>
                  </a:txBody>
                  <a:tcPr marL="5918" marR="5918" marT="27432" marB="27432" anchor="ctr">
                    <a:lnR w="12700" cap="flat" cmpd="sng" algn="ctr">
                      <a:solidFill>
                        <a:schemeClr val="tx1"/>
                      </a:solidFill>
                      <a:prstDash val="solid"/>
                      <a:round/>
                      <a:headEnd type="none" w="med" len="med"/>
                      <a:tailEnd type="none" w="med" len="med"/>
                    </a:lnR>
                  </a:tcPr>
                </a:tc>
                <a:tc>
                  <a:txBody>
                    <a:bodyPr/>
                    <a:lstStyle/>
                    <a:p>
                      <a:pPr marL="0" marR="0" algn="ctr">
                        <a:lnSpc>
                          <a:spcPct val="106000"/>
                        </a:lnSpc>
                        <a:spcBef>
                          <a:spcPts val="0"/>
                        </a:spcBef>
                        <a:spcAft>
                          <a:spcPts val="0"/>
                        </a:spcAft>
                      </a:pPr>
                      <a:r>
                        <a:rPr lang="en-US" sz="1200" b="0" kern="1200" dirty="0">
                          <a:solidFill>
                            <a:schemeClr val="tx1"/>
                          </a:solidFill>
                          <a:effectLst/>
                          <a:latin typeface="+mn-lt"/>
                          <a:ea typeface="Calibri" panose="020F0502020204030204" pitchFamily="34" charset="0"/>
                          <a:cs typeface="Arial" panose="020B0604020202020204" pitchFamily="34" charset="0"/>
                        </a:rPr>
                        <a:t>97.8%  </a:t>
                      </a:r>
                    </a:p>
                  </a:txBody>
                  <a:tcPr marL="1905" marR="1905" marT="1905" marB="19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1200" b="0" kern="1200" dirty="0">
                          <a:solidFill>
                            <a:schemeClr val="tx1"/>
                          </a:solidFill>
                          <a:effectLst/>
                          <a:latin typeface="+mn-lt"/>
                          <a:ea typeface="Calibri" panose="020F0502020204030204" pitchFamily="34" charset="0"/>
                          <a:cs typeface="Arial" panose="020B0604020202020204" pitchFamily="34" charset="0"/>
                        </a:rPr>
                        <a:t>98.5% </a:t>
                      </a:r>
                    </a:p>
                  </a:txBody>
                  <a:tcPr marL="1905" marR="1905" marT="1905" marB="19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algn="ctr">
                        <a:lnSpc>
                          <a:spcPct val="106000"/>
                        </a:lnSpc>
                        <a:spcBef>
                          <a:spcPts val="0"/>
                        </a:spcBef>
                        <a:spcAft>
                          <a:spcPts val="0"/>
                        </a:spcAft>
                      </a:pPr>
                      <a:r>
                        <a:rPr lang="en-US" sz="1200" b="0" kern="1200">
                          <a:solidFill>
                            <a:schemeClr val="tx1"/>
                          </a:solidFill>
                          <a:effectLst/>
                          <a:latin typeface="+mn-lt"/>
                          <a:ea typeface="Calibri" panose="020F0502020204030204" pitchFamily="34" charset="0"/>
                          <a:cs typeface="Arial" panose="020B0604020202020204" pitchFamily="34" charset="0"/>
                        </a:rPr>
                        <a:t>95.6% </a:t>
                      </a:r>
                    </a:p>
                  </a:txBody>
                  <a:tcPr marL="1905" marR="1905" marT="1905" marB="19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4861857"/>
                  </a:ext>
                </a:extLst>
              </a:tr>
              <a:tr h="238915">
                <a:tc>
                  <a:txBody>
                    <a:bodyPr/>
                    <a:lstStyle>
                      <a:lvl1pPr marL="0" algn="l" defTabSz="685800" rtl="0" eaLnBrk="1" latinLnBrk="0" hangingPunct="1">
                        <a:defRPr sz="1350" b="1" kern="1200">
                          <a:solidFill>
                            <a:schemeClr val="lt1"/>
                          </a:solidFill>
                          <a:latin typeface="Georgia"/>
                        </a:defRPr>
                      </a:lvl1pPr>
                      <a:lvl2pPr marL="342900" algn="l" defTabSz="685800" rtl="0" eaLnBrk="1" latinLnBrk="0" hangingPunct="1">
                        <a:defRPr sz="1350" b="1" kern="1200">
                          <a:solidFill>
                            <a:schemeClr val="lt1"/>
                          </a:solidFill>
                          <a:latin typeface="Georgia"/>
                        </a:defRPr>
                      </a:lvl2pPr>
                      <a:lvl3pPr marL="685800" algn="l" defTabSz="685800" rtl="0" eaLnBrk="1" latinLnBrk="0" hangingPunct="1">
                        <a:defRPr sz="1350" b="1" kern="1200">
                          <a:solidFill>
                            <a:schemeClr val="lt1"/>
                          </a:solidFill>
                          <a:latin typeface="Georgia"/>
                        </a:defRPr>
                      </a:lvl3pPr>
                      <a:lvl4pPr marL="1028700" algn="l" defTabSz="685800" rtl="0" eaLnBrk="1" latinLnBrk="0" hangingPunct="1">
                        <a:defRPr sz="1350" b="1" kern="1200">
                          <a:solidFill>
                            <a:schemeClr val="lt1"/>
                          </a:solidFill>
                          <a:latin typeface="Georgia"/>
                        </a:defRPr>
                      </a:lvl4pPr>
                      <a:lvl5pPr marL="1371600" algn="l" defTabSz="685800" rtl="0" eaLnBrk="1" latinLnBrk="0" hangingPunct="1">
                        <a:defRPr sz="1350" b="1" kern="1200">
                          <a:solidFill>
                            <a:schemeClr val="lt1"/>
                          </a:solidFill>
                          <a:latin typeface="Georgia"/>
                        </a:defRPr>
                      </a:lvl5pPr>
                      <a:lvl6pPr marL="1714500" algn="l" defTabSz="685800" rtl="0" eaLnBrk="1" latinLnBrk="0" hangingPunct="1">
                        <a:defRPr sz="1350" b="1" kern="1200">
                          <a:solidFill>
                            <a:schemeClr val="lt1"/>
                          </a:solidFill>
                          <a:latin typeface="Georgia"/>
                        </a:defRPr>
                      </a:lvl6pPr>
                      <a:lvl7pPr marL="2057400" algn="l" defTabSz="685800" rtl="0" eaLnBrk="1" latinLnBrk="0" hangingPunct="1">
                        <a:defRPr sz="1350" b="1" kern="1200">
                          <a:solidFill>
                            <a:schemeClr val="lt1"/>
                          </a:solidFill>
                          <a:latin typeface="Georgia"/>
                        </a:defRPr>
                      </a:lvl7pPr>
                      <a:lvl8pPr marL="2400300" algn="l" defTabSz="685800" rtl="0" eaLnBrk="1" latinLnBrk="0" hangingPunct="1">
                        <a:defRPr sz="1350" b="1" kern="1200">
                          <a:solidFill>
                            <a:schemeClr val="lt1"/>
                          </a:solidFill>
                          <a:latin typeface="Georgia"/>
                        </a:defRPr>
                      </a:lvl8pPr>
                      <a:lvl9pPr marL="2743200" algn="l" defTabSz="685800" rtl="0" eaLnBrk="1" latinLnBrk="0" hangingPunct="1">
                        <a:defRPr sz="1350" b="1" kern="1200">
                          <a:solidFill>
                            <a:schemeClr val="lt1"/>
                          </a:solidFill>
                          <a:latin typeface="Georgia"/>
                        </a:defRPr>
                      </a:lvl9pPr>
                    </a:lstStyle>
                    <a:p>
                      <a:pPr marL="0" marR="0" algn="l">
                        <a:lnSpc>
                          <a:spcPct val="100000"/>
                        </a:lnSpc>
                        <a:spcBef>
                          <a:spcPts val="0"/>
                        </a:spcBef>
                        <a:spcAft>
                          <a:spcPts val="0"/>
                        </a:spcAft>
                      </a:pPr>
                      <a:r>
                        <a:rPr lang="en-US" sz="1200" b="0">
                          <a:solidFill>
                            <a:schemeClr val="tx1"/>
                          </a:solidFill>
                          <a:effectLst/>
                          <a:latin typeface="+mn-lt"/>
                        </a:rPr>
                        <a:t>   &gt;0-3 mm</a:t>
                      </a:r>
                      <a:endParaRPr lang="en-US" sz="1200" b="0">
                        <a:solidFill>
                          <a:schemeClr val="tx1"/>
                        </a:solidFill>
                        <a:effectLst/>
                        <a:latin typeface="+mn-lt"/>
                        <a:ea typeface="Times New Roman" panose="02020603050405020304" pitchFamily="18" charset="0"/>
                        <a:cs typeface="Arial" panose="020B0604020202020204" pitchFamily="34" charset="0"/>
                      </a:endParaRPr>
                    </a:p>
                  </a:txBody>
                  <a:tcPr marL="5918" marR="5918" marT="27432" marB="27432" anchor="ctr">
                    <a:lnR w="12700" cap="flat" cmpd="sng" algn="ctr">
                      <a:solidFill>
                        <a:schemeClr val="tx1"/>
                      </a:solidFill>
                      <a:prstDash val="solid"/>
                      <a:round/>
                      <a:headEnd type="none" w="med" len="med"/>
                      <a:tailEnd type="none" w="med" len="med"/>
                    </a:lnR>
                  </a:tcPr>
                </a:tc>
                <a:tc>
                  <a:txBody>
                    <a:bodyPr/>
                    <a:lstStyle/>
                    <a:p>
                      <a:pPr marL="0" marR="0" algn="ctr">
                        <a:lnSpc>
                          <a:spcPct val="106000"/>
                        </a:lnSpc>
                        <a:spcBef>
                          <a:spcPts val="0"/>
                        </a:spcBef>
                        <a:spcAft>
                          <a:spcPts val="0"/>
                        </a:spcAft>
                      </a:pPr>
                      <a:r>
                        <a:rPr lang="en-US" sz="1200" b="0" kern="1200" dirty="0">
                          <a:solidFill>
                            <a:schemeClr val="tx1"/>
                          </a:solidFill>
                          <a:effectLst/>
                          <a:latin typeface="+mn-lt"/>
                          <a:ea typeface="Calibri" panose="020F0502020204030204" pitchFamily="34" charset="0"/>
                          <a:cs typeface="Arial" panose="020B0604020202020204" pitchFamily="34" charset="0"/>
                        </a:rPr>
                        <a:t>1.9%  </a:t>
                      </a:r>
                    </a:p>
                  </a:txBody>
                  <a:tcPr marL="1905" marR="1905" marT="1905" marB="19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1200" b="0" kern="1200" dirty="0">
                          <a:solidFill>
                            <a:schemeClr val="tx1"/>
                          </a:solidFill>
                          <a:effectLst/>
                          <a:latin typeface="+mn-lt"/>
                          <a:ea typeface="Calibri" panose="020F0502020204030204" pitchFamily="34" charset="0"/>
                          <a:cs typeface="Arial" panose="020B0604020202020204" pitchFamily="34" charset="0"/>
                        </a:rPr>
                        <a:t>1.5% </a:t>
                      </a:r>
                    </a:p>
                  </a:txBody>
                  <a:tcPr marL="1905" marR="1905" marT="1905" marB="19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1200" b="0" kern="1200" dirty="0">
                          <a:solidFill>
                            <a:schemeClr val="tx1"/>
                          </a:solidFill>
                          <a:effectLst/>
                          <a:latin typeface="+mn-lt"/>
                          <a:ea typeface="Calibri" panose="020F0502020204030204" pitchFamily="34" charset="0"/>
                          <a:cs typeface="Arial" panose="020B0604020202020204" pitchFamily="34" charset="0"/>
                        </a:rPr>
                        <a:t>3.5%  </a:t>
                      </a:r>
                    </a:p>
                  </a:txBody>
                  <a:tcPr marL="1905" marR="1905" marT="1905" marB="190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3532667"/>
                  </a:ext>
                </a:extLst>
              </a:tr>
              <a:tr h="238915">
                <a:tc>
                  <a:txBody>
                    <a:bodyPr/>
                    <a:lstStyle>
                      <a:lvl1pPr marL="0" algn="l" defTabSz="685800" rtl="0" eaLnBrk="1" latinLnBrk="0" hangingPunct="1">
                        <a:defRPr sz="1350" b="1" kern="1200">
                          <a:solidFill>
                            <a:schemeClr val="lt1"/>
                          </a:solidFill>
                          <a:latin typeface="Georgia"/>
                        </a:defRPr>
                      </a:lvl1pPr>
                      <a:lvl2pPr marL="342900" algn="l" defTabSz="685800" rtl="0" eaLnBrk="1" latinLnBrk="0" hangingPunct="1">
                        <a:defRPr sz="1350" b="1" kern="1200">
                          <a:solidFill>
                            <a:schemeClr val="lt1"/>
                          </a:solidFill>
                          <a:latin typeface="Georgia"/>
                        </a:defRPr>
                      </a:lvl2pPr>
                      <a:lvl3pPr marL="685800" algn="l" defTabSz="685800" rtl="0" eaLnBrk="1" latinLnBrk="0" hangingPunct="1">
                        <a:defRPr sz="1350" b="1" kern="1200">
                          <a:solidFill>
                            <a:schemeClr val="lt1"/>
                          </a:solidFill>
                          <a:latin typeface="Georgia"/>
                        </a:defRPr>
                      </a:lvl3pPr>
                      <a:lvl4pPr marL="1028700" algn="l" defTabSz="685800" rtl="0" eaLnBrk="1" latinLnBrk="0" hangingPunct="1">
                        <a:defRPr sz="1350" b="1" kern="1200">
                          <a:solidFill>
                            <a:schemeClr val="lt1"/>
                          </a:solidFill>
                          <a:latin typeface="Georgia"/>
                        </a:defRPr>
                      </a:lvl4pPr>
                      <a:lvl5pPr marL="1371600" algn="l" defTabSz="685800" rtl="0" eaLnBrk="1" latinLnBrk="0" hangingPunct="1">
                        <a:defRPr sz="1350" b="1" kern="1200">
                          <a:solidFill>
                            <a:schemeClr val="lt1"/>
                          </a:solidFill>
                          <a:latin typeface="Georgia"/>
                        </a:defRPr>
                      </a:lvl5pPr>
                      <a:lvl6pPr marL="1714500" algn="l" defTabSz="685800" rtl="0" eaLnBrk="1" latinLnBrk="0" hangingPunct="1">
                        <a:defRPr sz="1350" b="1" kern="1200">
                          <a:solidFill>
                            <a:schemeClr val="lt1"/>
                          </a:solidFill>
                          <a:latin typeface="Georgia"/>
                        </a:defRPr>
                      </a:lvl6pPr>
                      <a:lvl7pPr marL="2057400" algn="l" defTabSz="685800" rtl="0" eaLnBrk="1" latinLnBrk="0" hangingPunct="1">
                        <a:defRPr sz="1350" b="1" kern="1200">
                          <a:solidFill>
                            <a:schemeClr val="lt1"/>
                          </a:solidFill>
                          <a:latin typeface="Georgia"/>
                        </a:defRPr>
                      </a:lvl7pPr>
                      <a:lvl8pPr marL="2400300" algn="l" defTabSz="685800" rtl="0" eaLnBrk="1" latinLnBrk="0" hangingPunct="1">
                        <a:defRPr sz="1350" b="1" kern="1200">
                          <a:solidFill>
                            <a:schemeClr val="lt1"/>
                          </a:solidFill>
                          <a:latin typeface="Georgia"/>
                        </a:defRPr>
                      </a:lvl8pPr>
                      <a:lvl9pPr marL="2743200" algn="l" defTabSz="685800" rtl="0" eaLnBrk="1" latinLnBrk="0" hangingPunct="1">
                        <a:defRPr sz="1350" b="1" kern="1200">
                          <a:solidFill>
                            <a:schemeClr val="lt1"/>
                          </a:solidFill>
                          <a:latin typeface="Georgia"/>
                        </a:defRPr>
                      </a:lvl9pPr>
                    </a:lstStyle>
                    <a:p>
                      <a:pPr marL="0" marR="0" algn="l">
                        <a:lnSpc>
                          <a:spcPct val="100000"/>
                        </a:lnSpc>
                        <a:spcBef>
                          <a:spcPts val="0"/>
                        </a:spcBef>
                        <a:spcAft>
                          <a:spcPts val="0"/>
                        </a:spcAft>
                      </a:pPr>
                      <a:r>
                        <a:rPr lang="en-US" sz="1200" b="0">
                          <a:solidFill>
                            <a:schemeClr val="tx1"/>
                          </a:solidFill>
                          <a:effectLst/>
                          <a:latin typeface="+mn-lt"/>
                        </a:rPr>
                        <a:t>   &gt;3-5 mm</a:t>
                      </a:r>
                      <a:endParaRPr lang="en-US" sz="1200" b="0">
                        <a:solidFill>
                          <a:schemeClr val="tx1"/>
                        </a:solidFill>
                        <a:effectLst/>
                        <a:latin typeface="+mn-lt"/>
                        <a:ea typeface="Times New Roman" panose="02020603050405020304" pitchFamily="18" charset="0"/>
                        <a:cs typeface="Arial" panose="020B0604020202020204" pitchFamily="34" charset="0"/>
                      </a:endParaRPr>
                    </a:p>
                  </a:txBody>
                  <a:tcPr marL="5918" marR="5918" marT="27432" marB="27432" anchor="ctr">
                    <a:lnR w="12700" cap="flat" cmpd="sng" algn="ctr">
                      <a:solidFill>
                        <a:schemeClr val="tx1"/>
                      </a:solidFill>
                      <a:prstDash val="solid"/>
                      <a:round/>
                      <a:headEnd type="none" w="med" len="med"/>
                      <a:tailEnd type="none" w="med" len="med"/>
                    </a:lnR>
                  </a:tcPr>
                </a:tc>
                <a:tc>
                  <a:txBody>
                    <a:bodyPr/>
                    <a:lstStyle/>
                    <a:p>
                      <a:pPr marL="0" marR="0" algn="ctr">
                        <a:lnSpc>
                          <a:spcPct val="106000"/>
                        </a:lnSpc>
                        <a:spcBef>
                          <a:spcPts val="0"/>
                        </a:spcBef>
                        <a:spcAft>
                          <a:spcPts val="0"/>
                        </a:spcAft>
                      </a:pPr>
                      <a:r>
                        <a:rPr lang="en-US" sz="1200" b="0" kern="1200" dirty="0">
                          <a:solidFill>
                            <a:schemeClr val="tx1"/>
                          </a:solidFill>
                          <a:effectLst/>
                          <a:latin typeface="+mn-lt"/>
                          <a:ea typeface="Calibri" panose="020F0502020204030204" pitchFamily="34" charset="0"/>
                          <a:cs typeface="Arial" panose="020B0604020202020204" pitchFamily="34" charset="0"/>
                        </a:rPr>
                        <a:t>0.3%  </a:t>
                      </a:r>
                    </a:p>
                  </a:txBody>
                  <a:tcPr marL="1905" marR="1905" marT="1905" marB="19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algn="ctr">
                        <a:lnSpc>
                          <a:spcPct val="106000"/>
                        </a:lnSpc>
                        <a:spcBef>
                          <a:spcPts val="0"/>
                        </a:spcBef>
                        <a:spcAft>
                          <a:spcPts val="0"/>
                        </a:spcAft>
                      </a:pPr>
                      <a:r>
                        <a:rPr lang="en-US" sz="1200" b="0" kern="1200">
                          <a:solidFill>
                            <a:schemeClr val="tx1"/>
                          </a:solidFill>
                          <a:effectLst/>
                          <a:latin typeface="+mn-lt"/>
                          <a:ea typeface="Calibri" panose="020F0502020204030204" pitchFamily="34" charset="0"/>
                          <a:cs typeface="Arial" panose="020B0604020202020204" pitchFamily="34" charset="0"/>
                        </a:rPr>
                        <a:t>0.0%  </a:t>
                      </a:r>
                    </a:p>
                  </a:txBody>
                  <a:tcPr marL="1905" marR="1905" marT="1905" marB="190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ctr">
                        <a:lnSpc>
                          <a:spcPct val="106000"/>
                        </a:lnSpc>
                        <a:spcBef>
                          <a:spcPts val="0"/>
                        </a:spcBef>
                        <a:spcAft>
                          <a:spcPts val="0"/>
                        </a:spcAft>
                      </a:pPr>
                      <a:r>
                        <a:rPr lang="en-US" sz="1200" b="0" kern="1200">
                          <a:solidFill>
                            <a:schemeClr val="tx1"/>
                          </a:solidFill>
                          <a:effectLst/>
                          <a:latin typeface="+mn-lt"/>
                          <a:ea typeface="Calibri" panose="020F0502020204030204" pitchFamily="34" charset="0"/>
                          <a:cs typeface="Arial" panose="020B0604020202020204" pitchFamily="34" charset="0"/>
                        </a:rPr>
                        <a:t>0.6%  </a:t>
                      </a:r>
                    </a:p>
                  </a:txBody>
                  <a:tcPr marL="1905" marR="1905" marT="1905" marB="190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236910369"/>
                  </a:ext>
                </a:extLst>
              </a:tr>
              <a:tr h="238915">
                <a:tc>
                  <a:txBody>
                    <a:bodyPr/>
                    <a:lstStyle>
                      <a:lvl1pPr marL="0" algn="l" defTabSz="685800" rtl="0" eaLnBrk="1" latinLnBrk="0" hangingPunct="1">
                        <a:defRPr sz="1350" b="1" kern="1200">
                          <a:solidFill>
                            <a:schemeClr val="lt1"/>
                          </a:solidFill>
                          <a:latin typeface="Georgia"/>
                        </a:defRPr>
                      </a:lvl1pPr>
                      <a:lvl2pPr marL="342900" algn="l" defTabSz="685800" rtl="0" eaLnBrk="1" latinLnBrk="0" hangingPunct="1">
                        <a:defRPr sz="1350" b="1" kern="1200">
                          <a:solidFill>
                            <a:schemeClr val="lt1"/>
                          </a:solidFill>
                          <a:latin typeface="Georgia"/>
                        </a:defRPr>
                      </a:lvl2pPr>
                      <a:lvl3pPr marL="685800" algn="l" defTabSz="685800" rtl="0" eaLnBrk="1" latinLnBrk="0" hangingPunct="1">
                        <a:defRPr sz="1350" b="1" kern="1200">
                          <a:solidFill>
                            <a:schemeClr val="lt1"/>
                          </a:solidFill>
                          <a:latin typeface="Georgia"/>
                        </a:defRPr>
                      </a:lvl3pPr>
                      <a:lvl4pPr marL="1028700" algn="l" defTabSz="685800" rtl="0" eaLnBrk="1" latinLnBrk="0" hangingPunct="1">
                        <a:defRPr sz="1350" b="1" kern="1200">
                          <a:solidFill>
                            <a:schemeClr val="lt1"/>
                          </a:solidFill>
                          <a:latin typeface="Georgia"/>
                        </a:defRPr>
                      </a:lvl4pPr>
                      <a:lvl5pPr marL="1371600" algn="l" defTabSz="685800" rtl="0" eaLnBrk="1" latinLnBrk="0" hangingPunct="1">
                        <a:defRPr sz="1350" b="1" kern="1200">
                          <a:solidFill>
                            <a:schemeClr val="lt1"/>
                          </a:solidFill>
                          <a:latin typeface="Georgia"/>
                        </a:defRPr>
                      </a:lvl5pPr>
                      <a:lvl6pPr marL="1714500" algn="l" defTabSz="685800" rtl="0" eaLnBrk="1" latinLnBrk="0" hangingPunct="1">
                        <a:defRPr sz="1350" b="1" kern="1200">
                          <a:solidFill>
                            <a:schemeClr val="lt1"/>
                          </a:solidFill>
                          <a:latin typeface="Georgia"/>
                        </a:defRPr>
                      </a:lvl6pPr>
                      <a:lvl7pPr marL="2057400" algn="l" defTabSz="685800" rtl="0" eaLnBrk="1" latinLnBrk="0" hangingPunct="1">
                        <a:defRPr sz="1350" b="1" kern="1200">
                          <a:solidFill>
                            <a:schemeClr val="lt1"/>
                          </a:solidFill>
                          <a:latin typeface="Georgia"/>
                        </a:defRPr>
                      </a:lvl7pPr>
                      <a:lvl8pPr marL="2400300" algn="l" defTabSz="685800" rtl="0" eaLnBrk="1" latinLnBrk="0" hangingPunct="1">
                        <a:defRPr sz="1350" b="1" kern="1200">
                          <a:solidFill>
                            <a:schemeClr val="lt1"/>
                          </a:solidFill>
                          <a:latin typeface="Georgia"/>
                        </a:defRPr>
                      </a:lvl8pPr>
                      <a:lvl9pPr marL="2743200" algn="l" defTabSz="685800" rtl="0" eaLnBrk="1" latinLnBrk="0" hangingPunct="1">
                        <a:defRPr sz="1350" b="1" kern="1200">
                          <a:solidFill>
                            <a:schemeClr val="lt1"/>
                          </a:solidFill>
                          <a:latin typeface="Georgia"/>
                        </a:defRPr>
                      </a:lvl9pPr>
                    </a:lstStyle>
                    <a:p>
                      <a:pPr marL="0" marR="0" algn="l">
                        <a:lnSpc>
                          <a:spcPct val="100000"/>
                        </a:lnSpc>
                        <a:spcBef>
                          <a:spcPts val="0"/>
                        </a:spcBef>
                        <a:spcAft>
                          <a:spcPts val="0"/>
                        </a:spcAft>
                      </a:pPr>
                      <a:r>
                        <a:rPr lang="en-US" sz="1200" b="0">
                          <a:solidFill>
                            <a:schemeClr val="tx1"/>
                          </a:solidFill>
                          <a:effectLst/>
                          <a:latin typeface="+mn-lt"/>
                        </a:rPr>
                        <a:t>   &gt;5 mm</a:t>
                      </a:r>
                      <a:endParaRPr lang="en-US" sz="1200" b="0">
                        <a:solidFill>
                          <a:schemeClr val="tx1"/>
                        </a:solidFill>
                        <a:effectLst/>
                        <a:latin typeface="+mn-lt"/>
                        <a:ea typeface="Times New Roman" panose="02020603050405020304" pitchFamily="18" charset="0"/>
                        <a:cs typeface="Arial" panose="020B0604020202020204" pitchFamily="34" charset="0"/>
                      </a:endParaRPr>
                    </a:p>
                  </a:txBody>
                  <a:tcPr marL="5918" marR="5918" marT="27432" marB="27432" anchor="ctr">
                    <a:lnR w="12700" cap="flat" cmpd="sng" algn="ctr">
                      <a:solidFill>
                        <a:schemeClr val="tx1"/>
                      </a:solidFill>
                      <a:prstDash val="solid"/>
                      <a:round/>
                      <a:headEnd type="none" w="med" len="med"/>
                      <a:tailEnd type="none" w="med" len="med"/>
                    </a:lnR>
                  </a:tcPr>
                </a:tc>
                <a:tc>
                  <a:txBody>
                    <a:bodyPr/>
                    <a:lstStyle/>
                    <a:p>
                      <a:pPr marL="0" marR="0" algn="ctr">
                        <a:lnSpc>
                          <a:spcPct val="106000"/>
                        </a:lnSpc>
                        <a:spcBef>
                          <a:spcPts val="0"/>
                        </a:spcBef>
                        <a:spcAft>
                          <a:spcPts val="0"/>
                        </a:spcAft>
                      </a:pPr>
                      <a:r>
                        <a:rPr lang="en-US" sz="1200" b="0" kern="1200" dirty="0">
                          <a:solidFill>
                            <a:schemeClr val="tx1"/>
                          </a:solidFill>
                          <a:effectLst/>
                          <a:latin typeface="+mn-lt"/>
                          <a:ea typeface="Calibri" panose="020F0502020204030204" pitchFamily="34" charset="0"/>
                          <a:cs typeface="Arial" panose="020B0604020202020204" pitchFamily="34" charset="0"/>
                        </a:rPr>
                        <a:t>0.0%  </a:t>
                      </a:r>
                    </a:p>
                  </a:txBody>
                  <a:tcPr marL="1905" marR="1905" marT="1905" marB="19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algn="ctr">
                        <a:lnSpc>
                          <a:spcPct val="106000"/>
                        </a:lnSpc>
                        <a:spcBef>
                          <a:spcPts val="0"/>
                        </a:spcBef>
                        <a:spcAft>
                          <a:spcPts val="0"/>
                        </a:spcAft>
                      </a:pPr>
                      <a:r>
                        <a:rPr lang="en-US" sz="1200" b="0" kern="1200">
                          <a:solidFill>
                            <a:schemeClr val="tx1"/>
                          </a:solidFill>
                          <a:effectLst/>
                          <a:latin typeface="+mn-lt"/>
                          <a:ea typeface="Calibri" panose="020F0502020204030204" pitchFamily="34" charset="0"/>
                          <a:cs typeface="Arial" panose="020B0604020202020204" pitchFamily="34" charset="0"/>
                        </a:rPr>
                        <a:t>0.0%  </a:t>
                      </a:r>
                    </a:p>
                  </a:txBody>
                  <a:tcPr marL="1905" marR="1905" marT="1905" marB="1905">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1200" b="0" kern="1200">
                          <a:solidFill>
                            <a:schemeClr val="tx1"/>
                          </a:solidFill>
                          <a:effectLst/>
                          <a:latin typeface="+mn-lt"/>
                          <a:ea typeface="Calibri" panose="020F0502020204030204" pitchFamily="34" charset="0"/>
                          <a:cs typeface="Arial" panose="020B0604020202020204" pitchFamily="34" charset="0"/>
                        </a:rPr>
                        <a:t>0.3% </a:t>
                      </a:r>
                    </a:p>
                  </a:txBody>
                  <a:tcPr marL="1905" marR="1905" marT="1905" marB="190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7483871"/>
                  </a:ext>
                </a:extLst>
              </a:tr>
              <a:tr h="238915">
                <a:tc>
                  <a:txBody>
                    <a:bodyPr/>
                    <a:lstStyle>
                      <a:lvl1pPr marL="0" algn="l" defTabSz="685800" rtl="0" eaLnBrk="1" latinLnBrk="0" hangingPunct="1">
                        <a:defRPr sz="1350" b="1" kern="1200">
                          <a:solidFill>
                            <a:schemeClr val="lt1"/>
                          </a:solidFill>
                          <a:latin typeface="Georgia"/>
                        </a:defRPr>
                      </a:lvl1pPr>
                      <a:lvl2pPr marL="342900" algn="l" defTabSz="685800" rtl="0" eaLnBrk="1" latinLnBrk="0" hangingPunct="1">
                        <a:defRPr sz="1350" b="1" kern="1200">
                          <a:solidFill>
                            <a:schemeClr val="lt1"/>
                          </a:solidFill>
                          <a:latin typeface="Georgia"/>
                        </a:defRPr>
                      </a:lvl2pPr>
                      <a:lvl3pPr marL="685800" algn="l" defTabSz="685800" rtl="0" eaLnBrk="1" latinLnBrk="0" hangingPunct="1">
                        <a:defRPr sz="1350" b="1" kern="1200">
                          <a:solidFill>
                            <a:schemeClr val="lt1"/>
                          </a:solidFill>
                          <a:latin typeface="Georgia"/>
                        </a:defRPr>
                      </a:lvl3pPr>
                      <a:lvl4pPr marL="1028700" algn="l" defTabSz="685800" rtl="0" eaLnBrk="1" latinLnBrk="0" hangingPunct="1">
                        <a:defRPr sz="1350" b="1" kern="1200">
                          <a:solidFill>
                            <a:schemeClr val="lt1"/>
                          </a:solidFill>
                          <a:latin typeface="Georgia"/>
                        </a:defRPr>
                      </a:lvl4pPr>
                      <a:lvl5pPr marL="1371600" algn="l" defTabSz="685800" rtl="0" eaLnBrk="1" latinLnBrk="0" hangingPunct="1">
                        <a:defRPr sz="1350" b="1" kern="1200">
                          <a:solidFill>
                            <a:schemeClr val="lt1"/>
                          </a:solidFill>
                          <a:latin typeface="Georgia"/>
                        </a:defRPr>
                      </a:lvl5pPr>
                      <a:lvl6pPr marL="1714500" algn="l" defTabSz="685800" rtl="0" eaLnBrk="1" latinLnBrk="0" hangingPunct="1">
                        <a:defRPr sz="1350" b="1" kern="1200">
                          <a:solidFill>
                            <a:schemeClr val="lt1"/>
                          </a:solidFill>
                          <a:latin typeface="Georgia"/>
                        </a:defRPr>
                      </a:lvl6pPr>
                      <a:lvl7pPr marL="2057400" algn="l" defTabSz="685800" rtl="0" eaLnBrk="1" latinLnBrk="0" hangingPunct="1">
                        <a:defRPr sz="1350" b="1" kern="1200">
                          <a:solidFill>
                            <a:schemeClr val="lt1"/>
                          </a:solidFill>
                          <a:latin typeface="Georgia"/>
                        </a:defRPr>
                      </a:lvl7pPr>
                      <a:lvl8pPr marL="2400300" algn="l" defTabSz="685800" rtl="0" eaLnBrk="1" latinLnBrk="0" hangingPunct="1">
                        <a:defRPr sz="1350" b="1" kern="1200">
                          <a:solidFill>
                            <a:schemeClr val="lt1"/>
                          </a:solidFill>
                          <a:latin typeface="Georgia"/>
                        </a:defRPr>
                      </a:lvl8pPr>
                      <a:lvl9pPr marL="2743200" algn="l" defTabSz="685800" rtl="0" eaLnBrk="1" latinLnBrk="0" hangingPunct="1">
                        <a:defRPr sz="1350" b="1" kern="1200">
                          <a:solidFill>
                            <a:schemeClr val="lt1"/>
                          </a:solidFill>
                          <a:latin typeface="Georgia"/>
                        </a:defRPr>
                      </a:lvl9pPr>
                    </a:lstStyle>
                    <a:p>
                      <a:pPr marL="0" marR="0" algn="l">
                        <a:lnSpc>
                          <a:spcPct val="100000"/>
                        </a:lnSpc>
                        <a:spcBef>
                          <a:spcPts val="0"/>
                        </a:spcBef>
                        <a:spcAft>
                          <a:spcPts val="0"/>
                        </a:spcAft>
                      </a:pPr>
                      <a:r>
                        <a:rPr lang="en-US" sz="1200" b="1">
                          <a:solidFill>
                            <a:schemeClr val="tx1"/>
                          </a:solidFill>
                          <a:effectLst/>
                          <a:latin typeface="+mn-lt"/>
                        </a:rPr>
                        <a:t> Procedure time (min)*</a:t>
                      </a:r>
                      <a:endParaRPr lang="en-US" sz="1200" b="1">
                        <a:solidFill>
                          <a:schemeClr val="tx1"/>
                        </a:solidFill>
                        <a:effectLst/>
                        <a:latin typeface="+mn-lt"/>
                        <a:ea typeface="Times New Roman" panose="02020603050405020304" pitchFamily="18" charset="0"/>
                        <a:cs typeface="Arial" panose="020B0604020202020204" pitchFamily="34" charset="0"/>
                      </a:endParaRPr>
                    </a:p>
                  </a:txBody>
                  <a:tcPr marL="5918" marR="5918" marT="27432" marB="27432" anchor="ctr">
                    <a:lnR w="12700" cap="flat" cmpd="sng" algn="ctr">
                      <a:solidFill>
                        <a:schemeClr val="tx1"/>
                      </a:solidFill>
                      <a:prstDash val="solid"/>
                      <a:round/>
                      <a:headEnd type="none" w="med" len="med"/>
                      <a:tailEnd type="none" w="med" len="med"/>
                    </a:lnR>
                  </a:tcPr>
                </a:tc>
                <a:tc>
                  <a:txBody>
                    <a:bodyPr/>
                    <a:lstStyle/>
                    <a:p>
                      <a:pPr marL="0" marR="0" algn="ctr">
                        <a:lnSpc>
                          <a:spcPct val="106000"/>
                        </a:lnSpc>
                        <a:spcBef>
                          <a:spcPts val="0"/>
                        </a:spcBef>
                        <a:spcAft>
                          <a:spcPts val="0"/>
                        </a:spcAft>
                      </a:pPr>
                      <a:r>
                        <a:rPr lang="en-US" sz="1200" b="0" kern="1200">
                          <a:solidFill>
                            <a:schemeClr val="tx1"/>
                          </a:solidFill>
                          <a:effectLst/>
                          <a:latin typeface="+mn-lt"/>
                          <a:ea typeface="Calibri" panose="020F0502020204030204" pitchFamily="34" charset="0"/>
                          <a:cs typeface="Arial" panose="020B0604020202020204" pitchFamily="34" charset="0"/>
                        </a:rPr>
                        <a:t>83.0 ± 38.2 </a:t>
                      </a:r>
                    </a:p>
                  </a:txBody>
                  <a:tcPr marL="1905" marR="1905" marT="1905" marB="19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algn="ctr">
                        <a:lnSpc>
                          <a:spcPct val="106000"/>
                        </a:lnSpc>
                        <a:spcBef>
                          <a:spcPts val="0"/>
                        </a:spcBef>
                        <a:spcAft>
                          <a:spcPts val="0"/>
                        </a:spcAft>
                      </a:pPr>
                      <a:r>
                        <a:rPr lang="en-US" sz="1200" b="0" kern="1200" dirty="0">
                          <a:solidFill>
                            <a:schemeClr val="tx1"/>
                          </a:solidFill>
                          <a:effectLst/>
                          <a:latin typeface="+mn-lt"/>
                          <a:ea typeface="Calibri" panose="020F0502020204030204" pitchFamily="34" charset="0"/>
                          <a:cs typeface="Arial" panose="020B0604020202020204" pitchFamily="34" charset="0"/>
                        </a:rPr>
                        <a:t>85.5 ± 53.6 </a:t>
                      </a:r>
                    </a:p>
                  </a:txBody>
                  <a:tcPr marL="1905" marR="1905" marT="1905" marB="19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1200" b="0" kern="1200" dirty="0">
                          <a:solidFill>
                            <a:schemeClr val="tx1"/>
                          </a:solidFill>
                          <a:effectLst/>
                          <a:latin typeface="+mn-lt"/>
                          <a:ea typeface="Calibri" panose="020F0502020204030204" pitchFamily="34" charset="0"/>
                          <a:cs typeface="Arial" panose="020B0604020202020204" pitchFamily="34" charset="0"/>
                        </a:rPr>
                        <a:t>93.1 ± 52.6 </a:t>
                      </a:r>
                    </a:p>
                  </a:txBody>
                  <a:tcPr marL="1905" marR="1905" marT="1905" marB="19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3139524"/>
                  </a:ext>
                </a:extLst>
              </a:tr>
              <a:tr h="238915">
                <a:tc>
                  <a:txBody>
                    <a:bodyPr/>
                    <a:lstStyle>
                      <a:lvl1pPr marL="0" algn="l" defTabSz="685800" rtl="0" eaLnBrk="1" latinLnBrk="0" hangingPunct="1">
                        <a:defRPr sz="1350" b="1" kern="1200">
                          <a:solidFill>
                            <a:schemeClr val="lt1"/>
                          </a:solidFill>
                          <a:latin typeface="Georgia"/>
                        </a:defRPr>
                      </a:lvl1pPr>
                      <a:lvl2pPr marL="342900" algn="l" defTabSz="685800" rtl="0" eaLnBrk="1" latinLnBrk="0" hangingPunct="1">
                        <a:defRPr sz="1350" b="1" kern="1200">
                          <a:solidFill>
                            <a:schemeClr val="lt1"/>
                          </a:solidFill>
                          <a:latin typeface="Georgia"/>
                        </a:defRPr>
                      </a:lvl2pPr>
                      <a:lvl3pPr marL="685800" algn="l" defTabSz="685800" rtl="0" eaLnBrk="1" latinLnBrk="0" hangingPunct="1">
                        <a:defRPr sz="1350" b="1" kern="1200">
                          <a:solidFill>
                            <a:schemeClr val="lt1"/>
                          </a:solidFill>
                          <a:latin typeface="Georgia"/>
                        </a:defRPr>
                      </a:lvl3pPr>
                      <a:lvl4pPr marL="1028700" algn="l" defTabSz="685800" rtl="0" eaLnBrk="1" latinLnBrk="0" hangingPunct="1">
                        <a:defRPr sz="1350" b="1" kern="1200">
                          <a:solidFill>
                            <a:schemeClr val="lt1"/>
                          </a:solidFill>
                          <a:latin typeface="Georgia"/>
                        </a:defRPr>
                      </a:lvl4pPr>
                      <a:lvl5pPr marL="1371600" algn="l" defTabSz="685800" rtl="0" eaLnBrk="1" latinLnBrk="0" hangingPunct="1">
                        <a:defRPr sz="1350" b="1" kern="1200">
                          <a:solidFill>
                            <a:schemeClr val="lt1"/>
                          </a:solidFill>
                          <a:latin typeface="Georgia"/>
                        </a:defRPr>
                      </a:lvl5pPr>
                      <a:lvl6pPr marL="1714500" algn="l" defTabSz="685800" rtl="0" eaLnBrk="1" latinLnBrk="0" hangingPunct="1">
                        <a:defRPr sz="1350" b="1" kern="1200">
                          <a:solidFill>
                            <a:schemeClr val="lt1"/>
                          </a:solidFill>
                          <a:latin typeface="Georgia"/>
                        </a:defRPr>
                      </a:lvl6pPr>
                      <a:lvl7pPr marL="2057400" algn="l" defTabSz="685800" rtl="0" eaLnBrk="1" latinLnBrk="0" hangingPunct="1">
                        <a:defRPr sz="1350" b="1" kern="1200">
                          <a:solidFill>
                            <a:schemeClr val="lt1"/>
                          </a:solidFill>
                          <a:latin typeface="Georgia"/>
                        </a:defRPr>
                      </a:lvl7pPr>
                      <a:lvl8pPr marL="2400300" algn="l" defTabSz="685800" rtl="0" eaLnBrk="1" latinLnBrk="0" hangingPunct="1">
                        <a:defRPr sz="1350" b="1" kern="1200">
                          <a:solidFill>
                            <a:schemeClr val="lt1"/>
                          </a:solidFill>
                          <a:latin typeface="Georgia"/>
                        </a:defRPr>
                      </a:lvl8pPr>
                      <a:lvl9pPr marL="2743200" algn="l" defTabSz="685800" rtl="0" eaLnBrk="1" latinLnBrk="0" hangingPunct="1">
                        <a:defRPr sz="1350" b="1" kern="1200">
                          <a:solidFill>
                            <a:schemeClr val="lt1"/>
                          </a:solidFill>
                          <a:latin typeface="Georgia"/>
                        </a:defRPr>
                      </a:lvl9pPr>
                    </a:lstStyle>
                    <a:p>
                      <a:pPr marL="0" marR="0" algn="l">
                        <a:lnSpc>
                          <a:spcPct val="100000"/>
                        </a:lnSpc>
                        <a:spcBef>
                          <a:spcPts val="0"/>
                        </a:spcBef>
                        <a:spcAft>
                          <a:spcPts val="0"/>
                        </a:spcAft>
                      </a:pPr>
                      <a:r>
                        <a:rPr lang="en-US" sz="1200" b="1">
                          <a:solidFill>
                            <a:schemeClr val="tx1"/>
                          </a:solidFill>
                          <a:effectLst/>
                          <a:latin typeface="+mn-lt"/>
                        </a:rPr>
                        <a:t> Number of devices used</a:t>
                      </a:r>
                      <a:endParaRPr lang="en-US" sz="1200" b="1">
                        <a:solidFill>
                          <a:schemeClr val="tx1"/>
                        </a:solidFill>
                        <a:effectLst/>
                        <a:latin typeface="+mn-lt"/>
                        <a:ea typeface="Times New Roman" panose="02020603050405020304" pitchFamily="18" charset="0"/>
                        <a:cs typeface="Arial" panose="020B0604020202020204" pitchFamily="34" charset="0"/>
                      </a:endParaRPr>
                    </a:p>
                  </a:txBody>
                  <a:tcPr marL="5918" marR="5918" marT="27432" marB="27432" anchor="ctr">
                    <a:lnR w="12700" cap="flat" cmpd="sng" algn="ctr">
                      <a:solidFill>
                        <a:schemeClr val="tx1"/>
                      </a:solidFill>
                      <a:prstDash val="solid"/>
                      <a:round/>
                      <a:headEnd type="none" w="med" len="med"/>
                      <a:tailEnd type="none" w="med" len="med"/>
                    </a:lnR>
                  </a:tcPr>
                </a:tc>
                <a:tc>
                  <a:txBody>
                    <a:bodyPr/>
                    <a:lstStyle/>
                    <a:p>
                      <a:pPr marL="0" marR="0" algn="ctr">
                        <a:lnSpc>
                          <a:spcPct val="106000"/>
                        </a:lnSpc>
                        <a:spcBef>
                          <a:spcPts val="0"/>
                        </a:spcBef>
                        <a:spcAft>
                          <a:spcPts val="0"/>
                        </a:spcAft>
                      </a:pPr>
                      <a:r>
                        <a:rPr lang="en-US" sz="1200" b="0" kern="1200" dirty="0">
                          <a:solidFill>
                            <a:schemeClr val="tx1"/>
                          </a:solidFill>
                          <a:effectLst/>
                          <a:latin typeface="+mn-lt"/>
                          <a:ea typeface="Times New Roman" panose="02020603050405020304" pitchFamily="18" charset="0"/>
                          <a:cs typeface="Arial" panose="020B0604020202020204" pitchFamily="34" charset="0"/>
                        </a:rPr>
                        <a:t>1.2 ± 0.4</a:t>
                      </a:r>
                      <a:endParaRPr lang="en-US" sz="1200" b="0" kern="1200" dirty="0">
                        <a:solidFill>
                          <a:schemeClr val="tx1"/>
                        </a:solidFill>
                        <a:effectLst/>
                        <a:latin typeface="+mn-lt"/>
                        <a:ea typeface="Calibri" panose="020F0502020204030204" pitchFamily="34" charset="0"/>
                        <a:cs typeface="Arial" panose="020B0604020202020204" pitchFamily="34" charset="0"/>
                      </a:endParaRPr>
                    </a:p>
                  </a:txBody>
                  <a:tcPr marL="1905" marR="1905" marT="1905" marB="19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algn="ctr">
                        <a:lnSpc>
                          <a:spcPct val="106000"/>
                        </a:lnSpc>
                        <a:spcBef>
                          <a:spcPts val="0"/>
                        </a:spcBef>
                        <a:spcAft>
                          <a:spcPts val="0"/>
                        </a:spcAft>
                      </a:pPr>
                      <a:r>
                        <a:rPr lang="en-US" sz="1200" b="0" kern="1200">
                          <a:solidFill>
                            <a:schemeClr val="tx1"/>
                          </a:solidFill>
                          <a:effectLst/>
                          <a:latin typeface="+mn-lt"/>
                          <a:ea typeface="Times New Roman" panose="02020603050405020304" pitchFamily="18" charset="0"/>
                          <a:cs typeface="Arial" panose="020B0604020202020204" pitchFamily="34" charset="0"/>
                        </a:rPr>
                        <a:t>1.2 ± 0.6</a:t>
                      </a:r>
                      <a:endParaRPr lang="en-US" sz="1200" b="0" kern="1200">
                        <a:solidFill>
                          <a:schemeClr val="tx1"/>
                        </a:solidFill>
                        <a:effectLst/>
                        <a:latin typeface="+mn-lt"/>
                        <a:ea typeface="Calibri" panose="020F0502020204030204" pitchFamily="34" charset="0"/>
                        <a:cs typeface="Arial" panose="020B0604020202020204" pitchFamily="34" charset="0"/>
                      </a:endParaRPr>
                    </a:p>
                  </a:txBody>
                  <a:tcPr marL="1905" marR="1905" marT="1905" marB="190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1200" b="0" kern="1200">
                          <a:solidFill>
                            <a:schemeClr val="tx1"/>
                          </a:solidFill>
                          <a:effectLst/>
                          <a:latin typeface="+mn-lt"/>
                          <a:ea typeface="Times New Roman" panose="02020603050405020304" pitchFamily="18" charset="0"/>
                          <a:cs typeface="Arial" panose="020B0604020202020204" pitchFamily="34" charset="0"/>
                        </a:rPr>
                        <a:t>1.2 ± 0.5</a:t>
                      </a:r>
                      <a:endParaRPr lang="en-US" sz="1200" b="0" kern="1200">
                        <a:solidFill>
                          <a:schemeClr val="tx1"/>
                        </a:solidFill>
                        <a:effectLst/>
                        <a:latin typeface="+mn-lt"/>
                        <a:ea typeface="Calibri" panose="020F0502020204030204" pitchFamily="34" charset="0"/>
                        <a:cs typeface="Arial" panose="020B0604020202020204" pitchFamily="34" charset="0"/>
                      </a:endParaRPr>
                    </a:p>
                  </a:txBody>
                  <a:tcPr marL="1905" marR="1905" marT="1905" marB="190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602297659"/>
                  </a:ext>
                </a:extLst>
              </a:tr>
              <a:tr h="238915">
                <a:tc>
                  <a:txBody>
                    <a:bodyPr/>
                    <a:lstStyle>
                      <a:lvl1pPr marL="0" algn="l" defTabSz="685800" rtl="0" eaLnBrk="1" latinLnBrk="0" hangingPunct="1">
                        <a:defRPr sz="1350" b="1" kern="1200">
                          <a:solidFill>
                            <a:schemeClr val="lt1"/>
                          </a:solidFill>
                          <a:latin typeface="Georgia"/>
                        </a:defRPr>
                      </a:lvl1pPr>
                      <a:lvl2pPr marL="342900" algn="l" defTabSz="685800" rtl="0" eaLnBrk="1" latinLnBrk="0" hangingPunct="1">
                        <a:defRPr sz="1350" b="1" kern="1200">
                          <a:solidFill>
                            <a:schemeClr val="lt1"/>
                          </a:solidFill>
                          <a:latin typeface="Georgia"/>
                        </a:defRPr>
                      </a:lvl2pPr>
                      <a:lvl3pPr marL="685800" algn="l" defTabSz="685800" rtl="0" eaLnBrk="1" latinLnBrk="0" hangingPunct="1">
                        <a:defRPr sz="1350" b="1" kern="1200">
                          <a:solidFill>
                            <a:schemeClr val="lt1"/>
                          </a:solidFill>
                          <a:latin typeface="Georgia"/>
                        </a:defRPr>
                      </a:lvl3pPr>
                      <a:lvl4pPr marL="1028700" algn="l" defTabSz="685800" rtl="0" eaLnBrk="1" latinLnBrk="0" hangingPunct="1">
                        <a:defRPr sz="1350" b="1" kern="1200">
                          <a:solidFill>
                            <a:schemeClr val="lt1"/>
                          </a:solidFill>
                          <a:latin typeface="Georgia"/>
                        </a:defRPr>
                      </a:lvl4pPr>
                      <a:lvl5pPr marL="1371600" algn="l" defTabSz="685800" rtl="0" eaLnBrk="1" latinLnBrk="0" hangingPunct="1">
                        <a:defRPr sz="1350" b="1" kern="1200">
                          <a:solidFill>
                            <a:schemeClr val="lt1"/>
                          </a:solidFill>
                          <a:latin typeface="Georgia"/>
                        </a:defRPr>
                      </a:lvl5pPr>
                      <a:lvl6pPr marL="1714500" algn="l" defTabSz="685800" rtl="0" eaLnBrk="1" latinLnBrk="0" hangingPunct="1">
                        <a:defRPr sz="1350" b="1" kern="1200">
                          <a:solidFill>
                            <a:schemeClr val="lt1"/>
                          </a:solidFill>
                          <a:latin typeface="Georgia"/>
                        </a:defRPr>
                      </a:lvl6pPr>
                      <a:lvl7pPr marL="2057400" algn="l" defTabSz="685800" rtl="0" eaLnBrk="1" latinLnBrk="0" hangingPunct="1">
                        <a:defRPr sz="1350" b="1" kern="1200">
                          <a:solidFill>
                            <a:schemeClr val="lt1"/>
                          </a:solidFill>
                          <a:latin typeface="Georgia"/>
                        </a:defRPr>
                      </a:lvl7pPr>
                      <a:lvl8pPr marL="2400300" algn="l" defTabSz="685800" rtl="0" eaLnBrk="1" latinLnBrk="0" hangingPunct="1">
                        <a:defRPr sz="1350" b="1" kern="1200">
                          <a:solidFill>
                            <a:schemeClr val="lt1"/>
                          </a:solidFill>
                          <a:latin typeface="Georgia"/>
                        </a:defRPr>
                      </a:lvl8pPr>
                      <a:lvl9pPr marL="2743200" algn="l" defTabSz="685800" rtl="0" eaLnBrk="1" latinLnBrk="0" hangingPunct="1">
                        <a:defRPr sz="1350" b="1" kern="1200">
                          <a:solidFill>
                            <a:schemeClr val="lt1"/>
                          </a:solidFill>
                          <a:latin typeface="Georgia"/>
                        </a:defRPr>
                      </a:lvl9pPr>
                    </a:lstStyle>
                    <a:p>
                      <a:pPr marL="0" marR="0" algn="l">
                        <a:lnSpc>
                          <a:spcPct val="100000"/>
                        </a:lnSpc>
                        <a:spcBef>
                          <a:spcPts val="0"/>
                        </a:spcBef>
                        <a:spcAft>
                          <a:spcPts val="0"/>
                        </a:spcAft>
                      </a:pPr>
                      <a:r>
                        <a:rPr lang="en-US" sz="1200" b="1">
                          <a:solidFill>
                            <a:schemeClr val="tx1"/>
                          </a:solidFill>
                          <a:effectLst/>
                          <a:latin typeface="+mn-lt"/>
                        </a:rPr>
                        <a:t> Prior LAAO intervention*</a:t>
                      </a:r>
                      <a:endParaRPr lang="en-US" sz="1200" b="1">
                        <a:solidFill>
                          <a:schemeClr val="tx1"/>
                        </a:solidFill>
                        <a:effectLst/>
                        <a:latin typeface="+mn-lt"/>
                        <a:ea typeface="Times New Roman" panose="02020603050405020304" pitchFamily="18" charset="0"/>
                        <a:cs typeface="Arial" panose="020B0604020202020204" pitchFamily="34" charset="0"/>
                      </a:endParaRPr>
                    </a:p>
                  </a:txBody>
                  <a:tcPr marL="5918" marR="5918" marT="27432" marB="27432" anchor="ctr">
                    <a:lnR w="12700" cap="flat" cmpd="sng" algn="ctr">
                      <a:solidFill>
                        <a:schemeClr val="tx1"/>
                      </a:solidFill>
                      <a:prstDash val="solid"/>
                      <a:round/>
                      <a:headEnd type="none" w="med" len="med"/>
                      <a:tailEnd type="none" w="med" len="med"/>
                    </a:lnR>
                  </a:tcPr>
                </a:tc>
                <a:tc>
                  <a:txBody>
                    <a:bodyPr/>
                    <a:lstStyle/>
                    <a:p>
                      <a:pPr marL="0" marR="0" algn="ctr">
                        <a:lnSpc>
                          <a:spcPct val="107000"/>
                        </a:lnSpc>
                      </a:pPr>
                      <a:r>
                        <a:rPr lang="en-US" sz="1200" b="0" kern="1200" dirty="0">
                          <a:solidFill>
                            <a:schemeClr val="tx1"/>
                          </a:solidFill>
                          <a:effectLst/>
                          <a:latin typeface="+mn-lt"/>
                          <a:ea typeface="+mn-ea"/>
                          <a:cs typeface="+mn-cs"/>
                        </a:rPr>
                        <a:t>2.7%</a:t>
                      </a:r>
                    </a:p>
                  </a:txBody>
                  <a:tcPr marL="5715" marR="5715" marT="5715" marB="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algn="ctr">
                        <a:lnSpc>
                          <a:spcPct val="107000"/>
                        </a:lnSpc>
                      </a:pPr>
                      <a:r>
                        <a:rPr lang="en-US" sz="1200" b="0" kern="1200" dirty="0">
                          <a:solidFill>
                            <a:schemeClr val="tx1"/>
                          </a:solidFill>
                          <a:effectLst/>
                          <a:latin typeface="+mn-lt"/>
                          <a:ea typeface="+mn-ea"/>
                          <a:cs typeface="+mn-cs"/>
                        </a:rPr>
                        <a:t>2.8%</a:t>
                      </a:r>
                    </a:p>
                  </a:txBody>
                  <a:tcPr marL="5715" marR="5715" marT="5715" marB="5715">
                    <a:lnL w="1270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pPr>
                      <a:r>
                        <a:rPr lang="en-US" sz="1200" b="0" kern="1200" dirty="0">
                          <a:solidFill>
                            <a:schemeClr val="tx1"/>
                          </a:solidFill>
                          <a:effectLst/>
                          <a:latin typeface="+mn-lt"/>
                          <a:ea typeface="+mn-ea"/>
                          <a:cs typeface="+mn-cs"/>
                        </a:rPr>
                        <a:t>4.6%</a:t>
                      </a:r>
                    </a:p>
                  </a:txBody>
                  <a:tcPr marL="5715" marR="5715" marT="5715" marB="5715">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445634945"/>
                  </a:ext>
                </a:extLst>
              </a:tr>
              <a:tr h="238915">
                <a:tc>
                  <a:txBody>
                    <a:bodyPr/>
                    <a:lstStyle/>
                    <a:p>
                      <a:pPr marL="0" marR="0" algn="l">
                        <a:lnSpc>
                          <a:spcPct val="100000"/>
                        </a:lnSpc>
                        <a:spcBef>
                          <a:spcPts val="0"/>
                        </a:spcBef>
                        <a:spcAft>
                          <a:spcPts val="0"/>
                        </a:spcAft>
                      </a:pPr>
                      <a:r>
                        <a:rPr lang="en-US" sz="1200" b="1" dirty="0">
                          <a:solidFill>
                            <a:schemeClr val="tx1"/>
                          </a:solidFill>
                          <a:effectLst/>
                          <a:latin typeface="+mn-lt"/>
                          <a:ea typeface="Times New Roman" panose="02020603050405020304" pitchFamily="18" charset="0"/>
                          <a:cs typeface="Arial" panose="020B0604020202020204" pitchFamily="34" charset="0"/>
                        </a:rPr>
                        <a:t> Operator experience*</a:t>
                      </a:r>
                    </a:p>
                  </a:txBody>
                  <a:tcPr marL="5918" marR="5918" marT="27432" marB="27432" anchor="ctr">
                    <a:lnR w="12700" cap="flat" cmpd="sng" algn="ctr">
                      <a:solidFill>
                        <a:schemeClr val="tx1"/>
                      </a:solidFill>
                      <a:prstDash val="solid"/>
                      <a:round/>
                      <a:headEnd type="none" w="med" len="med"/>
                      <a:tailEnd type="none" w="med" len="med"/>
                    </a:lnR>
                  </a:tcPr>
                </a:tc>
                <a:tc>
                  <a:txBody>
                    <a:bodyPr/>
                    <a:lstStyle/>
                    <a:p>
                      <a:pPr marL="0" marR="0" algn="ctr">
                        <a:lnSpc>
                          <a:spcPct val="107000"/>
                        </a:lnSpc>
                      </a:pPr>
                      <a:endParaRPr lang="en-US" sz="1200" b="0" kern="1200" dirty="0">
                        <a:solidFill>
                          <a:schemeClr val="tx1"/>
                        </a:solidFill>
                        <a:effectLst/>
                        <a:latin typeface="+mn-lt"/>
                        <a:ea typeface="+mn-ea"/>
                        <a:cs typeface="Arial" panose="020B0604020202020204" pitchFamily="34" charset="0"/>
                      </a:endParaRPr>
                    </a:p>
                  </a:txBody>
                  <a:tcPr marL="5715" marR="5715" marT="5715" marB="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algn="ctr">
                        <a:lnSpc>
                          <a:spcPct val="107000"/>
                        </a:lnSpc>
                      </a:pPr>
                      <a:endParaRPr lang="en-US" sz="1200" b="0" kern="1200">
                        <a:solidFill>
                          <a:schemeClr val="tx1"/>
                        </a:solidFill>
                        <a:effectLst/>
                        <a:latin typeface="+mn-lt"/>
                        <a:ea typeface="+mn-ea"/>
                        <a:cs typeface="Arial" panose="020B0604020202020204" pitchFamily="34" charset="0"/>
                      </a:endParaRPr>
                    </a:p>
                  </a:txBody>
                  <a:tcPr marL="5715" marR="5715" marT="5715" marB="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pPr>
                      <a:endParaRPr lang="en-US" sz="1200" b="0" kern="1200" dirty="0">
                        <a:solidFill>
                          <a:schemeClr val="tx1"/>
                        </a:solidFill>
                        <a:effectLst/>
                        <a:latin typeface="+mn-lt"/>
                        <a:ea typeface="+mn-ea"/>
                        <a:cs typeface="Arial" panose="020B0604020202020204" pitchFamily="34" charset="0"/>
                      </a:endParaRPr>
                    </a:p>
                  </a:txBody>
                  <a:tcPr marL="5715" marR="5715" marT="5715" marB="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62187096"/>
                  </a:ext>
                </a:extLst>
              </a:tr>
              <a:tr h="238915">
                <a:tc>
                  <a:txBody>
                    <a:bodyPr/>
                    <a:lstStyle/>
                    <a:p>
                      <a:pPr marL="0" marR="0" algn="l">
                        <a:lnSpc>
                          <a:spcPct val="100000"/>
                        </a:lnSpc>
                        <a:spcBef>
                          <a:spcPts val="0"/>
                        </a:spcBef>
                        <a:spcAft>
                          <a:spcPts val="0"/>
                        </a:spcAft>
                      </a:pPr>
                      <a:r>
                        <a:rPr lang="en-US" sz="1200" b="0" dirty="0">
                          <a:solidFill>
                            <a:schemeClr val="tx1"/>
                          </a:solidFill>
                          <a:effectLst/>
                          <a:latin typeface="+mn-lt"/>
                          <a:ea typeface="Times New Roman" panose="02020603050405020304" pitchFamily="18" charset="0"/>
                          <a:cs typeface="Arial" panose="020B0604020202020204" pitchFamily="34" charset="0"/>
                        </a:rPr>
                        <a:t>  &lt;10 cases</a:t>
                      </a:r>
                    </a:p>
                  </a:txBody>
                  <a:tcPr marL="5918" marR="5918" marT="27432" marB="27432" anchor="ctr">
                    <a:lnR w="12700" cap="flat" cmpd="sng" algn="ctr">
                      <a:solidFill>
                        <a:schemeClr val="tx1"/>
                      </a:solidFill>
                      <a:prstDash val="solid"/>
                      <a:round/>
                      <a:headEnd type="none" w="med" len="med"/>
                      <a:tailEnd type="none" w="med" len="med"/>
                    </a:lnR>
                  </a:tcPr>
                </a:tc>
                <a:tc>
                  <a:txBody>
                    <a:bodyPr/>
                    <a:lstStyle/>
                    <a:p>
                      <a:pPr marL="0" marR="0" algn="ctr" defTabSz="914400" rtl="0" eaLnBrk="1" latinLnBrk="0" hangingPunct="1">
                        <a:lnSpc>
                          <a:spcPct val="106000"/>
                        </a:lnSpc>
                        <a:spcBef>
                          <a:spcPts val="0"/>
                        </a:spcBef>
                        <a:spcAft>
                          <a:spcPts val="0"/>
                        </a:spcAft>
                      </a:pPr>
                      <a:r>
                        <a:rPr lang="en-US" sz="1200" b="0" kern="1200" dirty="0">
                          <a:solidFill>
                            <a:schemeClr val="tx1"/>
                          </a:solidFill>
                          <a:effectLst/>
                          <a:latin typeface="+mn-lt"/>
                          <a:ea typeface="Calibri" panose="020F0502020204030204" pitchFamily="34" charset="0"/>
                          <a:cs typeface="Arial" panose="020B0604020202020204" pitchFamily="34" charset="0"/>
                        </a:rPr>
                        <a:t>15.1% </a:t>
                      </a: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algn="ctr" defTabSz="914400" rtl="0" eaLnBrk="1" latinLnBrk="0" hangingPunct="1">
                        <a:lnSpc>
                          <a:spcPct val="106000"/>
                        </a:lnSpc>
                        <a:spcBef>
                          <a:spcPts val="0"/>
                        </a:spcBef>
                        <a:spcAft>
                          <a:spcPts val="0"/>
                        </a:spcAft>
                      </a:pPr>
                      <a:r>
                        <a:rPr lang="en-US" sz="1200" b="0" kern="1200" dirty="0">
                          <a:solidFill>
                            <a:schemeClr val="tx1"/>
                          </a:solidFill>
                          <a:effectLst/>
                          <a:latin typeface="+mn-lt"/>
                          <a:ea typeface="Calibri" panose="020F0502020204030204" pitchFamily="34" charset="0"/>
                          <a:cs typeface="Arial" panose="020B0604020202020204" pitchFamily="34" charset="0"/>
                        </a:rPr>
                        <a:t>16.8%</a:t>
                      </a:r>
                    </a:p>
                  </a:txBody>
                  <a:tcPr marL="19050" marR="19050" marT="19050" marB="19050">
                    <a:lnL w="1270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lnSpc>
                          <a:spcPct val="106000"/>
                        </a:lnSpc>
                        <a:spcBef>
                          <a:spcPts val="0"/>
                        </a:spcBef>
                        <a:spcAft>
                          <a:spcPts val="0"/>
                        </a:spcAft>
                      </a:pPr>
                      <a:r>
                        <a:rPr lang="en-US" sz="1200" b="0" kern="1200">
                          <a:solidFill>
                            <a:schemeClr val="tx1"/>
                          </a:solidFill>
                          <a:effectLst/>
                          <a:latin typeface="+mn-lt"/>
                          <a:ea typeface="Calibri" panose="020F0502020204030204" pitchFamily="34" charset="0"/>
                          <a:cs typeface="Arial" panose="020B0604020202020204" pitchFamily="34" charset="0"/>
                        </a:rPr>
                        <a:t>19.2% </a:t>
                      </a:r>
                    </a:p>
                  </a:txBody>
                  <a:tcPr marL="19050" marR="19050" marT="19050" marB="1905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39425267"/>
                  </a:ext>
                </a:extLst>
              </a:tr>
              <a:tr h="238915">
                <a:tc>
                  <a:txBody>
                    <a:bodyPr/>
                    <a:lstStyle/>
                    <a:p>
                      <a:pPr marL="0" marR="0" algn="l">
                        <a:lnSpc>
                          <a:spcPct val="100000"/>
                        </a:lnSpc>
                        <a:spcBef>
                          <a:spcPts val="0"/>
                        </a:spcBef>
                        <a:spcAft>
                          <a:spcPts val="0"/>
                        </a:spcAft>
                      </a:pPr>
                      <a:r>
                        <a:rPr lang="en-US" sz="1200" b="0" dirty="0">
                          <a:solidFill>
                            <a:schemeClr val="tx1"/>
                          </a:solidFill>
                          <a:effectLst/>
                          <a:latin typeface="+mn-lt"/>
                          <a:ea typeface="Times New Roman" panose="02020603050405020304" pitchFamily="18" charset="0"/>
                          <a:cs typeface="Arial" panose="020B0604020202020204" pitchFamily="34" charset="0"/>
                        </a:rPr>
                        <a:t>  10-29 cases</a:t>
                      </a:r>
                    </a:p>
                  </a:txBody>
                  <a:tcPr marL="5918" marR="5918" marT="27432" marB="27432" anchor="ctr">
                    <a:lnR w="12700" cap="flat" cmpd="sng" algn="ctr">
                      <a:solidFill>
                        <a:schemeClr val="tx1"/>
                      </a:solidFill>
                      <a:prstDash val="solid"/>
                      <a:round/>
                      <a:headEnd type="none" w="med" len="med"/>
                      <a:tailEnd type="none" w="med" len="med"/>
                    </a:lnR>
                  </a:tcPr>
                </a:tc>
                <a:tc>
                  <a:txBody>
                    <a:bodyPr/>
                    <a:lstStyle/>
                    <a:p>
                      <a:pPr marL="0" marR="0" algn="ctr" defTabSz="914400" rtl="0" eaLnBrk="1" latinLnBrk="0" hangingPunct="1">
                        <a:lnSpc>
                          <a:spcPct val="106000"/>
                        </a:lnSpc>
                        <a:spcBef>
                          <a:spcPts val="0"/>
                        </a:spcBef>
                        <a:spcAft>
                          <a:spcPts val="0"/>
                        </a:spcAft>
                      </a:pPr>
                      <a:r>
                        <a:rPr lang="en-US" sz="1200" b="0" kern="1200" dirty="0">
                          <a:solidFill>
                            <a:schemeClr val="tx1"/>
                          </a:solidFill>
                          <a:effectLst/>
                          <a:latin typeface="+mn-lt"/>
                          <a:ea typeface="Calibri" panose="020F0502020204030204" pitchFamily="34" charset="0"/>
                          <a:cs typeface="Arial" panose="020B0604020202020204" pitchFamily="34" charset="0"/>
                        </a:rPr>
                        <a:t>34.0% </a:t>
                      </a: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algn="ctr" defTabSz="914400" rtl="0" eaLnBrk="1" latinLnBrk="0" hangingPunct="1">
                        <a:lnSpc>
                          <a:spcPct val="106000"/>
                        </a:lnSpc>
                        <a:spcBef>
                          <a:spcPts val="0"/>
                        </a:spcBef>
                        <a:spcAft>
                          <a:spcPts val="0"/>
                        </a:spcAft>
                      </a:pPr>
                      <a:r>
                        <a:rPr lang="en-US" sz="1200" b="0" kern="1200">
                          <a:solidFill>
                            <a:schemeClr val="tx1"/>
                          </a:solidFill>
                          <a:effectLst/>
                          <a:latin typeface="+mn-lt"/>
                          <a:ea typeface="Calibri" panose="020F0502020204030204" pitchFamily="34" charset="0"/>
                          <a:cs typeface="Arial" panose="020B0604020202020204" pitchFamily="34" charset="0"/>
                        </a:rPr>
                        <a:t>30.0%</a:t>
                      </a: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lnSpc>
                          <a:spcPct val="106000"/>
                        </a:lnSpc>
                        <a:spcBef>
                          <a:spcPts val="0"/>
                        </a:spcBef>
                        <a:spcAft>
                          <a:spcPts val="0"/>
                        </a:spcAft>
                      </a:pPr>
                      <a:r>
                        <a:rPr lang="en-US" sz="1200" b="0" kern="1200">
                          <a:solidFill>
                            <a:schemeClr val="tx1"/>
                          </a:solidFill>
                          <a:effectLst/>
                          <a:latin typeface="+mn-lt"/>
                          <a:ea typeface="Calibri" panose="020F0502020204030204" pitchFamily="34" charset="0"/>
                          <a:cs typeface="Arial" panose="020B0604020202020204" pitchFamily="34" charset="0"/>
                        </a:rPr>
                        <a:t>35.1% </a:t>
                      </a: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1138022"/>
                  </a:ext>
                </a:extLst>
              </a:tr>
              <a:tr h="238915">
                <a:tc>
                  <a:txBody>
                    <a:bodyPr/>
                    <a:lstStyle/>
                    <a:p>
                      <a:pPr marL="0" marR="0" algn="l">
                        <a:lnSpc>
                          <a:spcPct val="100000"/>
                        </a:lnSpc>
                        <a:spcBef>
                          <a:spcPts val="0"/>
                        </a:spcBef>
                        <a:spcAft>
                          <a:spcPts val="0"/>
                        </a:spcAft>
                      </a:pPr>
                      <a:r>
                        <a:rPr lang="en-US" sz="1200" b="0" dirty="0">
                          <a:solidFill>
                            <a:schemeClr val="tx1"/>
                          </a:solidFill>
                          <a:effectLst/>
                          <a:latin typeface="+mn-lt"/>
                          <a:ea typeface="Times New Roman" panose="02020603050405020304" pitchFamily="18" charset="0"/>
                          <a:cs typeface="Arial" panose="020B0604020202020204" pitchFamily="34" charset="0"/>
                        </a:rPr>
                        <a:t>  </a:t>
                      </a:r>
                      <a:r>
                        <a:rPr lang="en-US" sz="1200" b="0" kern="1200" dirty="0">
                          <a:solidFill>
                            <a:schemeClr val="tx1"/>
                          </a:solidFill>
                          <a:effectLst/>
                          <a:latin typeface="+mn-lt"/>
                          <a:ea typeface="+mn-ea"/>
                          <a:cs typeface="+mn-cs"/>
                        </a:rPr>
                        <a:t>≥30 cases</a:t>
                      </a:r>
                    </a:p>
                  </a:txBody>
                  <a:tcPr marL="5918" marR="5918" marT="27432" marB="27432" anchor="ctr">
                    <a:lnR w="12700" cap="flat" cmpd="sng" algn="ctr">
                      <a:solidFill>
                        <a:schemeClr val="tx1"/>
                      </a:solidFill>
                      <a:prstDash val="solid"/>
                      <a:round/>
                      <a:headEnd type="none" w="med" len="med"/>
                      <a:tailEnd type="none" w="med" len="med"/>
                    </a:lnR>
                  </a:tcPr>
                </a:tc>
                <a:tc>
                  <a:txBody>
                    <a:bodyPr/>
                    <a:lstStyle/>
                    <a:p>
                      <a:pPr marL="0" marR="0" algn="ctr" defTabSz="914400" rtl="0" eaLnBrk="1" latinLnBrk="0" hangingPunct="1">
                        <a:lnSpc>
                          <a:spcPct val="106000"/>
                        </a:lnSpc>
                        <a:spcBef>
                          <a:spcPts val="0"/>
                        </a:spcBef>
                        <a:spcAft>
                          <a:spcPts val="0"/>
                        </a:spcAft>
                      </a:pPr>
                      <a:r>
                        <a:rPr lang="en-US" sz="1200" b="0" kern="1200" dirty="0">
                          <a:solidFill>
                            <a:schemeClr val="tx1"/>
                          </a:solidFill>
                          <a:effectLst/>
                          <a:latin typeface="+mn-lt"/>
                          <a:ea typeface="Calibri" panose="020F0502020204030204" pitchFamily="34" charset="0"/>
                          <a:cs typeface="Arial" panose="020B0604020202020204" pitchFamily="34" charset="0"/>
                        </a:rPr>
                        <a:t>50.9% </a:t>
                      </a: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algn="ctr" defTabSz="914400" rtl="0" eaLnBrk="1" latinLnBrk="0" hangingPunct="1">
                        <a:lnSpc>
                          <a:spcPct val="106000"/>
                        </a:lnSpc>
                        <a:spcBef>
                          <a:spcPts val="0"/>
                        </a:spcBef>
                        <a:spcAft>
                          <a:spcPts val="0"/>
                        </a:spcAft>
                      </a:pPr>
                      <a:r>
                        <a:rPr lang="en-US" sz="1200" b="0" kern="1200">
                          <a:solidFill>
                            <a:schemeClr val="tx1"/>
                          </a:solidFill>
                          <a:effectLst/>
                          <a:latin typeface="+mn-lt"/>
                          <a:ea typeface="Calibri" panose="020F0502020204030204" pitchFamily="34" charset="0"/>
                          <a:cs typeface="Arial" panose="020B0604020202020204" pitchFamily="34" charset="0"/>
                        </a:rPr>
                        <a:t>53.1% </a:t>
                      </a: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lnSpc>
                          <a:spcPct val="106000"/>
                        </a:lnSpc>
                        <a:spcBef>
                          <a:spcPts val="0"/>
                        </a:spcBef>
                        <a:spcAft>
                          <a:spcPts val="0"/>
                        </a:spcAft>
                      </a:pPr>
                      <a:r>
                        <a:rPr lang="en-US" sz="1200" b="0" kern="1200" dirty="0">
                          <a:solidFill>
                            <a:schemeClr val="tx1"/>
                          </a:solidFill>
                          <a:effectLst/>
                          <a:latin typeface="+mn-lt"/>
                          <a:ea typeface="Calibri" panose="020F0502020204030204" pitchFamily="34" charset="0"/>
                          <a:cs typeface="Arial" panose="020B0604020202020204" pitchFamily="34" charset="0"/>
                        </a:rPr>
                        <a:t>45.7% </a:t>
                      </a: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846012740"/>
                  </a:ext>
                </a:extLst>
              </a:tr>
              <a:tr h="238915">
                <a:tc>
                  <a:txBody>
                    <a:bodyPr/>
                    <a:lstStyle/>
                    <a:p>
                      <a:pPr marL="0" marR="0" algn="l">
                        <a:lnSpc>
                          <a:spcPct val="100000"/>
                        </a:lnSpc>
                        <a:spcBef>
                          <a:spcPts val="0"/>
                        </a:spcBef>
                        <a:spcAft>
                          <a:spcPts val="0"/>
                        </a:spcAft>
                      </a:pPr>
                      <a:r>
                        <a:rPr lang="en-US" sz="1200" b="1" dirty="0">
                          <a:solidFill>
                            <a:schemeClr val="tx1"/>
                          </a:solidFill>
                          <a:effectLst/>
                          <a:latin typeface="+mn-lt"/>
                          <a:ea typeface="Times New Roman" panose="02020603050405020304" pitchFamily="18" charset="0"/>
                          <a:cs typeface="Arial" panose="020B0604020202020204" pitchFamily="34" charset="0"/>
                        </a:rPr>
                        <a:t> Concomitant ablation*</a:t>
                      </a:r>
                    </a:p>
                  </a:txBody>
                  <a:tcPr marL="5918" marR="5918" marT="27432" marB="27432" anchor="ctr">
                    <a:lnR w="12700" cap="flat" cmpd="sng" algn="ctr">
                      <a:solidFill>
                        <a:schemeClr val="tx1"/>
                      </a:solidFill>
                      <a:prstDash val="solid"/>
                      <a:round/>
                      <a:headEnd type="none" w="med" len="med"/>
                      <a:tailEnd type="none" w="med" len="med"/>
                    </a:lnR>
                  </a:tcPr>
                </a:tc>
                <a:tc>
                  <a:txBody>
                    <a:bodyPr/>
                    <a:lstStyle/>
                    <a:p>
                      <a:pPr marL="0" marR="0" algn="ctr">
                        <a:lnSpc>
                          <a:spcPct val="106000"/>
                        </a:lnSpc>
                        <a:spcBef>
                          <a:spcPts val="0"/>
                        </a:spcBef>
                        <a:spcAft>
                          <a:spcPts val="0"/>
                        </a:spcAft>
                      </a:pPr>
                      <a:r>
                        <a:rPr lang="en-US" sz="1200" b="0" kern="1200" dirty="0">
                          <a:solidFill>
                            <a:schemeClr val="tx1"/>
                          </a:solidFill>
                          <a:effectLst/>
                          <a:latin typeface="+mn-lt"/>
                          <a:ea typeface="Calibri" panose="020F0502020204030204" pitchFamily="34" charset="0"/>
                          <a:cs typeface="Arial" panose="020B0604020202020204" pitchFamily="34" charset="0"/>
                        </a:rPr>
                        <a:t>0.3%  </a:t>
                      </a:r>
                    </a:p>
                  </a:txBody>
                  <a:tcPr marL="1905" marR="1905" marT="1905" marB="19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algn="ctr">
                        <a:lnSpc>
                          <a:spcPct val="106000"/>
                        </a:lnSpc>
                        <a:spcBef>
                          <a:spcPts val="0"/>
                        </a:spcBef>
                        <a:spcAft>
                          <a:spcPts val="0"/>
                        </a:spcAft>
                      </a:pPr>
                      <a:r>
                        <a:rPr lang="en-US" sz="1200" b="0" kern="1200" dirty="0">
                          <a:solidFill>
                            <a:schemeClr val="tx1"/>
                          </a:solidFill>
                          <a:effectLst/>
                          <a:latin typeface="+mn-lt"/>
                          <a:ea typeface="Calibri" panose="020F0502020204030204" pitchFamily="34" charset="0"/>
                          <a:cs typeface="Arial" panose="020B0604020202020204" pitchFamily="34" charset="0"/>
                        </a:rPr>
                        <a:t>0.7%  </a:t>
                      </a:r>
                    </a:p>
                  </a:txBody>
                  <a:tcPr marL="1905" marR="1905" marT="1905" marB="1905">
                    <a:lnL w="1270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1200" b="0" kern="1200" dirty="0">
                          <a:solidFill>
                            <a:schemeClr val="tx1"/>
                          </a:solidFill>
                          <a:effectLst/>
                          <a:latin typeface="+mn-lt"/>
                          <a:ea typeface="Calibri" panose="020F0502020204030204" pitchFamily="34" charset="0"/>
                          <a:cs typeface="Arial" panose="020B0604020202020204" pitchFamily="34" charset="0"/>
                        </a:rPr>
                        <a:t>9.5%  </a:t>
                      </a:r>
                    </a:p>
                  </a:txBody>
                  <a:tcPr marL="1905" marR="1905" marT="1905" marB="1905">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3849774430"/>
                  </a:ext>
                </a:extLst>
              </a:tr>
            </a:tbl>
          </a:graphicData>
        </a:graphic>
      </p:graphicFrame>
      <p:sp>
        <p:nvSpPr>
          <p:cNvPr id="5" name="TextBox 4">
            <a:extLst>
              <a:ext uri="{FF2B5EF4-FFF2-40B4-BE49-F238E27FC236}">
                <a16:creationId xmlns:a16="http://schemas.microsoft.com/office/drawing/2014/main" id="{C5168B36-397D-5CFF-EEA8-A792F9CCD0C9}"/>
              </a:ext>
            </a:extLst>
          </p:cNvPr>
          <p:cNvSpPr txBox="1"/>
          <p:nvPr/>
        </p:nvSpPr>
        <p:spPr>
          <a:xfrm>
            <a:off x="287694" y="5507289"/>
            <a:ext cx="11616642" cy="646331"/>
          </a:xfrm>
          <a:prstGeom prst="rect">
            <a:avLst/>
          </a:prstGeom>
          <a:noFill/>
        </p:spPr>
        <p:txBody>
          <a:bodyPr wrap="none">
            <a:spAutoFit/>
          </a:bodyPr>
          <a:lstStyle/>
          <a:p>
            <a:pPr marL="285750" indent="-285750" algn="ctr" defTabSz="1219170">
              <a:buFont typeface="Arial" panose="020B0604020202020204" pitchFamily="34" charset="0"/>
              <a:buChar char="•"/>
              <a:defRPr/>
            </a:pPr>
            <a:r>
              <a:rPr lang="en-US" b="1" dirty="0">
                <a:solidFill>
                  <a:srgbClr val="FF0000"/>
                </a:solidFill>
                <a:ea typeface="ヒラギノ角ゴ Pro W3"/>
                <a:cs typeface="Arial" panose="020B0604020202020204" pitchFamily="34" charset="0"/>
              </a:rPr>
              <a:t>OAC group had more complex procedures (e.g. prior failed LAAO attempts) and early experienced operators</a:t>
            </a:r>
          </a:p>
          <a:p>
            <a:pPr marL="285750" indent="-285750" algn="ctr" defTabSz="1219170">
              <a:buFont typeface="Arial" panose="020B0604020202020204" pitchFamily="34" charset="0"/>
              <a:buChar char="•"/>
              <a:defRPr/>
            </a:pPr>
            <a:r>
              <a:rPr lang="en-US" b="1" dirty="0">
                <a:solidFill>
                  <a:srgbClr val="FF0000"/>
                </a:solidFill>
                <a:ea typeface="ヒラギノ角ゴ Pro W3"/>
                <a:cs typeface="Arial" panose="020B0604020202020204" pitchFamily="34" charset="0"/>
              </a:rPr>
              <a:t>Patients with concomitant ablation were more likely to be discharged on OAC</a:t>
            </a:r>
          </a:p>
        </p:txBody>
      </p:sp>
      <p:sp>
        <p:nvSpPr>
          <p:cNvPr id="3" name="TextBox 2">
            <a:extLst>
              <a:ext uri="{FF2B5EF4-FFF2-40B4-BE49-F238E27FC236}">
                <a16:creationId xmlns:a16="http://schemas.microsoft.com/office/drawing/2014/main" id="{B950A88F-F0D4-2E8D-2422-472315C6262B}"/>
              </a:ext>
            </a:extLst>
          </p:cNvPr>
          <p:cNvSpPr txBox="1"/>
          <p:nvPr/>
        </p:nvSpPr>
        <p:spPr>
          <a:xfrm>
            <a:off x="948338" y="5229313"/>
            <a:ext cx="11243662"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0" dirty="0">
                <a:solidFill>
                  <a:prstClr val="black"/>
                </a:solidFill>
                <a:latin typeface="+mj-lt"/>
                <a:cs typeface="Arial" panose="020B0604020202020204" pitchFamily="34" charset="0"/>
              </a:rPr>
              <a:t>*p&lt;0.05 between the medication groups</a:t>
            </a:r>
          </a:p>
        </p:txBody>
      </p:sp>
    </p:spTree>
    <p:extLst>
      <p:ext uri="{BB962C8B-B14F-4D97-AF65-F5344CB8AC3E}">
        <p14:creationId xmlns:p14="http://schemas.microsoft.com/office/powerpoint/2010/main" val="3417491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A46C0-8B6C-0F81-100A-3D572389A7D0}"/>
              </a:ext>
            </a:extLst>
          </p:cNvPr>
          <p:cNvSpPr>
            <a:spLocks noGrp="1"/>
          </p:cNvSpPr>
          <p:nvPr>
            <p:ph type="title"/>
          </p:nvPr>
        </p:nvSpPr>
        <p:spPr/>
        <p:txBody>
          <a:bodyPr>
            <a:normAutofit fontScale="90000"/>
          </a:bodyPr>
          <a:lstStyle/>
          <a:p>
            <a:r>
              <a:rPr lang="en-US" dirty="0"/>
              <a:t>Majority of Patients Discharged on SAPT Remained on SAPT or No Antithrombotic Through 6 Months</a:t>
            </a:r>
          </a:p>
        </p:txBody>
      </p:sp>
      <p:sp>
        <p:nvSpPr>
          <p:cNvPr id="7" name="TextBox 6">
            <a:extLst>
              <a:ext uri="{FF2B5EF4-FFF2-40B4-BE49-F238E27FC236}">
                <a16:creationId xmlns:a16="http://schemas.microsoft.com/office/drawing/2014/main" id="{31966248-D61B-5775-D62A-CCDD14B32AD8}"/>
              </a:ext>
            </a:extLst>
          </p:cNvPr>
          <p:cNvSpPr txBox="1"/>
          <p:nvPr/>
        </p:nvSpPr>
        <p:spPr>
          <a:xfrm>
            <a:off x="495879" y="4998559"/>
            <a:ext cx="1124366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0" dirty="0">
                <a:solidFill>
                  <a:prstClr val="black"/>
                </a:solidFill>
                <a:latin typeface="+mj-lt"/>
                <a:cs typeface="Arial" panose="020B0604020202020204" pitchFamily="34" charset="0"/>
              </a:rPr>
              <a:t>Amulet </a:t>
            </a:r>
            <a:r>
              <a:rPr lang="en-US" sz="1000" kern="0" dirty="0" err="1">
                <a:solidFill>
                  <a:prstClr val="black"/>
                </a:solidFill>
                <a:latin typeface="+mj-lt"/>
                <a:cs typeface="Arial" panose="020B0604020202020204" pitchFamily="34" charset="0"/>
              </a:rPr>
              <a:t>occluder</a:t>
            </a:r>
            <a:r>
              <a:rPr lang="en-US" sz="1000" kern="0" dirty="0">
                <a:solidFill>
                  <a:prstClr val="black"/>
                </a:solidFill>
                <a:latin typeface="+mj-lt"/>
                <a:cs typeface="Arial" panose="020B0604020202020204" pitchFamily="34" charset="0"/>
              </a:rPr>
              <a:t> IFU recommends discharging patients on DAPT for 6 months followed by SAPT beyond 6 months at the discretion of the physician. OAC is recommended if residual jet is &gt;5mm at any point.</a:t>
            </a:r>
          </a:p>
          <a:p>
            <a:pPr>
              <a:defRPr/>
            </a:pPr>
            <a:r>
              <a:rPr lang="en-US" sz="1000" kern="0" dirty="0">
                <a:solidFill>
                  <a:prstClr val="black"/>
                </a:solidFill>
                <a:latin typeface="+mj-lt"/>
                <a:cs typeface="Arial" panose="020B0604020202020204" pitchFamily="34" charset="0"/>
              </a:rPr>
              <a:t>*129 patients discharged on SAPT transitioned to DAPT or OAC by 6 months: No PDL &gt;5mm, 2 strokes, 4 DRTs, 92 non-Amulet device related secondary procedure, 31 unknown medical reason.</a:t>
            </a:r>
          </a:p>
          <a:p>
            <a:pPr>
              <a:defRPr/>
            </a:pPr>
            <a:r>
              <a:rPr lang="en-US" sz="1000" kern="0" dirty="0">
                <a:solidFill>
                  <a:prstClr val="black"/>
                </a:solidFill>
                <a:latin typeface="+mj-lt"/>
                <a:cs typeface="Arial" panose="020B0604020202020204" pitchFamily="34" charset="0"/>
              </a:rPr>
              <a:t>**Ablation guidelines recommend OAC for at least 2 months post-ablation.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0" dirty="0">
                <a:solidFill>
                  <a:prstClr val="black"/>
                </a:solidFill>
                <a:latin typeface="+mj-lt"/>
                <a:cs typeface="Arial" panose="020B0604020202020204" pitchFamily="34" charset="0"/>
              </a:rPr>
              <a:t> </a:t>
            </a:r>
          </a:p>
        </p:txBody>
      </p:sp>
      <p:graphicFrame>
        <p:nvGraphicFramePr>
          <p:cNvPr id="24" name="Chart 23">
            <a:extLst>
              <a:ext uri="{FF2B5EF4-FFF2-40B4-BE49-F238E27FC236}">
                <a16:creationId xmlns:a16="http://schemas.microsoft.com/office/drawing/2014/main" id="{4C8AA2FC-8937-5E42-93C3-6A1F749F8827}"/>
              </a:ext>
            </a:extLst>
          </p:cNvPr>
          <p:cNvGraphicFramePr/>
          <p:nvPr>
            <p:extLst>
              <p:ext uri="{D42A27DB-BD31-4B8C-83A1-F6EECF244321}">
                <p14:modId xmlns:p14="http://schemas.microsoft.com/office/powerpoint/2010/main" val="4267164086"/>
              </p:ext>
            </p:extLst>
          </p:nvPr>
        </p:nvGraphicFramePr>
        <p:xfrm>
          <a:off x="473716" y="1590497"/>
          <a:ext cx="3711387" cy="3023499"/>
        </p:xfrm>
        <a:graphic>
          <a:graphicData uri="http://schemas.openxmlformats.org/drawingml/2006/chart">
            <c:chart xmlns:c="http://schemas.openxmlformats.org/drawingml/2006/chart" xmlns:r="http://schemas.openxmlformats.org/officeDocument/2006/relationships" r:id="rId3"/>
          </a:graphicData>
        </a:graphic>
      </p:graphicFrame>
      <p:sp>
        <p:nvSpPr>
          <p:cNvPr id="33" name="Rectangle 32">
            <a:extLst>
              <a:ext uri="{FF2B5EF4-FFF2-40B4-BE49-F238E27FC236}">
                <a16:creationId xmlns:a16="http://schemas.microsoft.com/office/drawing/2014/main" id="{4F5F6B62-6C4F-5688-36C5-B3B0C584B85A}"/>
              </a:ext>
            </a:extLst>
          </p:cNvPr>
          <p:cNvSpPr/>
          <p:nvPr/>
        </p:nvSpPr>
        <p:spPr>
          <a:xfrm>
            <a:off x="3081061" y="4659038"/>
            <a:ext cx="274320" cy="274320"/>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C29F5551-BF47-B843-3179-6C7980237C11}"/>
              </a:ext>
            </a:extLst>
          </p:cNvPr>
          <p:cNvSpPr/>
          <p:nvPr/>
        </p:nvSpPr>
        <p:spPr>
          <a:xfrm>
            <a:off x="4588592" y="4659038"/>
            <a:ext cx="274320" cy="27432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4EAD3DD7-C1FE-2A67-6CFC-5D29A759C631}"/>
              </a:ext>
            </a:extLst>
          </p:cNvPr>
          <p:cNvSpPr/>
          <p:nvPr/>
        </p:nvSpPr>
        <p:spPr>
          <a:xfrm>
            <a:off x="6335731" y="4659119"/>
            <a:ext cx="274320" cy="274320"/>
          </a:xfrm>
          <a:prstGeom prst="rect">
            <a:avLst/>
          </a:prstGeom>
          <a:solidFill>
            <a:srgbClr val="FF7C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B6A2F34F-94B6-5556-CE7A-9D65ABD9B7C4}"/>
              </a:ext>
            </a:extLst>
          </p:cNvPr>
          <p:cNvSpPr/>
          <p:nvPr/>
        </p:nvSpPr>
        <p:spPr>
          <a:xfrm>
            <a:off x="8009170" y="4660100"/>
            <a:ext cx="274320" cy="274320"/>
          </a:xfrm>
          <a:prstGeom prst="rect">
            <a:avLst/>
          </a:prstGeom>
          <a:solidFill>
            <a:srgbClr val="FFCCC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C7B13793-3DC3-55DD-E606-E4CA6349E04D}"/>
              </a:ext>
            </a:extLst>
          </p:cNvPr>
          <p:cNvSpPr txBox="1"/>
          <p:nvPr/>
        </p:nvSpPr>
        <p:spPr>
          <a:xfrm>
            <a:off x="3314737" y="4619124"/>
            <a:ext cx="810651" cy="338554"/>
          </a:xfrm>
          <a:prstGeom prst="rect">
            <a:avLst/>
          </a:prstGeom>
          <a:noFill/>
        </p:spPr>
        <p:txBody>
          <a:bodyPr wrap="square" rtlCol="0">
            <a:spAutoFit/>
          </a:bodyPr>
          <a:lstStyle/>
          <a:p>
            <a:r>
              <a:rPr lang="en-US" sz="1600" dirty="0"/>
              <a:t>OAC</a:t>
            </a:r>
          </a:p>
        </p:txBody>
      </p:sp>
      <p:sp>
        <p:nvSpPr>
          <p:cNvPr id="38" name="TextBox 37">
            <a:extLst>
              <a:ext uri="{FF2B5EF4-FFF2-40B4-BE49-F238E27FC236}">
                <a16:creationId xmlns:a16="http://schemas.microsoft.com/office/drawing/2014/main" id="{13633AD9-4DFE-B610-14E5-7E1D48107C8B}"/>
              </a:ext>
            </a:extLst>
          </p:cNvPr>
          <p:cNvSpPr txBox="1"/>
          <p:nvPr/>
        </p:nvSpPr>
        <p:spPr>
          <a:xfrm>
            <a:off x="4848163" y="4626921"/>
            <a:ext cx="810651" cy="338554"/>
          </a:xfrm>
          <a:prstGeom prst="rect">
            <a:avLst/>
          </a:prstGeom>
          <a:noFill/>
        </p:spPr>
        <p:txBody>
          <a:bodyPr wrap="square" rtlCol="0">
            <a:spAutoFit/>
          </a:bodyPr>
          <a:lstStyle/>
          <a:p>
            <a:r>
              <a:rPr lang="en-US" sz="1600" dirty="0"/>
              <a:t>DAPT</a:t>
            </a:r>
          </a:p>
        </p:txBody>
      </p:sp>
      <p:sp>
        <p:nvSpPr>
          <p:cNvPr id="39" name="TextBox 38">
            <a:extLst>
              <a:ext uri="{FF2B5EF4-FFF2-40B4-BE49-F238E27FC236}">
                <a16:creationId xmlns:a16="http://schemas.microsoft.com/office/drawing/2014/main" id="{51649ED4-012D-0F4E-BCC1-ECDBDB4B3CFE}"/>
              </a:ext>
            </a:extLst>
          </p:cNvPr>
          <p:cNvSpPr txBox="1"/>
          <p:nvPr/>
        </p:nvSpPr>
        <p:spPr>
          <a:xfrm>
            <a:off x="6572103" y="4626921"/>
            <a:ext cx="810651" cy="338554"/>
          </a:xfrm>
          <a:prstGeom prst="rect">
            <a:avLst/>
          </a:prstGeom>
          <a:noFill/>
        </p:spPr>
        <p:txBody>
          <a:bodyPr wrap="square" rtlCol="0">
            <a:spAutoFit/>
          </a:bodyPr>
          <a:lstStyle/>
          <a:p>
            <a:r>
              <a:rPr lang="en-US" sz="1600" dirty="0"/>
              <a:t>SAPT</a:t>
            </a:r>
          </a:p>
        </p:txBody>
      </p:sp>
      <p:sp>
        <p:nvSpPr>
          <p:cNvPr id="40" name="TextBox 39">
            <a:extLst>
              <a:ext uri="{FF2B5EF4-FFF2-40B4-BE49-F238E27FC236}">
                <a16:creationId xmlns:a16="http://schemas.microsoft.com/office/drawing/2014/main" id="{B4D3B169-BE4F-7D97-C787-EDC991B4C7D7}"/>
              </a:ext>
            </a:extLst>
          </p:cNvPr>
          <p:cNvSpPr txBox="1"/>
          <p:nvPr/>
        </p:nvSpPr>
        <p:spPr>
          <a:xfrm>
            <a:off x="8256595" y="4626921"/>
            <a:ext cx="1825370" cy="338554"/>
          </a:xfrm>
          <a:prstGeom prst="rect">
            <a:avLst/>
          </a:prstGeom>
          <a:noFill/>
        </p:spPr>
        <p:txBody>
          <a:bodyPr wrap="square" rtlCol="0">
            <a:spAutoFit/>
          </a:bodyPr>
          <a:lstStyle/>
          <a:p>
            <a:r>
              <a:rPr lang="en-US" sz="1600" dirty="0"/>
              <a:t>No Antithrombotic</a:t>
            </a:r>
          </a:p>
        </p:txBody>
      </p:sp>
      <p:graphicFrame>
        <p:nvGraphicFramePr>
          <p:cNvPr id="41" name="Chart 40">
            <a:extLst>
              <a:ext uri="{FF2B5EF4-FFF2-40B4-BE49-F238E27FC236}">
                <a16:creationId xmlns:a16="http://schemas.microsoft.com/office/drawing/2014/main" id="{842868E5-68B6-EEF0-CE9A-688036620399}"/>
              </a:ext>
            </a:extLst>
          </p:cNvPr>
          <p:cNvGraphicFramePr/>
          <p:nvPr>
            <p:extLst>
              <p:ext uri="{D42A27DB-BD31-4B8C-83A1-F6EECF244321}">
                <p14:modId xmlns:p14="http://schemas.microsoft.com/office/powerpoint/2010/main" val="4029561521"/>
              </p:ext>
            </p:extLst>
          </p:nvPr>
        </p:nvGraphicFramePr>
        <p:xfrm>
          <a:off x="4232526" y="1592076"/>
          <a:ext cx="3770369" cy="302349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2" name="Chart 41">
            <a:extLst>
              <a:ext uri="{FF2B5EF4-FFF2-40B4-BE49-F238E27FC236}">
                <a16:creationId xmlns:a16="http://schemas.microsoft.com/office/drawing/2014/main" id="{17BD8F89-F65B-4AC1-6083-F627A055DEC5}"/>
              </a:ext>
            </a:extLst>
          </p:cNvPr>
          <p:cNvGraphicFramePr/>
          <p:nvPr>
            <p:extLst>
              <p:ext uri="{D42A27DB-BD31-4B8C-83A1-F6EECF244321}">
                <p14:modId xmlns:p14="http://schemas.microsoft.com/office/powerpoint/2010/main" val="1676694546"/>
              </p:ext>
            </p:extLst>
          </p:nvPr>
        </p:nvGraphicFramePr>
        <p:xfrm>
          <a:off x="8066614" y="1635800"/>
          <a:ext cx="3787266" cy="3054631"/>
        </p:xfrm>
        <a:graphic>
          <a:graphicData uri="http://schemas.openxmlformats.org/drawingml/2006/chart">
            <c:chart xmlns:c="http://schemas.openxmlformats.org/drawingml/2006/chart" xmlns:r="http://schemas.openxmlformats.org/officeDocument/2006/relationships" r:id="rId5"/>
          </a:graphicData>
        </a:graphic>
      </p:graphicFrame>
      <p:sp>
        <p:nvSpPr>
          <p:cNvPr id="43" name="TextBox 42">
            <a:extLst>
              <a:ext uri="{FF2B5EF4-FFF2-40B4-BE49-F238E27FC236}">
                <a16:creationId xmlns:a16="http://schemas.microsoft.com/office/drawing/2014/main" id="{5A89192C-C4DF-F9A9-22C6-2EFC43BF653E}"/>
              </a:ext>
            </a:extLst>
          </p:cNvPr>
          <p:cNvSpPr txBox="1"/>
          <p:nvPr/>
        </p:nvSpPr>
        <p:spPr>
          <a:xfrm>
            <a:off x="502457" y="5516202"/>
            <a:ext cx="11351423" cy="646331"/>
          </a:xfrm>
          <a:prstGeom prst="rect">
            <a:avLst/>
          </a:prstGeom>
          <a:noFill/>
        </p:spPr>
        <p:txBody>
          <a:bodyPr wrap="square">
            <a:spAutoFit/>
          </a:bodyPr>
          <a:lstStyle/>
          <a:p>
            <a:pPr algn="ctr" defTabSz="1219170">
              <a:defRPr/>
            </a:pPr>
            <a:r>
              <a:rPr lang="en-US" b="1" dirty="0">
                <a:solidFill>
                  <a:srgbClr val="FF0000"/>
                </a:solidFill>
                <a:ea typeface="ヒラギノ角ゴ Pro W3"/>
                <a:cs typeface="Arial" panose="020B0604020202020204" pitchFamily="34" charset="0"/>
              </a:rPr>
              <a:t>Patients discharged on DAPT or OAC transitioned to less intensive antithrombotic medications by 6 months in alignment with IFU recommendations</a:t>
            </a:r>
          </a:p>
        </p:txBody>
      </p:sp>
      <p:cxnSp>
        <p:nvCxnSpPr>
          <p:cNvPr id="4" name="Straight Connector 3">
            <a:extLst>
              <a:ext uri="{FF2B5EF4-FFF2-40B4-BE49-F238E27FC236}">
                <a16:creationId xmlns:a16="http://schemas.microsoft.com/office/drawing/2014/main" id="{EC538127-9D21-D065-E8EB-AB4B1C60F2F8}"/>
              </a:ext>
            </a:extLst>
          </p:cNvPr>
          <p:cNvCxnSpPr>
            <a:cxnSpLocks/>
          </p:cNvCxnSpPr>
          <p:nvPr/>
        </p:nvCxnSpPr>
        <p:spPr>
          <a:xfrm>
            <a:off x="2026024" y="2267608"/>
            <a:ext cx="0" cy="2008557"/>
          </a:xfrm>
          <a:prstGeom prst="line">
            <a:avLst/>
          </a:prstGeom>
          <a:ln w="25400">
            <a:prstDash val="dash"/>
          </a:ln>
        </p:spPr>
        <p:style>
          <a:lnRef idx="2">
            <a:schemeClr val="dk1"/>
          </a:lnRef>
          <a:fillRef idx="0">
            <a:schemeClr val="dk1"/>
          </a:fillRef>
          <a:effectRef idx="1">
            <a:schemeClr val="dk1"/>
          </a:effectRef>
          <a:fontRef idx="minor">
            <a:schemeClr val="tx1"/>
          </a:fontRef>
        </p:style>
      </p:cxnSp>
      <p:cxnSp>
        <p:nvCxnSpPr>
          <p:cNvPr id="5" name="Straight Connector 4">
            <a:extLst>
              <a:ext uri="{FF2B5EF4-FFF2-40B4-BE49-F238E27FC236}">
                <a16:creationId xmlns:a16="http://schemas.microsoft.com/office/drawing/2014/main" id="{50534A78-8423-1E2F-6A40-CDFB22189D5C}"/>
              </a:ext>
            </a:extLst>
          </p:cNvPr>
          <p:cNvCxnSpPr>
            <a:cxnSpLocks/>
          </p:cNvCxnSpPr>
          <p:nvPr/>
        </p:nvCxnSpPr>
        <p:spPr>
          <a:xfrm>
            <a:off x="5798316" y="2267608"/>
            <a:ext cx="0" cy="1999130"/>
          </a:xfrm>
          <a:prstGeom prst="line">
            <a:avLst/>
          </a:prstGeom>
          <a:ln w="25400">
            <a:prstDash val="dash"/>
          </a:ln>
        </p:spPr>
        <p:style>
          <a:lnRef idx="2">
            <a:schemeClr val="dk1"/>
          </a:lnRef>
          <a:fillRef idx="0">
            <a:schemeClr val="dk1"/>
          </a:fillRef>
          <a:effectRef idx="1">
            <a:schemeClr val="dk1"/>
          </a:effectRef>
          <a:fontRef idx="minor">
            <a:schemeClr val="tx1"/>
          </a:fontRef>
        </p:style>
      </p:cxnSp>
      <p:cxnSp>
        <p:nvCxnSpPr>
          <p:cNvPr id="6" name="Straight Connector 5">
            <a:extLst>
              <a:ext uri="{FF2B5EF4-FFF2-40B4-BE49-F238E27FC236}">
                <a16:creationId xmlns:a16="http://schemas.microsoft.com/office/drawing/2014/main" id="{93B03B44-12A0-F51A-A34D-C9D30A131E29}"/>
              </a:ext>
            </a:extLst>
          </p:cNvPr>
          <p:cNvCxnSpPr>
            <a:cxnSpLocks/>
          </p:cNvCxnSpPr>
          <p:nvPr/>
        </p:nvCxnSpPr>
        <p:spPr>
          <a:xfrm>
            <a:off x="9655450" y="2314743"/>
            <a:ext cx="0" cy="2011680"/>
          </a:xfrm>
          <a:prstGeom prst="line">
            <a:avLst/>
          </a:prstGeom>
          <a:ln w="25400">
            <a:prstDash val="dash"/>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8300044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EA9135C33BA934CB99AB16D2E3554BF" ma:contentTypeVersion="15" ma:contentTypeDescription="Create a new document." ma:contentTypeScope="" ma:versionID="b4563a7ce6e15fa7b11b9a77918d60b2">
  <xsd:schema xmlns:xsd="http://www.w3.org/2001/XMLSchema" xmlns:xs="http://www.w3.org/2001/XMLSchema" xmlns:p="http://schemas.microsoft.com/office/2006/metadata/properties" xmlns:ns2="21c7ca72-f6d5-4b0e-8803-9d163f0b428e" xmlns:ns3="be269bf9-969f-4947-ab6e-df6fb505fba0" targetNamespace="http://schemas.microsoft.com/office/2006/metadata/properties" ma:root="true" ma:fieldsID="675ff18d9569da560d02070ba9f43a70" ns2:_="" ns3:_="">
    <xsd:import namespace="21c7ca72-f6d5-4b0e-8803-9d163f0b428e"/>
    <xsd:import namespace="be269bf9-969f-4947-ab6e-df6fb505fba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c7ca72-f6d5-4b0e-8803-9d163f0b42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Location" ma:index="15" nillable="true" ma:displayName="Location" ma:description="" ma:indexed="true"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002aa8f4-6248-4f21-b1f2-4bc7e3121a5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269bf9-969f-4947-ab6e-df6fb505fba0"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23b14854-5f3a-4f2b-99ef-e5e8fae53c4e}" ma:internalName="TaxCatchAll" ma:showField="CatchAllData" ma:web="be269bf9-969f-4947-ab6e-df6fb505fba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e269bf9-969f-4947-ab6e-df6fb505fba0" xsi:nil="true"/>
    <lcf76f155ced4ddcb4097134ff3c332f xmlns="21c7ca72-f6d5-4b0e-8803-9d163f0b428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0C6FBC-4875-4054-A4CB-9B0F8BF8B759}">
  <ds:schemaRefs>
    <ds:schemaRef ds:uri="21c7ca72-f6d5-4b0e-8803-9d163f0b428e"/>
    <ds:schemaRef ds:uri="be269bf9-969f-4947-ab6e-df6fb505fba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CADC4BA-D385-41E1-885A-815162D8389C}">
  <ds:schemaRefs>
    <ds:schemaRef ds:uri="21c7ca72-f6d5-4b0e-8803-9d163f0b428e"/>
    <ds:schemaRef ds:uri="be269bf9-969f-4947-ab6e-df6fb505fba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5342F88-C91A-467B-87C6-83784E4B4F4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19472</TotalTime>
  <Words>2729</Words>
  <Application>Microsoft Macintosh PowerPoint</Application>
  <PresentationFormat>Widescreen</PresentationFormat>
  <Paragraphs>336</Paragraphs>
  <Slides>14</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Aptos</vt:lpstr>
      <vt:lpstr>Aptos Display</vt:lpstr>
      <vt:lpstr>Arial</vt:lpstr>
      <vt:lpstr>Calibri</vt:lpstr>
      <vt:lpstr>TradeGothic</vt:lpstr>
      <vt:lpstr>Wingdings</vt:lpstr>
      <vt:lpstr>Office Theme</vt:lpstr>
      <vt:lpstr>Outcomes for Single Antiplatelet, Dual Antiplatelet, or Oral Anticoagulation after Amulet: Insights from EMERGE LAA     Post-Approval Study </vt:lpstr>
      <vt:lpstr>PowerPoint Presentation</vt:lpstr>
      <vt:lpstr>Background</vt:lpstr>
      <vt:lpstr>EMERGE LAA Post-Approval Study</vt:lpstr>
      <vt:lpstr>Analysis Design</vt:lpstr>
      <vt:lpstr>Endpoints and Outcomes</vt:lpstr>
      <vt:lpstr>Representative Patient Risk Profile in Real-World</vt:lpstr>
      <vt:lpstr>&gt;99% Clinically Relevant Closure (≤3mm PDL) Regardless of Discharge Medication</vt:lpstr>
      <vt:lpstr>Majority of Patients Discharged on SAPT Remained on SAPT or No Antithrombotic Through 6 Months</vt:lpstr>
      <vt:lpstr>Clinically Relevant Closure Achieved in &gt;95% of All Patients at 45 Days</vt:lpstr>
      <vt:lpstr>Similar Clinical Event Rates Through 45 Days Regardless of Discharge Medication</vt:lpstr>
      <vt:lpstr>SAPT and OAC Showed Similar Clinical Event Rates Compared to DAPT Through 6 Months</vt:lpstr>
      <vt:lpstr>Limitations and Future Implications</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Compton, Thomas A</dc:creator>
  <cp:lastModifiedBy>Shah, Atman [BSD]</cp:lastModifiedBy>
  <cp:revision>5</cp:revision>
  <dcterms:created xsi:type="dcterms:W3CDTF">2024-04-30T17:23:04Z</dcterms:created>
  <dcterms:modified xsi:type="dcterms:W3CDTF">2025-03-06T21:34:43Z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0x010100BEA9135C33BA934CB99AB16D2E3554BF</vt:lpwstr>
  </property>
  <property fmtid="{D5CDD505-2E9C-101B-9397-08002B2CF9AE}" pid="3" name="MediaServiceImageTags">
    <vt:lpwstr/>
  </property>
</Properties>
</file>