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03653" y="185673"/>
            <a:ext cx="5536692" cy="1249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4869" y="2805747"/>
            <a:ext cx="7414260" cy="1856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272" y="532701"/>
            <a:ext cx="8096884" cy="185928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20"/>
              </a:spcBef>
            </a:pPr>
            <a:r>
              <a:rPr dirty="0"/>
              <a:t>NCDR </a:t>
            </a:r>
            <a:r>
              <a:rPr dirty="0" spc="5"/>
              <a:t>Left </a:t>
            </a:r>
            <a:r>
              <a:rPr dirty="0" spc="-15"/>
              <a:t>Atrial </a:t>
            </a:r>
            <a:r>
              <a:rPr dirty="0" spc="10"/>
              <a:t>Appendage</a:t>
            </a:r>
            <a:r>
              <a:rPr dirty="0" spc="-280"/>
              <a:t> </a:t>
            </a:r>
            <a:r>
              <a:rPr dirty="0"/>
              <a:t>Occlusion  (LAAO)</a:t>
            </a:r>
            <a:r>
              <a:rPr dirty="0" spc="-65"/>
              <a:t> </a:t>
            </a:r>
            <a:r>
              <a:rPr dirty="0" spc="-5"/>
              <a:t>Registry:</a:t>
            </a:r>
          </a:p>
          <a:p>
            <a:pPr algn="ctr" marR="1270">
              <a:lnSpc>
                <a:spcPct val="100000"/>
              </a:lnSpc>
              <a:spcBef>
                <a:spcPts val="10"/>
              </a:spcBef>
            </a:pPr>
            <a:r>
              <a:rPr dirty="0" spc="5"/>
              <a:t>Review </a:t>
            </a:r>
            <a:r>
              <a:rPr dirty="0" spc="-5"/>
              <a:t>Of </a:t>
            </a:r>
            <a:r>
              <a:rPr dirty="0" spc="5"/>
              <a:t>The </a:t>
            </a:r>
            <a:r>
              <a:rPr dirty="0" spc="-20"/>
              <a:t>First </a:t>
            </a:r>
            <a:r>
              <a:rPr dirty="0" spc="10"/>
              <a:t>3</a:t>
            </a:r>
            <a:r>
              <a:rPr dirty="0" spc="-220"/>
              <a:t> </a:t>
            </a:r>
            <a:r>
              <a:rPr dirty="0" spc="-60"/>
              <a:t>Years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983615">
              <a:lnSpc>
                <a:spcPct val="100000"/>
              </a:lnSpc>
              <a:spcBef>
                <a:spcPts val="100"/>
              </a:spcBef>
            </a:pPr>
            <a:r>
              <a:rPr dirty="0"/>
              <a:t>James </a:t>
            </a:r>
            <a:r>
              <a:rPr dirty="0" spc="-165"/>
              <a:t>V. </a:t>
            </a:r>
            <a:r>
              <a:rPr dirty="0" spc="-10"/>
              <a:t>Freeman, </a:t>
            </a:r>
            <a:r>
              <a:rPr dirty="0" spc="-15"/>
              <a:t>MD, </a:t>
            </a:r>
            <a:r>
              <a:rPr dirty="0"/>
              <a:t>MPH, </a:t>
            </a:r>
            <a:r>
              <a:rPr dirty="0" spc="5"/>
              <a:t>MS  </a:t>
            </a:r>
            <a:r>
              <a:rPr dirty="0" spc="-10"/>
              <a:t>Associate </a:t>
            </a:r>
            <a:r>
              <a:rPr dirty="0" spc="-45"/>
              <a:t>Professor, </a:t>
            </a:r>
            <a:r>
              <a:rPr dirty="0" spc="-15"/>
              <a:t>Cardiac</a:t>
            </a:r>
            <a:r>
              <a:rPr dirty="0" spc="130"/>
              <a:t> </a:t>
            </a:r>
            <a:r>
              <a:rPr dirty="0" spc="-20"/>
              <a:t>Electrophysiology</a:t>
            </a:r>
          </a:p>
          <a:p>
            <a:pPr marL="912494" marR="645160" indent="-259715">
              <a:lnSpc>
                <a:spcPct val="100000"/>
              </a:lnSpc>
              <a:spcBef>
                <a:spcPts val="10"/>
              </a:spcBef>
            </a:pPr>
            <a:r>
              <a:rPr dirty="0" spc="-45"/>
              <a:t>Director, </a:t>
            </a:r>
            <a:r>
              <a:rPr dirty="0" spc="-60"/>
              <a:t>Yale </a:t>
            </a:r>
            <a:r>
              <a:rPr dirty="0" spc="-20"/>
              <a:t>Atrial Fibrillation </a:t>
            </a:r>
            <a:r>
              <a:rPr dirty="0" spc="-5"/>
              <a:t>Center  </a:t>
            </a:r>
            <a:r>
              <a:rPr dirty="0" spc="-60"/>
              <a:t>Yale </a:t>
            </a:r>
            <a:r>
              <a:rPr dirty="0" spc="-15"/>
              <a:t>University School of</a:t>
            </a:r>
            <a:r>
              <a:rPr dirty="0" spc="160"/>
              <a:t> </a:t>
            </a:r>
            <a:r>
              <a:rPr dirty="0" spc="-15"/>
              <a:t>Medicine</a:t>
            </a:r>
          </a:p>
        </p:txBody>
      </p:sp>
      <p:sp>
        <p:nvSpPr>
          <p:cNvPr id="4" name="object 4"/>
          <p:cNvSpPr/>
          <p:nvPr/>
        </p:nvSpPr>
        <p:spPr>
          <a:xfrm>
            <a:off x="3048000" y="4823459"/>
            <a:ext cx="1082039" cy="1348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08" y="6499542"/>
            <a:ext cx="7677191" cy="141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2000" y="6553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 h="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76200">
            <a:solidFill>
              <a:srgbClr val="0000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7708" y="403542"/>
            <a:ext cx="7677191" cy="141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38200" y="457200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 h="0">
                <a:moveTo>
                  <a:pt x="0" y="0"/>
                </a:moveTo>
                <a:lnTo>
                  <a:pt x="7620000" y="0"/>
                </a:lnTo>
              </a:path>
            </a:pathLst>
          </a:custGeom>
          <a:ln w="76200">
            <a:solidFill>
              <a:srgbClr val="0000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06413" y="5123078"/>
            <a:ext cx="2592085" cy="6504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3126" y="468376"/>
            <a:ext cx="585279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5"/>
              <a:t>Annual Physician</a:t>
            </a:r>
            <a:r>
              <a:rPr dirty="0" sz="4350" spc="55"/>
              <a:t> </a:t>
            </a:r>
            <a:r>
              <a:rPr dirty="0" sz="4350" spc="-25"/>
              <a:t>Volume</a:t>
            </a:r>
            <a:endParaRPr sz="4350"/>
          </a:p>
        </p:txBody>
      </p:sp>
      <p:sp>
        <p:nvSpPr>
          <p:cNvPr id="3" name="object 3"/>
          <p:cNvSpPr/>
          <p:nvPr/>
        </p:nvSpPr>
        <p:spPr>
          <a:xfrm>
            <a:off x="4396740" y="5109209"/>
            <a:ext cx="4187190" cy="0"/>
          </a:xfrm>
          <a:custGeom>
            <a:avLst/>
            <a:gdLst/>
            <a:ahLst/>
            <a:cxnLst/>
            <a:rect l="l" t="t" r="r" b="b"/>
            <a:pathLst>
              <a:path w="4187190" h="0">
                <a:moveTo>
                  <a:pt x="0" y="0"/>
                </a:moveTo>
                <a:lnTo>
                  <a:pt x="41871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47060" y="51092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97379" y="510920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0610" y="510920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47060" y="4423409"/>
            <a:ext cx="5436870" cy="0"/>
          </a:xfrm>
          <a:custGeom>
            <a:avLst/>
            <a:gdLst/>
            <a:ahLst/>
            <a:cxnLst/>
            <a:rect l="l" t="t" r="r" b="b"/>
            <a:pathLst>
              <a:path w="5436870" h="0">
                <a:moveTo>
                  <a:pt x="0" y="0"/>
                </a:moveTo>
                <a:lnTo>
                  <a:pt x="54368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97379" y="442340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0610" y="442340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47060" y="3737609"/>
            <a:ext cx="5436870" cy="0"/>
          </a:xfrm>
          <a:custGeom>
            <a:avLst/>
            <a:gdLst/>
            <a:ahLst/>
            <a:cxnLst/>
            <a:rect l="l" t="t" r="r" b="b"/>
            <a:pathLst>
              <a:path w="5436870" h="0">
                <a:moveTo>
                  <a:pt x="0" y="0"/>
                </a:moveTo>
                <a:lnTo>
                  <a:pt x="54368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97379" y="373760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0610" y="373760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47060" y="3059429"/>
            <a:ext cx="5436870" cy="0"/>
          </a:xfrm>
          <a:custGeom>
            <a:avLst/>
            <a:gdLst/>
            <a:ahLst/>
            <a:cxnLst/>
            <a:rect l="l" t="t" r="r" b="b"/>
            <a:pathLst>
              <a:path w="5436870" h="0">
                <a:moveTo>
                  <a:pt x="0" y="0"/>
                </a:moveTo>
                <a:lnTo>
                  <a:pt x="54368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97379" y="305942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70610" y="3059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0610" y="2373629"/>
            <a:ext cx="7513320" cy="0"/>
          </a:xfrm>
          <a:custGeom>
            <a:avLst/>
            <a:gdLst/>
            <a:ahLst/>
            <a:cxnLst/>
            <a:rect l="l" t="t" r="r" b="b"/>
            <a:pathLst>
              <a:path w="7513320" h="0">
                <a:moveTo>
                  <a:pt x="0" y="0"/>
                </a:moveTo>
                <a:lnTo>
                  <a:pt x="75133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70610" y="1695450"/>
            <a:ext cx="7513320" cy="0"/>
          </a:xfrm>
          <a:custGeom>
            <a:avLst/>
            <a:gdLst/>
            <a:ahLst/>
            <a:cxnLst/>
            <a:rect l="l" t="t" r="r" b="b"/>
            <a:pathLst>
              <a:path w="7513320" h="0">
                <a:moveTo>
                  <a:pt x="0" y="0"/>
                </a:moveTo>
                <a:lnTo>
                  <a:pt x="75133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01139" y="2461260"/>
            <a:ext cx="396240" cy="3329940"/>
          </a:xfrm>
          <a:custGeom>
            <a:avLst/>
            <a:gdLst/>
            <a:ahLst/>
            <a:cxnLst/>
            <a:rect l="l" t="t" r="r" b="b"/>
            <a:pathLst>
              <a:path w="396239" h="3329940">
                <a:moveTo>
                  <a:pt x="396240" y="0"/>
                </a:moveTo>
                <a:lnTo>
                  <a:pt x="0" y="0"/>
                </a:lnTo>
                <a:lnTo>
                  <a:pt x="0" y="3329940"/>
                </a:lnTo>
                <a:lnTo>
                  <a:pt x="396240" y="3329940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50820" y="2430779"/>
            <a:ext cx="396240" cy="3360420"/>
          </a:xfrm>
          <a:custGeom>
            <a:avLst/>
            <a:gdLst/>
            <a:ahLst/>
            <a:cxnLst/>
            <a:rect l="l" t="t" r="r" b="b"/>
            <a:pathLst>
              <a:path w="396239" h="3360420">
                <a:moveTo>
                  <a:pt x="396240" y="0"/>
                </a:moveTo>
                <a:lnTo>
                  <a:pt x="0" y="0"/>
                </a:lnTo>
                <a:lnTo>
                  <a:pt x="0" y="3360420"/>
                </a:lnTo>
                <a:lnTo>
                  <a:pt x="396240" y="3360420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008120" y="4442459"/>
            <a:ext cx="388620" cy="1348740"/>
          </a:xfrm>
          <a:custGeom>
            <a:avLst/>
            <a:gdLst/>
            <a:ahLst/>
            <a:cxnLst/>
            <a:rect l="l" t="t" r="r" b="b"/>
            <a:pathLst>
              <a:path w="388620" h="1348739">
                <a:moveTo>
                  <a:pt x="388619" y="0"/>
                </a:moveTo>
                <a:lnTo>
                  <a:pt x="0" y="0"/>
                </a:lnTo>
                <a:lnTo>
                  <a:pt x="0" y="1348739"/>
                </a:lnTo>
                <a:lnTo>
                  <a:pt x="388619" y="1348739"/>
                </a:lnTo>
                <a:lnTo>
                  <a:pt x="3886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257800" y="5334000"/>
            <a:ext cx="388620" cy="457200"/>
          </a:xfrm>
          <a:custGeom>
            <a:avLst/>
            <a:gdLst/>
            <a:ahLst/>
            <a:cxnLst/>
            <a:rect l="l" t="t" r="r" b="b"/>
            <a:pathLst>
              <a:path w="388620" h="457200">
                <a:moveTo>
                  <a:pt x="388620" y="0"/>
                </a:moveTo>
                <a:lnTo>
                  <a:pt x="0" y="0"/>
                </a:lnTo>
                <a:lnTo>
                  <a:pt x="0" y="457200"/>
                </a:lnTo>
                <a:lnTo>
                  <a:pt x="388620" y="457200"/>
                </a:lnTo>
                <a:lnTo>
                  <a:pt x="38862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507480" y="5524500"/>
            <a:ext cx="396240" cy="266700"/>
          </a:xfrm>
          <a:custGeom>
            <a:avLst/>
            <a:gdLst/>
            <a:ahLst/>
            <a:cxnLst/>
            <a:rect l="l" t="t" r="r" b="b"/>
            <a:pathLst>
              <a:path w="396240" h="266700">
                <a:moveTo>
                  <a:pt x="396240" y="0"/>
                </a:moveTo>
                <a:lnTo>
                  <a:pt x="0" y="0"/>
                </a:lnTo>
                <a:lnTo>
                  <a:pt x="0" y="266700"/>
                </a:lnTo>
                <a:lnTo>
                  <a:pt x="396240" y="266700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757159" y="5593079"/>
            <a:ext cx="396240" cy="198120"/>
          </a:xfrm>
          <a:custGeom>
            <a:avLst/>
            <a:gdLst/>
            <a:ahLst/>
            <a:cxnLst/>
            <a:rect l="l" t="t" r="r" b="b"/>
            <a:pathLst>
              <a:path w="396240" h="198120">
                <a:moveTo>
                  <a:pt x="396240" y="0"/>
                </a:moveTo>
                <a:lnTo>
                  <a:pt x="0" y="0"/>
                </a:lnTo>
                <a:lnTo>
                  <a:pt x="0" y="198120"/>
                </a:lnTo>
                <a:lnTo>
                  <a:pt x="396240" y="198120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0610" y="5787390"/>
            <a:ext cx="7513320" cy="0"/>
          </a:xfrm>
          <a:custGeom>
            <a:avLst/>
            <a:gdLst/>
            <a:ahLst/>
            <a:cxnLst/>
            <a:rect l="l" t="t" r="r" b="b"/>
            <a:pathLst>
              <a:path w="7513320" h="0">
                <a:moveTo>
                  <a:pt x="0" y="0"/>
                </a:moveTo>
                <a:lnTo>
                  <a:pt x="75133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33525" y="5896292"/>
            <a:ext cx="33591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20" b="1">
                <a:latin typeface="Calibri"/>
                <a:cs typeface="Calibri"/>
              </a:rPr>
              <a:t>&lt;</a:t>
            </a: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98166" y="5896292"/>
            <a:ext cx="70929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5" b="1">
                <a:latin typeface="Calibri"/>
                <a:cs typeface="Calibri"/>
              </a:rPr>
              <a:t>10 </a:t>
            </a:r>
            <a:r>
              <a:rPr dirty="0" sz="1600" spc="-5" b="1">
                <a:latin typeface="Calibri"/>
                <a:cs typeface="Calibri"/>
              </a:rPr>
              <a:t>to</a:t>
            </a:r>
            <a:r>
              <a:rPr dirty="0" sz="1600" spc="-10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19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56350" y="5896292"/>
            <a:ext cx="70929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5" b="1">
                <a:latin typeface="Calibri"/>
                <a:cs typeface="Calibri"/>
              </a:rPr>
              <a:t>40 </a:t>
            </a:r>
            <a:r>
              <a:rPr dirty="0" sz="1600" spc="-5" b="1">
                <a:latin typeface="Calibri"/>
                <a:cs typeface="Calibri"/>
              </a:rPr>
              <a:t>to</a:t>
            </a:r>
            <a:r>
              <a:rPr dirty="0" sz="1600" spc="-10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49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46618" y="5896292"/>
            <a:ext cx="43497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20" b="1">
                <a:latin typeface="Calibri"/>
                <a:cs typeface="Calibri"/>
              </a:rPr>
              <a:t>&gt;</a:t>
            </a:r>
            <a:r>
              <a:rPr dirty="0" sz="1600" spc="40" b="1">
                <a:latin typeface="Calibri"/>
                <a:cs typeface="Calibri"/>
              </a:rPr>
              <a:t>=</a:t>
            </a:r>
            <a:r>
              <a:rPr dirty="0" sz="1600" spc="-35" b="1">
                <a:latin typeface="Calibri"/>
                <a:cs typeface="Calibri"/>
              </a:rPr>
              <a:t>5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5262" y="2566263"/>
            <a:ext cx="254000" cy="20656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spc="-10" b="1">
                <a:latin typeface="Calibri"/>
                <a:cs typeface="Calibri"/>
              </a:rPr>
              <a:t>Number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4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Physicians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3244" y="1532191"/>
            <a:ext cx="2684145" cy="43726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b="1">
                <a:latin typeface="Calibri"/>
                <a:cs typeface="Calibri"/>
              </a:rPr>
              <a:t>600</a:t>
            </a:r>
            <a:endParaRPr sz="1600">
              <a:latin typeface="Calibri"/>
              <a:cs typeface="Calibri"/>
            </a:endParaRPr>
          </a:p>
          <a:p>
            <a:pPr marL="976630">
              <a:lnSpc>
                <a:spcPct val="100000"/>
              </a:lnSpc>
              <a:spcBef>
                <a:spcPts val="1435"/>
              </a:spcBef>
            </a:pPr>
            <a:r>
              <a:rPr dirty="0" sz="1500" spc="-10" b="1">
                <a:latin typeface="Calibri"/>
                <a:cs typeface="Calibri"/>
              </a:rPr>
              <a:t>Median </a:t>
            </a:r>
            <a:r>
              <a:rPr dirty="0" sz="1500" spc="5" b="1">
                <a:latin typeface="Calibri"/>
                <a:cs typeface="Calibri"/>
              </a:rPr>
              <a:t>12 </a:t>
            </a:r>
            <a:r>
              <a:rPr dirty="0" sz="1500" b="1">
                <a:latin typeface="Calibri"/>
                <a:cs typeface="Calibri"/>
              </a:rPr>
              <a:t>(IQR</a:t>
            </a:r>
            <a:r>
              <a:rPr dirty="0" sz="1500" spc="-120" b="1">
                <a:latin typeface="Calibri"/>
                <a:cs typeface="Calibri"/>
              </a:rPr>
              <a:t> </a:t>
            </a:r>
            <a:r>
              <a:rPr dirty="0" sz="1500" spc="20" b="1">
                <a:latin typeface="Calibri"/>
                <a:cs typeface="Calibri"/>
              </a:rPr>
              <a:t>0-24)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600" b="1">
                <a:latin typeface="Calibri"/>
                <a:cs typeface="Calibri"/>
              </a:rPr>
              <a:t>500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b="1">
                <a:latin typeface="Calibri"/>
                <a:cs typeface="Calibri"/>
              </a:rPr>
              <a:t>400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b="1">
                <a:latin typeface="Calibri"/>
                <a:cs typeface="Calibri"/>
              </a:rPr>
              <a:t>300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b="1">
                <a:latin typeface="Calibri"/>
                <a:cs typeface="Calibri"/>
              </a:rPr>
              <a:t>200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b="1">
                <a:latin typeface="Calibri"/>
                <a:cs typeface="Calibri"/>
              </a:rPr>
              <a:t>100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218440">
              <a:lnSpc>
                <a:spcPct val="100000"/>
              </a:lnSpc>
            </a:pP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34334" y="5896292"/>
            <a:ext cx="2378075" cy="7683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428625">
              <a:lnSpc>
                <a:spcPct val="100000"/>
              </a:lnSpc>
              <a:spcBef>
                <a:spcPts val="120"/>
              </a:spcBef>
              <a:tabLst>
                <a:tab pos="1681480" algn="l"/>
              </a:tabLst>
            </a:pPr>
            <a:r>
              <a:rPr dirty="0" sz="1600" spc="15" b="1">
                <a:latin typeface="Calibri"/>
                <a:cs typeface="Calibri"/>
              </a:rPr>
              <a:t>20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to</a:t>
            </a:r>
            <a:r>
              <a:rPr dirty="0" sz="1600" spc="3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29	</a:t>
            </a:r>
            <a:r>
              <a:rPr dirty="0" sz="1600" spc="15" b="1">
                <a:latin typeface="Calibri"/>
                <a:cs typeface="Calibri"/>
              </a:rPr>
              <a:t>30 </a:t>
            </a:r>
            <a:r>
              <a:rPr dirty="0" sz="1600" spc="-5" b="1">
                <a:latin typeface="Calibri"/>
                <a:cs typeface="Calibri"/>
              </a:rPr>
              <a:t>to</a:t>
            </a:r>
            <a:r>
              <a:rPr dirty="0" sz="1600" spc="-10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39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latin typeface="Calibri"/>
                <a:cs typeface="Calibri"/>
              </a:rPr>
              <a:t>Annual </a:t>
            </a:r>
            <a:r>
              <a:rPr dirty="0" sz="1800" spc="5" b="1">
                <a:latin typeface="Calibri"/>
                <a:cs typeface="Calibri"/>
              </a:rPr>
              <a:t>Case</a:t>
            </a:r>
            <a:r>
              <a:rPr dirty="0" sz="1800" spc="-20" b="1">
                <a:latin typeface="Calibri"/>
                <a:cs typeface="Calibri"/>
              </a:rPr>
              <a:t> Volume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574800" marR="5080" indent="-1212850">
              <a:lnSpc>
                <a:spcPct val="100000"/>
              </a:lnSpc>
              <a:spcBef>
                <a:spcPts val="125"/>
              </a:spcBef>
            </a:pPr>
            <a:r>
              <a:rPr dirty="0"/>
              <a:t>Cancelled </a:t>
            </a:r>
            <a:r>
              <a:rPr dirty="0" spc="5"/>
              <a:t>and</a:t>
            </a:r>
            <a:r>
              <a:rPr dirty="0" spc="-110"/>
              <a:t> </a:t>
            </a:r>
            <a:r>
              <a:rPr dirty="0" spc="5"/>
              <a:t>Aborted  Procedures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514729"/>
            <a:ext cx="8001634" cy="3548379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Device </a:t>
            </a:r>
            <a:r>
              <a:rPr dirty="0" sz="3000" spc="-15">
                <a:latin typeface="Calibri"/>
                <a:cs typeface="Calibri"/>
              </a:rPr>
              <a:t>deployed in </a:t>
            </a:r>
            <a:r>
              <a:rPr dirty="0" sz="3000" spc="-20">
                <a:latin typeface="Calibri"/>
                <a:cs typeface="Calibri"/>
              </a:rPr>
              <a:t>93% </a:t>
            </a:r>
            <a:r>
              <a:rPr dirty="0" sz="3000" spc="-15">
                <a:latin typeface="Calibri"/>
                <a:cs typeface="Calibri"/>
              </a:rPr>
              <a:t>of </a:t>
            </a:r>
            <a:r>
              <a:rPr dirty="0" sz="3000" spc="-25">
                <a:latin typeface="Calibri"/>
                <a:cs typeface="Calibri"/>
              </a:rPr>
              <a:t>procedures</a:t>
            </a:r>
            <a:r>
              <a:rPr dirty="0" sz="3000" spc="285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attempted</a:t>
            </a:r>
            <a:endParaRPr sz="30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550" spc="20">
                <a:latin typeface="Calibri"/>
                <a:cs typeface="Calibri"/>
              </a:rPr>
              <a:t>3% </a:t>
            </a:r>
            <a:r>
              <a:rPr dirty="0" sz="2550" spc="5">
                <a:latin typeface="Calibri"/>
                <a:cs typeface="Calibri"/>
              </a:rPr>
              <a:t>cancelled </a:t>
            </a:r>
            <a:r>
              <a:rPr dirty="0" sz="2550" spc="15">
                <a:latin typeface="Calibri"/>
                <a:cs typeface="Calibri"/>
              </a:rPr>
              <a:t>prior </a:t>
            </a:r>
            <a:r>
              <a:rPr dirty="0" sz="2550" spc="-5">
                <a:latin typeface="Calibri"/>
                <a:cs typeface="Calibri"/>
              </a:rPr>
              <a:t>to </a:t>
            </a:r>
            <a:r>
              <a:rPr dirty="0" sz="2550" spc="10">
                <a:latin typeface="Calibri"/>
                <a:cs typeface="Calibri"/>
              </a:rPr>
              <a:t>venous</a:t>
            </a:r>
            <a:r>
              <a:rPr dirty="0" sz="2550" spc="50">
                <a:latin typeface="Calibri"/>
                <a:cs typeface="Calibri"/>
              </a:rPr>
              <a:t> </a:t>
            </a:r>
            <a:r>
              <a:rPr dirty="0" sz="2550" spc="5">
                <a:latin typeface="Calibri"/>
                <a:cs typeface="Calibri"/>
              </a:rPr>
              <a:t>access</a:t>
            </a:r>
            <a:endParaRPr sz="255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660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550" spc="20">
                <a:latin typeface="Calibri"/>
                <a:cs typeface="Calibri"/>
              </a:rPr>
              <a:t>4% </a:t>
            </a:r>
            <a:r>
              <a:rPr dirty="0" sz="2550" spc="10">
                <a:latin typeface="Calibri"/>
                <a:cs typeface="Calibri"/>
              </a:rPr>
              <a:t>aborted </a:t>
            </a:r>
            <a:r>
              <a:rPr dirty="0" sz="2550">
                <a:latin typeface="Calibri"/>
                <a:cs typeface="Calibri"/>
              </a:rPr>
              <a:t>after </a:t>
            </a:r>
            <a:r>
              <a:rPr dirty="0" sz="2550" spc="5">
                <a:latin typeface="Calibri"/>
                <a:cs typeface="Calibri"/>
              </a:rPr>
              <a:t>access </a:t>
            </a:r>
            <a:r>
              <a:rPr dirty="0" sz="2550" spc="25">
                <a:latin typeface="Calibri"/>
                <a:cs typeface="Calibri"/>
              </a:rPr>
              <a:t>but </a:t>
            </a:r>
            <a:r>
              <a:rPr dirty="0" sz="2550" spc="-10">
                <a:latin typeface="Calibri"/>
                <a:cs typeface="Calibri"/>
              </a:rPr>
              <a:t>before </a:t>
            </a:r>
            <a:r>
              <a:rPr dirty="0" sz="2550" spc="15">
                <a:latin typeface="Calibri"/>
                <a:cs typeface="Calibri"/>
              </a:rPr>
              <a:t>deploying</a:t>
            </a:r>
            <a:r>
              <a:rPr dirty="0" sz="2550" spc="125">
                <a:latin typeface="Calibri"/>
                <a:cs typeface="Calibri"/>
              </a:rPr>
              <a:t> </a:t>
            </a:r>
            <a:r>
              <a:rPr dirty="0" sz="2550" spc="5">
                <a:latin typeface="Calibri"/>
                <a:cs typeface="Calibri"/>
              </a:rPr>
              <a:t>device</a:t>
            </a:r>
            <a:endParaRPr sz="2550">
              <a:latin typeface="Calibri"/>
              <a:cs typeface="Calibri"/>
            </a:endParaRPr>
          </a:p>
          <a:p>
            <a:pPr marL="355600" marR="130175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20">
                <a:latin typeface="Calibri"/>
                <a:cs typeface="Calibri"/>
              </a:rPr>
              <a:t>Approximately </a:t>
            </a:r>
            <a:r>
              <a:rPr dirty="0" sz="3000" spc="-15">
                <a:latin typeface="Calibri"/>
                <a:cs typeface="Calibri"/>
              </a:rPr>
              <a:t>50% of </a:t>
            </a:r>
            <a:r>
              <a:rPr dirty="0" sz="3000" spc="-10">
                <a:latin typeface="Calibri"/>
                <a:cs typeface="Calibri"/>
              </a:rPr>
              <a:t>cancelled </a:t>
            </a:r>
            <a:r>
              <a:rPr dirty="0" sz="3000" spc="-25">
                <a:latin typeface="Calibri"/>
                <a:cs typeface="Calibri"/>
              </a:rPr>
              <a:t>procedures </a:t>
            </a:r>
            <a:r>
              <a:rPr dirty="0" sz="3000" spc="-15">
                <a:latin typeface="Calibri"/>
                <a:cs typeface="Calibri"/>
              </a:rPr>
              <a:t>due  </a:t>
            </a:r>
            <a:r>
              <a:rPr dirty="0" sz="3000" spc="5">
                <a:latin typeface="Calibri"/>
                <a:cs typeface="Calibri"/>
              </a:rPr>
              <a:t>to </a:t>
            </a:r>
            <a:r>
              <a:rPr dirty="0" sz="3000" spc="-15">
                <a:latin typeface="Calibri"/>
                <a:cs typeface="Calibri"/>
              </a:rPr>
              <a:t>LAAO </a:t>
            </a:r>
            <a:r>
              <a:rPr dirty="0" sz="3000" spc="-20">
                <a:latin typeface="Calibri"/>
                <a:cs typeface="Calibri"/>
              </a:rPr>
              <a:t>thrombus </a:t>
            </a:r>
            <a:r>
              <a:rPr dirty="0" sz="3000" spc="-15">
                <a:latin typeface="Calibri"/>
                <a:cs typeface="Calibri"/>
              </a:rPr>
              <a:t>detected on </a:t>
            </a:r>
            <a:r>
              <a:rPr dirty="0" sz="3000" spc="-30">
                <a:latin typeface="Calibri"/>
                <a:cs typeface="Calibri"/>
              </a:rPr>
              <a:t>day </a:t>
            </a:r>
            <a:r>
              <a:rPr dirty="0" sz="3000" spc="-15">
                <a:latin typeface="Calibri"/>
                <a:cs typeface="Calibri"/>
              </a:rPr>
              <a:t>of</a:t>
            </a:r>
            <a:r>
              <a:rPr dirty="0" sz="3000" spc="195">
                <a:latin typeface="Calibri"/>
                <a:cs typeface="Calibri"/>
              </a:rPr>
              <a:t> </a:t>
            </a:r>
            <a:r>
              <a:rPr dirty="0" sz="3000" spc="-30">
                <a:latin typeface="Calibri"/>
                <a:cs typeface="Calibri"/>
              </a:rPr>
              <a:t>procedure</a:t>
            </a:r>
            <a:endParaRPr sz="3000">
              <a:latin typeface="Calibri"/>
              <a:cs typeface="Calibri"/>
            </a:endParaRPr>
          </a:p>
          <a:p>
            <a:pPr marL="355600" marR="247015" indent="-342900">
              <a:lnSpc>
                <a:spcPct val="100000"/>
              </a:lnSpc>
              <a:spcBef>
                <a:spcPts val="7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 spc="-10">
                <a:latin typeface="Calibri"/>
                <a:cs typeface="Calibri"/>
              </a:rPr>
              <a:t>Rates </a:t>
            </a:r>
            <a:r>
              <a:rPr dirty="0" sz="3000" spc="-15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major </a:t>
            </a:r>
            <a:r>
              <a:rPr dirty="0" sz="3000" spc="-10">
                <a:latin typeface="Calibri"/>
                <a:cs typeface="Calibri"/>
              </a:rPr>
              <a:t>AEs significantly higher among  </a:t>
            </a:r>
            <a:r>
              <a:rPr dirty="0" sz="3000" spc="-5">
                <a:latin typeface="Calibri"/>
                <a:cs typeface="Calibri"/>
              </a:rPr>
              <a:t>those who had </a:t>
            </a:r>
            <a:r>
              <a:rPr dirty="0" sz="3000" spc="-10">
                <a:latin typeface="Calibri"/>
                <a:cs typeface="Calibri"/>
              </a:rPr>
              <a:t>cancelled </a:t>
            </a:r>
            <a:r>
              <a:rPr dirty="0" sz="3000" spc="-15">
                <a:latin typeface="Calibri"/>
                <a:cs typeface="Calibri"/>
              </a:rPr>
              <a:t>or aborted</a:t>
            </a:r>
            <a:r>
              <a:rPr dirty="0" sz="3000" spc="130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procedures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5100" y="472058"/>
            <a:ext cx="4415790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-5"/>
              <a:t>Procedural</a:t>
            </a:r>
            <a:r>
              <a:rPr dirty="0" sz="4350" spc="25"/>
              <a:t> </a:t>
            </a:r>
            <a:r>
              <a:rPr dirty="0" sz="4350" spc="20"/>
              <a:t>Success</a:t>
            </a:r>
            <a:endParaRPr sz="4350"/>
          </a:p>
        </p:txBody>
      </p:sp>
      <p:sp>
        <p:nvSpPr>
          <p:cNvPr id="3" name="object 3"/>
          <p:cNvSpPr/>
          <p:nvPr/>
        </p:nvSpPr>
        <p:spPr>
          <a:xfrm>
            <a:off x="8153400" y="533780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80859" y="533780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23559" y="5337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73879" y="5337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16579" y="5337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59279" y="5337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32510" y="533780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153400" y="495680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880859" y="495680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23559" y="4956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73879" y="4956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16579" y="4956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59279" y="495680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32510" y="495680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153400" y="4583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880859" y="4583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23559" y="4583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373879" y="4583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16579" y="4583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59279" y="4583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32510" y="4583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153400" y="4202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880859" y="4202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623559" y="4202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73879" y="4202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16579" y="4202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59279" y="4202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32510" y="4202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153400" y="3821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80859" y="3821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623559" y="3821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373879" y="3821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16579" y="3821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859279" y="3821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32510" y="3821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153400" y="3440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880859" y="3440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23559" y="3440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73879" y="3440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16579" y="3440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59279" y="3440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32510" y="3440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153400" y="3059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80859" y="3059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623559" y="3059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73879" y="3059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116579" y="3059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859279" y="3059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032510" y="3059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153400" y="2678429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880859" y="2678429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623559" y="2678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73879" y="2678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116579" y="2678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59279" y="2678429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32510" y="2678429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153400" y="2305050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 h="0">
                <a:moveTo>
                  <a:pt x="0" y="0"/>
                </a:moveTo>
                <a:lnTo>
                  <a:pt x="4152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880859" y="2305050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 h="0">
                <a:moveTo>
                  <a:pt x="0" y="0"/>
                </a:moveTo>
                <a:lnTo>
                  <a:pt x="8153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623559" y="2305050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373879" y="2305050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116579" y="2305050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859279" y="2305050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 h="0">
                <a:moveTo>
                  <a:pt x="0" y="0"/>
                </a:moveTo>
                <a:lnTo>
                  <a:pt x="86105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32510" y="2305050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032510" y="1924050"/>
            <a:ext cx="7536180" cy="0"/>
          </a:xfrm>
          <a:custGeom>
            <a:avLst/>
            <a:gdLst/>
            <a:ahLst/>
            <a:cxnLst/>
            <a:rect l="l" t="t" r="r" b="b"/>
            <a:pathLst>
              <a:path w="7536180" h="0">
                <a:moveTo>
                  <a:pt x="0" y="0"/>
                </a:moveTo>
                <a:lnTo>
                  <a:pt x="75361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63039" y="2270760"/>
            <a:ext cx="396240" cy="3451860"/>
          </a:xfrm>
          <a:custGeom>
            <a:avLst/>
            <a:gdLst/>
            <a:ahLst/>
            <a:cxnLst/>
            <a:rect l="l" t="t" r="r" b="b"/>
            <a:pathLst>
              <a:path w="396239" h="3451860">
                <a:moveTo>
                  <a:pt x="396240" y="0"/>
                </a:moveTo>
                <a:lnTo>
                  <a:pt x="0" y="0"/>
                </a:lnTo>
                <a:lnTo>
                  <a:pt x="0" y="3451859"/>
                </a:lnTo>
                <a:lnTo>
                  <a:pt x="396240" y="3451859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720339" y="2133600"/>
            <a:ext cx="396240" cy="3589020"/>
          </a:xfrm>
          <a:custGeom>
            <a:avLst/>
            <a:gdLst/>
            <a:ahLst/>
            <a:cxnLst/>
            <a:rect l="l" t="t" r="r" b="b"/>
            <a:pathLst>
              <a:path w="396239" h="3589020">
                <a:moveTo>
                  <a:pt x="396240" y="0"/>
                </a:moveTo>
                <a:lnTo>
                  <a:pt x="0" y="0"/>
                </a:lnTo>
                <a:lnTo>
                  <a:pt x="0" y="3589020"/>
                </a:lnTo>
                <a:lnTo>
                  <a:pt x="396240" y="3589020"/>
                </a:lnTo>
                <a:lnTo>
                  <a:pt x="3962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977640" y="2110739"/>
            <a:ext cx="396240" cy="3611879"/>
          </a:xfrm>
          <a:custGeom>
            <a:avLst/>
            <a:gdLst/>
            <a:ahLst/>
            <a:cxnLst/>
            <a:rect l="l" t="t" r="r" b="b"/>
            <a:pathLst>
              <a:path w="396239" h="3611879">
                <a:moveTo>
                  <a:pt x="396239" y="0"/>
                </a:moveTo>
                <a:lnTo>
                  <a:pt x="0" y="0"/>
                </a:lnTo>
                <a:lnTo>
                  <a:pt x="0" y="3611879"/>
                </a:lnTo>
                <a:lnTo>
                  <a:pt x="396239" y="3611879"/>
                </a:lnTo>
                <a:lnTo>
                  <a:pt x="3962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234940" y="2118360"/>
            <a:ext cx="388620" cy="3604260"/>
          </a:xfrm>
          <a:custGeom>
            <a:avLst/>
            <a:gdLst/>
            <a:ahLst/>
            <a:cxnLst/>
            <a:rect l="l" t="t" r="r" b="b"/>
            <a:pathLst>
              <a:path w="388620" h="3604260">
                <a:moveTo>
                  <a:pt x="388620" y="0"/>
                </a:moveTo>
                <a:lnTo>
                  <a:pt x="0" y="0"/>
                </a:lnTo>
                <a:lnTo>
                  <a:pt x="0" y="3604259"/>
                </a:lnTo>
                <a:lnTo>
                  <a:pt x="388620" y="3604259"/>
                </a:lnTo>
                <a:lnTo>
                  <a:pt x="38862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484620" y="1981200"/>
            <a:ext cx="396240" cy="3741420"/>
          </a:xfrm>
          <a:custGeom>
            <a:avLst/>
            <a:gdLst/>
            <a:ahLst/>
            <a:cxnLst/>
            <a:rect l="l" t="t" r="r" b="b"/>
            <a:pathLst>
              <a:path w="396240" h="3741420">
                <a:moveTo>
                  <a:pt x="396239" y="0"/>
                </a:moveTo>
                <a:lnTo>
                  <a:pt x="0" y="0"/>
                </a:lnTo>
                <a:lnTo>
                  <a:pt x="0" y="3741420"/>
                </a:lnTo>
                <a:lnTo>
                  <a:pt x="396239" y="3741420"/>
                </a:lnTo>
                <a:lnTo>
                  <a:pt x="3962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032510" y="5718809"/>
            <a:ext cx="7536180" cy="0"/>
          </a:xfrm>
          <a:custGeom>
            <a:avLst/>
            <a:gdLst/>
            <a:ahLst/>
            <a:cxnLst/>
            <a:rect l="l" t="t" r="r" b="b"/>
            <a:pathLst>
              <a:path w="7536180" h="0">
                <a:moveTo>
                  <a:pt x="0" y="0"/>
                </a:moveTo>
                <a:lnTo>
                  <a:pt x="75361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63867" y="1645856"/>
            <a:ext cx="374015" cy="4206875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30"/>
              </a:spcBef>
            </a:pPr>
            <a:r>
              <a:rPr dirty="0" sz="1800" spc="-15" b="1">
                <a:latin typeface="Calibri"/>
                <a:cs typeface="Calibri"/>
              </a:rPr>
              <a:t>100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90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80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0"/>
              </a:spcBef>
            </a:pPr>
            <a:r>
              <a:rPr dirty="0" sz="1800" spc="-15" b="1">
                <a:latin typeface="Calibri"/>
                <a:cs typeface="Calibri"/>
              </a:rPr>
              <a:t>70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60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0"/>
              </a:spcBef>
            </a:pPr>
            <a:r>
              <a:rPr dirty="0" sz="1800" spc="-15" b="1">
                <a:latin typeface="Calibri"/>
                <a:cs typeface="Calibri"/>
              </a:rPr>
              <a:t>50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0"/>
              </a:spcBef>
            </a:pPr>
            <a:r>
              <a:rPr dirty="0" sz="1800" spc="-15" b="1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835"/>
              </a:spcBef>
            </a:pPr>
            <a:r>
              <a:rPr dirty="0" sz="1800" spc="-15" b="1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30"/>
              </a:spcBef>
            </a:pPr>
            <a:r>
              <a:rPr dirty="0" sz="1800" b="1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65175" y="5798499"/>
            <a:ext cx="7492365" cy="94043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310515">
              <a:lnSpc>
                <a:spcPct val="100000"/>
              </a:lnSpc>
              <a:spcBef>
                <a:spcPts val="509"/>
              </a:spcBef>
              <a:tabLst>
                <a:tab pos="1964689" algn="l"/>
                <a:tab pos="3014345" algn="l"/>
                <a:tab pos="4418965" algn="l"/>
                <a:tab pos="5323840" algn="l"/>
                <a:tab pos="6915150" algn="l"/>
              </a:tabLst>
            </a:pPr>
            <a:r>
              <a:rPr dirty="0" sz="1800" spc="-5" b="1">
                <a:latin typeface="Calibri"/>
                <a:cs typeface="Calibri"/>
              </a:rPr>
              <a:t>PROTECT-AF	CAP	PREVAIL	CAP2	</a:t>
            </a:r>
            <a:r>
              <a:rPr dirty="0" sz="1800" b="1">
                <a:latin typeface="Calibri"/>
                <a:cs typeface="Calibri"/>
              </a:rPr>
              <a:t>EWOLUTION	LAAO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350" spc="5" b="1">
                <a:latin typeface="Calibri"/>
                <a:cs typeface="Calibri"/>
              </a:rPr>
              <a:t>*Acute </a:t>
            </a:r>
            <a:r>
              <a:rPr dirty="0" sz="1350" spc="-5" b="1">
                <a:latin typeface="Calibri"/>
                <a:cs typeface="Calibri"/>
              </a:rPr>
              <a:t>procedural </a:t>
            </a:r>
            <a:r>
              <a:rPr dirty="0" sz="1350" spc="10" b="1">
                <a:latin typeface="Calibri"/>
                <a:cs typeface="Calibri"/>
              </a:rPr>
              <a:t>success= </a:t>
            </a:r>
            <a:r>
              <a:rPr dirty="0" sz="1350" spc="-15" b="1">
                <a:latin typeface="Calibri"/>
                <a:cs typeface="Calibri"/>
              </a:rPr>
              <a:t>rate </a:t>
            </a:r>
            <a:r>
              <a:rPr dirty="0" sz="1350" b="1">
                <a:latin typeface="Calibri"/>
                <a:cs typeface="Calibri"/>
              </a:rPr>
              <a:t>of </a:t>
            </a:r>
            <a:r>
              <a:rPr dirty="0" sz="1350" spc="10" b="1">
                <a:latin typeface="Calibri"/>
                <a:cs typeface="Calibri"/>
              </a:rPr>
              <a:t>success </a:t>
            </a:r>
            <a:r>
              <a:rPr dirty="0" sz="1350" spc="5" b="1">
                <a:latin typeface="Calibri"/>
                <a:cs typeface="Calibri"/>
              </a:rPr>
              <a:t>among procedures </a:t>
            </a:r>
            <a:r>
              <a:rPr dirty="0" sz="1350" spc="15" b="1">
                <a:latin typeface="Calibri"/>
                <a:cs typeface="Calibri"/>
              </a:rPr>
              <a:t>in </a:t>
            </a:r>
            <a:r>
              <a:rPr dirty="0" sz="1350" spc="10" b="1">
                <a:latin typeface="Calibri"/>
                <a:cs typeface="Calibri"/>
              </a:rPr>
              <a:t>which a </a:t>
            </a:r>
            <a:r>
              <a:rPr dirty="0" sz="1350" spc="15" b="1">
                <a:latin typeface="Calibri"/>
                <a:cs typeface="Calibri"/>
              </a:rPr>
              <a:t>device </a:t>
            </a:r>
            <a:r>
              <a:rPr dirty="0" sz="1350" b="1">
                <a:latin typeface="Calibri"/>
                <a:cs typeface="Calibri"/>
              </a:rPr>
              <a:t>was</a:t>
            </a:r>
            <a:r>
              <a:rPr dirty="0" sz="1350" spc="135" b="1">
                <a:latin typeface="Calibri"/>
                <a:cs typeface="Calibri"/>
              </a:rPr>
              <a:t> </a:t>
            </a:r>
            <a:r>
              <a:rPr dirty="0" sz="1350" spc="5" b="1">
                <a:latin typeface="Calibri"/>
                <a:cs typeface="Calibri"/>
              </a:rPr>
              <a:t>deployed.</a:t>
            </a:r>
            <a:endParaRPr sz="135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875"/>
              </a:spcBef>
            </a:pPr>
            <a:r>
              <a:rPr dirty="0" sz="1350" spc="10" b="1">
                <a:latin typeface="Calibri"/>
                <a:cs typeface="Calibri"/>
              </a:rPr>
              <a:t>Among </a:t>
            </a:r>
            <a:r>
              <a:rPr dirty="0" sz="1500" spc="-10" b="1">
                <a:latin typeface="Calibri"/>
                <a:cs typeface="Calibri"/>
              </a:rPr>
              <a:t>those </a:t>
            </a:r>
            <a:r>
              <a:rPr dirty="0" sz="1350" spc="15" b="1">
                <a:latin typeface="Calibri"/>
                <a:cs typeface="Calibri"/>
              </a:rPr>
              <a:t>with </a:t>
            </a:r>
            <a:r>
              <a:rPr dirty="0" sz="1350" b="1">
                <a:latin typeface="Calibri"/>
                <a:cs typeface="Calibri"/>
              </a:rPr>
              <a:t>an </a:t>
            </a:r>
            <a:r>
              <a:rPr dirty="0" sz="1350" spc="10" b="1">
                <a:latin typeface="Calibri"/>
                <a:cs typeface="Calibri"/>
              </a:rPr>
              <a:t>acutely </a:t>
            </a:r>
            <a:r>
              <a:rPr dirty="0" sz="1350" spc="5" b="1">
                <a:latin typeface="Calibri"/>
                <a:cs typeface="Calibri"/>
              </a:rPr>
              <a:t>successful </a:t>
            </a:r>
            <a:r>
              <a:rPr dirty="0" sz="1350" b="1">
                <a:latin typeface="Calibri"/>
                <a:cs typeface="Calibri"/>
              </a:rPr>
              <a:t>procedure </a:t>
            </a:r>
            <a:r>
              <a:rPr dirty="0" sz="1350" spc="20" b="1">
                <a:latin typeface="Calibri"/>
                <a:cs typeface="Calibri"/>
              </a:rPr>
              <a:t>70 </a:t>
            </a:r>
            <a:r>
              <a:rPr dirty="0" sz="1350" spc="15" b="1">
                <a:latin typeface="Calibri"/>
                <a:cs typeface="Calibri"/>
              </a:rPr>
              <a:t>(0.2%) </a:t>
            </a:r>
            <a:r>
              <a:rPr dirty="0" sz="1350" spc="-5" b="1">
                <a:latin typeface="Calibri"/>
                <a:cs typeface="Calibri"/>
              </a:rPr>
              <a:t>had </a:t>
            </a:r>
            <a:r>
              <a:rPr dirty="0" sz="1350" spc="15" b="1">
                <a:latin typeface="Calibri"/>
                <a:cs typeface="Calibri"/>
              </a:rPr>
              <a:t>device </a:t>
            </a:r>
            <a:r>
              <a:rPr dirty="0" sz="1350" spc="10" b="1">
                <a:latin typeface="Calibri"/>
                <a:cs typeface="Calibri"/>
              </a:rPr>
              <a:t>margin </a:t>
            </a:r>
            <a:r>
              <a:rPr dirty="0" sz="1350" b="1">
                <a:latin typeface="Calibri"/>
                <a:cs typeface="Calibri"/>
              </a:rPr>
              <a:t>residual </a:t>
            </a:r>
            <a:r>
              <a:rPr dirty="0" sz="1350" spc="15" b="1">
                <a:latin typeface="Calibri"/>
                <a:cs typeface="Calibri"/>
              </a:rPr>
              <a:t>leak</a:t>
            </a:r>
            <a:r>
              <a:rPr dirty="0" sz="1350" spc="-145" b="1">
                <a:latin typeface="Calibri"/>
                <a:cs typeface="Calibri"/>
              </a:rPr>
              <a:t> </a:t>
            </a:r>
            <a:r>
              <a:rPr dirty="0" sz="1350" spc="55" b="1">
                <a:latin typeface="Symbol"/>
                <a:cs typeface="Symbol"/>
              </a:rPr>
              <a:t></a:t>
            </a:r>
            <a:r>
              <a:rPr dirty="0" sz="1350" spc="55" b="1">
                <a:latin typeface="Calibri"/>
                <a:cs typeface="Calibri"/>
              </a:rPr>
              <a:t>5mm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451610" y="1994471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90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9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59126" y="1847214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94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4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006469" y="1759267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95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1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188584" y="1746567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94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8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485001" y="1678876"/>
            <a:ext cx="47498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98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5" b="1">
                <a:latin typeface="Calibri"/>
                <a:cs typeface="Calibri"/>
              </a:rPr>
              <a:t>5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696200" y="1988820"/>
            <a:ext cx="457200" cy="3733800"/>
          </a:xfrm>
          <a:custGeom>
            <a:avLst/>
            <a:gdLst/>
            <a:ahLst/>
            <a:cxnLst/>
            <a:rect l="l" t="t" r="r" b="b"/>
            <a:pathLst>
              <a:path w="457200" h="3733800">
                <a:moveTo>
                  <a:pt x="0" y="3733800"/>
                </a:moveTo>
                <a:lnTo>
                  <a:pt x="457200" y="3733800"/>
                </a:lnTo>
                <a:lnTo>
                  <a:pt x="457200" y="0"/>
                </a:lnTo>
                <a:lnTo>
                  <a:pt x="0" y="0"/>
                </a:lnTo>
                <a:lnTo>
                  <a:pt x="0" y="3733800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95262" y="2513090"/>
            <a:ext cx="254000" cy="21189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b="1">
                <a:latin typeface="Calibri"/>
                <a:cs typeface="Calibri"/>
              </a:rPr>
              <a:t>Percent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18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Procedures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745094" y="1691322"/>
            <a:ext cx="53086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115" sz="2025" spc="22" b="1">
                <a:latin typeface="Calibri"/>
                <a:cs typeface="Calibri"/>
              </a:rPr>
              <a:t>98.3</a:t>
            </a:r>
            <a:r>
              <a:rPr dirty="0" baseline="4115" sz="2025" spc="135" b="1">
                <a:latin typeface="Calibri"/>
                <a:cs typeface="Calibri"/>
              </a:rPr>
              <a:t> </a:t>
            </a:r>
            <a:r>
              <a:rPr dirty="0" sz="1350" spc="15" b="1">
                <a:latin typeface="Calibri"/>
                <a:cs typeface="Calibri"/>
              </a:rPr>
              <a:t>*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257435" y="22823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7720" y="468376"/>
            <a:ext cx="499681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15"/>
              <a:t>Major </a:t>
            </a:r>
            <a:r>
              <a:rPr dirty="0" sz="4350" spc="-5"/>
              <a:t>In-hospital</a:t>
            </a:r>
            <a:r>
              <a:rPr dirty="0" sz="4350" spc="145"/>
              <a:t> </a:t>
            </a:r>
            <a:r>
              <a:rPr dirty="0" sz="4350" spc="15"/>
              <a:t>AEs</a:t>
            </a:r>
            <a:endParaRPr sz="4350"/>
          </a:p>
        </p:txBody>
      </p:sp>
      <p:sp>
        <p:nvSpPr>
          <p:cNvPr id="3" name="object 3"/>
          <p:cNvSpPr/>
          <p:nvPr/>
        </p:nvSpPr>
        <p:spPr>
          <a:xfrm>
            <a:off x="3962400" y="4248150"/>
            <a:ext cx="4469130" cy="0"/>
          </a:xfrm>
          <a:custGeom>
            <a:avLst/>
            <a:gdLst/>
            <a:ahLst/>
            <a:cxnLst/>
            <a:rect l="l" t="t" r="r" b="b"/>
            <a:pathLst>
              <a:path w="4469130" h="0">
                <a:moveTo>
                  <a:pt x="0" y="0"/>
                </a:moveTo>
                <a:lnTo>
                  <a:pt x="44691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41320" y="4248150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12620" y="4248150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38250" y="4248150"/>
            <a:ext cx="346710" cy="0"/>
          </a:xfrm>
          <a:custGeom>
            <a:avLst/>
            <a:gdLst/>
            <a:ahLst/>
            <a:cxnLst/>
            <a:rect l="l" t="t" r="r" b="b"/>
            <a:pathLst>
              <a:path w="346709" h="0">
                <a:moveTo>
                  <a:pt x="0" y="0"/>
                </a:moveTo>
                <a:lnTo>
                  <a:pt x="3467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62400" y="3615690"/>
            <a:ext cx="4469130" cy="0"/>
          </a:xfrm>
          <a:custGeom>
            <a:avLst/>
            <a:gdLst/>
            <a:ahLst/>
            <a:cxnLst/>
            <a:rect l="l" t="t" r="r" b="b"/>
            <a:pathLst>
              <a:path w="4469130" h="0">
                <a:moveTo>
                  <a:pt x="0" y="0"/>
                </a:moveTo>
                <a:lnTo>
                  <a:pt x="44691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41320" y="3615690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12620" y="3615690"/>
            <a:ext cx="701040" cy="0"/>
          </a:xfrm>
          <a:custGeom>
            <a:avLst/>
            <a:gdLst/>
            <a:ahLst/>
            <a:cxnLst/>
            <a:rect l="l" t="t" r="r" b="b"/>
            <a:pathLst>
              <a:path w="701039" h="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38250" y="3615690"/>
            <a:ext cx="346710" cy="0"/>
          </a:xfrm>
          <a:custGeom>
            <a:avLst/>
            <a:gdLst/>
            <a:ahLst/>
            <a:cxnLst/>
            <a:rect l="l" t="t" r="r" b="b"/>
            <a:pathLst>
              <a:path w="346709" h="0">
                <a:moveTo>
                  <a:pt x="0" y="0"/>
                </a:moveTo>
                <a:lnTo>
                  <a:pt x="3467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12620" y="2983229"/>
            <a:ext cx="6518909" cy="0"/>
          </a:xfrm>
          <a:custGeom>
            <a:avLst/>
            <a:gdLst/>
            <a:ahLst/>
            <a:cxnLst/>
            <a:rect l="l" t="t" r="r" b="b"/>
            <a:pathLst>
              <a:path w="6518909" h="0">
                <a:moveTo>
                  <a:pt x="0" y="0"/>
                </a:moveTo>
                <a:lnTo>
                  <a:pt x="65189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38250" y="2983229"/>
            <a:ext cx="346710" cy="0"/>
          </a:xfrm>
          <a:custGeom>
            <a:avLst/>
            <a:gdLst/>
            <a:ahLst/>
            <a:cxnLst/>
            <a:rect l="l" t="t" r="r" b="b"/>
            <a:pathLst>
              <a:path w="346709" h="0">
                <a:moveTo>
                  <a:pt x="0" y="0"/>
                </a:moveTo>
                <a:lnTo>
                  <a:pt x="3467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12620" y="2358389"/>
            <a:ext cx="6518909" cy="0"/>
          </a:xfrm>
          <a:custGeom>
            <a:avLst/>
            <a:gdLst/>
            <a:ahLst/>
            <a:cxnLst/>
            <a:rect l="l" t="t" r="r" b="b"/>
            <a:pathLst>
              <a:path w="6518909" h="0">
                <a:moveTo>
                  <a:pt x="0" y="0"/>
                </a:moveTo>
                <a:lnTo>
                  <a:pt x="65189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38250" y="2358389"/>
            <a:ext cx="346710" cy="0"/>
          </a:xfrm>
          <a:custGeom>
            <a:avLst/>
            <a:gdLst/>
            <a:ahLst/>
            <a:cxnLst/>
            <a:rect l="l" t="t" r="r" b="b"/>
            <a:pathLst>
              <a:path w="346709" h="0">
                <a:moveTo>
                  <a:pt x="0" y="0"/>
                </a:moveTo>
                <a:lnTo>
                  <a:pt x="34670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38250" y="1725929"/>
            <a:ext cx="7193280" cy="0"/>
          </a:xfrm>
          <a:custGeom>
            <a:avLst/>
            <a:gdLst/>
            <a:ahLst/>
            <a:cxnLst/>
            <a:rect l="l" t="t" r="r" b="b"/>
            <a:pathLst>
              <a:path w="7193280" h="0">
                <a:moveTo>
                  <a:pt x="0" y="0"/>
                </a:moveTo>
                <a:lnTo>
                  <a:pt x="71932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84960" y="2156460"/>
            <a:ext cx="327660" cy="2720340"/>
          </a:xfrm>
          <a:custGeom>
            <a:avLst/>
            <a:gdLst/>
            <a:ahLst/>
            <a:cxnLst/>
            <a:rect l="l" t="t" r="r" b="b"/>
            <a:pathLst>
              <a:path w="327660" h="2720340">
                <a:moveTo>
                  <a:pt x="327659" y="0"/>
                </a:moveTo>
                <a:lnTo>
                  <a:pt x="0" y="0"/>
                </a:lnTo>
                <a:lnTo>
                  <a:pt x="0" y="2720340"/>
                </a:lnTo>
                <a:lnTo>
                  <a:pt x="327659" y="2720340"/>
                </a:lnTo>
                <a:lnTo>
                  <a:pt x="32765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13660" y="3131820"/>
            <a:ext cx="327660" cy="1744980"/>
          </a:xfrm>
          <a:custGeom>
            <a:avLst/>
            <a:gdLst/>
            <a:ahLst/>
            <a:cxnLst/>
            <a:rect l="l" t="t" r="r" b="b"/>
            <a:pathLst>
              <a:path w="327660" h="1744979">
                <a:moveTo>
                  <a:pt x="327659" y="0"/>
                </a:moveTo>
                <a:lnTo>
                  <a:pt x="0" y="0"/>
                </a:lnTo>
                <a:lnTo>
                  <a:pt x="0" y="1744979"/>
                </a:lnTo>
                <a:lnTo>
                  <a:pt x="327659" y="1744979"/>
                </a:lnTo>
                <a:lnTo>
                  <a:pt x="32765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42359" y="3299459"/>
            <a:ext cx="320040" cy="1577340"/>
          </a:xfrm>
          <a:custGeom>
            <a:avLst/>
            <a:gdLst/>
            <a:ahLst/>
            <a:cxnLst/>
            <a:rect l="l" t="t" r="r" b="b"/>
            <a:pathLst>
              <a:path w="320039" h="1577339">
                <a:moveTo>
                  <a:pt x="320039" y="0"/>
                </a:moveTo>
                <a:lnTo>
                  <a:pt x="0" y="0"/>
                </a:lnTo>
                <a:lnTo>
                  <a:pt x="0" y="1577339"/>
                </a:lnTo>
                <a:lnTo>
                  <a:pt x="320039" y="1577339"/>
                </a:lnTo>
                <a:lnTo>
                  <a:pt x="3200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71059" y="4572000"/>
            <a:ext cx="320040" cy="304800"/>
          </a:xfrm>
          <a:custGeom>
            <a:avLst/>
            <a:gdLst/>
            <a:ahLst/>
            <a:cxnLst/>
            <a:rect l="l" t="t" r="r" b="b"/>
            <a:pathLst>
              <a:path w="320039" h="304800">
                <a:moveTo>
                  <a:pt x="320039" y="0"/>
                </a:moveTo>
                <a:lnTo>
                  <a:pt x="0" y="0"/>
                </a:lnTo>
                <a:lnTo>
                  <a:pt x="0" y="304800"/>
                </a:lnTo>
                <a:lnTo>
                  <a:pt x="320039" y="304800"/>
                </a:lnTo>
                <a:lnTo>
                  <a:pt x="3200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99759" y="4632959"/>
            <a:ext cx="320040" cy="243840"/>
          </a:xfrm>
          <a:custGeom>
            <a:avLst/>
            <a:gdLst/>
            <a:ahLst/>
            <a:cxnLst/>
            <a:rect l="l" t="t" r="r" b="b"/>
            <a:pathLst>
              <a:path w="320039" h="243839">
                <a:moveTo>
                  <a:pt x="320039" y="0"/>
                </a:moveTo>
                <a:lnTo>
                  <a:pt x="0" y="0"/>
                </a:lnTo>
                <a:lnTo>
                  <a:pt x="0" y="243839"/>
                </a:lnTo>
                <a:lnTo>
                  <a:pt x="320039" y="243839"/>
                </a:lnTo>
                <a:lnTo>
                  <a:pt x="3200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728459" y="4655820"/>
            <a:ext cx="320040" cy="220979"/>
          </a:xfrm>
          <a:custGeom>
            <a:avLst/>
            <a:gdLst/>
            <a:ahLst/>
            <a:cxnLst/>
            <a:rect l="l" t="t" r="r" b="b"/>
            <a:pathLst>
              <a:path w="320040" h="220979">
                <a:moveTo>
                  <a:pt x="320040" y="0"/>
                </a:moveTo>
                <a:lnTo>
                  <a:pt x="0" y="0"/>
                </a:lnTo>
                <a:lnTo>
                  <a:pt x="0" y="220979"/>
                </a:lnTo>
                <a:lnTo>
                  <a:pt x="320040" y="220979"/>
                </a:lnTo>
                <a:lnTo>
                  <a:pt x="3200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757159" y="4686300"/>
            <a:ext cx="320040" cy="190500"/>
          </a:xfrm>
          <a:custGeom>
            <a:avLst/>
            <a:gdLst/>
            <a:ahLst/>
            <a:cxnLst/>
            <a:rect l="l" t="t" r="r" b="b"/>
            <a:pathLst>
              <a:path w="320040" h="190500">
                <a:moveTo>
                  <a:pt x="320040" y="0"/>
                </a:moveTo>
                <a:lnTo>
                  <a:pt x="0" y="0"/>
                </a:lnTo>
                <a:lnTo>
                  <a:pt x="0" y="190500"/>
                </a:lnTo>
                <a:lnTo>
                  <a:pt x="320040" y="190500"/>
                </a:lnTo>
                <a:lnTo>
                  <a:pt x="3200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38250" y="4872990"/>
            <a:ext cx="7193280" cy="0"/>
          </a:xfrm>
          <a:custGeom>
            <a:avLst/>
            <a:gdLst/>
            <a:ahLst/>
            <a:cxnLst/>
            <a:rect l="l" t="t" r="r" b="b"/>
            <a:pathLst>
              <a:path w="7193280" h="0">
                <a:moveTo>
                  <a:pt x="0" y="0"/>
                </a:moveTo>
                <a:lnTo>
                  <a:pt x="71932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74382" y="4718050"/>
            <a:ext cx="289560" cy="2724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0</a:t>
            </a:r>
            <a:r>
              <a:rPr dirty="0" sz="1600" spc="-10" b="1">
                <a:latin typeface="Calibri"/>
                <a:cs typeface="Calibri"/>
              </a:rPr>
              <a:t>.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4382" y="3456241"/>
            <a:ext cx="290195" cy="903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-10" b="1">
                <a:latin typeface="Calibri"/>
                <a:cs typeface="Calibri"/>
              </a:rPr>
              <a:t>.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600" spc="25" b="1">
                <a:latin typeface="Calibri"/>
                <a:cs typeface="Calibri"/>
              </a:rPr>
              <a:t>0</a:t>
            </a:r>
            <a:r>
              <a:rPr dirty="0" sz="1600" spc="-10" b="1">
                <a:latin typeface="Calibri"/>
                <a:cs typeface="Calibri"/>
              </a:rPr>
              <a:t>.</a:t>
            </a:r>
            <a:r>
              <a:rPr dirty="0" sz="1600" spc="10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4382" y="2825686"/>
            <a:ext cx="29019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-10" b="1">
                <a:latin typeface="Calibri"/>
                <a:cs typeface="Calibri"/>
              </a:rPr>
              <a:t>.</a:t>
            </a:r>
            <a:r>
              <a:rPr dirty="0" sz="1600" spc="10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94130" y="5008498"/>
            <a:ext cx="91694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140"/>
              </a:lnSpc>
            </a:pPr>
            <a:r>
              <a:rPr dirty="0" sz="1200" b="1">
                <a:latin typeface="Calibri"/>
                <a:cs typeface="Calibri"/>
              </a:rPr>
              <a:t>Any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Major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200" spc="25" b="1">
                <a:latin typeface="Calibri"/>
                <a:cs typeface="Calibri"/>
              </a:rPr>
              <a:t>C</a:t>
            </a:r>
            <a:r>
              <a:rPr dirty="0" sz="1200" spc="-45" b="1">
                <a:latin typeface="Calibri"/>
                <a:cs typeface="Calibri"/>
              </a:rPr>
              <a:t>o</a:t>
            </a:r>
            <a:r>
              <a:rPr dirty="0" sz="1200" spc="45" b="1">
                <a:latin typeface="Calibri"/>
                <a:cs typeface="Calibri"/>
              </a:rPr>
              <a:t>m</a:t>
            </a:r>
            <a:r>
              <a:rPr dirty="0" sz="1200" spc="-45" b="1">
                <a:latin typeface="Calibri"/>
                <a:cs typeface="Calibri"/>
              </a:rPr>
              <a:t>p</a:t>
            </a:r>
            <a:r>
              <a:rPr dirty="0" sz="1200" spc="5" b="1">
                <a:latin typeface="Calibri"/>
                <a:cs typeface="Calibri"/>
              </a:rPr>
              <a:t>li</a:t>
            </a:r>
            <a:r>
              <a:rPr dirty="0" sz="1200" spc="35" b="1">
                <a:latin typeface="Calibri"/>
                <a:cs typeface="Calibri"/>
              </a:rPr>
              <a:t>c</a:t>
            </a:r>
            <a:r>
              <a:rPr dirty="0" sz="1200" spc="-50" b="1">
                <a:latin typeface="Calibri"/>
                <a:cs typeface="Calibri"/>
              </a:rPr>
              <a:t>a</a:t>
            </a:r>
            <a:r>
              <a:rPr dirty="0" sz="1200" spc="5" b="1">
                <a:latin typeface="Calibri"/>
                <a:cs typeface="Calibri"/>
              </a:rPr>
              <a:t>ti</a:t>
            </a:r>
            <a:r>
              <a:rPr dirty="0" sz="1200" spc="15" b="1">
                <a:latin typeface="Calibri"/>
                <a:cs typeface="Calibri"/>
              </a:rPr>
              <a:t>on</a:t>
            </a:r>
            <a:r>
              <a:rPr dirty="0" sz="1200" b="1">
                <a:latin typeface="Calibri"/>
                <a:cs typeface="Calibri"/>
              </a:rPr>
              <a:t>*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70835" y="4957698"/>
            <a:ext cx="815975" cy="76771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 indent="3175">
              <a:lnSpc>
                <a:spcPct val="101899"/>
              </a:lnSpc>
              <a:spcBef>
                <a:spcPts val="70"/>
              </a:spcBef>
            </a:pPr>
            <a:r>
              <a:rPr dirty="0" sz="1200" spc="-5" b="1">
                <a:latin typeface="Calibri"/>
                <a:cs typeface="Calibri"/>
              </a:rPr>
              <a:t>Pericardial  Effusion  Requiring  </a:t>
            </a:r>
            <a:r>
              <a:rPr dirty="0" sz="1200" spc="-20" b="1">
                <a:latin typeface="Calibri"/>
                <a:cs typeface="Calibri"/>
              </a:rPr>
              <a:t>I</a:t>
            </a:r>
            <a:r>
              <a:rPr dirty="0" sz="1200" spc="10" b="1">
                <a:latin typeface="Calibri"/>
                <a:cs typeface="Calibri"/>
              </a:rPr>
              <a:t>n</a:t>
            </a:r>
            <a:r>
              <a:rPr dirty="0" sz="1200" b="1">
                <a:latin typeface="Calibri"/>
                <a:cs typeface="Calibri"/>
              </a:rPr>
              <a:t>te</a:t>
            </a:r>
            <a:r>
              <a:rPr dirty="0" sz="1200" spc="-10" b="1">
                <a:latin typeface="Calibri"/>
                <a:cs typeface="Calibri"/>
              </a:rPr>
              <a:t>r</a:t>
            </a:r>
            <a:r>
              <a:rPr dirty="0" sz="1200" spc="30" b="1">
                <a:latin typeface="Calibri"/>
                <a:cs typeface="Calibri"/>
              </a:rPr>
              <a:t>v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spc="-45" b="1">
                <a:latin typeface="Calibri"/>
                <a:cs typeface="Calibri"/>
              </a:rPr>
              <a:t>n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5" b="1">
                <a:latin typeface="Calibri"/>
                <a:cs typeface="Calibri"/>
              </a:rPr>
              <a:t>i</a:t>
            </a:r>
            <a:r>
              <a:rPr dirty="0" sz="1200" spc="10" b="1">
                <a:latin typeface="Calibri"/>
                <a:cs typeface="Calibri"/>
              </a:rPr>
              <a:t>o</a:t>
            </a:r>
            <a:r>
              <a:rPr dirty="0" sz="1200" b="1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23590" y="5008498"/>
            <a:ext cx="9632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5" b="1">
                <a:latin typeface="Calibri"/>
                <a:cs typeface="Calibri"/>
              </a:rPr>
              <a:t>Major</a:t>
            </a:r>
            <a:r>
              <a:rPr dirty="0" sz="1200" spc="-5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Bleeding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76420" y="4957698"/>
            <a:ext cx="91566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Cardiac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Arrest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60771" y="4957698"/>
            <a:ext cx="4044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" b="1">
                <a:latin typeface="Calibri"/>
                <a:cs typeface="Calibri"/>
              </a:rPr>
              <a:t>e</a:t>
            </a:r>
            <a:r>
              <a:rPr dirty="0" sz="1200" spc="5" b="1">
                <a:latin typeface="Calibri"/>
                <a:cs typeface="Calibri"/>
              </a:rPr>
              <a:t>a</a:t>
            </a:r>
            <a:r>
              <a:rPr dirty="0" sz="1200" spc="-60" b="1">
                <a:latin typeface="Calibri"/>
                <a:cs typeface="Calibri"/>
              </a:rPr>
              <a:t>t</a:t>
            </a:r>
            <a:r>
              <a:rPr dirty="0" sz="1200" b="1">
                <a:latin typeface="Calibri"/>
                <a:cs typeface="Calibri"/>
              </a:rPr>
              <a:t>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38341" y="4957698"/>
            <a:ext cx="711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Stroke/TIA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30769" y="4957698"/>
            <a:ext cx="977900" cy="39497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73025" marR="5080" indent="-60325">
              <a:lnSpc>
                <a:spcPct val="101899"/>
              </a:lnSpc>
              <a:spcBef>
                <a:spcPts val="70"/>
              </a:spcBef>
            </a:pPr>
            <a:r>
              <a:rPr dirty="0" sz="1200" spc="-5" b="1">
                <a:latin typeface="Calibri"/>
                <a:cs typeface="Calibri"/>
              </a:rPr>
              <a:t>Major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Vascular  </a:t>
            </a:r>
            <a:r>
              <a:rPr dirty="0" sz="1200" spc="-5" b="1">
                <a:latin typeface="Calibri"/>
                <a:cs typeface="Calibri"/>
              </a:rPr>
              <a:t>Complication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4382" y="1493576"/>
            <a:ext cx="1220470" cy="974725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5" b="1">
                <a:latin typeface="Calibri"/>
                <a:cs typeface="Calibri"/>
              </a:rPr>
              <a:t>2.5</a:t>
            </a:r>
            <a:endParaRPr sz="1600">
              <a:latin typeface="Calibri"/>
              <a:cs typeface="Calibri"/>
            </a:endParaRPr>
          </a:p>
          <a:p>
            <a:pPr marL="760095">
              <a:lnSpc>
                <a:spcPct val="100000"/>
              </a:lnSpc>
              <a:spcBef>
                <a:spcPts val="509"/>
              </a:spcBef>
            </a:pPr>
            <a:r>
              <a:rPr dirty="0" sz="1350" spc="30" b="1">
                <a:latin typeface="Calibri"/>
                <a:cs typeface="Calibri"/>
              </a:rPr>
              <a:t>2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16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600" spc="5" b="1">
                <a:latin typeface="Calibri"/>
                <a:cs typeface="Calibri"/>
              </a:rPr>
              <a:t>2.0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95626" y="2837878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1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39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74796" y="3063557"/>
            <a:ext cx="47434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1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5" b="1">
                <a:latin typeface="Calibri"/>
                <a:cs typeface="Calibri"/>
              </a:rPr>
              <a:t>25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54930" y="4290695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0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24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46165" y="4335779"/>
            <a:ext cx="47434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5" b="1">
                <a:latin typeface="Calibri"/>
                <a:cs typeface="Calibri"/>
              </a:rPr>
              <a:t>19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91630" y="4373816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0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17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05470" y="4449445"/>
            <a:ext cx="473075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0</a:t>
            </a:r>
            <a:r>
              <a:rPr dirty="0" sz="1350" spc="-5" b="1">
                <a:latin typeface="Calibri"/>
                <a:cs typeface="Calibri"/>
              </a:rPr>
              <a:t>.</a:t>
            </a:r>
            <a:r>
              <a:rPr dirty="0" sz="1350" spc="30" b="1">
                <a:latin typeface="Calibri"/>
                <a:cs typeface="Calibri"/>
              </a:rPr>
              <a:t>15</a:t>
            </a:r>
            <a:r>
              <a:rPr dirty="0" sz="1350" spc="20" b="1">
                <a:latin typeface="Calibri"/>
                <a:cs typeface="Calibri"/>
              </a:rPr>
              <a:t>%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5262" y="2513090"/>
            <a:ext cx="254000" cy="21189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b="1">
                <a:latin typeface="Calibri"/>
                <a:cs typeface="Calibri"/>
              </a:rPr>
              <a:t>Percent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18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Procedures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219200" y="4953000"/>
            <a:ext cx="1028700" cy="464820"/>
          </a:xfrm>
          <a:custGeom>
            <a:avLst/>
            <a:gdLst/>
            <a:ahLst/>
            <a:cxnLst/>
            <a:rect l="l" t="t" r="r" b="b"/>
            <a:pathLst>
              <a:path w="1028700" h="464820">
                <a:moveTo>
                  <a:pt x="0" y="464819"/>
                </a:moveTo>
                <a:lnTo>
                  <a:pt x="1028700" y="464819"/>
                </a:lnTo>
                <a:lnTo>
                  <a:pt x="1028700" y="0"/>
                </a:lnTo>
                <a:lnTo>
                  <a:pt x="0" y="0"/>
                </a:lnTo>
                <a:lnTo>
                  <a:pt x="0" y="4648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299844" y="4984115"/>
            <a:ext cx="86804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9144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Any </a:t>
            </a:r>
            <a:r>
              <a:rPr dirty="0" sz="1200" spc="-5" b="1">
                <a:latin typeface="Calibri"/>
                <a:cs typeface="Calibri"/>
              </a:rPr>
              <a:t>Major  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10" b="1">
                <a:latin typeface="Calibri"/>
                <a:cs typeface="Calibri"/>
              </a:rPr>
              <a:t>o</a:t>
            </a:r>
            <a:r>
              <a:rPr dirty="0" sz="1200" spc="-20" b="1">
                <a:latin typeface="Calibri"/>
                <a:cs typeface="Calibri"/>
              </a:rPr>
              <a:t>m</a:t>
            </a:r>
            <a:r>
              <a:rPr dirty="0" sz="1200" spc="10" b="1">
                <a:latin typeface="Calibri"/>
                <a:cs typeface="Calibri"/>
              </a:rPr>
              <a:t>p</a:t>
            </a:r>
            <a:r>
              <a:rPr dirty="0" sz="1200" b="1">
                <a:latin typeface="Calibri"/>
                <a:cs typeface="Calibri"/>
              </a:rPr>
              <a:t>li</a:t>
            </a:r>
            <a:r>
              <a:rPr dirty="0" sz="1200" spc="-25" b="1">
                <a:latin typeface="Calibri"/>
                <a:cs typeface="Calibri"/>
              </a:rPr>
              <a:t>c</a:t>
            </a:r>
            <a:r>
              <a:rPr dirty="0" sz="1200" spc="5" b="1">
                <a:latin typeface="Calibri"/>
                <a:cs typeface="Calibri"/>
              </a:rPr>
              <a:t>a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5" b="1">
                <a:latin typeface="Calibri"/>
                <a:cs typeface="Calibri"/>
              </a:rPr>
              <a:t>i</a:t>
            </a:r>
            <a:r>
              <a:rPr dirty="0" sz="1200" spc="10" b="1">
                <a:latin typeface="Calibri"/>
                <a:cs typeface="Calibri"/>
              </a:rPr>
              <a:t>o</a:t>
            </a:r>
            <a:r>
              <a:rPr dirty="0" sz="1200" b="1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276600" y="4953000"/>
            <a:ext cx="1028700" cy="464820"/>
          </a:xfrm>
          <a:custGeom>
            <a:avLst/>
            <a:gdLst/>
            <a:ahLst/>
            <a:cxnLst/>
            <a:rect l="l" t="t" r="r" b="b"/>
            <a:pathLst>
              <a:path w="1028700" h="464820">
                <a:moveTo>
                  <a:pt x="0" y="464819"/>
                </a:moveTo>
                <a:lnTo>
                  <a:pt x="1028700" y="464819"/>
                </a:lnTo>
                <a:lnTo>
                  <a:pt x="1028700" y="0"/>
                </a:lnTo>
                <a:lnTo>
                  <a:pt x="0" y="0"/>
                </a:lnTo>
                <a:lnTo>
                  <a:pt x="0" y="4648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503929" y="4984115"/>
            <a:ext cx="5772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382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Major  </a:t>
            </a:r>
            <a:r>
              <a:rPr dirty="0" sz="1200" spc="-15" b="1">
                <a:latin typeface="Calibri"/>
                <a:cs typeface="Calibri"/>
              </a:rPr>
              <a:t>B</a:t>
            </a:r>
            <a:r>
              <a:rPr dirty="0" sz="1200" b="1">
                <a:latin typeface="Calibri"/>
                <a:cs typeface="Calibri"/>
              </a:rPr>
              <a:t>l</a:t>
            </a:r>
            <a:r>
              <a:rPr dirty="0" sz="1200" spc="-5" b="1">
                <a:latin typeface="Calibri"/>
                <a:cs typeface="Calibri"/>
              </a:rPr>
              <a:t>ee</a:t>
            </a:r>
            <a:r>
              <a:rPr dirty="0" sz="1200" spc="10" b="1">
                <a:latin typeface="Calibri"/>
                <a:cs typeface="Calibri"/>
              </a:rPr>
              <a:t>d</a:t>
            </a: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10" b="1">
                <a:latin typeface="Calibri"/>
                <a:cs typeface="Calibri"/>
              </a:rPr>
              <a:t>n</a:t>
            </a:r>
            <a:r>
              <a:rPr dirty="0" sz="1200" b="1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7720" y="345820"/>
            <a:ext cx="499681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15"/>
              <a:t>Major </a:t>
            </a:r>
            <a:r>
              <a:rPr dirty="0" sz="4350" spc="-5"/>
              <a:t>In-hospital</a:t>
            </a:r>
            <a:r>
              <a:rPr dirty="0" sz="4350" spc="145"/>
              <a:t> </a:t>
            </a:r>
            <a:r>
              <a:rPr dirty="0" sz="4350" spc="15"/>
              <a:t>AEs</a:t>
            </a:r>
            <a:endParaRPr sz="435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05608" y="1289050"/>
          <a:ext cx="4589145" cy="4889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5090"/>
                <a:gridCol w="972185"/>
                <a:gridCol w="972185"/>
              </a:tblGrid>
              <a:tr h="323596">
                <a:tc>
                  <a:txBody>
                    <a:bodyPr/>
                    <a:lstStyle/>
                    <a:p>
                      <a:pPr marL="8255">
                        <a:lnSpc>
                          <a:spcPts val="2105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Overall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105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38158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210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100.00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</a:tr>
              <a:tr h="323723">
                <a:tc>
                  <a:txBody>
                    <a:bodyPr/>
                    <a:lstStyle/>
                    <a:p>
                      <a:pPr marL="8255">
                        <a:lnSpc>
                          <a:spcPts val="2110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Adverse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Event</a:t>
                      </a:r>
                      <a:r>
                        <a:rPr dirty="0" sz="18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Type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211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211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</a:tr>
              <a:tr h="326897">
                <a:tc>
                  <a:txBody>
                    <a:bodyPr/>
                    <a:lstStyle/>
                    <a:p>
                      <a:pPr marL="8255">
                        <a:lnSpc>
                          <a:spcPts val="211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Neurologic</a:t>
                      </a:r>
                      <a:r>
                        <a:rPr dirty="0" sz="18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Events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326898">
                <a:tc>
                  <a:txBody>
                    <a:bodyPr/>
                    <a:lstStyle/>
                    <a:p>
                      <a:pPr marL="267970">
                        <a:lnSpc>
                          <a:spcPts val="211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Ischemic</a:t>
                      </a:r>
                      <a:r>
                        <a:rPr dirty="0" sz="180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Stroke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35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45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3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0.12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92379">
                <a:tc>
                  <a:txBody>
                    <a:bodyPr/>
                    <a:lstStyle/>
                    <a:p>
                      <a:pPr marL="267970">
                        <a:lnSpc>
                          <a:spcPts val="2120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Hemorrhagic</a:t>
                      </a:r>
                      <a:r>
                        <a:rPr dirty="0" sz="1800" spc="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Stroke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214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4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92378">
                <a:tc>
                  <a:txBody>
                    <a:bodyPr/>
                    <a:lstStyle/>
                    <a:p>
                      <a:pPr marL="267970">
                        <a:lnSpc>
                          <a:spcPts val="212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Undetermined </a:t>
                      </a:r>
                      <a:r>
                        <a:rPr dirty="0" sz="1800" spc="-20" b="1">
                          <a:latin typeface="Calibri"/>
                          <a:cs typeface="Calibri"/>
                        </a:rPr>
                        <a:t>stroke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2145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4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326897">
                <a:tc>
                  <a:txBody>
                    <a:bodyPr/>
                    <a:lstStyle/>
                    <a:p>
                      <a:pPr marL="267970">
                        <a:lnSpc>
                          <a:spcPts val="2125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TIA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150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5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639699">
                <a:tc>
                  <a:txBody>
                    <a:bodyPr/>
                    <a:lstStyle/>
                    <a:p>
                      <a:pPr marL="267970">
                        <a:lnSpc>
                          <a:spcPts val="213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Intracranial</a:t>
                      </a:r>
                      <a:r>
                        <a:rPr dirty="0" sz="18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Hemorrhage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215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5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639572">
                <a:tc>
                  <a:txBody>
                    <a:bodyPr/>
                    <a:lstStyle/>
                    <a:p>
                      <a:pPr marL="8255">
                        <a:lnSpc>
                          <a:spcPts val="2135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Systemic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Arterial</a:t>
                      </a:r>
                      <a:r>
                        <a:rPr dirty="0" sz="18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Embolism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2155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215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&lt;0.01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92378">
                <a:tc>
                  <a:txBody>
                    <a:bodyPr/>
                    <a:lstStyle/>
                    <a:p>
                      <a:pPr marL="8255">
                        <a:lnSpc>
                          <a:spcPts val="2140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8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Infarction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92378">
                <a:tc>
                  <a:txBody>
                    <a:bodyPr/>
                    <a:lstStyle/>
                    <a:p>
                      <a:pPr marL="8255">
                        <a:lnSpc>
                          <a:spcPts val="2145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Device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Embolization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0.07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888365" marR="5080" indent="-869315">
              <a:lnSpc>
                <a:spcPct val="100000"/>
              </a:lnSpc>
              <a:spcBef>
                <a:spcPts val="125"/>
              </a:spcBef>
            </a:pPr>
            <a:r>
              <a:rPr dirty="0"/>
              <a:t>Adverse </a:t>
            </a:r>
            <a:r>
              <a:rPr dirty="0" spc="-25"/>
              <a:t>Events</a:t>
            </a:r>
            <a:r>
              <a:rPr dirty="0" spc="-215"/>
              <a:t> </a:t>
            </a:r>
            <a:r>
              <a:rPr dirty="0" spc="5"/>
              <a:t>Compared  </a:t>
            </a:r>
            <a:r>
              <a:rPr dirty="0" spc="-5"/>
              <a:t>with </a:t>
            </a:r>
            <a:r>
              <a:rPr dirty="0" spc="5"/>
              <a:t>Prior</a:t>
            </a:r>
            <a:r>
              <a:rPr dirty="0" spc="-55"/>
              <a:t> </a:t>
            </a:r>
            <a:r>
              <a:rPr dirty="0" spc="5"/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8754" y="1566481"/>
            <a:ext cx="8395970" cy="436118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355600" marR="202565" indent="-343535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000">
                <a:latin typeface="Calibri"/>
                <a:cs typeface="Calibri"/>
              </a:rPr>
              <a:t>Major </a:t>
            </a:r>
            <a:r>
              <a:rPr dirty="0" sz="3000" spc="-20">
                <a:latin typeface="Calibri"/>
                <a:cs typeface="Calibri"/>
              </a:rPr>
              <a:t>in-hospital </a:t>
            </a:r>
            <a:r>
              <a:rPr dirty="0" sz="3000" spc="-10">
                <a:latin typeface="Calibri"/>
                <a:cs typeface="Calibri"/>
              </a:rPr>
              <a:t>AEs lower </a:t>
            </a:r>
            <a:r>
              <a:rPr dirty="0" sz="3000" spc="-5">
                <a:latin typeface="Calibri"/>
                <a:cs typeface="Calibri"/>
              </a:rPr>
              <a:t>than those </a:t>
            </a:r>
            <a:r>
              <a:rPr dirty="0" sz="3000" spc="-25">
                <a:latin typeface="Calibri"/>
                <a:cs typeface="Calibri"/>
              </a:rPr>
              <a:t>reported </a:t>
            </a:r>
            <a:r>
              <a:rPr dirty="0" sz="3000" spc="-15">
                <a:latin typeface="Calibri"/>
                <a:cs typeface="Calibri"/>
              </a:rPr>
              <a:t>in 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pivotal trials </a:t>
            </a:r>
            <a:r>
              <a:rPr dirty="0" sz="3000">
                <a:latin typeface="Calibri"/>
                <a:cs typeface="Calibri"/>
              </a:rPr>
              <a:t>at 7</a:t>
            </a:r>
            <a:r>
              <a:rPr dirty="0" sz="3000" spc="30">
                <a:latin typeface="Calibri"/>
                <a:cs typeface="Calibri"/>
              </a:rPr>
              <a:t> </a:t>
            </a:r>
            <a:r>
              <a:rPr dirty="0" sz="3000" spc="-15">
                <a:latin typeface="Calibri"/>
                <a:cs typeface="Calibri"/>
              </a:rPr>
              <a:t>days</a:t>
            </a:r>
            <a:endParaRPr sz="30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50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550" spc="-15">
                <a:latin typeface="Calibri"/>
                <a:cs typeface="Calibri"/>
              </a:rPr>
              <a:t>PROTECT</a:t>
            </a:r>
            <a:r>
              <a:rPr dirty="0" sz="2550" spc="140">
                <a:latin typeface="Calibri"/>
                <a:cs typeface="Calibri"/>
              </a:rPr>
              <a:t> </a:t>
            </a:r>
            <a:r>
              <a:rPr dirty="0" sz="2550" spc="15">
                <a:latin typeface="Calibri"/>
                <a:cs typeface="Calibri"/>
              </a:rPr>
              <a:t>AF</a:t>
            </a:r>
            <a:endParaRPr sz="255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-5">
                <a:latin typeface="Calibri"/>
                <a:cs typeface="Calibri"/>
              </a:rPr>
              <a:t>Pericardial </a:t>
            </a:r>
            <a:r>
              <a:rPr dirty="0" sz="2200" spc="-10">
                <a:latin typeface="Calibri"/>
                <a:cs typeface="Calibri"/>
              </a:rPr>
              <a:t>effusion requiring surgery </a:t>
            </a:r>
            <a:r>
              <a:rPr dirty="0" sz="2200" spc="20">
                <a:latin typeface="Calibri"/>
                <a:cs typeface="Calibri"/>
              </a:rPr>
              <a:t>or </a:t>
            </a:r>
            <a:r>
              <a:rPr dirty="0" sz="2200" spc="-5">
                <a:latin typeface="Calibri"/>
                <a:cs typeface="Calibri"/>
              </a:rPr>
              <a:t>pericardiocentesis</a:t>
            </a:r>
            <a:r>
              <a:rPr dirty="0" sz="2200" spc="-170">
                <a:latin typeface="Calibri"/>
                <a:cs typeface="Calibri"/>
              </a:rPr>
              <a:t> </a:t>
            </a:r>
            <a:r>
              <a:rPr dirty="0" sz="2200" spc="15">
                <a:latin typeface="Calibri"/>
                <a:cs typeface="Calibri"/>
              </a:rPr>
              <a:t>4%</a:t>
            </a:r>
            <a:endParaRPr sz="22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20">
                <a:latin typeface="Calibri"/>
                <a:cs typeface="Calibri"/>
              </a:rPr>
              <a:t>Major </a:t>
            </a:r>
            <a:r>
              <a:rPr dirty="0" sz="2200" spc="-20">
                <a:latin typeface="Calibri"/>
                <a:cs typeface="Calibri"/>
              </a:rPr>
              <a:t>bleeding</a:t>
            </a:r>
            <a:r>
              <a:rPr dirty="0" sz="2200" spc="-8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3.5%</a:t>
            </a:r>
            <a:endParaRPr sz="22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-5">
                <a:latin typeface="Calibri"/>
                <a:cs typeface="Calibri"/>
              </a:rPr>
              <a:t>Procedure-related </a:t>
            </a:r>
            <a:r>
              <a:rPr dirty="0" sz="2200" spc="-15">
                <a:latin typeface="Calibri"/>
                <a:cs typeface="Calibri"/>
              </a:rPr>
              <a:t>stroke</a:t>
            </a:r>
            <a:r>
              <a:rPr dirty="0" sz="2200" spc="-150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1.1%</a:t>
            </a:r>
            <a:endParaRPr sz="22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5">
                <a:latin typeface="Calibri"/>
                <a:cs typeface="Calibri"/>
              </a:rPr>
              <a:t>Device </a:t>
            </a:r>
            <a:r>
              <a:rPr dirty="0" sz="2200" spc="-5">
                <a:latin typeface="Calibri"/>
                <a:cs typeface="Calibri"/>
              </a:rPr>
              <a:t>embolization</a:t>
            </a:r>
            <a:r>
              <a:rPr dirty="0" sz="2200" spc="-160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0.4%</a:t>
            </a:r>
            <a:endParaRPr sz="22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7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550" spc="-10">
                <a:latin typeface="Calibri"/>
                <a:cs typeface="Calibri"/>
              </a:rPr>
              <a:t>PREVAIL</a:t>
            </a:r>
            <a:endParaRPr sz="255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-5">
                <a:latin typeface="Calibri"/>
                <a:cs typeface="Calibri"/>
              </a:rPr>
              <a:t>Pericardial </a:t>
            </a:r>
            <a:r>
              <a:rPr dirty="0" sz="2200" spc="-10">
                <a:latin typeface="Calibri"/>
                <a:cs typeface="Calibri"/>
              </a:rPr>
              <a:t>effusion requiring surgery </a:t>
            </a:r>
            <a:r>
              <a:rPr dirty="0" sz="2200" spc="20">
                <a:latin typeface="Calibri"/>
                <a:cs typeface="Calibri"/>
              </a:rPr>
              <a:t>or </a:t>
            </a:r>
            <a:r>
              <a:rPr dirty="0" sz="2200" spc="-5">
                <a:latin typeface="Calibri"/>
                <a:cs typeface="Calibri"/>
              </a:rPr>
              <a:t>pericardiocentesis</a:t>
            </a:r>
            <a:r>
              <a:rPr dirty="0" sz="2200" spc="-14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1.9%</a:t>
            </a:r>
            <a:endParaRPr sz="22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-5">
                <a:latin typeface="Calibri"/>
                <a:cs typeface="Calibri"/>
              </a:rPr>
              <a:t>Procedure-related </a:t>
            </a:r>
            <a:r>
              <a:rPr dirty="0" sz="2200" spc="-15">
                <a:latin typeface="Calibri"/>
                <a:cs typeface="Calibri"/>
              </a:rPr>
              <a:t>stroke</a:t>
            </a:r>
            <a:r>
              <a:rPr dirty="0" sz="2200" spc="-150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0.7%</a:t>
            </a:r>
            <a:endParaRPr sz="22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1156335" algn="l"/>
                <a:tab pos="1156970" algn="l"/>
              </a:tabLst>
            </a:pPr>
            <a:r>
              <a:rPr dirty="0" sz="2200" spc="5">
                <a:latin typeface="Calibri"/>
                <a:cs typeface="Calibri"/>
              </a:rPr>
              <a:t>Device </a:t>
            </a:r>
            <a:r>
              <a:rPr dirty="0" sz="2200" spc="-5">
                <a:latin typeface="Calibri"/>
                <a:cs typeface="Calibri"/>
              </a:rPr>
              <a:t>embolization</a:t>
            </a:r>
            <a:r>
              <a:rPr dirty="0" sz="2200" spc="-160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0.7%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888365" marR="5080" indent="-869315">
              <a:lnSpc>
                <a:spcPct val="100000"/>
              </a:lnSpc>
              <a:spcBef>
                <a:spcPts val="125"/>
              </a:spcBef>
            </a:pPr>
            <a:r>
              <a:rPr dirty="0"/>
              <a:t>Adverse </a:t>
            </a:r>
            <a:r>
              <a:rPr dirty="0" spc="-25"/>
              <a:t>Events</a:t>
            </a:r>
            <a:r>
              <a:rPr dirty="0" spc="-215"/>
              <a:t> </a:t>
            </a:r>
            <a:r>
              <a:rPr dirty="0" spc="5"/>
              <a:t>Compared  </a:t>
            </a:r>
            <a:r>
              <a:rPr dirty="0" spc="-5"/>
              <a:t>with </a:t>
            </a:r>
            <a:r>
              <a:rPr dirty="0" spc="5"/>
              <a:t>Prior</a:t>
            </a:r>
            <a:r>
              <a:rPr dirty="0" spc="-55"/>
              <a:t> </a:t>
            </a:r>
            <a:r>
              <a:rPr dirty="0" spc="5"/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513823"/>
            <a:ext cx="7159625" cy="2961640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150" spc="-5">
                <a:latin typeface="Calibri"/>
                <a:cs typeface="Calibri"/>
              </a:rPr>
              <a:t>EWOLUTION</a:t>
            </a:r>
            <a:r>
              <a:rPr dirty="0" sz="3150" spc="160">
                <a:latin typeface="Calibri"/>
                <a:cs typeface="Calibri"/>
              </a:rPr>
              <a:t> </a:t>
            </a:r>
            <a:r>
              <a:rPr dirty="0" sz="3150" spc="-5">
                <a:latin typeface="Calibri"/>
                <a:cs typeface="Calibri"/>
              </a:rPr>
              <a:t>Registry</a:t>
            </a:r>
            <a:endParaRPr sz="315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71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800">
                <a:latin typeface="Calibri"/>
                <a:cs typeface="Calibri"/>
              </a:rPr>
              <a:t>7-day </a:t>
            </a:r>
            <a:r>
              <a:rPr dirty="0" sz="2800" spc="-5">
                <a:latin typeface="Calibri"/>
                <a:cs typeface="Calibri"/>
              </a:rPr>
              <a:t>procedure related </a:t>
            </a:r>
            <a:r>
              <a:rPr dirty="0" sz="2800">
                <a:latin typeface="Calibri"/>
                <a:cs typeface="Calibri"/>
              </a:rPr>
              <a:t>AEs</a:t>
            </a:r>
            <a:r>
              <a:rPr dirty="0" sz="2800" spc="-235">
                <a:latin typeface="Calibri"/>
                <a:cs typeface="Calibri"/>
              </a:rPr>
              <a:t> </a:t>
            </a:r>
            <a:r>
              <a:rPr dirty="0" sz="2800" spc="10">
                <a:latin typeface="Calibri"/>
                <a:cs typeface="Calibri"/>
              </a:rPr>
              <a:t>2.8%</a:t>
            </a:r>
            <a:endParaRPr sz="28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66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800">
                <a:latin typeface="Calibri"/>
                <a:cs typeface="Calibri"/>
              </a:rPr>
              <a:t>1-day </a:t>
            </a:r>
            <a:r>
              <a:rPr dirty="0" sz="2800" spc="-5">
                <a:latin typeface="Calibri"/>
                <a:cs typeface="Calibri"/>
              </a:rPr>
              <a:t>procedure related </a:t>
            </a:r>
            <a:r>
              <a:rPr dirty="0" sz="2800" spc="-10">
                <a:latin typeface="Calibri"/>
                <a:cs typeface="Calibri"/>
              </a:rPr>
              <a:t>adverse </a:t>
            </a:r>
            <a:r>
              <a:rPr dirty="0" sz="2800">
                <a:latin typeface="Calibri"/>
                <a:cs typeface="Calibri"/>
              </a:rPr>
              <a:t>event</a:t>
            </a:r>
            <a:r>
              <a:rPr dirty="0" sz="2800" spc="-3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rates</a:t>
            </a:r>
            <a:endParaRPr sz="28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585"/>
              </a:spcBef>
              <a:buFont typeface="Arial"/>
              <a:buChar char="•"/>
              <a:tabLst>
                <a:tab pos="1156970" algn="l"/>
              </a:tabLst>
            </a:pPr>
            <a:r>
              <a:rPr dirty="0" sz="2400" spc="-15">
                <a:latin typeface="Calibri"/>
                <a:cs typeface="Calibri"/>
              </a:rPr>
              <a:t>Pericardial </a:t>
            </a:r>
            <a:r>
              <a:rPr dirty="0" sz="2400" spc="-5">
                <a:latin typeface="Calibri"/>
                <a:cs typeface="Calibri"/>
              </a:rPr>
              <a:t>effusion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0.5%</a:t>
            </a:r>
            <a:endParaRPr sz="24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156970" algn="l"/>
              </a:tabLst>
            </a:pPr>
            <a:r>
              <a:rPr dirty="0" sz="2400" spc="-5">
                <a:latin typeface="Calibri"/>
                <a:cs typeface="Calibri"/>
              </a:rPr>
              <a:t>Major bleeding </a:t>
            </a:r>
            <a:r>
              <a:rPr dirty="0" sz="2400" spc="-15">
                <a:latin typeface="Calibri"/>
                <a:cs typeface="Calibri"/>
              </a:rPr>
              <a:t>0.7%</a:t>
            </a:r>
            <a:endParaRPr sz="2400">
              <a:latin typeface="Calibri"/>
              <a:cs typeface="Calibri"/>
            </a:endParaRPr>
          </a:p>
          <a:p>
            <a:pPr lvl="2" marL="1156335" indent="-2292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6970" algn="l"/>
              </a:tabLst>
            </a:pPr>
            <a:r>
              <a:rPr dirty="0" sz="2400">
                <a:latin typeface="Calibri"/>
                <a:cs typeface="Calibri"/>
              </a:rPr>
              <a:t>Device </a:t>
            </a:r>
            <a:r>
              <a:rPr dirty="0" sz="2400" spc="-15">
                <a:latin typeface="Calibri"/>
                <a:cs typeface="Calibri"/>
              </a:rPr>
              <a:t>embolization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0.2%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1129" y="468376"/>
            <a:ext cx="276161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5"/>
              <a:t>Conclusions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307657" y="1764982"/>
            <a:ext cx="8303895" cy="315023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355600" marR="979805" indent="-343535">
              <a:lnSpc>
                <a:spcPct val="101699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 spc="10">
                <a:latin typeface="Calibri"/>
                <a:cs typeface="Calibri"/>
              </a:rPr>
              <a:t>NCDR </a:t>
            </a:r>
            <a:r>
              <a:rPr dirty="0" sz="3150">
                <a:latin typeface="Calibri"/>
                <a:cs typeface="Calibri"/>
              </a:rPr>
              <a:t>LAAO </a:t>
            </a:r>
            <a:r>
              <a:rPr dirty="0" sz="3150" spc="-10">
                <a:latin typeface="Calibri"/>
                <a:cs typeface="Calibri"/>
              </a:rPr>
              <a:t>Registry </a:t>
            </a:r>
            <a:r>
              <a:rPr dirty="0" sz="3150" spc="10">
                <a:latin typeface="Calibri"/>
                <a:cs typeface="Calibri"/>
              </a:rPr>
              <a:t>the </a:t>
            </a:r>
            <a:r>
              <a:rPr dirty="0" sz="3150" spc="-20">
                <a:latin typeface="Calibri"/>
                <a:cs typeface="Calibri"/>
              </a:rPr>
              <a:t>largest </a:t>
            </a:r>
            <a:r>
              <a:rPr dirty="0" sz="3150" spc="-15">
                <a:latin typeface="Calibri"/>
                <a:cs typeface="Calibri"/>
              </a:rPr>
              <a:t>registry </a:t>
            </a:r>
            <a:r>
              <a:rPr dirty="0" sz="3150" spc="5">
                <a:latin typeface="Calibri"/>
                <a:cs typeface="Calibri"/>
              </a:rPr>
              <a:t>of  patients </a:t>
            </a:r>
            <a:r>
              <a:rPr dirty="0" sz="3150">
                <a:latin typeface="Calibri"/>
                <a:cs typeface="Calibri"/>
              </a:rPr>
              <a:t>undergoing </a:t>
            </a:r>
            <a:r>
              <a:rPr dirty="0" sz="3150" spc="-10">
                <a:latin typeface="Calibri"/>
                <a:cs typeface="Calibri"/>
              </a:rPr>
              <a:t>percutaneous </a:t>
            </a:r>
            <a:r>
              <a:rPr dirty="0" sz="3150">
                <a:latin typeface="Calibri"/>
                <a:cs typeface="Calibri"/>
              </a:rPr>
              <a:t>LAAO  </a:t>
            </a:r>
            <a:r>
              <a:rPr dirty="0" sz="3150" spc="-15">
                <a:latin typeface="Calibri"/>
                <a:cs typeface="Calibri"/>
              </a:rPr>
              <a:t>procedures</a:t>
            </a:r>
            <a:endParaRPr sz="31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4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 spc="-10">
                <a:latin typeface="Calibri"/>
                <a:cs typeface="Calibri"/>
              </a:rPr>
              <a:t>Over </a:t>
            </a:r>
            <a:r>
              <a:rPr dirty="0" sz="3150" spc="15">
                <a:latin typeface="Calibri"/>
                <a:cs typeface="Calibri"/>
              </a:rPr>
              <a:t>38,000 </a:t>
            </a:r>
            <a:r>
              <a:rPr dirty="0" sz="3150" spc="-15">
                <a:latin typeface="Calibri"/>
                <a:cs typeface="Calibri"/>
              </a:rPr>
              <a:t>procedures </a:t>
            </a:r>
            <a:r>
              <a:rPr dirty="0" sz="3150" spc="5">
                <a:latin typeface="Calibri"/>
                <a:cs typeface="Calibri"/>
              </a:rPr>
              <a:t>between</a:t>
            </a:r>
            <a:r>
              <a:rPr dirty="0" sz="3150" spc="-265">
                <a:latin typeface="Calibri"/>
                <a:cs typeface="Calibri"/>
              </a:rPr>
              <a:t> </a:t>
            </a:r>
            <a:r>
              <a:rPr dirty="0" sz="3150" spc="25">
                <a:latin typeface="Calibri"/>
                <a:cs typeface="Calibri"/>
              </a:rPr>
              <a:t>2016-2018</a:t>
            </a:r>
            <a:endParaRPr sz="3150">
              <a:latin typeface="Calibri"/>
              <a:cs typeface="Calibri"/>
            </a:endParaRPr>
          </a:p>
          <a:p>
            <a:pPr marL="355600" marR="5080" indent="-343535">
              <a:lnSpc>
                <a:spcPct val="101699"/>
              </a:lnSpc>
              <a:spcBef>
                <a:spcPts val="7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>
                <a:latin typeface="Calibri"/>
                <a:cs typeface="Calibri"/>
              </a:rPr>
              <a:t>Hospital and </a:t>
            </a:r>
            <a:r>
              <a:rPr dirty="0" sz="3150" spc="-5">
                <a:latin typeface="Calibri"/>
                <a:cs typeface="Calibri"/>
              </a:rPr>
              <a:t>physician </a:t>
            </a:r>
            <a:r>
              <a:rPr dirty="0" sz="3150" spc="-15">
                <a:latin typeface="Calibri"/>
                <a:cs typeface="Calibri"/>
              </a:rPr>
              <a:t>procedure </a:t>
            </a:r>
            <a:r>
              <a:rPr dirty="0" sz="3150" spc="5">
                <a:latin typeface="Calibri"/>
                <a:cs typeface="Calibri"/>
              </a:rPr>
              <a:t>volumes </a:t>
            </a:r>
            <a:r>
              <a:rPr dirty="0" sz="3150" spc="-15">
                <a:latin typeface="Calibri"/>
                <a:cs typeface="Calibri"/>
              </a:rPr>
              <a:t>were  </a:t>
            </a:r>
            <a:r>
              <a:rPr dirty="0" sz="3150" spc="-10">
                <a:latin typeface="Calibri"/>
                <a:cs typeface="Calibri"/>
              </a:rPr>
              <a:t>generally </a:t>
            </a:r>
            <a:r>
              <a:rPr dirty="0" sz="3150" spc="5">
                <a:latin typeface="Calibri"/>
                <a:cs typeface="Calibri"/>
              </a:rPr>
              <a:t>low </a:t>
            </a:r>
            <a:r>
              <a:rPr dirty="0" sz="3150" spc="-10">
                <a:latin typeface="Calibri"/>
                <a:cs typeface="Calibri"/>
              </a:rPr>
              <a:t>to moderate </a:t>
            </a:r>
            <a:r>
              <a:rPr dirty="0" sz="3150" spc="15">
                <a:latin typeface="Calibri"/>
                <a:cs typeface="Calibri"/>
              </a:rPr>
              <a:t>but </a:t>
            </a:r>
            <a:r>
              <a:rPr dirty="0" sz="3150" spc="-20">
                <a:latin typeface="Calibri"/>
                <a:cs typeface="Calibri"/>
              </a:rPr>
              <a:t>vary</a:t>
            </a:r>
            <a:r>
              <a:rPr dirty="0" sz="3150" spc="565">
                <a:latin typeface="Calibri"/>
                <a:cs typeface="Calibri"/>
              </a:rPr>
              <a:t> </a:t>
            </a:r>
            <a:r>
              <a:rPr dirty="0" sz="3150" spc="-5">
                <a:latin typeface="Calibri"/>
                <a:cs typeface="Calibri"/>
              </a:rPr>
              <a:t>substantially</a:t>
            </a:r>
            <a:endParaRPr sz="31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1129" y="468376"/>
            <a:ext cx="276161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5"/>
              <a:t>Conclusions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179704" y="1841182"/>
            <a:ext cx="8544560" cy="363855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355600" marR="226695" indent="-343535">
              <a:lnSpc>
                <a:spcPct val="101699"/>
              </a:lnSpc>
              <a:spcBef>
                <a:spcPts val="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 spc="-5">
                <a:latin typeface="Calibri"/>
                <a:cs typeface="Calibri"/>
              </a:rPr>
              <a:t>Patients </a:t>
            </a:r>
            <a:r>
              <a:rPr dirty="0" sz="3150" spc="-15">
                <a:latin typeface="Calibri"/>
                <a:cs typeface="Calibri"/>
              </a:rPr>
              <a:t>were </a:t>
            </a:r>
            <a:r>
              <a:rPr dirty="0" sz="3150" spc="5">
                <a:latin typeface="Calibri"/>
                <a:cs typeface="Calibri"/>
              </a:rPr>
              <a:t>higher </a:t>
            </a:r>
            <a:r>
              <a:rPr dirty="0" sz="3150">
                <a:latin typeface="Calibri"/>
                <a:cs typeface="Calibri"/>
              </a:rPr>
              <a:t>risk </a:t>
            </a:r>
            <a:r>
              <a:rPr dirty="0" sz="3150" spc="-15">
                <a:latin typeface="Calibri"/>
                <a:cs typeface="Calibri"/>
              </a:rPr>
              <a:t>for </a:t>
            </a:r>
            <a:r>
              <a:rPr dirty="0" sz="3150" spc="-35">
                <a:latin typeface="Calibri"/>
                <a:cs typeface="Calibri"/>
              </a:rPr>
              <a:t>stroke </a:t>
            </a:r>
            <a:r>
              <a:rPr dirty="0" sz="3150" spc="5">
                <a:latin typeface="Calibri"/>
                <a:cs typeface="Calibri"/>
              </a:rPr>
              <a:t>and bleeding  </a:t>
            </a:r>
            <a:r>
              <a:rPr dirty="0" sz="3150" spc="10">
                <a:latin typeface="Calibri"/>
                <a:cs typeface="Calibri"/>
              </a:rPr>
              <a:t>than </a:t>
            </a:r>
            <a:r>
              <a:rPr dirty="0" sz="3150">
                <a:latin typeface="Calibri"/>
                <a:cs typeface="Calibri"/>
              </a:rPr>
              <a:t>pivotal </a:t>
            </a:r>
            <a:r>
              <a:rPr dirty="0" sz="3150" spc="-5">
                <a:latin typeface="Calibri"/>
                <a:cs typeface="Calibri"/>
              </a:rPr>
              <a:t>trials </a:t>
            </a:r>
            <a:r>
              <a:rPr dirty="0" sz="3150" spc="10">
                <a:latin typeface="Calibri"/>
                <a:cs typeface="Calibri"/>
              </a:rPr>
              <a:t>or </a:t>
            </a:r>
            <a:r>
              <a:rPr dirty="0" sz="3150" spc="-5">
                <a:latin typeface="Calibri"/>
                <a:cs typeface="Calibri"/>
              </a:rPr>
              <a:t>EWOLUTION</a:t>
            </a:r>
            <a:r>
              <a:rPr dirty="0" sz="3150" spc="434">
                <a:latin typeface="Calibri"/>
                <a:cs typeface="Calibri"/>
              </a:rPr>
              <a:t> </a:t>
            </a:r>
            <a:r>
              <a:rPr dirty="0" sz="3150" spc="-15">
                <a:latin typeface="Calibri"/>
                <a:cs typeface="Calibri"/>
              </a:rPr>
              <a:t>registry</a:t>
            </a:r>
            <a:endParaRPr sz="3150">
              <a:latin typeface="Calibri"/>
              <a:cs typeface="Calibri"/>
            </a:endParaRPr>
          </a:p>
          <a:p>
            <a:pPr marL="355600" marR="5080" indent="-343535">
              <a:lnSpc>
                <a:spcPct val="101600"/>
              </a:lnSpc>
              <a:spcBef>
                <a:spcPts val="7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 spc="5">
                <a:latin typeface="Calibri"/>
                <a:cs typeface="Calibri"/>
              </a:rPr>
              <a:t>Despite </a:t>
            </a:r>
            <a:r>
              <a:rPr dirty="0" sz="3150" spc="10">
                <a:latin typeface="Calibri"/>
                <a:cs typeface="Calibri"/>
              </a:rPr>
              <a:t>this, </a:t>
            </a:r>
            <a:r>
              <a:rPr dirty="0" sz="3150" spc="-15">
                <a:latin typeface="Calibri"/>
                <a:cs typeface="Calibri"/>
              </a:rPr>
              <a:t>procedural characteristics </a:t>
            </a:r>
            <a:r>
              <a:rPr dirty="0" sz="3150" spc="5">
                <a:latin typeface="Calibri"/>
                <a:cs typeface="Calibri"/>
              </a:rPr>
              <a:t>and </a:t>
            </a:r>
            <a:r>
              <a:rPr dirty="0" sz="3150" spc="-5">
                <a:latin typeface="Calibri"/>
                <a:cs typeface="Calibri"/>
              </a:rPr>
              <a:t>safety  </a:t>
            </a:r>
            <a:r>
              <a:rPr dirty="0" sz="3150" spc="-10">
                <a:latin typeface="Calibri"/>
                <a:cs typeface="Calibri"/>
              </a:rPr>
              <a:t>compared </a:t>
            </a:r>
            <a:r>
              <a:rPr dirty="0" sz="3150" spc="-20">
                <a:latin typeface="Calibri"/>
                <a:cs typeface="Calibri"/>
              </a:rPr>
              <a:t>favorably </a:t>
            </a:r>
            <a:r>
              <a:rPr dirty="0" sz="3150" spc="15">
                <a:latin typeface="Calibri"/>
                <a:cs typeface="Calibri"/>
              </a:rPr>
              <a:t>with the </a:t>
            </a:r>
            <a:r>
              <a:rPr dirty="0" sz="3150">
                <a:latin typeface="Calibri"/>
                <a:cs typeface="Calibri"/>
              </a:rPr>
              <a:t>pivotal</a:t>
            </a:r>
            <a:r>
              <a:rPr dirty="0" sz="3150" spc="484">
                <a:latin typeface="Calibri"/>
                <a:cs typeface="Calibri"/>
              </a:rPr>
              <a:t> </a:t>
            </a:r>
            <a:r>
              <a:rPr dirty="0" sz="3150" spc="-5">
                <a:latin typeface="Calibri"/>
                <a:cs typeface="Calibri"/>
              </a:rPr>
              <a:t>trials</a:t>
            </a:r>
            <a:endParaRPr sz="3150">
              <a:latin typeface="Calibri"/>
              <a:cs typeface="Calibri"/>
            </a:endParaRPr>
          </a:p>
          <a:p>
            <a:pPr marL="355600" marR="8255" indent="-343535">
              <a:lnSpc>
                <a:spcPct val="101699"/>
              </a:lnSpc>
              <a:spcBef>
                <a:spcPts val="7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150" spc="5">
                <a:latin typeface="Calibri"/>
                <a:cs typeface="Calibri"/>
              </a:rPr>
              <a:t>LAAO </a:t>
            </a:r>
            <a:r>
              <a:rPr dirty="0" sz="3150" spc="-10">
                <a:latin typeface="Calibri"/>
                <a:cs typeface="Calibri"/>
              </a:rPr>
              <a:t>Registry demonstrates </a:t>
            </a:r>
            <a:r>
              <a:rPr dirty="0" sz="3150" spc="15">
                <a:latin typeface="Calibri"/>
                <a:cs typeface="Calibri"/>
              </a:rPr>
              <a:t>the </a:t>
            </a:r>
            <a:r>
              <a:rPr dirty="0" sz="3150" spc="-5">
                <a:latin typeface="Calibri"/>
                <a:cs typeface="Calibri"/>
              </a:rPr>
              <a:t>value </a:t>
            </a:r>
            <a:r>
              <a:rPr dirty="0" sz="3150" spc="10">
                <a:latin typeface="Calibri"/>
                <a:cs typeface="Calibri"/>
              </a:rPr>
              <a:t>of </a:t>
            </a:r>
            <a:r>
              <a:rPr dirty="0" sz="3150" spc="5">
                <a:latin typeface="Calibri"/>
                <a:cs typeface="Calibri"/>
              </a:rPr>
              <a:t>national  </a:t>
            </a:r>
            <a:r>
              <a:rPr dirty="0" sz="3150" spc="-15">
                <a:latin typeface="Calibri"/>
                <a:cs typeface="Calibri"/>
              </a:rPr>
              <a:t>registries </a:t>
            </a:r>
            <a:r>
              <a:rPr dirty="0" sz="3150" spc="-10">
                <a:latin typeface="Calibri"/>
                <a:cs typeface="Calibri"/>
              </a:rPr>
              <a:t>to evaluate </a:t>
            </a:r>
            <a:r>
              <a:rPr dirty="0" sz="3150">
                <a:latin typeface="Calibri"/>
                <a:cs typeface="Calibri"/>
              </a:rPr>
              <a:t>technology as adopted in  </a:t>
            </a:r>
            <a:r>
              <a:rPr dirty="0" sz="3150" spc="-5">
                <a:latin typeface="Calibri"/>
                <a:cs typeface="Calibri"/>
              </a:rPr>
              <a:t>clinical</a:t>
            </a:r>
            <a:r>
              <a:rPr dirty="0" sz="3150" spc="165">
                <a:latin typeface="Calibri"/>
                <a:cs typeface="Calibri"/>
              </a:rPr>
              <a:t> </a:t>
            </a:r>
            <a:r>
              <a:rPr dirty="0" sz="3150" spc="-10">
                <a:latin typeface="Calibri"/>
                <a:cs typeface="Calibri"/>
              </a:rPr>
              <a:t>practice</a:t>
            </a:r>
            <a:endParaRPr sz="31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9376" y="2481833"/>
            <a:ext cx="2368550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10" b="0">
                <a:latin typeface="Calibri"/>
                <a:cs typeface="Calibri"/>
              </a:rPr>
              <a:t>Thank </a:t>
            </a:r>
            <a:r>
              <a:rPr dirty="0" sz="4350" b="0">
                <a:latin typeface="Calibri"/>
                <a:cs typeface="Calibri"/>
              </a:rPr>
              <a:t>you</a:t>
            </a:r>
            <a:endParaRPr sz="43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9639" y="468376"/>
            <a:ext cx="4747260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20"/>
              <a:t>NCDR </a:t>
            </a:r>
            <a:r>
              <a:rPr dirty="0" sz="4350" spc="-5"/>
              <a:t>LAAO</a:t>
            </a:r>
            <a:r>
              <a:rPr dirty="0" sz="4350" spc="5"/>
              <a:t> </a:t>
            </a:r>
            <a:r>
              <a:rPr dirty="0" sz="4350" spc="-5"/>
              <a:t>Registry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536575" y="1536001"/>
            <a:ext cx="7864475" cy="467106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60">
                <a:latin typeface="Calibri"/>
                <a:cs typeface="Calibri"/>
              </a:rPr>
              <a:t>WATCHMAN </a:t>
            </a:r>
            <a:r>
              <a:rPr dirty="0" sz="2700">
                <a:latin typeface="Calibri"/>
                <a:cs typeface="Calibri"/>
              </a:rPr>
              <a:t>approved </a:t>
            </a:r>
            <a:r>
              <a:rPr dirty="0" sz="2700" spc="-10">
                <a:latin typeface="Calibri"/>
                <a:cs typeface="Calibri"/>
              </a:rPr>
              <a:t>in March</a:t>
            </a:r>
            <a:r>
              <a:rPr dirty="0" sz="2700" spc="15">
                <a:latin typeface="Calibri"/>
                <a:cs typeface="Calibri"/>
              </a:rPr>
              <a:t> </a:t>
            </a:r>
            <a:r>
              <a:rPr dirty="0" sz="2700" spc="5">
                <a:latin typeface="Calibri"/>
                <a:cs typeface="Calibri"/>
              </a:rPr>
              <a:t>2015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20">
                <a:latin typeface="Calibri"/>
                <a:cs typeface="Calibri"/>
              </a:rPr>
              <a:t>LAAO </a:t>
            </a:r>
            <a:r>
              <a:rPr dirty="0" sz="2700" spc="-25">
                <a:latin typeface="Calibri"/>
                <a:cs typeface="Calibri"/>
              </a:rPr>
              <a:t>Registry </a:t>
            </a:r>
            <a:r>
              <a:rPr dirty="0" sz="2700" spc="-10">
                <a:latin typeface="Calibri"/>
                <a:cs typeface="Calibri"/>
              </a:rPr>
              <a:t>developed </a:t>
            </a:r>
            <a:r>
              <a:rPr dirty="0" sz="2700">
                <a:latin typeface="Calibri"/>
                <a:cs typeface="Calibri"/>
              </a:rPr>
              <a:t>through a</a:t>
            </a:r>
            <a:r>
              <a:rPr dirty="0" sz="2700" spc="114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collaboration</a:t>
            </a:r>
            <a:endParaRPr sz="27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5">
                <a:latin typeface="Calibri"/>
                <a:cs typeface="Calibri"/>
              </a:rPr>
              <a:t>American </a:t>
            </a:r>
            <a:r>
              <a:rPr dirty="0" sz="2400" spc="-10">
                <a:latin typeface="Calibri"/>
                <a:cs typeface="Calibri"/>
              </a:rPr>
              <a:t>College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15">
                <a:latin typeface="Calibri"/>
                <a:cs typeface="Calibri"/>
              </a:rPr>
              <a:t>Cardiology</a:t>
            </a:r>
            <a:r>
              <a:rPr dirty="0" sz="2400" spc="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(ACC)</a:t>
            </a:r>
            <a:endParaRPr sz="24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5">
                <a:latin typeface="Calibri"/>
                <a:cs typeface="Calibri"/>
              </a:rPr>
              <a:t>Society </a:t>
            </a:r>
            <a:r>
              <a:rPr dirty="0" sz="2400" spc="-30">
                <a:latin typeface="Calibri"/>
                <a:cs typeface="Calibri"/>
              </a:rPr>
              <a:t>for </a:t>
            </a:r>
            <a:r>
              <a:rPr dirty="0" sz="2400" spc="-15">
                <a:latin typeface="Calibri"/>
                <a:cs typeface="Calibri"/>
              </a:rPr>
              <a:t>Coronary </a:t>
            </a:r>
            <a:r>
              <a:rPr dirty="0" sz="2400" spc="-20">
                <a:latin typeface="Calibri"/>
                <a:cs typeface="Calibri"/>
              </a:rPr>
              <a:t>Angiography </a:t>
            </a:r>
            <a:r>
              <a:rPr dirty="0" sz="2400" spc="-5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Intervention</a:t>
            </a:r>
            <a:r>
              <a:rPr dirty="0" sz="2400" spc="25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(SCAI)</a:t>
            </a:r>
            <a:endParaRPr sz="24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20">
                <a:latin typeface="Calibri"/>
                <a:cs typeface="Calibri"/>
              </a:rPr>
              <a:t>U.S. </a:t>
            </a:r>
            <a:r>
              <a:rPr dirty="0" sz="2400" spc="-25">
                <a:latin typeface="Calibri"/>
                <a:cs typeface="Calibri"/>
              </a:rPr>
              <a:t>Food </a:t>
            </a:r>
            <a:r>
              <a:rPr dirty="0" sz="2400" spc="-5">
                <a:latin typeface="Calibri"/>
                <a:cs typeface="Calibri"/>
              </a:rPr>
              <a:t>and </a:t>
            </a:r>
            <a:r>
              <a:rPr dirty="0" sz="2400">
                <a:latin typeface="Calibri"/>
                <a:cs typeface="Calibri"/>
              </a:rPr>
              <a:t>Drug </a:t>
            </a:r>
            <a:r>
              <a:rPr dirty="0" sz="2400" spc="-15">
                <a:latin typeface="Calibri"/>
                <a:cs typeface="Calibri"/>
              </a:rPr>
              <a:t>Administration</a:t>
            </a:r>
            <a:r>
              <a:rPr dirty="0" sz="2400" spc="7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(FDA)</a:t>
            </a:r>
            <a:endParaRPr sz="24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5">
                <a:latin typeface="Calibri"/>
                <a:cs typeface="Calibri"/>
              </a:rPr>
              <a:t>Centers </a:t>
            </a:r>
            <a:r>
              <a:rPr dirty="0" sz="2400" spc="-30">
                <a:latin typeface="Calibri"/>
                <a:cs typeface="Calibri"/>
              </a:rPr>
              <a:t>for </a:t>
            </a:r>
            <a:r>
              <a:rPr dirty="0" sz="2400" spc="-10">
                <a:latin typeface="Calibri"/>
                <a:cs typeface="Calibri"/>
              </a:rPr>
              <a:t>Medicare </a:t>
            </a:r>
            <a:r>
              <a:rPr dirty="0" sz="2400" spc="-5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Medicaid </a:t>
            </a:r>
            <a:r>
              <a:rPr dirty="0" sz="2400" spc="-5">
                <a:latin typeface="Calibri"/>
                <a:cs typeface="Calibri"/>
              </a:rPr>
              <a:t>Services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(CMS)</a:t>
            </a:r>
            <a:endParaRPr sz="2400">
              <a:latin typeface="Calibri"/>
              <a:cs typeface="Calibri"/>
            </a:endParaRPr>
          </a:p>
          <a:p>
            <a:pPr lvl="1" marL="760095" indent="-29019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5">
                <a:latin typeface="Calibri"/>
                <a:cs typeface="Calibri"/>
              </a:rPr>
              <a:t>Boston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Scientific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20">
                <a:latin typeface="Calibri"/>
                <a:cs typeface="Calibri"/>
              </a:rPr>
              <a:t>LAAO </a:t>
            </a:r>
            <a:r>
              <a:rPr dirty="0" sz="2700" spc="-25">
                <a:latin typeface="Calibri"/>
                <a:cs typeface="Calibri"/>
              </a:rPr>
              <a:t>Registry </a:t>
            </a:r>
            <a:r>
              <a:rPr dirty="0" sz="2700" spc="5">
                <a:latin typeface="Calibri"/>
                <a:cs typeface="Calibri"/>
              </a:rPr>
              <a:t>launched </a:t>
            </a:r>
            <a:r>
              <a:rPr dirty="0" sz="2700">
                <a:latin typeface="Calibri"/>
                <a:cs typeface="Calibri"/>
              </a:rPr>
              <a:t>late </a:t>
            </a:r>
            <a:r>
              <a:rPr dirty="0" sz="2700" spc="-5">
                <a:latin typeface="Calibri"/>
                <a:cs typeface="Calibri"/>
              </a:rPr>
              <a:t>December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5">
                <a:latin typeface="Calibri"/>
                <a:cs typeface="Calibri"/>
              </a:rPr>
              <a:t>2015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5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Enrollment </a:t>
            </a:r>
            <a:r>
              <a:rPr dirty="0" sz="2700" spc="-10">
                <a:latin typeface="Calibri"/>
                <a:cs typeface="Calibri"/>
              </a:rPr>
              <a:t>began in </a:t>
            </a:r>
            <a:r>
              <a:rPr dirty="0" sz="2700" spc="10">
                <a:latin typeface="Calibri"/>
                <a:cs typeface="Calibri"/>
              </a:rPr>
              <a:t>January </a:t>
            </a:r>
            <a:r>
              <a:rPr dirty="0" sz="2700" spc="5">
                <a:latin typeface="Calibri"/>
                <a:cs typeface="Calibri"/>
              </a:rPr>
              <a:t>2016; mandated </a:t>
            </a:r>
            <a:r>
              <a:rPr dirty="0" sz="2700" spc="-10">
                <a:latin typeface="Calibri"/>
                <a:cs typeface="Calibri"/>
              </a:rPr>
              <a:t>for</a:t>
            </a:r>
            <a:r>
              <a:rPr dirty="0" sz="2700" spc="-415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CMS  </a:t>
            </a:r>
            <a:r>
              <a:rPr dirty="0" sz="2700" spc="-10">
                <a:latin typeface="Calibri"/>
                <a:cs typeface="Calibri"/>
              </a:rPr>
              <a:t>reimbursement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10">
                <a:latin typeface="Calibri"/>
                <a:cs typeface="Calibri"/>
              </a:rPr>
              <a:t>Supports </a:t>
            </a:r>
            <a:r>
              <a:rPr dirty="0" sz="2700" spc="-10">
                <a:latin typeface="Calibri"/>
                <a:cs typeface="Calibri"/>
              </a:rPr>
              <a:t>post-market FDA </a:t>
            </a:r>
            <a:r>
              <a:rPr dirty="0" sz="2700" spc="-5">
                <a:latin typeface="Calibri"/>
                <a:cs typeface="Calibri"/>
              </a:rPr>
              <a:t>surveillance</a:t>
            </a:r>
            <a:r>
              <a:rPr dirty="0" sz="2700" spc="-30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study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4175" y="468376"/>
            <a:ext cx="3291204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-5"/>
              <a:t>LAAO Registry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176847" y="1706773"/>
            <a:ext cx="8627110" cy="467550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700" spc="-5">
                <a:latin typeface="Calibri"/>
                <a:cs typeface="Calibri"/>
              </a:rPr>
              <a:t>Hospitals </a:t>
            </a:r>
            <a:r>
              <a:rPr dirty="0" sz="2700" spc="-10">
                <a:latin typeface="Calibri"/>
                <a:cs typeface="Calibri"/>
              </a:rPr>
              <a:t>are </a:t>
            </a:r>
            <a:r>
              <a:rPr dirty="0" sz="2700" spc="-5">
                <a:latin typeface="Calibri"/>
                <a:cs typeface="Calibri"/>
              </a:rPr>
              <a:t>encouraged </a:t>
            </a:r>
            <a:r>
              <a:rPr dirty="0" sz="2700">
                <a:latin typeface="Calibri"/>
                <a:cs typeface="Calibri"/>
              </a:rPr>
              <a:t>to </a:t>
            </a:r>
            <a:r>
              <a:rPr dirty="0" sz="2700" spc="5">
                <a:latin typeface="Calibri"/>
                <a:cs typeface="Calibri"/>
              </a:rPr>
              <a:t>submit </a:t>
            </a:r>
            <a:r>
              <a:rPr dirty="0" sz="2700" spc="-10">
                <a:latin typeface="Calibri"/>
                <a:cs typeface="Calibri"/>
              </a:rPr>
              <a:t>data </a:t>
            </a:r>
            <a:r>
              <a:rPr dirty="0" sz="2700" spc="5">
                <a:latin typeface="Calibri"/>
                <a:cs typeface="Calibri"/>
              </a:rPr>
              <a:t>on </a:t>
            </a:r>
            <a:r>
              <a:rPr dirty="0" sz="2700" spc="-5">
                <a:latin typeface="Calibri"/>
                <a:cs typeface="Calibri"/>
              </a:rPr>
              <a:t>all</a:t>
            </a:r>
            <a:r>
              <a:rPr dirty="0" sz="2700" spc="-300">
                <a:latin typeface="Calibri"/>
                <a:cs typeface="Calibri"/>
              </a:rPr>
              <a:t> </a:t>
            </a:r>
            <a:r>
              <a:rPr dirty="0" sz="2700" spc="-60">
                <a:latin typeface="Calibri"/>
                <a:cs typeface="Calibri"/>
              </a:rPr>
              <a:t>WATCHMAN</a:t>
            </a:r>
            <a:endParaRPr sz="2700">
              <a:latin typeface="Calibri"/>
              <a:cs typeface="Calibri"/>
            </a:endParaRPr>
          </a:p>
          <a:p>
            <a:pPr lvl="1" marL="760095" indent="-28956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0">
                <a:latin typeface="Calibri"/>
                <a:cs typeface="Calibri"/>
              </a:rPr>
              <a:t>~90%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10">
                <a:latin typeface="Calibri"/>
                <a:cs typeface="Calibri"/>
              </a:rPr>
              <a:t>hospitals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  <a:p>
            <a:pPr lvl="1" marL="760095" indent="-28956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5">
                <a:latin typeface="Calibri"/>
                <a:cs typeface="Calibri"/>
              </a:rPr>
              <a:t>Includes Lariat </a:t>
            </a:r>
            <a:r>
              <a:rPr dirty="0" sz="2400" spc="-15">
                <a:latin typeface="Calibri"/>
                <a:cs typeface="Calibri"/>
              </a:rPr>
              <a:t>procedures </a:t>
            </a:r>
            <a:r>
              <a:rPr dirty="0" sz="2400" spc="-5">
                <a:latin typeface="Calibri"/>
                <a:cs typeface="Calibri"/>
              </a:rPr>
              <a:t>(lower</a:t>
            </a:r>
            <a:r>
              <a:rPr dirty="0" sz="2400" spc="5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volume)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700" spc="-10">
                <a:latin typeface="Calibri"/>
                <a:cs typeface="Calibri"/>
              </a:rPr>
              <a:t>Data</a:t>
            </a:r>
            <a:r>
              <a:rPr dirty="0" sz="2700" spc="-5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elements</a:t>
            </a:r>
            <a:endParaRPr sz="2700">
              <a:latin typeface="Calibri"/>
              <a:cs typeface="Calibri"/>
            </a:endParaRPr>
          </a:p>
          <a:p>
            <a:pPr lvl="1" marL="760095" indent="-28956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0">
                <a:latin typeface="Calibri"/>
                <a:cs typeface="Calibri"/>
              </a:rPr>
              <a:t>220 </a:t>
            </a:r>
            <a:r>
              <a:rPr dirty="0" sz="2400" spc="-30">
                <a:latin typeface="Calibri"/>
                <a:cs typeface="Calibri"/>
              </a:rPr>
              <a:t>for </a:t>
            </a:r>
            <a:r>
              <a:rPr dirty="0" sz="2400" spc="-15">
                <a:latin typeface="Calibri"/>
                <a:cs typeface="Calibri"/>
              </a:rPr>
              <a:t>index</a:t>
            </a:r>
            <a:r>
              <a:rPr dirty="0" sz="2400" spc="1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hospitalization</a:t>
            </a:r>
            <a:endParaRPr sz="2400">
              <a:latin typeface="Calibri"/>
              <a:cs typeface="Calibri"/>
            </a:endParaRPr>
          </a:p>
          <a:p>
            <a:pPr lvl="1" marL="760095" indent="-28956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0">
                <a:latin typeface="Calibri"/>
                <a:cs typeface="Calibri"/>
              </a:rPr>
              <a:t>60 </a:t>
            </a:r>
            <a:r>
              <a:rPr dirty="0" sz="2400" spc="-5">
                <a:latin typeface="Calibri"/>
                <a:cs typeface="Calibri"/>
              </a:rPr>
              <a:t>per </a:t>
            </a:r>
            <a:r>
              <a:rPr dirty="0" sz="2400" spc="-15">
                <a:latin typeface="Calibri"/>
                <a:cs typeface="Calibri"/>
              </a:rPr>
              <a:t>follow-up</a:t>
            </a:r>
            <a:r>
              <a:rPr dirty="0" sz="2400" spc="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visit</a:t>
            </a:r>
            <a:endParaRPr sz="2400">
              <a:latin typeface="Calibri"/>
              <a:cs typeface="Calibri"/>
            </a:endParaRPr>
          </a:p>
          <a:p>
            <a:pPr lvl="1" marL="760095" indent="-289560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760095" algn="l"/>
              </a:tabLst>
            </a:pPr>
            <a:r>
              <a:rPr dirty="0" sz="2400" spc="-10">
                <a:latin typeface="Calibri"/>
                <a:cs typeface="Calibri"/>
              </a:rPr>
              <a:t>15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5">
                <a:latin typeface="Calibri"/>
                <a:cs typeface="Calibri"/>
              </a:rPr>
              <a:t>support </a:t>
            </a:r>
            <a:r>
              <a:rPr dirty="0" sz="2400" spc="-10">
                <a:latin typeface="Calibri"/>
                <a:cs typeface="Calibri"/>
              </a:rPr>
              <a:t>adverse </a:t>
            </a:r>
            <a:r>
              <a:rPr dirty="0" sz="2400">
                <a:latin typeface="Calibri"/>
                <a:cs typeface="Calibri"/>
              </a:rPr>
              <a:t>event (AE)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adjudication</a:t>
            </a:r>
            <a:endParaRPr sz="2400">
              <a:latin typeface="Calibri"/>
              <a:cs typeface="Calibri"/>
            </a:endParaRPr>
          </a:p>
          <a:p>
            <a:pPr marL="355600" marR="633730" indent="-343535">
              <a:lnSpc>
                <a:spcPts val="288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700" spc="5">
                <a:latin typeface="Calibri"/>
                <a:cs typeface="Calibri"/>
              </a:rPr>
              <a:t>Adjudication </a:t>
            </a:r>
            <a:r>
              <a:rPr dirty="0" sz="2700" spc="-5">
                <a:latin typeface="Calibri"/>
                <a:cs typeface="Calibri"/>
              </a:rPr>
              <a:t>performed </a:t>
            </a:r>
            <a:r>
              <a:rPr dirty="0" sz="2700" spc="5">
                <a:latin typeface="Calibri"/>
                <a:cs typeface="Calibri"/>
              </a:rPr>
              <a:t>using </a:t>
            </a:r>
            <a:r>
              <a:rPr dirty="0" sz="2700" spc="-15">
                <a:latin typeface="Calibri"/>
                <a:cs typeface="Calibri"/>
              </a:rPr>
              <a:t>electronic </a:t>
            </a:r>
            <a:r>
              <a:rPr dirty="0" sz="2700">
                <a:latin typeface="Calibri"/>
                <a:cs typeface="Calibri"/>
              </a:rPr>
              <a:t>algorithm</a:t>
            </a:r>
            <a:r>
              <a:rPr dirty="0" sz="2700" spc="-235">
                <a:latin typeface="Calibri"/>
                <a:cs typeface="Calibri"/>
              </a:rPr>
              <a:t> </a:t>
            </a:r>
            <a:r>
              <a:rPr dirty="0" sz="2700" spc="10">
                <a:latin typeface="Calibri"/>
                <a:cs typeface="Calibri"/>
              </a:rPr>
              <a:t>and  </a:t>
            </a:r>
            <a:r>
              <a:rPr dirty="0" sz="2700" spc="-5">
                <a:latin typeface="Calibri"/>
                <a:cs typeface="Calibri"/>
              </a:rPr>
              <a:t>clinical </a:t>
            </a:r>
            <a:r>
              <a:rPr dirty="0" sz="2700" spc="-10">
                <a:latin typeface="Calibri"/>
                <a:cs typeface="Calibri"/>
              </a:rPr>
              <a:t>events committee for </a:t>
            </a:r>
            <a:r>
              <a:rPr dirty="0" sz="2700" spc="10">
                <a:latin typeface="Calibri"/>
                <a:cs typeface="Calibri"/>
              </a:rPr>
              <a:t>some</a:t>
            </a:r>
            <a:r>
              <a:rPr dirty="0" sz="2700" spc="-12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events</a:t>
            </a:r>
            <a:endParaRPr sz="27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700" spc="-10">
                <a:latin typeface="Calibri"/>
                <a:cs typeface="Calibri"/>
              </a:rPr>
              <a:t>Active </a:t>
            </a:r>
            <a:r>
              <a:rPr dirty="0" sz="2700" spc="-5">
                <a:latin typeface="Calibri"/>
                <a:cs typeface="Calibri"/>
              </a:rPr>
              <a:t>follow-up </a:t>
            </a:r>
            <a:r>
              <a:rPr dirty="0" sz="2700" spc="-10">
                <a:latin typeface="Calibri"/>
                <a:cs typeface="Calibri"/>
              </a:rPr>
              <a:t>for </a:t>
            </a:r>
            <a:r>
              <a:rPr dirty="0" sz="2700">
                <a:latin typeface="Calibri"/>
                <a:cs typeface="Calibri"/>
              </a:rPr>
              <a:t>AEs </a:t>
            </a:r>
            <a:r>
              <a:rPr dirty="0" sz="2700" spc="10">
                <a:latin typeface="Calibri"/>
                <a:cs typeface="Calibri"/>
              </a:rPr>
              <a:t>and </a:t>
            </a:r>
            <a:r>
              <a:rPr dirty="0" sz="2700">
                <a:latin typeface="Calibri"/>
                <a:cs typeface="Calibri"/>
              </a:rPr>
              <a:t>medical</a:t>
            </a:r>
            <a:r>
              <a:rPr dirty="0" sz="2700" spc="-14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therapy</a:t>
            </a:r>
            <a:endParaRPr sz="27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700" spc="-15">
                <a:latin typeface="Calibri"/>
                <a:cs typeface="Calibri"/>
              </a:rPr>
              <a:t>CMS </a:t>
            </a:r>
            <a:r>
              <a:rPr dirty="0" sz="2700" spc="-5">
                <a:latin typeface="Calibri"/>
                <a:cs typeface="Calibri"/>
              </a:rPr>
              <a:t>claims </a:t>
            </a:r>
            <a:r>
              <a:rPr dirty="0" sz="2700" spc="-15">
                <a:latin typeface="Calibri"/>
                <a:cs typeface="Calibri"/>
              </a:rPr>
              <a:t>for </a:t>
            </a:r>
            <a:r>
              <a:rPr dirty="0" sz="2700" spc="-10">
                <a:latin typeface="Calibri"/>
                <a:cs typeface="Calibri"/>
              </a:rPr>
              <a:t>collection </a:t>
            </a:r>
            <a:r>
              <a:rPr dirty="0" sz="2700" spc="5">
                <a:latin typeface="Calibri"/>
                <a:cs typeface="Calibri"/>
              </a:rPr>
              <a:t>of </a:t>
            </a:r>
            <a:r>
              <a:rPr dirty="0" sz="2700">
                <a:latin typeface="Calibri"/>
                <a:cs typeface="Calibri"/>
              </a:rPr>
              <a:t>AEs </a:t>
            </a:r>
            <a:r>
              <a:rPr dirty="0" sz="2700" spc="-15">
                <a:latin typeface="Calibri"/>
                <a:cs typeface="Calibri"/>
              </a:rPr>
              <a:t>in </a:t>
            </a:r>
            <a:r>
              <a:rPr dirty="0" sz="2700" spc="-25">
                <a:latin typeface="Calibri"/>
                <a:cs typeface="Calibri"/>
              </a:rPr>
              <a:t>years</a:t>
            </a:r>
            <a:r>
              <a:rPr dirty="0" sz="2700" spc="100">
                <a:latin typeface="Calibri"/>
                <a:cs typeface="Calibri"/>
              </a:rPr>
              <a:t> </a:t>
            </a:r>
            <a:r>
              <a:rPr dirty="0" sz="2700" spc="10">
                <a:latin typeface="Calibri"/>
                <a:cs typeface="Calibri"/>
              </a:rPr>
              <a:t>3-4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141" y="468376"/>
            <a:ext cx="435546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-15"/>
              <a:t>Patient</a:t>
            </a:r>
            <a:r>
              <a:rPr dirty="0" sz="4350" spc="10"/>
              <a:t> </a:t>
            </a:r>
            <a:r>
              <a:rPr dirty="0" sz="4350" spc="-5"/>
              <a:t>Enrollment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688975" y="6509384"/>
            <a:ext cx="158496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5">
                <a:latin typeface="Calibri"/>
                <a:cs typeface="Calibri"/>
              </a:rPr>
              <a:t>Freeman, </a:t>
            </a:r>
            <a:r>
              <a:rPr dirty="0" sz="1350" spc="-5">
                <a:latin typeface="Calibri"/>
                <a:cs typeface="Calibri"/>
              </a:rPr>
              <a:t>JACC,</a:t>
            </a:r>
            <a:r>
              <a:rPr dirty="0" sz="1350" spc="120">
                <a:latin typeface="Calibri"/>
                <a:cs typeface="Calibri"/>
              </a:rPr>
              <a:t> </a:t>
            </a:r>
            <a:r>
              <a:rPr dirty="0" sz="1350" spc="25">
                <a:latin typeface="Calibri"/>
                <a:cs typeface="Calibri"/>
              </a:rPr>
              <a:t>2020.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4910" y="505587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84910" y="4621529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84910" y="418719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84910" y="375285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84910" y="3318509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84910" y="2891789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84910" y="245745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84910" y="202311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84910" y="1588769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84910" y="548259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 h="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30896" y="2120645"/>
            <a:ext cx="7113257" cy="3409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60069" y="1886330"/>
            <a:ext cx="475615" cy="37033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40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35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30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25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  <a:spcBef>
                <a:spcPts val="5"/>
              </a:spcBef>
            </a:pPr>
            <a:r>
              <a:rPr dirty="0" sz="1350" spc="35" b="1">
                <a:latin typeface="Calibri"/>
                <a:cs typeface="Calibri"/>
              </a:rPr>
              <a:t>20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15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10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50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0069" y="1452880"/>
            <a:ext cx="473709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45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3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13738" y="5571732"/>
            <a:ext cx="7176134" cy="6902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r" marR="13335">
              <a:lnSpc>
                <a:spcPts val="1240"/>
              </a:lnSpc>
            </a:pP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  <a:p>
            <a:pPr algn="r" marL="12700" marR="6350" indent="81915">
              <a:lnSpc>
                <a:spcPct val="109300"/>
              </a:lnSpc>
            </a:pP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B,</a:t>
            </a:r>
            <a:r>
              <a:rPr dirty="0" sz="1200" spc="-10" b="1">
                <a:latin typeface="Calibri"/>
                <a:cs typeface="Calibri"/>
              </a:rPr>
              <a:t>2</a:t>
            </a:r>
            <a:r>
              <a:rPr dirty="0" sz="1200" spc="45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-30" b="1">
                <a:latin typeface="Calibri"/>
                <a:cs typeface="Calibri"/>
              </a:rPr>
              <a:t>L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</a:t>
            </a:r>
            <a:r>
              <a:rPr dirty="0" sz="1200" spc="45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  <a:p>
            <a:pPr algn="r" marL="12700" marR="5080" indent="22225">
              <a:lnSpc>
                <a:spcPct val="109300"/>
              </a:lnSpc>
            </a:pP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10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10" b="1">
                <a:latin typeface="Calibri"/>
                <a:cs typeface="Calibri"/>
              </a:rPr>
              <a:t>V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5" b="1">
                <a:latin typeface="Calibri"/>
                <a:cs typeface="Calibri"/>
              </a:rPr>
              <a:t>C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</a:t>
            </a:r>
            <a:r>
              <a:rPr dirty="0" sz="1200" spc="-10" b="1">
                <a:latin typeface="Calibri"/>
                <a:cs typeface="Calibri"/>
              </a:rPr>
              <a:t>,2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15" b="1">
                <a:latin typeface="Calibri"/>
                <a:cs typeface="Calibri"/>
              </a:rPr>
              <a:t>P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0" b="1">
                <a:latin typeface="Calibri"/>
                <a:cs typeface="Calibri"/>
              </a:rPr>
              <a:t>N,201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-30" b="1">
                <a:latin typeface="Calibri"/>
                <a:cs typeface="Calibri"/>
              </a:rPr>
              <a:t>L</a:t>
            </a:r>
            <a:r>
              <a:rPr dirty="0" sz="1200" spc="30" b="1">
                <a:latin typeface="Calibri"/>
                <a:cs typeface="Calibri"/>
              </a:rPr>
              <a:t>Y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0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10" b="1">
                <a:latin typeface="Calibri"/>
                <a:cs typeface="Calibri"/>
              </a:rPr>
              <a:t>V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</a:t>
            </a:r>
            <a:r>
              <a:rPr dirty="0" sz="1200" spc="-10" b="1">
                <a:latin typeface="Calibri"/>
                <a:cs typeface="Calibri"/>
              </a:rPr>
              <a:t>,2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15" b="1">
                <a:latin typeface="Calibri"/>
                <a:cs typeface="Calibri"/>
              </a:rPr>
              <a:t>P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0" b="1">
                <a:latin typeface="Calibri"/>
                <a:cs typeface="Calibri"/>
              </a:rPr>
              <a:t>N,201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35" b="1">
                <a:latin typeface="Calibri"/>
                <a:cs typeface="Calibri"/>
              </a:rPr>
              <a:t>L</a:t>
            </a:r>
            <a:r>
              <a:rPr dirty="0" sz="1200" spc="-10" b="1">
                <a:latin typeface="Calibri"/>
                <a:cs typeface="Calibri"/>
              </a:rPr>
              <a:t>,2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15" b="1">
                <a:latin typeface="Calibri"/>
                <a:cs typeface="Calibri"/>
              </a:rPr>
              <a:t>P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0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10" b="1">
                <a:latin typeface="Calibri"/>
                <a:cs typeface="Calibri"/>
              </a:rPr>
              <a:t>V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7090" y="1662112"/>
            <a:ext cx="142748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10" b="1">
                <a:latin typeface="Calibri"/>
                <a:cs typeface="Calibri"/>
              </a:rPr>
              <a:t>12/2018=38,158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505585" marR="5080" indent="-1014730">
              <a:lnSpc>
                <a:spcPct val="100000"/>
              </a:lnSpc>
              <a:spcBef>
                <a:spcPts val="125"/>
              </a:spcBef>
            </a:pPr>
            <a:r>
              <a:rPr dirty="0"/>
              <a:t>Physician </a:t>
            </a:r>
            <a:r>
              <a:rPr dirty="0" spc="10"/>
              <a:t>and</a:t>
            </a:r>
            <a:r>
              <a:rPr dirty="0" spc="-204"/>
              <a:t> </a:t>
            </a:r>
            <a:r>
              <a:rPr dirty="0" spc="-5"/>
              <a:t>Hospital  </a:t>
            </a:r>
            <a:r>
              <a:rPr dirty="0" spc="-10"/>
              <a:t>Participation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108710" y="4758690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8710" y="4271009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08710" y="3783329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8710" y="3295650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08710" y="2807970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08710" y="2320289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08710" y="1832610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08710" y="5246370"/>
            <a:ext cx="7330440" cy="0"/>
          </a:xfrm>
          <a:custGeom>
            <a:avLst/>
            <a:gdLst/>
            <a:ahLst/>
            <a:cxnLst/>
            <a:rect l="l" t="t" r="r" b="b"/>
            <a:pathLst>
              <a:path w="7330440" h="0">
                <a:moveTo>
                  <a:pt x="0" y="0"/>
                </a:moveTo>
                <a:lnTo>
                  <a:pt x="73304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52525" y="1967864"/>
            <a:ext cx="7242809" cy="3211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1987" y="4135754"/>
            <a:ext cx="300355" cy="12128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400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350" spc="30" b="1">
                <a:latin typeface="Calibri"/>
                <a:cs typeface="Calibri"/>
              </a:rPr>
              <a:t>200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Calibri"/>
              <a:cs typeface="Calibri"/>
            </a:endParaRPr>
          </a:p>
          <a:p>
            <a:pPr algn="r" marR="9525">
              <a:lnSpc>
                <a:spcPct val="100000"/>
              </a:lnSpc>
            </a:pP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1987" y="3647440"/>
            <a:ext cx="29972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5" b="1">
                <a:latin typeface="Calibri"/>
                <a:cs typeface="Calibri"/>
              </a:rPr>
              <a:t>600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817" y="2670810"/>
            <a:ext cx="389890" cy="7245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1397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10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350" spc="35" b="1">
                <a:latin typeface="Calibri"/>
                <a:cs typeface="Calibri"/>
              </a:rPr>
              <a:t>800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1817" y="2182494"/>
            <a:ext cx="38100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12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1817" y="1694180"/>
            <a:ext cx="38100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50" spc="30" b="1">
                <a:latin typeface="Calibri"/>
                <a:cs typeface="Calibri"/>
              </a:rPr>
              <a:t>14</a:t>
            </a:r>
            <a:r>
              <a:rPr dirty="0" sz="1350" spc="-25" b="1">
                <a:latin typeface="Calibri"/>
                <a:cs typeface="Calibri"/>
              </a:rPr>
              <a:t>0</a:t>
            </a:r>
            <a:r>
              <a:rPr dirty="0" sz="1350" spc="15" b="1">
                <a:latin typeface="Calibri"/>
                <a:cs typeface="Calibri"/>
              </a:rPr>
              <a:t>0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6967" y="5330452"/>
            <a:ext cx="7306945" cy="6908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80645">
              <a:lnSpc>
                <a:spcPts val="1240"/>
              </a:lnSpc>
            </a:pPr>
            <a:r>
              <a:rPr dirty="0" sz="1200" spc="-10" b="1">
                <a:latin typeface="Calibri"/>
                <a:cs typeface="Calibri"/>
              </a:rPr>
              <a:t>JAN,2016</a:t>
            </a:r>
            <a:endParaRPr sz="1200">
              <a:latin typeface="Calibri"/>
              <a:cs typeface="Calibri"/>
            </a:endParaRPr>
          </a:p>
          <a:p>
            <a:pPr algn="just" marL="12700" marR="5080" indent="81280">
              <a:lnSpc>
                <a:spcPts val="1600"/>
              </a:lnSpc>
              <a:spcBef>
                <a:spcPts val="80"/>
              </a:spcBef>
            </a:pP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B,</a:t>
            </a:r>
            <a:r>
              <a:rPr dirty="0" sz="1200" spc="-10" b="1">
                <a:latin typeface="Calibri"/>
                <a:cs typeface="Calibri"/>
              </a:rPr>
              <a:t>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APR,2016</a:t>
            </a:r>
            <a:endParaRPr sz="12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  <a:spcBef>
                <a:spcPts val="95"/>
              </a:spcBef>
            </a:pP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  <a:p>
            <a:pPr algn="r" marR="12700">
              <a:lnSpc>
                <a:spcPct val="100000"/>
              </a:lnSpc>
              <a:spcBef>
                <a:spcPts val="160"/>
              </a:spcBef>
            </a:pP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5" b="1">
                <a:latin typeface="Calibri"/>
                <a:cs typeface="Calibri"/>
              </a:rPr>
              <a:t>N,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  <a:p>
            <a:pPr algn="r" marL="12700" marR="5080" indent="97155">
              <a:lnSpc>
                <a:spcPct val="111400"/>
              </a:lnSpc>
            </a:pP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35" b="1">
                <a:latin typeface="Calibri"/>
                <a:cs typeface="Calibri"/>
              </a:rPr>
              <a:t>L</a:t>
            </a:r>
            <a:r>
              <a:rPr dirty="0" sz="1200" spc="-10" b="1">
                <a:latin typeface="Calibri"/>
                <a:cs typeface="Calibri"/>
              </a:rPr>
              <a:t>,2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5" b="1">
                <a:latin typeface="Calibri"/>
                <a:cs typeface="Calibri"/>
              </a:rPr>
              <a:t>V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6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B,</a:t>
            </a:r>
            <a:r>
              <a:rPr dirty="0" sz="1200" spc="-10" b="1">
                <a:latin typeface="Calibri"/>
                <a:cs typeface="Calibri"/>
              </a:rPr>
              <a:t>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5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5" b="1">
                <a:latin typeface="Calibri"/>
                <a:cs typeface="Calibri"/>
              </a:rPr>
              <a:t>N,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35" b="1">
                <a:latin typeface="Calibri"/>
                <a:cs typeface="Calibri"/>
              </a:rPr>
              <a:t>L</a:t>
            </a:r>
            <a:r>
              <a:rPr dirty="0" sz="1200" spc="3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5" b="1">
                <a:latin typeface="Calibri"/>
                <a:cs typeface="Calibri"/>
              </a:rPr>
              <a:t>V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7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5" b="1">
                <a:latin typeface="Calibri"/>
                <a:cs typeface="Calibri"/>
              </a:rPr>
              <a:t>F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-15" b="1">
                <a:latin typeface="Calibri"/>
                <a:cs typeface="Calibri"/>
              </a:rPr>
              <a:t>B,</a:t>
            </a:r>
            <a:r>
              <a:rPr dirty="0" sz="1200" spc="-10" b="1">
                <a:latin typeface="Calibri"/>
                <a:cs typeface="Calibri"/>
              </a:rPr>
              <a:t>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0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5" b="1">
                <a:latin typeface="Calibri"/>
                <a:cs typeface="Calibri"/>
              </a:rPr>
              <a:t>R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M</a:t>
            </a:r>
            <a:r>
              <a:rPr dirty="0" sz="1200" spc="5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Y</a:t>
            </a:r>
            <a:r>
              <a:rPr dirty="0" sz="1200" spc="-10" b="1">
                <a:latin typeface="Calibri"/>
                <a:cs typeface="Calibri"/>
              </a:rPr>
              <a:t>,20</a:t>
            </a:r>
            <a:r>
              <a:rPr dirty="0" sz="1200" spc="5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15" b="1">
                <a:latin typeface="Calibri"/>
                <a:cs typeface="Calibri"/>
              </a:rPr>
              <a:t>N,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J</a:t>
            </a:r>
            <a:r>
              <a:rPr dirty="0" sz="1200" b="1">
                <a:latin typeface="Calibri"/>
                <a:cs typeface="Calibri"/>
              </a:rPr>
              <a:t>U</a:t>
            </a:r>
            <a:r>
              <a:rPr dirty="0" sz="1200" spc="-35" b="1">
                <a:latin typeface="Calibri"/>
                <a:cs typeface="Calibri"/>
              </a:rPr>
              <a:t>L</a:t>
            </a:r>
            <a:r>
              <a:rPr dirty="0" sz="1200" spc="-10" b="1">
                <a:latin typeface="Calibri"/>
                <a:cs typeface="Calibri"/>
              </a:rPr>
              <a:t>,2</a:t>
            </a:r>
            <a:r>
              <a:rPr dirty="0" sz="1200" spc="50" b="1">
                <a:latin typeface="Calibri"/>
                <a:cs typeface="Calibri"/>
              </a:rPr>
              <a:t>0</a:t>
            </a:r>
            <a:r>
              <a:rPr dirty="0" sz="1200" spc="-10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0" b="1">
                <a:latin typeface="Calibri"/>
                <a:cs typeface="Calibri"/>
              </a:rPr>
              <a:t>A</a:t>
            </a:r>
            <a:r>
              <a:rPr dirty="0" sz="1200" spc="-5" b="1">
                <a:latin typeface="Calibri"/>
                <a:cs typeface="Calibri"/>
              </a:rPr>
              <a:t>U</a:t>
            </a:r>
            <a:r>
              <a:rPr dirty="0" sz="1200" spc="10" b="1">
                <a:latin typeface="Calibri"/>
                <a:cs typeface="Calibri"/>
              </a:rPr>
              <a:t>G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30" b="1">
                <a:latin typeface="Calibri"/>
                <a:cs typeface="Calibri"/>
              </a:rPr>
              <a:t>S</a:t>
            </a:r>
            <a:r>
              <a:rPr dirty="0" sz="1200" spc="1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P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-40" b="1">
                <a:latin typeface="Calibri"/>
                <a:cs typeface="Calibri"/>
              </a:rPr>
              <a:t>C</a:t>
            </a:r>
            <a:r>
              <a:rPr dirty="0" sz="1200" b="1">
                <a:latin typeface="Calibri"/>
                <a:cs typeface="Calibri"/>
              </a:rPr>
              <a:t>T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-15" b="1">
                <a:latin typeface="Calibri"/>
                <a:cs typeface="Calibri"/>
              </a:rPr>
              <a:t>N</a:t>
            </a:r>
            <a:r>
              <a:rPr dirty="0" sz="1200" spc="25" b="1">
                <a:latin typeface="Calibri"/>
                <a:cs typeface="Calibri"/>
              </a:rPr>
              <a:t>O</a:t>
            </a:r>
            <a:r>
              <a:rPr dirty="0" sz="1200" spc="5" b="1">
                <a:latin typeface="Calibri"/>
                <a:cs typeface="Calibri"/>
              </a:rPr>
              <a:t>V</a:t>
            </a:r>
            <a:r>
              <a:rPr dirty="0" sz="1200" spc="-10" b="1">
                <a:latin typeface="Calibri"/>
                <a:cs typeface="Calibri"/>
              </a:rPr>
              <a:t>,201</a:t>
            </a:r>
            <a:r>
              <a:rPr dirty="0" sz="1200" b="1">
                <a:latin typeface="Calibri"/>
                <a:cs typeface="Calibri"/>
              </a:rPr>
              <a:t>8  </a:t>
            </a:r>
            <a:r>
              <a:rPr dirty="0" sz="1200" spc="20" b="1">
                <a:latin typeface="Calibri"/>
                <a:cs typeface="Calibri"/>
              </a:rPr>
              <a:t>D</a:t>
            </a:r>
            <a:r>
              <a:rPr dirty="0" sz="1200" spc="-50" b="1">
                <a:latin typeface="Calibri"/>
                <a:cs typeface="Calibri"/>
              </a:rPr>
              <a:t>E</a:t>
            </a:r>
            <a:r>
              <a:rPr dirty="0" sz="1200" spc="20" b="1">
                <a:latin typeface="Calibri"/>
                <a:cs typeface="Calibri"/>
              </a:rPr>
              <a:t>C</a:t>
            </a:r>
            <a:r>
              <a:rPr dirty="0" sz="1200" spc="-15" b="1">
                <a:latin typeface="Calibri"/>
                <a:cs typeface="Calibri"/>
              </a:rPr>
              <a:t>,</a:t>
            </a:r>
            <a:r>
              <a:rPr dirty="0" sz="1200" spc="-10" b="1">
                <a:latin typeface="Calibri"/>
                <a:cs typeface="Calibri"/>
              </a:rPr>
              <a:t>20</a:t>
            </a:r>
            <a:r>
              <a:rPr dirty="0" sz="1200" spc="45" b="1">
                <a:latin typeface="Calibri"/>
                <a:cs typeface="Calibri"/>
              </a:rPr>
              <a:t>1</a:t>
            </a:r>
            <a:r>
              <a:rPr dirty="0" sz="1200" b="1"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625" y="2003898"/>
            <a:ext cx="2503170" cy="47879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1350" spc="20" b="1">
                <a:latin typeface="Calibri"/>
                <a:cs typeface="Calibri"/>
              </a:rPr>
              <a:t>Cumulative Number </a:t>
            </a:r>
            <a:r>
              <a:rPr dirty="0" sz="1350" spc="30" b="1">
                <a:latin typeface="Calibri"/>
                <a:cs typeface="Calibri"/>
              </a:rPr>
              <a:t>of</a:t>
            </a:r>
            <a:r>
              <a:rPr dirty="0" sz="1350" spc="-105" b="1">
                <a:latin typeface="Calibri"/>
                <a:cs typeface="Calibri"/>
              </a:rPr>
              <a:t> </a:t>
            </a:r>
            <a:r>
              <a:rPr dirty="0" sz="1350" spc="20" b="1">
                <a:latin typeface="Calibri"/>
                <a:cs typeface="Calibri"/>
              </a:rPr>
              <a:t>Physicians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350" spc="20" b="1">
                <a:latin typeface="Calibri"/>
                <a:cs typeface="Calibri"/>
              </a:rPr>
              <a:t>Cumulative Number </a:t>
            </a:r>
            <a:r>
              <a:rPr dirty="0" sz="1350" spc="30" b="1">
                <a:latin typeface="Calibri"/>
                <a:cs typeface="Calibri"/>
              </a:rPr>
              <a:t>of</a:t>
            </a:r>
            <a:r>
              <a:rPr dirty="0" sz="1350" spc="-75" b="1">
                <a:latin typeface="Calibri"/>
                <a:cs typeface="Calibri"/>
              </a:rPr>
              <a:t> </a:t>
            </a:r>
            <a:r>
              <a:rPr dirty="0" sz="1350" spc="20" b="1">
                <a:latin typeface="Calibri"/>
                <a:cs typeface="Calibri"/>
              </a:rPr>
              <a:t>Hospitals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00290" y="1585912"/>
            <a:ext cx="132524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12</a:t>
            </a:r>
            <a:r>
              <a:rPr dirty="0" sz="1600" spc="25" b="1">
                <a:latin typeface="Calibri"/>
                <a:cs typeface="Calibri"/>
              </a:rPr>
              <a:t>/</a:t>
            </a:r>
            <a:r>
              <a:rPr dirty="0" sz="1600" spc="25" b="1">
                <a:latin typeface="Calibri"/>
                <a:cs typeface="Calibri"/>
              </a:rPr>
              <a:t>2018</a:t>
            </a:r>
            <a:r>
              <a:rPr dirty="0" sz="1600" spc="-20" b="1">
                <a:latin typeface="Calibri"/>
                <a:cs typeface="Calibri"/>
              </a:rPr>
              <a:t>=</a:t>
            </a: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-55" b="1">
                <a:latin typeface="Calibri"/>
                <a:cs typeface="Calibri"/>
              </a:rPr>
              <a:t>,</a:t>
            </a:r>
            <a:r>
              <a:rPr dirty="0" sz="1600" spc="25" b="1">
                <a:latin typeface="Calibri"/>
                <a:cs typeface="Calibri"/>
              </a:rPr>
              <a:t>31</a:t>
            </a:r>
            <a:r>
              <a:rPr dirty="0" sz="1600" spc="10" b="1"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94269" y="3489007"/>
            <a:ext cx="116713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12</a:t>
            </a:r>
            <a:r>
              <a:rPr dirty="0" sz="1600" spc="25" b="1">
                <a:latin typeface="Calibri"/>
                <a:cs typeface="Calibri"/>
              </a:rPr>
              <a:t>/</a:t>
            </a:r>
            <a:r>
              <a:rPr dirty="0" sz="1600" spc="25" b="1">
                <a:latin typeface="Calibri"/>
                <a:cs typeface="Calibri"/>
              </a:rPr>
              <a:t>2018</a:t>
            </a:r>
            <a:r>
              <a:rPr dirty="0" sz="1600" spc="-20" b="1">
                <a:latin typeface="Calibri"/>
                <a:cs typeface="Calibri"/>
              </a:rPr>
              <a:t>=</a:t>
            </a:r>
            <a:r>
              <a:rPr dirty="0" sz="1600" spc="25" b="1">
                <a:latin typeface="Calibri"/>
                <a:cs typeface="Calibri"/>
              </a:rPr>
              <a:t>4</a:t>
            </a:r>
            <a:r>
              <a:rPr dirty="0" sz="1600" spc="-35" b="1">
                <a:latin typeface="Calibri"/>
                <a:cs typeface="Calibri"/>
              </a:rPr>
              <a:t>9</a:t>
            </a:r>
            <a:r>
              <a:rPr dirty="0" sz="1600" spc="10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6026" y="422020"/>
            <a:ext cx="517588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-15"/>
              <a:t>Patient</a:t>
            </a:r>
            <a:r>
              <a:rPr dirty="0" sz="4350" spc="50"/>
              <a:t> </a:t>
            </a:r>
            <a:r>
              <a:rPr dirty="0" sz="4350" spc="-5"/>
              <a:t>Characteristics</a:t>
            </a:r>
            <a:endParaRPr sz="435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411350"/>
          <a:ext cx="8020050" cy="4889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7450"/>
                <a:gridCol w="1385570"/>
                <a:gridCol w="1385570"/>
                <a:gridCol w="1385570"/>
                <a:gridCol w="1385570"/>
              </a:tblGrid>
              <a:tr h="920623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53060" marR="236220" indent="-107314">
                        <a:lnSpc>
                          <a:spcPts val="1440"/>
                        </a:lnSpc>
                      </a:pP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LAAO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Registry  2016-2018  (N=38,158)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3830" marR="156210">
                        <a:lnSpc>
                          <a:spcPts val="1440"/>
                        </a:lnSpc>
                      </a:pPr>
                      <a:r>
                        <a:rPr dirty="0" sz="12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PROTECT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AF</a:t>
                      </a:r>
                      <a:r>
                        <a:rPr dirty="0" sz="1200" spc="-2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trial 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2005-2008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395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(N=463</a:t>
                      </a:r>
                      <a:r>
                        <a:rPr dirty="0" sz="1200" spc="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Arm)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7020" marR="276860">
                        <a:lnSpc>
                          <a:spcPts val="1440"/>
                        </a:lnSpc>
                      </a:pPr>
                      <a:r>
                        <a:rPr dirty="0" sz="12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PREVAIL</a:t>
                      </a:r>
                      <a:r>
                        <a:rPr dirty="0" sz="12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trial 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2011-2013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ts val="1395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(N=269</a:t>
                      </a:r>
                      <a:r>
                        <a:rPr dirty="0" sz="1200" spc="6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Intervention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L="571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Arm)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90"/>
                        </a:lnSpc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EWOLUTION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L="372110" marR="351155" indent="317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Registry  2013-2015  (N=1025)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Demographics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724"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Age,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mean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(SD),</a:t>
                      </a:r>
                      <a:r>
                        <a:rPr dirty="0" sz="1200" spc="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year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76.0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71.7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74.0</a:t>
                      </a:r>
                      <a:r>
                        <a:rPr dirty="0" sz="1200" spc="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(7.4)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73.4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(8.9)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Women,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0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15,672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(41.1)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40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137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(29.6)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0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87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(32.3)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0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411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(40.1)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Race,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White/European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35,345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(92.6)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425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(91.8)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253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(94.1)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41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724">
                <a:tc>
                  <a:txBody>
                    <a:bodyPr/>
                    <a:lstStyle/>
                    <a:p>
                      <a:pPr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Black/African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American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1768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(4.6)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(1.3)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41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Asian/Pacific</a:t>
                      </a:r>
                      <a:r>
                        <a:rPr dirty="0" sz="12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Islander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1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670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41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(0.4)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41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15"/>
                        </a:lnSpc>
                      </a:pPr>
                      <a:r>
                        <a:rPr dirty="0" sz="1200" spc="5" b="1">
                          <a:latin typeface="Calibri"/>
                          <a:cs typeface="Calibri"/>
                        </a:rPr>
                        <a:t>Hispanic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ethnicity,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1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138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(0.4)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ts val="141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(5.4)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41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41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723">
                <a:tc>
                  <a:txBody>
                    <a:bodyPr/>
                    <a:lstStyle/>
                    <a:p>
                      <a:pPr>
                        <a:lnSpc>
                          <a:spcPts val="141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12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History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15"/>
                        </a:lnSpc>
                      </a:pPr>
                      <a:r>
                        <a:rPr dirty="0" sz="1200" spc="10" b="1">
                          <a:latin typeface="Calibri"/>
                          <a:cs typeface="Calibri"/>
                        </a:rPr>
                        <a:t>CHA</a:t>
                      </a:r>
                      <a:r>
                        <a:rPr dirty="0" baseline="-18518" sz="1125" spc="1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DS</a:t>
                      </a:r>
                      <a:r>
                        <a:rPr dirty="0" baseline="-18518" sz="1125" spc="1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1200" spc="-25" b="1">
                          <a:latin typeface="Calibri"/>
                          <a:cs typeface="Calibri"/>
                        </a:rPr>
                        <a:t>VASC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score, mean</a:t>
                      </a:r>
                      <a:r>
                        <a:rPr dirty="0" sz="12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(SD)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41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4.6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438150">
                        <a:lnSpc>
                          <a:spcPts val="141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3.4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41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3.8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1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4.5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43230">
                <a:tc>
                  <a:txBody>
                    <a:bodyPr/>
                    <a:lstStyle/>
                    <a:p>
                      <a:pPr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ischemic</a:t>
                      </a:r>
                      <a:r>
                        <a:rPr dirty="0" sz="12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stroke/transient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ischemic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attack, N</a:t>
                      </a:r>
                      <a:r>
                        <a:rPr dirty="0" sz="12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2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10,425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(29.8)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ts val="142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82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(17.7)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2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74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(27.5)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2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312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(30.5)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724">
                <a:tc>
                  <a:txBody>
                    <a:bodyPr/>
                    <a:lstStyle/>
                    <a:p>
                      <a:pPr>
                        <a:lnSpc>
                          <a:spcPts val="142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congestive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heart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failure,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14,266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(37.4)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124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(26.8)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2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63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(23.4)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350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(34.2)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>
                        <a:lnSpc>
                          <a:spcPts val="142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diabetes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mellitus,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14,396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(37.7)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113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(24.4)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25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91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(33.8)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304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(29.7)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ts val="142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hypertension, N</a:t>
                      </a:r>
                      <a:r>
                        <a:rPr dirty="0" sz="12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35,148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(92.1)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413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(89.2)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238</a:t>
                      </a:r>
                      <a:r>
                        <a:rPr dirty="0" sz="12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(88.5)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2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885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(86.4)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660">
                <a:tc>
                  <a:txBody>
                    <a:bodyPr/>
                    <a:lstStyle/>
                    <a:p>
                      <a:pPr>
                        <a:lnSpc>
                          <a:spcPts val="143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HAS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BLED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score, mean</a:t>
                      </a:r>
                      <a:r>
                        <a:rPr dirty="0" sz="12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latin typeface="Calibri"/>
                          <a:cs typeface="Calibri"/>
                        </a:rPr>
                        <a:t>(SD)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3.0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2.3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204635">
                <a:tc>
                  <a:txBody>
                    <a:bodyPr/>
                    <a:lstStyle/>
                    <a:p>
                      <a:pPr>
                        <a:lnSpc>
                          <a:spcPts val="1430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intracranial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bleeding,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1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3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4550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(11.9)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430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30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155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(15.1)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43318">
                <a:tc>
                  <a:txBody>
                    <a:bodyPr/>
                    <a:lstStyle/>
                    <a:p>
                      <a:pPr>
                        <a:lnSpc>
                          <a:spcPts val="1435"/>
                        </a:lnSpc>
                      </a:pPr>
                      <a:r>
                        <a:rPr dirty="0" sz="1200" b="1">
                          <a:latin typeface="Calibri"/>
                          <a:cs typeface="Calibri"/>
                        </a:rPr>
                        <a:t>Prior 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clinically relevant bleeding,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3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26,466</a:t>
                      </a:r>
                      <a:r>
                        <a:rPr dirty="0" sz="1200" spc="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(69.4)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43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435"/>
                        </a:lnSpc>
                      </a:pPr>
                      <a:r>
                        <a:rPr dirty="0" sz="1200" spc="-15" b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435"/>
                        </a:lnSpc>
                      </a:pPr>
                      <a:r>
                        <a:rPr dirty="0" sz="1200" spc="-10" b="1">
                          <a:latin typeface="Calibri"/>
                          <a:cs typeface="Calibri"/>
                        </a:rPr>
                        <a:t>396</a:t>
                      </a:r>
                      <a:r>
                        <a:rPr dirty="0" sz="12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 b="1">
                          <a:latin typeface="Calibri"/>
                          <a:cs typeface="Calibri"/>
                        </a:rPr>
                        <a:t>(38.7)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7295535" y="6377573"/>
            <a:ext cx="1669971" cy="419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8764" y="420369"/>
            <a:ext cx="6962140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3600" spc="-35"/>
              <a:t>LAAO </a:t>
            </a:r>
            <a:r>
              <a:rPr dirty="0" sz="3600" spc="-20"/>
              <a:t>Registry: </a:t>
            </a:r>
            <a:r>
              <a:rPr dirty="0" sz="3600" spc="-5"/>
              <a:t>CHA</a:t>
            </a:r>
            <a:r>
              <a:rPr dirty="0" baseline="-19675" sz="3600" spc="-7"/>
              <a:t>2</a:t>
            </a:r>
            <a:r>
              <a:rPr dirty="0" sz="3600" spc="-5"/>
              <a:t>DS</a:t>
            </a:r>
            <a:r>
              <a:rPr dirty="0" baseline="-19675" sz="3600" spc="-7"/>
              <a:t>2 </a:t>
            </a:r>
            <a:r>
              <a:rPr dirty="0" sz="3600" spc="-65"/>
              <a:t>VASc</a:t>
            </a:r>
            <a:r>
              <a:rPr dirty="0" sz="3600"/>
              <a:t> </a:t>
            </a:r>
            <a:r>
              <a:rPr dirty="0" sz="3600" spc="-30"/>
              <a:t>Scores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6537959" y="4705350"/>
            <a:ext cx="1649730" cy="0"/>
          </a:xfrm>
          <a:custGeom>
            <a:avLst/>
            <a:gdLst/>
            <a:ahLst/>
            <a:cxnLst/>
            <a:rect l="l" t="t" r="r" b="b"/>
            <a:pathLst>
              <a:path w="1649729" h="0">
                <a:moveTo>
                  <a:pt x="0" y="0"/>
                </a:moveTo>
                <a:lnTo>
                  <a:pt x="16497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6920" y="470535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35879" y="470535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27220" y="470535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26179" y="470535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4430" y="4705350"/>
            <a:ext cx="2350770" cy="0"/>
          </a:xfrm>
          <a:custGeom>
            <a:avLst/>
            <a:gdLst/>
            <a:ahLst/>
            <a:cxnLst/>
            <a:rect l="l" t="t" r="r" b="b"/>
            <a:pathLst>
              <a:path w="2350770" h="0">
                <a:moveTo>
                  <a:pt x="0" y="0"/>
                </a:moveTo>
                <a:lnTo>
                  <a:pt x="23507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36920" y="4149090"/>
            <a:ext cx="2350770" cy="0"/>
          </a:xfrm>
          <a:custGeom>
            <a:avLst/>
            <a:gdLst/>
            <a:ahLst/>
            <a:cxnLst/>
            <a:rect l="l" t="t" r="r" b="b"/>
            <a:pathLst>
              <a:path w="2350770" h="0">
                <a:moveTo>
                  <a:pt x="0" y="0"/>
                </a:moveTo>
                <a:lnTo>
                  <a:pt x="23507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35879" y="414909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27220" y="414909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26179" y="414909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54430" y="4149090"/>
            <a:ext cx="2350770" cy="0"/>
          </a:xfrm>
          <a:custGeom>
            <a:avLst/>
            <a:gdLst/>
            <a:ahLst/>
            <a:cxnLst/>
            <a:rect l="l" t="t" r="r" b="b"/>
            <a:pathLst>
              <a:path w="2350770" h="0">
                <a:moveTo>
                  <a:pt x="0" y="0"/>
                </a:moveTo>
                <a:lnTo>
                  <a:pt x="23507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135879" y="3600450"/>
            <a:ext cx="3051810" cy="0"/>
          </a:xfrm>
          <a:custGeom>
            <a:avLst/>
            <a:gdLst/>
            <a:ahLst/>
            <a:cxnLst/>
            <a:rect l="l" t="t" r="r" b="b"/>
            <a:pathLst>
              <a:path w="3051809" h="0">
                <a:moveTo>
                  <a:pt x="0" y="0"/>
                </a:moveTo>
                <a:lnTo>
                  <a:pt x="30518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27220" y="3600450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26179" y="3600450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154430" y="3600450"/>
            <a:ext cx="2350770" cy="0"/>
          </a:xfrm>
          <a:custGeom>
            <a:avLst/>
            <a:gdLst/>
            <a:ahLst/>
            <a:cxnLst/>
            <a:rect l="l" t="t" r="r" b="b"/>
            <a:pathLst>
              <a:path w="2350770" h="0">
                <a:moveTo>
                  <a:pt x="0" y="0"/>
                </a:moveTo>
                <a:lnTo>
                  <a:pt x="23507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135879" y="3044189"/>
            <a:ext cx="3051810" cy="0"/>
          </a:xfrm>
          <a:custGeom>
            <a:avLst/>
            <a:gdLst/>
            <a:ahLst/>
            <a:cxnLst/>
            <a:rect l="l" t="t" r="r" b="b"/>
            <a:pathLst>
              <a:path w="3051809" h="0">
                <a:moveTo>
                  <a:pt x="0" y="0"/>
                </a:moveTo>
                <a:lnTo>
                  <a:pt x="30518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27220" y="3044189"/>
            <a:ext cx="487680" cy="0"/>
          </a:xfrm>
          <a:custGeom>
            <a:avLst/>
            <a:gdLst/>
            <a:ahLst/>
            <a:cxnLst/>
            <a:rect l="l" t="t" r="r" b="b"/>
            <a:pathLst>
              <a:path w="487679" h="0">
                <a:moveTo>
                  <a:pt x="0" y="0"/>
                </a:moveTo>
                <a:lnTo>
                  <a:pt x="4876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54430" y="3044189"/>
            <a:ext cx="3051810" cy="0"/>
          </a:xfrm>
          <a:custGeom>
            <a:avLst/>
            <a:gdLst/>
            <a:ahLst/>
            <a:cxnLst/>
            <a:rect l="l" t="t" r="r" b="b"/>
            <a:pathLst>
              <a:path w="3051810" h="0">
                <a:moveTo>
                  <a:pt x="0" y="0"/>
                </a:moveTo>
                <a:lnTo>
                  <a:pt x="30518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27220" y="2495550"/>
            <a:ext cx="3760470" cy="0"/>
          </a:xfrm>
          <a:custGeom>
            <a:avLst/>
            <a:gdLst/>
            <a:ahLst/>
            <a:cxnLst/>
            <a:rect l="l" t="t" r="r" b="b"/>
            <a:pathLst>
              <a:path w="3760470" h="0">
                <a:moveTo>
                  <a:pt x="0" y="0"/>
                </a:moveTo>
                <a:lnTo>
                  <a:pt x="37604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54430" y="2495550"/>
            <a:ext cx="3051810" cy="0"/>
          </a:xfrm>
          <a:custGeom>
            <a:avLst/>
            <a:gdLst/>
            <a:ahLst/>
            <a:cxnLst/>
            <a:rect l="l" t="t" r="r" b="b"/>
            <a:pathLst>
              <a:path w="3051810" h="0">
                <a:moveTo>
                  <a:pt x="0" y="0"/>
                </a:moveTo>
                <a:lnTo>
                  <a:pt x="30518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154430" y="1939289"/>
            <a:ext cx="7033259" cy="0"/>
          </a:xfrm>
          <a:custGeom>
            <a:avLst/>
            <a:gdLst/>
            <a:ahLst/>
            <a:cxnLst/>
            <a:rect l="l" t="t" r="r" b="b"/>
            <a:pathLst>
              <a:path w="7033259" h="0">
                <a:moveTo>
                  <a:pt x="0" y="0"/>
                </a:moveTo>
                <a:lnTo>
                  <a:pt x="70332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94460" y="5253990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7619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95500" y="5219700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762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04160" y="4732020"/>
            <a:ext cx="220979" cy="525780"/>
          </a:xfrm>
          <a:custGeom>
            <a:avLst/>
            <a:gdLst/>
            <a:ahLst/>
            <a:cxnLst/>
            <a:rect l="l" t="t" r="r" b="b"/>
            <a:pathLst>
              <a:path w="220980" h="525779">
                <a:moveTo>
                  <a:pt x="220979" y="0"/>
                </a:moveTo>
                <a:lnTo>
                  <a:pt x="0" y="0"/>
                </a:lnTo>
                <a:lnTo>
                  <a:pt x="0" y="525779"/>
                </a:lnTo>
                <a:lnTo>
                  <a:pt x="220979" y="525779"/>
                </a:lnTo>
                <a:lnTo>
                  <a:pt x="22097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05200" y="3177539"/>
            <a:ext cx="220979" cy="2080260"/>
          </a:xfrm>
          <a:custGeom>
            <a:avLst/>
            <a:gdLst/>
            <a:ahLst/>
            <a:cxnLst/>
            <a:rect l="l" t="t" r="r" b="b"/>
            <a:pathLst>
              <a:path w="220979" h="2080260">
                <a:moveTo>
                  <a:pt x="220979" y="0"/>
                </a:moveTo>
                <a:lnTo>
                  <a:pt x="0" y="0"/>
                </a:lnTo>
                <a:lnTo>
                  <a:pt x="0" y="2080260"/>
                </a:lnTo>
                <a:lnTo>
                  <a:pt x="220979" y="2080260"/>
                </a:lnTo>
                <a:lnTo>
                  <a:pt x="22097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206240" y="2286000"/>
            <a:ext cx="220979" cy="2971800"/>
          </a:xfrm>
          <a:custGeom>
            <a:avLst/>
            <a:gdLst/>
            <a:ahLst/>
            <a:cxnLst/>
            <a:rect l="l" t="t" r="r" b="b"/>
            <a:pathLst>
              <a:path w="220979" h="2971800">
                <a:moveTo>
                  <a:pt x="220980" y="0"/>
                </a:moveTo>
                <a:lnTo>
                  <a:pt x="0" y="0"/>
                </a:lnTo>
                <a:lnTo>
                  <a:pt x="0" y="2971800"/>
                </a:lnTo>
                <a:lnTo>
                  <a:pt x="220980" y="2971800"/>
                </a:lnTo>
                <a:lnTo>
                  <a:pt x="22098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914900" y="2636520"/>
            <a:ext cx="220979" cy="2621280"/>
          </a:xfrm>
          <a:custGeom>
            <a:avLst/>
            <a:gdLst/>
            <a:ahLst/>
            <a:cxnLst/>
            <a:rect l="l" t="t" r="r" b="b"/>
            <a:pathLst>
              <a:path w="220979" h="2621279">
                <a:moveTo>
                  <a:pt x="220979" y="0"/>
                </a:moveTo>
                <a:lnTo>
                  <a:pt x="0" y="0"/>
                </a:lnTo>
                <a:lnTo>
                  <a:pt x="0" y="2621279"/>
                </a:lnTo>
                <a:lnTo>
                  <a:pt x="220979" y="2621279"/>
                </a:lnTo>
                <a:lnTo>
                  <a:pt x="22097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15940" y="3611879"/>
            <a:ext cx="220979" cy="1645920"/>
          </a:xfrm>
          <a:custGeom>
            <a:avLst/>
            <a:gdLst/>
            <a:ahLst/>
            <a:cxnLst/>
            <a:rect l="l" t="t" r="r" b="b"/>
            <a:pathLst>
              <a:path w="220979" h="1645920">
                <a:moveTo>
                  <a:pt x="220980" y="0"/>
                </a:moveTo>
                <a:lnTo>
                  <a:pt x="0" y="0"/>
                </a:lnTo>
                <a:lnTo>
                  <a:pt x="0" y="1645920"/>
                </a:lnTo>
                <a:lnTo>
                  <a:pt x="220980" y="1645920"/>
                </a:lnTo>
                <a:lnTo>
                  <a:pt x="22098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324600" y="4457700"/>
            <a:ext cx="213360" cy="800100"/>
          </a:xfrm>
          <a:custGeom>
            <a:avLst/>
            <a:gdLst/>
            <a:ahLst/>
            <a:cxnLst/>
            <a:rect l="l" t="t" r="r" b="b"/>
            <a:pathLst>
              <a:path w="213359" h="800100">
                <a:moveTo>
                  <a:pt x="213359" y="0"/>
                </a:moveTo>
                <a:lnTo>
                  <a:pt x="0" y="0"/>
                </a:lnTo>
                <a:lnTo>
                  <a:pt x="0" y="800100"/>
                </a:lnTo>
                <a:lnTo>
                  <a:pt x="213359" y="800100"/>
                </a:lnTo>
                <a:lnTo>
                  <a:pt x="21335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25640" y="4983479"/>
            <a:ext cx="220979" cy="274320"/>
          </a:xfrm>
          <a:custGeom>
            <a:avLst/>
            <a:gdLst/>
            <a:ahLst/>
            <a:cxnLst/>
            <a:rect l="l" t="t" r="r" b="b"/>
            <a:pathLst>
              <a:path w="220979" h="274320">
                <a:moveTo>
                  <a:pt x="220979" y="0"/>
                </a:moveTo>
                <a:lnTo>
                  <a:pt x="0" y="0"/>
                </a:lnTo>
                <a:lnTo>
                  <a:pt x="0" y="274320"/>
                </a:lnTo>
                <a:lnTo>
                  <a:pt x="220979" y="274320"/>
                </a:lnTo>
                <a:lnTo>
                  <a:pt x="22097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726680" y="5231129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 h="0">
                <a:moveTo>
                  <a:pt x="0" y="0"/>
                </a:moveTo>
                <a:lnTo>
                  <a:pt x="220979" y="0"/>
                </a:lnTo>
              </a:path>
            </a:pathLst>
          </a:custGeom>
          <a:ln w="53339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54430" y="5261609"/>
            <a:ext cx="7033259" cy="0"/>
          </a:xfrm>
          <a:custGeom>
            <a:avLst/>
            <a:gdLst/>
            <a:ahLst/>
            <a:cxnLst/>
            <a:rect l="l" t="t" r="r" b="b"/>
            <a:pathLst>
              <a:path w="7033259" h="0">
                <a:moveTo>
                  <a:pt x="0" y="0"/>
                </a:moveTo>
                <a:lnTo>
                  <a:pt x="70332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95325" y="3429952"/>
            <a:ext cx="257810" cy="1962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8255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15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</a:pPr>
            <a:r>
              <a:rPr dirty="0" sz="1800" spc="-15" b="1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800" b="1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800" b="1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5325" y="2875851"/>
            <a:ext cx="2540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95325" y="2321877"/>
            <a:ext cx="2540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25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5325" y="1767776"/>
            <a:ext cx="2540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33830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38426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42895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65875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70725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75193" y="539019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51758" y="5316688"/>
            <a:ext cx="2726690" cy="75692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408305">
              <a:lnSpc>
                <a:spcPct val="100000"/>
              </a:lnSpc>
              <a:spcBef>
                <a:spcPts val="675"/>
              </a:spcBef>
              <a:tabLst>
                <a:tab pos="1113155" algn="l"/>
                <a:tab pos="1817370" algn="l"/>
                <a:tab pos="2521585" algn="l"/>
              </a:tabLst>
            </a:pPr>
            <a:r>
              <a:rPr dirty="0" sz="1800" b="1">
                <a:latin typeface="Calibri"/>
                <a:cs typeface="Calibri"/>
              </a:rPr>
              <a:t>3	4	5	6</a:t>
            </a:r>
            <a:endParaRPr sz="18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670"/>
              </a:spcBef>
            </a:pPr>
            <a:r>
              <a:rPr dirty="0" sz="1950" spc="5" b="1">
                <a:latin typeface="Calibri"/>
                <a:cs typeface="Calibri"/>
              </a:rPr>
              <a:t>CHA</a:t>
            </a:r>
            <a:r>
              <a:rPr dirty="0" baseline="-17094" sz="1950" spc="7" b="1">
                <a:latin typeface="Calibri"/>
                <a:cs typeface="Calibri"/>
              </a:rPr>
              <a:t>2</a:t>
            </a:r>
            <a:r>
              <a:rPr dirty="0" sz="1950" spc="5" b="1">
                <a:latin typeface="Calibri"/>
                <a:cs typeface="Calibri"/>
              </a:rPr>
              <a:t>DS</a:t>
            </a:r>
            <a:r>
              <a:rPr dirty="0" baseline="-17094" sz="1950" spc="7" b="1">
                <a:latin typeface="Calibri"/>
                <a:cs typeface="Calibri"/>
              </a:rPr>
              <a:t>2</a:t>
            </a:r>
            <a:r>
              <a:rPr dirty="0" sz="1950" spc="5" b="1">
                <a:latin typeface="Calibri"/>
                <a:cs typeface="Calibri"/>
              </a:rPr>
              <a:t>-VASc </a:t>
            </a:r>
            <a:r>
              <a:rPr dirty="0" sz="1950" spc="10" b="1">
                <a:latin typeface="Calibri"/>
                <a:cs typeface="Calibri"/>
              </a:rPr>
              <a:t>Risk</a:t>
            </a:r>
            <a:r>
              <a:rPr dirty="0" sz="1950" spc="95" b="1">
                <a:latin typeface="Calibri"/>
                <a:cs typeface="Calibri"/>
              </a:rPr>
              <a:t> </a:t>
            </a:r>
            <a:r>
              <a:rPr dirty="0" sz="1950" spc="20" b="1">
                <a:latin typeface="Calibri"/>
                <a:cs typeface="Calibri"/>
              </a:rPr>
              <a:t>Score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7979" y="2557708"/>
            <a:ext cx="254000" cy="20745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b="1">
                <a:latin typeface="Calibri"/>
                <a:cs typeface="Calibri"/>
              </a:rPr>
              <a:t>Percent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150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Population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066790" y="1943798"/>
            <a:ext cx="267589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Mean CHA</a:t>
            </a:r>
            <a:r>
              <a:rPr dirty="0" baseline="-18518" sz="1800" spc="-7" b="1">
                <a:latin typeface="Calibri"/>
                <a:cs typeface="Calibri"/>
              </a:rPr>
              <a:t>2</a:t>
            </a:r>
            <a:r>
              <a:rPr dirty="0" sz="1800" spc="-5" b="1">
                <a:latin typeface="Calibri"/>
                <a:cs typeface="Calibri"/>
              </a:rPr>
              <a:t>DS</a:t>
            </a:r>
            <a:r>
              <a:rPr dirty="0" baseline="-18518" sz="1800" spc="-7" b="1">
                <a:latin typeface="Calibri"/>
                <a:cs typeface="Calibri"/>
              </a:rPr>
              <a:t>2 </a:t>
            </a:r>
            <a:r>
              <a:rPr dirty="0" sz="1800" spc="-35" b="1">
                <a:latin typeface="Calibri"/>
                <a:cs typeface="Calibri"/>
              </a:rPr>
              <a:t>VASc</a:t>
            </a:r>
            <a:r>
              <a:rPr dirty="0" sz="1800" spc="-13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Scores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92190" y="2218372"/>
            <a:ext cx="184848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LAAO </a:t>
            </a:r>
            <a:r>
              <a:rPr dirty="0" sz="1800" b="1">
                <a:latin typeface="Calibri"/>
                <a:cs typeface="Calibri"/>
              </a:rPr>
              <a:t>= </a:t>
            </a:r>
            <a:r>
              <a:rPr dirty="0" sz="1800" spc="-10" b="1">
                <a:latin typeface="Calibri"/>
                <a:cs typeface="Calibri"/>
              </a:rPr>
              <a:t>4.6 </a:t>
            </a:r>
            <a:r>
              <a:rPr dirty="0" sz="1800" spc="-15" b="1">
                <a:latin typeface="Calibri"/>
                <a:cs typeface="Calibri"/>
              </a:rPr>
              <a:t>(SD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1.5)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92190" y="2493073"/>
            <a:ext cx="24720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PROTECT AF </a:t>
            </a:r>
            <a:r>
              <a:rPr dirty="0" sz="1800" b="1">
                <a:latin typeface="Calibri"/>
                <a:cs typeface="Calibri"/>
              </a:rPr>
              <a:t>= </a:t>
            </a:r>
            <a:r>
              <a:rPr dirty="0" sz="1800" spc="-10" b="1">
                <a:latin typeface="Calibri"/>
                <a:cs typeface="Calibri"/>
              </a:rPr>
              <a:t>3.4 </a:t>
            </a:r>
            <a:r>
              <a:rPr dirty="0" sz="1800" spc="-15" b="1">
                <a:latin typeface="Calibri"/>
                <a:cs typeface="Calibri"/>
              </a:rPr>
              <a:t>(SD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1.5)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92190" y="2767647"/>
            <a:ext cx="210693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Calibri"/>
                <a:cs typeface="Calibri"/>
              </a:rPr>
              <a:t>PREVAIL </a:t>
            </a:r>
            <a:r>
              <a:rPr dirty="0" sz="1800" b="1">
                <a:latin typeface="Calibri"/>
                <a:cs typeface="Calibri"/>
              </a:rPr>
              <a:t>= </a:t>
            </a:r>
            <a:r>
              <a:rPr dirty="0" sz="1800" spc="-10" b="1">
                <a:latin typeface="Calibri"/>
                <a:cs typeface="Calibri"/>
              </a:rPr>
              <a:t>3.8 </a:t>
            </a:r>
            <a:r>
              <a:rPr dirty="0" sz="1800" spc="-15" b="1">
                <a:latin typeface="Calibri"/>
                <a:cs typeface="Calibri"/>
              </a:rPr>
              <a:t>(SD</a:t>
            </a:r>
            <a:r>
              <a:rPr dirty="0" sz="1800" spc="3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1.2)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513840" marR="5080" indent="-412115">
              <a:lnSpc>
                <a:spcPct val="100000"/>
              </a:lnSpc>
              <a:spcBef>
                <a:spcPts val="125"/>
              </a:spcBef>
            </a:pPr>
            <a:r>
              <a:rPr dirty="0" spc="10"/>
              <a:t>HAS BLED</a:t>
            </a:r>
            <a:r>
              <a:rPr dirty="0" spc="-210"/>
              <a:t> </a:t>
            </a:r>
            <a:r>
              <a:rPr dirty="0"/>
              <a:t>Score  </a:t>
            </a:r>
            <a:r>
              <a:rPr dirty="0" spc="-10"/>
              <a:t>Distribution</a:t>
            </a:r>
          </a:p>
        </p:txBody>
      </p:sp>
      <p:sp>
        <p:nvSpPr>
          <p:cNvPr id="3" name="object 3"/>
          <p:cNvSpPr/>
          <p:nvPr/>
        </p:nvSpPr>
        <p:spPr>
          <a:xfrm>
            <a:off x="5707379" y="4819650"/>
            <a:ext cx="2571750" cy="0"/>
          </a:xfrm>
          <a:custGeom>
            <a:avLst/>
            <a:gdLst/>
            <a:ahLst/>
            <a:cxnLst/>
            <a:rect l="l" t="t" r="r" b="b"/>
            <a:pathLst>
              <a:path w="2571750" h="0">
                <a:moveTo>
                  <a:pt x="0" y="0"/>
                </a:moveTo>
                <a:lnTo>
                  <a:pt x="25717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45379" y="481965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75759" y="481965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06140" y="481965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6520" y="481965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80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67789" y="4819650"/>
            <a:ext cx="1032510" cy="0"/>
          </a:xfrm>
          <a:custGeom>
            <a:avLst/>
            <a:gdLst/>
            <a:ahLst/>
            <a:cxnLst/>
            <a:rect l="l" t="t" r="r" b="b"/>
            <a:pathLst>
              <a:path w="1032510" h="0">
                <a:moveTo>
                  <a:pt x="0" y="0"/>
                </a:moveTo>
                <a:lnTo>
                  <a:pt x="10325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45379" y="4408170"/>
            <a:ext cx="3333750" cy="0"/>
          </a:xfrm>
          <a:custGeom>
            <a:avLst/>
            <a:gdLst/>
            <a:ahLst/>
            <a:cxnLst/>
            <a:rect l="l" t="t" r="r" b="b"/>
            <a:pathLst>
              <a:path w="3333750" h="0">
                <a:moveTo>
                  <a:pt x="0" y="0"/>
                </a:moveTo>
                <a:lnTo>
                  <a:pt x="33337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75759" y="440817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06140" y="440817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67789" y="4408170"/>
            <a:ext cx="1794510" cy="0"/>
          </a:xfrm>
          <a:custGeom>
            <a:avLst/>
            <a:gdLst/>
            <a:ahLst/>
            <a:cxnLst/>
            <a:rect l="l" t="t" r="r" b="b"/>
            <a:pathLst>
              <a:path w="1794510" h="0">
                <a:moveTo>
                  <a:pt x="0" y="0"/>
                </a:moveTo>
                <a:lnTo>
                  <a:pt x="17945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45379" y="3996690"/>
            <a:ext cx="3333750" cy="0"/>
          </a:xfrm>
          <a:custGeom>
            <a:avLst/>
            <a:gdLst/>
            <a:ahLst/>
            <a:cxnLst/>
            <a:rect l="l" t="t" r="r" b="b"/>
            <a:pathLst>
              <a:path w="3333750" h="0">
                <a:moveTo>
                  <a:pt x="0" y="0"/>
                </a:moveTo>
                <a:lnTo>
                  <a:pt x="33337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75759" y="399669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06140" y="399669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67789" y="3996690"/>
            <a:ext cx="1794510" cy="0"/>
          </a:xfrm>
          <a:custGeom>
            <a:avLst/>
            <a:gdLst/>
            <a:ahLst/>
            <a:cxnLst/>
            <a:rect l="l" t="t" r="r" b="b"/>
            <a:pathLst>
              <a:path w="1794510" h="0">
                <a:moveTo>
                  <a:pt x="0" y="0"/>
                </a:moveTo>
                <a:lnTo>
                  <a:pt x="17945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45379" y="3585209"/>
            <a:ext cx="3333750" cy="0"/>
          </a:xfrm>
          <a:custGeom>
            <a:avLst/>
            <a:gdLst/>
            <a:ahLst/>
            <a:cxnLst/>
            <a:rect l="l" t="t" r="r" b="b"/>
            <a:pathLst>
              <a:path w="3333750" h="0">
                <a:moveTo>
                  <a:pt x="0" y="0"/>
                </a:moveTo>
                <a:lnTo>
                  <a:pt x="33337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75759" y="3585209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06140" y="3585209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67789" y="3585209"/>
            <a:ext cx="1794510" cy="0"/>
          </a:xfrm>
          <a:custGeom>
            <a:avLst/>
            <a:gdLst/>
            <a:ahLst/>
            <a:cxnLst/>
            <a:rect l="l" t="t" r="r" b="b"/>
            <a:pathLst>
              <a:path w="1794510" h="0">
                <a:moveTo>
                  <a:pt x="0" y="0"/>
                </a:moveTo>
                <a:lnTo>
                  <a:pt x="17945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75759" y="3173729"/>
            <a:ext cx="4103370" cy="0"/>
          </a:xfrm>
          <a:custGeom>
            <a:avLst/>
            <a:gdLst/>
            <a:ahLst/>
            <a:cxnLst/>
            <a:rect l="l" t="t" r="r" b="b"/>
            <a:pathLst>
              <a:path w="4103370" h="0">
                <a:moveTo>
                  <a:pt x="0" y="0"/>
                </a:moveTo>
                <a:lnTo>
                  <a:pt x="410336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06140" y="3173729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67789" y="3173729"/>
            <a:ext cx="1794510" cy="0"/>
          </a:xfrm>
          <a:custGeom>
            <a:avLst/>
            <a:gdLst/>
            <a:ahLst/>
            <a:cxnLst/>
            <a:rect l="l" t="t" r="r" b="b"/>
            <a:pathLst>
              <a:path w="1794510" h="0">
                <a:moveTo>
                  <a:pt x="0" y="0"/>
                </a:moveTo>
                <a:lnTo>
                  <a:pt x="179451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75759" y="2762250"/>
            <a:ext cx="4103370" cy="0"/>
          </a:xfrm>
          <a:custGeom>
            <a:avLst/>
            <a:gdLst/>
            <a:ahLst/>
            <a:cxnLst/>
            <a:rect l="l" t="t" r="r" b="b"/>
            <a:pathLst>
              <a:path w="4103370" h="0">
                <a:moveTo>
                  <a:pt x="0" y="0"/>
                </a:moveTo>
                <a:lnTo>
                  <a:pt x="410336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67789" y="2762250"/>
            <a:ext cx="2564130" cy="0"/>
          </a:xfrm>
          <a:custGeom>
            <a:avLst/>
            <a:gdLst/>
            <a:ahLst/>
            <a:cxnLst/>
            <a:rect l="l" t="t" r="r" b="b"/>
            <a:pathLst>
              <a:path w="2564129" h="0">
                <a:moveTo>
                  <a:pt x="0" y="0"/>
                </a:moveTo>
                <a:lnTo>
                  <a:pt x="25641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75759" y="2350770"/>
            <a:ext cx="4103370" cy="0"/>
          </a:xfrm>
          <a:custGeom>
            <a:avLst/>
            <a:gdLst/>
            <a:ahLst/>
            <a:cxnLst/>
            <a:rect l="l" t="t" r="r" b="b"/>
            <a:pathLst>
              <a:path w="4103370" h="0">
                <a:moveTo>
                  <a:pt x="0" y="0"/>
                </a:moveTo>
                <a:lnTo>
                  <a:pt x="410336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67789" y="2350770"/>
            <a:ext cx="2564130" cy="0"/>
          </a:xfrm>
          <a:custGeom>
            <a:avLst/>
            <a:gdLst/>
            <a:ahLst/>
            <a:cxnLst/>
            <a:rect l="l" t="t" r="r" b="b"/>
            <a:pathLst>
              <a:path w="2564129" h="0">
                <a:moveTo>
                  <a:pt x="0" y="0"/>
                </a:moveTo>
                <a:lnTo>
                  <a:pt x="25641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67789" y="1931670"/>
            <a:ext cx="6911340" cy="0"/>
          </a:xfrm>
          <a:custGeom>
            <a:avLst/>
            <a:gdLst/>
            <a:ahLst/>
            <a:cxnLst/>
            <a:rect l="l" t="t" r="r" b="b"/>
            <a:pathLst>
              <a:path w="6911340" h="0">
                <a:moveTo>
                  <a:pt x="0" y="0"/>
                </a:moveTo>
                <a:lnTo>
                  <a:pt x="6911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30679" y="520827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38100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00300" y="4640579"/>
            <a:ext cx="236220" cy="586740"/>
          </a:xfrm>
          <a:custGeom>
            <a:avLst/>
            <a:gdLst/>
            <a:ahLst/>
            <a:cxnLst/>
            <a:rect l="l" t="t" r="r" b="b"/>
            <a:pathLst>
              <a:path w="236219" h="586739">
                <a:moveTo>
                  <a:pt x="236219" y="0"/>
                </a:moveTo>
                <a:lnTo>
                  <a:pt x="0" y="0"/>
                </a:lnTo>
                <a:lnTo>
                  <a:pt x="0" y="586740"/>
                </a:lnTo>
                <a:lnTo>
                  <a:pt x="236219" y="586740"/>
                </a:lnTo>
                <a:lnTo>
                  <a:pt x="2362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62300" y="3101339"/>
            <a:ext cx="243840" cy="2125980"/>
          </a:xfrm>
          <a:custGeom>
            <a:avLst/>
            <a:gdLst/>
            <a:ahLst/>
            <a:cxnLst/>
            <a:rect l="l" t="t" r="r" b="b"/>
            <a:pathLst>
              <a:path w="243839" h="2125979">
                <a:moveTo>
                  <a:pt x="243839" y="0"/>
                </a:moveTo>
                <a:lnTo>
                  <a:pt x="0" y="0"/>
                </a:lnTo>
                <a:lnTo>
                  <a:pt x="0" y="2125980"/>
                </a:lnTo>
                <a:lnTo>
                  <a:pt x="243839" y="2125980"/>
                </a:lnTo>
                <a:lnTo>
                  <a:pt x="2438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31920" y="2339339"/>
            <a:ext cx="243840" cy="2887980"/>
          </a:xfrm>
          <a:custGeom>
            <a:avLst/>
            <a:gdLst/>
            <a:ahLst/>
            <a:cxnLst/>
            <a:rect l="l" t="t" r="r" b="b"/>
            <a:pathLst>
              <a:path w="243839" h="2887979">
                <a:moveTo>
                  <a:pt x="243839" y="0"/>
                </a:moveTo>
                <a:lnTo>
                  <a:pt x="0" y="0"/>
                </a:lnTo>
                <a:lnTo>
                  <a:pt x="0" y="2887980"/>
                </a:lnTo>
                <a:lnTo>
                  <a:pt x="243839" y="2887980"/>
                </a:lnTo>
                <a:lnTo>
                  <a:pt x="2438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01540" y="3398520"/>
            <a:ext cx="243840" cy="1828800"/>
          </a:xfrm>
          <a:custGeom>
            <a:avLst/>
            <a:gdLst/>
            <a:ahLst/>
            <a:cxnLst/>
            <a:rect l="l" t="t" r="r" b="b"/>
            <a:pathLst>
              <a:path w="243839" h="1828800">
                <a:moveTo>
                  <a:pt x="243839" y="0"/>
                </a:moveTo>
                <a:lnTo>
                  <a:pt x="0" y="0"/>
                </a:lnTo>
                <a:lnTo>
                  <a:pt x="0" y="1828799"/>
                </a:lnTo>
                <a:lnTo>
                  <a:pt x="243839" y="1828799"/>
                </a:lnTo>
                <a:lnTo>
                  <a:pt x="2438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71159" y="4617720"/>
            <a:ext cx="236220" cy="609600"/>
          </a:xfrm>
          <a:custGeom>
            <a:avLst/>
            <a:gdLst/>
            <a:ahLst/>
            <a:cxnLst/>
            <a:rect l="l" t="t" r="r" b="b"/>
            <a:pathLst>
              <a:path w="236220" h="609600">
                <a:moveTo>
                  <a:pt x="236219" y="0"/>
                </a:moveTo>
                <a:lnTo>
                  <a:pt x="0" y="0"/>
                </a:lnTo>
                <a:lnTo>
                  <a:pt x="0" y="609599"/>
                </a:lnTo>
                <a:lnTo>
                  <a:pt x="236219" y="609599"/>
                </a:lnTo>
                <a:lnTo>
                  <a:pt x="2362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33159" y="5090159"/>
            <a:ext cx="243840" cy="137160"/>
          </a:xfrm>
          <a:custGeom>
            <a:avLst/>
            <a:gdLst/>
            <a:ahLst/>
            <a:cxnLst/>
            <a:rect l="l" t="t" r="r" b="b"/>
            <a:pathLst>
              <a:path w="243839" h="137160">
                <a:moveTo>
                  <a:pt x="243839" y="0"/>
                </a:moveTo>
                <a:lnTo>
                  <a:pt x="0" y="0"/>
                </a:lnTo>
                <a:lnTo>
                  <a:pt x="0" y="137159"/>
                </a:lnTo>
                <a:lnTo>
                  <a:pt x="243839" y="137159"/>
                </a:lnTo>
                <a:lnTo>
                  <a:pt x="24383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002780" y="521970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15239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772400" y="522350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7619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367789" y="5231129"/>
            <a:ext cx="6911340" cy="0"/>
          </a:xfrm>
          <a:custGeom>
            <a:avLst/>
            <a:gdLst/>
            <a:ahLst/>
            <a:cxnLst/>
            <a:rect l="l" t="t" r="r" b="b"/>
            <a:pathLst>
              <a:path w="6911340" h="0">
                <a:moveTo>
                  <a:pt x="0" y="0"/>
                </a:moveTo>
                <a:lnTo>
                  <a:pt x="691133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911225" y="1628393"/>
            <a:ext cx="257810" cy="3733165"/>
          </a:xfrm>
          <a:prstGeom prst="rect">
            <a:avLst/>
          </a:prstGeom>
        </p:spPr>
        <p:txBody>
          <a:bodyPr wrap="square" lIns="0" tIns="149225" rIns="0" bIns="0" rtlCol="0" vert="horz">
            <a:spAutoFit/>
          </a:bodyPr>
          <a:lstStyle/>
          <a:p>
            <a:pPr algn="r" marR="8255">
              <a:lnSpc>
                <a:spcPct val="100000"/>
              </a:lnSpc>
              <a:spcBef>
                <a:spcPts val="1175"/>
              </a:spcBef>
            </a:pPr>
            <a:r>
              <a:rPr dirty="0" sz="1800" spc="-15" b="1">
                <a:latin typeface="Calibri"/>
                <a:cs typeface="Calibri"/>
              </a:rPr>
              <a:t>40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5"/>
              </a:spcBef>
            </a:pPr>
            <a:r>
              <a:rPr dirty="0" sz="1800" spc="-15" b="1">
                <a:latin typeface="Calibri"/>
                <a:cs typeface="Calibri"/>
              </a:rPr>
              <a:t>35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5"/>
              </a:spcBef>
            </a:pPr>
            <a:r>
              <a:rPr dirty="0" sz="1800" spc="-15" b="1">
                <a:latin typeface="Calibri"/>
                <a:cs typeface="Calibri"/>
              </a:rPr>
              <a:t>30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5"/>
              </a:spcBef>
            </a:pPr>
            <a:r>
              <a:rPr dirty="0" sz="1800" spc="-15" b="1">
                <a:latin typeface="Calibri"/>
                <a:cs typeface="Calibri"/>
              </a:rPr>
              <a:t>25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0"/>
              </a:spcBef>
            </a:pPr>
            <a:r>
              <a:rPr dirty="0" sz="1800" spc="-15" b="1">
                <a:latin typeface="Calibri"/>
                <a:cs typeface="Calibri"/>
              </a:rPr>
              <a:t>20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5"/>
              </a:spcBef>
            </a:pPr>
            <a:r>
              <a:rPr dirty="0" sz="1800" spc="-15" b="1">
                <a:latin typeface="Calibri"/>
                <a:cs typeface="Calibri"/>
              </a:rPr>
              <a:t>15</a:t>
            </a:r>
            <a:endParaRPr sz="1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  <a:spcBef>
                <a:spcPts val="1085"/>
              </a:spcBef>
            </a:pPr>
            <a:r>
              <a:rPr dirty="0" sz="1800" spc="-15" b="1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85"/>
              </a:spcBef>
            </a:pPr>
            <a:r>
              <a:rPr dirty="0" sz="1800" b="1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85"/>
              </a:spcBef>
            </a:pPr>
            <a:r>
              <a:rPr dirty="0" sz="1800" b="1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81479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50210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18433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91834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060183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28915" y="5358447"/>
            <a:ext cx="1416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372103" y="5287980"/>
            <a:ext cx="2292985" cy="74993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627380">
              <a:lnSpc>
                <a:spcPct val="100000"/>
              </a:lnSpc>
              <a:spcBef>
                <a:spcPts val="655"/>
              </a:spcBef>
              <a:tabLst>
                <a:tab pos="1395730" algn="l"/>
                <a:tab pos="2163445" algn="l"/>
              </a:tabLst>
            </a:pPr>
            <a:r>
              <a:rPr dirty="0" sz="1800" b="1">
                <a:latin typeface="Calibri"/>
                <a:cs typeface="Calibri"/>
              </a:rPr>
              <a:t>3</a:t>
            </a:r>
            <a:r>
              <a:rPr dirty="0" sz="1800" b="1">
                <a:latin typeface="Calibri"/>
                <a:cs typeface="Calibri"/>
              </a:rPr>
              <a:t>	</a:t>
            </a:r>
            <a:r>
              <a:rPr dirty="0" sz="1800" b="1">
                <a:latin typeface="Calibri"/>
                <a:cs typeface="Calibri"/>
              </a:rPr>
              <a:t>4</a:t>
            </a:r>
            <a:r>
              <a:rPr dirty="0" sz="1800" b="1">
                <a:latin typeface="Calibri"/>
                <a:cs typeface="Calibri"/>
              </a:rPr>
              <a:t>	</a:t>
            </a:r>
            <a:r>
              <a:rPr dirty="0" sz="1800" b="1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950" spc="20" b="1">
                <a:latin typeface="Calibri"/>
                <a:cs typeface="Calibri"/>
              </a:rPr>
              <a:t>HAS-BLED </a:t>
            </a:r>
            <a:r>
              <a:rPr dirty="0" sz="1950" spc="5" b="1">
                <a:latin typeface="Calibri"/>
                <a:cs typeface="Calibri"/>
              </a:rPr>
              <a:t>risk</a:t>
            </a:r>
            <a:r>
              <a:rPr dirty="0" sz="1950" spc="35" b="1">
                <a:latin typeface="Calibri"/>
                <a:cs typeface="Calibri"/>
              </a:rPr>
              <a:t> </a:t>
            </a:r>
            <a:r>
              <a:rPr dirty="0" sz="1950" spc="15" b="1">
                <a:latin typeface="Calibri"/>
                <a:cs typeface="Calibri"/>
              </a:rPr>
              <a:t>scores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6564" y="2612548"/>
            <a:ext cx="254000" cy="20796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b="1">
                <a:latin typeface="Calibri"/>
                <a:cs typeface="Calibri"/>
              </a:rPr>
              <a:t>Percent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15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Population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295535" y="62937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434334" y="2001520"/>
            <a:ext cx="128968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Calibri"/>
                <a:cs typeface="Calibri"/>
              </a:rPr>
              <a:t>Mean 3 </a:t>
            </a:r>
            <a:r>
              <a:rPr dirty="0" sz="1500" spc="5" b="1">
                <a:latin typeface="Calibri"/>
                <a:cs typeface="Calibri"/>
              </a:rPr>
              <a:t>(SD</a:t>
            </a:r>
            <a:r>
              <a:rPr dirty="0" sz="1500" spc="-120" b="1">
                <a:latin typeface="Calibri"/>
                <a:cs typeface="Calibri"/>
              </a:rPr>
              <a:t> </a:t>
            </a:r>
            <a:r>
              <a:rPr dirty="0" sz="1500" spc="10" b="1">
                <a:latin typeface="Calibri"/>
                <a:cs typeface="Calibri"/>
              </a:rPr>
              <a:t>1.1)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045" y="468376"/>
            <a:ext cx="5612765" cy="6940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4350" spc="5"/>
              <a:t>Annual </a:t>
            </a:r>
            <a:r>
              <a:rPr dirty="0" sz="4350" spc="-5"/>
              <a:t>Hospital</a:t>
            </a:r>
            <a:r>
              <a:rPr dirty="0" sz="4350" spc="200"/>
              <a:t> </a:t>
            </a:r>
            <a:r>
              <a:rPr dirty="0" sz="4350" spc="-25"/>
              <a:t>Volume</a:t>
            </a:r>
            <a:endParaRPr sz="4350"/>
          </a:p>
        </p:txBody>
      </p:sp>
      <p:sp>
        <p:nvSpPr>
          <p:cNvPr id="3" name="object 3"/>
          <p:cNvSpPr/>
          <p:nvPr/>
        </p:nvSpPr>
        <p:spPr>
          <a:xfrm>
            <a:off x="8625840" y="5033009"/>
            <a:ext cx="300990" cy="0"/>
          </a:xfrm>
          <a:custGeom>
            <a:avLst/>
            <a:gdLst/>
            <a:ahLst/>
            <a:cxnLst/>
            <a:rect l="l" t="t" r="r" b="b"/>
            <a:pathLst>
              <a:path w="300990" h="0">
                <a:moveTo>
                  <a:pt x="0" y="0"/>
                </a:moveTo>
                <a:lnTo>
                  <a:pt x="30098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80859" y="5033009"/>
            <a:ext cx="1478280" cy="0"/>
          </a:xfrm>
          <a:custGeom>
            <a:avLst/>
            <a:gdLst/>
            <a:ahLst/>
            <a:cxnLst/>
            <a:rect l="l" t="t" r="r" b="b"/>
            <a:pathLst>
              <a:path w="1478279" h="0">
                <a:moveTo>
                  <a:pt x="0" y="0"/>
                </a:moveTo>
                <a:lnTo>
                  <a:pt x="14782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12179" y="503300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59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35879" y="5033009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259579" y="5033009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90900" y="503300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14600" y="5033009"/>
            <a:ext cx="601980" cy="0"/>
          </a:xfrm>
          <a:custGeom>
            <a:avLst/>
            <a:gdLst/>
            <a:ahLst/>
            <a:cxnLst/>
            <a:rect l="l" t="t" r="r" b="b"/>
            <a:pathLst>
              <a:path w="601980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45920" y="503300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70610" y="5033009"/>
            <a:ext cx="300990" cy="0"/>
          </a:xfrm>
          <a:custGeom>
            <a:avLst/>
            <a:gdLst/>
            <a:ahLst/>
            <a:cxnLst/>
            <a:rect l="l" t="t" r="r" b="b"/>
            <a:pathLst>
              <a:path w="300990" h="0">
                <a:moveTo>
                  <a:pt x="0" y="0"/>
                </a:moveTo>
                <a:lnTo>
                  <a:pt x="30099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35879" y="4408170"/>
            <a:ext cx="3790950" cy="0"/>
          </a:xfrm>
          <a:custGeom>
            <a:avLst/>
            <a:gdLst/>
            <a:ahLst/>
            <a:cxnLst/>
            <a:rect l="l" t="t" r="r" b="b"/>
            <a:pathLst>
              <a:path w="3790950" h="0">
                <a:moveTo>
                  <a:pt x="0" y="0"/>
                </a:moveTo>
                <a:lnTo>
                  <a:pt x="37909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59579" y="4408170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90900" y="4408170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14600" y="4408170"/>
            <a:ext cx="601980" cy="0"/>
          </a:xfrm>
          <a:custGeom>
            <a:avLst/>
            <a:gdLst/>
            <a:ahLst/>
            <a:cxnLst/>
            <a:rect l="l" t="t" r="r" b="b"/>
            <a:pathLst>
              <a:path w="601980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70610" y="4408170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 h="0">
                <a:moveTo>
                  <a:pt x="0" y="0"/>
                </a:moveTo>
                <a:lnTo>
                  <a:pt x="11696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59579" y="3783329"/>
            <a:ext cx="4667250" cy="0"/>
          </a:xfrm>
          <a:custGeom>
            <a:avLst/>
            <a:gdLst/>
            <a:ahLst/>
            <a:cxnLst/>
            <a:rect l="l" t="t" r="r" b="b"/>
            <a:pathLst>
              <a:path w="4667250" h="0">
                <a:moveTo>
                  <a:pt x="0" y="0"/>
                </a:moveTo>
                <a:lnTo>
                  <a:pt x="46672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90900" y="378332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14600" y="3783329"/>
            <a:ext cx="601980" cy="0"/>
          </a:xfrm>
          <a:custGeom>
            <a:avLst/>
            <a:gdLst/>
            <a:ahLst/>
            <a:cxnLst/>
            <a:rect l="l" t="t" r="r" b="b"/>
            <a:pathLst>
              <a:path w="601980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0610" y="3783329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 h="0">
                <a:moveTo>
                  <a:pt x="0" y="0"/>
                </a:moveTo>
                <a:lnTo>
                  <a:pt x="11696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259579" y="3158489"/>
            <a:ext cx="4667250" cy="0"/>
          </a:xfrm>
          <a:custGeom>
            <a:avLst/>
            <a:gdLst/>
            <a:ahLst/>
            <a:cxnLst/>
            <a:rect l="l" t="t" r="r" b="b"/>
            <a:pathLst>
              <a:path w="4667250" h="0">
                <a:moveTo>
                  <a:pt x="0" y="0"/>
                </a:moveTo>
                <a:lnTo>
                  <a:pt x="466725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90900" y="3158489"/>
            <a:ext cx="594360" cy="0"/>
          </a:xfrm>
          <a:custGeom>
            <a:avLst/>
            <a:gdLst/>
            <a:ahLst/>
            <a:cxnLst/>
            <a:rect l="l" t="t" r="r" b="b"/>
            <a:pathLst>
              <a:path w="594360" h="0">
                <a:moveTo>
                  <a:pt x="0" y="0"/>
                </a:moveTo>
                <a:lnTo>
                  <a:pt x="5943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14600" y="3158489"/>
            <a:ext cx="601980" cy="0"/>
          </a:xfrm>
          <a:custGeom>
            <a:avLst/>
            <a:gdLst/>
            <a:ahLst/>
            <a:cxnLst/>
            <a:rect l="l" t="t" r="r" b="b"/>
            <a:pathLst>
              <a:path w="601980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0610" y="3158489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 h="0">
                <a:moveTo>
                  <a:pt x="0" y="0"/>
                </a:moveTo>
                <a:lnTo>
                  <a:pt x="11696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14600" y="2533650"/>
            <a:ext cx="6412230" cy="0"/>
          </a:xfrm>
          <a:custGeom>
            <a:avLst/>
            <a:gdLst/>
            <a:ahLst/>
            <a:cxnLst/>
            <a:rect l="l" t="t" r="r" b="b"/>
            <a:pathLst>
              <a:path w="6412230" h="0">
                <a:moveTo>
                  <a:pt x="0" y="0"/>
                </a:moveTo>
                <a:lnTo>
                  <a:pt x="641223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70610" y="2533650"/>
            <a:ext cx="1169670" cy="0"/>
          </a:xfrm>
          <a:custGeom>
            <a:avLst/>
            <a:gdLst/>
            <a:ahLst/>
            <a:cxnLst/>
            <a:rect l="l" t="t" r="r" b="b"/>
            <a:pathLst>
              <a:path w="1169670" h="0">
                <a:moveTo>
                  <a:pt x="0" y="0"/>
                </a:moveTo>
                <a:lnTo>
                  <a:pt x="116967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0610" y="1908810"/>
            <a:ext cx="7856220" cy="0"/>
          </a:xfrm>
          <a:custGeom>
            <a:avLst/>
            <a:gdLst/>
            <a:ahLst/>
            <a:cxnLst/>
            <a:rect l="l" t="t" r="r" b="b"/>
            <a:pathLst>
              <a:path w="7856220" h="0">
                <a:moveTo>
                  <a:pt x="0" y="0"/>
                </a:moveTo>
                <a:lnTo>
                  <a:pt x="78562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71600" y="4472940"/>
            <a:ext cx="274320" cy="1188720"/>
          </a:xfrm>
          <a:custGeom>
            <a:avLst/>
            <a:gdLst/>
            <a:ahLst/>
            <a:cxnLst/>
            <a:rect l="l" t="t" r="r" b="b"/>
            <a:pathLst>
              <a:path w="274319" h="1188720">
                <a:moveTo>
                  <a:pt x="274319" y="0"/>
                </a:moveTo>
                <a:lnTo>
                  <a:pt x="0" y="0"/>
                </a:lnTo>
                <a:lnTo>
                  <a:pt x="0" y="1188720"/>
                </a:lnTo>
                <a:lnTo>
                  <a:pt x="274319" y="118872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40279" y="2438400"/>
            <a:ext cx="274320" cy="3223260"/>
          </a:xfrm>
          <a:custGeom>
            <a:avLst/>
            <a:gdLst/>
            <a:ahLst/>
            <a:cxnLst/>
            <a:rect l="l" t="t" r="r" b="b"/>
            <a:pathLst>
              <a:path w="274319" h="3223260">
                <a:moveTo>
                  <a:pt x="274319" y="0"/>
                </a:moveTo>
                <a:lnTo>
                  <a:pt x="0" y="0"/>
                </a:lnTo>
                <a:lnTo>
                  <a:pt x="0" y="3223260"/>
                </a:lnTo>
                <a:lnTo>
                  <a:pt x="274319" y="322326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16579" y="2628900"/>
            <a:ext cx="274320" cy="3032760"/>
          </a:xfrm>
          <a:custGeom>
            <a:avLst/>
            <a:gdLst/>
            <a:ahLst/>
            <a:cxnLst/>
            <a:rect l="l" t="t" r="r" b="b"/>
            <a:pathLst>
              <a:path w="274320" h="3032760">
                <a:moveTo>
                  <a:pt x="274319" y="0"/>
                </a:moveTo>
                <a:lnTo>
                  <a:pt x="0" y="0"/>
                </a:lnTo>
                <a:lnTo>
                  <a:pt x="0" y="3032760"/>
                </a:lnTo>
                <a:lnTo>
                  <a:pt x="274319" y="303276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85259" y="2598420"/>
            <a:ext cx="274320" cy="3063240"/>
          </a:xfrm>
          <a:custGeom>
            <a:avLst/>
            <a:gdLst/>
            <a:ahLst/>
            <a:cxnLst/>
            <a:rect l="l" t="t" r="r" b="b"/>
            <a:pathLst>
              <a:path w="274320" h="3063240">
                <a:moveTo>
                  <a:pt x="274319" y="0"/>
                </a:moveTo>
                <a:lnTo>
                  <a:pt x="0" y="0"/>
                </a:lnTo>
                <a:lnTo>
                  <a:pt x="0" y="3063240"/>
                </a:lnTo>
                <a:lnTo>
                  <a:pt x="274319" y="306324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61559" y="3878579"/>
            <a:ext cx="274320" cy="1783080"/>
          </a:xfrm>
          <a:custGeom>
            <a:avLst/>
            <a:gdLst/>
            <a:ahLst/>
            <a:cxnLst/>
            <a:rect l="l" t="t" r="r" b="b"/>
            <a:pathLst>
              <a:path w="274320" h="1783079">
                <a:moveTo>
                  <a:pt x="274319" y="0"/>
                </a:moveTo>
                <a:lnTo>
                  <a:pt x="0" y="0"/>
                </a:lnTo>
                <a:lnTo>
                  <a:pt x="0" y="1783080"/>
                </a:lnTo>
                <a:lnTo>
                  <a:pt x="274319" y="178308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737859" y="4785359"/>
            <a:ext cx="274320" cy="876300"/>
          </a:xfrm>
          <a:custGeom>
            <a:avLst/>
            <a:gdLst/>
            <a:ahLst/>
            <a:cxnLst/>
            <a:rect l="l" t="t" r="r" b="b"/>
            <a:pathLst>
              <a:path w="274320" h="876300">
                <a:moveTo>
                  <a:pt x="274319" y="0"/>
                </a:moveTo>
                <a:lnTo>
                  <a:pt x="0" y="0"/>
                </a:lnTo>
                <a:lnTo>
                  <a:pt x="0" y="876299"/>
                </a:lnTo>
                <a:lnTo>
                  <a:pt x="274319" y="876299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06540" y="4846320"/>
            <a:ext cx="274320" cy="815340"/>
          </a:xfrm>
          <a:custGeom>
            <a:avLst/>
            <a:gdLst/>
            <a:ahLst/>
            <a:cxnLst/>
            <a:rect l="l" t="t" r="r" b="b"/>
            <a:pathLst>
              <a:path w="274320" h="815339">
                <a:moveTo>
                  <a:pt x="274319" y="0"/>
                </a:moveTo>
                <a:lnTo>
                  <a:pt x="0" y="0"/>
                </a:lnTo>
                <a:lnTo>
                  <a:pt x="0" y="815339"/>
                </a:lnTo>
                <a:lnTo>
                  <a:pt x="274319" y="815339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482840" y="5097779"/>
            <a:ext cx="274320" cy="563880"/>
          </a:xfrm>
          <a:custGeom>
            <a:avLst/>
            <a:gdLst/>
            <a:ahLst/>
            <a:cxnLst/>
            <a:rect l="l" t="t" r="r" b="b"/>
            <a:pathLst>
              <a:path w="274320" h="563879">
                <a:moveTo>
                  <a:pt x="274319" y="0"/>
                </a:moveTo>
                <a:lnTo>
                  <a:pt x="0" y="0"/>
                </a:lnTo>
                <a:lnTo>
                  <a:pt x="0" y="563880"/>
                </a:lnTo>
                <a:lnTo>
                  <a:pt x="274319" y="563880"/>
                </a:lnTo>
                <a:lnTo>
                  <a:pt x="27431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359140" y="4754879"/>
            <a:ext cx="266700" cy="906780"/>
          </a:xfrm>
          <a:custGeom>
            <a:avLst/>
            <a:gdLst/>
            <a:ahLst/>
            <a:cxnLst/>
            <a:rect l="l" t="t" r="r" b="b"/>
            <a:pathLst>
              <a:path w="266700" h="906779">
                <a:moveTo>
                  <a:pt x="266700" y="0"/>
                </a:moveTo>
                <a:lnTo>
                  <a:pt x="0" y="0"/>
                </a:lnTo>
                <a:lnTo>
                  <a:pt x="0" y="906780"/>
                </a:lnTo>
                <a:lnTo>
                  <a:pt x="266700" y="906780"/>
                </a:lnTo>
                <a:lnTo>
                  <a:pt x="2667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70610" y="5657850"/>
            <a:ext cx="7856220" cy="0"/>
          </a:xfrm>
          <a:custGeom>
            <a:avLst/>
            <a:gdLst/>
            <a:ahLst/>
            <a:cxnLst/>
            <a:rect l="l" t="t" r="r" b="b"/>
            <a:pathLst>
              <a:path w="7856220" h="0">
                <a:moveTo>
                  <a:pt x="0" y="0"/>
                </a:moveTo>
                <a:lnTo>
                  <a:pt x="785622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59434" y="2373375"/>
            <a:ext cx="342265" cy="3402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10795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-30" b="1">
                <a:latin typeface="Calibri"/>
                <a:cs typeface="Calibri"/>
              </a:rPr>
              <a:t>0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50"/>
              </a:spcBef>
            </a:pPr>
            <a:r>
              <a:rPr dirty="0" sz="1600" spc="25" b="1">
                <a:latin typeface="Calibri"/>
                <a:cs typeface="Calibri"/>
              </a:rPr>
              <a:t>80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60"/>
              </a:spcBef>
            </a:pPr>
            <a:r>
              <a:rPr dirty="0" sz="1600" spc="25" b="1">
                <a:latin typeface="Calibri"/>
                <a:cs typeface="Calibri"/>
              </a:rPr>
              <a:t>60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55"/>
              </a:spcBef>
            </a:pPr>
            <a:r>
              <a:rPr dirty="0" sz="1600" spc="25" b="1">
                <a:latin typeface="Calibri"/>
                <a:cs typeface="Calibri"/>
              </a:rPr>
              <a:t>40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055"/>
              </a:spcBef>
            </a:pPr>
            <a:r>
              <a:rPr dirty="0" sz="1600" spc="25" b="1"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algn="r" marR="10795">
              <a:lnSpc>
                <a:spcPct val="100000"/>
              </a:lnSpc>
              <a:spcBef>
                <a:spcPts val="1055"/>
              </a:spcBef>
            </a:pP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9434" y="1746821"/>
            <a:ext cx="33591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25" b="1">
                <a:latin typeface="Calibri"/>
                <a:cs typeface="Calibri"/>
              </a:rPr>
              <a:t>1</a:t>
            </a:r>
            <a:r>
              <a:rPr dirty="0" sz="1600" spc="-35" b="1">
                <a:latin typeface="Calibri"/>
                <a:cs typeface="Calibri"/>
              </a:rPr>
              <a:t>2</a:t>
            </a:r>
            <a:r>
              <a:rPr dirty="0" sz="1600" spc="10" b="1"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0391" y="5766752"/>
            <a:ext cx="31242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30" b="1">
                <a:latin typeface="Calibri"/>
                <a:cs typeface="Calibri"/>
              </a:rPr>
              <a:t>&lt;</a:t>
            </a:r>
            <a:r>
              <a:rPr dirty="0" sz="1500" spc="15" b="1">
                <a:latin typeface="Calibri"/>
                <a:cs typeface="Calibri"/>
              </a:rPr>
              <a:t>1</a:t>
            </a:r>
            <a:r>
              <a:rPr dirty="0" sz="1500" b="1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47875" y="5766752"/>
            <a:ext cx="66294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10 to</a:t>
            </a:r>
            <a:r>
              <a:rPr dirty="0" sz="1500" spc="-11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19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22016" y="5766752"/>
            <a:ext cx="66294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20 to</a:t>
            </a:r>
            <a:r>
              <a:rPr dirty="0" sz="1500" spc="-11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29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96029" y="5766752"/>
            <a:ext cx="66294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30 to</a:t>
            </a:r>
            <a:r>
              <a:rPr dirty="0" sz="1500" spc="-11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39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69790" y="5766752"/>
            <a:ext cx="66484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40 </a:t>
            </a:r>
            <a:r>
              <a:rPr dirty="0" sz="1500" spc="10" b="1">
                <a:latin typeface="Calibri"/>
                <a:cs typeface="Calibri"/>
              </a:rPr>
              <a:t>to</a:t>
            </a:r>
            <a:r>
              <a:rPr dirty="0" sz="1500" spc="-105" b="1">
                <a:latin typeface="Calibri"/>
                <a:cs typeface="Calibri"/>
              </a:rPr>
              <a:t> </a:t>
            </a:r>
            <a:r>
              <a:rPr dirty="0" sz="1500" spc="-20" b="1">
                <a:latin typeface="Calibri"/>
                <a:cs typeface="Calibri"/>
              </a:rPr>
              <a:t>49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43803" y="5766752"/>
            <a:ext cx="66357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50 to</a:t>
            </a:r>
            <a:r>
              <a:rPr dirty="0" sz="1500" spc="-105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59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17945" y="5766752"/>
            <a:ext cx="66294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60 to</a:t>
            </a:r>
            <a:r>
              <a:rPr dirty="0" sz="1500" spc="-11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69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291958" y="5766752"/>
            <a:ext cx="66294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b="1">
                <a:latin typeface="Calibri"/>
                <a:cs typeface="Calibri"/>
              </a:rPr>
              <a:t>70 to</a:t>
            </a:r>
            <a:r>
              <a:rPr dirty="0" sz="1500" spc="-110" b="1">
                <a:latin typeface="Calibri"/>
                <a:cs typeface="Calibri"/>
              </a:rPr>
              <a:t> </a:t>
            </a:r>
            <a:r>
              <a:rPr dirty="0" sz="1500" spc="-25" b="1">
                <a:latin typeface="Calibri"/>
                <a:cs typeface="Calibri"/>
              </a:rPr>
              <a:t>79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95258" y="5766752"/>
            <a:ext cx="41148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30" b="1">
                <a:latin typeface="Calibri"/>
                <a:cs typeface="Calibri"/>
              </a:rPr>
              <a:t>&gt;</a:t>
            </a:r>
            <a:r>
              <a:rPr dirty="0" sz="1500" spc="30" b="1">
                <a:latin typeface="Calibri"/>
                <a:cs typeface="Calibri"/>
              </a:rPr>
              <a:t>=</a:t>
            </a:r>
            <a:r>
              <a:rPr dirty="0" sz="1500" spc="15" b="1">
                <a:latin typeface="Calibri"/>
                <a:cs typeface="Calibri"/>
              </a:rPr>
              <a:t>8</a:t>
            </a:r>
            <a:r>
              <a:rPr dirty="0" sz="1500" b="1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5262" y="2664906"/>
            <a:ext cx="254000" cy="19672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 spc="-10" b="1">
                <a:latin typeface="Calibri"/>
                <a:cs typeface="Calibri"/>
              </a:rPr>
              <a:t>Number </a:t>
            </a:r>
            <a:r>
              <a:rPr dirty="0" sz="1800" spc="-5" b="1">
                <a:latin typeface="Calibri"/>
                <a:cs typeface="Calibri"/>
              </a:rPr>
              <a:t>of</a:t>
            </a:r>
            <a:r>
              <a:rPr dirty="0" sz="1800" spc="-5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Hospitals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366645" y="2011298"/>
            <a:ext cx="1720214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Calibri"/>
                <a:cs typeface="Calibri"/>
              </a:rPr>
              <a:t>Median </a:t>
            </a:r>
            <a:r>
              <a:rPr dirty="0" sz="1500" spc="10" b="1">
                <a:latin typeface="Calibri"/>
                <a:cs typeface="Calibri"/>
              </a:rPr>
              <a:t>30 </a:t>
            </a:r>
            <a:r>
              <a:rPr dirty="0" sz="1500" spc="5" b="1">
                <a:latin typeface="Calibri"/>
                <a:cs typeface="Calibri"/>
              </a:rPr>
              <a:t>(IQR</a:t>
            </a:r>
            <a:r>
              <a:rPr dirty="0" sz="1500" spc="-145" b="1">
                <a:latin typeface="Calibri"/>
                <a:cs typeface="Calibri"/>
              </a:rPr>
              <a:t> </a:t>
            </a:r>
            <a:r>
              <a:rPr dirty="0" sz="1500" spc="15" b="1">
                <a:latin typeface="Calibri"/>
                <a:cs typeface="Calibri"/>
              </a:rPr>
              <a:t>4-56)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05733" y="6382702"/>
            <a:ext cx="19691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Annual </a:t>
            </a:r>
            <a:r>
              <a:rPr dirty="0" sz="1800" b="1">
                <a:latin typeface="Calibri"/>
                <a:cs typeface="Calibri"/>
              </a:rPr>
              <a:t>Case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Volume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371735" y="6331854"/>
            <a:ext cx="1669971" cy="419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Freeman, James</dc:creator>
  <dc:title>Left Atrial Appendage Closure Slides</dc:title>
  <dcterms:created xsi:type="dcterms:W3CDTF">2020-03-29T17:36:51Z</dcterms:created>
  <dcterms:modified xsi:type="dcterms:W3CDTF">2020-03-29T17:36:51Z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2020-03-29T00:00:00Z</vt:filetime>
  </property>
</Properties>
</file>