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61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5815" y="226567"/>
            <a:ext cx="8532368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4830" y="1390649"/>
            <a:ext cx="8454339" cy="2753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png"/><Relationship Id="rId9" Type="http://schemas.openxmlformats.org/officeDocument/2006/relationships/image" Target="../media/image10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095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9940" y="1751457"/>
            <a:ext cx="836168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01065" marR="5080" indent="-889000">
              <a:lnSpc>
                <a:spcPct val="100000"/>
              </a:lnSpc>
              <a:spcBef>
                <a:spcPts val="100"/>
              </a:spcBef>
            </a:pPr>
            <a:r>
              <a:rPr dirty="0" sz="2400" spc="-10"/>
              <a:t>Therapeutic </a:t>
            </a:r>
            <a:r>
              <a:rPr dirty="0" sz="2400" spc="-15"/>
              <a:t>intravascular </a:t>
            </a:r>
            <a:r>
              <a:rPr dirty="0" sz="2400" spc="-10"/>
              <a:t>ultrasound </a:t>
            </a:r>
            <a:r>
              <a:rPr dirty="0" sz="2400" spc="-5"/>
              <a:t>pulmonary artery denervation  </a:t>
            </a:r>
            <a:r>
              <a:rPr dirty="0" sz="2400" spc="-20"/>
              <a:t>for </a:t>
            </a:r>
            <a:r>
              <a:rPr dirty="0" sz="2400"/>
              <a:t>the </a:t>
            </a:r>
            <a:r>
              <a:rPr dirty="0" sz="2400" spc="-10"/>
              <a:t>treatment </a:t>
            </a:r>
            <a:r>
              <a:rPr dirty="0" sz="2400" spc="-5"/>
              <a:t>of pulmonary arterial</a:t>
            </a:r>
            <a:r>
              <a:rPr dirty="0" sz="2400" spc="-25"/>
              <a:t> </a:t>
            </a:r>
            <a:r>
              <a:rPr dirty="0" sz="2400" spc="-10"/>
              <a:t>hypertension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166217" y="2714625"/>
            <a:ext cx="8808085" cy="1718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10945">
              <a:lnSpc>
                <a:spcPct val="100000"/>
              </a:lnSpc>
              <a:spcBef>
                <a:spcPts val="100"/>
              </a:spcBef>
            </a:pPr>
            <a:r>
              <a:rPr dirty="0" sz="2400" spc="-10" b="0">
                <a:solidFill>
                  <a:srgbClr val="FFFFFF"/>
                </a:solidFill>
                <a:latin typeface="Calibri Light"/>
                <a:cs typeface="Calibri Light"/>
              </a:rPr>
              <a:t>TROPHY1: </a:t>
            </a:r>
            <a:r>
              <a:rPr dirty="0" sz="2400" b="0">
                <a:solidFill>
                  <a:srgbClr val="FFFFFF"/>
                </a:solidFill>
                <a:latin typeface="Calibri Light"/>
                <a:cs typeface="Calibri Light"/>
              </a:rPr>
              <a:t>a </a:t>
            </a:r>
            <a:r>
              <a:rPr dirty="0" sz="2400" spc="-10" b="0">
                <a:solidFill>
                  <a:srgbClr val="FFFFFF"/>
                </a:solidFill>
                <a:latin typeface="Calibri Light"/>
                <a:cs typeface="Calibri Light"/>
              </a:rPr>
              <a:t>multicentre, international, </a:t>
            </a:r>
            <a:r>
              <a:rPr dirty="0" sz="2400" spc="-5" b="0">
                <a:solidFill>
                  <a:srgbClr val="FFFFFF"/>
                </a:solidFill>
                <a:latin typeface="Calibri Light"/>
                <a:cs typeface="Calibri Light"/>
              </a:rPr>
              <a:t>open-label</a:t>
            </a:r>
            <a:r>
              <a:rPr dirty="0" sz="2400" spc="-10" b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2400" spc="-5" b="0">
                <a:solidFill>
                  <a:srgbClr val="FFFFFF"/>
                </a:solidFill>
                <a:latin typeface="Calibri Light"/>
                <a:cs typeface="Calibri Light"/>
              </a:rPr>
              <a:t>trial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b="0">
                <a:solidFill>
                  <a:srgbClr val="FFFFFF"/>
                </a:solidFill>
                <a:latin typeface="Calibri Light"/>
                <a:cs typeface="Calibri Light"/>
              </a:rPr>
              <a:t>A.M.K. </a:t>
            </a:r>
            <a:r>
              <a:rPr dirty="0" sz="1800" spc="-10" b="0">
                <a:solidFill>
                  <a:srgbClr val="FFFFFF"/>
                </a:solidFill>
                <a:latin typeface="Calibri Light"/>
                <a:cs typeface="Calibri Light"/>
              </a:rPr>
              <a:t>Rothman, </a:t>
            </a:r>
            <a:r>
              <a:rPr dirty="0" sz="1800" b="0">
                <a:solidFill>
                  <a:srgbClr val="FFFFFF"/>
                </a:solidFill>
                <a:latin typeface="Calibri Light"/>
                <a:cs typeface="Calibri Light"/>
              </a:rPr>
              <a:t>J-L. </a:t>
            </a:r>
            <a:r>
              <a:rPr dirty="0" sz="1800" spc="-30" b="0">
                <a:solidFill>
                  <a:srgbClr val="FFFFFF"/>
                </a:solidFill>
                <a:latin typeface="Calibri Light"/>
                <a:cs typeface="Calibri Light"/>
              </a:rPr>
              <a:t>Vachiery, </a:t>
            </a:r>
            <a:r>
              <a:rPr dirty="0" sz="1800" b="0">
                <a:solidFill>
                  <a:srgbClr val="FFFFFF"/>
                </a:solidFill>
                <a:latin typeface="Calibri Light"/>
                <a:cs typeface="Calibri Light"/>
              </a:rPr>
              <a:t>L.S. </a:t>
            </a:r>
            <a:r>
              <a:rPr dirty="0" sz="1800" spc="-10" b="0">
                <a:solidFill>
                  <a:srgbClr val="FFFFFF"/>
                </a:solidFill>
                <a:latin typeface="Calibri Light"/>
                <a:cs typeface="Calibri Light"/>
              </a:rPr>
              <a:t>Howard, </a:t>
            </a:r>
            <a:r>
              <a:rPr dirty="0" sz="1800" spc="-85" b="0">
                <a:solidFill>
                  <a:srgbClr val="FFFFFF"/>
                </a:solidFill>
                <a:latin typeface="Calibri Light"/>
                <a:cs typeface="Calibri Light"/>
              </a:rPr>
              <a:t>G.W. </a:t>
            </a:r>
            <a:r>
              <a:rPr dirty="0" sz="1800" b="0">
                <a:solidFill>
                  <a:srgbClr val="FFFFFF"/>
                </a:solidFill>
                <a:latin typeface="Calibri Light"/>
                <a:cs typeface="Calibri Light"/>
              </a:rPr>
              <a:t>Mikhail, I.M. Lang, M. Jonas, </a:t>
            </a:r>
            <a:r>
              <a:rPr dirty="0" sz="1800" spc="-25" b="0">
                <a:solidFill>
                  <a:srgbClr val="FFFFFF"/>
                </a:solidFill>
                <a:latin typeface="Calibri Light"/>
                <a:cs typeface="Calibri Light"/>
              </a:rPr>
              <a:t>D.G. </a:t>
            </a:r>
            <a:r>
              <a:rPr dirty="0" sz="1800" spc="-30" b="0">
                <a:solidFill>
                  <a:srgbClr val="FFFFFF"/>
                </a:solidFill>
                <a:latin typeface="Calibri Light"/>
                <a:cs typeface="Calibri Light"/>
              </a:rPr>
              <a:t>Kiely, </a:t>
            </a:r>
            <a:r>
              <a:rPr dirty="0" sz="1800" spc="-25" b="0">
                <a:solidFill>
                  <a:srgbClr val="FFFFFF"/>
                </a:solidFill>
                <a:latin typeface="Calibri Light"/>
                <a:cs typeface="Calibri Light"/>
              </a:rPr>
              <a:t>D.</a:t>
            </a:r>
            <a:r>
              <a:rPr dirty="0" sz="1800" spc="185" b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1800" spc="-40" b="0">
                <a:solidFill>
                  <a:srgbClr val="FFFFFF"/>
                </a:solidFill>
                <a:latin typeface="Calibri Light"/>
                <a:cs typeface="Calibri Light"/>
              </a:rPr>
              <a:t>Shav,</a:t>
            </a:r>
            <a:endParaRPr sz="1800">
              <a:latin typeface="Calibri Light"/>
              <a:cs typeface="Calibri Light"/>
            </a:endParaRPr>
          </a:p>
          <a:p>
            <a:pPr algn="ctr" marL="3175">
              <a:lnSpc>
                <a:spcPct val="100000"/>
              </a:lnSpc>
            </a:pPr>
            <a:r>
              <a:rPr dirty="0" sz="1800" spc="-15" b="0">
                <a:solidFill>
                  <a:srgbClr val="FFFFFF"/>
                </a:solidFill>
                <a:latin typeface="Calibri Light"/>
                <a:cs typeface="Calibri Light"/>
              </a:rPr>
              <a:t>O. </a:t>
            </a:r>
            <a:r>
              <a:rPr dirty="0" sz="1800" spc="-30" b="0">
                <a:solidFill>
                  <a:srgbClr val="FFFFFF"/>
                </a:solidFill>
                <a:latin typeface="Calibri Light"/>
                <a:cs typeface="Calibri Light"/>
              </a:rPr>
              <a:t>Shabtay, </a:t>
            </a:r>
            <a:r>
              <a:rPr dirty="0" sz="1800" spc="5" b="0">
                <a:solidFill>
                  <a:srgbClr val="FFFFFF"/>
                </a:solidFill>
                <a:latin typeface="Calibri Light"/>
                <a:cs typeface="Calibri Light"/>
              </a:rPr>
              <a:t>A. </a:t>
            </a:r>
            <a:r>
              <a:rPr dirty="0" sz="1800" spc="-5" b="0">
                <a:solidFill>
                  <a:srgbClr val="FFFFFF"/>
                </a:solidFill>
                <a:latin typeface="Calibri Light"/>
                <a:cs typeface="Calibri Light"/>
              </a:rPr>
              <a:t>Avriel, </a:t>
            </a:r>
            <a:r>
              <a:rPr dirty="0" sz="1800" spc="-15" b="0">
                <a:solidFill>
                  <a:srgbClr val="FFFFFF"/>
                </a:solidFill>
                <a:latin typeface="Calibri Light"/>
                <a:cs typeface="Calibri Light"/>
              </a:rPr>
              <a:t>G.D. </a:t>
            </a:r>
            <a:r>
              <a:rPr dirty="0" sz="1800" spc="-5" b="0">
                <a:solidFill>
                  <a:srgbClr val="FFFFFF"/>
                </a:solidFill>
                <a:latin typeface="Calibri Light"/>
                <a:cs typeface="Calibri Light"/>
              </a:rPr>
              <a:t>Lewis, </a:t>
            </a:r>
            <a:r>
              <a:rPr dirty="0" sz="1800" spc="-10" b="0">
                <a:solidFill>
                  <a:srgbClr val="FFFFFF"/>
                </a:solidFill>
                <a:latin typeface="Calibri Light"/>
                <a:cs typeface="Calibri Light"/>
              </a:rPr>
              <a:t>E.B..Rosenzweig, </a:t>
            </a:r>
            <a:r>
              <a:rPr dirty="0" sz="1800" spc="5" b="0">
                <a:solidFill>
                  <a:srgbClr val="FFFFFF"/>
                </a:solidFill>
                <a:latin typeface="Calibri Light"/>
                <a:cs typeface="Calibri Light"/>
              </a:rPr>
              <a:t>A.J. </a:t>
            </a:r>
            <a:r>
              <a:rPr dirty="0" sz="1800" spc="-5" b="0">
                <a:solidFill>
                  <a:srgbClr val="FFFFFF"/>
                </a:solidFill>
                <a:latin typeface="Calibri Light"/>
                <a:cs typeface="Calibri Light"/>
              </a:rPr>
              <a:t>Kirtane, </a:t>
            </a:r>
            <a:r>
              <a:rPr dirty="0" sz="1800" b="0">
                <a:solidFill>
                  <a:srgbClr val="FFFFFF"/>
                </a:solidFill>
                <a:latin typeface="Calibri Light"/>
                <a:cs typeface="Calibri Light"/>
              </a:rPr>
              <a:t>N.H. </a:t>
            </a:r>
            <a:r>
              <a:rPr dirty="0" sz="1800" spc="-5" b="0">
                <a:solidFill>
                  <a:srgbClr val="FFFFFF"/>
                </a:solidFill>
                <a:latin typeface="Calibri Light"/>
                <a:cs typeface="Calibri Light"/>
              </a:rPr>
              <a:t>Kim, </a:t>
            </a:r>
            <a:r>
              <a:rPr dirty="0" sz="1800" b="0">
                <a:solidFill>
                  <a:srgbClr val="FFFFFF"/>
                </a:solidFill>
                <a:latin typeface="Calibri Light"/>
                <a:cs typeface="Calibri Light"/>
              </a:rPr>
              <a:t>E. Mahmud,</a:t>
            </a:r>
            <a:r>
              <a:rPr dirty="0" sz="1800" spc="55" b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1800" spc="-130" b="0">
                <a:solidFill>
                  <a:srgbClr val="FFFFFF"/>
                </a:solidFill>
                <a:latin typeface="Calibri Light"/>
                <a:cs typeface="Calibri Light"/>
              </a:rPr>
              <a:t>V.V.</a:t>
            </a:r>
            <a:endParaRPr sz="1800">
              <a:latin typeface="Calibri Light"/>
              <a:cs typeface="Calibri Light"/>
            </a:endParaRPr>
          </a:p>
          <a:p>
            <a:pPr algn="ctr" marL="1270">
              <a:lnSpc>
                <a:spcPct val="100000"/>
              </a:lnSpc>
            </a:pPr>
            <a:r>
              <a:rPr dirty="0" sz="1800" b="0">
                <a:solidFill>
                  <a:srgbClr val="FFFFFF"/>
                </a:solidFill>
                <a:latin typeface="Calibri Light"/>
                <a:cs typeface="Calibri Light"/>
              </a:rPr>
              <a:t>McLaughlain, S. </a:t>
            </a:r>
            <a:r>
              <a:rPr dirty="0" sz="1800" spc="-10" b="0">
                <a:solidFill>
                  <a:srgbClr val="FFFFFF"/>
                </a:solidFill>
                <a:latin typeface="Calibri Light"/>
                <a:cs typeface="Calibri Light"/>
              </a:rPr>
              <a:t>Chetcuti, </a:t>
            </a:r>
            <a:r>
              <a:rPr dirty="0" sz="1800" b="0">
                <a:solidFill>
                  <a:srgbClr val="FFFFFF"/>
                </a:solidFill>
                <a:latin typeface="Calibri Light"/>
                <a:cs typeface="Calibri Light"/>
              </a:rPr>
              <a:t>M.B. </a:t>
            </a:r>
            <a:r>
              <a:rPr dirty="0" sz="1800" spc="-5" b="0">
                <a:solidFill>
                  <a:srgbClr val="FFFFFF"/>
                </a:solidFill>
                <a:latin typeface="Calibri Light"/>
                <a:cs typeface="Calibri Light"/>
              </a:rPr>
              <a:t>Leon, </a:t>
            </a:r>
            <a:r>
              <a:rPr dirty="0" sz="1800" spc="-15" b="0">
                <a:solidFill>
                  <a:srgbClr val="FFFFFF"/>
                </a:solidFill>
                <a:latin typeface="Calibri Light"/>
                <a:cs typeface="Calibri Light"/>
              </a:rPr>
              <a:t>O. Ben-Yehuda, </a:t>
            </a:r>
            <a:r>
              <a:rPr dirty="0" sz="1800" spc="-5" b="0">
                <a:solidFill>
                  <a:srgbClr val="FFFFFF"/>
                </a:solidFill>
                <a:latin typeface="Calibri Light"/>
                <a:cs typeface="Calibri Light"/>
              </a:rPr>
              <a:t>L.J.</a:t>
            </a:r>
            <a:r>
              <a:rPr dirty="0" sz="1800" spc="30" b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1800" spc="-5" b="0">
                <a:solidFill>
                  <a:srgbClr val="FFFFFF"/>
                </a:solidFill>
                <a:latin typeface="Calibri Light"/>
                <a:cs typeface="Calibri Light"/>
              </a:rPr>
              <a:t>Rubin</a:t>
            </a:r>
            <a:endParaRPr sz="1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52694" y="226567"/>
            <a:ext cx="328612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Why </a:t>
            </a:r>
            <a:r>
              <a:rPr dirty="0" spc="-10"/>
              <a:t>is this</a:t>
            </a:r>
            <a:r>
              <a:rPr dirty="0" spc="50"/>
              <a:t> </a:t>
            </a:r>
            <a:r>
              <a:rPr dirty="0" spc="-15"/>
              <a:t>important?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4830" y="1390649"/>
            <a:ext cx="7865109" cy="275399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0"/>
              </a:spcBef>
            </a:pP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In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patients established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on </a:t>
            </a:r>
            <a:r>
              <a:rPr dirty="0" sz="2800" spc="-20">
                <a:solidFill>
                  <a:srgbClr val="3B3B3A"/>
                </a:solidFill>
                <a:latin typeface="Calibri"/>
                <a:cs typeface="Calibri"/>
              </a:rPr>
              <a:t>best </a:t>
            </a:r>
            <a:r>
              <a:rPr dirty="0" sz="2800" spc="-10">
                <a:solidFill>
                  <a:srgbClr val="3B3B3A"/>
                </a:solidFill>
                <a:latin typeface="Calibri"/>
                <a:cs typeface="Calibri"/>
              </a:rPr>
              <a:t>medical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therapy  </a:t>
            </a:r>
            <a:r>
              <a:rPr dirty="0" sz="2800" spc="-10">
                <a:solidFill>
                  <a:srgbClr val="3B3B3A"/>
                </a:solidFill>
                <a:latin typeface="Calibri"/>
                <a:cs typeface="Calibri"/>
              </a:rPr>
              <a:t>therapeutic </a:t>
            </a:r>
            <a:r>
              <a:rPr dirty="0" sz="2800" spc="-20">
                <a:solidFill>
                  <a:srgbClr val="3B3B3A"/>
                </a:solidFill>
                <a:latin typeface="Calibri"/>
                <a:cs typeface="Calibri"/>
              </a:rPr>
              <a:t>intravascular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ultrasound </a:t>
            </a:r>
            <a:r>
              <a:rPr dirty="0" sz="2800" spc="-10">
                <a:solidFill>
                  <a:srgbClr val="3B3B3A"/>
                </a:solidFill>
                <a:latin typeface="Calibri"/>
                <a:cs typeface="Calibri"/>
              </a:rPr>
              <a:t>pulmonary artery  denervation:</a:t>
            </a:r>
            <a:endParaRPr sz="28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  <a:spcBef>
                <a:spcPts val="670"/>
              </a:spcBef>
            </a:pPr>
            <a:r>
              <a:rPr dirty="0" sz="2800" spc="-40">
                <a:solidFill>
                  <a:srgbClr val="3B3B3A"/>
                </a:solidFill>
                <a:latin typeface="Calibri"/>
                <a:cs typeface="Calibri"/>
              </a:rPr>
              <a:t>Was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feasible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and</a:t>
            </a:r>
            <a:r>
              <a:rPr dirty="0" sz="2800" spc="9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solidFill>
                  <a:srgbClr val="3B3B3A"/>
                </a:solidFill>
                <a:latin typeface="Calibri"/>
                <a:cs typeface="Calibri"/>
              </a:rPr>
              <a:t>safe</a:t>
            </a:r>
            <a:endParaRPr sz="2800">
              <a:latin typeface="Calibri"/>
              <a:cs typeface="Calibri"/>
            </a:endParaRPr>
          </a:p>
          <a:p>
            <a:pPr marL="926465" marR="1452880">
              <a:lnSpc>
                <a:spcPct val="119700"/>
              </a:lnSpc>
              <a:spcBef>
                <a:spcPts val="5"/>
              </a:spcBef>
            </a:pP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Improved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pulmonary </a:t>
            </a:r>
            <a:r>
              <a:rPr dirty="0" sz="2800" spc="-10">
                <a:solidFill>
                  <a:srgbClr val="3B3B3A"/>
                </a:solidFill>
                <a:latin typeface="Calibri"/>
                <a:cs typeface="Calibri"/>
              </a:rPr>
              <a:t>haemodynamics 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Improved </a:t>
            </a:r>
            <a:r>
              <a:rPr dirty="0" sz="2800" spc="-25">
                <a:solidFill>
                  <a:srgbClr val="3B3B3A"/>
                </a:solidFill>
                <a:latin typeface="Calibri"/>
                <a:cs typeface="Calibri"/>
              </a:rPr>
              <a:t>exercise</a:t>
            </a:r>
            <a:r>
              <a:rPr dirty="0" sz="2800" spc="3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tolerance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7933" y="226567"/>
            <a:ext cx="404177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The essentials </a:t>
            </a:r>
            <a:r>
              <a:rPr dirty="0" spc="-20"/>
              <a:t>to</a:t>
            </a:r>
            <a:r>
              <a:rPr dirty="0" spc="25"/>
              <a:t> </a:t>
            </a:r>
            <a:r>
              <a:rPr dirty="0" spc="-10"/>
              <a:t>remember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84" y="792822"/>
            <a:ext cx="8726170" cy="4081145"/>
          </a:xfrm>
          <a:prstGeom prst="rect">
            <a:avLst/>
          </a:prstGeom>
        </p:spPr>
        <p:txBody>
          <a:bodyPr wrap="square" lIns="0" tIns="1231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dirty="0" sz="1500" spc="-10">
                <a:solidFill>
                  <a:srgbClr val="4471C4"/>
                </a:solidFill>
                <a:latin typeface="Calibri"/>
                <a:cs typeface="Calibri"/>
              </a:rPr>
              <a:t>Why?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Mortality </a:t>
            </a:r>
            <a:r>
              <a:rPr dirty="0" sz="1500">
                <a:solidFill>
                  <a:srgbClr val="3B3B3A"/>
                </a:solidFill>
                <a:latin typeface="Calibri"/>
                <a:cs typeface="Calibri"/>
              </a:rPr>
              <a:t>and morbidity </a:t>
            </a:r>
            <a:r>
              <a:rPr dirty="0" sz="1500" spc="-10">
                <a:solidFill>
                  <a:srgbClr val="3B3B3A"/>
                </a:solidFill>
                <a:latin typeface="Calibri"/>
                <a:cs typeface="Calibri"/>
              </a:rPr>
              <a:t>are </a:t>
            </a:r>
            <a:r>
              <a:rPr dirty="0" sz="1500">
                <a:solidFill>
                  <a:srgbClr val="3B3B3A"/>
                </a:solidFill>
                <a:latin typeface="Calibri"/>
                <a:cs typeface="Calibri"/>
              </a:rPr>
              <a:t>high in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patients with </a:t>
            </a:r>
            <a:r>
              <a:rPr dirty="0" sz="1500">
                <a:solidFill>
                  <a:srgbClr val="3B3B3A"/>
                </a:solidFill>
                <a:latin typeface="Calibri"/>
                <a:cs typeface="Calibri"/>
              </a:rPr>
              <a:t>pulmonary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arterial hypertension despite best medical</a:t>
            </a:r>
            <a:r>
              <a:rPr dirty="0" sz="1500" spc="-5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3B3B3A"/>
                </a:solidFill>
                <a:latin typeface="Calibri"/>
                <a:cs typeface="Calibri"/>
              </a:rPr>
              <a:t>therapy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00" spc="-5">
                <a:solidFill>
                  <a:srgbClr val="4471C4"/>
                </a:solidFill>
                <a:latin typeface="Calibri"/>
                <a:cs typeface="Calibri"/>
              </a:rPr>
              <a:t>What?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500" spc="-10">
                <a:solidFill>
                  <a:srgbClr val="3B3B3A"/>
                </a:solidFill>
                <a:latin typeface="Calibri"/>
                <a:cs typeface="Calibri"/>
              </a:rPr>
              <a:t>Evaluation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of </a:t>
            </a:r>
            <a:r>
              <a:rPr dirty="0" sz="1500" spc="-15">
                <a:solidFill>
                  <a:srgbClr val="3B3B3A"/>
                </a:solidFill>
                <a:latin typeface="Calibri"/>
                <a:cs typeface="Calibri"/>
              </a:rPr>
              <a:t>safety </a:t>
            </a:r>
            <a:r>
              <a:rPr dirty="0" sz="1500">
                <a:solidFill>
                  <a:srgbClr val="3B3B3A"/>
                </a:solidFill>
                <a:latin typeface="Calibri"/>
                <a:cs typeface="Calibri"/>
              </a:rPr>
              <a:t>and </a:t>
            </a:r>
            <a:r>
              <a:rPr dirty="0" sz="1500" spc="-10">
                <a:solidFill>
                  <a:srgbClr val="3B3B3A"/>
                </a:solidFill>
                <a:latin typeface="Calibri"/>
                <a:cs typeface="Calibri"/>
              </a:rPr>
              <a:t>efficacy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of therapeutic </a:t>
            </a:r>
            <a:r>
              <a:rPr dirty="0" sz="1500" spc="-10">
                <a:solidFill>
                  <a:srgbClr val="3B3B3A"/>
                </a:solidFill>
                <a:latin typeface="Calibri"/>
                <a:cs typeface="Calibri"/>
              </a:rPr>
              <a:t>intravascular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ultrasound </a:t>
            </a:r>
            <a:r>
              <a:rPr dirty="0" sz="1500">
                <a:solidFill>
                  <a:srgbClr val="3B3B3A"/>
                </a:solidFill>
                <a:latin typeface="Calibri"/>
                <a:cs typeface="Calibri"/>
              </a:rPr>
              <a:t>pulmonary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artery</a:t>
            </a:r>
            <a:r>
              <a:rPr dirty="0" sz="1500" spc="-60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denervation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0" spc="-5">
                <a:solidFill>
                  <a:srgbClr val="4471C4"/>
                </a:solidFill>
                <a:latin typeface="Calibri"/>
                <a:cs typeface="Calibri"/>
              </a:rPr>
              <a:t>How?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Multicentre, international, </a:t>
            </a:r>
            <a:r>
              <a:rPr dirty="0" sz="1500">
                <a:solidFill>
                  <a:srgbClr val="3B3B3A"/>
                </a:solidFill>
                <a:latin typeface="Calibri"/>
                <a:cs typeface="Calibri"/>
              </a:rPr>
              <a:t>open-label, trial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of </a:t>
            </a:r>
            <a:r>
              <a:rPr dirty="0" sz="1500">
                <a:solidFill>
                  <a:srgbClr val="3B3B3A"/>
                </a:solidFill>
                <a:latin typeface="Calibri"/>
                <a:cs typeface="Calibri"/>
              </a:rPr>
              <a:t>pulmonary artery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denervation </a:t>
            </a:r>
            <a:r>
              <a:rPr dirty="0" sz="1500">
                <a:solidFill>
                  <a:srgbClr val="3B3B3A"/>
                </a:solidFill>
                <a:latin typeface="Calibri"/>
                <a:cs typeface="Calibri"/>
              </a:rPr>
              <a:t>in addition </a:t>
            </a:r>
            <a:r>
              <a:rPr dirty="0" sz="1500" spc="-10">
                <a:solidFill>
                  <a:srgbClr val="3B3B3A"/>
                </a:solidFill>
                <a:latin typeface="Calibri"/>
                <a:cs typeface="Calibri"/>
              </a:rPr>
              <a:t>to best </a:t>
            </a:r>
            <a:r>
              <a:rPr dirty="0" sz="1500" spc="-5">
                <a:solidFill>
                  <a:srgbClr val="3B3B3A"/>
                </a:solidFill>
                <a:latin typeface="Calibri"/>
                <a:cs typeface="Calibri"/>
              </a:rPr>
              <a:t>medical</a:t>
            </a:r>
            <a:r>
              <a:rPr dirty="0" sz="1500" spc="-4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3B3B3A"/>
                </a:solidFill>
                <a:latin typeface="Calibri"/>
                <a:cs typeface="Calibri"/>
              </a:rPr>
              <a:t>therapy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0" spc="-5">
                <a:solidFill>
                  <a:srgbClr val="4471C4"/>
                </a:solidFill>
                <a:latin typeface="Calibri"/>
                <a:cs typeface="Calibri"/>
              </a:rPr>
              <a:t>What </a:t>
            </a:r>
            <a:r>
              <a:rPr dirty="0" sz="1500" spc="-10">
                <a:solidFill>
                  <a:srgbClr val="4471C4"/>
                </a:solidFill>
                <a:latin typeface="Calibri"/>
                <a:cs typeface="Calibri"/>
              </a:rPr>
              <a:t>are </a:t>
            </a:r>
            <a:r>
              <a:rPr dirty="0" sz="1500">
                <a:solidFill>
                  <a:srgbClr val="4471C4"/>
                </a:solidFill>
                <a:latin typeface="Calibri"/>
                <a:cs typeface="Calibri"/>
              </a:rPr>
              <a:t>the</a:t>
            </a:r>
            <a:r>
              <a:rPr dirty="0" sz="1500" spc="-15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1500" spc="-5">
                <a:solidFill>
                  <a:srgbClr val="4471C4"/>
                </a:solidFill>
                <a:latin typeface="Calibri"/>
                <a:cs typeface="Calibri"/>
              </a:rPr>
              <a:t>results?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500" spc="-5">
                <a:latin typeface="Calibri"/>
                <a:cs typeface="Calibri"/>
              </a:rPr>
              <a:t>Reduced </a:t>
            </a:r>
            <a:r>
              <a:rPr dirty="0" sz="1500">
                <a:latin typeface="Calibri"/>
                <a:cs typeface="Calibri"/>
              </a:rPr>
              <a:t>pulmonary </a:t>
            </a:r>
            <a:r>
              <a:rPr dirty="0" sz="1500" spc="-5">
                <a:latin typeface="Calibri"/>
                <a:cs typeface="Calibri"/>
              </a:rPr>
              <a:t>vascular </a:t>
            </a:r>
            <a:r>
              <a:rPr dirty="0" sz="1500" spc="-10">
                <a:latin typeface="Calibri"/>
                <a:cs typeface="Calibri"/>
              </a:rPr>
              <a:t>resistance </a:t>
            </a:r>
            <a:r>
              <a:rPr dirty="0" sz="1500">
                <a:latin typeface="Calibri"/>
                <a:cs typeface="Calibri"/>
              </a:rPr>
              <a:t>and </a:t>
            </a:r>
            <a:r>
              <a:rPr dirty="0" sz="1500" spc="-10">
                <a:latin typeface="Calibri"/>
                <a:cs typeface="Calibri"/>
              </a:rPr>
              <a:t>improved </a:t>
            </a:r>
            <a:r>
              <a:rPr dirty="0" sz="1500" spc="-5">
                <a:latin typeface="Calibri"/>
                <a:cs typeface="Calibri"/>
              </a:rPr>
              <a:t>six-minute walk </a:t>
            </a:r>
            <a:r>
              <a:rPr dirty="0" sz="1500">
                <a:latin typeface="Calibri"/>
                <a:cs typeface="Calibri"/>
              </a:rPr>
              <a:t>with no </a:t>
            </a:r>
            <a:r>
              <a:rPr dirty="0" sz="1500" spc="-10">
                <a:latin typeface="Calibri"/>
                <a:cs typeface="Calibri"/>
              </a:rPr>
              <a:t>procedure-related adverse</a:t>
            </a:r>
            <a:r>
              <a:rPr dirty="0" sz="1500" spc="8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events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0" spc="-10">
                <a:solidFill>
                  <a:srgbClr val="4471C4"/>
                </a:solidFill>
                <a:latin typeface="Calibri"/>
                <a:cs typeface="Calibri"/>
              </a:rPr>
              <a:t>Why </a:t>
            </a:r>
            <a:r>
              <a:rPr dirty="0" sz="1500">
                <a:solidFill>
                  <a:srgbClr val="4471C4"/>
                </a:solidFill>
                <a:latin typeface="Calibri"/>
                <a:cs typeface="Calibri"/>
              </a:rPr>
              <a:t>is this</a:t>
            </a:r>
            <a:r>
              <a:rPr dirty="0" sz="1500" spc="-1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1500" spc="-5">
                <a:solidFill>
                  <a:srgbClr val="4471C4"/>
                </a:solidFill>
                <a:latin typeface="Calibri"/>
                <a:cs typeface="Calibri"/>
              </a:rPr>
              <a:t>important?</a:t>
            </a:r>
            <a:endParaRPr sz="1500">
              <a:latin typeface="Calibri"/>
              <a:cs typeface="Calibri"/>
            </a:endParaRPr>
          </a:p>
          <a:p>
            <a:pPr marL="12700" marR="788670">
              <a:lnSpc>
                <a:spcPct val="120000"/>
              </a:lnSpc>
              <a:spcBef>
                <a:spcPts val="505"/>
              </a:spcBef>
            </a:pPr>
            <a:r>
              <a:rPr dirty="0" sz="1500">
                <a:latin typeface="Calibri"/>
                <a:cs typeface="Calibri"/>
              </a:rPr>
              <a:t>Pulmonary </a:t>
            </a:r>
            <a:r>
              <a:rPr dirty="0" sz="1500" spc="-5">
                <a:latin typeface="Calibri"/>
                <a:cs typeface="Calibri"/>
              </a:rPr>
              <a:t>artery denervation </a:t>
            </a:r>
            <a:r>
              <a:rPr dirty="0" sz="1500" spc="-10">
                <a:latin typeface="Calibri"/>
                <a:cs typeface="Calibri"/>
              </a:rPr>
              <a:t>may </a:t>
            </a:r>
            <a:r>
              <a:rPr dirty="0" sz="1500" spc="-15">
                <a:latin typeface="Calibri"/>
                <a:cs typeface="Calibri"/>
              </a:rPr>
              <a:t>offer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5">
                <a:latin typeface="Calibri"/>
                <a:cs typeface="Calibri"/>
              </a:rPr>
              <a:t>new therapeutic option </a:t>
            </a:r>
            <a:r>
              <a:rPr dirty="0" sz="1500" spc="-15">
                <a:latin typeface="Calibri"/>
                <a:cs typeface="Calibri"/>
              </a:rPr>
              <a:t>for </a:t>
            </a:r>
            <a:r>
              <a:rPr dirty="0" sz="1500" spc="-5">
                <a:latin typeface="Calibri"/>
                <a:cs typeface="Calibri"/>
              </a:rPr>
              <a:t>patients with </a:t>
            </a:r>
            <a:r>
              <a:rPr dirty="0" sz="1500">
                <a:latin typeface="Calibri"/>
                <a:cs typeface="Calibri"/>
              </a:rPr>
              <a:t>pulmonary </a:t>
            </a:r>
            <a:r>
              <a:rPr dirty="0" sz="1500" spc="-5">
                <a:latin typeface="Calibri"/>
                <a:cs typeface="Calibri"/>
              </a:rPr>
              <a:t>arterial  hypertension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268" y="800862"/>
            <a:ext cx="4326890" cy="4114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500" spc="15">
                <a:latin typeface="Calibri"/>
                <a:cs typeface="Calibri"/>
              </a:rPr>
              <a:t>Pulmonary </a:t>
            </a:r>
            <a:r>
              <a:rPr dirty="0" sz="2500" spc="5">
                <a:latin typeface="Calibri"/>
                <a:cs typeface="Calibri"/>
              </a:rPr>
              <a:t>Arterial</a:t>
            </a:r>
            <a:r>
              <a:rPr dirty="0" sz="2500" spc="-55">
                <a:latin typeface="Calibri"/>
                <a:cs typeface="Calibri"/>
              </a:rPr>
              <a:t> </a:t>
            </a:r>
            <a:r>
              <a:rPr dirty="0" sz="2500" spc="10">
                <a:latin typeface="Calibri"/>
                <a:cs typeface="Calibri"/>
              </a:rPr>
              <a:t>Hypertension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7219" y="1690116"/>
            <a:ext cx="1728216" cy="1620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1791" y="3433571"/>
            <a:ext cx="1732788" cy="1620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442459" y="1673351"/>
            <a:ext cx="1620012" cy="16200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433315" y="3412235"/>
            <a:ext cx="1620012" cy="16200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11551" y="1674876"/>
            <a:ext cx="1754124" cy="16200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17648" y="3409186"/>
            <a:ext cx="1746503" cy="16200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3463" y="2186939"/>
            <a:ext cx="164592" cy="6644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1752" y="4009644"/>
            <a:ext cx="153924" cy="3444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73658" y="1239392"/>
            <a:ext cx="1400810" cy="4114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61925" marR="5080" indent="-149860">
              <a:lnSpc>
                <a:spcPct val="100800"/>
              </a:lnSpc>
              <a:spcBef>
                <a:spcPts val="110"/>
              </a:spcBef>
            </a:pPr>
            <a:r>
              <a:rPr dirty="0" sz="1250">
                <a:latin typeface="Calibri"/>
                <a:cs typeface="Calibri"/>
              </a:rPr>
              <a:t>Vascular</a:t>
            </a:r>
            <a:r>
              <a:rPr dirty="0" sz="1250" spc="-4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Constriction  </a:t>
            </a:r>
            <a:r>
              <a:rPr dirty="0" sz="1250" spc="10">
                <a:latin typeface="Calibri"/>
                <a:cs typeface="Calibri"/>
              </a:rPr>
              <a:t>And</a:t>
            </a:r>
            <a:r>
              <a:rPr dirty="0" sz="1250" spc="-15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Remodeling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50514" y="1348003"/>
            <a:ext cx="931544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5"/>
              </a:lnSpc>
            </a:pPr>
            <a:r>
              <a:rPr dirty="0" sz="1250" spc="5">
                <a:latin typeface="Calibri"/>
                <a:cs typeface="Calibri"/>
              </a:rPr>
              <a:t>Increased</a:t>
            </a:r>
            <a:r>
              <a:rPr dirty="0" sz="1250" spc="-95">
                <a:latin typeface="Calibri"/>
                <a:cs typeface="Calibri"/>
              </a:rPr>
              <a:t> </a:t>
            </a:r>
            <a:r>
              <a:rPr dirty="0" sz="1250" spc="10">
                <a:latin typeface="Calibri"/>
                <a:cs typeface="Calibri"/>
              </a:rPr>
              <a:t>PVR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64634" y="1348003"/>
            <a:ext cx="121666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5"/>
              </a:lnSpc>
            </a:pPr>
            <a:r>
              <a:rPr dirty="0" sz="1250" spc="5">
                <a:latin typeface="Calibri"/>
                <a:cs typeface="Calibri"/>
              </a:rPr>
              <a:t>Right Heart</a:t>
            </a:r>
            <a:r>
              <a:rPr dirty="0" sz="1250" spc="-120">
                <a:latin typeface="Calibri"/>
                <a:cs typeface="Calibri"/>
              </a:rPr>
              <a:t> </a:t>
            </a:r>
            <a:r>
              <a:rPr dirty="0" sz="1250">
                <a:latin typeface="Calibri"/>
                <a:cs typeface="Calibri"/>
              </a:rPr>
              <a:t>Failure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14016" y="1356360"/>
            <a:ext cx="1795780" cy="3787140"/>
          </a:xfrm>
          <a:custGeom>
            <a:avLst/>
            <a:gdLst/>
            <a:ahLst/>
            <a:cxnLst/>
            <a:rect l="l" t="t" r="r" b="b"/>
            <a:pathLst>
              <a:path w="1795779" h="3787140">
                <a:moveTo>
                  <a:pt x="0" y="3787138"/>
                </a:moveTo>
                <a:lnTo>
                  <a:pt x="1795271" y="3787138"/>
                </a:lnTo>
                <a:lnTo>
                  <a:pt x="1795271" y="0"/>
                </a:lnTo>
                <a:lnTo>
                  <a:pt x="0" y="0"/>
                </a:lnTo>
                <a:lnTo>
                  <a:pt x="0" y="37871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14016" y="1356360"/>
            <a:ext cx="1861185" cy="3787140"/>
          </a:xfrm>
          <a:custGeom>
            <a:avLst/>
            <a:gdLst/>
            <a:ahLst/>
            <a:cxnLst/>
            <a:rect l="l" t="t" r="r" b="b"/>
            <a:pathLst>
              <a:path w="1861185" h="3787140">
                <a:moveTo>
                  <a:pt x="1860804" y="3787138"/>
                </a:moveTo>
                <a:lnTo>
                  <a:pt x="1860804" y="0"/>
                </a:lnTo>
                <a:lnTo>
                  <a:pt x="0" y="0"/>
                </a:lnTo>
                <a:lnTo>
                  <a:pt x="0" y="3787138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09288" y="1283206"/>
            <a:ext cx="1861185" cy="3860800"/>
          </a:xfrm>
          <a:custGeom>
            <a:avLst/>
            <a:gdLst/>
            <a:ahLst/>
            <a:cxnLst/>
            <a:rect l="l" t="t" r="r" b="b"/>
            <a:pathLst>
              <a:path w="1861185" h="3860800">
                <a:moveTo>
                  <a:pt x="1860804" y="3860291"/>
                </a:moveTo>
                <a:lnTo>
                  <a:pt x="1860804" y="0"/>
                </a:lnTo>
                <a:lnTo>
                  <a:pt x="0" y="0"/>
                </a:lnTo>
                <a:lnTo>
                  <a:pt x="0" y="3860291"/>
                </a:lnTo>
                <a:lnTo>
                  <a:pt x="1860804" y="38602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09288" y="1283206"/>
            <a:ext cx="1861185" cy="3860800"/>
          </a:xfrm>
          <a:custGeom>
            <a:avLst/>
            <a:gdLst/>
            <a:ahLst/>
            <a:cxnLst/>
            <a:rect l="l" t="t" r="r" b="b"/>
            <a:pathLst>
              <a:path w="1861185" h="3860800">
                <a:moveTo>
                  <a:pt x="1860804" y="3860291"/>
                </a:moveTo>
                <a:lnTo>
                  <a:pt x="1860804" y="0"/>
                </a:lnTo>
                <a:lnTo>
                  <a:pt x="0" y="0"/>
                </a:lnTo>
                <a:lnTo>
                  <a:pt x="0" y="3860291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6517385" y="226567"/>
            <a:ext cx="232219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Why </a:t>
            </a:r>
            <a:r>
              <a:rPr dirty="0" spc="-10"/>
              <a:t>this</a:t>
            </a:r>
            <a:r>
              <a:rPr dirty="0" spc="10"/>
              <a:t> </a:t>
            </a:r>
            <a:r>
              <a:rPr dirty="0" spc="-15"/>
              <a:t>study?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302121" y="965403"/>
            <a:ext cx="2538730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Survival </a:t>
            </a:r>
            <a:r>
              <a:rPr dirty="0" sz="1800" spc="-10">
                <a:latin typeface="Calibri"/>
                <a:cs typeface="Calibri"/>
              </a:rPr>
              <a:t>at </a:t>
            </a:r>
            <a:r>
              <a:rPr dirty="0" sz="1800" spc="-5">
                <a:latin typeface="Calibri"/>
                <a:cs typeface="Calibri"/>
              </a:rPr>
              <a:t>1, </a:t>
            </a:r>
            <a:r>
              <a:rPr dirty="0" sz="1800">
                <a:latin typeface="Calibri"/>
                <a:cs typeface="Calibri"/>
              </a:rPr>
              <a:t>3 and 5</a:t>
            </a:r>
            <a:r>
              <a:rPr dirty="0" sz="1800" spc="33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years</a:t>
            </a:r>
            <a:endParaRPr sz="1800">
              <a:latin typeface="Calibri"/>
              <a:cs typeface="Calibri"/>
            </a:endParaRPr>
          </a:p>
          <a:p>
            <a:pPr marL="12700" marR="5715">
              <a:lnSpc>
                <a:spcPct val="100000"/>
              </a:lnSpc>
              <a:spcBef>
                <a:spcPts val="5"/>
              </a:spcBef>
            </a:pPr>
            <a:r>
              <a:rPr dirty="0" sz="1800" spc="-5">
                <a:latin typeface="Calibri"/>
                <a:cs typeface="Calibri"/>
              </a:rPr>
              <a:t>is 88%, </a:t>
            </a:r>
            <a:r>
              <a:rPr dirty="0" sz="1800">
                <a:latin typeface="Calibri"/>
                <a:cs typeface="Calibri"/>
              </a:rPr>
              <a:t>72% and </a:t>
            </a:r>
            <a:r>
              <a:rPr dirty="0" sz="1800" spc="-5">
                <a:latin typeface="Calibri"/>
                <a:cs typeface="Calibri"/>
              </a:rPr>
              <a:t>53% on  </a:t>
            </a:r>
            <a:r>
              <a:rPr dirty="0" sz="1800" spc="-10">
                <a:latin typeface="Calibri"/>
                <a:cs typeface="Calibri"/>
              </a:rPr>
              <a:t>best </a:t>
            </a:r>
            <a:r>
              <a:rPr dirty="0" sz="1800" spc="-5">
                <a:latin typeface="Calibri"/>
                <a:cs typeface="Calibri"/>
              </a:rPr>
              <a:t>medical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therapy</a:t>
            </a:r>
            <a:r>
              <a:rPr dirty="0" baseline="25462" sz="1800" spc="-15">
                <a:latin typeface="Calibri"/>
                <a:cs typeface="Calibri"/>
              </a:rPr>
              <a:t>1</a:t>
            </a:r>
            <a:endParaRPr baseline="25462"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02121" y="2520823"/>
            <a:ext cx="2286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€15-100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K/year/patient</a:t>
            </a:r>
            <a:r>
              <a:rPr dirty="0" baseline="25462" sz="1800" spc="-7">
                <a:latin typeface="Calibri"/>
                <a:cs typeface="Calibri"/>
              </a:rPr>
              <a:t>2</a:t>
            </a:r>
            <a:endParaRPr baseline="25462"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02121" y="3701541"/>
            <a:ext cx="272161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41300" marR="508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dirty="0" sz="1200">
                <a:latin typeface="Calibri"/>
                <a:cs typeface="Calibri"/>
              </a:rPr>
              <a:t>Gall, </a:t>
            </a:r>
            <a:r>
              <a:rPr dirty="0" sz="1200" spc="-5">
                <a:latin typeface="Calibri"/>
                <a:cs typeface="Calibri"/>
              </a:rPr>
              <a:t>H. et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i="1">
                <a:latin typeface="Calibri"/>
                <a:cs typeface="Calibri"/>
              </a:rPr>
              <a:t>J </a:t>
            </a:r>
            <a:r>
              <a:rPr dirty="0" sz="1200" spc="-5" i="1">
                <a:latin typeface="Calibri"/>
                <a:cs typeface="Calibri"/>
              </a:rPr>
              <a:t>Hear Lung </a:t>
            </a:r>
            <a:r>
              <a:rPr dirty="0" sz="1200" spc="-10" i="1">
                <a:latin typeface="Calibri"/>
                <a:cs typeface="Calibri"/>
              </a:rPr>
              <a:t>Transplant</a:t>
            </a:r>
            <a:r>
              <a:rPr dirty="0" sz="1200" spc="-10">
                <a:latin typeface="Calibri"/>
                <a:cs typeface="Calibri"/>
              </a:rPr>
              <a:t>.  </a:t>
            </a:r>
            <a:r>
              <a:rPr dirty="0" sz="1200">
                <a:latin typeface="Calibri"/>
                <a:cs typeface="Calibri"/>
              </a:rPr>
              <a:t>2017;36:957–967.</a:t>
            </a:r>
            <a:endParaRPr sz="1200">
              <a:latin typeface="Calibri"/>
              <a:cs typeface="Calibri"/>
            </a:endParaRPr>
          </a:p>
          <a:p>
            <a:pPr algn="just" marL="241300" marR="5080" indent="-228600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dirty="0" sz="1200" spc="-10">
                <a:latin typeface="Calibri"/>
                <a:cs typeface="Calibri"/>
              </a:rPr>
              <a:t>Hunter </a:t>
            </a:r>
            <a:r>
              <a:rPr dirty="0" sz="1200">
                <a:latin typeface="Calibri"/>
                <a:cs typeface="Calibri"/>
              </a:rPr>
              <a:t>S. </a:t>
            </a:r>
            <a:r>
              <a:rPr dirty="0" sz="1200" spc="-5">
                <a:latin typeface="Calibri"/>
                <a:cs typeface="Calibri"/>
              </a:rPr>
              <a:t>Commissioning </a:t>
            </a:r>
            <a:r>
              <a:rPr dirty="0" sz="1200" spc="-10">
                <a:latin typeface="Calibri"/>
                <a:cs typeface="Calibri"/>
              </a:rPr>
              <a:t>Policy:  </a:t>
            </a:r>
            <a:r>
              <a:rPr dirty="0" sz="1200" spc="-20">
                <a:latin typeface="Calibri"/>
                <a:cs typeface="Calibri"/>
              </a:rPr>
              <a:t>Targeted </a:t>
            </a:r>
            <a:r>
              <a:rPr dirty="0" sz="1200" spc="-5">
                <a:latin typeface="Calibri"/>
                <a:cs typeface="Calibri"/>
              </a:rPr>
              <a:t>Therapies </a:t>
            </a:r>
            <a:r>
              <a:rPr dirty="0" sz="1200" spc="-10">
                <a:latin typeface="Calibri"/>
                <a:cs typeface="Calibri"/>
              </a:rPr>
              <a:t>for </a:t>
            </a:r>
            <a:r>
              <a:rPr dirty="0" sz="1200" spc="-5">
                <a:latin typeface="Calibri"/>
                <a:cs typeface="Calibri"/>
              </a:rPr>
              <a:t>use </a:t>
            </a:r>
            <a:r>
              <a:rPr dirty="0" sz="1200">
                <a:latin typeface="Calibri"/>
                <a:cs typeface="Calibri"/>
              </a:rPr>
              <a:t>in  Pulmonary </a:t>
            </a:r>
            <a:r>
              <a:rPr dirty="0" sz="1200" spc="-10">
                <a:latin typeface="Calibri"/>
                <a:cs typeface="Calibri"/>
              </a:rPr>
              <a:t>Hypertension in </a:t>
            </a:r>
            <a:r>
              <a:rPr dirty="0" sz="1200" spc="-5">
                <a:latin typeface="Calibri"/>
                <a:cs typeface="Calibri"/>
              </a:rPr>
              <a:t>Adults.  </a:t>
            </a:r>
            <a:r>
              <a:rPr dirty="0" sz="1200">
                <a:latin typeface="Calibri"/>
                <a:cs typeface="Calibri"/>
              </a:rPr>
              <a:t>2015;1–28.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6223635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Why </a:t>
            </a:r>
            <a:r>
              <a:rPr dirty="0" spc="-10"/>
              <a:t>this</a:t>
            </a:r>
            <a:r>
              <a:rPr dirty="0" spc="5"/>
              <a:t> </a:t>
            </a:r>
            <a:r>
              <a:rPr dirty="0" spc="-15"/>
              <a:t>study?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9499" y="1149477"/>
            <a:ext cx="8668385" cy="2312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Patients </a:t>
            </a:r>
            <a:r>
              <a:rPr dirty="0" sz="1800" spc="-5">
                <a:latin typeface="Calibri"/>
                <a:cs typeface="Calibri"/>
              </a:rPr>
              <a:t>with pulmonary arterial </a:t>
            </a:r>
            <a:r>
              <a:rPr dirty="0" sz="1800" spc="-10">
                <a:latin typeface="Calibri"/>
                <a:cs typeface="Calibri"/>
              </a:rPr>
              <a:t>hypertension manifest </a:t>
            </a:r>
            <a:r>
              <a:rPr dirty="0" sz="1800" spc="-5">
                <a:latin typeface="Calibri"/>
                <a:cs typeface="Calibri"/>
              </a:rPr>
              <a:t>signs of </a:t>
            </a:r>
            <a:r>
              <a:rPr dirty="0" sz="1800" spc="-10">
                <a:latin typeface="Calibri"/>
                <a:cs typeface="Calibri"/>
              </a:rPr>
              <a:t>sympathetic </a:t>
            </a:r>
            <a:r>
              <a:rPr dirty="0" sz="1800" spc="-5">
                <a:latin typeface="Calibri"/>
                <a:cs typeface="Calibri"/>
              </a:rPr>
              <a:t>overdrive</a:t>
            </a:r>
            <a:r>
              <a:rPr dirty="0" baseline="25462" sz="1800" spc="-7">
                <a:latin typeface="Calibri"/>
                <a:cs typeface="Calibri"/>
              </a:rPr>
              <a:t>1-5 </a:t>
            </a:r>
            <a:r>
              <a:rPr dirty="0" sz="1800" spc="-5">
                <a:latin typeface="Calibri"/>
                <a:cs typeface="Calibri"/>
              </a:rPr>
              <a:t>that  </a:t>
            </a:r>
            <a:r>
              <a:rPr dirty="0" sz="1800" spc="-10">
                <a:latin typeface="Calibri"/>
                <a:cs typeface="Calibri"/>
              </a:rPr>
              <a:t>are associated </a:t>
            </a:r>
            <a:r>
              <a:rPr dirty="0" sz="1800" spc="-5">
                <a:latin typeface="Calibri"/>
                <a:cs typeface="Calibri"/>
              </a:rPr>
              <a:t>with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5">
                <a:latin typeface="Calibri"/>
                <a:cs typeface="Calibri"/>
              </a:rPr>
              <a:t>poor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outcome</a:t>
            </a:r>
            <a:r>
              <a:rPr dirty="0" baseline="25462" sz="1800" spc="-7">
                <a:latin typeface="Calibri"/>
                <a:cs typeface="Calibri"/>
              </a:rPr>
              <a:t>2-4</a:t>
            </a:r>
            <a:endParaRPr baseline="25462"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40% </a:t>
            </a:r>
            <a:r>
              <a:rPr dirty="0" sz="1800" spc="-5">
                <a:latin typeface="Calibri"/>
                <a:cs typeface="Calibri"/>
              </a:rPr>
              <a:t>of </a:t>
            </a:r>
            <a:r>
              <a:rPr dirty="0" sz="1800" spc="-10">
                <a:latin typeface="Calibri"/>
                <a:cs typeface="Calibri"/>
              </a:rPr>
              <a:t>circulating </a:t>
            </a:r>
            <a:r>
              <a:rPr dirty="0" sz="1800" spc="-5">
                <a:latin typeface="Calibri"/>
                <a:cs typeface="Calibri"/>
              </a:rPr>
              <a:t>norepinephrine is released </a:t>
            </a:r>
            <a:r>
              <a:rPr dirty="0" sz="1800" spc="-10">
                <a:latin typeface="Calibri"/>
                <a:cs typeface="Calibri"/>
              </a:rPr>
              <a:t>from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pulmonary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vasculature</a:t>
            </a:r>
            <a:r>
              <a:rPr dirty="0" baseline="25462" sz="1800" spc="-7">
                <a:latin typeface="Calibri"/>
                <a:cs typeface="Calibri"/>
              </a:rPr>
              <a:t>6</a:t>
            </a:r>
            <a:endParaRPr baseline="25462"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Pulmonary artery denervation </a:t>
            </a:r>
            <a:r>
              <a:rPr dirty="0" sz="1800" spc="-15">
                <a:latin typeface="Calibri"/>
                <a:cs typeface="Calibri"/>
              </a:rPr>
              <a:t>alters </a:t>
            </a:r>
            <a:r>
              <a:rPr dirty="0" sz="1800" spc="-5">
                <a:latin typeface="Calibri"/>
                <a:cs typeface="Calibri"/>
              </a:rPr>
              <a:t>nerve </a:t>
            </a:r>
            <a:r>
              <a:rPr dirty="0" sz="1800" spc="-10">
                <a:latin typeface="Calibri"/>
                <a:cs typeface="Calibri"/>
              </a:rPr>
              <a:t>structure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function with evidence</a:t>
            </a:r>
            <a:r>
              <a:rPr dirty="0" sz="1800" spc="16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of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Calibri"/>
                <a:cs typeface="Calibri"/>
              </a:rPr>
              <a:t>physiological efficacy </a:t>
            </a:r>
            <a:r>
              <a:rPr dirty="0" sz="1800" spc="-5">
                <a:latin typeface="Calibri"/>
                <a:cs typeface="Calibri"/>
              </a:rPr>
              <a:t>in </a:t>
            </a:r>
            <a:r>
              <a:rPr dirty="0" sz="1800">
                <a:latin typeface="Calibri"/>
                <a:cs typeface="Calibri"/>
              </a:rPr>
              <a:t>animal models</a:t>
            </a:r>
            <a:r>
              <a:rPr dirty="0" baseline="25462" sz="1800">
                <a:latin typeface="Calibri"/>
                <a:cs typeface="Calibri"/>
              </a:rPr>
              <a:t>7-10 </a:t>
            </a:r>
            <a:r>
              <a:rPr dirty="0" sz="1800">
                <a:latin typeface="Calibri"/>
                <a:cs typeface="Calibri"/>
              </a:rPr>
              <a:t>and an </a:t>
            </a:r>
            <a:r>
              <a:rPr dirty="0" sz="1800" spc="-5">
                <a:latin typeface="Calibri"/>
                <a:cs typeface="Calibri"/>
              </a:rPr>
              <a:t>early </a:t>
            </a:r>
            <a:r>
              <a:rPr dirty="0" sz="1800" spc="-10">
                <a:latin typeface="Calibri"/>
                <a:cs typeface="Calibri"/>
              </a:rPr>
              <a:t>clinical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study</a:t>
            </a:r>
            <a:r>
              <a:rPr dirty="0" baseline="25462" sz="1800" spc="-7">
                <a:latin typeface="Calibri"/>
                <a:cs typeface="Calibri"/>
              </a:rPr>
              <a:t>11</a:t>
            </a:r>
            <a:endParaRPr baseline="25462"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4147515"/>
            <a:ext cx="902081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1. </a:t>
            </a:r>
            <a:r>
              <a:rPr dirty="0" sz="1200" spc="-30">
                <a:latin typeface="Calibri"/>
                <a:cs typeface="Calibri"/>
              </a:rPr>
              <a:t>Van </a:t>
            </a:r>
            <a:r>
              <a:rPr dirty="0" sz="1200" spc="-5">
                <a:latin typeface="Calibri"/>
                <a:cs typeface="Calibri"/>
              </a:rPr>
              <a:t>Albada ME, et. al. </a:t>
            </a:r>
            <a:r>
              <a:rPr dirty="0" sz="1200" spc="-5" i="1">
                <a:latin typeface="Calibri"/>
                <a:cs typeface="Calibri"/>
              </a:rPr>
              <a:t>Pediatr </a:t>
            </a:r>
            <a:r>
              <a:rPr dirty="0" sz="1200" spc="-10" i="1">
                <a:latin typeface="Calibri"/>
                <a:cs typeface="Calibri"/>
              </a:rPr>
              <a:t>Res</a:t>
            </a:r>
            <a:r>
              <a:rPr dirty="0" sz="1200" spc="-10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2008;63:321–327. 2. </a:t>
            </a:r>
            <a:r>
              <a:rPr dirty="0" sz="1200" spc="-5">
                <a:latin typeface="Calibri"/>
                <a:cs typeface="Calibri"/>
              </a:rPr>
              <a:t>Nootens </a:t>
            </a:r>
            <a:r>
              <a:rPr dirty="0" sz="1200">
                <a:latin typeface="Calibri"/>
                <a:cs typeface="Calibri"/>
              </a:rPr>
              <a:t>M, </a:t>
            </a:r>
            <a:r>
              <a:rPr dirty="0" sz="1200" spc="-5">
                <a:latin typeface="Calibri"/>
                <a:cs typeface="Calibri"/>
              </a:rPr>
              <a:t>et.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i="1">
                <a:latin typeface="Calibri"/>
                <a:cs typeface="Calibri"/>
              </a:rPr>
              <a:t>J Am </a:t>
            </a:r>
            <a:r>
              <a:rPr dirty="0" sz="1200" spc="-5" i="1">
                <a:latin typeface="Calibri"/>
                <a:cs typeface="Calibri"/>
              </a:rPr>
              <a:t>Coll Cardiol</a:t>
            </a:r>
            <a:r>
              <a:rPr dirty="0" sz="1200" spc="-5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1995;26:1581–1585. 3. </a:t>
            </a:r>
            <a:r>
              <a:rPr dirty="0" sz="1200" spc="-15">
                <a:latin typeface="Calibri"/>
                <a:cs typeface="Calibri"/>
              </a:rPr>
              <a:t>Velez-Rosa </a:t>
            </a:r>
            <a:r>
              <a:rPr dirty="0" sz="1200">
                <a:latin typeface="Calibri"/>
                <a:cs typeface="Calibri"/>
              </a:rPr>
              <a:t>S, </a:t>
            </a:r>
            <a:r>
              <a:rPr dirty="0" sz="1200" spc="-5">
                <a:latin typeface="Calibri"/>
                <a:cs typeface="Calibri"/>
              </a:rPr>
              <a:t>et. </a:t>
            </a:r>
            <a:r>
              <a:rPr dirty="0" sz="1200">
                <a:latin typeface="Calibri"/>
                <a:cs typeface="Calibri"/>
              </a:rPr>
              <a:t>al.  </a:t>
            </a:r>
            <a:r>
              <a:rPr dirty="0" sz="1200" spc="-5" i="1">
                <a:latin typeface="Calibri"/>
                <a:cs typeface="Calibri"/>
              </a:rPr>
              <a:t>Circulation</a:t>
            </a:r>
            <a:r>
              <a:rPr dirty="0" sz="1200" spc="-5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2004;110:1308–1312. 4. </a:t>
            </a:r>
            <a:r>
              <a:rPr dirty="0" sz="1200" spc="-10">
                <a:latin typeface="Calibri"/>
                <a:cs typeface="Calibri"/>
              </a:rPr>
              <a:t>Ciarka </a:t>
            </a:r>
            <a:r>
              <a:rPr dirty="0" sz="1200" spc="5">
                <a:latin typeface="Calibri"/>
                <a:cs typeface="Calibri"/>
              </a:rPr>
              <a:t>A, </a:t>
            </a:r>
            <a:r>
              <a:rPr dirty="0" sz="1200" spc="-5">
                <a:latin typeface="Calibri"/>
                <a:cs typeface="Calibri"/>
              </a:rPr>
              <a:t>et.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i="1">
                <a:latin typeface="Calibri"/>
                <a:cs typeface="Calibri"/>
              </a:rPr>
              <a:t>Am J </a:t>
            </a:r>
            <a:r>
              <a:rPr dirty="0" sz="1200" spc="-10" i="1">
                <a:latin typeface="Calibri"/>
                <a:cs typeface="Calibri"/>
              </a:rPr>
              <a:t>Respir </a:t>
            </a:r>
            <a:r>
              <a:rPr dirty="0" sz="1200" i="1">
                <a:latin typeface="Calibri"/>
                <a:cs typeface="Calibri"/>
              </a:rPr>
              <a:t>Crit </a:t>
            </a:r>
            <a:r>
              <a:rPr dirty="0" sz="1200" spc="-5" i="1">
                <a:latin typeface="Calibri"/>
                <a:cs typeface="Calibri"/>
              </a:rPr>
              <a:t>Care Med</a:t>
            </a:r>
            <a:r>
              <a:rPr dirty="0" sz="1200" spc="-5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2010;181:1269–1275. 5. de Man </a:t>
            </a:r>
            <a:r>
              <a:rPr dirty="0" sz="1200" spc="-10">
                <a:latin typeface="Calibri"/>
                <a:cs typeface="Calibri"/>
              </a:rPr>
              <a:t>FS, </a:t>
            </a:r>
            <a:r>
              <a:rPr dirty="0" sz="1200" spc="-5">
                <a:latin typeface="Calibri"/>
                <a:cs typeface="Calibri"/>
              </a:rPr>
              <a:t>et. al. </a:t>
            </a:r>
            <a:r>
              <a:rPr dirty="0" sz="1200" i="1">
                <a:latin typeface="Calibri"/>
                <a:cs typeface="Calibri"/>
              </a:rPr>
              <a:t>Am J </a:t>
            </a:r>
            <a:r>
              <a:rPr dirty="0" sz="1200" spc="-10" i="1">
                <a:latin typeface="Calibri"/>
                <a:cs typeface="Calibri"/>
              </a:rPr>
              <a:t>Respir </a:t>
            </a:r>
            <a:r>
              <a:rPr dirty="0" sz="1200" i="1">
                <a:latin typeface="Calibri"/>
                <a:cs typeface="Calibri"/>
              </a:rPr>
              <a:t>Crit </a:t>
            </a:r>
            <a:r>
              <a:rPr dirty="0" sz="1200" spc="-5" i="1">
                <a:latin typeface="Calibri"/>
                <a:cs typeface="Calibri"/>
              </a:rPr>
              <a:t>Care  </a:t>
            </a:r>
            <a:r>
              <a:rPr dirty="0" sz="1200" spc="-5" i="1">
                <a:latin typeface="Calibri"/>
                <a:cs typeface="Calibri"/>
              </a:rPr>
              <a:t>Med</a:t>
            </a:r>
            <a:r>
              <a:rPr dirty="0" sz="1200" spc="-5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2013;187:14–19. 6. </a:t>
            </a:r>
            <a:r>
              <a:rPr dirty="0" sz="1200" spc="-5">
                <a:latin typeface="Calibri"/>
                <a:cs typeface="Calibri"/>
              </a:rPr>
              <a:t>Esler </a:t>
            </a:r>
            <a:r>
              <a:rPr dirty="0" sz="1200">
                <a:latin typeface="Calibri"/>
                <a:cs typeface="Calibri"/>
              </a:rPr>
              <a:t>M, </a:t>
            </a:r>
            <a:r>
              <a:rPr dirty="0" sz="1200" spc="-5">
                <a:latin typeface="Calibri"/>
                <a:cs typeface="Calibri"/>
              </a:rPr>
              <a:t>et al., </a:t>
            </a:r>
            <a:r>
              <a:rPr dirty="0" sz="1200">
                <a:latin typeface="Calibri"/>
                <a:cs typeface="Calibri"/>
              </a:rPr>
              <a:t>1984. Am J </a:t>
            </a:r>
            <a:r>
              <a:rPr dirty="0" sz="1200" spc="-10">
                <a:latin typeface="Calibri"/>
                <a:cs typeface="Calibri"/>
              </a:rPr>
              <a:t>Phys </a:t>
            </a:r>
            <a:r>
              <a:rPr dirty="0" sz="1200">
                <a:latin typeface="Calibri"/>
                <a:cs typeface="Calibri"/>
              </a:rPr>
              <a:t>End </a:t>
            </a:r>
            <a:r>
              <a:rPr dirty="0" sz="1200" spc="-5">
                <a:latin typeface="Calibri"/>
                <a:cs typeface="Calibri"/>
              </a:rPr>
              <a:t>Met, 247(1), </a:t>
            </a:r>
            <a:r>
              <a:rPr dirty="0" sz="1200">
                <a:latin typeface="Calibri"/>
                <a:cs typeface="Calibri"/>
              </a:rPr>
              <a:t>pp.E21–E28. 7. </a:t>
            </a:r>
            <a:r>
              <a:rPr dirty="0" sz="1200" spc="-10">
                <a:latin typeface="Calibri"/>
                <a:cs typeface="Calibri"/>
              </a:rPr>
              <a:t>Chen </a:t>
            </a:r>
            <a:r>
              <a:rPr dirty="0" sz="1200">
                <a:latin typeface="Calibri"/>
                <a:cs typeface="Calibri"/>
              </a:rPr>
              <a:t>SL, </a:t>
            </a:r>
            <a:r>
              <a:rPr dirty="0" sz="1200" spc="-5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spc="-10" i="1">
                <a:latin typeface="Calibri"/>
                <a:cs typeface="Calibri"/>
              </a:rPr>
              <a:t>EuroIntervention</a:t>
            </a:r>
            <a:r>
              <a:rPr dirty="0" sz="1200" spc="-10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2013;9:269-76. 8.  </a:t>
            </a:r>
            <a:r>
              <a:rPr dirty="0" sz="1200" spc="-10">
                <a:latin typeface="Calibri"/>
                <a:cs typeface="Calibri"/>
              </a:rPr>
              <a:t>Rothman </a:t>
            </a:r>
            <a:r>
              <a:rPr dirty="0" sz="1200">
                <a:latin typeface="Calibri"/>
                <a:cs typeface="Calibri"/>
              </a:rPr>
              <a:t>AMK, </a:t>
            </a:r>
            <a:r>
              <a:rPr dirty="0" sz="1200" spc="-15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spc="-5" i="1">
                <a:latin typeface="Calibri"/>
                <a:cs typeface="Calibri"/>
              </a:rPr>
              <a:t>Circ Cardiovasc Interv</a:t>
            </a:r>
            <a:r>
              <a:rPr dirty="0" sz="1200" spc="-5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2015;8:e002569. 9. </a:t>
            </a:r>
            <a:r>
              <a:rPr dirty="0" sz="1200" spc="-5">
                <a:latin typeface="Calibri"/>
                <a:cs typeface="Calibri"/>
              </a:rPr>
              <a:t>Zhou </a:t>
            </a:r>
            <a:r>
              <a:rPr dirty="0" sz="1200" spc="5">
                <a:latin typeface="Calibri"/>
                <a:cs typeface="Calibri"/>
              </a:rPr>
              <a:t>L, </a:t>
            </a:r>
            <a:r>
              <a:rPr dirty="0" sz="1200" spc="-5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spc="-15" i="1">
                <a:latin typeface="Calibri"/>
                <a:cs typeface="Calibri"/>
              </a:rPr>
              <a:t>JACC </a:t>
            </a:r>
            <a:r>
              <a:rPr dirty="0" sz="1200" spc="-5" i="1">
                <a:latin typeface="Calibri"/>
                <a:cs typeface="Calibri"/>
              </a:rPr>
              <a:t>Cardiovasc Interv</a:t>
            </a:r>
            <a:r>
              <a:rPr dirty="0" sz="1200" spc="-5">
                <a:latin typeface="Calibri"/>
                <a:cs typeface="Calibri"/>
              </a:rPr>
              <a:t>. </a:t>
            </a:r>
            <a:r>
              <a:rPr dirty="0" sz="1200">
                <a:latin typeface="Calibri"/>
                <a:cs typeface="Calibri"/>
              </a:rPr>
              <a:t>2015;8:2013-2023. 10. </a:t>
            </a:r>
            <a:r>
              <a:rPr dirty="0" sz="1200" spc="-10">
                <a:latin typeface="Calibri"/>
                <a:cs typeface="Calibri"/>
              </a:rPr>
              <a:t>Rothman </a:t>
            </a:r>
            <a:r>
              <a:rPr dirty="0" sz="1200">
                <a:latin typeface="Calibri"/>
                <a:cs typeface="Calibri"/>
              </a:rPr>
              <a:t>AMK, </a:t>
            </a:r>
            <a:r>
              <a:rPr dirty="0" sz="1200" spc="-15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al.  </a:t>
            </a:r>
            <a:r>
              <a:rPr dirty="0" sz="1200" spc="-5" i="1">
                <a:latin typeface="Calibri"/>
                <a:cs typeface="Calibri"/>
              </a:rPr>
              <a:t>EuroIntervention</a:t>
            </a:r>
            <a:r>
              <a:rPr dirty="0" sz="1200" spc="-5">
                <a:latin typeface="Calibri"/>
                <a:cs typeface="Calibri"/>
              </a:rPr>
              <a:t>. doi.org/10.4244/EIJ-D-18-01082 </a:t>
            </a:r>
            <a:r>
              <a:rPr dirty="0" sz="1200">
                <a:latin typeface="Calibri"/>
                <a:cs typeface="Calibri"/>
              </a:rPr>
              <a:t>11. </a:t>
            </a:r>
            <a:r>
              <a:rPr dirty="0" sz="1200" spc="-5">
                <a:latin typeface="Calibri"/>
                <a:cs typeface="Calibri"/>
              </a:rPr>
              <a:t>Chen </a:t>
            </a:r>
            <a:r>
              <a:rPr dirty="0" sz="1200">
                <a:latin typeface="Calibri"/>
                <a:cs typeface="Calibri"/>
              </a:rPr>
              <a:t>SL, </a:t>
            </a:r>
            <a:r>
              <a:rPr dirty="0" sz="1200" spc="-5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i="1">
                <a:latin typeface="Calibri"/>
                <a:cs typeface="Calibri"/>
              </a:rPr>
              <a:t>J Am </a:t>
            </a:r>
            <a:r>
              <a:rPr dirty="0" sz="1200" spc="-5" i="1">
                <a:latin typeface="Calibri"/>
                <a:cs typeface="Calibri"/>
              </a:rPr>
              <a:t>Coll Cardiol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>
                <a:latin typeface="Calibri"/>
                <a:cs typeface="Calibri"/>
              </a:rPr>
              <a:t> 2013;62:1092–1100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565531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What did </a:t>
            </a:r>
            <a:r>
              <a:rPr dirty="0" spc="-15"/>
              <a:t>we</a:t>
            </a:r>
            <a:r>
              <a:rPr dirty="0" spc="-25"/>
              <a:t> </a:t>
            </a:r>
            <a:r>
              <a:rPr dirty="0" spc="-15"/>
              <a:t>study?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813003"/>
            <a:ext cx="8737600" cy="160464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4"/>
              </a:spcBef>
            </a:pPr>
            <a:r>
              <a:rPr dirty="0" sz="2800" spc="-25">
                <a:solidFill>
                  <a:srgbClr val="3B3B3A"/>
                </a:solidFill>
                <a:latin typeface="Calibri"/>
                <a:cs typeface="Calibri"/>
              </a:rPr>
              <a:t>Evaluate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the </a:t>
            </a:r>
            <a:r>
              <a:rPr dirty="0" sz="2800" spc="-20">
                <a:solidFill>
                  <a:srgbClr val="3B3B3A"/>
                </a:solidFill>
                <a:latin typeface="Calibri"/>
                <a:cs typeface="Calibri"/>
              </a:rPr>
              <a:t>safety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and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efficacy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of </a:t>
            </a:r>
            <a:r>
              <a:rPr dirty="0" sz="2800" spc="-10">
                <a:solidFill>
                  <a:srgbClr val="3B3B3A"/>
                </a:solidFill>
                <a:latin typeface="Calibri"/>
                <a:cs typeface="Calibri"/>
              </a:rPr>
              <a:t>percutaneous therapeutic  </a:t>
            </a:r>
            <a:r>
              <a:rPr dirty="0" sz="2800" spc="-20">
                <a:solidFill>
                  <a:srgbClr val="3B3B3A"/>
                </a:solidFill>
                <a:latin typeface="Calibri"/>
                <a:cs typeface="Calibri"/>
              </a:rPr>
              <a:t>intravascular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ultrasound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pulmonary </a:t>
            </a:r>
            <a:r>
              <a:rPr dirty="0" sz="2800" spc="-10">
                <a:solidFill>
                  <a:srgbClr val="3B3B3A"/>
                </a:solidFill>
                <a:latin typeface="Calibri"/>
                <a:cs typeface="Calibri"/>
              </a:rPr>
              <a:t>artery denervation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in 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patients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with pulmonary </a:t>
            </a:r>
            <a:r>
              <a:rPr dirty="0" sz="2800" spc="-10">
                <a:solidFill>
                  <a:srgbClr val="3B3B3A"/>
                </a:solidFill>
                <a:latin typeface="Calibri"/>
                <a:cs typeface="Calibri"/>
              </a:rPr>
              <a:t>arterial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hypertension </a:t>
            </a:r>
            <a:r>
              <a:rPr dirty="0" sz="2800" spc="-5">
                <a:solidFill>
                  <a:srgbClr val="3B3B3A"/>
                </a:solidFill>
                <a:latin typeface="Calibri"/>
                <a:cs typeface="Calibri"/>
              </a:rPr>
              <a:t>on </a:t>
            </a:r>
            <a:r>
              <a:rPr dirty="0" sz="2800" spc="-20">
                <a:solidFill>
                  <a:srgbClr val="3B3B3A"/>
                </a:solidFill>
                <a:latin typeface="Calibri"/>
                <a:cs typeface="Calibri"/>
              </a:rPr>
              <a:t>best  </a:t>
            </a:r>
            <a:r>
              <a:rPr dirty="0" sz="2800" spc="-10">
                <a:solidFill>
                  <a:srgbClr val="3B3B3A"/>
                </a:solidFill>
                <a:latin typeface="Calibri"/>
                <a:cs typeface="Calibri"/>
              </a:rPr>
              <a:t>medical</a:t>
            </a:r>
            <a:r>
              <a:rPr dirty="0" sz="2800" spc="5">
                <a:solidFill>
                  <a:srgbClr val="3B3B3A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B3B3A"/>
                </a:solidFill>
                <a:latin typeface="Calibri"/>
                <a:cs typeface="Calibri"/>
              </a:rPr>
              <a:t>therapy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17903" y="2621279"/>
            <a:ext cx="2026920" cy="7696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14855" y="2618232"/>
            <a:ext cx="2033270" cy="775970"/>
          </a:xfrm>
          <a:custGeom>
            <a:avLst/>
            <a:gdLst/>
            <a:ahLst/>
            <a:cxnLst/>
            <a:rect l="l" t="t" r="r" b="b"/>
            <a:pathLst>
              <a:path w="2033270" h="775970">
                <a:moveTo>
                  <a:pt x="0" y="775715"/>
                </a:moveTo>
                <a:lnTo>
                  <a:pt x="2033016" y="775715"/>
                </a:lnTo>
                <a:lnTo>
                  <a:pt x="2033016" y="0"/>
                </a:lnTo>
                <a:lnTo>
                  <a:pt x="0" y="0"/>
                </a:lnTo>
                <a:lnTo>
                  <a:pt x="0" y="775715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61203" y="2648711"/>
            <a:ext cx="3380232" cy="24917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90515" y="4076700"/>
            <a:ext cx="248920" cy="205740"/>
          </a:xfrm>
          <a:custGeom>
            <a:avLst/>
            <a:gdLst/>
            <a:ahLst/>
            <a:cxnLst/>
            <a:rect l="l" t="t" r="r" b="b"/>
            <a:pathLst>
              <a:path w="248920" h="205739">
                <a:moveTo>
                  <a:pt x="0" y="205740"/>
                </a:moveTo>
                <a:lnTo>
                  <a:pt x="248412" y="205740"/>
                </a:lnTo>
                <a:lnTo>
                  <a:pt x="248412" y="0"/>
                </a:lnTo>
                <a:lnTo>
                  <a:pt x="0" y="0"/>
                </a:lnTo>
                <a:lnTo>
                  <a:pt x="0" y="2057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69764" y="4392167"/>
            <a:ext cx="250190" cy="207645"/>
          </a:xfrm>
          <a:custGeom>
            <a:avLst/>
            <a:gdLst/>
            <a:ahLst/>
            <a:cxnLst/>
            <a:rect l="l" t="t" r="r" b="b"/>
            <a:pathLst>
              <a:path w="250189" h="207645">
                <a:moveTo>
                  <a:pt x="0" y="207264"/>
                </a:moveTo>
                <a:lnTo>
                  <a:pt x="249936" y="207264"/>
                </a:lnTo>
                <a:lnTo>
                  <a:pt x="249936" y="0"/>
                </a:lnTo>
                <a:lnTo>
                  <a:pt x="0" y="0"/>
                </a:lnTo>
                <a:lnTo>
                  <a:pt x="0" y="2072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88008" y="3425952"/>
            <a:ext cx="2505455" cy="15346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4894" y="4904638"/>
            <a:ext cx="44507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Rothman </a:t>
            </a:r>
            <a:r>
              <a:rPr dirty="0" sz="1200">
                <a:latin typeface="Calibri"/>
                <a:cs typeface="Calibri"/>
              </a:rPr>
              <a:t>AMK, </a:t>
            </a:r>
            <a:r>
              <a:rPr dirty="0" sz="1200" spc="-5">
                <a:latin typeface="Calibri"/>
                <a:cs typeface="Calibri"/>
              </a:rPr>
              <a:t>et </a:t>
            </a:r>
            <a:r>
              <a:rPr dirty="0" sz="1200">
                <a:latin typeface="Calibri"/>
                <a:cs typeface="Calibri"/>
              </a:rPr>
              <a:t>al. </a:t>
            </a:r>
            <a:r>
              <a:rPr dirty="0" sz="1200" spc="-5" i="1">
                <a:latin typeface="Calibri"/>
                <a:cs typeface="Calibri"/>
              </a:rPr>
              <a:t>EuroIntervention</a:t>
            </a:r>
            <a:r>
              <a:rPr dirty="0" sz="1200" spc="-5">
                <a:latin typeface="Calibri"/>
                <a:cs typeface="Calibri"/>
              </a:rPr>
              <a:t>.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doi.org/10.4244/EIJ-D-18-01082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228465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How </a:t>
            </a:r>
            <a:r>
              <a:rPr dirty="0" spc="-15"/>
              <a:t>was </a:t>
            </a:r>
            <a:r>
              <a:rPr dirty="0" spc="-5"/>
              <a:t>the </a:t>
            </a:r>
            <a:r>
              <a:rPr dirty="0" spc="-15"/>
              <a:t>study</a:t>
            </a:r>
            <a:r>
              <a:rPr dirty="0" spc="65"/>
              <a:t> </a:t>
            </a:r>
            <a:r>
              <a:rPr dirty="0" spc="-25"/>
              <a:t>executed?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727709"/>
            <a:ext cx="44291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23 </a:t>
            </a:r>
            <a:r>
              <a:rPr dirty="0" sz="1800" spc="-5">
                <a:latin typeface="Calibri"/>
                <a:cs typeface="Calibri"/>
              </a:rPr>
              <a:t>patients </a:t>
            </a:r>
            <a:r>
              <a:rPr dirty="0" sz="1800" spc="-10">
                <a:latin typeface="Calibri"/>
                <a:cs typeface="Calibri"/>
              </a:rPr>
              <a:t>recruited from </a:t>
            </a:r>
            <a:r>
              <a:rPr dirty="0" sz="1800" spc="-5">
                <a:latin typeface="Calibri"/>
                <a:cs typeface="Calibri"/>
              </a:rPr>
              <a:t>specialist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pulmonary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939" y="1002284"/>
            <a:ext cx="49618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hypertension centres: </a:t>
            </a:r>
            <a:r>
              <a:rPr dirty="0" sz="1800">
                <a:latin typeface="Calibri"/>
                <a:cs typeface="Calibri"/>
              </a:rPr>
              <a:t>5 </a:t>
            </a:r>
            <a:r>
              <a:rPr dirty="0" sz="1800" spc="-5">
                <a:latin typeface="Calibri"/>
                <a:cs typeface="Calibri"/>
              </a:rPr>
              <a:t>in </a:t>
            </a:r>
            <a:r>
              <a:rPr dirty="0" sz="1800" spc="-10">
                <a:latin typeface="Calibri"/>
                <a:cs typeface="Calibri"/>
              </a:rPr>
              <a:t>Europe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Israel, </a:t>
            </a:r>
            <a:r>
              <a:rPr dirty="0" sz="1800">
                <a:latin typeface="Calibri"/>
                <a:cs typeface="Calibri"/>
              </a:rPr>
              <a:t>and 3 </a:t>
            </a:r>
            <a:r>
              <a:rPr dirty="0" sz="1800" spc="-5">
                <a:latin typeface="Calibri"/>
                <a:cs typeface="Calibri"/>
              </a:rPr>
              <a:t>in 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USA.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939" y="1824939"/>
            <a:ext cx="498792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Inclusion:</a:t>
            </a:r>
            <a:endParaRPr sz="1800">
              <a:latin typeface="Calibri"/>
              <a:cs typeface="Calibri"/>
            </a:endParaRPr>
          </a:p>
          <a:p>
            <a:pPr marL="469900" marR="5080">
              <a:lnSpc>
                <a:spcPct val="100000"/>
              </a:lnSpc>
              <a:spcBef>
                <a:spcPts val="5"/>
              </a:spcBef>
            </a:pPr>
            <a:r>
              <a:rPr dirty="0" sz="1800" spc="-10">
                <a:latin typeface="Calibri"/>
                <a:cs typeface="Calibri"/>
              </a:rPr>
              <a:t>Patients </a:t>
            </a:r>
            <a:r>
              <a:rPr dirty="0" sz="1800" spc="-5">
                <a:latin typeface="Calibri"/>
                <a:cs typeface="Calibri"/>
              </a:rPr>
              <a:t>meeting </a:t>
            </a:r>
            <a:r>
              <a:rPr dirty="0" sz="1800">
                <a:latin typeface="Calibri"/>
                <a:cs typeface="Calibri"/>
              </a:rPr>
              <a:t>haemodynamic </a:t>
            </a:r>
            <a:r>
              <a:rPr dirty="0" sz="1800" spc="-10">
                <a:latin typeface="Calibri"/>
                <a:cs typeface="Calibri"/>
              </a:rPr>
              <a:t>criteria </a:t>
            </a:r>
            <a:r>
              <a:rPr dirty="0" sz="1800" spc="-15">
                <a:latin typeface="Calibri"/>
                <a:cs typeface="Calibri"/>
              </a:rPr>
              <a:t>for </a:t>
            </a:r>
            <a:r>
              <a:rPr dirty="0" sz="1800" spc="-50">
                <a:latin typeface="Calibri"/>
                <a:cs typeface="Calibri"/>
              </a:rPr>
              <a:t>PAH  </a:t>
            </a:r>
            <a:r>
              <a:rPr dirty="0" sz="1800" spc="-5">
                <a:latin typeface="Calibri"/>
                <a:cs typeface="Calibri"/>
              </a:rPr>
              <a:t>WHO functional class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III</a:t>
            </a:r>
            <a:endParaRPr sz="1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800" spc="-10">
                <a:latin typeface="Calibri"/>
                <a:cs typeface="Calibri"/>
              </a:rPr>
              <a:t>Established </a:t>
            </a:r>
            <a:r>
              <a:rPr dirty="0" sz="1800" spc="-5">
                <a:latin typeface="Calibri"/>
                <a:cs typeface="Calibri"/>
              </a:rPr>
              <a:t>on </a:t>
            </a:r>
            <a:r>
              <a:rPr dirty="0" sz="1800" spc="-10">
                <a:latin typeface="Calibri"/>
                <a:cs typeface="Calibri"/>
              </a:rPr>
              <a:t>dual-oral combination</a:t>
            </a:r>
            <a:r>
              <a:rPr dirty="0" sz="1800" spc="7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4939" y="3197479"/>
            <a:ext cx="3554729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Exclusion:</a:t>
            </a:r>
            <a:endParaRPr sz="1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800" spc="-15">
                <a:latin typeface="Calibri"/>
                <a:cs typeface="Calibri"/>
              </a:rPr>
              <a:t>Positive </a:t>
            </a:r>
            <a:r>
              <a:rPr dirty="0" sz="1800" spc="-10">
                <a:latin typeface="Calibri"/>
                <a:cs typeface="Calibri"/>
              </a:rPr>
              <a:t>vasoreactivity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test</a:t>
            </a:r>
            <a:endParaRPr sz="1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Without </a:t>
            </a:r>
            <a:r>
              <a:rPr dirty="0" sz="1800" spc="-10">
                <a:latin typeface="Calibri"/>
                <a:cs typeface="Calibri"/>
              </a:rPr>
              <a:t>intravenous</a:t>
            </a:r>
            <a:r>
              <a:rPr dirty="0" sz="1800" spc="-15">
                <a:latin typeface="Calibri"/>
                <a:cs typeface="Calibri"/>
              </a:rPr>
              <a:t> prostacyclin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939" y="4295038"/>
            <a:ext cx="4979035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Independent, blinded analysis </a:t>
            </a:r>
            <a:r>
              <a:rPr dirty="0" sz="1800" spc="-10">
                <a:latin typeface="Calibri"/>
                <a:cs typeface="Calibri"/>
              </a:rPr>
              <a:t>was </a:t>
            </a:r>
            <a:r>
              <a:rPr dirty="0" sz="1800" spc="-15">
                <a:latin typeface="Calibri"/>
                <a:cs typeface="Calibri"/>
              </a:rPr>
              <a:t>undertaken </a:t>
            </a:r>
            <a:r>
              <a:rPr dirty="0" sz="1800" spc="-5">
                <a:latin typeface="Calibri"/>
                <a:cs typeface="Calibri"/>
              </a:rPr>
              <a:t>by </a:t>
            </a:r>
            <a:r>
              <a:rPr dirty="0" sz="1800">
                <a:latin typeface="Calibri"/>
                <a:cs typeface="Calibri"/>
              </a:rPr>
              <a:t>the  </a:t>
            </a:r>
            <a:r>
              <a:rPr dirty="0" sz="1800" spc="-5">
                <a:latin typeface="Calibri"/>
                <a:cs typeface="Calibri"/>
              </a:rPr>
              <a:t>study </a:t>
            </a:r>
            <a:r>
              <a:rPr dirty="0" sz="1800" spc="-15">
                <a:latin typeface="Calibri"/>
                <a:cs typeface="Calibri"/>
              </a:rPr>
              <a:t>core </a:t>
            </a:r>
            <a:r>
              <a:rPr dirty="0" sz="1800" spc="-5">
                <a:latin typeface="Calibri"/>
                <a:cs typeface="Calibri"/>
              </a:rPr>
              <a:t>lab </a:t>
            </a:r>
            <a:r>
              <a:rPr dirty="0" sz="1800" spc="-10">
                <a:latin typeface="Calibri"/>
                <a:cs typeface="Calibri"/>
              </a:rPr>
              <a:t>(Cardiovascular Research Foundation,  </a:t>
            </a:r>
            <a:r>
              <a:rPr dirty="0" sz="1800" spc="-5">
                <a:latin typeface="Calibri"/>
                <a:cs typeface="Calibri"/>
              </a:rPr>
              <a:t>New </a:t>
            </a:r>
            <a:r>
              <a:rPr dirty="0" sz="1800" spc="-35">
                <a:latin typeface="Calibri"/>
                <a:cs typeface="Calibri"/>
              </a:rPr>
              <a:t>York,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USA).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73623" y="943355"/>
            <a:ext cx="3624579" cy="952500"/>
          </a:xfrm>
          <a:custGeom>
            <a:avLst/>
            <a:gdLst/>
            <a:ahLst/>
            <a:cxnLst/>
            <a:rect l="l" t="t" r="r" b="b"/>
            <a:pathLst>
              <a:path w="3624579" h="952500">
                <a:moveTo>
                  <a:pt x="3465322" y="0"/>
                </a:moveTo>
                <a:lnTo>
                  <a:pt x="158750" y="0"/>
                </a:lnTo>
                <a:lnTo>
                  <a:pt x="108590" y="8097"/>
                </a:lnTo>
                <a:lnTo>
                  <a:pt x="65013" y="30642"/>
                </a:lnTo>
                <a:lnTo>
                  <a:pt x="30642" y="65013"/>
                </a:lnTo>
                <a:lnTo>
                  <a:pt x="8097" y="108590"/>
                </a:lnTo>
                <a:lnTo>
                  <a:pt x="0" y="158750"/>
                </a:lnTo>
                <a:lnTo>
                  <a:pt x="0" y="793750"/>
                </a:lnTo>
                <a:lnTo>
                  <a:pt x="8097" y="843909"/>
                </a:lnTo>
                <a:lnTo>
                  <a:pt x="30642" y="887486"/>
                </a:lnTo>
                <a:lnTo>
                  <a:pt x="65013" y="921857"/>
                </a:lnTo>
                <a:lnTo>
                  <a:pt x="108590" y="944402"/>
                </a:lnTo>
                <a:lnTo>
                  <a:pt x="158750" y="952500"/>
                </a:lnTo>
                <a:lnTo>
                  <a:pt x="3465322" y="952500"/>
                </a:lnTo>
                <a:lnTo>
                  <a:pt x="3515481" y="944402"/>
                </a:lnTo>
                <a:lnTo>
                  <a:pt x="3559058" y="921857"/>
                </a:lnTo>
                <a:lnTo>
                  <a:pt x="3593429" y="887486"/>
                </a:lnTo>
                <a:lnTo>
                  <a:pt x="3615974" y="843909"/>
                </a:lnTo>
                <a:lnTo>
                  <a:pt x="3624072" y="793750"/>
                </a:lnTo>
                <a:lnTo>
                  <a:pt x="3624072" y="158750"/>
                </a:lnTo>
                <a:lnTo>
                  <a:pt x="3615974" y="108590"/>
                </a:lnTo>
                <a:lnTo>
                  <a:pt x="3593429" y="65013"/>
                </a:lnTo>
                <a:lnTo>
                  <a:pt x="3559058" y="30642"/>
                </a:lnTo>
                <a:lnTo>
                  <a:pt x="3515481" y="8097"/>
                </a:lnTo>
                <a:lnTo>
                  <a:pt x="3465322" y="0"/>
                </a:lnTo>
                <a:close/>
              </a:path>
            </a:pathLst>
          </a:custGeom>
          <a:solidFill>
            <a:srgbClr val="8FD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73623" y="943355"/>
            <a:ext cx="3624579" cy="952500"/>
          </a:xfrm>
          <a:custGeom>
            <a:avLst/>
            <a:gdLst/>
            <a:ahLst/>
            <a:cxnLst/>
            <a:rect l="l" t="t" r="r" b="b"/>
            <a:pathLst>
              <a:path w="3624579" h="952500">
                <a:moveTo>
                  <a:pt x="0" y="158750"/>
                </a:moveTo>
                <a:lnTo>
                  <a:pt x="8097" y="108590"/>
                </a:lnTo>
                <a:lnTo>
                  <a:pt x="30642" y="65013"/>
                </a:lnTo>
                <a:lnTo>
                  <a:pt x="65013" y="30642"/>
                </a:lnTo>
                <a:lnTo>
                  <a:pt x="108590" y="8097"/>
                </a:lnTo>
                <a:lnTo>
                  <a:pt x="158750" y="0"/>
                </a:lnTo>
                <a:lnTo>
                  <a:pt x="3465322" y="0"/>
                </a:lnTo>
                <a:lnTo>
                  <a:pt x="3515481" y="8097"/>
                </a:lnTo>
                <a:lnTo>
                  <a:pt x="3559058" y="30642"/>
                </a:lnTo>
                <a:lnTo>
                  <a:pt x="3593429" y="65013"/>
                </a:lnTo>
                <a:lnTo>
                  <a:pt x="3615974" y="108590"/>
                </a:lnTo>
                <a:lnTo>
                  <a:pt x="3624072" y="158750"/>
                </a:lnTo>
                <a:lnTo>
                  <a:pt x="3624072" y="793750"/>
                </a:lnTo>
                <a:lnTo>
                  <a:pt x="3615974" y="843909"/>
                </a:lnTo>
                <a:lnTo>
                  <a:pt x="3593429" y="887486"/>
                </a:lnTo>
                <a:lnTo>
                  <a:pt x="3559058" y="921857"/>
                </a:lnTo>
                <a:lnTo>
                  <a:pt x="3515481" y="944402"/>
                </a:lnTo>
                <a:lnTo>
                  <a:pt x="3465322" y="952500"/>
                </a:lnTo>
                <a:lnTo>
                  <a:pt x="158750" y="952500"/>
                </a:lnTo>
                <a:lnTo>
                  <a:pt x="108590" y="944402"/>
                </a:lnTo>
                <a:lnTo>
                  <a:pt x="65013" y="921857"/>
                </a:lnTo>
                <a:lnTo>
                  <a:pt x="30642" y="887486"/>
                </a:lnTo>
                <a:lnTo>
                  <a:pt x="8097" y="843909"/>
                </a:lnTo>
                <a:lnTo>
                  <a:pt x="0" y="793750"/>
                </a:lnTo>
                <a:lnTo>
                  <a:pt x="0" y="158750"/>
                </a:lnTo>
                <a:close/>
              </a:path>
            </a:pathLst>
          </a:custGeom>
          <a:ln w="12192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593207" y="987298"/>
            <a:ext cx="3186430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ctr" marL="12065" marR="5080" indent="635">
              <a:lnSpc>
                <a:spcPts val="1730"/>
              </a:lnSpc>
              <a:spcBef>
                <a:spcPts val="310"/>
              </a:spcBef>
            </a:pPr>
            <a:r>
              <a:rPr dirty="0" sz="1600" spc="-5">
                <a:latin typeface="Calibri"/>
                <a:cs typeface="Calibri"/>
              </a:rPr>
              <a:t>Baseline assessment: right </a:t>
            </a:r>
            <a:r>
              <a:rPr dirty="0" sz="1600" spc="-10">
                <a:latin typeface="Calibri"/>
                <a:cs typeface="Calibri"/>
              </a:rPr>
              <a:t>heart  </a:t>
            </a:r>
            <a:r>
              <a:rPr dirty="0" sz="1600" spc="-5">
                <a:latin typeface="Calibri"/>
                <a:cs typeface="Calibri"/>
              </a:rPr>
              <a:t>catheterization, 6MWD, quality of life,  actigraphy and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MRI/CT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373623" y="2077211"/>
            <a:ext cx="3624579" cy="303530"/>
          </a:xfrm>
          <a:custGeom>
            <a:avLst/>
            <a:gdLst/>
            <a:ahLst/>
            <a:cxnLst/>
            <a:rect l="l" t="t" r="r" b="b"/>
            <a:pathLst>
              <a:path w="3624579" h="303530">
                <a:moveTo>
                  <a:pt x="3573526" y="0"/>
                </a:moveTo>
                <a:lnTo>
                  <a:pt x="50546" y="0"/>
                </a:lnTo>
                <a:lnTo>
                  <a:pt x="30861" y="3968"/>
                </a:lnTo>
                <a:lnTo>
                  <a:pt x="14795" y="14795"/>
                </a:lnTo>
                <a:lnTo>
                  <a:pt x="3968" y="30861"/>
                </a:lnTo>
                <a:lnTo>
                  <a:pt x="0" y="50545"/>
                </a:lnTo>
                <a:lnTo>
                  <a:pt x="0" y="252730"/>
                </a:lnTo>
                <a:lnTo>
                  <a:pt x="3968" y="272415"/>
                </a:lnTo>
                <a:lnTo>
                  <a:pt x="14795" y="288480"/>
                </a:lnTo>
                <a:lnTo>
                  <a:pt x="30861" y="299307"/>
                </a:lnTo>
                <a:lnTo>
                  <a:pt x="50546" y="303275"/>
                </a:lnTo>
                <a:lnTo>
                  <a:pt x="3573526" y="303275"/>
                </a:lnTo>
                <a:lnTo>
                  <a:pt x="3593210" y="299307"/>
                </a:lnTo>
                <a:lnTo>
                  <a:pt x="3609276" y="288480"/>
                </a:lnTo>
                <a:lnTo>
                  <a:pt x="3620103" y="272415"/>
                </a:lnTo>
                <a:lnTo>
                  <a:pt x="3624072" y="252730"/>
                </a:lnTo>
                <a:lnTo>
                  <a:pt x="3624072" y="50545"/>
                </a:lnTo>
                <a:lnTo>
                  <a:pt x="3620103" y="30861"/>
                </a:lnTo>
                <a:lnTo>
                  <a:pt x="3609276" y="14795"/>
                </a:lnTo>
                <a:lnTo>
                  <a:pt x="3593211" y="3968"/>
                </a:lnTo>
                <a:lnTo>
                  <a:pt x="3573526" y="0"/>
                </a:lnTo>
                <a:close/>
              </a:path>
            </a:pathLst>
          </a:custGeom>
          <a:solidFill>
            <a:srgbClr val="8FD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373623" y="2077211"/>
            <a:ext cx="3624579" cy="303530"/>
          </a:xfrm>
          <a:custGeom>
            <a:avLst/>
            <a:gdLst/>
            <a:ahLst/>
            <a:cxnLst/>
            <a:rect l="l" t="t" r="r" b="b"/>
            <a:pathLst>
              <a:path w="3624579" h="303530">
                <a:moveTo>
                  <a:pt x="0" y="50545"/>
                </a:moveTo>
                <a:lnTo>
                  <a:pt x="3968" y="30861"/>
                </a:lnTo>
                <a:lnTo>
                  <a:pt x="14795" y="14795"/>
                </a:lnTo>
                <a:lnTo>
                  <a:pt x="30861" y="3968"/>
                </a:lnTo>
                <a:lnTo>
                  <a:pt x="50546" y="0"/>
                </a:lnTo>
                <a:lnTo>
                  <a:pt x="3573526" y="0"/>
                </a:lnTo>
                <a:lnTo>
                  <a:pt x="3593211" y="3968"/>
                </a:lnTo>
                <a:lnTo>
                  <a:pt x="3609276" y="14795"/>
                </a:lnTo>
                <a:lnTo>
                  <a:pt x="3620103" y="30860"/>
                </a:lnTo>
                <a:lnTo>
                  <a:pt x="3624072" y="50545"/>
                </a:lnTo>
                <a:lnTo>
                  <a:pt x="3624072" y="252730"/>
                </a:lnTo>
                <a:lnTo>
                  <a:pt x="3620103" y="272414"/>
                </a:lnTo>
                <a:lnTo>
                  <a:pt x="3609276" y="288480"/>
                </a:lnTo>
                <a:lnTo>
                  <a:pt x="3593211" y="299307"/>
                </a:lnTo>
                <a:lnTo>
                  <a:pt x="3573526" y="303275"/>
                </a:lnTo>
                <a:lnTo>
                  <a:pt x="50546" y="303275"/>
                </a:lnTo>
                <a:lnTo>
                  <a:pt x="30861" y="299307"/>
                </a:lnTo>
                <a:lnTo>
                  <a:pt x="14795" y="288480"/>
                </a:lnTo>
                <a:lnTo>
                  <a:pt x="3968" y="272415"/>
                </a:lnTo>
                <a:lnTo>
                  <a:pt x="0" y="252730"/>
                </a:lnTo>
                <a:lnTo>
                  <a:pt x="0" y="50545"/>
                </a:lnTo>
                <a:close/>
              </a:path>
            </a:pathLst>
          </a:custGeom>
          <a:ln w="12191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379720" y="2082800"/>
            <a:ext cx="361187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5445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Pulmonary denervation procedure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73623" y="3651503"/>
            <a:ext cx="3624579" cy="303530"/>
          </a:xfrm>
          <a:custGeom>
            <a:avLst/>
            <a:gdLst/>
            <a:ahLst/>
            <a:cxnLst/>
            <a:rect l="l" t="t" r="r" b="b"/>
            <a:pathLst>
              <a:path w="3624579" h="303529">
                <a:moveTo>
                  <a:pt x="3573526" y="0"/>
                </a:moveTo>
                <a:lnTo>
                  <a:pt x="50546" y="0"/>
                </a:lnTo>
                <a:lnTo>
                  <a:pt x="30861" y="3968"/>
                </a:lnTo>
                <a:lnTo>
                  <a:pt x="14795" y="14795"/>
                </a:lnTo>
                <a:lnTo>
                  <a:pt x="3968" y="30861"/>
                </a:lnTo>
                <a:lnTo>
                  <a:pt x="0" y="50546"/>
                </a:lnTo>
                <a:lnTo>
                  <a:pt x="0" y="252730"/>
                </a:lnTo>
                <a:lnTo>
                  <a:pt x="3968" y="272404"/>
                </a:lnTo>
                <a:lnTo>
                  <a:pt x="14795" y="288470"/>
                </a:lnTo>
                <a:lnTo>
                  <a:pt x="30861" y="299303"/>
                </a:lnTo>
                <a:lnTo>
                  <a:pt x="50546" y="303276"/>
                </a:lnTo>
                <a:lnTo>
                  <a:pt x="3573526" y="303276"/>
                </a:lnTo>
                <a:lnTo>
                  <a:pt x="3593211" y="299303"/>
                </a:lnTo>
                <a:lnTo>
                  <a:pt x="3609276" y="288470"/>
                </a:lnTo>
                <a:lnTo>
                  <a:pt x="3620103" y="272404"/>
                </a:lnTo>
                <a:lnTo>
                  <a:pt x="3624072" y="252730"/>
                </a:lnTo>
                <a:lnTo>
                  <a:pt x="3624072" y="50546"/>
                </a:lnTo>
                <a:lnTo>
                  <a:pt x="3620103" y="30861"/>
                </a:lnTo>
                <a:lnTo>
                  <a:pt x="3609276" y="14795"/>
                </a:lnTo>
                <a:lnTo>
                  <a:pt x="3593211" y="3968"/>
                </a:lnTo>
                <a:lnTo>
                  <a:pt x="3573526" y="0"/>
                </a:lnTo>
                <a:close/>
              </a:path>
            </a:pathLst>
          </a:custGeom>
          <a:solidFill>
            <a:srgbClr val="8FD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373623" y="3651503"/>
            <a:ext cx="3624579" cy="303530"/>
          </a:xfrm>
          <a:custGeom>
            <a:avLst/>
            <a:gdLst/>
            <a:ahLst/>
            <a:cxnLst/>
            <a:rect l="l" t="t" r="r" b="b"/>
            <a:pathLst>
              <a:path w="3624579" h="303529">
                <a:moveTo>
                  <a:pt x="0" y="50546"/>
                </a:moveTo>
                <a:lnTo>
                  <a:pt x="3968" y="30861"/>
                </a:lnTo>
                <a:lnTo>
                  <a:pt x="14795" y="14795"/>
                </a:lnTo>
                <a:lnTo>
                  <a:pt x="30861" y="3968"/>
                </a:lnTo>
                <a:lnTo>
                  <a:pt x="50546" y="0"/>
                </a:lnTo>
                <a:lnTo>
                  <a:pt x="3573526" y="0"/>
                </a:lnTo>
                <a:lnTo>
                  <a:pt x="3593211" y="3968"/>
                </a:lnTo>
                <a:lnTo>
                  <a:pt x="3609276" y="14795"/>
                </a:lnTo>
                <a:lnTo>
                  <a:pt x="3620103" y="30861"/>
                </a:lnTo>
                <a:lnTo>
                  <a:pt x="3624072" y="50546"/>
                </a:lnTo>
                <a:lnTo>
                  <a:pt x="3624072" y="252730"/>
                </a:lnTo>
                <a:lnTo>
                  <a:pt x="3620103" y="272404"/>
                </a:lnTo>
                <a:lnTo>
                  <a:pt x="3609276" y="288470"/>
                </a:lnTo>
                <a:lnTo>
                  <a:pt x="3593211" y="299303"/>
                </a:lnTo>
                <a:lnTo>
                  <a:pt x="3573526" y="303276"/>
                </a:lnTo>
                <a:lnTo>
                  <a:pt x="50546" y="303276"/>
                </a:lnTo>
                <a:lnTo>
                  <a:pt x="30861" y="299303"/>
                </a:lnTo>
                <a:lnTo>
                  <a:pt x="14795" y="288470"/>
                </a:lnTo>
                <a:lnTo>
                  <a:pt x="3968" y="272404"/>
                </a:lnTo>
                <a:lnTo>
                  <a:pt x="0" y="252730"/>
                </a:lnTo>
                <a:lnTo>
                  <a:pt x="0" y="50546"/>
                </a:lnTo>
                <a:close/>
              </a:path>
            </a:pathLst>
          </a:custGeom>
          <a:ln w="12191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379720" y="3657346"/>
            <a:ext cx="361187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75005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MRI/CT at 1 and 12 months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373623" y="3127248"/>
            <a:ext cx="3624579" cy="302260"/>
          </a:xfrm>
          <a:custGeom>
            <a:avLst/>
            <a:gdLst/>
            <a:ahLst/>
            <a:cxnLst/>
            <a:rect l="l" t="t" r="r" b="b"/>
            <a:pathLst>
              <a:path w="3624579" h="302260">
                <a:moveTo>
                  <a:pt x="3573779" y="0"/>
                </a:moveTo>
                <a:lnTo>
                  <a:pt x="50291" y="0"/>
                </a:lnTo>
                <a:lnTo>
                  <a:pt x="30700" y="3946"/>
                </a:lnTo>
                <a:lnTo>
                  <a:pt x="14716" y="14716"/>
                </a:lnTo>
                <a:lnTo>
                  <a:pt x="3946" y="30700"/>
                </a:lnTo>
                <a:lnTo>
                  <a:pt x="0" y="50291"/>
                </a:lnTo>
                <a:lnTo>
                  <a:pt x="0" y="251459"/>
                </a:lnTo>
                <a:lnTo>
                  <a:pt x="3946" y="271051"/>
                </a:lnTo>
                <a:lnTo>
                  <a:pt x="14716" y="287035"/>
                </a:lnTo>
                <a:lnTo>
                  <a:pt x="30700" y="297805"/>
                </a:lnTo>
                <a:lnTo>
                  <a:pt x="50291" y="301751"/>
                </a:lnTo>
                <a:lnTo>
                  <a:pt x="3573779" y="301751"/>
                </a:lnTo>
                <a:lnTo>
                  <a:pt x="3593371" y="297805"/>
                </a:lnTo>
                <a:lnTo>
                  <a:pt x="3609355" y="287035"/>
                </a:lnTo>
                <a:lnTo>
                  <a:pt x="3620125" y="271051"/>
                </a:lnTo>
                <a:lnTo>
                  <a:pt x="3624072" y="251459"/>
                </a:lnTo>
                <a:lnTo>
                  <a:pt x="3624072" y="50291"/>
                </a:lnTo>
                <a:lnTo>
                  <a:pt x="3620125" y="30700"/>
                </a:lnTo>
                <a:lnTo>
                  <a:pt x="3609355" y="14716"/>
                </a:lnTo>
                <a:lnTo>
                  <a:pt x="3593371" y="3946"/>
                </a:lnTo>
                <a:lnTo>
                  <a:pt x="3573779" y="0"/>
                </a:lnTo>
                <a:close/>
              </a:path>
            </a:pathLst>
          </a:custGeom>
          <a:solidFill>
            <a:srgbClr val="8FD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373623" y="3127248"/>
            <a:ext cx="3624579" cy="302260"/>
          </a:xfrm>
          <a:custGeom>
            <a:avLst/>
            <a:gdLst/>
            <a:ahLst/>
            <a:cxnLst/>
            <a:rect l="l" t="t" r="r" b="b"/>
            <a:pathLst>
              <a:path w="3624579" h="302260">
                <a:moveTo>
                  <a:pt x="0" y="50291"/>
                </a:moveTo>
                <a:lnTo>
                  <a:pt x="3946" y="30700"/>
                </a:lnTo>
                <a:lnTo>
                  <a:pt x="14716" y="14716"/>
                </a:lnTo>
                <a:lnTo>
                  <a:pt x="30700" y="3946"/>
                </a:lnTo>
                <a:lnTo>
                  <a:pt x="50291" y="0"/>
                </a:lnTo>
                <a:lnTo>
                  <a:pt x="3573779" y="0"/>
                </a:lnTo>
                <a:lnTo>
                  <a:pt x="3593371" y="3946"/>
                </a:lnTo>
                <a:lnTo>
                  <a:pt x="3609355" y="14716"/>
                </a:lnTo>
                <a:lnTo>
                  <a:pt x="3620125" y="30700"/>
                </a:lnTo>
                <a:lnTo>
                  <a:pt x="3624072" y="50291"/>
                </a:lnTo>
                <a:lnTo>
                  <a:pt x="3624072" y="251459"/>
                </a:lnTo>
                <a:lnTo>
                  <a:pt x="3620125" y="271051"/>
                </a:lnTo>
                <a:lnTo>
                  <a:pt x="3609355" y="287035"/>
                </a:lnTo>
                <a:lnTo>
                  <a:pt x="3593371" y="297805"/>
                </a:lnTo>
                <a:lnTo>
                  <a:pt x="3573779" y="301751"/>
                </a:lnTo>
                <a:lnTo>
                  <a:pt x="50291" y="301751"/>
                </a:lnTo>
                <a:lnTo>
                  <a:pt x="30700" y="297805"/>
                </a:lnTo>
                <a:lnTo>
                  <a:pt x="14716" y="287035"/>
                </a:lnTo>
                <a:lnTo>
                  <a:pt x="3946" y="271051"/>
                </a:lnTo>
                <a:lnTo>
                  <a:pt x="0" y="251459"/>
                </a:lnTo>
                <a:lnTo>
                  <a:pt x="0" y="50291"/>
                </a:lnTo>
                <a:close/>
              </a:path>
            </a:pathLst>
          </a:custGeom>
          <a:ln w="12192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379720" y="3132581"/>
            <a:ext cx="361187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7183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RHC at </a:t>
            </a:r>
            <a:r>
              <a:rPr dirty="0" sz="1600" spc="-10">
                <a:latin typeface="Calibri"/>
                <a:cs typeface="Calibri"/>
              </a:rPr>
              <a:t>4/6 </a:t>
            </a:r>
            <a:r>
              <a:rPr dirty="0" sz="1600" spc="-5">
                <a:latin typeface="Calibri"/>
                <a:cs typeface="Calibri"/>
              </a:rPr>
              <a:t>and 12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months*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373623" y="2601467"/>
            <a:ext cx="3624579" cy="303530"/>
          </a:xfrm>
          <a:custGeom>
            <a:avLst/>
            <a:gdLst/>
            <a:ahLst/>
            <a:cxnLst/>
            <a:rect l="l" t="t" r="r" b="b"/>
            <a:pathLst>
              <a:path w="3624579" h="303530">
                <a:moveTo>
                  <a:pt x="3573526" y="0"/>
                </a:moveTo>
                <a:lnTo>
                  <a:pt x="50546" y="0"/>
                </a:lnTo>
                <a:lnTo>
                  <a:pt x="30861" y="3968"/>
                </a:lnTo>
                <a:lnTo>
                  <a:pt x="14795" y="14795"/>
                </a:lnTo>
                <a:lnTo>
                  <a:pt x="3968" y="30861"/>
                </a:lnTo>
                <a:lnTo>
                  <a:pt x="0" y="50545"/>
                </a:lnTo>
                <a:lnTo>
                  <a:pt x="0" y="252730"/>
                </a:lnTo>
                <a:lnTo>
                  <a:pt x="3968" y="272415"/>
                </a:lnTo>
                <a:lnTo>
                  <a:pt x="14795" y="288480"/>
                </a:lnTo>
                <a:lnTo>
                  <a:pt x="30861" y="299307"/>
                </a:lnTo>
                <a:lnTo>
                  <a:pt x="50546" y="303275"/>
                </a:lnTo>
                <a:lnTo>
                  <a:pt x="3573526" y="303275"/>
                </a:lnTo>
                <a:lnTo>
                  <a:pt x="3593210" y="299307"/>
                </a:lnTo>
                <a:lnTo>
                  <a:pt x="3609276" y="288480"/>
                </a:lnTo>
                <a:lnTo>
                  <a:pt x="3620103" y="272415"/>
                </a:lnTo>
                <a:lnTo>
                  <a:pt x="3624072" y="252730"/>
                </a:lnTo>
                <a:lnTo>
                  <a:pt x="3624072" y="50545"/>
                </a:lnTo>
                <a:lnTo>
                  <a:pt x="3620103" y="30861"/>
                </a:lnTo>
                <a:lnTo>
                  <a:pt x="3609276" y="14795"/>
                </a:lnTo>
                <a:lnTo>
                  <a:pt x="3593211" y="3968"/>
                </a:lnTo>
                <a:lnTo>
                  <a:pt x="3573526" y="0"/>
                </a:lnTo>
                <a:close/>
              </a:path>
            </a:pathLst>
          </a:custGeom>
          <a:solidFill>
            <a:srgbClr val="8FD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373623" y="2601467"/>
            <a:ext cx="3624579" cy="303530"/>
          </a:xfrm>
          <a:custGeom>
            <a:avLst/>
            <a:gdLst/>
            <a:ahLst/>
            <a:cxnLst/>
            <a:rect l="l" t="t" r="r" b="b"/>
            <a:pathLst>
              <a:path w="3624579" h="303530">
                <a:moveTo>
                  <a:pt x="0" y="50545"/>
                </a:moveTo>
                <a:lnTo>
                  <a:pt x="3968" y="30861"/>
                </a:lnTo>
                <a:lnTo>
                  <a:pt x="14795" y="14795"/>
                </a:lnTo>
                <a:lnTo>
                  <a:pt x="30861" y="3968"/>
                </a:lnTo>
                <a:lnTo>
                  <a:pt x="50546" y="0"/>
                </a:lnTo>
                <a:lnTo>
                  <a:pt x="3573526" y="0"/>
                </a:lnTo>
                <a:lnTo>
                  <a:pt x="3593211" y="3968"/>
                </a:lnTo>
                <a:lnTo>
                  <a:pt x="3609276" y="14795"/>
                </a:lnTo>
                <a:lnTo>
                  <a:pt x="3620103" y="30860"/>
                </a:lnTo>
                <a:lnTo>
                  <a:pt x="3624072" y="50545"/>
                </a:lnTo>
                <a:lnTo>
                  <a:pt x="3624072" y="252730"/>
                </a:lnTo>
                <a:lnTo>
                  <a:pt x="3620103" y="272414"/>
                </a:lnTo>
                <a:lnTo>
                  <a:pt x="3609276" y="288480"/>
                </a:lnTo>
                <a:lnTo>
                  <a:pt x="3593211" y="299307"/>
                </a:lnTo>
                <a:lnTo>
                  <a:pt x="3573526" y="303275"/>
                </a:lnTo>
                <a:lnTo>
                  <a:pt x="50546" y="303275"/>
                </a:lnTo>
                <a:lnTo>
                  <a:pt x="30861" y="299307"/>
                </a:lnTo>
                <a:lnTo>
                  <a:pt x="14795" y="288480"/>
                </a:lnTo>
                <a:lnTo>
                  <a:pt x="3968" y="272415"/>
                </a:lnTo>
                <a:lnTo>
                  <a:pt x="0" y="252730"/>
                </a:lnTo>
                <a:lnTo>
                  <a:pt x="0" y="50545"/>
                </a:lnTo>
                <a:close/>
              </a:path>
            </a:pathLst>
          </a:custGeom>
          <a:ln w="12191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379720" y="2607690"/>
            <a:ext cx="361187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6525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Clinical follow-up at 1, </a:t>
            </a:r>
            <a:r>
              <a:rPr dirty="0" sz="1600" spc="-10">
                <a:latin typeface="Calibri"/>
                <a:cs typeface="Calibri"/>
              </a:rPr>
              <a:t>4/6 </a:t>
            </a:r>
            <a:r>
              <a:rPr dirty="0" sz="1600" spc="-5">
                <a:latin typeface="Calibri"/>
                <a:cs typeface="Calibri"/>
              </a:rPr>
              <a:t>and 8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months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373623" y="4175759"/>
            <a:ext cx="3624579" cy="306705"/>
          </a:xfrm>
          <a:custGeom>
            <a:avLst/>
            <a:gdLst/>
            <a:ahLst/>
            <a:cxnLst/>
            <a:rect l="l" t="t" r="r" b="b"/>
            <a:pathLst>
              <a:path w="3624579" h="306704">
                <a:moveTo>
                  <a:pt x="3573018" y="0"/>
                </a:moveTo>
                <a:lnTo>
                  <a:pt x="51053" y="0"/>
                </a:lnTo>
                <a:lnTo>
                  <a:pt x="31182" y="4012"/>
                </a:lnTo>
                <a:lnTo>
                  <a:pt x="14954" y="14954"/>
                </a:lnTo>
                <a:lnTo>
                  <a:pt x="4012" y="31182"/>
                </a:lnTo>
                <a:lnTo>
                  <a:pt x="0" y="51053"/>
                </a:lnTo>
                <a:lnTo>
                  <a:pt x="0" y="255269"/>
                </a:lnTo>
                <a:lnTo>
                  <a:pt x="4012" y="275141"/>
                </a:lnTo>
                <a:lnTo>
                  <a:pt x="14954" y="291369"/>
                </a:lnTo>
                <a:lnTo>
                  <a:pt x="31182" y="302311"/>
                </a:lnTo>
                <a:lnTo>
                  <a:pt x="51053" y="306323"/>
                </a:lnTo>
                <a:lnTo>
                  <a:pt x="3573018" y="306323"/>
                </a:lnTo>
                <a:lnTo>
                  <a:pt x="3592889" y="302311"/>
                </a:lnTo>
                <a:lnTo>
                  <a:pt x="3609117" y="291369"/>
                </a:lnTo>
                <a:lnTo>
                  <a:pt x="3620059" y="275141"/>
                </a:lnTo>
                <a:lnTo>
                  <a:pt x="3624072" y="255269"/>
                </a:lnTo>
                <a:lnTo>
                  <a:pt x="3624072" y="51053"/>
                </a:lnTo>
                <a:lnTo>
                  <a:pt x="3620059" y="31182"/>
                </a:lnTo>
                <a:lnTo>
                  <a:pt x="3609117" y="14954"/>
                </a:lnTo>
                <a:lnTo>
                  <a:pt x="3592889" y="4012"/>
                </a:lnTo>
                <a:lnTo>
                  <a:pt x="3573018" y="0"/>
                </a:lnTo>
                <a:close/>
              </a:path>
            </a:pathLst>
          </a:custGeom>
          <a:solidFill>
            <a:srgbClr val="8FDA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373623" y="4175759"/>
            <a:ext cx="3624579" cy="306705"/>
          </a:xfrm>
          <a:custGeom>
            <a:avLst/>
            <a:gdLst/>
            <a:ahLst/>
            <a:cxnLst/>
            <a:rect l="l" t="t" r="r" b="b"/>
            <a:pathLst>
              <a:path w="3624579" h="306704">
                <a:moveTo>
                  <a:pt x="0" y="51053"/>
                </a:moveTo>
                <a:lnTo>
                  <a:pt x="4012" y="31182"/>
                </a:lnTo>
                <a:lnTo>
                  <a:pt x="14954" y="14954"/>
                </a:lnTo>
                <a:lnTo>
                  <a:pt x="31182" y="4012"/>
                </a:lnTo>
                <a:lnTo>
                  <a:pt x="51053" y="0"/>
                </a:lnTo>
                <a:lnTo>
                  <a:pt x="3573018" y="0"/>
                </a:lnTo>
                <a:lnTo>
                  <a:pt x="3592889" y="4012"/>
                </a:lnTo>
                <a:lnTo>
                  <a:pt x="3609117" y="14954"/>
                </a:lnTo>
                <a:lnTo>
                  <a:pt x="3620059" y="31182"/>
                </a:lnTo>
                <a:lnTo>
                  <a:pt x="3624072" y="51053"/>
                </a:lnTo>
                <a:lnTo>
                  <a:pt x="3624072" y="255269"/>
                </a:lnTo>
                <a:lnTo>
                  <a:pt x="3620059" y="275141"/>
                </a:lnTo>
                <a:lnTo>
                  <a:pt x="3609117" y="291369"/>
                </a:lnTo>
                <a:lnTo>
                  <a:pt x="3592889" y="302311"/>
                </a:lnTo>
                <a:lnTo>
                  <a:pt x="3573018" y="306323"/>
                </a:lnTo>
                <a:lnTo>
                  <a:pt x="51053" y="306323"/>
                </a:lnTo>
                <a:lnTo>
                  <a:pt x="31182" y="302311"/>
                </a:lnTo>
                <a:lnTo>
                  <a:pt x="14954" y="291369"/>
                </a:lnTo>
                <a:lnTo>
                  <a:pt x="4012" y="275141"/>
                </a:lnTo>
                <a:lnTo>
                  <a:pt x="0" y="255269"/>
                </a:lnTo>
                <a:lnTo>
                  <a:pt x="0" y="51053"/>
                </a:lnTo>
                <a:close/>
              </a:path>
            </a:pathLst>
          </a:custGeom>
          <a:ln w="12192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379720" y="4184091"/>
            <a:ext cx="361187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9469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Surveillance at 24 and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36m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147559" y="2380488"/>
            <a:ext cx="76200" cy="2217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147559" y="2904744"/>
            <a:ext cx="76200" cy="2217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147559" y="3429000"/>
            <a:ext cx="76200" cy="2217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147559" y="3954779"/>
            <a:ext cx="76200" cy="2217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147559" y="1895855"/>
            <a:ext cx="76200" cy="1822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594350" y="4781499"/>
            <a:ext cx="31432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*EU/IL </a:t>
            </a:r>
            <a:r>
              <a:rPr dirty="0" sz="1800">
                <a:latin typeface="Calibri"/>
                <a:cs typeface="Calibri"/>
              </a:rPr>
              <a:t>– 4 </a:t>
            </a:r>
            <a:r>
              <a:rPr dirty="0" sz="1800" spc="-5">
                <a:latin typeface="Calibri"/>
                <a:cs typeface="Calibri"/>
              </a:rPr>
              <a:t>month, USA </a:t>
            </a:r>
            <a:r>
              <a:rPr dirty="0" sz="1800">
                <a:latin typeface="Calibri"/>
                <a:cs typeface="Calibri"/>
              </a:rPr>
              <a:t>– 6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month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63339" y="226567"/>
            <a:ext cx="447675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What </a:t>
            </a:r>
            <a:r>
              <a:rPr dirty="0" spc="-20"/>
              <a:t>are </a:t>
            </a:r>
            <a:r>
              <a:rPr dirty="0" spc="-10"/>
              <a:t>the </a:t>
            </a:r>
            <a:r>
              <a:rPr dirty="0" spc="-5"/>
              <a:t>essential</a:t>
            </a:r>
            <a:r>
              <a:rPr dirty="0" spc="5"/>
              <a:t> </a:t>
            </a:r>
            <a:r>
              <a:rPr dirty="0" spc="-10"/>
              <a:t>results?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77619" y="750062"/>
          <a:ext cx="2563495" cy="4278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8960"/>
                <a:gridCol w="715010"/>
              </a:tblGrid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Demographics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Mean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Age,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mean (SD),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years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60.0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(11.4)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Female,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18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(78)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Race, n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Caucasian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(83)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Black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(4)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953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Hispanic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(9)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Middle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East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(4)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Time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from Diagnosis,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years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6.1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(5.7)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Type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PAH, n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51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Connective tissue</a:t>
                      </a:r>
                      <a:r>
                        <a:rPr dirty="0" sz="11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Associated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12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(52)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Associated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with Drug</a:t>
                      </a:r>
                      <a:r>
                        <a:rPr dirty="0" sz="11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(13)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Idiopathic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PAH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(35)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145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WHO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functional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class III, n</a:t>
                      </a:r>
                      <a:r>
                        <a:rPr dirty="0" sz="11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23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(100)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970653" y="749173"/>
          <a:ext cx="3811270" cy="4034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2945"/>
                <a:gridCol w="913765"/>
                <a:gridCol w="913764"/>
              </a:tblGrid>
              <a:tr h="274827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Disease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specific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therapy,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(%)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Baseline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4/6-months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700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ERA and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PDE5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(50)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(50)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700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ERA and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sGCs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(20)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(20)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ERA,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sGCs, inhaled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Prostacyclin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(15)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(15)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5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ERA,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PDE5, inhaled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Prostacyclin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(10)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083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(10)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827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ERA,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sGCs and oral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IP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agonist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(5)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(5)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30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Diuretics,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2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b="1">
                          <a:latin typeface="Calibri"/>
                          <a:cs typeface="Calibri"/>
                        </a:rPr>
                        <a:t>(%)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255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1127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7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None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9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7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(15)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(15)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0974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Loop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(35)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(30)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103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Loop/aldosterone</a:t>
                      </a:r>
                      <a:r>
                        <a:rPr dirty="0" sz="12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antagonist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(35)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(40)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103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Loop/aldo/thiazide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(15)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(15)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5461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053329" y="4702861"/>
            <a:ext cx="3505835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ERA – </a:t>
            </a:r>
            <a:r>
              <a:rPr dirty="0" sz="900" spc="-5">
                <a:latin typeface="Calibri"/>
                <a:cs typeface="Calibri"/>
              </a:rPr>
              <a:t>endothelin receptor antagonist, </a:t>
            </a:r>
            <a:r>
              <a:rPr dirty="0" sz="900">
                <a:latin typeface="Calibri"/>
                <a:cs typeface="Calibri"/>
              </a:rPr>
              <a:t>PDE5 </a:t>
            </a:r>
            <a:r>
              <a:rPr dirty="0" sz="900" spc="-5">
                <a:latin typeface="Calibri"/>
                <a:cs typeface="Calibri"/>
              </a:rPr>
              <a:t>phosphodiesterase </a:t>
            </a:r>
            <a:r>
              <a:rPr dirty="0" sz="900">
                <a:latin typeface="Calibri"/>
                <a:cs typeface="Calibri"/>
              </a:rPr>
              <a:t>5 </a:t>
            </a:r>
            <a:r>
              <a:rPr dirty="0" sz="900" spc="-5">
                <a:latin typeface="Calibri"/>
                <a:cs typeface="Calibri"/>
              </a:rPr>
              <a:t>inhibitor,  sGCs </a:t>
            </a:r>
            <a:r>
              <a:rPr dirty="0" sz="900">
                <a:latin typeface="Calibri"/>
                <a:cs typeface="Calibri"/>
              </a:rPr>
              <a:t>– </a:t>
            </a:r>
            <a:r>
              <a:rPr dirty="0" sz="900" spc="-5">
                <a:latin typeface="Calibri"/>
                <a:cs typeface="Calibri"/>
              </a:rPr>
              <a:t>soluble guanylate cyclase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stimulator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068445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What </a:t>
            </a:r>
            <a:r>
              <a:rPr dirty="0" spc="-20"/>
              <a:t>are </a:t>
            </a:r>
            <a:r>
              <a:rPr dirty="0" spc="-10"/>
              <a:t>the </a:t>
            </a:r>
            <a:r>
              <a:rPr dirty="0" spc="-5"/>
              <a:t>essential </a:t>
            </a:r>
            <a:r>
              <a:rPr dirty="0" spc="-10"/>
              <a:t>results?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2755" y="2061336"/>
          <a:ext cx="3957954" cy="1100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0555"/>
                <a:gridCol w="778509"/>
              </a:tblGrid>
              <a:tr h="274319">
                <a:tc>
                  <a:txBody>
                    <a:bodyPr/>
                    <a:lstStyle/>
                    <a:p>
                      <a:pPr marL="68580">
                        <a:lnSpc>
                          <a:spcPts val="2045"/>
                        </a:lnSpc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Serious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Adverse</a:t>
                      </a:r>
                      <a:r>
                        <a:rPr dirty="0" sz="18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Events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45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8580">
                        <a:lnSpc>
                          <a:spcPts val="2045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Disease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related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hospitalization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45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8580">
                        <a:lnSpc>
                          <a:spcPts val="2045"/>
                        </a:lnSpc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Non-PAH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hospitalization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45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8580">
                        <a:lnSpc>
                          <a:spcPts val="2045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Death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45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716145" y="2055748"/>
          <a:ext cx="3783965" cy="19234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0975"/>
                <a:gridCol w="1053464"/>
              </a:tblGrid>
              <a:tr h="274319">
                <a:tc>
                  <a:txBody>
                    <a:bodyPr/>
                    <a:lstStyle/>
                    <a:p>
                      <a:pPr marL="69215">
                        <a:lnSpc>
                          <a:spcPts val="2045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Adverse</a:t>
                      </a:r>
                      <a:r>
                        <a:rPr dirty="0" sz="18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Events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45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>
                        <a:lnSpc>
                          <a:spcPts val="2045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Anaemia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045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>
                        <a:lnSpc>
                          <a:spcPts val="2050"/>
                        </a:lnSpc>
                      </a:pPr>
                      <a:r>
                        <a:rPr dirty="0" sz="1800" spc="-20">
                          <a:latin typeface="Calibri"/>
                          <a:cs typeface="Calibri"/>
                        </a:rPr>
                        <a:t>Cardiac/PAH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5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32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9215">
                        <a:lnSpc>
                          <a:spcPts val="205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Infection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5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>
                        <a:lnSpc>
                          <a:spcPts val="2050"/>
                        </a:lnSpc>
                      </a:pPr>
                      <a:r>
                        <a:rPr dirty="0" sz="1800" spc="-15">
                          <a:latin typeface="Calibri"/>
                          <a:cs typeface="Calibri"/>
                        </a:rPr>
                        <a:t>Pain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205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9215">
                        <a:lnSpc>
                          <a:spcPts val="205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Procedure</a:t>
                      </a:r>
                      <a:r>
                        <a:rPr dirty="0" sz="18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>
                          <a:latin typeface="Calibri"/>
                          <a:cs typeface="Calibri"/>
                        </a:rPr>
                        <a:t>related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05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294">
                <a:tc>
                  <a:txBody>
                    <a:bodyPr/>
                    <a:lstStyle/>
                    <a:p>
                      <a:pPr marL="69215">
                        <a:lnSpc>
                          <a:spcPts val="205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Renal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impairment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05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34772" y="1225372"/>
            <a:ext cx="567309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No </a:t>
            </a:r>
            <a:r>
              <a:rPr dirty="0" sz="1800" spc="-10" b="1">
                <a:latin typeface="Calibri"/>
                <a:cs typeface="Calibri"/>
              </a:rPr>
              <a:t>procedure-related </a:t>
            </a:r>
            <a:r>
              <a:rPr dirty="0" sz="1800" spc="-5" b="1">
                <a:latin typeface="Calibri"/>
                <a:cs typeface="Calibri"/>
              </a:rPr>
              <a:t>serious </a:t>
            </a:r>
            <a:r>
              <a:rPr dirty="0" sz="1800" spc="-10" b="1">
                <a:latin typeface="Calibri"/>
                <a:cs typeface="Calibri"/>
              </a:rPr>
              <a:t>adverse </a:t>
            </a:r>
            <a:r>
              <a:rPr dirty="0" sz="1800" spc="-15" b="1">
                <a:latin typeface="Calibri"/>
                <a:cs typeface="Calibri"/>
              </a:rPr>
              <a:t>events </a:t>
            </a:r>
            <a:r>
              <a:rPr dirty="0" sz="1800" spc="-10" b="1">
                <a:latin typeface="Calibri"/>
                <a:cs typeface="Calibri"/>
              </a:rPr>
              <a:t>were</a:t>
            </a:r>
            <a:r>
              <a:rPr dirty="0" sz="1800" spc="-6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reported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4749" y="4773078"/>
            <a:ext cx="913130" cy="0"/>
          </a:xfrm>
          <a:custGeom>
            <a:avLst/>
            <a:gdLst/>
            <a:ahLst/>
            <a:cxnLst/>
            <a:rect l="l" t="t" r="r" b="b"/>
            <a:pathLst>
              <a:path w="913130" h="0">
                <a:moveTo>
                  <a:pt x="0" y="0"/>
                </a:moveTo>
                <a:lnTo>
                  <a:pt x="0" y="0"/>
                </a:lnTo>
                <a:lnTo>
                  <a:pt x="912571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34749" y="4773078"/>
            <a:ext cx="913130" cy="0"/>
          </a:xfrm>
          <a:custGeom>
            <a:avLst/>
            <a:gdLst/>
            <a:ahLst/>
            <a:cxnLst/>
            <a:rect l="l" t="t" r="r" b="b"/>
            <a:pathLst>
              <a:path w="913130" h="0">
                <a:moveTo>
                  <a:pt x="0" y="0"/>
                </a:moveTo>
                <a:lnTo>
                  <a:pt x="0" y="0"/>
                </a:lnTo>
                <a:lnTo>
                  <a:pt x="912571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 rot="18900000">
            <a:off x="567344" y="4815148"/>
            <a:ext cx="163344" cy="102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10"/>
              </a:lnSpc>
            </a:pPr>
            <a:r>
              <a:rPr dirty="0" sz="800" spc="5">
                <a:latin typeface="Arial"/>
                <a:cs typeface="Arial"/>
              </a:rPr>
              <a:t>B</a:t>
            </a:r>
            <a:r>
              <a:rPr dirty="0" sz="800" spc="5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 rot="18900000">
            <a:off x="873503" y="4853629"/>
            <a:ext cx="256738" cy="102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10"/>
              </a:lnSpc>
            </a:pPr>
            <a:r>
              <a:rPr dirty="0" sz="800">
                <a:latin typeface="Arial"/>
                <a:cs typeface="Arial"/>
              </a:rPr>
              <a:t>4</a:t>
            </a:r>
            <a:r>
              <a:rPr dirty="0" sz="800">
                <a:latin typeface="Arial"/>
                <a:cs typeface="Arial"/>
              </a:rPr>
              <a:t>-</a:t>
            </a:r>
            <a:r>
              <a:rPr dirty="0" sz="800" spc="5">
                <a:latin typeface="Arial"/>
                <a:cs typeface="Arial"/>
              </a:rPr>
              <a:t>6</a:t>
            </a:r>
            <a:r>
              <a:rPr dirty="0" sz="800" spc="5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4749" y="1358420"/>
            <a:ext cx="0" cy="3415029"/>
          </a:xfrm>
          <a:custGeom>
            <a:avLst/>
            <a:gdLst/>
            <a:ahLst/>
            <a:cxnLst/>
            <a:rect l="l" t="t" r="r" b="b"/>
            <a:pathLst>
              <a:path w="0" h="3415029">
                <a:moveTo>
                  <a:pt x="0" y="0"/>
                </a:moveTo>
                <a:lnTo>
                  <a:pt x="0" y="3414658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4007" y="4431297"/>
            <a:ext cx="31115" cy="0"/>
          </a:xfrm>
          <a:custGeom>
            <a:avLst/>
            <a:gdLst/>
            <a:ahLst/>
            <a:cxnLst/>
            <a:rect l="l" t="t" r="r" b="b"/>
            <a:pathLst>
              <a:path w="31115" h="0">
                <a:moveTo>
                  <a:pt x="0" y="0"/>
                </a:moveTo>
                <a:lnTo>
                  <a:pt x="0" y="0"/>
                </a:lnTo>
                <a:lnTo>
                  <a:pt x="3074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4007" y="4088704"/>
            <a:ext cx="31115" cy="0"/>
          </a:xfrm>
          <a:custGeom>
            <a:avLst/>
            <a:gdLst/>
            <a:ahLst/>
            <a:cxnLst/>
            <a:rect l="l" t="t" r="r" b="b"/>
            <a:pathLst>
              <a:path w="31115" h="0">
                <a:moveTo>
                  <a:pt x="0" y="0"/>
                </a:moveTo>
                <a:lnTo>
                  <a:pt x="0" y="0"/>
                </a:lnTo>
                <a:lnTo>
                  <a:pt x="3074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7857" y="4690647"/>
            <a:ext cx="8318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 spc="5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0474" y="4348086"/>
            <a:ext cx="13906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0474" y="4006116"/>
            <a:ext cx="13906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3174" y="3343420"/>
            <a:ext cx="113664" cy="4578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94"/>
              </a:lnSpc>
            </a:pPr>
            <a:r>
              <a:rPr dirty="0" sz="800">
                <a:latin typeface="Arial"/>
                <a:cs typeface="Arial"/>
              </a:rPr>
              <a:t>40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r>
              <a:rPr dirty="0" sz="800">
                <a:latin typeface="Arial"/>
                <a:cs typeface="Arial"/>
              </a:rPr>
              <a:t>30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4818" y="3682140"/>
            <a:ext cx="0" cy="156845"/>
          </a:xfrm>
          <a:custGeom>
            <a:avLst/>
            <a:gdLst/>
            <a:ahLst/>
            <a:cxnLst/>
            <a:rect l="l" t="t" r="r" b="b"/>
            <a:pathLst>
              <a:path w="0" h="156845">
                <a:moveTo>
                  <a:pt x="0" y="0"/>
                </a:moveTo>
                <a:lnTo>
                  <a:pt x="0" y="156455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63878" y="3838596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 h="0">
                <a:moveTo>
                  <a:pt x="0" y="0"/>
                </a:moveTo>
                <a:lnTo>
                  <a:pt x="0" y="0"/>
                </a:lnTo>
                <a:lnTo>
                  <a:pt x="6227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86282" y="3831574"/>
            <a:ext cx="0" cy="178435"/>
          </a:xfrm>
          <a:custGeom>
            <a:avLst/>
            <a:gdLst/>
            <a:ahLst/>
            <a:cxnLst/>
            <a:rect l="l" t="t" r="r" b="b"/>
            <a:pathLst>
              <a:path w="0" h="178435">
                <a:moveTo>
                  <a:pt x="0" y="0"/>
                </a:moveTo>
                <a:lnTo>
                  <a:pt x="0" y="178231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55358" y="4009806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 h="0">
                <a:moveTo>
                  <a:pt x="0" y="0"/>
                </a:moveTo>
                <a:lnTo>
                  <a:pt x="0" y="0"/>
                </a:lnTo>
                <a:lnTo>
                  <a:pt x="6169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03415" y="204294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0" y="0"/>
                </a:lnTo>
                <a:lnTo>
                  <a:pt x="31334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03415" y="1700998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0" y="0"/>
                </a:lnTo>
                <a:lnTo>
                  <a:pt x="31334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03415" y="1358420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0" y="0"/>
                </a:lnTo>
                <a:lnTo>
                  <a:pt x="31334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83174" y="2666707"/>
            <a:ext cx="113664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94"/>
              </a:lnSpc>
            </a:pPr>
            <a:r>
              <a:rPr dirty="0" sz="800">
                <a:latin typeface="Arial"/>
                <a:cs typeface="Arial"/>
              </a:rPr>
              <a:t>60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3174" y="2324761"/>
            <a:ext cx="113664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94"/>
              </a:lnSpc>
            </a:pPr>
            <a:r>
              <a:rPr dirty="0" sz="800">
                <a:latin typeface="Arial"/>
                <a:cs typeface="Arial"/>
              </a:rPr>
              <a:t>70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0474" y="1959724"/>
            <a:ext cx="13906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>
                <a:latin typeface="Arial"/>
                <a:cs typeface="Arial"/>
              </a:rPr>
              <a:t>80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0474" y="1617778"/>
            <a:ext cx="13906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>
                <a:latin typeface="Arial"/>
                <a:cs typeface="Arial"/>
              </a:rPr>
              <a:t>90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2902" y="1275990"/>
            <a:ext cx="19621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>
                <a:latin typeface="Arial"/>
                <a:cs typeface="Arial"/>
              </a:rPr>
              <a:t>100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63294" y="1614446"/>
            <a:ext cx="62865" cy="0"/>
          </a:xfrm>
          <a:custGeom>
            <a:avLst/>
            <a:gdLst/>
            <a:ahLst/>
            <a:cxnLst/>
            <a:rect l="l" t="t" r="r" b="b"/>
            <a:pathLst>
              <a:path w="62865" h="0">
                <a:moveTo>
                  <a:pt x="0" y="0"/>
                </a:moveTo>
                <a:lnTo>
                  <a:pt x="0" y="0"/>
                </a:lnTo>
                <a:lnTo>
                  <a:pt x="6227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94037" y="1614446"/>
            <a:ext cx="0" cy="400050"/>
          </a:xfrm>
          <a:custGeom>
            <a:avLst/>
            <a:gdLst/>
            <a:ahLst/>
            <a:cxnLst/>
            <a:rect l="l" t="t" r="r" b="b"/>
            <a:pathLst>
              <a:path w="0" h="400050">
                <a:moveTo>
                  <a:pt x="0" y="0"/>
                </a:moveTo>
                <a:lnTo>
                  <a:pt x="0" y="399542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54175" y="1858085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 h="0">
                <a:moveTo>
                  <a:pt x="0" y="0"/>
                </a:moveTo>
                <a:lnTo>
                  <a:pt x="0" y="0"/>
                </a:lnTo>
                <a:lnTo>
                  <a:pt x="6169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85099" y="1858085"/>
            <a:ext cx="0" cy="369570"/>
          </a:xfrm>
          <a:custGeom>
            <a:avLst/>
            <a:gdLst/>
            <a:ahLst/>
            <a:cxnLst/>
            <a:rect l="l" t="t" r="r" b="b"/>
            <a:pathLst>
              <a:path w="0" h="369569">
                <a:moveTo>
                  <a:pt x="0" y="0"/>
                </a:moveTo>
                <a:lnTo>
                  <a:pt x="0" y="369166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940024" y="2227251"/>
            <a:ext cx="281305" cy="1604645"/>
          </a:xfrm>
          <a:custGeom>
            <a:avLst/>
            <a:gdLst/>
            <a:ahLst/>
            <a:cxnLst/>
            <a:rect l="l" t="t" r="r" b="b"/>
            <a:pathLst>
              <a:path w="281305" h="1604645">
                <a:moveTo>
                  <a:pt x="0" y="0"/>
                </a:moveTo>
                <a:lnTo>
                  <a:pt x="281234" y="0"/>
                </a:lnTo>
                <a:lnTo>
                  <a:pt x="281234" y="1604322"/>
                </a:lnTo>
                <a:lnTo>
                  <a:pt x="0" y="1604322"/>
                </a:lnTo>
                <a:lnTo>
                  <a:pt x="0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40024" y="2227251"/>
            <a:ext cx="281305" cy="1604645"/>
          </a:xfrm>
          <a:custGeom>
            <a:avLst/>
            <a:gdLst/>
            <a:ahLst/>
            <a:cxnLst/>
            <a:rect l="l" t="t" r="r" b="b"/>
            <a:pathLst>
              <a:path w="281305" h="1604645">
                <a:moveTo>
                  <a:pt x="0" y="0"/>
                </a:moveTo>
                <a:lnTo>
                  <a:pt x="281234" y="0"/>
                </a:lnTo>
                <a:lnTo>
                  <a:pt x="281234" y="1604322"/>
                </a:lnTo>
                <a:lnTo>
                  <a:pt x="0" y="1604322"/>
                </a:lnTo>
                <a:lnTo>
                  <a:pt x="0" y="0"/>
                </a:lnTo>
                <a:close/>
              </a:path>
            </a:pathLst>
          </a:custGeom>
          <a:ln w="11162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50296" y="2013988"/>
            <a:ext cx="280670" cy="1668780"/>
          </a:xfrm>
          <a:custGeom>
            <a:avLst/>
            <a:gdLst/>
            <a:ahLst/>
            <a:cxnLst/>
            <a:rect l="l" t="t" r="r" b="b"/>
            <a:pathLst>
              <a:path w="280669" h="1668779">
                <a:moveTo>
                  <a:pt x="0" y="0"/>
                </a:moveTo>
                <a:lnTo>
                  <a:pt x="280626" y="0"/>
                </a:lnTo>
                <a:lnTo>
                  <a:pt x="280626" y="1668151"/>
                </a:lnTo>
                <a:lnTo>
                  <a:pt x="0" y="1668151"/>
                </a:lnTo>
                <a:lnTo>
                  <a:pt x="0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50296" y="2013988"/>
            <a:ext cx="280670" cy="1668780"/>
          </a:xfrm>
          <a:custGeom>
            <a:avLst/>
            <a:gdLst/>
            <a:ahLst/>
            <a:cxnLst/>
            <a:rect l="l" t="t" r="r" b="b"/>
            <a:pathLst>
              <a:path w="280669" h="1668779">
                <a:moveTo>
                  <a:pt x="0" y="0"/>
                </a:moveTo>
                <a:lnTo>
                  <a:pt x="280626" y="0"/>
                </a:lnTo>
                <a:lnTo>
                  <a:pt x="280626" y="1668151"/>
                </a:lnTo>
                <a:lnTo>
                  <a:pt x="0" y="1668151"/>
                </a:lnTo>
                <a:lnTo>
                  <a:pt x="0" y="0"/>
                </a:lnTo>
                <a:close/>
              </a:path>
            </a:pathLst>
          </a:custGeom>
          <a:ln w="11162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4454" y="2328557"/>
            <a:ext cx="371475" cy="255904"/>
          </a:xfrm>
          <a:custGeom>
            <a:avLst/>
            <a:gdLst/>
            <a:ahLst/>
            <a:cxnLst/>
            <a:rect l="l" t="t" r="r" b="b"/>
            <a:pathLst>
              <a:path w="371475" h="255905">
                <a:moveTo>
                  <a:pt x="0" y="0"/>
                </a:moveTo>
                <a:lnTo>
                  <a:pt x="371298" y="0"/>
                </a:lnTo>
                <a:lnTo>
                  <a:pt x="371298" y="255394"/>
                </a:lnTo>
                <a:lnTo>
                  <a:pt x="0" y="255394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0652" y="3321731"/>
            <a:ext cx="194310" cy="431800"/>
          </a:xfrm>
          <a:custGeom>
            <a:avLst/>
            <a:gdLst/>
            <a:ahLst/>
            <a:cxnLst/>
            <a:rect l="l" t="t" r="r" b="b"/>
            <a:pathLst>
              <a:path w="194309" h="431800">
                <a:moveTo>
                  <a:pt x="0" y="0"/>
                </a:moveTo>
                <a:lnTo>
                  <a:pt x="193684" y="0"/>
                </a:lnTo>
                <a:lnTo>
                  <a:pt x="193684" y="431496"/>
                </a:lnTo>
                <a:lnTo>
                  <a:pt x="0" y="431496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2944" y="1863660"/>
            <a:ext cx="166370" cy="197675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0">
                <a:latin typeface="Arial"/>
                <a:cs typeface="Arial"/>
              </a:rPr>
              <a:t>Pulmonary </a:t>
            </a:r>
            <a:r>
              <a:rPr dirty="0" sz="1000" spc="-15">
                <a:latin typeface="Arial"/>
                <a:cs typeface="Arial"/>
              </a:rPr>
              <a:t>Artery </a:t>
            </a:r>
            <a:r>
              <a:rPr dirty="0" sz="1000" spc="-20">
                <a:latin typeface="Arial"/>
                <a:cs typeface="Arial"/>
              </a:rPr>
              <a:t>Pressure</a:t>
            </a:r>
            <a:r>
              <a:rPr dirty="0" sz="1000" spc="-12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(mmHg)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68880" y="2376527"/>
            <a:ext cx="161925" cy="459740"/>
          </a:xfrm>
          <a:custGeom>
            <a:avLst/>
            <a:gdLst/>
            <a:ahLst/>
            <a:cxnLst/>
            <a:rect l="l" t="t" r="r" b="b"/>
            <a:pathLst>
              <a:path w="161925" h="459739">
                <a:moveTo>
                  <a:pt x="0" y="0"/>
                </a:moveTo>
                <a:lnTo>
                  <a:pt x="161759" y="0"/>
                </a:lnTo>
                <a:lnTo>
                  <a:pt x="161759" y="459268"/>
                </a:lnTo>
                <a:lnTo>
                  <a:pt x="0" y="459268"/>
                </a:lnTo>
                <a:lnTo>
                  <a:pt x="0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92009" y="2423314"/>
            <a:ext cx="236854" cy="110489"/>
          </a:xfrm>
          <a:custGeom>
            <a:avLst/>
            <a:gdLst/>
            <a:ahLst/>
            <a:cxnLst/>
            <a:rect l="l" t="t" r="r" b="b"/>
            <a:pathLst>
              <a:path w="236854" h="110489">
                <a:moveTo>
                  <a:pt x="236426" y="0"/>
                </a:moveTo>
                <a:lnTo>
                  <a:pt x="0" y="0"/>
                </a:lnTo>
                <a:lnTo>
                  <a:pt x="0" y="110300"/>
                </a:lnTo>
                <a:lnTo>
                  <a:pt x="236426" y="110300"/>
                </a:lnTo>
                <a:lnTo>
                  <a:pt x="236426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92009" y="1945267"/>
            <a:ext cx="236854" cy="370840"/>
          </a:xfrm>
          <a:custGeom>
            <a:avLst/>
            <a:gdLst/>
            <a:ahLst/>
            <a:cxnLst/>
            <a:rect l="l" t="t" r="r" b="b"/>
            <a:pathLst>
              <a:path w="236854" h="370839">
                <a:moveTo>
                  <a:pt x="236426" y="0"/>
                </a:moveTo>
                <a:lnTo>
                  <a:pt x="0" y="0"/>
                </a:lnTo>
                <a:lnTo>
                  <a:pt x="0" y="370349"/>
                </a:lnTo>
                <a:lnTo>
                  <a:pt x="236426" y="370349"/>
                </a:lnTo>
                <a:lnTo>
                  <a:pt x="236426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92009" y="2423314"/>
            <a:ext cx="0" cy="110489"/>
          </a:xfrm>
          <a:custGeom>
            <a:avLst/>
            <a:gdLst/>
            <a:ahLst/>
            <a:cxnLst/>
            <a:rect l="l" t="t" r="r" b="b"/>
            <a:pathLst>
              <a:path w="0" h="110489">
                <a:moveTo>
                  <a:pt x="0" y="110300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428435" y="2423314"/>
            <a:ext cx="0" cy="110489"/>
          </a:xfrm>
          <a:custGeom>
            <a:avLst/>
            <a:gdLst/>
            <a:ahLst/>
            <a:cxnLst/>
            <a:rect l="l" t="t" r="r" b="b"/>
            <a:pathLst>
              <a:path w="0" h="110489">
                <a:moveTo>
                  <a:pt x="0" y="0"/>
                </a:moveTo>
                <a:lnTo>
                  <a:pt x="0" y="11030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192009" y="1945267"/>
            <a:ext cx="236854" cy="370840"/>
          </a:xfrm>
          <a:custGeom>
            <a:avLst/>
            <a:gdLst/>
            <a:ahLst/>
            <a:cxnLst/>
            <a:rect l="l" t="t" r="r" b="b"/>
            <a:pathLst>
              <a:path w="236854" h="370839">
                <a:moveTo>
                  <a:pt x="0" y="370349"/>
                </a:moveTo>
                <a:lnTo>
                  <a:pt x="0" y="0"/>
                </a:lnTo>
                <a:lnTo>
                  <a:pt x="236426" y="0"/>
                </a:lnTo>
                <a:lnTo>
                  <a:pt x="236426" y="370349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309946" y="1674961"/>
            <a:ext cx="0" cy="267335"/>
          </a:xfrm>
          <a:custGeom>
            <a:avLst/>
            <a:gdLst/>
            <a:ahLst/>
            <a:cxnLst/>
            <a:rect l="l" t="t" r="r" b="b"/>
            <a:pathLst>
              <a:path w="0" h="267335">
                <a:moveTo>
                  <a:pt x="0" y="0"/>
                </a:moveTo>
                <a:lnTo>
                  <a:pt x="0" y="267308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280915" y="1674961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8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546293" y="2423314"/>
            <a:ext cx="236220" cy="110489"/>
          </a:xfrm>
          <a:custGeom>
            <a:avLst/>
            <a:gdLst/>
            <a:ahLst/>
            <a:cxnLst/>
            <a:rect l="l" t="t" r="r" b="b"/>
            <a:pathLst>
              <a:path w="236220" h="110489">
                <a:moveTo>
                  <a:pt x="236189" y="0"/>
                </a:moveTo>
                <a:lnTo>
                  <a:pt x="0" y="0"/>
                </a:lnTo>
                <a:lnTo>
                  <a:pt x="0" y="110300"/>
                </a:lnTo>
                <a:lnTo>
                  <a:pt x="236189" y="110300"/>
                </a:lnTo>
                <a:lnTo>
                  <a:pt x="236189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546293" y="1832600"/>
            <a:ext cx="236220" cy="483234"/>
          </a:xfrm>
          <a:custGeom>
            <a:avLst/>
            <a:gdLst/>
            <a:ahLst/>
            <a:cxnLst/>
            <a:rect l="l" t="t" r="r" b="b"/>
            <a:pathLst>
              <a:path w="236220" h="483235">
                <a:moveTo>
                  <a:pt x="236189" y="0"/>
                </a:moveTo>
                <a:lnTo>
                  <a:pt x="0" y="0"/>
                </a:lnTo>
                <a:lnTo>
                  <a:pt x="0" y="483016"/>
                </a:lnTo>
                <a:lnTo>
                  <a:pt x="236189" y="483016"/>
                </a:lnTo>
                <a:lnTo>
                  <a:pt x="236189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546293" y="2423314"/>
            <a:ext cx="0" cy="110489"/>
          </a:xfrm>
          <a:custGeom>
            <a:avLst/>
            <a:gdLst/>
            <a:ahLst/>
            <a:cxnLst/>
            <a:rect l="l" t="t" r="r" b="b"/>
            <a:pathLst>
              <a:path w="0" h="110489">
                <a:moveTo>
                  <a:pt x="0" y="110300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782482" y="2423314"/>
            <a:ext cx="0" cy="110489"/>
          </a:xfrm>
          <a:custGeom>
            <a:avLst/>
            <a:gdLst/>
            <a:ahLst/>
            <a:cxnLst/>
            <a:rect l="l" t="t" r="r" b="b"/>
            <a:pathLst>
              <a:path w="0" h="110489">
                <a:moveTo>
                  <a:pt x="0" y="0"/>
                </a:moveTo>
                <a:lnTo>
                  <a:pt x="0" y="11030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546293" y="1832600"/>
            <a:ext cx="236220" cy="483234"/>
          </a:xfrm>
          <a:custGeom>
            <a:avLst/>
            <a:gdLst/>
            <a:ahLst/>
            <a:cxnLst/>
            <a:rect l="l" t="t" r="r" b="b"/>
            <a:pathLst>
              <a:path w="236220" h="483235">
                <a:moveTo>
                  <a:pt x="0" y="483016"/>
                </a:moveTo>
                <a:lnTo>
                  <a:pt x="0" y="0"/>
                </a:lnTo>
                <a:lnTo>
                  <a:pt x="236189" y="0"/>
                </a:lnTo>
                <a:lnTo>
                  <a:pt x="236189" y="483016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664545" y="1488287"/>
            <a:ext cx="0" cy="340995"/>
          </a:xfrm>
          <a:custGeom>
            <a:avLst/>
            <a:gdLst/>
            <a:ahLst/>
            <a:cxnLst/>
            <a:rect l="l" t="t" r="r" b="b"/>
            <a:pathLst>
              <a:path w="0" h="340994">
                <a:moveTo>
                  <a:pt x="0" y="0"/>
                </a:moveTo>
                <a:lnTo>
                  <a:pt x="0" y="340762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635594" y="1488287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814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073519" y="2533614"/>
            <a:ext cx="828675" cy="0"/>
          </a:xfrm>
          <a:custGeom>
            <a:avLst/>
            <a:gdLst/>
            <a:ahLst/>
            <a:cxnLst/>
            <a:rect l="l" t="t" r="r" b="b"/>
            <a:pathLst>
              <a:path w="828675" h="0">
                <a:moveTo>
                  <a:pt x="0" y="0"/>
                </a:moveTo>
                <a:lnTo>
                  <a:pt x="0" y="0"/>
                </a:lnTo>
                <a:lnTo>
                  <a:pt x="828635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309946" y="2533614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464"/>
                </a:moveTo>
                <a:lnTo>
                  <a:pt x="2937" y="15464"/>
                </a:lnTo>
              </a:path>
            </a:pathLst>
          </a:custGeom>
          <a:ln w="3092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664545" y="2533614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464"/>
                </a:moveTo>
                <a:lnTo>
                  <a:pt x="2937" y="15464"/>
                </a:lnTo>
              </a:path>
            </a:pathLst>
          </a:custGeom>
          <a:ln w="3092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 rot="18900000">
            <a:off x="4194534" y="2602576"/>
            <a:ext cx="150253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5"/>
              </a:lnSpc>
            </a:pPr>
            <a:r>
              <a:rPr dirty="0" sz="750" spc="-10">
                <a:latin typeface="Arial"/>
                <a:cs typeface="Arial"/>
              </a:rPr>
              <a:t>B</a:t>
            </a:r>
            <a:r>
              <a:rPr dirty="0" sz="750" spc="-5"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 rot="18900000">
            <a:off x="4469922" y="2638266"/>
            <a:ext cx="236558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5"/>
              </a:lnSpc>
            </a:pPr>
            <a:r>
              <a:rPr dirty="0" sz="750" spc="-5">
                <a:latin typeface="Arial"/>
                <a:cs typeface="Arial"/>
              </a:rPr>
              <a:t>4</a:t>
            </a:r>
            <a:r>
              <a:rPr dirty="0" sz="750" spc="-10">
                <a:latin typeface="Arial"/>
                <a:cs typeface="Arial"/>
              </a:rPr>
              <a:t>-</a:t>
            </a:r>
            <a:r>
              <a:rPr dirty="0" sz="750" spc="-5">
                <a:latin typeface="Arial"/>
                <a:cs typeface="Arial"/>
              </a:rPr>
              <a:t>6</a:t>
            </a:r>
            <a:r>
              <a:rPr dirty="0" sz="750" spc="-5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039894" y="2389606"/>
            <a:ext cx="68117" cy="1469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971519" y="2459413"/>
            <a:ext cx="78105" cy="139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073519" y="1319839"/>
            <a:ext cx="0" cy="996315"/>
          </a:xfrm>
          <a:custGeom>
            <a:avLst/>
            <a:gdLst/>
            <a:ahLst/>
            <a:cxnLst/>
            <a:rect l="l" t="t" r="r" b="b"/>
            <a:pathLst>
              <a:path w="0" h="996314">
                <a:moveTo>
                  <a:pt x="0" y="995778"/>
                </a:moveTo>
                <a:lnTo>
                  <a:pt x="0" y="995778"/>
                </a:lnTo>
                <a:lnTo>
                  <a:pt x="0" y="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042832" y="228468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0" y="0"/>
                </a:moveTo>
                <a:lnTo>
                  <a:pt x="0" y="0"/>
                </a:lnTo>
                <a:lnTo>
                  <a:pt x="62242" y="6225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042832" y="211639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042832" y="191725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042832" y="1718197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042832" y="1519057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042832" y="1319839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3892079" y="2042197"/>
            <a:ext cx="157480" cy="3384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50" spc="-5">
                <a:latin typeface="Arial"/>
                <a:cs typeface="Arial"/>
              </a:rPr>
              <a:t>4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750" spc="-5">
                <a:latin typeface="Arial"/>
                <a:cs typeface="Arial"/>
              </a:rPr>
              <a:t>4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892079" y="1843057"/>
            <a:ext cx="157480" cy="139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50" spc="-5">
                <a:latin typeface="Arial"/>
                <a:cs typeface="Arial"/>
              </a:rPr>
              <a:t>5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892079" y="1245637"/>
            <a:ext cx="157480" cy="5378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50" spc="-5">
                <a:latin typeface="Arial"/>
                <a:cs typeface="Arial"/>
              </a:rPr>
              <a:t>6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750" spc="-5">
                <a:latin typeface="Arial"/>
                <a:cs typeface="Arial"/>
              </a:rPr>
              <a:t>6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750" spc="-5">
                <a:latin typeface="Arial"/>
                <a:cs typeface="Arial"/>
              </a:rPr>
              <a:t>5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732552" y="1605487"/>
            <a:ext cx="170180" cy="64389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5">
                <a:latin typeface="Arial"/>
                <a:cs typeface="Arial"/>
              </a:rPr>
              <a:t>CO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(L/min)</a:t>
            </a:r>
            <a:endParaRPr sz="10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1875710" y="2454873"/>
            <a:ext cx="234950" cy="112395"/>
          </a:xfrm>
          <a:custGeom>
            <a:avLst/>
            <a:gdLst/>
            <a:ahLst/>
            <a:cxnLst/>
            <a:rect l="l" t="t" r="r" b="b"/>
            <a:pathLst>
              <a:path w="234950" h="112394">
                <a:moveTo>
                  <a:pt x="234611" y="0"/>
                </a:moveTo>
                <a:lnTo>
                  <a:pt x="0" y="0"/>
                </a:lnTo>
                <a:lnTo>
                  <a:pt x="0" y="112035"/>
                </a:lnTo>
                <a:lnTo>
                  <a:pt x="234611" y="112035"/>
                </a:lnTo>
                <a:lnTo>
                  <a:pt x="234611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875710" y="1805380"/>
            <a:ext cx="234950" cy="542925"/>
          </a:xfrm>
          <a:custGeom>
            <a:avLst/>
            <a:gdLst/>
            <a:ahLst/>
            <a:cxnLst/>
            <a:rect l="l" t="t" r="r" b="b"/>
            <a:pathLst>
              <a:path w="234950" h="542925">
                <a:moveTo>
                  <a:pt x="234611" y="0"/>
                </a:moveTo>
                <a:lnTo>
                  <a:pt x="0" y="0"/>
                </a:lnTo>
                <a:lnTo>
                  <a:pt x="0" y="542743"/>
                </a:lnTo>
                <a:lnTo>
                  <a:pt x="234611" y="542743"/>
                </a:lnTo>
                <a:lnTo>
                  <a:pt x="234611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875710" y="2454873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112035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110322" y="2454873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035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875710" y="1805380"/>
            <a:ext cx="234950" cy="542925"/>
          </a:xfrm>
          <a:custGeom>
            <a:avLst/>
            <a:gdLst/>
            <a:ahLst/>
            <a:cxnLst/>
            <a:rect l="l" t="t" r="r" b="b"/>
            <a:pathLst>
              <a:path w="234950" h="542925">
                <a:moveTo>
                  <a:pt x="0" y="542743"/>
                </a:moveTo>
                <a:lnTo>
                  <a:pt x="0" y="0"/>
                </a:lnTo>
                <a:lnTo>
                  <a:pt x="234611" y="0"/>
                </a:lnTo>
                <a:lnTo>
                  <a:pt x="234611" y="542743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993016" y="1416016"/>
            <a:ext cx="0" cy="386715"/>
          </a:xfrm>
          <a:custGeom>
            <a:avLst/>
            <a:gdLst/>
            <a:ahLst/>
            <a:cxnLst/>
            <a:rect l="l" t="t" r="r" b="b"/>
            <a:pathLst>
              <a:path w="0" h="386714">
                <a:moveTo>
                  <a:pt x="0" y="0"/>
                </a:moveTo>
                <a:lnTo>
                  <a:pt x="0" y="386208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963986" y="1416016"/>
            <a:ext cx="58419" cy="0"/>
          </a:xfrm>
          <a:custGeom>
            <a:avLst/>
            <a:gdLst/>
            <a:ahLst/>
            <a:cxnLst/>
            <a:rect l="l" t="t" r="r" b="b"/>
            <a:pathLst>
              <a:path w="58419" h="0">
                <a:moveTo>
                  <a:pt x="0" y="0"/>
                </a:moveTo>
                <a:lnTo>
                  <a:pt x="5798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226839" y="2454873"/>
            <a:ext cx="234950" cy="112395"/>
          </a:xfrm>
          <a:custGeom>
            <a:avLst/>
            <a:gdLst/>
            <a:ahLst/>
            <a:cxnLst/>
            <a:rect l="l" t="t" r="r" b="b"/>
            <a:pathLst>
              <a:path w="234950" h="112394">
                <a:moveTo>
                  <a:pt x="234611" y="0"/>
                </a:moveTo>
                <a:lnTo>
                  <a:pt x="0" y="0"/>
                </a:lnTo>
                <a:lnTo>
                  <a:pt x="0" y="112035"/>
                </a:lnTo>
                <a:lnTo>
                  <a:pt x="234611" y="112035"/>
                </a:lnTo>
                <a:lnTo>
                  <a:pt x="234611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226839" y="1995605"/>
            <a:ext cx="234950" cy="353060"/>
          </a:xfrm>
          <a:custGeom>
            <a:avLst/>
            <a:gdLst/>
            <a:ahLst/>
            <a:cxnLst/>
            <a:rect l="l" t="t" r="r" b="b"/>
            <a:pathLst>
              <a:path w="234950" h="353060">
                <a:moveTo>
                  <a:pt x="234611" y="0"/>
                </a:moveTo>
                <a:lnTo>
                  <a:pt x="0" y="0"/>
                </a:lnTo>
                <a:lnTo>
                  <a:pt x="0" y="352518"/>
                </a:lnTo>
                <a:lnTo>
                  <a:pt x="234611" y="352518"/>
                </a:lnTo>
                <a:lnTo>
                  <a:pt x="234611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226839" y="2454873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112035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461451" y="2454873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035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226839" y="1995605"/>
            <a:ext cx="234950" cy="353060"/>
          </a:xfrm>
          <a:custGeom>
            <a:avLst/>
            <a:gdLst/>
            <a:ahLst/>
            <a:cxnLst/>
            <a:rect l="l" t="t" r="r" b="b"/>
            <a:pathLst>
              <a:path w="234950" h="353060">
                <a:moveTo>
                  <a:pt x="0" y="352518"/>
                </a:moveTo>
                <a:lnTo>
                  <a:pt x="0" y="0"/>
                </a:lnTo>
                <a:lnTo>
                  <a:pt x="234611" y="0"/>
                </a:lnTo>
                <a:lnTo>
                  <a:pt x="234611" y="352518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344145" y="1581308"/>
            <a:ext cx="0" cy="411480"/>
          </a:xfrm>
          <a:custGeom>
            <a:avLst/>
            <a:gdLst/>
            <a:ahLst/>
            <a:cxnLst/>
            <a:rect l="l" t="t" r="r" b="b"/>
            <a:pathLst>
              <a:path w="0" h="411480">
                <a:moveTo>
                  <a:pt x="0" y="0"/>
                </a:moveTo>
                <a:lnTo>
                  <a:pt x="0" y="411298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315746" y="1581308"/>
            <a:ext cx="57785" cy="0"/>
          </a:xfrm>
          <a:custGeom>
            <a:avLst/>
            <a:gdLst/>
            <a:ahLst/>
            <a:cxnLst/>
            <a:rect l="l" t="t" r="r" b="b"/>
            <a:pathLst>
              <a:path w="57785" h="0">
                <a:moveTo>
                  <a:pt x="0" y="0"/>
                </a:moveTo>
                <a:lnTo>
                  <a:pt x="57351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758957" y="2566909"/>
            <a:ext cx="820419" cy="0"/>
          </a:xfrm>
          <a:custGeom>
            <a:avLst/>
            <a:gdLst/>
            <a:ahLst/>
            <a:cxnLst/>
            <a:rect l="l" t="t" r="r" b="b"/>
            <a:pathLst>
              <a:path w="820419" h="0">
                <a:moveTo>
                  <a:pt x="0" y="0"/>
                </a:moveTo>
                <a:lnTo>
                  <a:pt x="0" y="0"/>
                </a:lnTo>
                <a:lnTo>
                  <a:pt x="82035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993016" y="2566909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385"/>
                </a:moveTo>
                <a:lnTo>
                  <a:pt x="2937" y="15385"/>
                </a:lnTo>
              </a:path>
            </a:pathLst>
          </a:custGeom>
          <a:ln w="307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344145" y="2566909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385"/>
                </a:moveTo>
                <a:lnTo>
                  <a:pt x="2937" y="15385"/>
                </a:lnTo>
              </a:path>
            </a:pathLst>
          </a:custGeom>
          <a:ln w="307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 rot="18900000">
            <a:off x="1878391" y="2636349"/>
            <a:ext cx="148466" cy="93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35"/>
              </a:lnSpc>
            </a:pPr>
            <a:r>
              <a:rPr dirty="0" sz="700" spc="20">
                <a:latin typeface="Arial"/>
                <a:cs typeface="Arial"/>
              </a:rPr>
              <a:t>B</a:t>
            </a:r>
            <a:r>
              <a:rPr dirty="0" sz="700" spc="20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 rot="18900000">
            <a:off x="2152004" y="2671089"/>
            <a:ext cx="233722" cy="93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35"/>
              </a:lnSpc>
            </a:pPr>
            <a:r>
              <a:rPr dirty="0" sz="700" spc="15">
                <a:latin typeface="Arial"/>
                <a:cs typeface="Arial"/>
              </a:rPr>
              <a:t>4</a:t>
            </a:r>
            <a:r>
              <a:rPr dirty="0" sz="700" spc="10">
                <a:latin typeface="Arial"/>
                <a:cs typeface="Arial"/>
              </a:rPr>
              <a:t>-</a:t>
            </a:r>
            <a:r>
              <a:rPr dirty="0" sz="700" spc="20">
                <a:latin typeface="Arial"/>
                <a:cs typeface="Arial"/>
              </a:rPr>
              <a:t>6</a:t>
            </a:r>
            <a:r>
              <a:rPr dirty="0" sz="700" spc="30">
                <a:latin typeface="Arial"/>
                <a:cs typeface="Arial"/>
              </a:rPr>
              <a:t>m</a:t>
            </a:r>
            <a:endParaRPr sz="70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725332" y="2421007"/>
            <a:ext cx="67328" cy="148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1656956" y="2493647"/>
            <a:ext cx="7747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1758957" y="1335303"/>
            <a:ext cx="0" cy="1012825"/>
          </a:xfrm>
          <a:custGeom>
            <a:avLst/>
            <a:gdLst/>
            <a:ahLst/>
            <a:cxnLst/>
            <a:rect l="l" t="t" r="r" b="b"/>
            <a:pathLst>
              <a:path w="0" h="1012825">
                <a:moveTo>
                  <a:pt x="0" y="1012820"/>
                </a:moveTo>
                <a:lnTo>
                  <a:pt x="0" y="1012820"/>
                </a:lnTo>
                <a:lnTo>
                  <a:pt x="0" y="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728269" y="2317353"/>
            <a:ext cx="61594" cy="61594"/>
          </a:xfrm>
          <a:custGeom>
            <a:avLst/>
            <a:gdLst/>
            <a:ahLst/>
            <a:cxnLst/>
            <a:rect l="l" t="t" r="r" b="b"/>
            <a:pathLst>
              <a:path w="61594" h="61594">
                <a:moveTo>
                  <a:pt x="0" y="0"/>
                </a:moveTo>
                <a:lnTo>
                  <a:pt x="0" y="0"/>
                </a:lnTo>
                <a:lnTo>
                  <a:pt x="61453" y="6154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728269" y="2145433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728269" y="1942900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728269" y="1740762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728269" y="1538072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728269" y="1335303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1552035" y="2274466"/>
            <a:ext cx="1822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400</a:t>
            </a:r>
            <a:endParaRPr sz="7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552035" y="2072407"/>
            <a:ext cx="1822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500</a:t>
            </a:r>
            <a:endParaRPr sz="7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552035" y="1869638"/>
            <a:ext cx="1822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600</a:t>
            </a:r>
            <a:endParaRPr sz="7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552035" y="1666948"/>
            <a:ext cx="1822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700</a:t>
            </a:r>
            <a:endParaRPr sz="7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552035" y="1464810"/>
            <a:ext cx="1822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800</a:t>
            </a:r>
            <a:endParaRPr sz="7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552035" y="1262277"/>
            <a:ext cx="1822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0">
                <a:latin typeface="Arial"/>
                <a:cs typeface="Arial"/>
              </a:rPr>
              <a:t>900</a:t>
            </a:r>
            <a:endParaRPr sz="7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373262" y="1405713"/>
            <a:ext cx="182245" cy="1093470"/>
          </a:xfrm>
          <a:prstGeom prst="rect">
            <a:avLst/>
          </a:prstGeom>
        </p:spPr>
        <p:txBody>
          <a:bodyPr wrap="square" lIns="0" tIns="152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-5">
                <a:latin typeface="Arial"/>
                <a:cs typeface="Arial"/>
              </a:rPr>
              <a:t>PVR</a:t>
            </a:r>
            <a:r>
              <a:rPr dirty="0" sz="1000" spc="-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(dyn·sec/cm</a:t>
            </a:r>
            <a:r>
              <a:rPr dirty="0" baseline="25925" sz="1125" spc="-15">
                <a:latin typeface="Arial"/>
                <a:cs typeface="Arial"/>
              </a:rPr>
              <a:t>5</a:t>
            </a:r>
            <a:r>
              <a:rPr dirty="0" sz="1000" spc="-1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033071" y="2420947"/>
            <a:ext cx="234950" cy="112395"/>
          </a:xfrm>
          <a:custGeom>
            <a:avLst/>
            <a:gdLst/>
            <a:ahLst/>
            <a:cxnLst/>
            <a:rect l="l" t="t" r="r" b="b"/>
            <a:pathLst>
              <a:path w="234950" h="112394">
                <a:moveTo>
                  <a:pt x="234454" y="0"/>
                </a:moveTo>
                <a:lnTo>
                  <a:pt x="0" y="0"/>
                </a:lnTo>
                <a:lnTo>
                  <a:pt x="0" y="112035"/>
                </a:lnTo>
                <a:lnTo>
                  <a:pt x="234454" y="112035"/>
                </a:lnTo>
                <a:lnTo>
                  <a:pt x="234454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033071" y="1728770"/>
            <a:ext cx="234950" cy="586105"/>
          </a:xfrm>
          <a:custGeom>
            <a:avLst/>
            <a:gdLst/>
            <a:ahLst/>
            <a:cxnLst/>
            <a:rect l="l" t="t" r="r" b="b"/>
            <a:pathLst>
              <a:path w="234950" h="586105">
                <a:moveTo>
                  <a:pt x="234454" y="0"/>
                </a:moveTo>
                <a:lnTo>
                  <a:pt x="0" y="0"/>
                </a:lnTo>
                <a:lnTo>
                  <a:pt x="0" y="585663"/>
                </a:lnTo>
                <a:lnTo>
                  <a:pt x="234454" y="585663"/>
                </a:lnTo>
                <a:lnTo>
                  <a:pt x="234454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033071" y="2420947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112035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267525" y="2420947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035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033071" y="1728770"/>
            <a:ext cx="234950" cy="586105"/>
          </a:xfrm>
          <a:custGeom>
            <a:avLst/>
            <a:gdLst/>
            <a:ahLst/>
            <a:cxnLst/>
            <a:rect l="l" t="t" r="r" b="b"/>
            <a:pathLst>
              <a:path w="234950" h="586105">
                <a:moveTo>
                  <a:pt x="0" y="585663"/>
                </a:moveTo>
                <a:lnTo>
                  <a:pt x="0" y="0"/>
                </a:lnTo>
                <a:lnTo>
                  <a:pt x="234454" y="0"/>
                </a:lnTo>
                <a:lnTo>
                  <a:pt x="234454" y="585663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150219" y="1396449"/>
            <a:ext cx="0" cy="329565"/>
          </a:xfrm>
          <a:custGeom>
            <a:avLst/>
            <a:gdLst/>
            <a:ahLst/>
            <a:cxnLst/>
            <a:rect l="l" t="t" r="r" b="b"/>
            <a:pathLst>
              <a:path w="0" h="329564">
                <a:moveTo>
                  <a:pt x="0" y="0"/>
                </a:moveTo>
                <a:lnTo>
                  <a:pt x="0" y="329401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121188" y="1396449"/>
            <a:ext cx="57785" cy="0"/>
          </a:xfrm>
          <a:custGeom>
            <a:avLst/>
            <a:gdLst/>
            <a:ahLst/>
            <a:cxnLst/>
            <a:rect l="l" t="t" r="r" b="b"/>
            <a:pathLst>
              <a:path w="57785" h="0">
                <a:moveTo>
                  <a:pt x="0" y="0"/>
                </a:moveTo>
                <a:lnTo>
                  <a:pt x="5743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384200" y="2420947"/>
            <a:ext cx="234950" cy="112395"/>
          </a:xfrm>
          <a:custGeom>
            <a:avLst/>
            <a:gdLst/>
            <a:ahLst/>
            <a:cxnLst/>
            <a:rect l="l" t="t" r="r" b="b"/>
            <a:pathLst>
              <a:path w="234950" h="112394">
                <a:moveTo>
                  <a:pt x="234611" y="0"/>
                </a:moveTo>
                <a:lnTo>
                  <a:pt x="0" y="0"/>
                </a:lnTo>
                <a:lnTo>
                  <a:pt x="0" y="112035"/>
                </a:lnTo>
                <a:lnTo>
                  <a:pt x="234611" y="112035"/>
                </a:lnTo>
                <a:lnTo>
                  <a:pt x="234611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384200" y="2026296"/>
            <a:ext cx="234950" cy="288290"/>
          </a:xfrm>
          <a:custGeom>
            <a:avLst/>
            <a:gdLst/>
            <a:ahLst/>
            <a:cxnLst/>
            <a:rect l="l" t="t" r="r" b="b"/>
            <a:pathLst>
              <a:path w="234950" h="288289">
                <a:moveTo>
                  <a:pt x="234611" y="0"/>
                </a:moveTo>
                <a:lnTo>
                  <a:pt x="0" y="0"/>
                </a:lnTo>
                <a:lnTo>
                  <a:pt x="0" y="288137"/>
                </a:lnTo>
                <a:lnTo>
                  <a:pt x="234611" y="288137"/>
                </a:lnTo>
                <a:lnTo>
                  <a:pt x="234611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384200" y="2420947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112035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618811" y="2420947"/>
            <a:ext cx="0" cy="112395"/>
          </a:xfrm>
          <a:custGeom>
            <a:avLst/>
            <a:gdLst/>
            <a:ahLst/>
            <a:cxnLst/>
            <a:rect l="l" t="t" r="r" b="b"/>
            <a:pathLst>
              <a:path w="0" h="112394">
                <a:moveTo>
                  <a:pt x="0" y="0"/>
                </a:moveTo>
                <a:lnTo>
                  <a:pt x="0" y="112035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384200" y="2026296"/>
            <a:ext cx="234950" cy="288290"/>
          </a:xfrm>
          <a:custGeom>
            <a:avLst/>
            <a:gdLst/>
            <a:ahLst/>
            <a:cxnLst/>
            <a:rect l="l" t="t" r="r" b="b"/>
            <a:pathLst>
              <a:path w="234950" h="288289">
                <a:moveTo>
                  <a:pt x="0" y="288137"/>
                </a:moveTo>
                <a:lnTo>
                  <a:pt x="0" y="0"/>
                </a:lnTo>
                <a:lnTo>
                  <a:pt x="234611" y="0"/>
                </a:lnTo>
                <a:lnTo>
                  <a:pt x="234611" y="288137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501506" y="1741315"/>
            <a:ext cx="0" cy="281940"/>
          </a:xfrm>
          <a:custGeom>
            <a:avLst/>
            <a:gdLst/>
            <a:ahLst/>
            <a:cxnLst/>
            <a:rect l="l" t="t" r="r" b="b"/>
            <a:pathLst>
              <a:path w="0" h="281939">
                <a:moveTo>
                  <a:pt x="0" y="0"/>
                </a:moveTo>
                <a:lnTo>
                  <a:pt x="0" y="281509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473106" y="1741315"/>
            <a:ext cx="57785" cy="0"/>
          </a:xfrm>
          <a:custGeom>
            <a:avLst/>
            <a:gdLst/>
            <a:ahLst/>
            <a:cxnLst/>
            <a:rect l="l" t="t" r="r" b="b"/>
            <a:pathLst>
              <a:path w="57785" h="0">
                <a:moveTo>
                  <a:pt x="0" y="0"/>
                </a:moveTo>
                <a:lnTo>
                  <a:pt x="5743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915765" y="2532983"/>
            <a:ext cx="821690" cy="0"/>
          </a:xfrm>
          <a:custGeom>
            <a:avLst/>
            <a:gdLst/>
            <a:ahLst/>
            <a:cxnLst/>
            <a:rect l="l" t="t" r="r" b="b"/>
            <a:pathLst>
              <a:path w="821689" h="0">
                <a:moveTo>
                  <a:pt x="0" y="0"/>
                </a:moveTo>
                <a:lnTo>
                  <a:pt x="0" y="0"/>
                </a:lnTo>
                <a:lnTo>
                  <a:pt x="82137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150219" y="2532983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503"/>
                </a:moveTo>
                <a:lnTo>
                  <a:pt x="2937" y="15503"/>
                </a:lnTo>
              </a:path>
            </a:pathLst>
          </a:custGeom>
          <a:ln w="310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501506" y="2532983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503"/>
                </a:moveTo>
                <a:lnTo>
                  <a:pt x="2937" y="15503"/>
                </a:lnTo>
              </a:path>
            </a:pathLst>
          </a:custGeom>
          <a:ln w="310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 txBox="1"/>
          <p:nvPr/>
        </p:nvSpPr>
        <p:spPr>
          <a:xfrm rot="18900000">
            <a:off x="3035345" y="2601349"/>
            <a:ext cx="14936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10">
                <a:latin typeface="Arial"/>
                <a:cs typeface="Arial"/>
              </a:rPr>
              <a:t>B</a:t>
            </a:r>
            <a:r>
              <a:rPr dirty="0" sz="750" spc="-5"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 rot="18900000">
            <a:off x="3308833" y="2636565"/>
            <a:ext cx="234559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5">
                <a:latin typeface="Arial"/>
                <a:cs typeface="Arial"/>
              </a:rPr>
              <a:t>4</a:t>
            </a:r>
            <a:r>
              <a:rPr dirty="0" sz="750" spc="-5">
                <a:latin typeface="Arial"/>
                <a:cs typeface="Arial"/>
              </a:rPr>
              <a:t>-</a:t>
            </a:r>
            <a:r>
              <a:rPr dirty="0" sz="750" spc="-10">
                <a:latin typeface="Arial"/>
                <a:cs typeface="Arial"/>
              </a:rPr>
              <a:t>6</a:t>
            </a:r>
            <a:r>
              <a:rPr dirty="0" sz="750" spc="-10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2881903" y="2387318"/>
            <a:ext cx="67565" cy="1486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 txBox="1"/>
          <p:nvPr/>
        </p:nvSpPr>
        <p:spPr>
          <a:xfrm>
            <a:off x="2813606" y="2459365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2915765" y="1301061"/>
            <a:ext cx="0" cy="1013460"/>
          </a:xfrm>
          <a:custGeom>
            <a:avLst/>
            <a:gdLst/>
            <a:ahLst/>
            <a:cxnLst/>
            <a:rect l="l" t="t" r="r" b="b"/>
            <a:pathLst>
              <a:path w="0" h="1013460">
                <a:moveTo>
                  <a:pt x="0" y="1013372"/>
                </a:moveTo>
                <a:lnTo>
                  <a:pt x="0" y="1013372"/>
                </a:lnTo>
                <a:lnTo>
                  <a:pt x="0" y="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884841" y="2283505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30" h="62230">
                <a:moveTo>
                  <a:pt x="0" y="0"/>
                </a:moveTo>
                <a:lnTo>
                  <a:pt x="0" y="0"/>
                </a:lnTo>
                <a:lnTo>
                  <a:pt x="61690" y="61698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884841" y="2060775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92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2884841" y="1807747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92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2884841" y="1554088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92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884841" y="1301061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92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2813606" y="2240027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6</a:t>
            </a:r>
            <a:endParaRPr sz="75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813606" y="1987000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8</a:t>
            </a:r>
            <a:endParaRPr sz="7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761461" y="1733341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10</a:t>
            </a:r>
            <a:endParaRPr sz="7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761461" y="1480313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12</a:t>
            </a:r>
            <a:endParaRPr sz="7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2761461" y="1227207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14</a:t>
            </a:r>
            <a:endParaRPr sz="75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563318" y="1531871"/>
            <a:ext cx="168910" cy="772160"/>
          </a:xfrm>
          <a:prstGeom prst="rect">
            <a:avLst/>
          </a:prstGeom>
        </p:spPr>
        <p:txBody>
          <a:bodyPr wrap="square" lIns="0" tIns="127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RAP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(mmHg)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27557" y="972420"/>
            <a:ext cx="326390" cy="2146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114">
                <a:latin typeface="Arial"/>
                <a:cs typeface="Arial"/>
              </a:rPr>
              <a:t>P</a:t>
            </a:r>
            <a:r>
              <a:rPr dirty="0" sz="1250" spc="-25">
                <a:latin typeface="Arial"/>
                <a:cs typeface="Arial"/>
              </a:rPr>
              <a:t>A</a:t>
            </a:r>
            <a:r>
              <a:rPr dirty="0" sz="1250" spc="-10">
                <a:latin typeface="Arial"/>
                <a:cs typeface="Arial"/>
              </a:rPr>
              <a:t>P</a:t>
            </a:r>
            <a:endParaRPr sz="12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4342290" y="972420"/>
            <a:ext cx="258445" cy="2146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25">
                <a:latin typeface="Arial"/>
                <a:cs typeface="Arial"/>
              </a:rPr>
              <a:t>CO</a:t>
            </a:r>
            <a:endParaRPr sz="12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2008716" y="3223237"/>
            <a:ext cx="336550" cy="2146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25">
                <a:latin typeface="Arial"/>
                <a:cs typeface="Arial"/>
              </a:rPr>
              <a:t>SBP</a:t>
            </a:r>
            <a:endParaRPr sz="12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208596" y="3223237"/>
            <a:ext cx="249554" cy="2146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25">
                <a:latin typeface="Arial"/>
                <a:cs typeface="Arial"/>
              </a:rPr>
              <a:t>HR</a:t>
            </a:r>
            <a:endParaRPr sz="12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440327" y="3223237"/>
            <a:ext cx="274955" cy="2146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20">
                <a:latin typeface="Arial"/>
                <a:cs typeface="Arial"/>
              </a:rPr>
              <a:t>SVI</a:t>
            </a:r>
            <a:endParaRPr sz="1250">
              <a:latin typeface="Arial"/>
              <a:cs typeface="Arial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1876263" y="4684357"/>
            <a:ext cx="235585" cy="109220"/>
          </a:xfrm>
          <a:custGeom>
            <a:avLst/>
            <a:gdLst/>
            <a:ahLst/>
            <a:cxnLst/>
            <a:rect l="l" t="t" r="r" b="b"/>
            <a:pathLst>
              <a:path w="235585" h="109220">
                <a:moveTo>
                  <a:pt x="235242" y="0"/>
                </a:moveTo>
                <a:lnTo>
                  <a:pt x="0" y="0"/>
                </a:lnTo>
                <a:lnTo>
                  <a:pt x="0" y="108895"/>
                </a:lnTo>
                <a:lnTo>
                  <a:pt x="235242" y="108895"/>
                </a:lnTo>
                <a:lnTo>
                  <a:pt x="235242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876263" y="4086968"/>
            <a:ext cx="235585" cy="490220"/>
          </a:xfrm>
          <a:custGeom>
            <a:avLst/>
            <a:gdLst/>
            <a:ahLst/>
            <a:cxnLst/>
            <a:rect l="l" t="t" r="r" b="b"/>
            <a:pathLst>
              <a:path w="235585" h="490220">
                <a:moveTo>
                  <a:pt x="235242" y="0"/>
                </a:moveTo>
                <a:lnTo>
                  <a:pt x="0" y="0"/>
                </a:lnTo>
                <a:lnTo>
                  <a:pt x="0" y="490054"/>
                </a:lnTo>
                <a:lnTo>
                  <a:pt x="235242" y="490054"/>
                </a:lnTo>
                <a:lnTo>
                  <a:pt x="235242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876263" y="4684357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108895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111505" y="4684357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95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1876263" y="4086968"/>
            <a:ext cx="235585" cy="490220"/>
          </a:xfrm>
          <a:custGeom>
            <a:avLst/>
            <a:gdLst/>
            <a:ahLst/>
            <a:cxnLst/>
            <a:rect l="l" t="t" r="r" b="b"/>
            <a:pathLst>
              <a:path w="235585" h="490220">
                <a:moveTo>
                  <a:pt x="0" y="490054"/>
                </a:moveTo>
                <a:lnTo>
                  <a:pt x="0" y="0"/>
                </a:lnTo>
                <a:lnTo>
                  <a:pt x="235242" y="0"/>
                </a:lnTo>
                <a:lnTo>
                  <a:pt x="235242" y="490054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1993569" y="3910867"/>
            <a:ext cx="0" cy="173355"/>
          </a:xfrm>
          <a:custGeom>
            <a:avLst/>
            <a:gdLst/>
            <a:ahLst/>
            <a:cxnLst/>
            <a:rect l="l" t="t" r="r" b="b"/>
            <a:pathLst>
              <a:path w="0" h="173354">
                <a:moveTo>
                  <a:pt x="0" y="0"/>
                </a:moveTo>
                <a:lnTo>
                  <a:pt x="0" y="173182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964617" y="3910867"/>
            <a:ext cx="58419" cy="0"/>
          </a:xfrm>
          <a:custGeom>
            <a:avLst/>
            <a:gdLst/>
            <a:ahLst/>
            <a:cxnLst/>
            <a:rect l="l" t="t" r="r" b="b"/>
            <a:pathLst>
              <a:path w="58419" h="0">
                <a:moveTo>
                  <a:pt x="0" y="0"/>
                </a:moveTo>
                <a:lnTo>
                  <a:pt x="5798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228575" y="4684357"/>
            <a:ext cx="235585" cy="109220"/>
          </a:xfrm>
          <a:custGeom>
            <a:avLst/>
            <a:gdLst/>
            <a:ahLst/>
            <a:cxnLst/>
            <a:rect l="l" t="t" r="r" b="b"/>
            <a:pathLst>
              <a:path w="235585" h="109220">
                <a:moveTo>
                  <a:pt x="235242" y="0"/>
                </a:moveTo>
                <a:lnTo>
                  <a:pt x="0" y="0"/>
                </a:lnTo>
                <a:lnTo>
                  <a:pt x="0" y="108895"/>
                </a:lnTo>
                <a:lnTo>
                  <a:pt x="235242" y="108895"/>
                </a:lnTo>
                <a:lnTo>
                  <a:pt x="235242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228575" y="3984952"/>
            <a:ext cx="235585" cy="592455"/>
          </a:xfrm>
          <a:custGeom>
            <a:avLst/>
            <a:gdLst/>
            <a:ahLst/>
            <a:cxnLst/>
            <a:rect l="l" t="t" r="r" b="b"/>
            <a:pathLst>
              <a:path w="235585" h="592454">
                <a:moveTo>
                  <a:pt x="235242" y="0"/>
                </a:moveTo>
                <a:lnTo>
                  <a:pt x="0" y="0"/>
                </a:lnTo>
                <a:lnTo>
                  <a:pt x="0" y="592070"/>
                </a:lnTo>
                <a:lnTo>
                  <a:pt x="235242" y="592070"/>
                </a:lnTo>
                <a:lnTo>
                  <a:pt x="235242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228575" y="4684357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108895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463818" y="4684357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895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228575" y="3984952"/>
            <a:ext cx="235585" cy="592455"/>
          </a:xfrm>
          <a:custGeom>
            <a:avLst/>
            <a:gdLst/>
            <a:ahLst/>
            <a:cxnLst/>
            <a:rect l="l" t="t" r="r" b="b"/>
            <a:pathLst>
              <a:path w="235585" h="592454">
                <a:moveTo>
                  <a:pt x="0" y="592070"/>
                </a:moveTo>
                <a:lnTo>
                  <a:pt x="0" y="0"/>
                </a:lnTo>
                <a:lnTo>
                  <a:pt x="235242" y="0"/>
                </a:lnTo>
                <a:lnTo>
                  <a:pt x="235242" y="592070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345881" y="3693501"/>
            <a:ext cx="0" cy="288925"/>
          </a:xfrm>
          <a:custGeom>
            <a:avLst/>
            <a:gdLst/>
            <a:ahLst/>
            <a:cxnLst/>
            <a:rect l="l" t="t" r="r" b="b"/>
            <a:pathLst>
              <a:path w="0" h="288925">
                <a:moveTo>
                  <a:pt x="0" y="0"/>
                </a:moveTo>
                <a:lnTo>
                  <a:pt x="0" y="288453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2317481" y="3693501"/>
            <a:ext cx="57785" cy="0"/>
          </a:xfrm>
          <a:custGeom>
            <a:avLst/>
            <a:gdLst/>
            <a:ahLst/>
            <a:cxnLst/>
            <a:rect l="l" t="t" r="r" b="b"/>
            <a:pathLst>
              <a:path w="57785" h="0">
                <a:moveTo>
                  <a:pt x="0" y="0"/>
                </a:moveTo>
                <a:lnTo>
                  <a:pt x="5743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1758405" y="4793252"/>
            <a:ext cx="824230" cy="0"/>
          </a:xfrm>
          <a:custGeom>
            <a:avLst/>
            <a:gdLst/>
            <a:ahLst/>
            <a:cxnLst/>
            <a:rect l="l" t="t" r="r" b="b"/>
            <a:pathLst>
              <a:path w="824230" h="0">
                <a:moveTo>
                  <a:pt x="0" y="0"/>
                </a:moveTo>
                <a:lnTo>
                  <a:pt x="0" y="0"/>
                </a:lnTo>
                <a:lnTo>
                  <a:pt x="82390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1993569" y="4793252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472"/>
                </a:moveTo>
                <a:lnTo>
                  <a:pt x="2937" y="15472"/>
                </a:lnTo>
              </a:path>
            </a:pathLst>
          </a:custGeom>
          <a:ln w="309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345881" y="4793252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472"/>
                </a:moveTo>
                <a:lnTo>
                  <a:pt x="2937" y="15472"/>
                </a:lnTo>
              </a:path>
            </a:pathLst>
          </a:custGeom>
          <a:ln w="309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 txBox="1"/>
          <p:nvPr/>
        </p:nvSpPr>
        <p:spPr>
          <a:xfrm rot="18900000">
            <a:off x="1878560" y="4862179"/>
            <a:ext cx="14936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10">
                <a:latin typeface="Arial"/>
                <a:cs typeface="Arial"/>
              </a:rPr>
              <a:t>B</a:t>
            </a:r>
            <a:r>
              <a:rPr dirty="0" sz="750" spc="-5"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 rot="18900000">
            <a:off x="2152957" y="4897442"/>
            <a:ext cx="23514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5">
                <a:latin typeface="Arial"/>
                <a:cs typeface="Arial"/>
              </a:rPr>
              <a:t>4</a:t>
            </a:r>
            <a:r>
              <a:rPr dirty="0" sz="750" spc="-10">
                <a:latin typeface="Arial"/>
                <a:cs typeface="Arial"/>
              </a:rPr>
              <a:t>-</a:t>
            </a:r>
            <a:r>
              <a:rPr dirty="0" sz="750" spc="-5">
                <a:latin typeface="Arial"/>
                <a:cs typeface="Arial"/>
              </a:rPr>
              <a:t>6</a:t>
            </a:r>
            <a:r>
              <a:rPr dirty="0" sz="750" spc="-10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1724701" y="4650467"/>
            <a:ext cx="67959" cy="1457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 txBox="1"/>
          <p:nvPr/>
        </p:nvSpPr>
        <p:spPr>
          <a:xfrm>
            <a:off x="1656956" y="4719635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1758405" y="3586751"/>
            <a:ext cx="0" cy="990600"/>
          </a:xfrm>
          <a:custGeom>
            <a:avLst/>
            <a:gdLst/>
            <a:ahLst/>
            <a:cxnLst/>
            <a:rect l="l" t="t" r="r" b="b"/>
            <a:pathLst>
              <a:path w="0" h="990600">
                <a:moveTo>
                  <a:pt x="0" y="990271"/>
                </a:moveTo>
                <a:lnTo>
                  <a:pt x="0" y="990271"/>
                </a:lnTo>
                <a:lnTo>
                  <a:pt x="0" y="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1727638" y="4546269"/>
            <a:ext cx="62230" cy="61594"/>
          </a:xfrm>
          <a:custGeom>
            <a:avLst/>
            <a:gdLst/>
            <a:ahLst/>
            <a:cxnLst/>
            <a:rect l="l" t="t" r="r" b="b"/>
            <a:pathLst>
              <a:path w="62230" h="61595">
                <a:moveTo>
                  <a:pt x="0" y="0"/>
                </a:moveTo>
                <a:lnTo>
                  <a:pt x="0" y="0"/>
                </a:lnTo>
                <a:lnTo>
                  <a:pt x="62084" y="61501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1727638" y="4329266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766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727638" y="4082077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766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1727638" y="3834493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766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1727638" y="3586751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766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 txBox="1"/>
          <p:nvPr/>
        </p:nvSpPr>
        <p:spPr>
          <a:xfrm>
            <a:off x="1551404" y="4503208"/>
            <a:ext cx="18224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100</a:t>
            </a:r>
            <a:endParaRPr sz="75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558662" y="4255641"/>
            <a:ext cx="17653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65">
                <a:latin typeface="Arial"/>
                <a:cs typeface="Arial"/>
              </a:rPr>
              <a:t>1</a:t>
            </a:r>
            <a:r>
              <a:rPr dirty="0" sz="750">
                <a:latin typeface="Arial"/>
                <a:cs typeface="Arial"/>
              </a:rPr>
              <a:t>1</a:t>
            </a: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1551404" y="4008459"/>
            <a:ext cx="18224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120</a:t>
            </a:r>
            <a:endParaRPr sz="75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1551404" y="3760718"/>
            <a:ext cx="18224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130</a:t>
            </a:r>
            <a:endParaRPr sz="75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1551404" y="3512897"/>
            <a:ext cx="18224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140</a:t>
            </a:r>
            <a:endParaRPr sz="75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1420254" y="3807345"/>
            <a:ext cx="169545" cy="767080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000">
                <a:latin typeface="Arial"/>
                <a:cs typeface="Arial"/>
              </a:rPr>
              <a:t>SBP</a:t>
            </a:r>
            <a:r>
              <a:rPr dirty="0" sz="1000" spc="-10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(mmHg)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4191456" y="4683181"/>
            <a:ext cx="236220" cy="109855"/>
          </a:xfrm>
          <a:custGeom>
            <a:avLst/>
            <a:gdLst/>
            <a:ahLst/>
            <a:cxnLst/>
            <a:rect l="l" t="t" r="r" b="b"/>
            <a:pathLst>
              <a:path w="236220" h="109854">
                <a:moveTo>
                  <a:pt x="235795" y="0"/>
                </a:moveTo>
                <a:lnTo>
                  <a:pt x="0" y="0"/>
                </a:lnTo>
                <a:lnTo>
                  <a:pt x="0" y="109487"/>
                </a:lnTo>
                <a:lnTo>
                  <a:pt x="235795" y="109487"/>
                </a:lnTo>
                <a:lnTo>
                  <a:pt x="235795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191456" y="4341179"/>
            <a:ext cx="236220" cy="234950"/>
          </a:xfrm>
          <a:custGeom>
            <a:avLst/>
            <a:gdLst/>
            <a:ahLst/>
            <a:cxnLst/>
            <a:rect l="l" t="t" r="r" b="b"/>
            <a:pathLst>
              <a:path w="236220" h="234950">
                <a:moveTo>
                  <a:pt x="235795" y="0"/>
                </a:moveTo>
                <a:lnTo>
                  <a:pt x="0" y="0"/>
                </a:lnTo>
                <a:lnTo>
                  <a:pt x="0" y="234667"/>
                </a:lnTo>
                <a:lnTo>
                  <a:pt x="235795" y="234667"/>
                </a:lnTo>
                <a:lnTo>
                  <a:pt x="235795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191456" y="4683181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109487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4427252" y="4683181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0"/>
                </a:moveTo>
                <a:lnTo>
                  <a:pt x="0" y="109487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4191456" y="4341179"/>
            <a:ext cx="236220" cy="234950"/>
          </a:xfrm>
          <a:custGeom>
            <a:avLst/>
            <a:gdLst/>
            <a:ahLst/>
            <a:cxnLst/>
            <a:rect l="l" t="t" r="r" b="b"/>
            <a:pathLst>
              <a:path w="236220" h="234950">
                <a:moveTo>
                  <a:pt x="0" y="234667"/>
                </a:moveTo>
                <a:lnTo>
                  <a:pt x="0" y="0"/>
                </a:lnTo>
                <a:lnTo>
                  <a:pt x="235795" y="0"/>
                </a:lnTo>
                <a:lnTo>
                  <a:pt x="235795" y="234667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4309315" y="4030556"/>
            <a:ext cx="0" cy="307340"/>
          </a:xfrm>
          <a:custGeom>
            <a:avLst/>
            <a:gdLst/>
            <a:ahLst/>
            <a:cxnLst/>
            <a:rect l="l" t="t" r="r" b="b"/>
            <a:pathLst>
              <a:path w="0" h="307339">
                <a:moveTo>
                  <a:pt x="0" y="0"/>
                </a:moveTo>
                <a:lnTo>
                  <a:pt x="0" y="307152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4280363" y="4030556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8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4545110" y="4683181"/>
            <a:ext cx="236220" cy="109855"/>
          </a:xfrm>
          <a:custGeom>
            <a:avLst/>
            <a:gdLst/>
            <a:ahLst/>
            <a:cxnLst/>
            <a:rect l="l" t="t" r="r" b="b"/>
            <a:pathLst>
              <a:path w="236220" h="109854">
                <a:moveTo>
                  <a:pt x="235637" y="0"/>
                </a:moveTo>
                <a:lnTo>
                  <a:pt x="0" y="0"/>
                </a:lnTo>
                <a:lnTo>
                  <a:pt x="0" y="109487"/>
                </a:lnTo>
                <a:lnTo>
                  <a:pt x="235637" y="109487"/>
                </a:lnTo>
                <a:lnTo>
                  <a:pt x="235637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4545110" y="4075055"/>
            <a:ext cx="236220" cy="501015"/>
          </a:xfrm>
          <a:custGeom>
            <a:avLst/>
            <a:gdLst/>
            <a:ahLst/>
            <a:cxnLst/>
            <a:rect l="l" t="t" r="r" b="b"/>
            <a:pathLst>
              <a:path w="236220" h="501014">
                <a:moveTo>
                  <a:pt x="235637" y="0"/>
                </a:moveTo>
                <a:lnTo>
                  <a:pt x="0" y="0"/>
                </a:lnTo>
                <a:lnTo>
                  <a:pt x="0" y="500792"/>
                </a:lnTo>
                <a:lnTo>
                  <a:pt x="235637" y="500792"/>
                </a:lnTo>
                <a:lnTo>
                  <a:pt x="235637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545110" y="4683181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109487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4780747" y="4683181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0"/>
                </a:moveTo>
                <a:lnTo>
                  <a:pt x="0" y="109487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4545110" y="4075055"/>
            <a:ext cx="236220" cy="501015"/>
          </a:xfrm>
          <a:custGeom>
            <a:avLst/>
            <a:gdLst/>
            <a:ahLst/>
            <a:cxnLst/>
            <a:rect l="l" t="t" r="r" b="b"/>
            <a:pathLst>
              <a:path w="236220" h="501014">
                <a:moveTo>
                  <a:pt x="0" y="500792"/>
                </a:moveTo>
                <a:lnTo>
                  <a:pt x="0" y="0"/>
                </a:lnTo>
                <a:lnTo>
                  <a:pt x="235637" y="0"/>
                </a:lnTo>
                <a:lnTo>
                  <a:pt x="235637" y="500792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4662810" y="3630067"/>
            <a:ext cx="0" cy="442595"/>
          </a:xfrm>
          <a:custGeom>
            <a:avLst/>
            <a:gdLst/>
            <a:ahLst/>
            <a:cxnLst/>
            <a:rect l="l" t="t" r="r" b="b"/>
            <a:pathLst>
              <a:path w="0" h="442595">
                <a:moveTo>
                  <a:pt x="0" y="0"/>
                </a:moveTo>
                <a:lnTo>
                  <a:pt x="0" y="441989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4633858" y="3630067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814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074150" y="4792669"/>
            <a:ext cx="825500" cy="0"/>
          </a:xfrm>
          <a:custGeom>
            <a:avLst/>
            <a:gdLst/>
            <a:ahLst/>
            <a:cxnLst/>
            <a:rect l="l" t="t" r="r" b="b"/>
            <a:pathLst>
              <a:path w="825500" h="0">
                <a:moveTo>
                  <a:pt x="0" y="0"/>
                </a:moveTo>
                <a:lnTo>
                  <a:pt x="0" y="0"/>
                </a:lnTo>
                <a:lnTo>
                  <a:pt x="825006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309315" y="4792669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472"/>
                </a:moveTo>
                <a:lnTo>
                  <a:pt x="2937" y="15472"/>
                </a:lnTo>
              </a:path>
            </a:pathLst>
          </a:custGeom>
          <a:ln w="309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4662810" y="4792669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472"/>
                </a:moveTo>
                <a:lnTo>
                  <a:pt x="2937" y="15472"/>
                </a:lnTo>
              </a:path>
            </a:pathLst>
          </a:custGeom>
          <a:ln w="309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 txBox="1"/>
          <p:nvPr/>
        </p:nvSpPr>
        <p:spPr>
          <a:xfrm rot="18900000">
            <a:off x="4194444" y="4861591"/>
            <a:ext cx="14936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15">
                <a:latin typeface="Arial"/>
                <a:cs typeface="Arial"/>
              </a:rPr>
              <a:t>B</a:t>
            </a:r>
            <a:r>
              <a:rPr dirty="0" sz="750" spc="-5"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 rot="18900000">
            <a:off x="4469098" y="4897171"/>
            <a:ext cx="235721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5">
                <a:latin typeface="Arial"/>
                <a:cs typeface="Arial"/>
              </a:rPr>
              <a:t>4</a:t>
            </a:r>
            <a:r>
              <a:rPr dirty="0" sz="750" spc="-5">
                <a:latin typeface="Arial"/>
                <a:cs typeface="Arial"/>
              </a:rPr>
              <a:t>-</a:t>
            </a:r>
            <a:r>
              <a:rPr dirty="0" sz="750" spc="-10">
                <a:latin typeface="Arial"/>
                <a:cs typeface="Arial"/>
              </a:rPr>
              <a:t>6</a:t>
            </a:r>
            <a:r>
              <a:rPr dirty="0" sz="750" spc="-10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4039894" y="4649291"/>
            <a:ext cx="68117" cy="1463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 txBox="1"/>
          <p:nvPr/>
        </p:nvSpPr>
        <p:spPr>
          <a:xfrm>
            <a:off x="3971519" y="4719051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4074150" y="3586121"/>
            <a:ext cx="0" cy="989965"/>
          </a:xfrm>
          <a:custGeom>
            <a:avLst/>
            <a:gdLst/>
            <a:ahLst/>
            <a:cxnLst/>
            <a:rect l="l" t="t" r="r" b="b"/>
            <a:pathLst>
              <a:path w="0" h="989964">
                <a:moveTo>
                  <a:pt x="0" y="989726"/>
                </a:moveTo>
                <a:lnTo>
                  <a:pt x="0" y="989726"/>
                </a:lnTo>
                <a:lnTo>
                  <a:pt x="0" y="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042832" y="4544509"/>
            <a:ext cx="62865" cy="62230"/>
          </a:xfrm>
          <a:custGeom>
            <a:avLst/>
            <a:gdLst/>
            <a:ahLst/>
            <a:cxnLst/>
            <a:rect l="l" t="t" r="r" b="b"/>
            <a:pathLst>
              <a:path w="62864" h="62229">
                <a:moveTo>
                  <a:pt x="0" y="0"/>
                </a:moveTo>
                <a:lnTo>
                  <a:pt x="0" y="0"/>
                </a:lnTo>
                <a:lnTo>
                  <a:pt x="62242" y="62085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042832" y="4405056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0" y="0"/>
                </a:lnTo>
                <a:lnTo>
                  <a:pt x="31318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042832" y="4063851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0" y="0"/>
                </a:lnTo>
                <a:lnTo>
                  <a:pt x="31318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4042832" y="3723088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 h="0">
                <a:moveTo>
                  <a:pt x="0" y="0"/>
                </a:moveTo>
                <a:lnTo>
                  <a:pt x="0" y="0"/>
                </a:lnTo>
                <a:lnTo>
                  <a:pt x="31318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 txBox="1"/>
          <p:nvPr/>
        </p:nvSpPr>
        <p:spPr>
          <a:xfrm>
            <a:off x="3892631" y="4331438"/>
            <a:ext cx="1562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1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3892631" y="3990076"/>
            <a:ext cx="1562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2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892631" y="3649234"/>
            <a:ext cx="156210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2</a:t>
            </a:r>
            <a:r>
              <a:rPr dirty="0" sz="750" spc="-10">
                <a:latin typeface="Arial"/>
                <a:cs typeface="Arial"/>
              </a:rPr>
              <a:t>.</a:t>
            </a:r>
            <a:r>
              <a:rPr dirty="0" sz="750" spc="-5">
                <a:latin typeface="Arial"/>
                <a:cs typeface="Arial"/>
              </a:rPr>
              <a:t>5</a:t>
            </a:r>
            <a:endParaRPr sz="75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3737838" y="3702215"/>
            <a:ext cx="170180" cy="97409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000" spc="-5">
                <a:latin typeface="Arial"/>
                <a:cs typeface="Arial"/>
              </a:rPr>
              <a:t>PCa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(mL/mmHg)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5313160" y="4685524"/>
            <a:ext cx="235585" cy="109220"/>
          </a:xfrm>
          <a:custGeom>
            <a:avLst/>
            <a:gdLst/>
            <a:ahLst/>
            <a:cxnLst/>
            <a:rect l="l" t="t" r="r" b="b"/>
            <a:pathLst>
              <a:path w="235585" h="109220">
                <a:moveTo>
                  <a:pt x="235242" y="0"/>
                </a:moveTo>
                <a:lnTo>
                  <a:pt x="0" y="0"/>
                </a:lnTo>
                <a:lnTo>
                  <a:pt x="0" y="108903"/>
                </a:lnTo>
                <a:lnTo>
                  <a:pt x="235242" y="108903"/>
                </a:lnTo>
                <a:lnTo>
                  <a:pt x="235242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5313160" y="4211944"/>
            <a:ext cx="235585" cy="366395"/>
          </a:xfrm>
          <a:custGeom>
            <a:avLst/>
            <a:gdLst/>
            <a:ahLst/>
            <a:cxnLst/>
            <a:rect l="l" t="t" r="r" b="b"/>
            <a:pathLst>
              <a:path w="235585" h="366395">
                <a:moveTo>
                  <a:pt x="235242" y="0"/>
                </a:moveTo>
                <a:lnTo>
                  <a:pt x="0" y="0"/>
                </a:lnTo>
                <a:lnTo>
                  <a:pt x="0" y="366254"/>
                </a:lnTo>
                <a:lnTo>
                  <a:pt x="235242" y="366254"/>
                </a:lnTo>
                <a:lnTo>
                  <a:pt x="235242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5313160" y="4685524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108903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5548402" y="4685524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903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313160" y="4211944"/>
            <a:ext cx="235585" cy="366395"/>
          </a:xfrm>
          <a:custGeom>
            <a:avLst/>
            <a:gdLst/>
            <a:ahLst/>
            <a:cxnLst/>
            <a:rect l="l" t="t" r="r" b="b"/>
            <a:pathLst>
              <a:path w="235585" h="366395">
                <a:moveTo>
                  <a:pt x="0" y="366254"/>
                </a:moveTo>
                <a:lnTo>
                  <a:pt x="0" y="0"/>
                </a:lnTo>
                <a:lnTo>
                  <a:pt x="235242" y="0"/>
                </a:lnTo>
                <a:lnTo>
                  <a:pt x="235242" y="366254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430465" y="4019431"/>
            <a:ext cx="0" cy="189230"/>
          </a:xfrm>
          <a:custGeom>
            <a:avLst/>
            <a:gdLst/>
            <a:ahLst/>
            <a:cxnLst/>
            <a:rect l="l" t="t" r="r" b="b"/>
            <a:pathLst>
              <a:path w="0" h="189229">
                <a:moveTo>
                  <a:pt x="0" y="0"/>
                </a:moveTo>
                <a:lnTo>
                  <a:pt x="0" y="188962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5402066" y="4019431"/>
            <a:ext cx="57785" cy="0"/>
          </a:xfrm>
          <a:custGeom>
            <a:avLst/>
            <a:gdLst/>
            <a:ahLst/>
            <a:cxnLst/>
            <a:rect l="l" t="t" r="r" b="b"/>
            <a:pathLst>
              <a:path w="57785" h="0">
                <a:moveTo>
                  <a:pt x="0" y="0"/>
                </a:moveTo>
                <a:lnTo>
                  <a:pt x="5743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5665708" y="4685524"/>
            <a:ext cx="234950" cy="109220"/>
          </a:xfrm>
          <a:custGeom>
            <a:avLst/>
            <a:gdLst/>
            <a:ahLst/>
            <a:cxnLst/>
            <a:rect l="l" t="t" r="r" b="b"/>
            <a:pathLst>
              <a:path w="234950" h="109220">
                <a:moveTo>
                  <a:pt x="234375" y="0"/>
                </a:moveTo>
                <a:lnTo>
                  <a:pt x="0" y="0"/>
                </a:lnTo>
                <a:lnTo>
                  <a:pt x="0" y="108903"/>
                </a:lnTo>
                <a:lnTo>
                  <a:pt x="234375" y="108903"/>
                </a:lnTo>
                <a:lnTo>
                  <a:pt x="234375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5665708" y="4004519"/>
            <a:ext cx="234950" cy="574040"/>
          </a:xfrm>
          <a:custGeom>
            <a:avLst/>
            <a:gdLst/>
            <a:ahLst/>
            <a:cxnLst/>
            <a:rect l="l" t="t" r="r" b="b"/>
            <a:pathLst>
              <a:path w="234950" h="574039">
                <a:moveTo>
                  <a:pt x="234375" y="0"/>
                </a:moveTo>
                <a:lnTo>
                  <a:pt x="0" y="0"/>
                </a:lnTo>
                <a:lnTo>
                  <a:pt x="0" y="573679"/>
                </a:lnTo>
                <a:lnTo>
                  <a:pt x="234375" y="573679"/>
                </a:lnTo>
                <a:lnTo>
                  <a:pt x="234375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5665708" y="4685524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108903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5900084" y="4685524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20">
                <a:moveTo>
                  <a:pt x="0" y="0"/>
                </a:moveTo>
                <a:lnTo>
                  <a:pt x="0" y="108903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5665708" y="4004519"/>
            <a:ext cx="234950" cy="574040"/>
          </a:xfrm>
          <a:custGeom>
            <a:avLst/>
            <a:gdLst/>
            <a:ahLst/>
            <a:cxnLst/>
            <a:rect l="l" t="t" r="r" b="b"/>
            <a:pathLst>
              <a:path w="234950" h="574039">
                <a:moveTo>
                  <a:pt x="0" y="573679"/>
                </a:moveTo>
                <a:lnTo>
                  <a:pt x="0" y="0"/>
                </a:lnTo>
                <a:lnTo>
                  <a:pt x="234375" y="0"/>
                </a:lnTo>
                <a:lnTo>
                  <a:pt x="234375" y="573679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5782778" y="3649634"/>
            <a:ext cx="0" cy="352425"/>
          </a:xfrm>
          <a:custGeom>
            <a:avLst/>
            <a:gdLst/>
            <a:ahLst/>
            <a:cxnLst/>
            <a:rect l="l" t="t" r="r" b="b"/>
            <a:pathLst>
              <a:path w="0" h="352425">
                <a:moveTo>
                  <a:pt x="0" y="0"/>
                </a:moveTo>
                <a:lnTo>
                  <a:pt x="0" y="351966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5753826" y="3649634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8140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5195854" y="4794428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 h="0">
                <a:moveTo>
                  <a:pt x="0" y="0"/>
                </a:moveTo>
                <a:lnTo>
                  <a:pt x="0" y="0"/>
                </a:lnTo>
                <a:lnTo>
                  <a:pt x="822718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5430465" y="4794428"/>
            <a:ext cx="0" cy="31750"/>
          </a:xfrm>
          <a:custGeom>
            <a:avLst/>
            <a:gdLst/>
            <a:ahLst/>
            <a:cxnLst/>
            <a:rect l="l" t="t" r="r" b="b"/>
            <a:pathLst>
              <a:path w="0" h="31750">
                <a:moveTo>
                  <a:pt x="-2937" y="15767"/>
                </a:moveTo>
                <a:lnTo>
                  <a:pt x="2937" y="15767"/>
                </a:lnTo>
              </a:path>
            </a:pathLst>
          </a:custGeom>
          <a:ln w="315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5782778" y="4794428"/>
            <a:ext cx="0" cy="31750"/>
          </a:xfrm>
          <a:custGeom>
            <a:avLst/>
            <a:gdLst/>
            <a:ahLst/>
            <a:cxnLst/>
            <a:rect l="l" t="t" r="r" b="b"/>
            <a:pathLst>
              <a:path w="0" h="31750">
                <a:moveTo>
                  <a:pt x="-2937" y="15767"/>
                </a:moveTo>
                <a:lnTo>
                  <a:pt x="2937" y="15767"/>
                </a:lnTo>
              </a:path>
            </a:pathLst>
          </a:custGeom>
          <a:ln w="3153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 txBox="1"/>
          <p:nvPr/>
        </p:nvSpPr>
        <p:spPr>
          <a:xfrm rot="18900000">
            <a:off x="5315594" y="4863351"/>
            <a:ext cx="14936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15">
                <a:latin typeface="Arial"/>
                <a:cs typeface="Arial"/>
              </a:rPr>
              <a:t>B</a:t>
            </a:r>
            <a:r>
              <a:rPr dirty="0" sz="750" spc="-5"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</p:txBody>
      </p:sp>
      <p:sp>
        <p:nvSpPr>
          <p:cNvPr id="223" name="object 223"/>
          <p:cNvSpPr txBox="1"/>
          <p:nvPr/>
        </p:nvSpPr>
        <p:spPr>
          <a:xfrm rot="18900000">
            <a:off x="5589713" y="4898476"/>
            <a:ext cx="23514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10">
                <a:latin typeface="Arial"/>
                <a:cs typeface="Arial"/>
              </a:rPr>
              <a:t>4</a:t>
            </a:r>
            <a:r>
              <a:rPr dirty="0" sz="750" spc="-5">
                <a:latin typeface="Arial"/>
                <a:cs typeface="Arial"/>
              </a:rPr>
              <a:t>-</a:t>
            </a:r>
            <a:r>
              <a:rPr dirty="0" sz="750" spc="-10">
                <a:latin typeface="Arial"/>
                <a:cs typeface="Arial"/>
              </a:rPr>
              <a:t>6</a:t>
            </a:r>
            <a:r>
              <a:rPr dirty="0" sz="750" spc="-10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5162229" y="4651643"/>
            <a:ext cx="67565" cy="1457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 txBox="1"/>
          <p:nvPr/>
        </p:nvSpPr>
        <p:spPr>
          <a:xfrm>
            <a:off x="5093853" y="4720810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5195854" y="3593774"/>
            <a:ext cx="0" cy="984885"/>
          </a:xfrm>
          <a:custGeom>
            <a:avLst/>
            <a:gdLst/>
            <a:ahLst/>
            <a:cxnLst/>
            <a:rect l="l" t="t" r="r" b="b"/>
            <a:pathLst>
              <a:path w="0" h="984885">
                <a:moveTo>
                  <a:pt x="0" y="984425"/>
                </a:moveTo>
                <a:lnTo>
                  <a:pt x="0" y="984425"/>
                </a:lnTo>
                <a:lnTo>
                  <a:pt x="0" y="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5165166" y="4547444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0" y="0"/>
                </a:moveTo>
                <a:lnTo>
                  <a:pt x="0" y="0"/>
                </a:lnTo>
                <a:lnTo>
                  <a:pt x="61690" y="62093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5165166" y="4364313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5165166" y="4150245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5165166" y="3936351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5165166" y="3721905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6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 txBox="1"/>
          <p:nvPr/>
        </p:nvSpPr>
        <p:spPr>
          <a:xfrm>
            <a:off x="5041629" y="4504384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25</a:t>
            </a:r>
            <a:endParaRPr sz="750">
              <a:latin typeface="Arial"/>
              <a:cs typeface="Arial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5041629" y="4290505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30</a:t>
            </a:r>
            <a:endParaRPr sz="750">
              <a:latin typeface="Arial"/>
              <a:cs typeface="Arial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5041629" y="4076627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35</a:t>
            </a:r>
            <a:endParaRPr sz="750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5041629" y="3862733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40</a:t>
            </a:r>
            <a:endParaRPr sz="750">
              <a:latin typeface="Arial"/>
              <a:cs typeface="Arial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5041629" y="3648050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45</a:t>
            </a:r>
            <a:endParaRPr sz="75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883840" y="3838668"/>
            <a:ext cx="182880" cy="713105"/>
          </a:xfrm>
          <a:prstGeom prst="rect">
            <a:avLst/>
          </a:prstGeom>
        </p:spPr>
        <p:txBody>
          <a:bodyPr wrap="square" lIns="0" tIns="152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-5">
                <a:latin typeface="Arial"/>
                <a:cs typeface="Arial"/>
              </a:rPr>
              <a:t>SVI</a:t>
            </a:r>
            <a:r>
              <a:rPr dirty="0" sz="1000" spc="-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(mL/m</a:t>
            </a:r>
            <a:r>
              <a:rPr dirty="0" baseline="25925" sz="1125" spc="-15">
                <a:latin typeface="Arial"/>
                <a:cs typeface="Arial"/>
              </a:rPr>
              <a:t>2</a:t>
            </a:r>
            <a:r>
              <a:rPr dirty="0" sz="1000" spc="-1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3033071" y="4684357"/>
            <a:ext cx="235585" cy="109855"/>
          </a:xfrm>
          <a:custGeom>
            <a:avLst/>
            <a:gdLst/>
            <a:ahLst/>
            <a:cxnLst/>
            <a:rect l="l" t="t" r="r" b="b"/>
            <a:pathLst>
              <a:path w="235585" h="109854">
                <a:moveTo>
                  <a:pt x="235006" y="0"/>
                </a:moveTo>
                <a:lnTo>
                  <a:pt x="0" y="0"/>
                </a:lnTo>
                <a:lnTo>
                  <a:pt x="0" y="109479"/>
                </a:lnTo>
                <a:lnTo>
                  <a:pt x="235006" y="109479"/>
                </a:lnTo>
                <a:lnTo>
                  <a:pt x="235006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3033071" y="4163342"/>
            <a:ext cx="235585" cy="414020"/>
          </a:xfrm>
          <a:custGeom>
            <a:avLst/>
            <a:gdLst/>
            <a:ahLst/>
            <a:cxnLst/>
            <a:rect l="l" t="t" r="r" b="b"/>
            <a:pathLst>
              <a:path w="235585" h="414020">
                <a:moveTo>
                  <a:pt x="235006" y="0"/>
                </a:moveTo>
                <a:lnTo>
                  <a:pt x="0" y="0"/>
                </a:lnTo>
                <a:lnTo>
                  <a:pt x="0" y="413680"/>
                </a:lnTo>
                <a:lnTo>
                  <a:pt x="235006" y="413680"/>
                </a:lnTo>
                <a:lnTo>
                  <a:pt x="235006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3033071" y="4684357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109479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3268077" y="4684357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0"/>
                </a:moveTo>
                <a:lnTo>
                  <a:pt x="0" y="109479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3033071" y="4163342"/>
            <a:ext cx="235585" cy="414020"/>
          </a:xfrm>
          <a:custGeom>
            <a:avLst/>
            <a:gdLst/>
            <a:ahLst/>
            <a:cxnLst/>
            <a:rect l="l" t="t" r="r" b="b"/>
            <a:pathLst>
              <a:path w="235585" h="414020">
                <a:moveTo>
                  <a:pt x="0" y="413680"/>
                </a:moveTo>
                <a:lnTo>
                  <a:pt x="0" y="0"/>
                </a:lnTo>
                <a:lnTo>
                  <a:pt x="235006" y="0"/>
                </a:lnTo>
                <a:lnTo>
                  <a:pt x="235006" y="413680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3150219" y="3925778"/>
            <a:ext cx="0" cy="234315"/>
          </a:xfrm>
          <a:custGeom>
            <a:avLst/>
            <a:gdLst/>
            <a:ahLst/>
            <a:cxnLst/>
            <a:rect l="l" t="t" r="r" b="b"/>
            <a:pathLst>
              <a:path w="0" h="234314">
                <a:moveTo>
                  <a:pt x="0" y="0"/>
                </a:moveTo>
                <a:lnTo>
                  <a:pt x="0" y="234091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3121819" y="3925778"/>
            <a:ext cx="57785" cy="0"/>
          </a:xfrm>
          <a:custGeom>
            <a:avLst/>
            <a:gdLst/>
            <a:ahLst/>
            <a:cxnLst/>
            <a:rect l="l" t="t" r="r" b="b"/>
            <a:pathLst>
              <a:path w="57785" h="0">
                <a:moveTo>
                  <a:pt x="0" y="0"/>
                </a:moveTo>
                <a:lnTo>
                  <a:pt x="57587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3386014" y="4684357"/>
            <a:ext cx="235585" cy="109855"/>
          </a:xfrm>
          <a:custGeom>
            <a:avLst/>
            <a:gdLst/>
            <a:ahLst/>
            <a:cxnLst/>
            <a:rect l="l" t="t" r="r" b="b"/>
            <a:pathLst>
              <a:path w="235585" h="109854">
                <a:moveTo>
                  <a:pt x="235163" y="0"/>
                </a:moveTo>
                <a:lnTo>
                  <a:pt x="0" y="0"/>
                </a:lnTo>
                <a:lnTo>
                  <a:pt x="0" y="109479"/>
                </a:lnTo>
                <a:lnTo>
                  <a:pt x="235163" y="109479"/>
                </a:lnTo>
                <a:lnTo>
                  <a:pt x="235163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3386014" y="4181804"/>
            <a:ext cx="235585" cy="395605"/>
          </a:xfrm>
          <a:custGeom>
            <a:avLst/>
            <a:gdLst/>
            <a:ahLst/>
            <a:cxnLst/>
            <a:rect l="l" t="t" r="r" b="b"/>
            <a:pathLst>
              <a:path w="235585" h="395604">
                <a:moveTo>
                  <a:pt x="235163" y="0"/>
                </a:moveTo>
                <a:lnTo>
                  <a:pt x="0" y="0"/>
                </a:lnTo>
                <a:lnTo>
                  <a:pt x="0" y="395218"/>
                </a:lnTo>
                <a:lnTo>
                  <a:pt x="235163" y="395218"/>
                </a:lnTo>
                <a:lnTo>
                  <a:pt x="235163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3386014" y="4684357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109479"/>
                </a:moveTo>
                <a:lnTo>
                  <a:pt x="0" y="0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3621178" y="4684357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0"/>
                </a:moveTo>
                <a:lnTo>
                  <a:pt x="0" y="109479"/>
                </a:lnTo>
              </a:path>
            </a:pathLst>
          </a:custGeom>
          <a:ln w="5874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3386014" y="4181804"/>
            <a:ext cx="235585" cy="395605"/>
          </a:xfrm>
          <a:custGeom>
            <a:avLst/>
            <a:gdLst/>
            <a:ahLst/>
            <a:cxnLst/>
            <a:rect l="l" t="t" r="r" b="b"/>
            <a:pathLst>
              <a:path w="235585" h="395604">
                <a:moveTo>
                  <a:pt x="0" y="395218"/>
                </a:moveTo>
                <a:lnTo>
                  <a:pt x="0" y="0"/>
                </a:lnTo>
                <a:lnTo>
                  <a:pt x="235163" y="0"/>
                </a:lnTo>
                <a:lnTo>
                  <a:pt x="235163" y="395218"/>
                </a:lnTo>
              </a:path>
            </a:pathLst>
          </a:custGeom>
          <a:ln w="5875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3503320" y="3896586"/>
            <a:ext cx="0" cy="282575"/>
          </a:xfrm>
          <a:custGeom>
            <a:avLst/>
            <a:gdLst/>
            <a:ahLst/>
            <a:cxnLst/>
            <a:rect l="l" t="t" r="r" b="b"/>
            <a:pathLst>
              <a:path w="0" h="282575">
                <a:moveTo>
                  <a:pt x="0" y="0"/>
                </a:moveTo>
                <a:lnTo>
                  <a:pt x="0" y="28222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3474289" y="3896586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 h="0">
                <a:moveTo>
                  <a:pt x="0" y="0"/>
                </a:moveTo>
                <a:lnTo>
                  <a:pt x="5798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2915213" y="4793836"/>
            <a:ext cx="824865" cy="0"/>
          </a:xfrm>
          <a:custGeom>
            <a:avLst/>
            <a:gdLst/>
            <a:ahLst/>
            <a:cxnLst/>
            <a:rect l="l" t="t" r="r" b="b"/>
            <a:pathLst>
              <a:path w="824864" h="0">
                <a:moveTo>
                  <a:pt x="0" y="0"/>
                </a:moveTo>
                <a:lnTo>
                  <a:pt x="0" y="0"/>
                </a:lnTo>
                <a:lnTo>
                  <a:pt x="824454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3150219" y="4793836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475"/>
                </a:moveTo>
                <a:lnTo>
                  <a:pt x="2937" y="15475"/>
                </a:lnTo>
              </a:path>
            </a:pathLst>
          </a:custGeom>
          <a:ln w="309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3503320" y="4793836"/>
            <a:ext cx="0" cy="31115"/>
          </a:xfrm>
          <a:custGeom>
            <a:avLst/>
            <a:gdLst/>
            <a:ahLst/>
            <a:cxnLst/>
            <a:rect l="l" t="t" r="r" b="b"/>
            <a:pathLst>
              <a:path w="0" h="31114">
                <a:moveTo>
                  <a:pt x="-2937" y="15475"/>
                </a:moveTo>
                <a:lnTo>
                  <a:pt x="2937" y="15475"/>
                </a:lnTo>
              </a:path>
            </a:pathLst>
          </a:custGeom>
          <a:ln w="309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 txBox="1"/>
          <p:nvPr/>
        </p:nvSpPr>
        <p:spPr>
          <a:xfrm rot="18900000">
            <a:off x="3035359" y="4862767"/>
            <a:ext cx="14936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10">
                <a:latin typeface="Arial"/>
                <a:cs typeface="Arial"/>
              </a:rPr>
              <a:t>B</a:t>
            </a:r>
            <a:r>
              <a:rPr dirty="0" sz="750" spc="-5">
                <a:latin typeface="Arial"/>
                <a:cs typeface="Arial"/>
              </a:rPr>
              <a:t>L</a:t>
            </a:r>
            <a:endParaRPr sz="750">
              <a:latin typeface="Arial"/>
              <a:cs typeface="Arial"/>
            </a:endParaRPr>
          </a:p>
        </p:txBody>
      </p:sp>
      <p:sp>
        <p:nvSpPr>
          <p:cNvPr id="256" name="object 256"/>
          <p:cNvSpPr txBox="1"/>
          <p:nvPr/>
        </p:nvSpPr>
        <p:spPr>
          <a:xfrm rot="18900000">
            <a:off x="3310254" y="4898004"/>
            <a:ext cx="23514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40"/>
              </a:lnSpc>
            </a:pPr>
            <a:r>
              <a:rPr dirty="0" sz="750" spc="-5">
                <a:latin typeface="Arial"/>
                <a:cs typeface="Arial"/>
              </a:rPr>
              <a:t>4</a:t>
            </a:r>
            <a:r>
              <a:rPr dirty="0" sz="750" spc="-10">
                <a:latin typeface="Arial"/>
                <a:cs typeface="Arial"/>
              </a:rPr>
              <a:t>-</a:t>
            </a:r>
            <a:r>
              <a:rPr dirty="0" sz="750" spc="-5">
                <a:latin typeface="Arial"/>
                <a:cs typeface="Arial"/>
              </a:rPr>
              <a:t>6</a:t>
            </a:r>
            <a:r>
              <a:rPr dirty="0" sz="750" spc="-10">
                <a:latin typeface="Arial"/>
                <a:cs typeface="Arial"/>
              </a:rPr>
              <a:t>m</a:t>
            </a:r>
            <a:endParaRPr sz="750">
              <a:latin typeface="Arial"/>
              <a:cs typeface="Arial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2915213" y="4684357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4">
                <a:moveTo>
                  <a:pt x="0" y="109479"/>
                </a:moveTo>
                <a:lnTo>
                  <a:pt x="0" y="109479"/>
                </a:lnTo>
                <a:lnTo>
                  <a:pt x="0" y="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2884289" y="4793836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92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2884289" y="4684357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 h="0">
                <a:moveTo>
                  <a:pt x="0" y="0"/>
                </a:moveTo>
                <a:lnTo>
                  <a:pt x="0" y="0"/>
                </a:lnTo>
                <a:lnTo>
                  <a:pt x="61611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 txBox="1"/>
          <p:nvPr/>
        </p:nvSpPr>
        <p:spPr>
          <a:xfrm>
            <a:off x="2812975" y="4720226"/>
            <a:ext cx="7810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5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261" name="object 261"/>
          <p:cNvSpPr/>
          <p:nvPr/>
        </p:nvSpPr>
        <p:spPr>
          <a:xfrm>
            <a:off x="2915213" y="3586121"/>
            <a:ext cx="0" cy="991235"/>
          </a:xfrm>
          <a:custGeom>
            <a:avLst/>
            <a:gdLst/>
            <a:ahLst/>
            <a:cxnLst/>
            <a:rect l="l" t="t" r="r" b="b"/>
            <a:pathLst>
              <a:path w="0" h="991235">
                <a:moveTo>
                  <a:pt x="0" y="990902"/>
                </a:moveTo>
                <a:lnTo>
                  <a:pt x="0" y="990902"/>
                </a:lnTo>
                <a:lnTo>
                  <a:pt x="0" y="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2884289" y="4577023"/>
            <a:ext cx="62230" cy="0"/>
          </a:xfrm>
          <a:custGeom>
            <a:avLst/>
            <a:gdLst/>
            <a:ahLst/>
            <a:cxnLst/>
            <a:rect l="l" t="t" r="r" b="b"/>
            <a:pathLst>
              <a:path w="62230" h="0">
                <a:moveTo>
                  <a:pt x="0" y="0"/>
                </a:moveTo>
                <a:lnTo>
                  <a:pt x="0" y="0"/>
                </a:lnTo>
                <a:lnTo>
                  <a:pt x="61611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2884289" y="4081524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92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2884289" y="3586121"/>
            <a:ext cx="31115" cy="0"/>
          </a:xfrm>
          <a:custGeom>
            <a:avLst/>
            <a:gdLst/>
            <a:ahLst/>
            <a:cxnLst/>
            <a:rect l="l" t="t" r="r" b="b"/>
            <a:pathLst>
              <a:path w="31114" h="0">
                <a:moveTo>
                  <a:pt x="0" y="0"/>
                </a:moveTo>
                <a:lnTo>
                  <a:pt x="0" y="0"/>
                </a:lnTo>
                <a:lnTo>
                  <a:pt x="30923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 txBox="1"/>
          <p:nvPr/>
        </p:nvSpPr>
        <p:spPr>
          <a:xfrm>
            <a:off x="2760278" y="4503208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70</a:t>
            </a:r>
            <a:endParaRPr sz="750">
              <a:latin typeface="Arial"/>
              <a:cs typeface="Arial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2760278" y="4007907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80</a:t>
            </a:r>
            <a:endParaRPr sz="750">
              <a:latin typeface="Arial"/>
              <a:cs typeface="Arial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2760278" y="3511793"/>
            <a:ext cx="130175" cy="1390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50" spc="-10">
                <a:latin typeface="Arial"/>
                <a:cs typeface="Arial"/>
              </a:rPr>
              <a:t>90</a:t>
            </a:r>
            <a:endParaRPr sz="750">
              <a:latin typeface="Arial"/>
              <a:cs typeface="Arial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2575089" y="3677478"/>
            <a:ext cx="169545" cy="1025525"/>
          </a:xfrm>
          <a:prstGeom prst="rect">
            <a:avLst/>
          </a:prstGeom>
        </p:spPr>
        <p:txBody>
          <a:bodyPr wrap="square" lIns="0" tIns="190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000" spc="-10">
                <a:latin typeface="Arial"/>
                <a:cs typeface="Arial"/>
              </a:rPr>
              <a:t>Heart </a:t>
            </a:r>
            <a:r>
              <a:rPr dirty="0" sz="1000" spc="-5">
                <a:latin typeface="Arial"/>
                <a:cs typeface="Arial"/>
              </a:rPr>
              <a:t>Rate</a:t>
            </a:r>
            <a:r>
              <a:rPr dirty="0" sz="1000" spc="-8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(BPM)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050879" y="3223237"/>
            <a:ext cx="842010" cy="2146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25">
                <a:latin typeface="Arial"/>
                <a:cs typeface="Arial"/>
              </a:rPr>
              <a:t>Co</a:t>
            </a:r>
            <a:r>
              <a:rPr dirty="0" sz="1250" spc="-25">
                <a:latin typeface="Arial"/>
                <a:cs typeface="Arial"/>
              </a:rPr>
              <a:t>m</a:t>
            </a:r>
            <a:r>
              <a:rPr dirty="0" sz="1250" spc="-20">
                <a:latin typeface="Arial"/>
                <a:cs typeface="Arial"/>
              </a:rPr>
              <a:t>p</a:t>
            </a:r>
            <a:r>
              <a:rPr dirty="0" sz="1250" spc="-20">
                <a:latin typeface="Arial"/>
                <a:cs typeface="Arial"/>
              </a:rPr>
              <a:t>li</a:t>
            </a:r>
            <a:r>
              <a:rPr dirty="0" sz="1250" spc="-20">
                <a:latin typeface="Arial"/>
                <a:cs typeface="Arial"/>
              </a:rPr>
              <a:t>an</a:t>
            </a:r>
            <a:r>
              <a:rPr dirty="0" sz="1250" spc="-20">
                <a:latin typeface="Arial"/>
                <a:cs typeface="Arial"/>
              </a:rPr>
              <a:t>c</a:t>
            </a:r>
            <a:r>
              <a:rPr dirty="0" sz="1250" spc="-5">
                <a:latin typeface="Arial"/>
                <a:cs typeface="Arial"/>
              </a:rPr>
              <a:t>e</a:t>
            </a:r>
            <a:endParaRPr sz="1250">
              <a:latin typeface="Arial"/>
              <a:cs typeface="Arial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5320102" y="972420"/>
            <a:ext cx="493395" cy="21462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25">
                <a:latin typeface="Arial"/>
                <a:cs typeface="Arial"/>
              </a:rPr>
              <a:t>P</a:t>
            </a:r>
            <a:r>
              <a:rPr dirty="0" sz="1250" spc="-25">
                <a:latin typeface="Arial"/>
                <a:cs typeface="Arial"/>
              </a:rPr>
              <a:t>C</a:t>
            </a:r>
            <a:r>
              <a:rPr dirty="0" sz="1250" spc="-25">
                <a:latin typeface="Arial"/>
                <a:cs typeface="Arial"/>
              </a:rPr>
              <a:t>W</a:t>
            </a:r>
            <a:r>
              <a:rPr dirty="0" sz="1250" spc="-10">
                <a:latin typeface="Arial"/>
                <a:cs typeface="Arial"/>
              </a:rPr>
              <a:t>P</a:t>
            </a:r>
            <a:endParaRPr sz="1250">
              <a:latin typeface="Arial"/>
              <a:cs typeface="Arial"/>
            </a:endParaRPr>
          </a:p>
        </p:txBody>
      </p:sp>
      <p:sp>
        <p:nvSpPr>
          <p:cNvPr id="271" name="object 271"/>
          <p:cNvSpPr/>
          <p:nvPr/>
        </p:nvSpPr>
        <p:spPr>
          <a:xfrm>
            <a:off x="5313791" y="2489746"/>
            <a:ext cx="222885" cy="103505"/>
          </a:xfrm>
          <a:custGeom>
            <a:avLst/>
            <a:gdLst/>
            <a:ahLst/>
            <a:cxnLst/>
            <a:rect l="l" t="t" r="r" b="b"/>
            <a:pathLst>
              <a:path w="222885" h="103505">
                <a:moveTo>
                  <a:pt x="222620" y="0"/>
                </a:moveTo>
                <a:lnTo>
                  <a:pt x="0" y="0"/>
                </a:lnTo>
                <a:lnTo>
                  <a:pt x="0" y="103199"/>
                </a:lnTo>
                <a:lnTo>
                  <a:pt x="222620" y="103199"/>
                </a:lnTo>
                <a:lnTo>
                  <a:pt x="222620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5313791" y="1882938"/>
            <a:ext cx="222885" cy="505459"/>
          </a:xfrm>
          <a:custGeom>
            <a:avLst/>
            <a:gdLst/>
            <a:ahLst/>
            <a:cxnLst/>
            <a:rect l="l" t="t" r="r" b="b"/>
            <a:pathLst>
              <a:path w="222885" h="505460">
                <a:moveTo>
                  <a:pt x="222620" y="0"/>
                </a:moveTo>
                <a:lnTo>
                  <a:pt x="0" y="0"/>
                </a:lnTo>
                <a:lnTo>
                  <a:pt x="0" y="504950"/>
                </a:lnTo>
                <a:lnTo>
                  <a:pt x="222620" y="504950"/>
                </a:lnTo>
                <a:lnTo>
                  <a:pt x="222620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5313791" y="2489746"/>
            <a:ext cx="0" cy="103505"/>
          </a:xfrm>
          <a:custGeom>
            <a:avLst/>
            <a:gdLst/>
            <a:ahLst/>
            <a:cxnLst/>
            <a:rect l="l" t="t" r="r" b="b"/>
            <a:pathLst>
              <a:path w="0" h="103505">
                <a:moveTo>
                  <a:pt x="0" y="103199"/>
                </a:moveTo>
                <a:lnTo>
                  <a:pt x="0" y="0"/>
                </a:lnTo>
              </a:path>
            </a:pathLst>
          </a:custGeom>
          <a:ln w="5287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5536412" y="2489746"/>
            <a:ext cx="0" cy="103505"/>
          </a:xfrm>
          <a:custGeom>
            <a:avLst/>
            <a:gdLst/>
            <a:ahLst/>
            <a:cxnLst/>
            <a:rect l="l" t="t" r="r" b="b"/>
            <a:pathLst>
              <a:path w="0" h="103505">
                <a:moveTo>
                  <a:pt x="0" y="0"/>
                </a:moveTo>
                <a:lnTo>
                  <a:pt x="0" y="103199"/>
                </a:lnTo>
              </a:path>
            </a:pathLst>
          </a:custGeom>
          <a:ln w="5287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5313791" y="1882937"/>
            <a:ext cx="222885" cy="505459"/>
          </a:xfrm>
          <a:custGeom>
            <a:avLst/>
            <a:gdLst/>
            <a:ahLst/>
            <a:cxnLst/>
            <a:rect l="l" t="t" r="r" b="b"/>
            <a:pathLst>
              <a:path w="222885" h="505460">
                <a:moveTo>
                  <a:pt x="0" y="504950"/>
                </a:moveTo>
                <a:lnTo>
                  <a:pt x="0" y="0"/>
                </a:lnTo>
                <a:lnTo>
                  <a:pt x="222620" y="0"/>
                </a:lnTo>
                <a:lnTo>
                  <a:pt x="222620" y="504950"/>
                </a:lnTo>
              </a:path>
            </a:pathLst>
          </a:custGeom>
          <a:ln w="5287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5425180" y="1674961"/>
            <a:ext cx="0" cy="205104"/>
          </a:xfrm>
          <a:custGeom>
            <a:avLst/>
            <a:gdLst/>
            <a:ahLst/>
            <a:cxnLst/>
            <a:rect l="l" t="t" r="r" b="b"/>
            <a:pathLst>
              <a:path w="0" h="205105">
                <a:moveTo>
                  <a:pt x="0" y="0"/>
                </a:moveTo>
                <a:lnTo>
                  <a:pt x="0" y="205057"/>
                </a:lnTo>
              </a:path>
            </a:pathLst>
          </a:custGeom>
          <a:ln w="5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5397964" y="1674961"/>
            <a:ext cx="54610" cy="0"/>
          </a:xfrm>
          <a:custGeom>
            <a:avLst/>
            <a:gdLst/>
            <a:ahLst/>
            <a:cxnLst/>
            <a:rect l="l" t="t" r="r" b="b"/>
            <a:pathLst>
              <a:path w="54610" h="0">
                <a:moveTo>
                  <a:pt x="0" y="0"/>
                </a:moveTo>
                <a:lnTo>
                  <a:pt x="54432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5647880" y="2489746"/>
            <a:ext cx="222885" cy="103505"/>
          </a:xfrm>
          <a:custGeom>
            <a:avLst/>
            <a:gdLst/>
            <a:ahLst/>
            <a:cxnLst/>
            <a:rect l="l" t="t" r="r" b="b"/>
            <a:pathLst>
              <a:path w="222885" h="103505">
                <a:moveTo>
                  <a:pt x="222620" y="0"/>
                </a:moveTo>
                <a:lnTo>
                  <a:pt x="0" y="0"/>
                </a:lnTo>
                <a:lnTo>
                  <a:pt x="0" y="103199"/>
                </a:lnTo>
                <a:lnTo>
                  <a:pt x="222620" y="103199"/>
                </a:lnTo>
                <a:lnTo>
                  <a:pt x="222620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5647880" y="1931539"/>
            <a:ext cx="222885" cy="456565"/>
          </a:xfrm>
          <a:custGeom>
            <a:avLst/>
            <a:gdLst/>
            <a:ahLst/>
            <a:cxnLst/>
            <a:rect l="l" t="t" r="r" b="b"/>
            <a:pathLst>
              <a:path w="222885" h="456564">
                <a:moveTo>
                  <a:pt x="222620" y="0"/>
                </a:moveTo>
                <a:lnTo>
                  <a:pt x="0" y="0"/>
                </a:lnTo>
                <a:lnTo>
                  <a:pt x="0" y="456349"/>
                </a:lnTo>
                <a:lnTo>
                  <a:pt x="222620" y="456349"/>
                </a:lnTo>
                <a:lnTo>
                  <a:pt x="222620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5647880" y="2489746"/>
            <a:ext cx="0" cy="103505"/>
          </a:xfrm>
          <a:custGeom>
            <a:avLst/>
            <a:gdLst/>
            <a:ahLst/>
            <a:cxnLst/>
            <a:rect l="l" t="t" r="r" b="b"/>
            <a:pathLst>
              <a:path w="0" h="103505">
                <a:moveTo>
                  <a:pt x="0" y="103199"/>
                </a:moveTo>
                <a:lnTo>
                  <a:pt x="0" y="0"/>
                </a:lnTo>
              </a:path>
            </a:pathLst>
          </a:custGeom>
          <a:ln w="5287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5870500" y="2489746"/>
            <a:ext cx="0" cy="103505"/>
          </a:xfrm>
          <a:custGeom>
            <a:avLst/>
            <a:gdLst/>
            <a:ahLst/>
            <a:cxnLst/>
            <a:rect l="l" t="t" r="r" b="b"/>
            <a:pathLst>
              <a:path w="0" h="103505">
                <a:moveTo>
                  <a:pt x="0" y="0"/>
                </a:moveTo>
                <a:lnTo>
                  <a:pt x="0" y="103199"/>
                </a:lnTo>
              </a:path>
            </a:pathLst>
          </a:custGeom>
          <a:ln w="5287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5647880" y="1931539"/>
            <a:ext cx="222885" cy="456565"/>
          </a:xfrm>
          <a:custGeom>
            <a:avLst/>
            <a:gdLst/>
            <a:ahLst/>
            <a:cxnLst/>
            <a:rect l="l" t="t" r="r" b="b"/>
            <a:pathLst>
              <a:path w="222885" h="456564">
                <a:moveTo>
                  <a:pt x="0" y="456349"/>
                </a:moveTo>
                <a:lnTo>
                  <a:pt x="0" y="0"/>
                </a:lnTo>
                <a:lnTo>
                  <a:pt x="222620" y="0"/>
                </a:lnTo>
                <a:lnTo>
                  <a:pt x="222620" y="456349"/>
                </a:lnTo>
              </a:path>
            </a:pathLst>
          </a:custGeom>
          <a:ln w="5287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5759111" y="1708019"/>
            <a:ext cx="0" cy="220979"/>
          </a:xfrm>
          <a:custGeom>
            <a:avLst/>
            <a:gdLst/>
            <a:ahLst/>
            <a:cxnLst/>
            <a:rect l="l" t="t" r="r" b="b"/>
            <a:pathLst>
              <a:path w="0" h="220980">
                <a:moveTo>
                  <a:pt x="0" y="0"/>
                </a:moveTo>
                <a:lnTo>
                  <a:pt x="0" y="220600"/>
                </a:lnTo>
              </a:path>
            </a:pathLst>
          </a:custGeom>
          <a:ln w="5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5731895" y="1708019"/>
            <a:ext cx="54610" cy="0"/>
          </a:xfrm>
          <a:custGeom>
            <a:avLst/>
            <a:gdLst/>
            <a:ahLst/>
            <a:cxnLst/>
            <a:rect l="l" t="t" r="r" b="b"/>
            <a:pathLst>
              <a:path w="54610" h="0">
                <a:moveTo>
                  <a:pt x="0" y="0"/>
                </a:moveTo>
                <a:lnTo>
                  <a:pt x="54590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5202559" y="2592945"/>
            <a:ext cx="781050" cy="0"/>
          </a:xfrm>
          <a:custGeom>
            <a:avLst/>
            <a:gdLst/>
            <a:ahLst/>
            <a:cxnLst/>
            <a:rect l="l" t="t" r="r" b="b"/>
            <a:pathLst>
              <a:path w="781050" h="0">
                <a:moveTo>
                  <a:pt x="0" y="0"/>
                </a:moveTo>
                <a:lnTo>
                  <a:pt x="0" y="0"/>
                </a:lnTo>
                <a:lnTo>
                  <a:pt x="780592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5425180" y="2592945"/>
            <a:ext cx="0" cy="29845"/>
          </a:xfrm>
          <a:custGeom>
            <a:avLst/>
            <a:gdLst/>
            <a:ahLst/>
            <a:cxnLst/>
            <a:rect l="l" t="t" r="r" b="b"/>
            <a:pathLst>
              <a:path w="0" h="29844">
                <a:moveTo>
                  <a:pt x="-2643" y="14793"/>
                </a:moveTo>
                <a:lnTo>
                  <a:pt x="2643" y="14793"/>
                </a:lnTo>
              </a:path>
            </a:pathLst>
          </a:custGeom>
          <a:ln w="295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5759111" y="2592945"/>
            <a:ext cx="0" cy="29845"/>
          </a:xfrm>
          <a:custGeom>
            <a:avLst/>
            <a:gdLst/>
            <a:ahLst/>
            <a:cxnLst/>
            <a:rect l="l" t="t" r="r" b="b"/>
            <a:pathLst>
              <a:path w="0" h="29844">
                <a:moveTo>
                  <a:pt x="-2643" y="14793"/>
                </a:moveTo>
                <a:lnTo>
                  <a:pt x="2643" y="14793"/>
                </a:lnTo>
              </a:path>
            </a:pathLst>
          </a:custGeom>
          <a:ln w="295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 txBox="1"/>
          <p:nvPr/>
        </p:nvSpPr>
        <p:spPr>
          <a:xfrm rot="18900000">
            <a:off x="5316067" y="2658167"/>
            <a:ext cx="141720" cy="89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5"/>
              </a:lnSpc>
            </a:pPr>
            <a:r>
              <a:rPr dirty="0" sz="700" spc="-5">
                <a:latin typeface="Arial"/>
                <a:cs typeface="Arial"/>
              </a:rPr>
              <a:t>B</a:t>
            </a:r>
            <a:r>
              <a:rPr dirty="0" sz="700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289" name="object 289"/>
          <p:cNvSpPr txBox="1"/>
          <p:nvPr/>
        </p:nvSpPr>
        <p:spPr>
          <a:xfrm rot="18900000">
            <a:off x="5576033" y="2691713"/>
            <a:ext cx="223795" cy="89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705"/>
              </a:lnSpc>
            </a:pPr>
            <a:r>
              <a:rPr dirty="0" sz="700">
                <a:latin typeface="Arial"/>
                <a:cs typeface="Arial"/>
              </a:rPr>
              <a:t>4</a:t>
            </a:r>
            <a:r>
              <a:rPr dirty="0" sz="700" spc="-5">
                <a:latin typeface="Arial"/>
                <a:cs typeface="Arial"/>
              </a:rPr>
              <a:t>-</a:t>
            </a:r>
            <a:r>
              <a:rPr dirty="0" sz="700">
                <a:latin typeface="Arial"/>
                <a:cs typeface="Arial"/>
              </a:rPr>
              <a:t>6</a:t>
            </a:r>
            <a:r>
              <a:rPr dirty="0" sz="700">
                <a:latin typeface="Arial"/>
                <a:cs typeface="Arial"/>
              </a:rPr>
              <a:t>m</a:t>
            </a:r>
            <a:endParaRPr sz="700">
              <a:latin typeface="Arial"/>
              <a:cs typeface="Arial"/>
            </a:endParaRPr>
          </a:p>
        </p:txBody>
      </p:sp>
      <p:sp>
        <p:nvSpPr>
          <p:cNvPr id="290" name="object 290"/>
          <p:cNvSpPr/>
          <p:nvPr/>
        </p:nvSpPr>
        <p:spPr>
          <a:xfrm>
            <a:off x="5202559" y="2489746"/>
            <a:ext cx="0" cy="103505"/>
          </a:xfrm>
          <a:custGeom>
            <a:avLst/>
            <a:gdLst/>
            <a:ahLst/>
            <a:cxnLst/>
            <a:rect l="l" t="t" r="r" b="b"/>
            <a:pathLst>
              <a:path w="0" h="103505">
                <a:moveTo>
                  <a:pt x="0" y="103199"/>
                </a:moveTo>
                <a:lnTo>
                  <a:pt x="0" y="103199"/>
                </a:lnTo>
                <a:lnTo>
                  <a:pt x="0" y="0"/>
                </a:lnTo>
              </a:path>
            </a:pathLst>
          </a:custGeom>
          <a:ln w="5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5173371" y="259294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0" y="0"/>
                </a:lnTo>
                <a:lnTo>
                  <a:pt x="29188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/>
          <p:nvPr/>
        </p:nvSpPr>
        <p:spPr>
          <a:xfrm>
            <a:off x="5173371" y="2489746"/>
            <a:ext cx="59055" cy="0"/>
          </a:xfrm>
          <a:custGeom>
            <a:avLst/>
            <a:gdLst/>
            <a:ahLst/>
            <a:cxnLst/>
            <a:rect l="l" t="t" r="r" b="b"/>
            <a:pathLst>
              <a:path w="59054" h="0">
                <a:moveTo>
                  <a:pt x="0" y="0"/>
                </a:moveTo>
                <a:lnTo>
                  <a:pt x="0" y="0"/>
                </a:lnTo>
                <a:lnTo>
                  <a:pt x="58771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3" name="object 293"/>
          <p:cNvSpPr txBox="1"/>
          <p:nvPr/>
        </p:nvSpPr>
        <p:spPr>
          <a:xfrm>
            <a:off x="5105055" y="2522058"/>
            <a:ext cx="75565" cy="133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5202559" y="1449706"/>
            <a:ext cx="0" cy="938530"/>
          </a:xfrm>
          <a:custGeom>
            <a:avLst/>
            <a:gdLst/>
            <a:ahLst/>
            <a:cxnLst/>
            <a:rect l="l" t="t" r="r" b="b"/>
            <a:pathLst>
              <a:path w="0" h="938530">
                <a:moveTo>
                  <a:pt x="0" y="938182"/>
                </a:moveTo>
                <a:lnTo>
                  <a:pt x="0" y="938182"/>
                </a:lnTo>
                <a:lnTo>
                  <a:pt x="0" y="0"/>
                </a:lnTo>
              </a:path>
            </a:pathLst>
          </a:custGeom>
          <a:ln w="5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5" name="object 295"/>
          <p:cNvSpPr/>
          <p:nvPr/>
        </p:nvSpPr>
        <p:spPr>
          <a:xfrm>
            <a:off x="5173371" y="2387888"/>
            <a:ext cx="59055" cy="0"/>
          </a:xfrm>
          <a:custGeom>
            <a:avLst/>
            <a:gdLst/>
            <a:ahLst/>
            <a:cxnLst/>
            <a:rect l="l" t="t" r="r" b="b"/>
            <a:pathLst>
              <a:path w="59054" h="0">
                <a:moveTo>
                  <a:pt x="0" y="0"/>
                </a:moveTo>
                <a:lnTo>
                  <a:pt x="0" y="0"/>
                </a:lnTo>
                <a:lnTo>
                  <a:pt x="58771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5173371" y="220066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0" y="0"/>
                </a:lnTo>
                <a:lnTo>
                  <a:pt x="29188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5173371" y="201280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0" y="0"/>
                </a:lnTo>
                <a:lnTo>
                  <a:pt x="29188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5173371" y="1825342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0" y="0"/>
                </a:lnTo>
                <a:lnTo>
                  <a:pt x="29188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5173371" y="1637563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0" y="0"/>
                </a:lnTo>
                <a:lnTo>
                  <a:pt x="29188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5173371" y="1449706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 h="0">
                <a:moveTo>
                  <a:pt x="0" y="0"/>
                </a:moveTo>
                <a:lnTo>
                  <a:pt x="0" y="0"/>
                </a:lnTo>
                <a:lnTo>
                  <a:pt x="29188" y="0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 txBox="1"/>
          <p:nvPr/>
        </p:nvSpPr>
        <p:spPr>
          <a:xfrm>
            <a:off x="5055277" y="1941917"/>
            <a:ext cx="125095" cy="5080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5">
                <a:latin typeface="Arial"/>
                <a:cs typeface="Arial"/>
              </a:rPr>
              <a:t>12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700" spc="-5">
                <a:latin typeface="Arial"/>
                <a:cs typeface="Arial"/>
              </a:rPr>
              <a:t>10</a:t>
            </a:r>
            <a:endParaRPr sz="700">
              <a:latin typeface="Arial"/>
              <a:cs typeface="Arial"/>
            </a:endParaRPr>
          </a:p>
          <a:p>
            <a:pPr marL="62230">
              <a:lnSpc>
                <a:spcPct val="100000"/>
              </a:lnSpc>
              <a:spcBef>
                <a:spcPts val="635"/>
              </a:spcBef>
            </a:pPr>
            <a:r>
              <a:rPr dirty="0" sz="700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5055277" y="1754691"/>
            <a:ext cx="125095" cy="133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5">
                <a:latin typeface="Arial"/>
                <a:cs typeface="Arial"/>
              </a:rPr>
              <a:t>14</a:t>
            </a:r>
            <a:endParaRPr sz="700">
              <a:latin typeface="Arial"/>
              <a:cs typeface="Arial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5055277" y="1378818"/>
            <a:ext cx="125095" cy="321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00" spc="-5">
                <a:latin typeface="Arial"/>
                <a:cs typeface="Arial"/>
              </a:rPr>
              <a:t>18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700" spc="-5">
                <a:latin typeface="Arial"/>
                <a:cs typeface="Arial"/>
              </a:rPr>
              <a:t>16</a:t>
            </a:r>
            <a:endParaRPr sz="700">
              <a:latin typeface="Arial"/>
              <a:cs typeface="Arial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4876115" y="1597879"/>
            <a:ext cx="161925" cy="848360"/>
          </a:xfrm>
          <a:prstGeom prst="rect">
            <a:avLst/>
          </a:prstGeom>
        </p:spPr>
        <p:txBody>
          <a:bodyPr wrap="square" lIns="0" tIns="254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950" spc="-5">
                <a:latin typeface="Arial"/>
                <a:cs typeface="Arial"/>
              </a:rPr>
              <a:t>PCWP</a:t>
            </a:r>
            <a:r>
              <a:rPr dirty="0" sz="950" spc="-90">
                <a:latin typeface="Arial"/>
                <a:cs typeface="Arial"/>
              </a:rPr>
              <a:t> </a:t>
            </a:r>
            <a:r>
              <a:rPr dirty="0" sz="950" spc="-10">
                <a:latin typeface="Arial"/>
                <a:cs typeface="Arial"/>
              </a:rPr>
              <a:t>(mmHg)</a:t>
            </a:r>
            <a:endParaRPr sz="950">
              <a:latin typeface="Arial"/>
              <a:cs typeface="Arial"/>
            </a:endParaRPr>
          </a:p>
        </p:txBody>
      </p:sp>
      <p:sp>
        <p:nvSpPr>
          <p:cNvPr id="305" name="object 305"/>
          <p:cNvSpPr/>
          <p:nvPr/>
        </p:nvSpPr>
        <p:spPr>
          <a:xfrm>
            <a:off x="404007" y="3749125"/>
            <a:ext cx="31115" cy="0"/>
          </a:xfrm>
          <a:custGeom>
            <a:avLst/>
            <a:gdLst/>
            <a:ahLst/>
            <a:cxnLst/>
            <a:rect l="l" t="t" r="r" b="b"/>
            <a:pathLst>
              <a:path w="31115" h="0">
                <a:moveTo>
                  <a:pt x="0" y="0"/>
                </a:moveTo>
                <a:lnTo>
                  <a:pt x="0" y="0"/>
                </a:lnTo>
                <a:lnTo>
                  <a:pt x="3074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404007" y="3407178"/>
            <a:ext cx="31115" cy="0"/>
          </a:xfrm>
          <a:custGeom>
            <a:avLst/>
            <a:gdLst/>
            <a:ahLst/>
            <a:cxnLst/>
            <a:rect l="l" t="t" r="r" b="b"/>
            <a:pathLst>
              <a:path w="31115" h="0">
                <a:moveTo>
                  <a:pt x="0" y="0"/>
                </a:moveTo>
                <a:lnTo>
                  <a:pt x="0" y="0"/>
                </a:lnTo>
                <a:lnTo>
                  <a:pt x="3074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404007" y="3065153"/>
            <a:ext cx="31115" cy="0"/>
          </a:xfrm>
          <a:custGeom>
            <a:avLst/>
            <a:gdLst/>
            <a:ahLst/>
            <a:cxnLst/>
            <a:rect l="l" t="t" r="r" b="b"/>
            <a:pathLst>
              <a:path w="31115" h="0">
                <a:moveTo>
                  <a:pt x="0" y="0"/>
                </a:moveTo>
                <a:lnTo>
                  <a:pt x="0" y="0"/>
                </a:lnTo>
                <a:lnTo>
                  <a:pt x="3074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/>
          <p:nvPr/>
        </p:nvSpPr>
        <p:spPr>
          <a:xfrm>
            <a:off x="404007" y="2722576"/>
            <a:ext cx="31115" cy="0"/>
          </a:xfrm>
          <a:custGeom>
            <a:avLst/>
            <a:gdLst/>
            <a:ahLst/>
            <a:cxnLst/>
            <a:rect l="l" t="t" r="r" b="b"/>
            <a:pathLst>
              <a:path w="31115" h="0">
                <a:moveTo>
                  <a:pt x="0" y="0"/>
                </a:moveTo>
                <a:lnTo>
                  <a:pt x="0" y="0"/>
                </a:lnTo>
                <a:lnTo>
                  <a:pt x="3074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9" name="object 309"/>
          <p:cNvSpPr/>
          <p:nvPr/>
        </p:nvSpPr>
        <p:spPr>
          <a:xfrm>
            <a:off x="404007" y="2380787"/>
            <a:ext cx="31115" cy="0"/>
          </a:xfrm>
          <a:custGeom>
            <a:avLst/>
            <a:gdLst/>
            <a:ahLst/>
            <a:cxnLst/>
            <a:rect l="l" t="t" r="r" b="b"/>
            <a:pathLst>
              <a:path w="31115" h="0">
                <a:moveTo>
                  <a:pt x="0" y="0"/>
                </a:moveTo>
                <a:lnTo>
                  <a:pt x="0" y="0"/>
                </a:lnTo>
                <a:lnTo>
                  <a:pt x="3074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 txBox="1"/>
          <p:nvPr/>
        </p:nvSpPr>
        <p:spPr>
          <a:xfrm>
            <a:off x="270474" y="3665905"/>
            <a:ext cx="13906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>
                <a:latin typeface="Arial"/>
                <a:cs typeface="Arial"/>
              </a:rPr>
              <a:t>30</a:t>
            </a:r>
            <a:endParaRPr sz="800">
              <a:latin typeface="Arial"/>
              <a:cs typeface="Arial"/>
            </a:endParaRPr>
          </a:p>
        </p:txBody>
      </p:sp>
      <p:sp>
        <p:nvSpPr>
          <p:cNvPr id="311" name="object 311"/>
          <p:cNvSpPr txBox="1"/>
          <p:nvPr/>
        </p:nvSpPr>
        <p:spPr>
          <a:xfrm>
            <a:off x="270474" y="3324117"/>
            <a:ext cx="13906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>
                <a:latin typeface="Arial"/>
                <a:cs typeface="Arial"/>
              </a:rPr>
              <a:t>40</a:t>
            </a:r>
            <a:endParaRPr sz="800">
              <a:latin typeface="Arial"/>
              <a:cs typeface="Arial"/>
            </a:endParaRPr>
          </a:p>
        </p:txBody>
      </p:sp>
      <p:sp>
        <p:nvSpPr>
          <p:cNvPr id="312" name="object 312"/>
          <p:cNvSpPr txBox="1"/>
          <p:nvPr/>
        </p:nvSpPr>
        <p:spPr>
          <a:xfrm>
            <a:off x="270474" y="2982171"/>
            <a:ext cx="139065" cy="149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00">
                <a:latin typeface="Arial"/>
                <a:cs typeface="Arial"/>
              </a:rPr>
              <a:t>50</a:t>
            </a:r>
            <a:endParaRPr sz="800">
              <a:latin typeface="Arial"/>
              <a:cs typeface="Arial"/>
            </a:endParaRPr>
          </a:p>
        </p:txBody>
      </p:sp>
      <p:sp>
        <p:nvSpPr>
          <p:cNvPr id="313" name="object 313"/>
          <p:cNvSpPr txBox="1"/>
          <p:nvPr/>
        </p:nvSpPr>
        <p:spPr>
          <a:xfrm>
            <a:off x="268880" y="2583951"/>
            <a:ext cx="161925" cy="252095"/>
          </a:xfrm>
          <a:prstGeom prst="rect">
            <a:avLst/>
          </a:prstGeom>
          <a:solidFill>
            <a:srgbClr val="FDFDFD"/>
          </a:solidFill>
        </p:spPr>
        <p:txBody>
          <a:bodyPr wrap="square" lIns="0" tIns="6985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550"/>
              </a:spcBef>
            </a:pPr>
            <a:r>
              <a:rPr dirty="0" sz="800">
                <a:latin typeface="Arial"/>
                <a:cs typeface="Arial"/>
              </a:rPr>
              <a:t>60</a:t>
            </a:r>
            <a:endParaRPr sz="800">
              <a:latin typeface="Arial"/>
              <a:cs typeface="Arial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268880" y="2352542"/>
            <a:ext cx="161925" cy="231775"/>
          </a:xfrm>
          <a:prstGeom prst="rect">
            <a:avLst/>
          </a:prstGeom>
          <a:solidFill>
            <a:srgbClr val="FDFDFD"/>
          </a:solidFill>
        </p:spPr>
        <p:txBody>
          <a:bodyPr wrap="square" lIns="0" tIns="0" rIns="0" bIns="0" rtlCol="0" vert="horz">
            <a:spAutoFit/>
          </a:bodyPr>
          <a:lstStyle/>
          <a:p>
            <a:pPr marL="13970">
              <a:lnSpc>
                <a:spcPts val="645"/>
              </a:lnSpc>
            </a:pPr>
            <a:r>
              <a:rPr dirty="0" sz="800">
                <a:latin typeface="Arial"/>
                <a:cs typeface="Arial"/>
              </a:rPr>
              <a:t>70</a:t>
            </a:r>
            <a:endParaRPr sz="800">
              <a:latin typeface="Arial"/>
              <a:cs typeface="Arial"/>
            </a:endParaRPr>
          </a:p>
        </p:txBody>
      </p:sp>
      <p:sp>
        <p:nvSpPr>
          <p:cNvPr id="315" name="object 315"/>
          <p:cNvSpPr/>
          <p:nvPr/>
        </p:nvSpPr>
        <p:spPr>
          <a:xfrm>
            <a:off x="669755" y="285654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 h="0">
                <a:moveTo>
                  <a:pt x="0" y="0"/>
                </a:moveTo>
                <a:lnTo>
                  <a:pt x="0" y="0"/>
                </a:lnTo>
                <a:lnTo>
                  <a:pt x="4935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/>
          <p:nvPr/>
        </p:nvSpPr>
        <p:spPr>
          <a:xfrm>
            <a:off x="694037" y="2856545"/>
            <a:ext cx="0" cy="466725"/>
          </a:xfrm>
          <a:custGeom>
            <a:avLst/>
            <a:gdLst/>
            <a:ahLst/>
            <a:cxnLst/>
            <a:rect l="l" t="t" r="r" b="b"/>
            <a:pathLst>
              <a:path w="0" h="466725">
                <a:moveTo>
                  <a:pt x="0" y="0"/>
                </a:moveTo>
                <a:lnTo>
                  <a:pt x="0" y="0"/>
                </a:lnTo>
                <a:lnTo>
                  <a:pt x="0" y="466369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669755" y="33229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 h="0">
                <a:moveTo>
                  <a:pt x="0" y="0"/>
                </a:moveTo>
                <a:lnTo>
                  <a:pt x="0" y="0"/>
                </a:lnTo>
                <a:lnTo>
                  <a:pt x="49352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641992" y="3037382"/>
            <a:ext cx="104871" cy="10477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1060249" y="3030911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 h="0">
                <a:moveTo>
                  <a:pt x="0" y="0"/>
                </a:moveTo>
                <a:lnTo>
                  <a:pt x="0" y="0"/>
                </a:lnTo>
                <a:lnTo>
                  <a:pt x="49778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1085099" y="3030911"/>
            <a:ext cx="0" cy="466725"/>
          </a:xfrm>
          <a:custGeom>
            <a:avLst/>
            <a:gdLst/>
            <a:ahLst/>
            <a:cxnLst/>
            <a:rect l="l" t="t" r="r" b="b"/>
            <a:pathLst>
              <a:path w="0" h="466725">
                <a:moveTo>
                  <a:pt x="0" y="0"/>
                </a:moveTo>
                <a:lnTo>
                  <a:pt x="0" y="0"/>
                </a:lnTo>
                <a:lnTo>
                  <a:pt x="0" y="466290"/>
                </a:lnTo>
              </a:path>
            </a:pathLst>
          </a:custGeom>
          <a:ln w="58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1060249" y="3497202"/>
            <a:ext cx="50165" cy="0"/>
          </a:xfrm>
          <a:custGeom>
            <a:avLst/>
            <a:gdLst/>
            <a:ahLst/>
            <a:cxnLst/>
            <a:rect l="l" t="t" r="r" b="b"/>
            <a:pathLst>
              <a:path w="50165" h="0">
                <a:moveTo>
                  <a:pt x="0" y="0"/>
                </a:moveTo>
                <a:lnTo>
                  <a:pt x="0" y="0"/>
                </a:lnTo>
                <a:lnTo>
                  <a:pt x="49778" y="0"/>
                </a:lnTo>
              </a:path>
            </a:pathLst>
          </a:custGeom>
          <a:ln w="5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1032876" y="3211689"/>
            <a:ext cx="104701" cy="1046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692862" y="2783091"/>
            <a:ext cx="392430" cy="223520"/>
          </a:xfrm>
          <a:custGeom>
            <a:avLst/>
            <a:gdLst/>
            <a:ahLst/>
            <a:cxnLst/>
            <a:rect l="l" t="t" r="r" b="b"/>
            <a:pathLst>
              <a:path w="392430" h="223519">
                <a:moveTo>
                  <a:pt x="0" y="57595"/>
                </a:moveTo>
                <a:lnTo>
                  <a:pt x="0" y="0"/>
                </a:lnTo>
                <a:lnTo>
                  <a:pt x="392237" y="0"/>
                </a:lnTo>
                <a:lnTo>
                  <a:pt x="392237" y="223519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/>
          <p:nvPr/>
        </p:nvSpPr>
        <p:spPr>
          <a:xfrm>
            <a:off x="692862" y="2783091"/>
            <a:ext cx="392430" cy="223520"/>
          </a:xfrm>
          <a:custGeom>
            <a:avLst/>
            <a:gdLst/>
            <a:ahLst/>
            <a:cxnLst/>
            <a:rect l="l" t="t" r="r" b="b"/>
            <a:pathLst>
              <a:path w="392430" h="223519">
                <a:moveTo>
                  <a:pt x="0" y="57595"/>
                </a:moveTo>
                <a:lnTo>
                  <a:pt x="0" y="0"/>
                </a:lnTo>
                <a:lnTo>
                  <a:pt x="392237" y="0"/>
                </a:lnTo>
                <a:lnTo>
                  <a:pt x="392237" y="223519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5" name="object 325"/>
          <p:cNvSpPr txBox="1"/>
          <p:nvPr/>
        </p:nvSpPr>
        <p:spPr>
          <a:xfrm>
            <a:off x="836051" y="2623908"/>
            <a:ext cx="107314" cy="1581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850" spc="-15">
                <a:latin typeface="Arial"/>
                <a:cs typeface="Arial"/>
              </a:rPr>
              <a:t>**</a:t>
            </a:r>
            <a:endParaRPr sz="850">
              <a:latin typeface="Arial"/>
              <a:cs typeface="Arial"/>
            </a:endParaRPr>
          </a:p>
        </p:txBody>
      </p:sp>
      <p:sp>
        <p:nvSpPr>
          <p:cNvPr id="326" name="object 326"/>
          <p:cNvSpPr/>
          <p:nvPr/>
        </p:nvSpPr>
        <p:spPr>
          <a:xfrm>
            <a:off x="694037" y="1530971"/>
            <a:ext cx="389890" cy="304165"/>
          </a:xfrm>
          <a:custGeom>
            <a:avLst/>
            <a:gdLst/>
            <a:ahLst/>
            <a:cxnLst/>
            <a:rect l="l" t="t" r="r" b="b"/>
            <a:pathLst>
              <a:path w="389890" h="304164">
                <a:moveTo>
                  <a:pt x="0" y="57359"/>
                </a:moveTo>
                <a:lnTo>
                  <a:pt x="0" y="0"/>
                </a:lnTo>
                <a:lnTo>
                  <a:pt x="389720" y="0"/>
                </a:lnTo>
                <a:lnTo>
                  <a:pt x="389720" y="303996"/>
                </a:lnTo>
              </a:path>
            </a:pathLst>
          </a:custGeom>
          <a:ln w="5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694037" y="1530971"/>
            <a:ext cx="389890" cy="304165"/>
          </a:xfrm>
          <a:custGeom>
            <a:avLst/>
            <a:gdLst/>
            <a:ahLst/>
            <a:cxnLst/>
            <a:rect l="l" t="t" r="r" b="b"/>
            <a:pathLst>
              <a:path w="389890" h="304164">
                <a:moveTo>
                  <a:pt x="0" y="57359"/>
                </a:moveTo>
                <a:lnTo>
                  <a:pt x="0" y="0"/>
                </a:lnTo>
                <a:lnTo>
                  <a:pt x="389720" y="0"/>
                </a:lnTo>
                <a:lnTo>
                  <a:pt x="389720" y="303996"/>
                </a:lnTo>
              </a:path>
            </a:pathLst>
          </a:custGeom>
          <a:ln w="5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 txBox="1"/>
          <p:nvPr/>
        </p:nvSpPr>
        <p:spPr>
          <a:xfrm>
            <a:off x="856799" y="1374155"/>
            <a:ext cx="68580" cy="1581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850" spc="5">
                <a:latin typeface="Arial"/>
                <a:cs typeface="Arial"/>
              </a:rPr>
              <a:t>*</a:t>
            </a:r>
            <a:endParaRPr sz="850">
              <a:latin typeface="Arial"/>
              <a:cs typeface="Arial"/>
            </a:endParaRPr>
          </a:p>
        </p:txBody>
      </p:sp>
      <p:sp>
        <p:nvSpPr>
          <p:cNvPr id="329" name="object 329"/>
          <p:cNvSpPr txBox="1"/>
          <p:nvPr/>
        </p:nvSpPr>
        <p:spPr>
          <a:xfrm>
            <a:off x="834868" y="4045660"/>
            <a:ext cx="107314" cy="1581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850" spc="-15">
                <a:latin typeface="Arial"/>
                <a:cs typeface="Arial"/>
              </a:rPr>
              <a:t>**</a:t>
            </a:r>
            <a:endParaRPr sz="850">
              <a:latin typeface="Arial"/>
              <a:cs typeface="Arial"/>
            </a:endParaRPr>
          </a:p>
        </p:txBody>
      </p:sp>
      <p:sp>
        <p:nvSpPr>
          <p:cNvPr id="330" name="object 330"/>
          <p:cNvSpPr/>
          <p:nvPr/>
        </p:nvSpPr>
        <p:spPr>
          <a:xfrm>
            <a:off x="692862" y="3856427"/>
            <a:ext cx="392430" cy="204470"/>
          </a:xfrm>
          <a:custGeom>
            <a:avLst/>
            <a:gdLst/>
            <a:ahLst/>
            <a:cxnLst/>
            <a:rect l="l" t="t" r="r" b="b"/>
            <a:pathLst>
              <a:path w="392430" h="204470">
                <a:moveTo>
                  <a:pt x="0" y="0"/>
                </a:moveTo>
                <a:lnTo>
                  <a:pt x="0" y="203873"/>
                </a:lnTo>
                <a:lnTo>
                  <a:pt x="392237" y="203873"/>
                </a:lnTo>
                <a:lnTo>
                  <a:pt x="392237" y="175864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692862" y="3856427"/>
            <a:ext cx="392430" cy="204470"/>
          </a:xfrm>
          <a:custGeom>
            <a:avLst/>
            <a:gdLst/>
            <a:ahLst/>
            <a:cxnLst/>
            <a:rect l="l" t="t" r="r" b="b"/>
            <a:pathLst>
              <a:path w="392430" h="204470">
                <a:moveTo>
                  <a:pt x="0" y="0"/>
                </a:moveTo>
                <a:lnTo>
                  <a:pt x="0" y="203873"/>
                </a:lnTo>
                <a:lnTo>
                  <a:pt x="392237" y="203873"/>
                </a:lnTo>
                <a:lnTo>
                  <a:pt x="392237" y="175864"/>
                </a:lnTo>
              </a:path>
            </a:pathLst>
          </a:custGeom>
          <a:ln w="52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 txBox="1"/>
          <p:nvPr/>
        </p:nvSpPr>
        <p:spPr>
          <a:xfrm>
            <a:off x="2003983" y="917510"/>
            <a:ext cx="345440" cy="44069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dirty="0" sz="1250" spc="-25">
                <a:latin typeface="Arial"/>
                <a:cs typeface="Arial"/>
              </a:rPr>
              <a:t>PVR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850" spc="-15">
                <a:latin typeface="Arial"/>
                <a:cs typeface="Arial"/>
              </a:rPr>
              <a:t>**</a:t>
            </a:r>
            <a:endParaRPr sz="850">
              <a:latin typeface="Arial"/>
              <a:cs typeface="Arial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3161737" y="917510"/>
            <a:ext cx="346710" cy="44069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dirty="0" sz="1250" spc="-25">
                <a:latin typeface="Arial"/>
                <a:cs typeface="Arial"/>
              </a:rPr>
              <a:t>R</a:t>
            </a:r>
            <a:r>
              <a:rPr dirty="0" sz="1250" spc="-25">
                <a:latin typeface="Arial"/>
                <a:cs typeface="Arial"/>
              </a:rPr>
              <a:t>A</a:t>
            </a:r>
            <a:r>
              <a:rPr dirty="0" sz="1250" spc="-10">
                <a:latin typeface="Arial"/>
                <a:cs typeface="Arial"/>
              </a:rPr>
              <a:t>P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850" spc="-15">
                <a:latin typeface="Arial"/>
                <a:cs typeface="Arial"/>
              </a:rPr>
              <a:t>**</a:t>
            </a:r>
            <a:endParaRPr sz="850">
              <a:latin typeface="Arial"/>
              <a:cs typeface="Arial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4418022" y="3463152"/>
            <a:ext cx="107314" cy="1581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850" spc="-15">
                <a:latin typeface="Arial"/>
                <a:cs typeface="Arial"/>
              </a:rPr>
              <a:t>**</a:t>
            </a:r>
            <a:endParaRPr sz="850">
              <a:latin typeface="Arial"/>
              <a:cs typeface="Arial"/>
            </a:endParaRPr>
          </a:p>
        </p:txBody>
      </p:sp>
      <p:sp>
        <p:nvSpPr>
          <p:cNvPr id="335" name="object 33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068445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What </a:t>
            </a:r>
            <a:r>
              <a:rPr dirty="0" spc="-20"/>
              <a:t>are </a:t>
            </a:r>
            <a:r>
              <a:rPr dirty="0" spc="-10"/>
              <a:t>the </a:t>
            </a:r>
            <a:r>
              <a:rPr dirty="0" spc="-5"/>
              <a:t>essential </a:t>
            </a:r>
            <a:r>
              <a:rPr dirty="0" spc="-10"/>
              <a:t>results?</a:t>
            </a:r>
          </a:p>
        </p:txBody>
      </p:sp>
      <p:sp>
        <p:nvSpPr>
          <p:cNvPr id="336" name="object 336"/>
          <p:cNvSpPr txBox="1"/>
          <p:nvPr/>
        </p:nvSpPr>
        <p:spPr>
          <a:xfrm>
            <a:off x="5983604" y="1206753"/>
            <a:ext cx="28238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Pulmonary artery </a:t>
            </a:r>
            <a:r>
              <a:rPr dirty="0" sz="1800" spc="-10">
                <a:latin typeface="Calibri"/>
                <a:cs typeface="Calibri"/>
              </a:rPr>
              <a:t>denervation  reduced: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7" name="object 337"/>
          <p:cNvSpPr txBox="1"/>
          <p:nvPr/>
        </p:nvSpPr>
        <p:spPr>
          <a:xfrm>
            <a:off x="5983604" y="2030095"/>
            <a:ext cx="2787650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Calibri"/>
                <a:cs typeface="Calibri"/>
              </a:rPr>
              <a:t>Pulmonary </a:t>
            </a:r>
            <a:r>
              <a:rPr dirty="0" sz="1800" spc="-5">
                <a:latin typeface="Calibri"/>
                <a:cs typeface="Calibri"/>
              </a:rPr>
              <a:t>artery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pressure</a:t>
            </a:r>
            <a:endParaRPr sz="1800">
              <a:latin typeface="Calibri"/>
              <a:cs typeface="Calibri"/>
            </a:endParaRPr>
          </a:p>
          <a:p>
            <a:pPr marL="299085" marR="660400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Calibri"/>
                <a:cs typeface="Calibri"/>
              </a:rPr>
              <a:t>Pulmonary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vascular  </a:t>
            </a:r>
            <a:r>
              <a:rPr dirty="0" sz="1800" spc="-10">
                <a:latin typeface="Calibri"/>
                <a:cs typeface="Calibri"/>
              </a:rPr>
              <a:t>resistance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Right atrial </a:t>
            </a:r>
            <a:r>
              <a:rPr dirty="0" sz="1800" spc="-10">
                <a:latin typeface="Calibri"/>
                <a:cs typeface="Calibri"/>
              </a:rPr>
              <a:t>pressure</a:t>
            </a:r>
            <a:endParaRPr sz="1800">
              <a:latin typeface="Calibri"/>
              <a:cs typeface="Calibri"/>
            </a:endParaRPr>
          </a:p>
          <a:p>
            <a:pPr marL="299085" marR="74866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Calibri"/>
                <a:cs typeface="Calibri"/>
              </a:rPr>
              <a:t>Pulmonary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arterial  compliance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8" name="object 338"/>
          <p:cNvSpPr txBox="1"/>
          <p:nvPr/>
        </p:nvSpPr>
        <p:spPr>
          <a:xfrm>
            <a:off x="7698485" y="4642815"/>
            <a:ext cx="136906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74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Mean </a:t>
            </a:r>
            <a:r>
              <a:rPr dirty="0" sz="1400" spc="-5">
                <a:latin typeface="Calibri"/>
                <a:cs typeface="Calibri"/>
              </a:rPr>
              <a:t>+/- 95%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CI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*P&lt;0.05,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**P&lt;0.01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068445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What </a:t>
            </a:r>
            <a:r>
              <a:rPr dirty="0" spc="-20"/>
              <a:t>are </a:t>
            </a:r>
            <a:r>
              <a:rPr dirty="0" spc="-10"/>
              <a:t>the </a:t>
            </a:r>
            <a:r>
              <a:rPr dirty="0" spc="-5"/>
              <a:t>essential </a:t>
            </a:r>
            <a:r>
              <a:rPr dirty="0" spc="-10"/>
              <a:t>results?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98485" y="4642815"/>
            <a:ext cx="136906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74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Mean </a:t>
            </a:r>
            <a:r>
              <a:rPr dirty="0" sz="1400" spc="-5">
                <a:latin typeface="Calibri"/>
                <a:cs typeface="Calibri"/>
              </a:rPr>
              <a:t>+/- 95%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CI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*P&lt;0.05,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**P&lt;0.01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51016" y="1759457"/>
            <a:ext cx="28238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Pulmonary artery </a:t>
            </a:r>
            <a:r>
              <a:rPr dirty="0" sz="1800" spc="-10">
                <a:latin typeface="Calibri"/>
                <a:cs typeface="Calibri"/>
              </a:rPr>
              <a:t>denervation  improved: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51016" y="2582672"/>
            <a:ext cx="318262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Six-minute </a:t>
            </a:r>
            <a:r>
              <a:rPr dirty="0" sz="1800" spc="-10">
                <a:latin typeface="Calibri"/>
                <a:cs typeface="Calibri"/>
              </a:rPr>
              <a:t>walk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distance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Daily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activity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0">
                <a:latin typeface="Calibri"/>
                <a:cs typeface="Calibri"/>
              </a:rPr>
              <a:t>French invasive (ESC) </a:t>
            </a:r>
            <a:r>
              <a:rPr dirty="0" sz="1800" spc="-5">
                <a:latin typeface="Calibri"/>
                <a:cs typeface="Calibri"/>
              </a:rPr>
              <a:t>risk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score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24669" y="4774786"/>
            <a:ext cx="934719" cy="0"/>
          </a:xfrm>
          <a:custGeom>
            <a:avLst/>
            <a:gdLst/>
            <a:ahLst/>
            <a:cxnLst/>
            <a:rect l="l" t="t" r="r" b="b"/>
            <a:pathLst>
              <a:path w="934720" h="0">
                <a:moveTo>
                  <a:pt x="0" y="0"/>
                </a:moveTo>
                <a:lnTo>
                  <a:pt x="0" y="0"/>
                </a:lnTo>
                <a:lnTo>
                  <a:pt x="934293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91240" y="4774786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-3320" y="17705"/>
                </a:moveTo>
                <a:lnTo>
                  <a:pt x="3320" y="17705"/>
                </a:lnTo>
              </a:path>
            </a:pathLst>
          </a:custGeom>
          <a:ln w="354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91767" y="4774786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-3320" y="17705"/>
                </a:moveTo>
                <a:lnTo>
                  <a:pt x="3320" y="17705"/>
                </a:lnTo>
              </a:path>
            </a:pathLst>
          </a:custGeom>
          <a:ln w="354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 rot="18960000">
            <a:off x="3160004" y="4853344"/>
            <a:ext cx="170771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15">
                <a:latin typeface="Arial"/>
                <a:cs typeface="Arial"/>
              </a:rPr>
              <a:t>B</a:t>
            </a:r>
            <a:r>
              <a:rPr dirty="0" sz="800" spc="20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 rot="18960000">
            <a:off x="3472160" y="4893489"/>
            <a:ext cx="267901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5">
                <a:latin typeface="Arial"/>
                <a:cs typeface="Arial"/>
              </a:rPr>
              <a:t>4</a:t>
            </a:r>
            <a:r>
              <a:rPr dirty="0" sz="800" spc="-10">
                <a:latin typeface="Arial"/>
                <a:cs typeface="Arial"/>
              </a:rPr>
              <a:t>-</a:t>
            </a:r>
            <a:r>
              <a:rPr dirty="0" sz="800" spc="5">
                <a:latin typeface="Arial"/>
                <a:cs typeface="Arial"/>
              </a:rPr>
              <a:t>6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24669" y="3373211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79">
                <a:moveTo>
                  <a:pt x="0" y="1401574"/>
                </a:moveTo>
                <a:lnTo>
                  <a:pt x="0" y="1401574"/>
                </a:lnTo>
                <a:lnTo>
                  <a:pt x="0" y="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89887" y="4774786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 h="0">
                <a:moveTo>
                  <a:pt x="0" y="0"/>
                </a:moveTo>
                <a:lnTo>
                  <a:pt x="0" y="0"/>
                </a:lnTo>
                <a:lnTo>
                  <a:pt x="34781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89887" y="4107724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 h="0">
                <a:moveTo>
                  <a:pt x="0" y="0"/>
                </a:moveTo>
                <a:lnTo>
                  <a:pt x="0" y="0"/>
                </a:lnTo>
                <a:lnTo>
                  <a:pt x="34781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89887" y="3440253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 h="0">
                <a:moveTo>
                  <a:pt x="0" y="0"/>
                </a:moveTo>
                <a:lnTo>
                  <a:pt x="0" y="0"/>
                </a:lnTo>
                <a:lnTo>
                  <a:pt x="34781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910834" y="4693913"/>
            <a:ext cx="8509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2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51259" y="4026191"/>
            <a:ext cx="14351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50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91684" y="3358541"/>
            <a:ext cx="20256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100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13833" y="3674805"/>
            <a:ext cx="189230" cy="7994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z="1150" spc="-20">
                <a:latin typeface="Arial"/>
                <a:cs typeface="Arial"/>
              </a:rPr>
              <a:t>Patients</a:t>
            </a:r>
            <a:r>
              <a:rPr dirty="0" sz="1150" spc="-75">
                <a:latin typeface="Arial"/>
                <a:cs typeface="Arial"/>
              </a:rPr>
              <a:t> </a:t>
            </a:r>
            <a:r>
              <a:rPr dirty="0" sz="1150" spc="-15">
                <a:latin typeface="Arial"/>
                <a:cs typeface="Arial"/>
              </a:rPr>
              <a:t>(%)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57999" y="4512309"/>
            <a:ext cx="266065" cy="262890"/>
          </a:xfrm>
          <a:prstGeom prst="rect">
            <a:avLst/>
          </a:prstGeom>
          <a:solidFill>
            <a:srgbClr val="FA0005"/>
          </a:solidFill>
          <a:ln w="6640">
            <a:solidFill>
              <a:srgbClr val="000000"/>
            </a:solidFill>
          </a:ln>
        </p:spPr>
        <p:txBody>
          <a:bodyPr wrap="square" lIns="0" tIns="33020" rIns="0" bIns="0" rtlCol="0" vert="horz">
            <a:spAutoFit/>
          </a:bodyPr>
          <a:lstStyle/>
          <a:p>
            <a:pPr marL="66675">
              <a:lnSpc>
                <a:spcPct val="100000"/>
              </a:lnSpc>
              <a:spcBef>
                <a:spcPts val="260"/>
              </a:spcBef>
            </a:pPr>
            <a:r>
              <a:rPr dirty="0" sz="900" spc="-1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57999" y="3710736"/>
            <a:ext cx="266065" cy="802005"/>
          </a:xfrm>
          <a:prstGeom prst="rect">
            <a:avLst/>
          </a:prstGeom>
          <a:solidFill>
            <a:srgbClr val="FB7E08"/>
          </a:solidFill>
          <a:ln w="6641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66675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57999" y="3444888"/>
            <a:ext cx="266065" cy="266065"/>
          </a:xfrm>
          <a:prstGeom prst="rect">
            <a:avLst/>
          </a:prstGeom>
          <a:solidFill>
            <a:srgbClr val="FDFD09"/>
          </a:solidFill>
          <a:ln w="6640">
            <a:solidFill>
              <a:srgbClr val="000000"/>
            </a:solidFill>
          </a:ln>
        </p:spPr>
        <p:txBody>
          <a:bodyPr wrap="square" lIns="0" tIns="73025" rIns="0" bIns="0" rtlCol="0" vert="horz">
            <a:spAutoFit/>
          </a:bodyPr>
          <a:lstStyle/>
          <a:p>
            <a:pPr marL="66675">
              <a:lnSpc>
                <a:spcPct val="100000"/>
              </a:lnSpc>
              <a:spcBef>
                <a:spcPts val="575"/>
              </a:spcBef>
            </a:pPr>
            <a:r>
              <a:rPr dirty="0" sz="900" spc="-1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58437" y="4512309"/>
            <a:ext cx="266700" cy="262890"/>
          </a:xfrm>
          <a:prstGeom prst="rect">
            <a:avLst/>
          </a:prstGeom>
          <a:solidFill>
            <a:srgbClr val="FA0005"/>
          </a:solidFill>
          <a:ln w="6640">
            <a:solidFill>
              <a:srgbClr val="000000"/>
            </a:solidFill>
          </a:ln>
        </p:spPr>
        <p:txBody>
          <a:bodyPr wrap="square" lIns="0" tIns="3302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260"/>
              </a:spcBef>
            </a:pPr>
            <a:r>
              <a:rPr dirty="0" sz="900" spc="-1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58437" y="3978545"/>
            <a:ext cx="266700" cy="534035"/>
          </a:xfrm>
          <a:prstGeom prst="rect">
            <a:avLst/>
          </a:prstGeom>
          <a:solidFill>
            <a:srgbClr val="FB7E08"/>
          </a:solidFill>
          <a:ln w="6641">
            <a:solidFill>
              <a:srgbClr val="000000"/>
            </a:solidFill>
          </a:ln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58437" y="3644586"/>
            <a:ext cx="266700" cy="334010"/>
          </a:xfrm>
          <a:prstGeom prst="rect">
            <a:avLst/>
          </a:prstGeom>
          <a:solidFill>
            <a:srgbClr val="FDFD09"/>
          </a:solidFill>
          <a:ln w="6640">
            <a:solidFill>
              <a:srgbClr val="000000"/>
            </a:solidFill>
          </a:ln>
        </p:spPr>
        <p:txBody>
          <a:bodyPr wrap="square" lIns="0" tIns="9906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780"/>
              </a:spcBef>
            </a:pPr>
            <a:r>
              <a:rPr dirty="0" sz="900" spc="-10">
                <a:latin typeface="Arial"/>
                <a:cs typeface="Arial"/>
              </a:rPr>
              <a:t>25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58437" y="3444888"/>
            <a:ext cx="266700" cy="200025"/>
          </a:xfrm>
          <a:prstGeom prst="rect">
            <a:avLst/>
          </a:prstGeom>
          <a:solidFill>
            <a:srgbClr val="20FD05"/>
          </a:solidFill>
          <a:ln w="6640">
            <a:solidFill>
              <a:srgbClr val="000000"/>
            </a:solidFill>
          </a:ln>
        </p:spPr>
        <p:txBody>
          <a:bodyPr wrap="square" lIns="0" tIns="2667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210"/>
              </a:spcBef>
            </a:pPr>
            <a:r>
              <a:rPr dirty="0" sz="900" spc="-10">
                <a:latin typeface="Arial"/>
                <a:cs typeface="Arial"/>
              </a:rPr>
              <a:t>15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192861" y="4709278"/>
            <a:ext cx="186055" cy="123825"/>
          </a:xfrm>
          <a:custGeom>
            <a:avLst/>
            <a:gdLst/>
            <a:ahLst/>
            <a:cxnLst/>
            <a:rect l="l" t="t" r="r" b="b"/>
            <a:pathLst>
              <a:path w="186055" h="123825">
                <a:moveTo>
                  <a:pt x="185529" y="0"/>
                </a:moveTo>
                <a:lnTo>
                  <a:pt x="0" y="0"/>
                </a:lnTo>
                <a:lnTo>
                  <a:pt x="0" y="123714"/>
                </a:lnTo>
                <a:lnTo>
                  <a:pt x="185529" y="123714"/>
                </a:lnTo>
                <a:lnTo>
                  <a:pt x="185529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192861" y="4144722"/>
            <a:ext cx="186055" cy="443865"/>
          </a:xfrm>
          <a:custGeom>
            <a:avLst/>
            <a:gdLst/>
            <a:ahLst/>
            <a:cxnLst/>
            <a:rect l="l" t="t" r="r" b="b"/>
            <a:pathLst>
              <a:path w="186055" h="443864">
                <a:moveTo>
                  <a:pt x="185529" y="0"/>
                </a:moveTo>
                <a:lnTo>
                  <a:pt x="0" y="0"/>
                </a:lnTo>
                <a:lnTo>
                  <a:pt x="0" y="443275"/>
                </a:lnTo>
                <a:lnTo>
                  <a:pt x="185529" y="443275"/>
                </a:lnTo>
                <a:lnTo>
                  <a:pt x="185529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192861" y="4709278"/>
            <a:ext cx="0" cy="123825"/>
          </a:xfrm>
          <a:custGeom>
            <a:avLst/>
            <a:gdLst/>
            <a:ahLst/>
            <a:cxnLst/>
            <a:rect l="l" t="t" r="r" b="b"/>
            <a:pathLst>
              <a:path w="0" h="123825">
                <a:moveTo>
                  <a:pt x="0" y="123714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78391" y="4709278"/>
            <a:ext cx="0" cy="123825"/>
          </a:xfrm>
          <a:custGeom>
            <a:avLst/>
            <a:gdLst/>
            <a:ahLst/>
            <a:cxnLst/>
            <a:rect l="l" t="t" r="r" b="b"/>
            <a:pathLst>
              <a:path w="0" h="123825">
                <a:moveTo>
                  <a:pt x="0" y="0"/>
                </a:moveTo>
                <a:lnTo>
                  <a:pt x="0" y="123714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192861" y="4144722"/>
            <a:ext cx="186055" cy="443865"/>
          </a:xfrm>
          <a:custGeom>
            <a:avLst/>
            <a:gdLst/>
            <a:ahLst/>
            <a:cxnLst/>
            <a:rect l="l" t="t" r="r" b="b"/>
            <a:pathLst>
              <a:path w="186055" h="443864">
                <a:moveTo>
                  <a:pt x="0" y="443275"/>
                </a:moveTo>
                <a:lnTo>
                  <a:pt x="0" y="0"/>
                </a:lnTo>
                <a:lnTo>
                  <a:pt x="185529" y="0"/>
                </a:lnTo>
                <a:lnTo>
                  <a:pt x="185529" y="443275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284747" y="3627737"/>
            <a:ext cx="0" cy="513715"/>
          </a:xfrm>
          <a:custGeom>
            <a:avLst/>
            <a:gdLst/>
            <a:ahLst/>
            <a:cxnLst/>
            <a:rect l="l" t="t" r="r" b="b"/>
            <a:pathLst>
              <a:path w="0" h="513714">
                <a:moveTo>
                  <a:pt x="0" y="0"/>
                </a:moveTo>
                <a:lnTo>
                  <a:pt x="0" y="513686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239138" y="3627737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 h="0">
                <a:moveTo>
                  <a:pt x="0" y="0"/>
                </a:moveTo>
                <a:lnTo>
                  <a:pt x="91654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472953" y="4709278"/>
            <a:ext cx="186690" cy="123825"/>
          </a:xfrm>
          <a:custGeom>
            <a:avLst/>
            <a:gdLst/>
            <a:ahLst/>
            <a:cxnLst/>
            <a:rect l="l" t="t" r="r" b="b"/>
            <a:pathLst>
              <a:path w="186689" h="123825">
                <a:moveTo>
                  <a:pt x="186127" y="0"/>
                </a:moveTo>
                <a:lnTo>
                  <a:pt x="0" y="0"/>
                </a:lnTo>
                <a:lnTo>
                  <a:pt x="0" y="123714"/>
                </a:lnTo>
                <a:lnTo>
                  <a:pt x="186127" y="123714"/>
                </a:lnTo>
                <a:lnTo>
                  <a:pt x="186127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472953" y="4362259"/>
            <a:ext cx="186690" cy="226060"/>
          </a:xfrm>
          <a:custGeom>
            <a:avLst/>
            <a:gdLst/>
            <a:ahLst/>
            <a:cxnLst/>
            <a:rect l="l" t="t" r="r" b="b"/>
            <a:pathLst>
              <a:path w="186689" h="226060">
                <a:moveTo>
                  <a:pt x="186127" y="0"/>
                </a:moveTo>
                <a:lnTo>
                  <a:pt x="0" y="0"/>
                </a:lnTo>
                <a:lnTo>
                  <a:pt x="0" y="225738"/>
                </a:lnTo>
                <a:lnTo>
                  <a:pt x="186127" y="225738"/>
                </a:lnTo>
                <a:lnTo>
                  <a:pt x="186127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72953" y="4709278"/>
            <a:ext cx="0" cy="123825"/>
          </a:xfrm>
          <a:custGeom>
            <a:avLst/>
            <a:gdLst/>
            <a:ahLst/>
            <a:cxnLst/>
            <a:rect l="l" t="t" r="r" b="b"/>
            <a:pathLst>
              <a:path w="0" h="123825">
                <a:moveTo>
                  <a:pt x="0" y="123714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659080" y="4709278"/>
            <a:ext cx="0" cy="123825"/>
          </a:xfrm>
          <a:custGeom>
            <a:avLst/>
            <a:gdLst/>
            <a:ahLst/>
            <a:cxnLst/>
            <a:rect l="l" t="t" r="r" b="b"/>
            <a:pathLst>
              <a:path w="0" h="123825">
                <a:moveTo>
                  <a:pt x="0" y="0"/>
                </a:moveTo>
                <a:lnTo>
                  <a:pt x="0" y="123714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472953" y="4362259"/>
            <a:ext cx="186690" cy="226060"/>
          </a:xfrm>
          <a:custGeom>
            <a:avLst/>
            <a:gdLst/>
            <a:ahLst/>
            <a:cxnLst/>
            <a:rect l="l" t="t" r="r" b="b"/>
            <a:pathLst>
              <a:path w="186689" h="226060">
                <a:moveTo>
                  <a:pt x="0" y="225738"/>
                </a:moveTo>
                <a:lnTo>
                  <a:pt x="0" y="0"/>
                </a:lnTo>
                <a:lnTo>
                  <a:pt x="186127" y="0"/>
                </a:lnTo>
                <a:lnTo>
                  <a:pt x="186127" y="225738"/>
                </a:lnTo>
              </a:path>
            </a:pathLst>
          </a:custGeom>
          <a:ln w="6640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65258" y="3999941"/>
            <a:ext cx="0" cy="359410"/>
          </a:xfrm>
          <a:custGeom>
            <a:avLst/>
            <a:gdLst/>
            <a:ahLst/>
            <a:cxnLst/>
            <a:rect l="l" t="t" r="r" b="b"/>
            <a:pathLst>
              <a:path w="0" h="359410">
                <a:moveTo>
                  <a:pt x="0" y="0"/>
                </a:moveTo>
                <a:lnTo>
                  <a:pt x="0" y="359001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9685" y="3999941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 h="0">
                <a:moveTo>
                  <a:pt x="0" y="0"/>
                </a:moveTo>
                <a:lnTo>
                  <a:pt x="9114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53437" y="4709278"/>
            <a:ext cx="186055" cy="123825"/>
          </a:xfrm>
          <a:custGeom>
            <a:avLst/>
            <a:gdLst/>
            <a:ahLst/>
            <a:cxnLst/>
            <a:rect l="l" t="t" r="r" b="b"/>
            <a:pathLst>
              <a:path w="186055" h="123825">
                <a:moveTo>
                  <a:pt x="185503" y="0"/>
                </a:moveTo>
                <a:lnTo>
                  <a:pt x="0" y="0"/>
                </a:lnTo>
                <a:lnTo>
                  <a:pt x="0" y="123714"/>
                </a:lnTo>
                <a:lnTo>
                  <a:pt x="185503" y="123714"/>
                </a:lnTo>
                <a:lnTo>
                  <a:pt x="185503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53437" y="4405194"/>
            <a:ext cx="186055" cy="182880"/>
          </a:xfrm>
          <a:custGeom>
            <a:avLst/>
            <a:gdLst/>
            <a:ahLst/>
            <a:cxnLst/>
            <a:rect l="l" t="t" r="r" b="b"/>
            <a:pathLst>
              <a:path w="186055" h="182879">
                <a:moveTo>
                  <a:pt x="185503" y="0"/>
                </a:moveTo>
                <a:lnTo>
                  <a:pt x="0" y="0"/>
                </a:lnTo>
                <a:lnTo>
                  <a:pt x="0" y="182803"/>
                </a:lnTo>
                <a:lnTo>
                  <a:pt x="185503" y="182803"/>
                </a:lnTo>
                <a:lnTo>
                  <a:pt x="185503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53437" y="4709278"/>
            <a:ext cx="0" cy="123825"/>
          </a:xfrm>
          <a:custGeom>
            <a:avLst/>
            <a:gdLst/>
            <a:ahLst/>
            <a:cxnLst/>
            <a:rect l="l" t="t" r="r" b="b"/>
            <a:pathLst>
              <a:path w="0" h="123825">
                <a:moveTo>
                  <a:pt x="0" y="123714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938940" y="4709278"/>
            <a:ext cx="0" cy="123825"/>
          </a:xfrm>
          <a:custGeom>
            <a:avLst/>
            <a:gdLst/>
            <a:ahLst/>
            <a:cxnLst/>
            <a:rect l="l" t="t" r="r" b="b"/>
            <a:pathLst>
              <a:path w="0" h="123825">
                <a:moveTo>
                  <a:pt x="0" y="0"/>
                </a:moveTo>
                <a:lnTo>
                  <a:pt x="0" y="123714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753437" y="4405194"/>
            <a:ext cx="186055" cy="182880"/>
          </a:xfrm>
          <a:custGeom>
            <a:avLst/>
            <a:gdLst/>
            <a:ahLst/>
            <a:cxnLst/>
            <a:rect l="l" t="t" r="r" b="b"/>
            <a:pathLst>
              <a:path w="186055" h="182879">
                <a:moveTo>
                  <a:pt x="0" y="182803"/>
                </a:moveTo>
                <a:lnTo>
                  <a:pt x="0" y="0"/>
                </a:lnTo>
                <a:lnTo>
                  <a:pt x="185503" y="0"/>
                </a:lnTo>
                <a:lnTo>
                  <a:pt x="185503" y="182803"/>
                </a:lnTo>
              </a:path>
            </a:pathLst>
          </a:custGeom>
          <a:ln w="6640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846010" y="4097115"/>
            <a:ext cx="0" cy="304800"/>
          </a:xfrm>
          <a:custGeom>
            <a:avLst/>
            <a:gdLst/>
            <a:ahLst/>
            <a:cxnLst/>
            <a:rect l="l" t="t" r="r" b="b"/>
            <a:pathLst>
              <a:path w="0" h="304800">
                <a:moveTo>
                  <a:pt x="0" y="0"/>
                </a:moveTo>
                <a:lnTo>
                  <a:pt x="0" y="304761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800348" y="409711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235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100546" y="4832992"/>
            <a:ext cx="934085" cy="0"/>
          </a:xfrm>
          <a:custGeom>
            <a:avLst/>
            <a:gdLst/>
            <a:ahLst/>
            <a:cxnLst/>
            <a:rect l="l" t="t" r="r" b="b"/>
            <a:pathLst>
              <a:path w="934085" h="0">
                <a:moveTo>
                  <a:pt x="0" y="0"/>
                </a:moveTo>
                <a:lnTo>
                  <a:pt x="0" y="0"/>
                </a:lnTo>
                <a:lnTo>
                  <a:pt x="933642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286076" y="4832992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-3320" y="17482"/>
                </a:moveTo>
                <a:lnTo>
                  <a:pt x="3320" y="17482"/>
                </a:lnTo>
              </a:path>
            </a:pathLst>
          </a:custGeom>
          <a:ln w="349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566596" y="4832992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-3320" y="17482"/>
                </a:moveTo>
                <a:lnTo>
                  <a:pt x="3320" y="17482"/>
                </a:lnTo>
              </a:path>
            </a:pathLst>
          </a:custGeom>
          <a:ln w="349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846635" y="4832992"/>
            <a:ext cx="0" cy="35560"/>
          </a:xfrm>
          <a:custGeom>
            <a:avLst/>
            <a:gdLst/>
            <a:ahLst/>
            <a:cxnLst/>
            <a:rect l="l" t="t" r="r" b="b"/>
            <a:pathLst>
              <a:path w="0" h="35560">
                <a:moveTo>
                  <a:pt x="-3320" y="17482"/>
                </a:moveTo>
                <a:lnTo>
                  <a:pt x="3320" y="17482"/>
                </a:lnTo>
              </a:path>
            </a:pathLst>
          </a:custGeom>
          <a:ln w="349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 rot="18960000">
            <a:off x="1155327" y="4911216"/>
            <a:ext cx="170275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5">
                <a:latin typeface="Arial"/>
                <a:cs typeface="Arial"/>
              </a:rPr>
              <a:t>B</a:t>
            </a:r>
            <a:r>
              <a:rPr dirty="0" sz="800" spc="20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 rot="18960000">
            <a:off x="1422248" y="4917613"/>
            <a:ext cx="184470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>
                <a:latin typeface="Arial"/>
                <a:cs typeface="Arial"/>
              </a:rPr>
              <a:t>1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 rot="18960000">
            <a:off x="1627363" y="4951031"/>
            <a:ext cx="267319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>
                <a:latin typeface="Arial"/>
                <a:cs typeface="Arial"/>
              </a:rPr>
              <a:t>4</a:t>
            </a:r>
            <a:r>
              <a:rPr dirty="0" sz="800" spc="-10">
                <a:latin typeface="Arial"/>
                <a:cs typeface="Arial"/>
              </a:rPr>
              <a:t>-</a:t>
            </a:r>
            <a:r>
              <a:rPr dirty="0" sz="800" spc="5">
                <a:latin typeface="Arial"/>
                <a:cs typeface="Arial"/>
              </a:rPr>
              <a:t>6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062239" y="4670993"/>
            <a:ext cx="76382" cy="1653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986667" y="4751459"/>
            <a:ext cx="8509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2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100546" y="3466374"/>
            <a:ext cx="0" cy="1122045"/>
          </a:xfrm>
          <a:custGeom>
            <a:avLst/>
            <a:gdLst/>
            <a:ahLst/>
            <a:cxnLst/>
            <a:rect l="l" t="t" r="r" b="b"/>
            <a:pathLst>
              <a:path w="0" h="1122045">
                <a:moveTo>
                  <a:pt x="0" y="1121623"/>
                </a:moveTo>
                <a:lnTo>
                  <a:pt x="0" y="1121623"/>
                </a:lnTo>
                <a:lnTo>
                  <a:pt x="0" y="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65559" y="4552587"/>
            <a:ext cx="69850" cy="70485"/>
          </a:xfrm>
          <a:custGeom>
            <a:avLst/>
            <a:gdLst/>
            <a:ahLst/>
            <a:cxnLst/>
            <a:rect l="l" t="t" r="r" b="b"/>
            <a:pathLst>
              <a:path w="69850" h="70485">
                <a:moveTo>
                  <a:pt x="0" y="0"/>
                </a:moveTo>
                <a:lnTo>
                  <a:pt x="0" y="0"/>
                </a:lnTo>
                <a:lnTo>
                  <a:pt x="69742" y="70152"/>
                </a:lnTo>
              </a:path>
            </a:pathLst>
          </a:custGeom>
          <a:ln w="6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065559" y="4363587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65559" y="4139373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065559" y="3914980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065559" y="3690588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065559" y="3466374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807781" y="4506241"/>
            <a:ext cx="26098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1000</a:t>
            </a:r>
            <a:endParaRPr sz="8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07781" y="4282054"/>
            <a:ext cx="26098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1500</a:t>
            </a:r>
            <a:endParaRPr sz="8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07781" y="3833269"/>
            <a:ext cx="260985" cy="3778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2500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15">
                <a:latin typeface="Arial"/>
                <a:cs typeface="Arial"/>
              </a:rPr>
              <a:t>2000</a:t>
            </a:r>
            <a:endParaRPr sz="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07781" y="3609055"/>
            <a:ext cx="26098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3000</a:t>
            </a:r>
            <a:endParaRPr sz="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07781" y="3384662"/>
            <a:ext cx="26098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3500</a:t>
            </a:r>
            <a:endParaRPr sz="8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97128" y="3509519"/>
            <a:ext cx="189230" cy="128143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z="1150" spc="-25">
                <a:latin typeface="Arial"/>
                <a:cs typeface="Arial"/>
              </a:rPr>
              <a:t>NT-proBNP</a:t>
            </a:r>
            <a:r>
              <a:rPr dirty="0" sz="1150" spc="-95">
                <a:latin typeface="Arial"/>
                <a:cs typeface="Arial"/>
              </a:rPr>
              <a:t> </a:t>
            </a:r>
            <a:r>
              <a:rPr dirty="0" sz="1150" spc="-20">
                <a:latin typeface="Arial"/>
                <a:cs typeface="Arial"/>
              </a:rPr>
              <a:t>(pg/mL)</a:t>
            </a:r>
            <a:endParaRPr sz="11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559784" y="3665924"/>
            <a:ext cx="80010" cy="1428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750" spc="10">
                <a:latin typeface="Arial"/>
                <a:cs typeface="Arial"/>
              </a:rPr>
              <a:t>0</a:t>
            </a:r>
            <a:endParaRPr sz="75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358174" y="3736857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 h="0">
                <a:moveTo>
                  <a:pt x="0" y="0"/>
                </a:moveTo>
                <a:lnTo>
                  <a:pt x="136630" y="0"/>
                </a:lnTo>
              </a:path>
            </a:pathLst>
          </a:custGeom>
          <a:ln w="58839">
            <a:solidFill>
              <a:srgbClr val="FA000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358174" y="3707438"/>
            <a:ext cx="137160" cy="59055"/>
          </a:xfrm>
          <a:custGeom>
            <a:avLst/>
            <a:gdLst/>
            <a:ahLst/>
            <a:cxnLst/>
            <a:rect l="l" t="t" r="r" b="b"/>
            <a:pathLst>
              <a:path w="137160" h="59054">
                <a:moveTo>
                  <a:pt x="0" y="0"/>
                </a:moveTo>
                <a:lnTo>
                  <a:pt x="136630" y="0"/>
                </a:lnTo>
                <a:lnTo>
                  <a:pt x="136630" y="58839"/>
                </a:lnTo>
                <a:lnTo>
                  <a:pt x="0" y="58839"/>
                </a:lnTo>
                <a:lnTo>
                  <a:pt x="0" y="0"/>
                </a:lnTo>
                <a:close/>
              </a:path>
            </a:pathLst>
          </a:custGeom>
          <a:ln w="59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358174" y="3707438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59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013299" y="3736857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 h="0">
                <a:moveTo>
                  <a:pt x="0" y="0"/>
                </a:moveTo>
                <a:lnTo>
                  <a:pt x="136541" y="0"/>
                </a:lnTo>
              </a:path>
            </a:pathLst>
          </a:custGeom>
          <a:ln w="58839">
            <a:solidFill>
              <a:srgbClr val="FB7E0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013299" y="3707438"/>
            <a:ext cx="137160" cy="59055"/>
          </a:xfrm>
          <a:custGeom>
            <a:avLst/>
            <a:gdLst/>
            <a:ahLst/>
            <a:cxnLst/>
            <a:rect l="l" t="t" r="r" b="b"/>
            <a:pathLst>
              <a:path w="137160" h="59054">
                <a:moveTo>
                  <a:pt x="0" y="0"/>
                </a:moveTo>
                <a:lnTo>
                  <a:pt x="136541" y="0"/>
                </a:lnTo>
                <a:lnTo>
                  <a:pt x="136541" y="58839"/>
                </a:lnTo>
                <a:lnTo>
                  <a:pt x="0" y="58839"/>
                </a:lnTo>
                <a:lnTo>
                  <a:pt x="0" y="0"/>
                </a:lnTo>
                <a:close/>
              </a:path>
            </a:pathLst>
          </a:custGeom>
          <a:ln w="59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013299" y="3707438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59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668334" y="3736857"/>
            <a:ext cx="137795" cy="0"/>
          </a:xfrm>
          <a:custGeom>
            <a:avLst/>
            <a:gdLst/>
            <a:ahLst/>
            <a:cxnLst/>
            <a:rect l="l" t="t" r="r" b="b"/>
            <a:pathLst>
              <a:path w="137795" h="0">
                <a:moveTo>
                  <a:pt x="0" y="0"/>
                </a:moveTo>
                <a:lnTo>
                  <a:pt x="137254" y="0"/>
                </a:lnTo>
              </a:path>
            </a:pathLst>
          </a:custGeom>
          <a:ln w="58839">
            <a:solidFill>
              <a:srgbClr val="FDFD0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668334" y="3707438"/>
            <a:ext cx="137795" cy="59055"/>
          </a:xfrm>
          <a:custGeom>
            <a:avLst/>
            <a:gdLst/>
            <a:ahLst/>
            <a:cxnLst/>
            <a:rect l="l" t="t" r="r" b="b"/>
            <a:pathLst>
              <a:path w="137795" h="59054">
                <a:moveTo>
                  <a:pt x="0" y="0"/>
                </a:moveTo>
                <a:lnTo>
                  <a:pt x="137254" y="0"/>
                </a:lnTo>
                <a:lnTo>
                  <a:pt x="137254" y="58839"/>
                </a:lnTo>
                <a:lnTo>
                  <a:pt x="0" y="58839"/>
                </a:lnTo>
                <a:lnTo>
                  <a:pt x="0" y="0"/>
                </a:lnTo>
                <a:close/>
              </a:path>
            </a:pathLst>
          </a:custGeom>
          <a:ln w="59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668334" y="3707438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59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324083" y="3736857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 h="0">
                <a:moveTo>
                  <a:pt x="0" y="0"/>
                </a:moveTo>
                <a:lnTo>
                  <a:pt x="136541" y="0"/>
                </a:lnTo>
              </a:path>
            </a:pathLst>
          </a:custGeom>
          <a:ln w="58839">
            <a:solidFill>
              <a:srgbClr val="20FD0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324083" y="3707438"/>
            <a:ext cx="137160" cy="59055"/>
          </a:xfrm>
          <a:custGeom>
            <a:avLst/>
            <a:gdLst/>
            <a:ahLst/>
            <a:cxnLst/>
            <a:rect l="l" t="t" r="r" b="b"/>
            <a:pathLst>
              <a:path w="137160" h="59054">
                <a:moveTo>
                  <a:pt x="0" y="0"/>
                </a:moveTo>
                <a:lnTo>
                  <a:pt x="136541" y="0"/>
                </a:lnTo>
                <a:lnTo>
                  <a:pt x="136541" y="58839"/>
                </a:lnTo>
                <a:lnTo>
                  <a:pt x="0" y="58839"/>
                </a:lnTo>
                <a:lnTo>
                  <a:pt x="0" y="0"/>
                </a:lnTo>
                <a:close/>
              </a:path>
            </a:pathLst>
          </a:custGeom>
          <a:ln w="59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324083" y="3707438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59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4283914" y="3371102"/>
            <a:ext cx="1288415" cy="4381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 sz="750" spc="-5">
                <a:latin typeface="Arial"/>
                <a:cs typeface="Arial"/>
              </a:rPr>
              <a:t>Number of low </a:t>
            </a:r>
            <a:r>
              <a:rPr dirty="0" sz="750" spc="-10">
                <a:latin typeface="Arial"/>
                <a:cs typeface="Arial"/>
              </a:rPr>
              <a:t>risk criteria</a:t>
            </a:r>
            <a:r>
              <a:rPr dirty="0" sz="750" spc="-125">
                <a:latin typeface="Arial"/>
                <a:cs typeface="Arial"/>
              </a:rPr>
              <a:t> </a:t>
            </a:r>
            <a:r>
              <a:rPr dirty="0" sz="750" spc="-5">
                <a:latin typeface="Arial"/>
                <a:cs typeface="Arial"/>
              </a:rPr>
              <a:t>met</a:t>
            </a:r>
            <a:endParaRPr sz="7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algn="ctr" marR="27305">
              <a:lnSpc>
                <a:spcPct val="100000"/>
              </a:lnSpc>
              <a:spcBef>
                <a:spcPts val="500"/>
              </a:spcBef>
              <a:tabLst>
                <a:tab pos="344170" algn="l"/>
                <a:tab pos="688975" algn="l"/>
              </a:tabLst>
            </a:pPr>
            <a:r>
              <a:rPr dirty="0" sz="750" spc="10">
                <a:latin typeface="Arial"/>
                <a:cs typeface="Arial"/>
              </a:rPr>
              <a:t>3	2	1</a:t>
            </a:r>
            <a:endParaRPr sz="75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140090" y="777778"/>
            <a:ext cx="544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latin typeface="Arial"/>
                <a:cs typeface="Arial"/>
              </a:rPr>
              <a:t>6</a:t>
            </a:r>
            <a:r>
              <a:rPr dirty="0" sz="1400" spc="-15">
                <a:latin typeface="Arial"/>
                <a:cs typeface="Arial"/>
              </a:rPr>
              <a:t>M</a:t>
            </a:r>
            <a:r>
              <a:rPr dirty="0" sz="1400" spc="-20">
                <a:latin typeface="Arial"/>
                <a:cs typeface="Arial"/>
              </a:rPr>
              <a:t>W</a:t>
            </a:r>
            <a:r>
              <a:rPr dirty="0" sz="140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672490" y="777778"/>
            <a:ext cx="3587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latin typeface="Arial"/>
                <a:cs typeface="Arial"/>
              </a:rPr>
              <a:t>Q</a:t>
            </a:r>
            <a:r>
              <a:rPr dirty="0" sz="1400" spc="-20">
                <a:latin typeface="Arial"/>
                <a:cs typeface="Arial"/>
              </a:rPr>
              <a:t>o</a:t>
            </a:r>
            <a:r>
              <a:rPr dirty="0" sz="1400"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036922" y="2970084"/>
            <a:ext cx="92201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Arial"/>
                <a:cs typeface="Arial"/>
              </a:rPr>
              <a:t>NT-proBNP</a:t>
            </a:r>
            <a:endParaRPr sz="14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949094" y="2970084"/>
            <a:ext cx="8693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>
                <a:latin typeface="Arial"/>
                <a:cs typeface="Arial"/>
              </a:rPr>
              <a:t>Risk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Score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423376" y="3275497"/>
            <a:ext cx="118110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50" spc="-10">
                <a:latin typeface="Arial"/>
                <a:cs typeface="Arial"/>
              </a:rPr>
              <a:t>**</a:t>
            </a:r>
            <a:endParaRPr sz="95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117242" y="2412968"/>
            <a:ext cx="186055" cy="127635"/>
          </a:xfrm>
          <a:custGeom>
            <a:avLst/>
            <a:gdLst/>
            <a:ahLst/>
            <a:cxnLst/>
            <a:rect l="l" t="t" r="r" b="b"/>
            <a:pathLst>
              <a:path w="186054" h="127635">
                <a:moveTo>
                  <a:pt x="185503" y="0"/>
                </a:moveTo>
                <a:lnTo>
                  <a:pt x="0" y="0"/>
                </a:lnTo>
                <a:lnTo>
                  <a:pt x="0" y="127218"/>
                </a:lnTo>
                <a:lnTo>
                  <a:pt x="185503" y="127218"/>
                </a:lnTo>
                <a:lnTo>
                  <a:pt x="185503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117242" y="1813608"/>
            <a:ext cx="186055" cy="478790"/>
          </a:xfrm>
          <a:custGeom>
            <a:avLst/>
            <a:gdLst/>
            <a:ahLst/>
            <a:cxnLst/>
            <a:rect l="l" t="t" r="r" b="b"/>
            <a:pathLst>
              <a:path w="186054" h="478789">
                <a:moveTo>
                  <a:pt x="185503" y="0"/>
                </a:moveTo>
                <a:lnTo>
                  <a:pt x="0" y="0"/>
                </a:lnTo>
                <a:lnTo>
                  <a:pt x="0" y="478293"/>
                </a:lnTo>
                <a:lnTo>
                  <a:pt x="185503" y="478293"/>
                </a:lnTo>
                <a:lnTo>
                  <a:pt x="185503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117242" y="2412968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127218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302745" y="2412968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0"/>
                </a:moveTo>
                <a:lnTo>
                  <a:pt x="0" y="127218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117242" y="1813608"/>
            <a:ext cx="186055" cy="478790"/>
          </a:xfrm>
          <a:custGeom>
            <a:avLst/>
            <a:gdLst/>
            <a:ahLst/>
            <a:cxnLst/>
            <a:rect l="l" t="t" r="r" b="b"/>
            <a:pathLst>
              <a:path w="186054" h="478789">
                <a:moveTo>
                  <a:pt x="0" y="478293"/>
                </a:moveTo>
                <a:lnTo>
                  <a:pt x="0" y="0"/>
                </a:lnTo>
                <a:lnTo>
                  <a:pt x="185503" y="0"/>
                </a:lnTo>
                <a:lnTo>
                  <a:pt x="185503" y="478293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209548" y="1705825"/>
            <a:ext cx="0" cy="104139"/>
          </a:xfrm>
          <a:custGeom>
            <a:avLst/>
            <a:gdLst/>
            <a:ahLst/>
            <a:cxnLst/>
            <a:rect l="l" t="t" r="r" b="b"/>
            <a:pathLst>
              <a:path w="0" h="104139">
                <a:moveTo>
                  <a:pt x="0" y="0"/>
                </a:moveTo>
                <a:lnTo>
                  <a:pt x="0" y="10386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163975" y="170582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14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397102" y="2412968"/>
            <a:ext cx="186055" cy="127635"/>
          </a:xfrm>
          <a:custGeom>
            <a:avLst/>
            <a:gdLst/>
            <a:ahLst/>
            <a:cxnLst/>
            <a:rect l="l" t="t" r="r" b="b"/>
            <a:pathLst>
              <a:path w="186054" h="127635">
                <a:moveTo>
                  <a:pt x="185503" y="0"/>
                </a:moveTo>
                <a:lnTo>
                  <a:pt x="0" y="0"/>
                </a:lnTo>
                <a:lnTo>
                  <a:pt x="0" y="127218"/>
                </a:lnTo>
                <a:lnTo>
                  <a:pt x="185503" y="127218"/>
                </a:lnTo>
                <a:lnTo>
                  <a:pt x="185503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397102" y="1630135"/>
            <a:ext cx="186055" cy="662305"/>
          </a:xfrm>
          <a:custGeom>
            <a:avLst/>
            <a:gdLst/>
            <a:ahLst/>
            <a:cxnLst/>
            <a:rect l="l" t="t" r="r" b="b"/>
            <a:pathLst>
              <a:path w="186054" h="662305">
                <a:moveTo>
                  <a:pt x="185503" y="0"/>
                </a:moveTo>
                <a:lnTo>
                  <a:pt x="0" y="0"/>
                </a:lnTo>
                <a:lnTo>
                  <a:pt x="0" y="661766"/>
                </a:lnTo>
                <a:lnTo>
                  <a:pt x="185503" y="661766"/>
                </a:lnTo>
                <a:lnTo>
                  <a:pt x="185503" y="0"/>
                </a:lnTo>
                <a:close/>
              </a:path>
            </a:pathLst>
          </a:custGeom>
          <a:solidFill>
            <a:srgbClr val="7AB82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397102" y="2412968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127218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582605" y="2412968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0"/>
                </a:moveTo>
                <a:lnTo>
                  <a:pt x="0" y="127218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397102" y="1630136"/>
            <a:ext cx="186055" cy="662305"/>
          </a:xfrm>
          <a:custGeom>
            <a:avLst/>
            <a:gdLst/>
            <a:ahLst/>
            <a:cxnLst/>
            <a:rect l="l" t="t" r="r" b="b"/>
            <a:pathLst>
              <a:path w="186054" h="662305">
                <a:moveTo>
                  <a:pt x="0" y="661766"/>
                </a:moveTo>
                <a:lnTo>
                  <a:pt x="0" y="0"/>
                </a:lnTo>
                <a:lnTo>
                  <a:pt x="185503" y="0"/>
                </a:lnTo>
                <a:lnTo>
                  <a:pt x="185503" y="661766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489586" y="1488297"/>
            <a:ext cx="0" cy="139065"/>
          </a:xfrm>
          <a:custGeom>
            <a:avLst/>
            <a:gdLst/>
            <a:ahLst/>
            <a:cxnLst/>
            <a:rect l="l" t="t" r="r" b="b"/>
            <a:pathLst>
              <a:path w="0" h="139064">
                <a:moveTo>
                  <a:pt x="0" y="0"/>
                </a:moveTo>
                <a:lnTo>
                  <a:pt x="0" y="13854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444013" y="1488297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0967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677141" y="2412968"/>
            <a:ext cx="186055" cy="127635"/>
          </a:xfrm>
          <a:custGeom>
            <a:avLst/>
            <a:gdLst/>
            <a:ahLst/>
            <a:cxnLst/>
            <a:rect l="l" t="t" r="r" b="b"/>
            <a:pathLst>
              <a:path w="186054" h="127635">
                <a:moveTo>
                  <a:pt x="185503" y="0"/>
                </a:moveTo>
                <a:lnTo>
                  <a:pt x="0" y="0"/>
                </a:lnTo>
                <a:lnTo>
                  <a:pt x="0" y="127218"/>
                </a:lnTo>
                <a:lnTo>
                  <a:pt x="185503" y="127218"/>
                </a:lnTo>
                <a:lnTo>
                  <a:pt x="185503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677141" y="1547136"/>
            <a:ext cx="186055" cy="744855"/>
          </a:xfrm>
          <a:custGeom>
            <a:avLst/>
            <a:gdLst/>
            <a:ahLst/>
            <a:cxnLst/>
            <a:rect l="l" t="t" r="r" b="b"/>
            <a:pathLst>
              <a:path w="186054" h="744855">
                <a:moveTo>
                  <a:pt x="185503" y="0"/>
                </a:moveTo>
                <a:lnTo>
                  <a:pt x="0" y="0"/>
                </a:lnTo>
                <a:lnTo>
                  <a:pt x="0" y="744765"/>
                </a:lnTo>
                <a:lnTo>
                  <a:pt x="185503" y="744765"/>
                </a:lnTo>
                <a:lnTo>
                  <a:pt x="185503" y="0"/>
                </a:lnTo>
                <a:close/>
              </a:path>
            </a:pathLst>
          </a:custGeom>
          <a:solidFill>
            <a:srgbClr val="85B3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677141" y="2412968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127218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862644" y="2412968"/>
            <a:ext cx="0" cy="127635"/>
          </a:xfrm>
          <a:custGeom>
            <a:avLst/>
            <a:gdLst/>
            <a:ahLst/>
            <a:cxnLst/>
            <a:rect l="l" t="t" r="r" b="b"/>
            <a:pathLst>
              <a:path w="0" h="127635">
                <a:moveTo>
                  <a:pt x="0" y="0"/>
                </a:moveTo>
                <a:lnTo>
                  <a:pt x="0" y="127218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677141" y="1547136"/>
            <a:ext cx="186055" cy="744855"/>
          </a:xfrm>
          <a:custGeom>
            <a:avLst/>
            <a:gdLst/>
            <a:ahLst/>
            <a:cxnLst/>
            <a:rect l="l" t="t" r="r" b="b"/>
            <a:pathLst>
              <a:path w="186054" h="744855">
                <a:moveTo>
                  <a:pt x="0" y="744765"/>
                </a:moveTo>
                <a:lnTo>
                  <a:pt x="0" y="0"/>
                </a:lnTo>
                <a:lnTo>
                  <a:pt x="185503" y="0"/>
                </a:lnTo>
                <a:lnTo>
                  <a:pt x="185503" y="744765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769447" y="1393797"/>
            <a:ext cx="0" cy="150495"/>
          </a:xfrm>
          <a:custGeom>
            <a:avLst/>
            <a:gdLst/>
            <a:ahLst/>
            <a:cxnLst/>
            <a:rect l="l" t="t" r="r" b="b"/>
            <a:pathLst>
              <a:path w="0" h="150494">
                <a:moveTo>
                  <a:pt x="0" y="0"/>
                </a:moveTo>
                <a:lnTo>
                  <a:pt x="0" y="15004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724052" y="1393797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 h="0">
                <a:moveTo>
                  <a:pt x="0" y="0"/>
                </a:moveTo>
                <a:lnTo>
                  <a:pt x="91057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025382" y="2540187"/>
            <a:ext cx="932180" cy="0"/>
          </a:xfrm>
          <a:custGeom>
            <a:avLst/>
            <a:gdLst/>
            <a:ahLst/>
            <a:cxnLst/>
            <a:rect l="l" t="t" r="r" b="b"/>
            <a:pathLst>
              <a:path w="932179" h="0">
                <a:moveTo>
                  <a:pt x="0" y="0"/>
                </a:moveTo>
                <a:lnTo>
                  <a:pt x="0" y="0"/>
                </a:lnTo>
                <a:lnTo>
                  <a:pt x="931618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210886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490924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770784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 rot="18960000">
            <a:off x="3079549" y="2618093"/>
            <a:ext cx="170771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10">
                <a:latin typeface="Arial"/>
                <a:cs typeface="Arial"/>
              </a:rPr>
              <a:t>B</a:t>
            </a:r>
            <a:r>
              <a:rPr dirty="0" sz="800" spc="20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 rot="18960000">
            <a:off x="3271022" y="2658261"/>
            <a:ext cx="267319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5">
                <a:latin typeface="Arial"/>
                <a:cs typeface="Arial"/>
              </a:rPr>
              <a:t>4</a:t>
            </a:r>
            <a:r>
              <a:rPr dirty="0" sz="800" spc="-10">
                <a:latin typeface="Arial"/>
                <a:cs typeface="Arial"/>
              </a:rPr>
              <a:t>-</a:t>
            </a:r>
            <a:r>
              <a:rPr dirty="0" sz="800" spc="5">
                <a:latin typeface="Arial"/>
                <a:cs typeface="Arial"/>
              </a:rPr>
              <a:t>6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 rot="18960000">
            <a:off x="3626532" y="2624695"/>
            <a:ext cx="184470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>
                <a:latin typeface="Arial"/>
                <a:cs typeface="Arial"/>
              </a:rPr>
              <a:t>8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2986567" y="2374879"/>
            <a:ext cx="77096" cy="1686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2911458" y="2458653"/>
            <a:ext cx="8509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2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3025382" y="1142570"/>
            <a:ext cx="0" cy="1149350"/>
          </a:xfrm>
          <a:custGeom>
            <a:avLst/>
            <a:gdLst/>
            <a:ahLst/>
            <a:cxnLst/>
            <a:rect l="l" t="t" r="r" b="b"/>
            <a:pathLst>
              <a:path w="0" h="1149350">
                <a:moveTo>
                  <a:pt x="0" y="1149331"/>
                </a:moveTo>
                <a:lnTo>
                  <a:pt x="0" y="1149331"/>
                </a:lnTo>
                <a:lnTo>
                  <a:pt x="0" y="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989887" y="2256955"/>
            <a:ext cx="70485" cy="69850"/>
          </a:xfrm>
          <a:custGeom>
            <a:avLst/>
            <a:gdLst/>
            <a:ahLst/>
            <a:cxnLst/>
            <a:rect l="l" t="t" r="r" b="b"/>
            <a:pathLst>
              <a:path w="70485" h="69850">
                <a:moveTo>
                  <a:pt x="0" y="0"/>
                </a:moveTo>
                <a:lnTo>
                  <a:pt x="0" y="0"/>
                </a:lnTo>
                <a:lnTo>
                  <a:pt x="70455" y="69715"/>
                </a:lnTo>
              </a:path>
            </a:pathLst>
          </a:custGeom>
          <a:ln w="6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2989887" y="1717147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0" y="0"/>
                </a:moveTo>
                <a:lnTo>
                  <a:pt x="0" y="0"/>
                </a:lnTo>
                <a:lnTo>
                  <a:pt x="35495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989887" y="1142570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0" y="0"/>
                </a:moveTo>
                <a:lnTo>
                  <a:pt x="0" y="0"/>
                </a:lnTo>
                <a:lnTo>
                  <a:pt x="35495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/>
          <p:nvPr/>
        </p:nvSpPr>
        <p:spPr>
          <a:xfrm>
            <a:off x="2732822" y="2210101"/>
            <a:ext cx="26098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4000</a:t>
            </a:r>
            <a:endParaRPr sz="8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732822" y="1635613"/>
            <a:ext cx="26098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6000</a:t>
            </a:r>
            <a:endParaRPr sz="8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732822" y="1061037"/>
            <a:ext cx="26098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8000</a:t>
            </a:r>
            <a:endParaRPr sz="8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429051" y="1350695"/>
            <a:ext cx="295910" cy="98425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5"/>
              </a:spcBef>
            </a:pPr>
            <a:r>
              <a:rPr dirty="0" sz="900" spc="-10">
                <a:latin typeface="Arial"/>
                <a:cs typeface="Arial"/>
              </a:rPr>
              <a:t>Accelerometer</a:t>
            </a:r>
            <a:r>
              <a:rPr dirty="0" sz="900" spc="-5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Unit  (steps) </a:t>
            </a:r>
            <a:r>
              <a:rPr dirty="0" sz="900" spc="-5">
                <a:latin typeface="Arial"/>
                <a:cs typeface="Arial"/>
              </a:rPr>
              <a:t>Per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Day</a:t>
            </a:r>
            <a:endParaRPr sz="900">
              <a:latin typeface="Arial"/>
              <a:cs typeface="Arial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1171385" y="2416267"/>
            <a:ext cx="142875" cy="124460"/>
          </a:xfrm>
          <a:custGeom>
            <a:avLst/>
            <a:gdLst/>
            <a:ahLst/>
            <a:cxnLst/>
            <a:rect l="l" t="t" r="r" b="b"/>
            <a:pathLst>
              <a:path w="142875" h="124460">
                <a:moveTo>
                  <a:pt x="142801" y="0"/>
                </a:moveTo>
                <a:lnTo>
                  <a:pt x="0" y="0"/>
                </a:lnTo>
                <a:lnTo>
                  <a:pt x="0" y="123919"/>
                </a:lnTo>
                <a:lnTo>
                  <a:pt x="142801" y="123919"/>
                </a:lnTo>
                <a:lnTo>
                  <a:pt x="142801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171385" y="2046648"/>
            <a:ext cx="142875" cy="248920"/>
          </a:xfrm>
          <a:custGeom>
            <a:avLst/>
            <a:gdLst/>
            <a:ahLst/>
            <a:cxnLst/>
            <a:rect l="l" t="t" r="r" b="b"/>
            <a:pathLst>
              <a:path w="142875" h="248919">
                <a:moveTo>
                  <a:pt x="142801" y="0"/>
                </a:moveTo>
                <a:lnTo>
                  <a:pt x="0" y="0"/>
                </a:lnTo>
                <a:lnTo>
                  <a:pt x="0" y="248552"/>
                </a:lnTo>
                <a:lnTo>
                  <a:pt x="142801" y="248552"/>
                </a:lnTo>
                <a:lnTo>
                  <a:pt x="142801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171385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3919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314187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0"/>
                </a:moveTo>
                <a:lnTo>
                  <a:pt x="0" y="123919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171385" y="2046648"/>
            <a:ext cx="142875" cy="248920"/>
          </a:xfrm>
          <a:custGeom>
            <a:avLst/>
            <a:gdLst/>
            <a:ahLst/>
            <a:cxnLst/>
            <a:rect l="l" t="t" r="r" b="b"/>
            <a:pathLst>
              <a:path w="142875" h="248919">
                <a:moveTo>
                  <a:pt x="0" y="248552"/>
                </a:moveTo>
                <a:lnTo>
                  <a:pt x="0" y="0"/>
                </a:lnTo>
                <a:lnTo>
                  <a:pt x="142801" y="0"/>
                </a:lnTo>
                <a:lnTo>
                  <a:pt x="142801" y="248552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243125" y="1752807"/>
            <a:ext cx="0" cy="290830"/>
          </a:xfrm>
          <a:custGeom>
            <a:avLst/>
            <a:gdLst/>
            <a:ahLst/>
            <a:cxnLst/>
            <a:rect l="l" t="t" r="r" b="b"/>
            <a:pathLst>
              <a:path w="0" h="290830">
                <a:moveTo>
                  <a:pt x="0" y="0"/>
                </a:moveTo>
                <a:lnTo>
                  <a:pt x="0" y="290542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224967" y="1752807"/>
            <a:ext cx="36195" cy="0"/>
          </a:xfrm>
          <a:custGeom>
            <a:avLst/>
            <a:gdLst/>
            <a:ahLst/>
            <a:cxnLst/>
            <a:rect l="l" t="t" r="r" b="b"/>
            <a:pathLst>
              <a:path w="36194" h="0">
                <a:moveTo>
                  <a:pt x="0" y="0"/>
                </a:moveTo>
                <a:lnTo>
                  <a:pt x="3564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386364" y="2416267"/>
            <a:ext cx="142240" cy="124460"/>
          </a:xfrm>
          <a:custGeom>
            <a:avLst/>
            <a:gdLst/>
            <a:ahLst/>
            <a:cxnLst/>
            <a:rect l="l" t="t" r="r" b="b"/>
            <a:pathLst>
              <a:path w="142240" h="124460">
                <a:moveTo>
                  <a:pt x="142150" y="0"/>
                </a:moveTo>
                <a:lnTo>
                  <a:pt x="0" y="0"/>
                </a:lnTo>
                <a:lnTo>
                  <a:pt x="0" y="123919"/>
                </a:lnTo>
                <a:lnTo>
                  <a:pt x="142150" y="123919"/>
                </a:lnTo>
                <a:lnTo>
                  <a:pt x="142150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386364" y="1964986"/>
            <a:ext cx="142240" cy="330835"/>
          </a:xfrm>
          <a:custGeom>
            <a:avLst/>
            <a:gdLst/>
            <a:ahLst/>
            <a:cxnLst/>
            <a:rect l="l" t="t" r="r" b="b"/>
            <a:pathLst>
              <a:path w="142240" h="330835">
                <a:moveTo>
                  <a:pt x="142150" y="0"/>
                </a:moveTo>
                <a:lnTo>
                  <a:pt x="0" y="0"/>
                </a:lnTo>
                <a:lnTo>
                  <a:pt x="0" y="330214"/>
                </a:lnTo>
                <a:lnTo>
                  <a:pt x="142150" y="330214"/>
                </a:lnTo>
                <a:lnTo>
                  <a:pt x="142150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386364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3919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528514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0"/>
                </a:moveTo>
                <a:lnTo>
                  <a:pt x="0" y="123919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386364" y="1964986"/>
            <a:ext cx="142240" cy="330835"/>
          </a:xfrm>
          <a:custGeom>
            <a:avLst/>
            <a:gdLst/>
            <a:ahLst/>
            <a:cxnLst/>
            <a:rect l="l" t="t" r="r" b="b"/>
            <a:pathLst>
              <a:path w="142240" h="330835">
                <a:moveTo>
                  <a:pt x="0" y="330214"/>
                </a:moveTo>
                <a:lnTo>
                  <a:pt x="0" y="0"/>
                </a:lnTo>
                <a:lnTo>
                  <a:pt x="142150" y="0"/>
                </a:lnTo>
                <a:lnTo>
                  <a:pt x="142150" y="330214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457435" y="1683715"/>
            <a:ext cx="0" cy="278130"/>
          </a:xfrm>
          <a:custGeom>
            <a:avLst/>
            <a:gdLst/>
            <a:ahLst/>
            <a:cxnLst/>
            <a:rect l="l" t="t" r="r" b="b"/>
            <a:pathLst>
              <a:path w="0" h="278130">
                <a:moveTo>
                  <a:pt x="0" y="0"/>
                </a:moveTo>
                <a:lnTo>
                  <a:pt x="0" y="277972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439955" y="1683715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34960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600932" y="2416267"/>
            <a:ext cx="142875" cy="123189"/>
          </a:xfrm>
          <a:custGeom>
            <a:avLst/>
            <a:gdLst/>
            <a:ahLst/>
            <a:cxnLst/>
            <a:rect l="l" t="t" r="r" b="b"/>
            <a:pathLst>
              <a:path w="142875" h="123189">
                <a:moveTo>
                  <a:pt x="142516" y="0"/>
                </a:moveTo>
                <a:lnTo>
                  <a:pt x="0" y="0"/>
                </a:lnTo>
                <a:lnTo>
                  <a:pt x="0" y="122582"/>
                </a:lnTo>
                <a:lnTo>
                  <a:pt x="142516" y="122582"/>
                </a:lnTo>
                <a:lnTo>
                  <a:pt x="142516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600932" y="1813608"/>
            <a:ext cx="142875" cy="481965"/>
          </a:xfrm>
          <a:custGeom>
            <a:avLst/>
            <a:gdLst/>
            <a:ahLst/>
            <a:cxnLst/>
            <a:rect l="l" t="t" r="r" b="b"/>
            <a:pathLst>
              <a:path w="142875" h="481964">
                <a:moveTo>
                  <a:pt x="142516" y="0"/>
                </a:moveTo>
                <a:lnTo>
                  <a:pt x="0" y="0"/>
                </a:lnTo>
                <a:lnTo>
                  <a:pt x="0" y="481592"/>
                </a:lnTo>
                <a:lnTo>
                  <a:pt x="142516" y="481592"/>
                </a:lnTo>
                <a:lnTo>
                  <a:pt x="142516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600932" y="2416267"/>
            <a:ext cx="0" cy="123189"/>
          </a:xfrm>
          <a:custGeom>
            <a:avLst/>
            <a:gdLst/>
            <a:ahLst/>
            <a:cxnLst/>
            <a:rect l="l" t="t" r="r" b="b"/>
            <a:pathLst>
              <a:path w="0" h="123189">
                <a:moveTo>
                  <a:pt x="0" y="122582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743449" y="2416267"/>
            <a:ext cx="0" cy="123189"/>
          </a:xfrm>
          <a:custGeom>
            <a:avLst/>
            <a:gdLst/>
            <a:ahLst/>
            <a:cxnLst/>
            <a:rect l="l" t="t" r="r" b="b"/>
            <a:pathLst>
              <a:path w="0" h="123189">
                <a:moveTo>
                  <a:pt x="0" y="0"/>
                </a:moveTo>
                <a:lnTo>
                  <a:pt x="0" y="122582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600932" y="1813608"/>
            <a:ext cx="142875" cy="481965"/>
          </a:xfrm>
          <a:custGeom>
            <a:avLst/>
            <a:gdLst/>
            <a:ahLst/>
            <a:cxnLst/>
            <a:rect l="l" t="t" r="r" b="b"/>
            <a:pathLst>
              <a:path w="142875" h="481964">
                <a:moveTo>
                  <a:pt x="0" y="481592"/>
                </a:moveTo>
                <a:lnTo>
                  <a:pt x="0" y="0"/>
                </a:lnTo>
                <a:lnTo>
                  <a:pt x="142516" y="0"/>
                </a:lnTo>
                <a:lnTo>
                  <a:pt x="142516" y="481592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1672369" y="1510406"/>
            <a:ext cx="0" cy="299720"/>
          </a:xfrm>
          <a:custGeom>
            <a:avLst/>
            <a:gdLst/>
            <a:ahLst/>
            <a:cxnLst/>
            <a:rect l="l" t="t" r="r" b="b"/>
            <a:pathLst>
              <a:path w="0" h="299719">
                <a:moveTo>
                  <a:pt x="0" y="0"/>
                </a:moveTo>
                <a:lnTo>
                  <a:pt x="0" y="299279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1654443" y="1510406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0" y="0"/>
                </a:moveTo>
                <a:lnTo>
                  <a:pt x="35495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1815866" y="2416267"/>
            <a:ext cx="142240" cy="124460"/>
          </a:xfrm>
          <a:custGeom>
            <a:avLst/>
            <a:gdLst/>
            <a:ahLst/>
            <a:cxnLst/>
            <a:rect l="l" t="t" r="r" b="b"/>
            <a:pathLst>
              <a:path w="142239" h="124460">
                <a:moveTo>
                  <a:pt x="141892" y="0"/>
                </a:moveTo>
                <a:lnTo>
                  <a:pt x="0" y="0"/>
                </a:lnTo>
                <a:lnTo>
                  <a:pt x="0" y="123919"/>
                </a:lnTo>
                <a:lnTo>
                  <a:pt x="141892" y="123919"/>
                </a:lnTo>
                <a:lnTo>
                  <a:pt x="141892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815866" y="1806297"/>
            <a:ext cx="142240" cy="488950"/>
          </a:xfrm>
          <a:custGeom>
            <a:avLst/>
            <a:gdLst/>
            <a:ahLst/>
            <a:cxnLst/>
            <a:rect l="l" t="t" r="r" b="b"/>
            <a:pathLst>
              <a:path w="142239" h="488950">
                <a:moveTo>
                  <a:pt x="141892" y="0"/>
                </a:moveTo>
                <a:lnTo>
                  <a:pt x="0" y="0"/>
                </a:lnTo>
                <a:lnTo>
                  <a:pt x="0" y="488902"/>
                </a:lnTo>
                <a:lnTo>
                  <a:pt x="141892" y="488902"/>
                </a:lnTo>
                <a:lnTo>
                  <a:pt x="141892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1815866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3919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1957758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0"/>
                </a:moveTo>
                <a:lnTo>
                  <a:pt x="0" y="123919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815866" y="1806297"/>
            <a:ext cx="142240" cy="488950"/>
          </a:xfrm>
          <a:custGeom>
            <a:avLst/>
            <a:gdLst/>
            <a:ahLst/>
            <a:cxnLst/>
            <a:rect l="l" t="t" r="r" b="b"/>
            <a:pathLst>
              <a:path w="142239" h="488950">
                <a:moveTo>
                  <a:pt x="0" y="488902"/>
                </a:moveTo>
                <a:lnTo>
                  <a:pt x="0" y="0"/>
                </a:lnTo>
                <a:lnTo>
                  <a:pt x="141892" y="0"/>
                </a:lnTo>
                <a:lnTo>
                  <a:pt x="141892" y="488902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886678" y="1496231"/>
            <a:ext cx="0" cy="307340"/>
          </a:xfrm>
          <a:custGeom>
            <a:avLst/>
            <a:gdLst/>
            <a:ahLst/>
            <a:cxnLst/>
            <a:rect l="l" t="t" r="r" b="b"/>
            <a:pathLst>
              <a:path w="0" h="307339">
                <a:moveTo>
                  <a:pt x="0" y="0"/>
                </a:moveTo>
                <a:lnTo>
                  <a:pt x="0" y="306767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1869466" y="1496231"/>
            <a:ext cx="34925" cy="0"/>
          </a:xfrm>
          <a:custGeom>
            <a:avLst/>
            <a:gdLst/>
            <a:ahLst/>
            <a:cxnLst/>
            <a:rect l="l" t="t" r="r" b="b"/>
            <a:pathLst>
              <a:path w="34925" h="0">
                <a:moveTo>
                  <a:pt x="0" y="0"/>
                </a:moveTo>
                <a:lnTo>
                  <a:pt x="34781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1100546" y="2540187"/>
            <a:ext cx="932815" cy="0"/>
          </a:xfrm>
          <a:custGeom>
            <a:avLst/>
            <a:gdLst/>
            <a:ahLst/>
            <a:cxnLst/>
            <a:rect l="l" t="t" r="r" b="b"/>
            <a:pathLst>
              <a:path w="932814" h="0">
                <a:moveTo>
                  <a:pt x="0" y="0"/>
                </a:moveTo>
                <a:lnTo>
                  <a:pt x="0" y="0"/>
                </a:lnTo>
                <a:lnTo>
                  <a:pt x="932305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243125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1457435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1672369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1886678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 txBox="1"/>
          <p:nvPr/>
        </p:nvSpPr>
        <p:spPr>
          <a:xfrm rot="18960000">
            <a:off x="1111667" y="2618093"/>
            <a:ext cx="170275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10">
                <a:latin typeface="Arial"/>
                <a:cs typeface="Arial"/>
              </a:rPr>
              <a:t>B</a:t>
            </a:r>
            <a:r>
              <a:rPr dirty="0" sz="800" spc="20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 rot="18960000">
            <a:off x="1313285" y="2624695"/>
            <a:ext cx="184470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5">
                <a:latin typeface="Arial"/>
                <a:cs typeface="Arial"/>
              </a:rPr>
              <a:t>1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 rot="18960000">
            <a:off x="1452645" y="2658261"/>
            <a:ext cx="267319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5">
                <a:latin typeface="Arial"/>
                <a:cs typeface="Arial"/>
              </a:rPr>
              <a:t>4</a:t>
            </a:r>
            <a:r>
              <a:rPr dirty="0" sz="800" spc="-10">
                <a:latin typeface="Arial"/>
                <a:cs typeface="Arial"/>
              </a:rPr>
              <a:t>-</a:t>
            </a:r>
            <a:r>
              <a:rPr dirty="0" sz="800" spc="5">
                <a:latin typeface="Arial"/>
                <a:cs typeface="Arial"/>
              </a:rPr>
              <a:t>6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 rot="18960000">
            <a:off x="1742603" y="2624695"/>
            <a:ext cx="184470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5">
                <a:latin typeface="Arial"/>
                <a:cs typeface="Arial"/>
              </a:rPr>
              <a:t>8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1062239" y="2378178"/>
            <a:ext cx="76382" cy="165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 txBox="1"/>
          <p:nvPr/>
        </p:nvSpPr>
        <p:spPr>
          <a:xfrm>
            <a:off x="986667" y="2458653"/>
            <a:ext cx="8509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2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1100546" y="1175556"/>
            <a:ext cx="0" cy="1120140"/>
          </a:xfrm>
          <a:custGeom>
            <a:avLst/>
            <a:gdLst/>
            <a:ahLst/>
            <a:cxnLst/>
            <a:rect l="l" t="t" r="r" b="b"/>
            <a:pathLst>
              <a:path w="0" h="1120139">
                <a:moveTo>
                  <a:pt x="0" y="1119644"/>
                </a:moveTo>
                <a:lnTo>
                  <a:pt x="0" y="1119644"/>
                </a:lnTo>
                <a:lnTo>
                  <a:pt x="0" y="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065559" y="2260253"/>
            <a:ext cx="69850" cy="69850"/>
          </a:xfrm>
          <a:custGeom>
            <a:avLst/>
            <a:gdLst/>
            <a:ahLst/>
            <a:cxnLst/>
            <a:rect l="l" t="t" r="r" b="b"/>
            <a:pathLst>
              <a:path w="69850" h="69850">
                <a:moveTo>
                  <a:pt x="0" y="0"/>
                </a:moveTo>
                <a:lnTo>
                  <a:pt x="0" y="0"/>
                </a:lnTo>
                <a:lnTo>
                  <a:pt x="69742" y="69715"/>
                </a:lnTo>
              </a:path>
            </a:pathLst>
          </a:custGeom>
          <a:ln w="6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1065559" y="2015267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1065559" y="1735244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1065559" y="1455311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1065559" y="1175556"/>
            <a:ext cx="35560" cy="0"/>
          </a:xfrm>
          <a:custGeom>
            <a:avLst/>
            <a:gdLst/>
            <a:ahLst/>
            <a:cxnLst/>
            <a:rect l="l" t="t" r="r" b="b"/>
            <a:pathLst>
              <a:path w="35559" h="0">
                <a:moveTo>
                  <a:pt x="0" y="0"/>
                </a:moveTo>
                <a:lnTo>
                  <a:pt x="0" y="0"/>
                </a:lnTo>
                <a:lnTo>
                  <a:pt x="34986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 txBox="1"/>
          <p:nvPr/>
        </p:nvSpPr>
        <p:spPr>
          <a:xfrm>
            <a:off x="867329" y="2213489"/>
            <a:ext cx="20256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250</a:t>
            </a:r>
            <a:endParaRPr sz="8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67329" y="1933466"/>
            <a:ext cx="20256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300</a:t>
            </a:r>
            <a:endParaRPr sz="80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867329" y="1653711"/>
            <a:ext cx="20256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350</a:t>
            </a:r>
            <a:endParaRPr sz="80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867329" y="1373777"/>
            <a:ext cx="20256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400</a:t>
            </a:r>
            <a:endParaRPr sz="800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867329" y="1093844"/>
            <a:ext cx="202565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450</a:t>
            </a:r>
            <a:endParaRPr sz="8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651967" y="1509463"/>
            <a:ext cx="187960" cy="6978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65"/>
              </a:lnSpc>
            </a:pPr>
            <a:r>
              <a:rPr dirty="0" sz="1150" spc="-15">
                <a:latin typeface="Arial"/>
                <a:cs typeface="Arial"/>
              </a:rPr>
              <a:t>6MWT</a:t>
            </a:r>
            <a:r>
              <a:rPr dirty="0" sz="1150" spc="-120">
                <a:latin typeface="Arial"/>
                <a:cs typeface="Arial"/>
              </a:rPr>
              <a:t> </a:t>
            </a:r>
            <a:r>
              <a:rPr dirty="0" sz="1150" spc="-15">
                <a:latin typeface="Arial"/>
                <a:cs typeface="Arial"/>
              </a:rPr>
              <a:t>(m)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1633538" y="1151391"/>
            <a:ext cx="283210" cy="175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21615" algn="l"/>
              </a:tabLst>
            </a:pPr>
            <a:r>
              <a:rPr dirty="0" sz="950" spc="10">
                <a:latin typeface="Arial"/>
                <a:cs typeface="Arial"/>
              </a:rPr>
              <a:t>*</a:t>
            </a:r>
            <a:r>
              <a:rPr dirty="0" sz="950" spc="10">
                <a:latin typeface="Arial"/>
                <a:cs typeface="Arial"/>
              </a:rPr>
              <a:t>	</a:t>
            </a:r>
            <a:r>
              <a:rPr dirty="0" sz="950" spc="10">
                <a:latin typeface="Arial"/>
                <a:cs typeface="Arial"/>
              </a:rPr>
              <a:t>*</a:t>
            </a:r>
            <a:endParaRPr sz="950">
              <a:latin typeface="Arial"/>
              <a:cs typeface="Arial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4573353" y="2416267"/>
            <a:ext cx="266065" cy="124460"/>
          </a:xfrm>
          <a:custGeom>
            <a:avLst/>
            <a:gdLst/>
            <a:ahLst/>
            <a:cxnLst/>
            <a:rect l="l" t="t" r="r" b="b"/>
            <a:pathLst>
              <a:path w="266064" h="124460">
                <a:moveTo>
                  <a:pt x="265858" y="0"/>
                </a:moveTo>
                <a:lnTo>
                  <a:pt x="0" y="0"/>
                </a:lnTo>
                <a:lnTo>
                  <a:pt x="0" y="123919"/>
                </a:lnTo>
                <a:lnTo>
                  <a:pt x="265858" y="123919"/>
                </a:lnTo>
                <a:lnTo>
                  <a:pt x="265858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4573353" y="1672393"/>
            <a:ext cx="266065" cy="622935"/>
          </a:xfrm>
          <a:custGeom>
            <a:avLst/>
            <a:gdLst/>
            <a:ahLst/>
            <a:cxnLst/>
            <a:rect l="l" t="t" r="r" b="b"/>
            <a:pathLst>
              <a:path w="266064" h="622935">
                <a:moveTo>
                  <a:pt x="265858" y="0"/>
                </a:moveTo>
                <a:lnTo>
                  <a:pt x="0" y="0"/>
                </a:lnTo>
                <a:lnTo>
                  <a:pt x="0" y="622807"/>
                </a:lnTo>
                <a:lnTo>
                  <a:pt x="265858" y="622807"/>
                </a:lnTo>
                <a:lnTo>
                  <a:pt x="265858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4573353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3919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4839211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0"/>
                </a:moveTo>
                <a:lnTo>
                  <a:pt x="0" y="123919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4573353" y="1672393"/>
            <a:ext cx="266065" cy="622935"/>
          </a:xfrm>
          <a:custGeom>
            <a:avLst/>
            <a:gdLst/>
            <a:ahLst/>
            <a:cxnLst/>
            <a:rect l="l" t="t" r="r" b="b"/>
            <a:pathLst>
              <a:path w="266064" h="622935">
                <a:moveTo>
                  <a:pt x="0" y="622807"/>
                </a:moveTo>
                <a:lnTo>
                  <a:pt x="0" y="0"/>
                </a:lnTo>
                <a:lnTo>
                  <a:pt x="265858" y="0"/>
                </a:lnTo>
                <a:lnTo>
                  <a:pt x="265858" y="622807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4706594" y="1344229"/>
            <a:ext cx="0" cy="325120"/>
          </a:xfrm>
          <a:custGeom>
            <a:avLst/>
            <a:gdLst/>
            <a:ahLst/>
            <a:cxnLst/>
            <a:rect l="l" t="t" r="r" b="b"/>
            <a:pathLst>
              <a:path w="0" h="325119">
                <a:moveTo>
                  <a:pt x="0" y="0"/>
                </a:moveTo>
                <a:lnTo>
                  <a:pt x="0" y="324865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673596" y="1344229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 h="0">
                <a:moveTo>
                  <a:pt x="0" y="0"/>
                </a:moveTo>
                <a:lnTo>
                  <a:pt x="65104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4972542" y="2416267"/>
            <a:ext cx="266065" cy="124460"/>
          </a:xfrm>
          <a:custGeom>
            <a:avLst/>
            <a:gdLst/>
            <a:ahLst/>
            <a:cxnLst/>
            <a:rect l="l" t="t" r="r" b="b"/>
            <a:pathLst>
              <a:path w="266064" h="124460">
                <a:moveTo>
                  <a:pt x="265858" y="0"/>
                </a:moveTo>
                <a:lnTo>
                  <a:pt x="0" y="0"/>
                </a:lnTo>
                <a:lnTo>
                  <a:pt x="0" y="123919"/>
                </a:lnTo>
                <a:lnTo>
                  <a:pt x="265858" y="123919"/>
                </a:lnTo>
                <a:lnTo>
                  <a:pt x="265858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4972542" y="1926919"/>
            <a:ext cx="266065" cy="368300"/>
          </a:xfrm>
          <a:custGeom>
            <a:avLst/>
            <a:gdLst/>
            <a:ahLst/>
            <a:cxnLst/>
            <a:rect l="l" t="t" r="r" b="b"/>
            <a:pathLst>
              <a:path w="266064" h="368300">
                <a:moveTo>
                  <a:pt x="265858" y="0"/>
                </a:moveTo>
                <a:lnTo>
                  <a:pt x="0" y="0"/>
                </a:lnTo>
                <a:lnTo>
                  <a:pt x="0" y="368281"/>
                </a:lnTo>
                <a:lnTo>
                  <a:pt x="265858" y="368281"/>
                </a:lnTo>
                <a:lnTo>
                  <a:pt x="265858" y="0"/>
                </a:lnTo>
                <a:close/>
              </a:path>
            </a:pathLst>
          </a:custGeom>
          <a:solidFill>
            <a:srgbClr val="85B1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4972541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3919"/>
                </a:moveTo>
                <a:lnTo>
                  <a:pt x="0" y="0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5238400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0"/>
                </a:moveTo>
                <a:lnTo>
                  <a:pt x="0" y="123919"/>
                </a:lnTo>
              </a:path>
            </a:pathLst>
          </a:custGeom>
          <a:ln w="6641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972541" y="1926919"/>
            <a:ext cx="266065" cy="368300"/>
          </a:xfrm>
          <a:custGeom>
            <a:avLst/>
            <a:gdLst/>
            <a:ahLst/>
            <a:cxnLst/>
            <a:rect l="l" t="t" r="r" b="b"/>
            <a:pathLst>
              <a:path w="266064" h="368300">
                <a:moveTo>
                  <a:pt x="0" y="368281"/>
                </a:moveTo>
                <a:lnTo>
                  <a:pt x="0" y="0"/>
                </a:lnTo>
                <a:lnTo>
                  <a:pt x="265858" y="0"/>
                </a:lnTo>
                <a:lnTo>
                  <a:pt x="265858" y="368281"/>
                </a:lnTo>
              </a:path>
            </a:pathLst>
          </a:custGeom>
          <a:ln w="6640">
            <a:solidFill>
              <a:srgbClr val="FDFDF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5105158" y="1634771"/>
            <a:ext cx="0" cy="288290"/>
          </a:xfrm>
          <a:custGeom>
            <a:avLst/>
            <a:gdLst/>
            <a:ahLst/>
            <a:cxnLst/>
            <a:rect l="l" t="t" r="r" b="b"/>
            <a:pathLst>
              <a:path w="0" h="288289">
                <a:moveTo>
                  <a:pt x="0" y="0"/>
                </a:moveTo>
                <a:lnTo>
                  <a:pt x="0" y="287956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072784" y="1634771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 h="0">
                <a:moveTo>
                  <a:pt x="0" y="0"/>
                </a:moveTo>
                <a:lnTo>
                  <a:pt x="65104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4440112" y="2540187"/>
            <a:ext cx="932815" cy="0"/>
          </a:xfrm>
          <a:custGeom>
            <a:avLst/>
            <a:gdLst/>
            <a:ahLst/>
            <a:cxnLst/>
            <a:rect l="l" t="t" r="r" b="b"/>
            <a:pathLst>
              <a:path w="932814" h="0">
                <a:moveTo>
                  <a:pt x="0" y="0"/>
                </a:moveTo>
                <a:lnTo>
                  <a:pt x="0" y="0"/>
                </a:lnTo>
                <a:lnTo>
                  <a:pt x="932242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4706594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5105158" y="2540187"/>
            <a:ext cx="0" cy="34925"/>
          </a:xfrm>
          <a:custGeom>
            <a:avLst/>
            <a:gdLst/>
            <a:ahLst/>
            <a:cxnLst/>
            <a:rect l="l" t="t" r="r" b="b"/>
            <a:pathLst>
              <a:path w="0" h="34925">
                <a:moveTo>
                  <a:pt x="-3320" y="17384"/>
                </a:moveTo>
                <a:lnTo>
                  <a:pt x="3320" y="17384"/>
                </a:lnTo>
              </a:path>
            </a:pathLst>
          </a:custGeom>
          <a:ln w="347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 txBox="1"/>
          <p:nvPr/>
        </p:nvSpPr>
        <p:spPr>
          <a:xfrm rot="18960000">
            <a:off x="4575179" y="2618093"/>
            <a:ext cx="170771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15">
                <a:latin typeface="Arial"/>
                <a:cs typeface="Arial"/>
              </a:rPr>
              <a:t>B</a:t>
            </a:r>
            <a:r>
              <a:rPr dirty="0" sz="800" spc="20">
                <a:latin typeface="Arial"/>
                <a:cs typeface="Arial"/>
              </a:rPr>
              <a:t>L</a:t>
            </a:r>
            <a:endParaRPr sz="800"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 rot="18960000">
            <a:off x="4885881" y="2658260"/>
            <a:ext cx="267319" cy="106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40"/>
              </a:lnSpc>
            </a:pPr>
            <a:r>
              <a:rPr dirty="0" sz="800" spc="5">
                <a:latin typeface="Arial"/>
                <a:cs typeface="Arial"/>
              </a:rPr>
              <a:t>4</a:t>
            </a:r>
            <a:r>
              <a:rPr dirty="0" sz="800" spc="-10">
                <a:latin typeface="Arial"/>
                <a:cs typeface="Arial"/>
              </a:rPr>
              <a:t>-</a:t>
            </a:r>
            <a:r>
              <a:rPr dirty="0" sz="800" spc="5">
                <a:latin typeface="Arial"/>
                <a:cs typeface="Arial"/>
              </a:rPr>
              <a:t>6</a:t>
            </a:r>
            <a:r>
              <a:rPr dirty="0" sz="800" spc="30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4440112" y="2416267"/>
            <a:ext cx="0" cy="124460"/>
          </a:xfrm>
          <a:custGeom>
            <a:avLst/>
            <a:gdLst/>
            <a:ahLst/>
            <a:cxnLst/>
            <a:rect l="l" t="t" r="r" b="b"/>
            <a:pathLst>
              <a:path w="0" h="124460">
                <a:moveTo>
                  <a:pt x="0" y="123919"/>
                </a:moveTo>
                <a:lnTo>
                  <a:pt x="0" y="123919"/>
                </a:lnTo>
                <a:lnTo>
                  <a:pt x="0" y="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405062" y="2540187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0" y="0"/>
                </a:moveTo>
                <a:lnTo>
                  <a:pt x="0" y="0"/>
                </a:lnTo>
                <a:lnTo>
                  <a:pt x="35049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405062" y="2416267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0" y="0"/>
                </a:lnTo>
                <a:lnTo>
                  <a:pt x="70455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 txBox="1"/>
          <p:nvPr/>
        </p:nvSpPr>
        <p:spPr>
          <a:xfrm>
            <a:off x="4326188" y="2458653"/>
            <a:ext cx="8509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20"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4440112" y="1175556"/>
            <a:ext cx="0" cy="1120140"/>
          </a:xfrm>
          <a:custGeom>
            <a:avLst/>
            <a:gdLst/>
            <a:ahLst/>
            <a:cxnLst/>
            <a:rect l="l" t="t" r="r" b="b"/>
            <a:pathLst>
              <a:path w="0" h="1120139">
                <a:moveTo>
                  <a:pt x="0" y="1119644"/>
                </a:moveTo>
                <a:lnTo>
                  <a:pt x="0" y="1119644"/>
                </a:lnTo>
                <a:lnTo>
                  <a:pt x="0" y="0"/>
                </a:lnTo>
              </a:path>
            </a:pathLst>
          </a:custGeom>
          <a:ln w="66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4405062" y="2295200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0" y="0"/>
                </a:lnTo>
                <a:lnTo>
                  <a:pt x="70455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405062" y="2015267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0" y="0"/>
                </a:moveTo>
                <a:lnTo>
                  <a:pt x="0" y="0"/>
                </a:lnTo>
                <a:lnTo>
                  <a:pt x="35049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4405062" y="1735244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0" y="0"/>
                </a:moveTo>
                <a:lnTo>
                  <a:pt x="0" y="0"/>
                </a:lnTo>
                <a:lnTo>
                  <a:pt x="35049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4405062" y="1455311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0" y="0"/>
                </a:moveTo>
                <a:lnTo>
                  <a:pt x="0" y="0"/>
                </a:lnTo>
                <a:lnTo>
                  <a:pt x="35049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4405062" y="1175556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 h="0">
                <a:moveTo>
                  <a:pt x="0" y="0"/>
                </a:moveTo>
                <a:lnTo>
                  <a:pt x="0" y="0"/>
                </a:lnTo>
                <a:lnTo>
                  <a:pt x="35049" y="0"/>
                </a:lnTo>
              </a:path>
            </a:pathLst>
          </a:custGeom>
          <a:ln w="66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 txBox="1"/>
          <p:nvPr/>
        </p:nvSpPr>
        <p:spPr>
          <a:xfrm>
            <a:off x="4267326" y="2213489"/>
            <a:ext cx="14351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15</a:t>
            </a:r>
            <a:endParaRPr sz="800">
              <a:latin typeface="Arial"/>
              <a:cs typeface="Arial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4267326" y="1933466"/>
            <a:ext cx="14351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4267326" y="1653711"/>
            <a:ext cx="14351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25</a:t>
            </a:r>
            <a:endParaRPr sz="800"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267326" y="1373777"/>
            <a:ext cx="14351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30</a:t>
            </a:r>
            <a:endParaRPr sz="800"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4267326" y="1093844"/>
            <a:ext cx="143510" cy="1536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800" spc="15">
                <a:latin typeface="Arial"/>
                <a:cs typeface="Arial"/>
              </a:rPr>
              <a:t>35</a:t>
            </a:r>
            <a:endParaRPr sz="80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054399" y="1409996"/>
            <a:ext cx="187960" cy="89789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365"/>
              </a:lnSpc>
            </a:pPr>
            <a:r>
              <a:rPr dirty="0" sz="1150" spc="-20">
                <a:latin typeface="Arial"/>
                <a:cs typeface="Arial"/>
              </a:rPr>
              <a:t>EmPHasis-10</a:t>
            </a:r>
            <a:endParaRPr sz="1150">
              <a:latin typeface="Arial"/>
              <a:cs typeface="Arial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119168" y="777778"/>
            <a:ext cx="692785" cy="548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latin typeface="Arial"/>
                <a:cs typeface="Arial"/>
              </a:rPr>
              <a:t>Actimitry</a:t>
            </a:r>
            <a:endParaRPr sz="1400">
              <a:latin typeface="Arial"/>
              <a:cs typeface="Arial"/>
            </a:endParaRPr>
          </a:p>
          <a:p>
            <a:pPr marL="333375">
              <a:lnSpc>
                <a:spcPct val="100000"/>
              </a:lnSpc>
              <a:spcBef>
                <a:spcPts val="1290"/>
              </a:spcBef>
              <a:tabLst>
                <a:tab pos="620395" algn="l"/>
              </a:tabLst>
            </a:pPr>
            <a:r>
              <a:rPr dirty="0" sz="950" spc="10">
                <a:latin typeface="Arial"/>
                <a:cs typeface="Arial"/>
              </a:rPr>
              <a:t>*	*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Julien</dc:creator>
  <dc:title>Présentation PowerPoint</dc:title>
  <dcterms:created xsi:type="dcterms:W3CDTF">2019-05-23T14:16:15Z</dcterms:created>
  <dcterms:modified xsi:type="dcterms:W3CDTF">2019-05-23T14:16:15Z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2019-05-22T00:00:00Z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2019-05-23T00:00:00Z</vt:filetime>
  </property>
</Properties>
</file>