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372C8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372C8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372C8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382627"/>
            <a:ext cx="9144000" cy="760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382627"/>
            <a:ext cx="9144000" cy="7608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26719" y="944244"/>
            <a:ext cx="8717279" cy="88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61009" y="971550"/>
            <a:ext cx="8682990" cy="0"/>
          </a:xfrm>
          <a:custGeom>
            <a:avLst/>
            <a:gdLst/>
            <a:ahLst/>
            <a:cxnLst/>
            <a:rect l="l" t="t" r="r" b="b"/>
            <a:pathLst>
              <a:path w="8682990" h="0">
                <a:moveTo>
                  <a:pt x="0" y="0"/>
                </a:moveTo>
                <a:lnTo>
                  <a:pt x="8682989" y="0"/>
                </a:lnTo>
              </a:path>
            </a:pathLst>
          </a:custGeom>
          <a:ln w="25400">
            <a:solidFill>
              <a:srgbClr val="372C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0419" y="181864"/>
            <a:ext cx="2423160" cy="465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rgbClr val="372C8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85569" y="2216721"/>
            <a:ext cx="6372860" cy="1963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8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jpg"/><Relationship Id="rId11" Type="http://schemas.openxmlformats.org/officeDocument/2006/relationships/image" Target="../media/image14.jp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1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image" Target="../media/image1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82627"/>
            <a:ext cx="9144000" cy="760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5912" y="271779"/>
            <a:ext cx="8507730" cy="125476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 marR="5080" indent="1082675">
              <a:lnSpc>
                <a:spcPct val="100000"/>
              </a:lnSpc>
              <a:spcBef>
                <a:spcPts val="125"/>
              </a:spcBef>
            </a:pPr>
            <a:r>
              <a:rPr dirty="0" sz="2800" spc="5">
                <a:solidFill>
                  <a:srgbClr val="000000"/>
                </a:solidFill>
              </a:rPr>
              <a:t>Clinical </a:t>
            </a:r>
            <a:r>
              <a:rPr dirty="0" sz="2800" spc="10">
                <a:solidFill>
                  <a:srgbClr val="000000"/>
                </a:solidFill>
              </a:rPr>
              <a:t>and Quality </a:t>
            </a:r>
            <a:r>
              <a:rPr dirty="0" sz="2800" spc="15">
                <a:solidFill>
                  <a:srgbClr val="000000"/>
                </a:solidFill>
              </a:rPr>
              <a:t>of Life Outcomes  </a:t>
            </a:r>
            <a:r>
              <a:rPr dirty="0" sz="2800" spc="-5">
                <a:solidFill>
                  <a:srgbClr val="000000"/>
                </a:solidFill>
              </a:rPr>
              <a:t>Across </a:t>
            </a:r>
            <a:r>
              <a:rPr dirty="0" sz="2800" spc="15">
                <a:solidFill>
                  <a:srgbClr val="000000"/>
                </a:solidFill>
              </a:rPr>
              <a:t>the </a:t>
            </a:r>
            <a:r>
              <a:rPr dirty="0" sz="2800" spc="5">
                <a:solidFill>
                  <a:srgbClr val="000000"/>
                </a:solidFill>
              </a:rPr>
              <a:t>Spectrum </a:t>
            </a:r>
            <a:r>
              <a:rPr dirty="0" sz="2800" spc="15">
                <a:solidFill>
                  <a:srgbClr val="000000"/>
                </a:solidFill>
              </a:rPr>
              <a:t>of </a:t>
            </a:r>
            <a:r>
              <a:rPr dirty="0" sz="2800" spc="5">
                <a:solidFill>
                  <a:srgbClr val="000000"/>
                </a:solidFill>
              </a:rPr>
              <a:t>Baseline </a:t>
            </a:r>
            <a:r>
              <a:rPr dirty="0" sz="2800" spc="10">
                <a:solidFill>
                  <a:srgbClr val="000000"/>
                </a:solidFill>
              </a:rPr>
              <a:t>Kidney</a:t>
            </a:r>
            <a:r>
              <a:rPr dirty="0" sz="2800" spc="-315">
                <a:solidFill>
                  <a:srgbClr val="000000"/>
                </a:solidFill>
              </a:rPr>
              <a:t> </a:t>
            </a:r>
            <a:r>
              <a:rPr dirty="0" sz="2800" spc="15">
                <a:solidFill>
                  <a:srgbClr val="000000"/>
                </a:solidFill>
              </a:rPr>
              <a:t>Function</a:t>
            </a:r>
            <a:endParaRPr sz="2800"/>
          </a:p>
          <a:p>
            <a:pPr marL="317500">
              <a:lnSpc>
                <a:spcPct val="100000"/>
              </a:lnSpc>
              <a:spcBef>
                <a:spcPts val="50"/>
              </a:spcBef>
            </a:pPr>
            <a:r>
              <a:rPr dirty="0" sz="2400" spc="-40">
                <a:solidFill>
                  <a:srgbClr val="E43423"/>
                </a:solidFill>
              </a:rPr>
              <a:t>Insights </a:t>
            </a:r>
            <a:r>
              <a:rPr dirty="0" sz="2400" spc="-10">
                <a:solidFill>
                  <a:srgbClr val="E43423"/>
                </a:solidFill>
              </a:rPr>
              <a:t>from </a:t>
            </a:r>
            <a:r>
              <a:rPr dirty="0" sz="2400" spc="-40">
                <a:solidFill>
                  <a:srgbClr val="E43423"/>
                </a:solidFill>
              </a:rPr>
              <a:t>the </a:t>
            </a:r>
            <a:r>
              <a:rPr dirty="0" sz="2400" spc="-20">
                <a:solidFill>
                  <a:srgbClr val="E43423"/>
                </a:solidFill>
              </a:rPr>
              <a:t>ISCHEMIA </a:t>
            </a:r>
            <a:r>
              <a:rPr dirty="0" sz="2400" spc="-40">
                <a:solidFill>
                  <a:srgbClr val="E43423"/>
                </a:solidFill>
              </a:rPr>
              <a:t>and </a:t>
            </a:r>
            <a:r>
              <a:rPr dirty="0" sz="2400" spc="-15">
                <a:solidFill>
                  <a:srgbClr val="E43423"/>
                </a:solidFill>
              </a:rPr>
              <a:t>ISCHEMIA-CKD</a:t>
            </a:r>
            <a:r>
              <a:rPr dirty="0" sz="2400" spc="210">
                <a:solidFill>
                  <a:srgbClr val="E43423"/>
                </a:solidFill>
              </a:rPr>
              <a:t> </a:t>
            </a:r>
            <a:r>
              <a:rPr dirty="0" sz="2400" spc="-30">
                <a:solidFill>
                  <a:srgbClr val="E43423"/>
                </a:solidFill>
              </a:rPr>
              <a:t>Trials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48260">
              <a:lnSpc>
                <a:spcPct val="100000"/>
              </a:lnSpc>
              <a:spcBef>
                <a:spcPts val="130"/>
              </a:spcBef>
            </a:pPr>
            <a:r>
              <a:rPr dirty="0"/>
              <a:t>Funded </a:t>
            </a:r>
            <a:r>
              <a:rPr dirty="0" spc="5"/>
              <a:t>by </a:t>
            </a:r>
            <a:r>
              <a:rPr dirty="0"/>
              <a:t>the National </a:t>
            </a:r>
            <a:r>
              <a:rPr dirty="0" spc="5"/>
              <a:t>Heart, </a:t>
            </a:r>
            <a:r>
              <a:rPr dirty="0"/>
              <a:t>Lung, and </a:t>
            </a:r>
            <a:r>
              <a:rPr dirty="0" spc="-10"/>
              <a:t>Blood</a:t>
            </a:r>
            <a:r>
              <a:rPr dirty="0" spc="390"/>
              <a:t> </a:t>
            </a:r>
            <a:r>
              <a:rPr dirty="0" spc="-15"/>
              <a:t>Institute</a:t>
            </a:r>
          </a:p>
          <a:p>
            <a:pPr marL="35560">
              <a:lnSpc>
                <a:spcPct val="100000"/>
              </a:lnSpc>
              <a:spcBef>
                <a:spcPts val="45"/>
              </a:spcBef>
            </a:pPr>
            <a:endParaRPr sz="3250"/>
          </a:p>
          <a:p>
            <a:pPr algn="ctr" marL="95885">
              <a:lnSpc>
                <a:spcPct val="100000"/>
              </a:lnSpc>
            </a:pPr>
            <a:r>
              <a:rPr dirty="0" spc="5" b="1" i="0">
                <a:latin typeface="Arial"/>
                <a:cs typeface="Arial"/>
              </a:rPr>
              <a:t>Sripal </a:t>
            </a:r>
            <a:r>
              <a:rPr dirty="0" spc="-5" b="1" i="0">
                <a:latin typeface="Arial"/>
                <a:cs typeface="Arial"/>
              </a:rPr>
              <a:t>Bangalore, </a:t>
            </a:r>
            <a:r>
              <a:rPr dirty="0" spc="25" b="1" i="0">
                <a:latin typeface="Arial"/>
                <a:cs typeface="Arial"/>
              </a:rPr>
              <a:t>MD,</a:t>
            </a:r>
            <a:r>
              <a:rPr dirty="0" spc="-240" b="1" i="0">
                <a:latin typeface="Arial"/>
                <a:cs typeface="Arial"/>
              </a:rPr>
              <a:t> </a:t>
            </a:r>
            <a:r>
              <a:rPr dirty="0" spc="30" b="1" i="0">
                <a:latin typeface="Arial"/>
                <a:cs typeface="Arial"/>
              </a:rPr>
              <a:t>MHA</a:t>
            </a:r>
          </a:p>
          <a:p>
            <a:pPr marL="35560">
              <a:lnSpc>
                <a:spcPct val="100000"/>
              </a:lnSpc>
              <a:spcBef>
                <a:spcPts val="25"/>
              </a:spcBef>
            </a:pPr>
            <a:endParaRPr sz="2100">
              <a:latin typeface="Arial"/>
              <a:cs typeface="Arial"/>
            </a:endParaRPr>
          </a:p>
          <a:p>
            <a:pPr algn="ctr" marL="100965">
              <a:lnSpc>
                <a:spcPct val="100000"/>
              </a:lnSpc>
            </a:pPr>
            <a:r>
              <a:rPr dirty="0" sz="1800" spc="-15" i="0">
                <a:latin typeface="Arial"/>
                <a:cs typeface="Arial"/>
              </a:rPr>
              <a:t>NYU Grossman </a:t>
            </a:r>
            <a:r>
              <a:rPr dirty="0" sz="1800" spc="-10" i="0">
                <a:latin typeface="Arial"/>
                <a:cs typeface="Arial"/>
              </a:rPr>
              <a:t>School </a:t>
            </a:r>
            <a:r>
              <a:rPr dirty="0" sz="1800" spc="-20" i="0">
                <a:latin typeface="Arial"/>
                <a:cs typeface="Arial"/>
              </a:rPr>
              <a:t>of</a:t>
            </a:r>
            <a:r>
              <a:rPr dirty="0" sz="1800" spc="270" i="0">
                <a:latin typeface="Arial"/>
                <a:cs typeface="Arial"/>
              </a:rPr>
              <a:t> </a:t>
            </a:r>
            <a:r>
              <a:rPr dirty="0" sz="1800" i="0">
                <a:latin typeface="Arial"/>
                <a:cs typeface="Arial"/>
              </a:rPr>
              <a:t>Medicine</a:t>
            </a:r>
            <a:endParaRPr sz="1800">
              <a:latin typeface="Arial"/>
              <a:cs typeface="Arial"/>
            </a:endParaRPr>
          </a:p>
          <a:p>
            <a:pPr algn="ctr" marL="86360">
              <a:lnSpc>
                <a:spcPct val="100000"/>
              </a:lnSpc>
            </a:pPr>
            <a:r>
              <a:rPr dirty="0" sz="1800" spc="-15" i="0">
                <a:latin typeface="Arial"/>
                <a:cs typeface="Arial"/>
              </a:rPr>
              <a:t>On </a:t>
            </a:r>
            <a:r>
              <a:rPr dirty="0" sz="1800" spc="-10" i="0">
                <a:latin typeface="Arial"/>
                <a:cs typeface="Arial"/>
              </a:rPr>
              <a:t>behalf </a:t>
            </a:r>
            <a:r>
              <a:rPr dirty="0" sz="1800" spc="-25" i="0">
                <a:latin typeface="Arial"/>
                <a:cs typeface="Arial"/>
              </a:rPr>
              <a:t>of </a:t>
            </a:r>
            <a:r>
              <a:rPr dirty="0" sz="1800" spc="-5" i="0">
                <a:latin typeface="Arial"/>
                <a:cs typeface="Arial"/>
              </a:rPr>
              <a:t>the </a:t>
            </a:r>
            <a:r>
              <a:rPr dirty="0" sz="1800" spc="-15" i="0">
                <a:latin typeface="Arial"/>
                <a:cs typeface="Arial"/>
              </a:rPr>
              <a:t>ISCHEMIA/ISCHEMIA-CKD Research</a:t>
            </a:r>
            <a:r>
              <a:rPr dirty="0" sz="1800" spc="15" i="0">
                <a:latin typeface="Arial"/>
                <a:cs typeface="Arial"/>
              </a:rPr>
              <a:t> </a:t>
            </a:r>
            <a:r>
              <a:rPr dirty="0" sz="1800" spc="-10" i="0">
                <a:latin typeface="Arial"/>
                <a:cs typeface="Arial"/>
              </a:rPr>
              <a:t>Group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393700"/>
            <a:ext cx="4648835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/>
              <a:t>CKD </a:t>
            </a:r>
            <a:r>
              <a:rPr dirty="0" sz="2800" spc="5"/>
              <a:t>Stages </a:t>
            </a:r>
            <a:r>
              <a:rPr dirty="0" sz="2800" spc="10"/>
              <a:t>and</a:t>
            </a:r>
            <a:r>
              <a:rPr dirty="0" sz="2800" spc="-240"/>
              <a:t> </a:t>
            </a:r>
            <a:r>
              <a:rPr dirty="0" sz="2800" spc="15"/>
              <a:t>Outcomes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944880" y="3665220"/>
            <a:ext cx="243840" cy="182880"/>
          </a:xfrm>
          <a:custGeom>
            <a:avLst/>
            <a:gdLst/>
            <a:ahLst/>
            <a:cxnLst/>
            <a:rect l="l" t="t" r="r" b="b"/>
            <a:pathLst>
              <a:path w="243840" h="182879">
                <a:moveTo>
                  <a:pt x="243839" y="0"/>
                </a:moveTo>
                <a:lnTo>
                  <a:pt x="0" y="0"/>
                </a:lnTo>
                <a:lnTo>
                  <a:pt x="0" y="182879"/>
                </a:lnTo>
                <a:lnTo>
                  <a:pt x="243839" y="182879"/>
                </a:lnTo>
                <a:lnTo>
                  <a:pt x="24383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69719" y="3657600"/>
            <a:ext cx="243840" cy="190500"/>
          </a:xfrm>
          <a:custGeom>
            <a:avLst/>
            <a:gdLst/>
            <a:ahLst/>
            <a:cxnLst/>
            <a:rect l="l" t="t" r="r" b="b"/>
            <a:pathLst>
              <a:path w="243839" h="190500">
                <a:moveTo>
                  <a:pt x="243840" y="0"/>
                </a:moveTo>
                <a:lnTo>
                  <a:pt x="0" y="0"/>
                </a:lnTo>
                <a:lnTo>
                  <a:pt x="0" y="190500"/>
                </a:lnTo>
                <a:lnTo>
                  <a:pt x="243840" y="190500"/>
                </a:lnTo>
                <a:lnTo>
                  <a:pt x="24384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94560" y="3383279"/>
            <a:ext cx="243840" cy="464820"/>
          </a:xfrm>
          <a:custGeom>
            <a:avLst/>
            <a:gdLst/>
            <a:ahLst/>
            <a:cxnLst/>
            <a:rect l="l" t="t" r="r" b="b"/>
            <a:pathLst>
              <a:path w="243839" h="464820">
                <a:moveTo>
                  <a:pt x="243839" y="0"/>
                </a:moveTo>
                <a:lnTo>
                  <a:pt x="0" y="0"/>
                </a:lnTo>
                <a:lnTo>
                  <a:pt x="0" y="464820"/>
                </a:lnTo>
                <a:lnTo>
                  <a:pt x="243839" y="464820"/>
                </a:lnTo>
                <a:lnTo>
                  <a:pt x="24383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19400" y="2476500"/>
            <a:ext cx="243840" cy="1371600"/>
          </a:xfrm>
          <a:custGeom>
            <a:avLst/>
            <a:gdLst/>
            <a:ahLst/>
            <a:cxnLst/>
            <a:rect l="l" t="t" r="r" b="b"/>
            <a:pathLst>
              <a:path w="243839" h="1371600">
                <a:moveTo>
                  <a:pt x="243839" y="0"/>
                </a:moveTo>
                <a:lnTo>
                  <a:pt x="0" y="0"/>
                </a:lnTo>
                <a:lnTo>
                  <a:pt x="0" y="1371600"/>
                </a:lnTo>
                <a:lnTo>
                  <a:pt x="243839" y="1371600"/>
                </a:lnTo>
                <a:lnTo>
                  <a:pt x="24383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44240" y="2286000"/>
            <a:ext cx="251460" cy="1562100"/>
          </a:xfrm>
          <a:custGeom>
            <a:avLst/>
            <a:gdLst/>
            <a:ahLst/>
            <a:cxnLst/>
            <a:rect l="l" t="t" r="r" b="b"/>
            <a:pathLst>
              <a:path w="251460" h="1562100">
                <a:moveTo>
                  <a:pt x="251460" y="0"/>
                </a:moveTo>
                <a:lnTo>
                  <a:pt x="0" y="0"/>
                </a:lnTo>
                <a:lnTo>
                  <a:pt x="0" y="1562100"/>
                </a:lnTo>
                <a:lnTo>
                  <a:pt x="251460" y="1562100"/>
                </a:lnTo>
                <a:lnTo>
                  <a:pt x="25146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82390" y="1680210"/>
            <a:ext cx="0" cy="2171700"/>
          </a:xfrm>
          <a:custGeom>
            <a:avLst/>
            <a:gdLst/>
            <a:ahLst/>
            <a:cxnLst/>
            <a:rect l="l" t="t" r="r" b="b"/>
            <a:pathLst>
              <a:path w="0" h="2171700">
                <a:moveTo>
                  <a:pt x="0" y="21717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0569" y="1680210"/>
            <a:ext cx="0" cy="2171700"/>
          </a:xfrm>
          <a:custGeom>
            <a:avLst/>
            <a:gdLst/>
            <a:ahLst/>
            <a:cxnLst/>
            <a:rect l="l" t="t" r="r" b="b"/>
            <a:pathLst>
              <a:path w="0" h="2171700">
                <a:moveTo>
                  <a:pt x="0" y="21717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4380" y="3848100"/>
            <a:ext cx="3124200" cy="0"/>
          </a:xfrm>
          <a:custGeom>
            <a:avLst/>
            <a:gdLst/>
            <a:ahLst/>
            <a:cxnLst/>
            <a:rect l="l" t="t" r="r" b="b"/>
            <a:pathLst>
              <a:path w="3124200" h="0">
                <a:moveTo>
                  <a:pt x="0" y="0"/>
                </a:moveTo>
                <a:lnTo>
                  <a:pt x="3124199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438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7921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0406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2890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5374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7857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20289" y="350139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7589" y="3666744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45129" y="2708910"/>
            <a:ext cx="0" cy="277495"/>
          </a:xfrm>
          <a:custGeom>
            <a:avLst/>
            <a:gdLst/>
            <a:ahLst/>
            <a:cxnLst/>
            <a:rect l="l" t="t" r="r" b="b"/>
            <a:pathLst>
              <a:path w="0" h="277494">
                <a:moveTo>
                  <a:pt x="0" y="0"/>
                </a:moveTo>
                <a:lnTo>
                  <a:pt x="0" y="277368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45129" y="3108198"/>
            <a:ext cx="0" cy="172720"/>
          </a:xfrm>
          <a:custGeom>
            <a:avLst/>
            <a:gdLst/>
            <a:ahLst/>
            <a:cxnLst/>
            <a:rect l="l" t="t" r="r" b="b"/>
            <a:pathLst>
              <a:path w="0" h="172720">
                <a:moveTo>
                  <a:pt x="0" y="0"/>
                </a:moveTo>
                <a:lnTo>
                  <a:pt x="0" y="172212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69970" y="1855470"/>
            <a:ext cx="0" cy="475615"/>
          </a:xfrm>
          <a:custGeom>
            <a:avLst/>
            <a:gdLst/>
            <a:ahLst/>
            <a:cxnLst/>
            <a:rect l="l" t="t" r="r" b="b"/>
            <a:pathLst>
              <a:path w="0" h="475614">
                <a:moveTo>
                  <a:pt x="0" y="0"/>
                </a:moveTo>
                <a:lnTo>
                  <a:pt x="0" y="475487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69970" y="2452877"/>
            <a:ext cx="0" cy="325120"/>
          </a:xfrm>
          <a:custGeom>
            <a:avLst/>
            <a:gdLst/>
            <a:ahLst/>
            <a:cxnLst/>
            <a:rect l="l" t="t" r="r" b="b"/>
            <a:pathLst>
              <a:path w="0" h="325119">
                <a:moveTo>
                  <a:pt x="0" y="0"/>
                </a:moveTo>
                <a:lnTo>
                  <a:pt x="0" y="324612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02715" y="364159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02715" y="364159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27504" y="364921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27504" y="364921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59964" y="354253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20"/>
                </a:moveTo>
                <a:lnTo>
                  <a:pt x="121919" y="121920"/>
                </a:lnTo>
                <a:lnTo>
                  <a:pt x="12191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59964" y="354253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20"/>
                </a:moveTo>
                <a:lnTo>
                  <a:pt x="121919" y="121920"/>
                </a:lnTo>
                <a:lnTo>
                  <a:pt x="12191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84804" y="298627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19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84804" y="298627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19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09645" y="233095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09645" y="233095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883919" y="3385820"/>
            <a:ext cx="36703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09649" y="3377247"/>
            <a:ext cx="36639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35251" y="3107372"/>
            <a:ext cx="36639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07639" y="2197354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25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3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33115" y="2004631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28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23105" y="1452181"/>
            <a:ext cx="224154" cy="2508885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14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12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9902" y="3724592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0842" y="3181413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0842" y="2638488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20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0842" y="2095182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30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0842" y="1552003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40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12482" y="3936682"/>
            <a:ext cx="1137920" cy="4413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05104" marR="5080" indent="-193040">
              <a:lnSpc>
                <a:spcPct val="100000"/>
              </a:lnSpc>
              <a:spcBef>
                <a:spcPts val="130"/>
              </a:spcBef>
              <a:tabLst>
                <a:tab pos="637540" algn="l"/>
                <a:tab pos="831215" algn="l"/>
              </a:tabLst>
            </a:pPr>
            <a:r>
              <a:rPr dirty="0" sz="1350" spc="5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350" spc="-3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7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35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350" spc="5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350" spc="-30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7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350" spc="10" b="1">
                <a:solidFill>
                  <a:srgbClr val="585858"/>
                </a:solidFill>
                <a:latin typeface="Arial"/>
                <a:cs typeface="Arial"/>
              </a:rPr>
              <a:t>e 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1		2</a:t>
            </a:r>
            <a:endParaRPr sz="13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063750" y="3936682"/>
            <a:ext cx="1762760" cy="4413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05104" marR="5080" indent="-193040">
              <a:lnSpc>
                <a:spcPct val="100000"/>
              </a:lnSpc>
              <a:spcBef>
                <a:spcPts val="130"/>
              </a:spcBef>
              <a:tabLst>
                <a:tab pos="637540" algn="l"/>
                <a:tab pos="830580" algn="l"/>
                <a:tab pos="1263650" algn="l"/>
                <a:tab pos="1456055" algn="l"/>
              </a:tabLst>
            </a:pPr>
            <a:r>
              <a:rPr dirty="0" sz="1350" spc="5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350" spc="-3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7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35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350" spc="5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350" spc="-30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7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35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350" spc="5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350" spc="-3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7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350" spc="10" b="1">
                <a:solidFill>
                  <a:srgbClr val="585858"/>
                </a:solidFill>
                <a:latin typeface="Arial"/>
                <a:cs typeface="Arial"/>
              </a:rPr>
              <a:t>e 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3		4		5</a:t>
            </a:r>
            <a:endParaRPr sz="13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9979" y="1639657"/>
            <a:ext cx="221615" cy="25019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45" b="1">
                <a:latin typeface="Arial"/>
                <a:cs typeface="Arial"/>
              </a:rPr>
              <a:t>Cum </a:t>
            </a:r>
            <a:r>
              <a:rPr dirty="0" sz="1350" spc="25" b="1">
                <a:latin typeface="Arial"/>
                <a:cs typeface="Arial"/>
              </a:rPr>
              <a:t>Incidence Rates</a:t>
            </a:r>
            <a:r>
              <a:rPr dirty="0" sz="1350" spc="-155" b="1">
                <a:latin typeface="Arial"/>
                <a:cs typeface="Arial"/>
              </a:rPr>
              <a:t> </a:t>
            </a:r>
            <a:r>
              <a:rPr dirty="0" sz="1350" spc="5" b="1">
                <a:latin typeface="Arial"/>
                <a:cs typeface="Arial"/>
              </a:rPr>
              <a:t>(3-year)</a:t>
            </a:r>
            <a:endParaRPr sz="13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57580" y="1761426"/>
            <a:ext cx="67881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 b="1" i="1">
                <a:solidFill>
                  <a:srgbClr val="7E7E7E"/>
                </a:solidFill>
                <a:latin typeface="Arial"/>
                <a:cs typeface="Arial"/>
              </a:rPr>
              <a:t>P&lt;0.001</a:t>
            </a:r>
            <a:endParaRPr sz="13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59788" y="1148397"/>
            <a:ext cx="17875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C00000"/>
                </a:solidFill>
                <a:latin typeface="Arial"/>
                <a:cs typeface="Arial"/>
              </a:rPr>
              <a:t>All-Cause</a:t>
            </a: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C00000"/>
                </a:solidFill>
                <a:latin typeface="Arial"/>
                <a:cs typeface="Arial"/>
              </a:rPr>
              <a:t>Death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78779" y="3116579"/>
            <a:ext cx="259079" cy="731520"/>
          </a:xfrm>
          <a:custGeom>
            <a:avLst/>
            <a:gdLst/>
            <a:ahLst/>
            <a:cxnLst/>
            <a:rect l="l" t="t" r="r" b="b"/>
            <a:pathLst>
              <a:path w="259079" h="731520">
                <a:moveTo>
                  <a:pt x="259080" y="0"/>
                </a:moveTo>
                <a:lnTo>
                  <a:pt x="0" y="0"/>
                </a:lnTo>
                <a:lnTo>
                  <a:pt x="0" y="731519"/>
                </a:lnTo>
                <a:lnTo>
                  <a:pt x="259080" y="731519"/>
                </a:lnTo>
                <a:lnTo>
                  <a:pt x="25908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118859" y="3009900"/>
            <a:ext cx="259079" cy="838200"/>
          </a:xfrm>
          <a:custGeom>
            <a:avLst/>
            <a:gdLst/>
            <a:ahLst/>
            <a:cxnLst/>
            <a:rect l="l" t="t" r="r" b="b"/>
            <a:pathLst>
              <a:path w="259079" h="838200">
                <a:moveTo>
                  <a:pt x="259079" y="0"/>
                </a:moveTo>
                <a:lnTo>
                  <a:pt x="0" y="0"/>
                </a:lnTo>
                <a:lnTo>
                  <a:pt x="0" y="838200"/>
                </a:lnTo>
                <a:lnTo>
                  <a:pt x="259079" y="838200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766559" y="2567939"/>
            <a:ext cx="259079" cy="1280160"/>
          </a:xfrm>
          <a:custGeom>
            <a:avLst/>
            <a:gdLst/>
            <a:ahLst/>
            <a:cxnLst/>
            <a:rect l="l" t="t" r="r" b="b"/>
            <a:pathLst>
              <a:path w="259079" h="1280160">
                <a:moveTo>
                  <a:pt x="259080" y="0"/>
                </a:moveTo>
                <a:lnTo>
                  <a:pt x="0" y="0"/>
                </a:lnTo>
                <a:lnTo>
                  <a:pt x="0" y="1280160"/>
                </a:lnTo>
                <a:lnTo>
                  <a:pt x="259080" y="1280160"/>
                </a:lnTo>
                <a:lnTo>
                  <a:pt x="25908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414259" y="2423160"/>
            <a:ext cx="251460" cy="1424940"/>
          </a:xfrm>
          <a:custGeom>
            <a:avLst/>
            <a:gdLst/>
            <a:ahLst/>
            <a:cxnLst/>
            <a:rect l="l" t="t" r="r" b="b"/>
            <a:pathLst>
              <a:path w="251459" h="1424939">
                <a:moveTo>
                  <a:pt x="251460" y="0"/>
                </a:moveTo>
                <a:lnTo>
                  <a:pt x="0" y="0"/>
                </a:lnTo>
                <a:lnTo>
                  <a:pt x="0" y="1424939"/>
                </a:lnTo>
                <a:lnTo>
                  <a:pt x="251460" y="1424939"/>
                </a:lnTo>
                <a:lnTo>
                  <a:pt x="25146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054340" y="2065020"/>
            <a:ext cx="259079" cy="1783080"/>
          </a:xfrm>
          <a:custGeom>
            <a:avLst/>
            <a:gdLst/>
            <a:ahLst/>
            <a:cxnLst/>
            <a:rect l="l" t="t" r="r" b="b"/>
            <a:pathLst>
              <a:path w="259079" h="1783079">
                <a:moveTo>
                  <a:pt x="259079" y="0"/>
                </a:moveTo>
                <a:lnTo>
                  <a:pt x="0" y="0"/>
                </a:lnTo>
                <a:lnTo>
                  <a:pt x="0" y="1783080"/>
                </a:lnTo>
                <a:lnTo>
                  <a:pt x="259079" y="1783080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507730" y="1718310"/>
            <a:ext cx="0" cy="2133600"/>
          </a:xfrm>
          <a:custGeom>
            <a:avLst/>
            <a:gdLst/>
            <a:ahLst/>
            <a:cxnLst/>
            <a:rect l="l" t="t" r="r" b="b"/>
            <a:pathLst>
              <a:path w="0" h="2133600">
                <a:moveTo>
                  <a:pt x="0" y="21336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284470" y="1718310"/>
            <a:ext cx="0" cy="2133600"/>
          </a:xfrm>
          <a:custGeom>
            <a:avLst/>
            <a:gdLst/>
            <a:ahLst/>
            <a:cxnLst/>
            <a:rect l="l" t="t" r="r" b="b"/>
            <a:pathLst>
              <a:path w="0" h="2133600">
                <a:moveTo>
                  <a:pt x="0" y="21336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280659" y="3848100"/>
            <a:ext cx="3223260" cy="0"/>
          </a:xfrm>
          <a:custGeom>
            <a:avLst/>
            <a:gdLst/>
            <a:ahLst/>
            <a:cxnLst/>
            <a:rect l="l" t="t" r="r" b="b"/>
            <a:pathLst>
              <a:path w="3223259" h="0">
                <a:moveTo>
                  <a:pt x="0" y="0"/>
                </a:moveTo>
                <a:lnTo>
                  <a:pt x="3223260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28065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2835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57605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21614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86384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50391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252209" y="3128010"/>
            <a:ext cx="0" cy="83185"/>
          </a:xfrm>
          <a:custGeom>
            <a:avLst/>
            <a:gdLst/>
            <a:ahLst/>
            <a:cxnLst/>
            <a:rect l="l" t="t" r="r" b="b"/>
            <a:pathLst>
              <a:path w="0" h="83185">
                <a:moveTo>
                  <a:pt x="0" y="0"/>
                </a:moveTo>
                <a:lnTo>
                  <a:pt x="0" y="8293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252209" y="3332860"/>
            <a:ext cx="0" cy="54610"/>
          </a:xfrm>
          <a:custGeom>
            <a:avLst/>
            <a:gdLst/>
            <a:ahLst/>
            <a:cxnLst/>
            <a:rect l="l" t="t" r="r" b="b"/>
            <a:pathLst>
              <a:path w="0" h="54610">
                <a:moveTo>
                  <a:pt x="0" y="0"/>
                </a:moveTo>
                <a:lnTo>
                  <a:pt x="0" y="54228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892290" y="2769870"/>
            <a:ext cx="0" cy="205104"/>
          </a:xfrm>
          <a:custGeom>
            <a:avLst/>
            <a:gdLst/>
            <a:ahLst/>
            <a:cxnLst/>
            <a:rect l="l" t="t" r="r" b="b"/>
            <a:pathLst>
              <a:path w="0" h="205105">
                <a:moveTo>
                  <a:pt x="0" y="0"/>
                </a:moveTo>
                <a:lnTo>
                  <a:pt x="0" y="20485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892290" y="3096641"/>
            <a:ext cx="0" cy="130810"/>
          </a:xfrm>
          <a:custGeom>
            <a:avLst/>
            <a:gdLst/>
            <a:ahLst/>
            <a:cxnLst/>
            <a:rect l="l" t="t" r="r" b="b"/>
            <a:pathLst>
              <a:path w="0" h="130810">
                <a:moveTo>
                  <a:pt x="0" y="0"/>
                </a:moveTo>
                <a:lnTo>
                  <a:pt x="0" y="130428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539990" y="2647950"/>
            <a:ext cx="0" cy="327025"/>
          </a:xfrm>
          <a:custGeom>
            <a:avLst/>
            <a:gdLst/>
            <a:ahLst/>
            <a:cxnLst/>
            <a:rect l="l" t="t" r="r" b="b"/>
            <a:pathLst>
              <a:path w="0" h="327025">
                <a:moveTo>
                  <a:pt x="0" y="0"/>
                </a:moveTo>
                <a:lnTo>
                  <a:pt x="0" y="32677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539990" y="3096641"/>
            <a:ext cx="0" cy="207010"/>
          </a:xfrm>
          <a:custGeom>
            <a:avLst/>
            <a:gdLst/>
            <a:ahLst/>
            <a:cxnLst/>
            <a:rect l="l" t="t" r="r" b="b"/>
            <a:pathLst>
              <a:path w="0" h="207010">
                <a:moveTo>
                  <a:pt x="0" y="0"/>
                </a:moveTo>
                <a:lnTo>
                  <a:pt x="0" y="206628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187690" y="2076450"/>
            <a:ext cx="0" cy="410845"/>
          </a:xfrm>
          <a:custGeom>
            <a:avLst/>
            <a:gdLst/>
            <a:ahLst/>
            <a:cxnLst/>
            <a:rect l="l" t="t" r="r" b="b"/>
            <a:pathLst>
              <a:path w="0" h="410844">
                <a:moveTo>
                  <a:pt x="0" y="0"/>
                </a:moveTo>
                <a:lnTo>
                  <a:pt x="0" y="41059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187690" y="2608960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828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546725" y="325666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546725" y="325666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194425" y="32109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194425" y="32109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834505" y="297472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834505" y="297472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482205" y="297472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482205" y="297472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129905" y="24870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129905" y="24870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5426709" y="2840926"/>
            <a:ext cx="36639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117971" y="2728912"/>
            <a:ext cx="26797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671691" y="2292921"/>
            <a:ext cx="45847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35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362825" y="2141854"/>
            <a:ext cx="36639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13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654795" y="3722370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654795" y="3188271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654795" y="2654236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654795" y="2120201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654795" y="1586166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022469" y="3722370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923409" y="2654236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923409" y="1586166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20</a:t>
            </a:r>
            <a:endParaRPr sz="13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337809" y="3942079"/>
            <a:ext cx="3124200" cy="4743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19075" marR="5080" indent="-206375">
              <a:lnSpc>
                <a:spcPts val="1730"/>
              </a:lnSpc>
              <a:spcBef>
                <a:spcPts val="215"/>
              </a:spcBef>
              <a:tabLst>
                <a:tab pos="657225" algn="l"/>
                <a:tab pos="864235" algn="l"/>
                <a:tab pos="1509395" algn="l"/>
                <a:tab pos="1948180" algn="l"/>
                <a:tab pos="2155190" algn="l"/>
                <a:tab pos="2593975" algn="l"/>
                <a:tab pos="2800350" algn="l"/>
              </a:tabLst>
            </a:pP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spc="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1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500" spc="16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spc="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1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  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1		2	3		4		5</a:t>
            </a:r>
            <a:endParaRPr sz="15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298787" y="1531639"/>
            <a:ext cx="585470" cy="25025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600075">
              <a:lnSpc>
                <a:spcPct val="100000"/>
              </a:lnSpc>
            </a:pPr>
            <a:r>
              <a:rPr dirty="0" sz="1350" spc="20" b="1">
                <a:latin typeface="Arial"/>
                <a:cs typeface="Arial"/>
              </a:rPr>
              <a:t>HR</a:t>
            </a:r>
            <a:r>
              <a:rPr dirty="0" baseline="-17543" sz="1425" spc="30" b="1">
                <a:latin typeface="Arial"/>
                <a:cs typeface="Arial"/>
              </a:rPr>
              <a:t>adj </a:t>
            </a:r>
            <a:r>
              <a:rPr dirty="0" sz="1350" spc="25" b="1">
                <a:latin typeface="Arial"/>
                <a:cs typeface="Arial"/>
              </a:rPr>
              <a:t>(95%</a:t>
            </a:r>
            <a:r>
              <a:rPr dirty="0" sz="1350" spc="55" b="1">
                <a:latin typeface="Arial"/>
                <a:cs typeface="Arial"/>
              </a:rPr>
              <a:t> </a:t>
            </a:r>
            <a:r>
              <a:rPr dirty="0" sz="1350" spc="-10" b="1">
                <a:latin typeface="Arial"/>
                <a:cs typeface="Arial"/>
              </a:rPr>
              <a:t>CI)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350" spc="45" b="1">
                <a:latin typeface="Arial"/>
                <a:cs typeface="Arial"/>
              </a:rPr>
              <a:t>Cum </a:t>
            </a:r>
            <a:r>
              <a:rPr dirty="0" sz="1350" spc="25" b="1">
                <a:latin typeface="Arial"/>
                <a:cs typeface="Arial"/>
              </a:rPr>
              <a:t>Incidence Rates</a:t>
            </a:r>
            <a:r>
              <a:rPr dirty="0" sz="1350" spc="-155" b="1">
                <a:latin typeface="Arial"/>
                <a:cs typeface="Arial"/>
              </a:rPr>
              <a:t> </a:t>
            </a:r>
            <a:r>
              <a:rPr dirty="0" sz="1350" spc="5" b="1">
                <a:latin typeface="Arial"/>
                <a:cs typeface="Arial"/>
              </a:rPr>
              <a:t>(3-year)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831417" y="2282842"/>
            <a:ext cx="248285" cy="11982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20" b="1">
                <a:latin typeface="Arial"/>
                <a:cs typeface="Arial"/>
              </a:rPr>
              <a:t>HR</a:t>
            </a:r>
            <a:r>
              <a:rPr dirty="0" baseline="-17543" sz="1425" spc="30" b="1">
                <a:latin typeface="Arial"/>
                <a:cs typeface="Arial"/>
              </a:rPr>
              <a:t>adj </a:t>
            </a:r>
            <a:r>
              <a:rPr dirty="0" sz="1350" spc="25" b="1">
                <a:latin typeface="Arial"/>
                <a:cs typeface="Arial"/>
              </a:rPr>
              <a:t>(95%</a:t>
            </a:r>
            <a:r>
              <a:rPr dirty="0" sz="1350" spc="10" b="1">
                <a:latin typeface="Arial"/>
                <a:cs typeface="Arial"/>
              </a:rPr>
              <a:t> </a:t>
            </a:r>
            <a:r>
              <a:rPr dirty="0" sz="1350" spc="-10" b="1">
                <a:latin typeface="Arial"/>
                <a:cs typeface="Arial"/>
              </a:rPr>
              <a:t>CI)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490209" y="1182687"/>
            <a:ext cx="2930525" cy="849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178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Myocardial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Infarction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477135" algn="l"/>
              </a:tabLst>
            </a:pPr>
            <a:r>
              <a:rPr dirty="0" sz="1350" spc="5" b="1" i="1">
                <a:solidFill>
                  <a:srgbClr val="7E7E7E"/>
                </a:solidFill>
                <a:latin typeface="Arial"/>
                <a:cs typeface="Arial"/>
              </a:rPr>
              <a:t>P&lt;0.001	</a:t>
            </a:r>
            <a:r>
              <a:rPr dirty="0" baseline="4115" sz="2025" spc="15" b="1">
                <a:solidFill>
                  <a:srgbClr val="404040"/>
                </a:solidFill>
                <a:latin typeface="Arial"/>
                <a:cs typeface="Arial"/>
              </a:rPr>
              <a:t>16.74</a:t>
            </a:r>
            <a:endParaRPr baseline="4115" sz="2025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59385" y="4355147"/>
            <a:ext cx="4079240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0">
                <a:latin typeface="Arial"/>
                <a:cs typeface="Arial"/>
              </a:rPr>
              <a:t>Bars </a:t>
            </a:r>
            <a:r>
              <a:rPr dirty="0" sz="750" spc="5">
                <a:latin typeface="Arial"/>
                <a:cs typeface="Arial"/>
              </a:rPr>
              <a:t>represents cumulative </a:t>
            </a:r>
            <a:r>
              <a:rPr dirty="0" sz="750" spc="15">
                <a:latin typeface="Arial"/>
                <a:cs typeface="Arial"/>
              </a:rPr>
              <a:t>incidence </a:t>
            </a:r>
            <a:r>
              <a:rPr dirty="0" sz="750" spc="5">
                <a:latin typeface="Arial"/>
                <a:cs typeface="Arial"/>
              </a:rPr>
              <a:t>rates and </a:t>
            </a:r>
            <a:r>
              <a:rPr dirty="0" sz="750" spc="15">
                <a:latin typeface="Arial"/>
                <a:cs typeface="Arial"/>
              </a:rPr>
              <a:t>the black </a:t>
            </a:r>
            <a:r>
              <a:rPr dirty="0" sz="750" spc="5">
                <a:latin typeface="Arial"/>
                <a:cs typeface="Arial"/>
              </a:rPr>
              <a:t>squares represents hazard</a:t>
            </a:r>
            <a:r>
              <a:rPr dirty="0" sz="750" spc="-50">
                <a:latin typeface="Arial"/>
                <a:cs typeface="Arial"/>
              </a:rPr>
              <a:t> </a:t>
            </a:r>
            <a:r>
              <a:rPr dirty="0" sz="750" spc="5">
                <a:latin typeface="Arial"/>
                <a:cs typeface="Arial"/>
              </a:rPr>
              <a:t>ratio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49590" y="302132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913369" y="30213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684769" y="30213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456169" y="30213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227569" y="30213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27470" y="3021329"/>
            <a:ext cx="617220" cy="0"/>
          </a:xfrm>
          <a:custGeom>
            <a:avLst/>
            <a:gdLst/>
            <a:ahLst/>
            <a:cxnLst/>
            <a:rect l="l" t="t" r="r" b="b"/>
            <a:pathLst>
              <a:path w="617220" h="0">
                <a:moveTo>
                  <a:pt x="0" y="0"/>
                </a:moveTo>
                <a:lnTo>
                  <a:pt x="6172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191250" y="302132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62550" y="302132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33950" y="30213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05350" y="30213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46910" y="3021329"/>
            <a:ext cx="2575560" cy="0"/>
          </a:xfrm>
          <a:custGeom>
            <a:avLst/>
            <a:gdLst/>
            <a:ahLst/>
            <a:cxnLst/>
            <a:rect l="l" t="t" r="r" b="b"/>
            <a:pathLst>
              <a:path w="2575560" h="0">
                <a:moveTo>
                  <a:pt x="0" y="0"/>
                </a:moveTo>
                <a:lnTo>
                  <a:pt x="25755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80110" y="3021329"/>
            <a:ext cx="883919" cy="0"/>
          </a:xfrm>
          <a:custGeom>
            <a:avLst/>
            <a:gdLst/>
            <a:ahLst/>
            <a:cxnLst/>
            <a:rect l="l" t="t" r="r" b="b"/>
            <a:pathLst>
              <a:path w="883919" h="0">
                <a:moveTo>
                  <a:pt x="0" y="0"/>
                </a:moveTo>
                <a:lnTo>
                  <a:pt x="8839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149590" y="254888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913369" y="25488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684769" y="25488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33950" y="2548889"/>
            <a:ext cx="2575560" cy="0"/>
          </a:xfrm>
          <a:custGeom>
            <a:avLst/>
            <a:gdLst/>
            <a:ahLst/>
            <a:cxnLst/>
            <a:rect l="l" t="t" r="r" b="b"/>
            <a:pathLst>
              <a:path w="2575559" h="0">
                <a:moveTo>
                  <a:pt x="0" y="0"/>
                </a:moveTo>
                <a:lnTo>
                  <a:pt x="25755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80110" y="2548889"/>
            <a:ext cx="3870960" cy="0"/>
          </a:xfrm>
          <a:custGeom>
            <a:avLst/>
            <a:gdLst/>
            <a:ahLst/>
            <a:cxnLst/>
            <a:rect l="l" t="t" r="r" b="b"/>
            <a:pathLst>
              <a:path w="3870960" h="0">
                <a:moveTo>
                  <a:pt x="0" y="0"/>
                </a:moveTo>
                <a:lnTo>
                  <a:pt x="38709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149590" y="207645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913369" y="20764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684769" y="20764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933950" y="2076450"/>
            <a:ext cx="2575560" cy="0"/>
          </a:xfrm>
          <a:custGeom>
            <a:avLst/>
            <a:gdLst/>
            <a:ahLst/>
            <a:cxnLst/>
            <a:rect l="l" t="t" r="r" b="b"/>
            <a:pathLst>
              <a:path w="2575559" h="0">
                <a:moveTo>
                  <a:pt x="0" y="0"/>
                </a:moveTo>
                <a:lnTo>
                  <a:pt x="25755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80110" y="2076450"/>
            <a:ext cx="3870960" cy="0"/>
          </a:xfrm>
          <a:custGeom>
            <a:avLst/>
            <a:gdLst/>
            <a:ahLst/>
            <a:cxnLst/>
            <a:rect l="l" t="t" r="r" b="b"/>
            <a:pathLst>
              <a:path w="3870960" h="0">
                <a:moveTo>
                  <a:pt x="0" y="0"/>
                </a:moveTo>
                <a:lnTo>
                  <a:pt x="38709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149590" y="161163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80110" y="1611630"/>
            <a:ext cx="7086600" cy="0"/>
          </a:xfrm>
          <a:custGeom>
            <a:avLst/>
            <a:gdLst/>
            <a:ahLst/>
            <a:cxnLst/>
            <a:rect l="l" t="t" r="r" b="b"/>
            <a:pathLst>
              <a:path w="7086600" h="0">
                <a:moveTo>
                  <a:pt x="0" y="0"/>
                </a:moveTo>
                <a:lnTo>
                  <a:pt x="70866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80110" y="1139189"/>
            <a:ext cx="7459980" cy="0"/>
          </a:xfrm>
          <a:custGeom>
            <a:avLst/>
            <a:gdLst/>
            <a:ahLst/>
            <a:cxnLst/>
            <a:rect l="l" t="t" r="r" b="b"/>
            <a:pathLst>
              <a:path w="7459980" h="0">
                <a:moveTo>
                  <a:pt x="0" y="0"/>
                </a:moveTo>
                <a:lnTo>
                  <a:pt x="7459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8230" y="3371850"/>
            <a:ext cx="182880" cy="121920"/>
          </a:xfrm>
          <a:custGeom>
            <a:avLst/>
            <a:gdLst/>
            <a:ahLst/>
            <a:cxnLst/>
            <a:rect l="l" t="t" r="r" b="b"/>
            <a:pathLst>
              <a:path w="182880" h="121920">
                <a:moveTo>
                  <a:pt x="182879" y="0"/>
                </a:moveTo>
                <a:lnTo>
                  <a:pt x="0" y="0"/>
                </a:lnTo>
                <a:lnTo>
                  <a:pt x="0" y="121919"/>
                </a:lnTo>
                <a:lnTo>
                  <a:pt x="182879" y="121919"/>
                </a:lnTo>
                <a:lnTo>
                  <a:pt x="18287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71750" y="3303270"/>
            <a:ext cx="175260" cy="190500"/>
          </a:xfrm>
          <a:custGeom>
            <a:avLst/>
            <a:gdLst/>
            <a:ahLst/>
            <a:cxnLst/>
            <a:rect l="l" t="t" r="r" b="b"/>
            <a:pathLst>
              <a:path w="175260" h="190500">
                <a:moveTo>
                  <a:pt x="175260" y="0"/>
                </a:moveTo>
                <a:lnTo>
                  <a:pt x="0" y="0"/>
                </a:lnTo>
                <a:lnTo>
                  <a:pt x="0" y="190499"/>
                </a:lnTo>
                <a:lnTo>
                  <a:pt x="175260" y="190499"/>
                </a:lnTo>
                <a:lnTo>
                  <a:pt x="17526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65270" y="3459479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 h="0">
                <a:moveTo>
                  <a:pt x="0" y="0"/>
                </a:moveTo>
                <a:lnTo>
                  <a:pt x="175259" y="0"/>
                </a:lnTo>
              </a:path>
            </a:pathLst>
          </a:custGeom>
          <a:ln w="6858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044690" y="2716529"/>
            <a:ext cx="182880" cy="777240"/>
          </a:xfrm>
          <a:custGeom>
            <a:avLst/>
            <a:gdLst/>
            <a:ahLst/>
            <a:cxnLst/>
            <a:rect l="l" t="t" r="r" b="b"/>
            <a:pathLst>
              <a:path w="182879" h="777239">
                <a:moveTo>
                  <a:pt x="182879" y="0"/>
                </a:moveTo>
                <a:lnTo>
                  <a:pt x="0" y="0"/>
                </a:lnTo>
                <a:lnTo>
                  <a:pt x="0" y="777239"/>
                </a:lnTo>
                <a:lnTo>
                  <a:pt x="182879" y="777239"/>
                </a:lnTo>
                <a:lnTo>
                  <a:pt x="18287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78230" y="3371850"/>
            <a:ext cx="182880" cy="121920"/>
          </a:xfrm>
          <a:custGeom>
            <a:avLst/>
            <a:gdLst/>
            <a:ahLst/>
            <a:cxnLst/>
            <a:rect l="l" t="t" r="r" b="b"/>
            <a:pathLst>
              <a:path w="182880" h="121920">
                <a:moveTo>
                  <a:pt x="0" y="0"/>
                </a:moveTo>
                <a:lnTo>
                  <a:pt x="182879" y="0"/>
                </a:lnTo>
                <a:lnTo>
                  <a:pt x="182879" y="121919"/>
                </a:lnTo>
                <a:lnTo>
                  <a:pt x="0" y="12191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71750" y="3303270"/>
            <a:ext cx="175260" cy="190500"/>
          </a:xfrm>
          <a:custGeom>
            <a:avLst/>
            <a:gdLst/>
            <a:ahLst/>
            <a:cxnLst/>
            <a:rect l="l" t="t" r="r" b="b"/>
            <a:pathLst>
              <a:path w="175260" h="190500">
                <a:moveTo>
                  <a:pt x="0" y="0"/>
                </a:moveTo>
                <a:lnTo>
                  <a:pt x="175260" y="0"/>
                </a:lnTo>
                <a:lnTo>
                  <a:pt x="175260" y="190499"/>
                </a:lnTo>
                <a:lnTo>
                  <a:pt x="0" y="19049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65270" y="3425190"/>
            <a:ext cx="175260" cy="68580"/>
          </a:xfrm>
          <a:custGeom>
            <a:avLst/>
            <a:gdLst/>
            <a:ahLst/>
            <a:cxnLst/>
            <a:rect l="l" t="t" r="r" b="b"/>
            <a:pathLst>
              <a:path w="175260" h="68579">
                <a:moveTo>
                  <a:pt x="0" y="0"/>
                </a:moveTo>
                <a:lnTo>
                  <a:pt x="175259" y="0"/>
                </a:lnTo>
                <a:lnTo>
                  <a:pt x="175259" y="68580"/>
                </a:lnTo>
                <a:lnTo>
                  <a:pt x="0" y="685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044690" y="2716529"/>
            <a:ext cx="182880" cy="777240"/>
          </a:xfrm>
          <a:custGeom>
            <a:avLst/>
            <a:gdLst/>
            <a:ahLst/>
            <a:cxnLst/>
            <a:rect l="l" t="t" r="r" b="b"/>
            <a:pathLst>
              <a:path w="182879" h="777239">
                <a:moveTo>
                  <a:pt x="0" y="0"/>
                </a:moveTo>
                <a:lnTo>
                  <a:pt x="182879" y="0"/>
                </a:lnTo>
                <a:lnTo>
                  <a:pt x="182879" y="777239"/>
                </a:lnTo>
                <a:lnTo>
                  <a:pt x="0" y="7772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06830" y="3371850"/>
            <a:ext cx="182880" cy="121920"/>
          </a:xfrm>
          <a:custGeom>
            <a:avLst/>
            <a:gdLst/>
            <a:ahLst/>
            <a:cxnLst/>
            <a:rect l="l" t="t" r="r" b="b"/>
            <a:pathLst>
              <a:path w="182880" h="121920">
                <a:moveTo>
                  <a:pt x="182879" y="0"/>
                </a:moveTo>
                <a:lnTo>
                  <a:pt x="0" y="0"/>
                </a:lnTo>
                <a:lnTo>
                  <a:pt x="0" y="121919"/>
                </a:lnTo>
                <a:lnTo>
                  <a:pt x="182879" y="121919"/>
                </a:lnTo>
                <a:lnTo>
                  <a:pt x="18287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800350" y="3371850"/>
            <a:ext cx="182880" cy="121920"/>
          </a:xfrm>
          <a:custGeom>
            <a:avLst/>
            <a:gdLst/>
            <a:ahLst/>
            <a:cxnLst/>
            <a:rect l="l" t="t" r="r" b="b"/>
            <a:pathLst>
              <a:path w="182880" h="121920">
                <a:moveTo>
                  <a:pt x="182880" y="0"/>
                </a:moveTo>
                <a:lnTo>
                  <a:pt x="0" y="0"/>
                </a:lnTo>
                <a:lnTo>
                  <a:pt x="0" y="121919"/>
                </a:lnTo>
                <a:lnTo>
                  <a:pt x="182880" y="121919"/>
                </a:lnTo>
                <a:lnTo>
                  <a:pt x="18288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293870" y="3470909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 h="0">
                <a:moveTo>
                  <a:pt x="0" y="0"/>
                </a:moveTo>
                <a:lnTo>
                  <a:pt x="175259" y="0"/>
                </a:lnTo>
              </a:path>
            </a:pathLst>
          </a:custGeom>
          <a:ln w="45719">
            <a:solidFill>
              <a:srgbClr val="92D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280909" y="2571750"/>
            <a:ext cx="175260" cy="922019"/>
          </a:xfrm>
          <a:custGeom>
            <a:avLst/>
            <a:gdLst/>
            <a:ahLst/>
            <a:cxnLst/>
            <a:rect l="l" t="t" r="r" b="b"/>
            <a:pathLst>
              <a:path w="175259" h="922020">
                <a:moveTo>
                  <a:pt x="175260" y="0"/>
                </a:moveTo>
                <a:lnTo>
                  <a:pt x="0" y="0"/>
                </a:lnTo>
                <a:lnTo>
                  <a:pt x="0" y="922019"/>
                </a:lnTo>
                <a:lnTo>
                  <a:pt x="175260" y="922019"/>
                </a:lnTo>
                <a:lnTo>
                  <a:pt x="17526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306830" y="3371850"/>
            <a:ext cx="182880" cy="121920"/>
          </a:xfrm>
          <a:custGeom>
            <a:avLst/>
            <a:gdLst/>
            <a:ahLst/>
            <a:cxnLst/>
            <a:rect l="l" t="t" r="r" b="b"/>
            <a:pathLst>
              <a:path w="182880" h="121920">
                <a:moveTo>
                  <a:pt x="0" y="0"/>
                </a:moveTo>
                <a:lnTo>
                  <a:pt x="182879" y="0"/>
                </a:lnTo>
                <a:lnTo>
                  <a:pt x="182879" y="121919"/>
                </a:lnTo>
                <a:lnTo>
                  <a:pt x="0" y="12191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00350" y="3371850"/>
            <a:ext cx="182880" cy="121920"/>
          </a:xfrm>
          <a:custGeom>
            <a:avLst/>
            <a:gdLst/>
            <a:ahLst/>
            <a:cxnLst/>
            <a:rect l="l" t="t" r="r" b="b"/>
            <a:pathLst>
              <a:path w="182880" h="121920">
                <a:moveTo>
                  <a:pt x="0" y="0"/>
                </a:moveTo>
                <a:lnTo>
                  <a:pt x="182880" y="0"/>
                </a:lnTo>
                <a:lnTo>
                  <a:pt x="182880" y="121919"/>
                </a:lnTo>
                <a:lnTo>
                  <a:pt x="0" y="12191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293870" y="3448050"/>
            <a:ext cx="175260" cy="45720"/>
          </a:xfrm>
          <a:custGeom>
            <a:avLst/>
            <a:gdLst/>
            <a:ahLst/>
            <a:cxnLst/>
            <a:rect l="l" t="t" r="r" b="b"/>
            <a:pathLst>
              <a:path w="175260" h="45720">
                <a:moveTo>
                  <a:pt x="0" y="0"/>
                </a:moveTo>
                <a:lnTo>
                  <a:pt x="175259" y="0"/>
                </a:lnTo>
                <a:lnTo>
                  <a:pt x="175259" y="45719"/>
                </a:lnTo>
                <a:lnTo>
                  <a:pt x="0" y="4571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280909" y="2571750"/>
            <a:ext cx="175260" cy="922019"/>
          </a:xfrm>
          <a:custGeom>
            <a:avLst/>
            <a:gdLst/>
            <a:ahLst/>
            <a:cxnLst/>
            <a:rect l="l" t="t" r="r" b="b"/>
            <a:pathLst>
              <a:path w="175259" h="922020">
                <a:moveTo>
                  <a:pt x="0" y="0"/>
                </a:moveTo>
                <a:lnTo>
                  <a:pt x="175260" y="0"/>
                </a:lnTo>
                <a:lnTo>
                  <a:pt x="175260" y="922019"/>
                </a:lnTo>
                <a:lnTo>
                  <a:pt x="0" y="92201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35430" y="3280409"/>
            <a:ext cx="182880" cy="213360"/>
          </a:xfrm>
          <a:custGeom>
            <a:avLst/>
            <a:gdLst/>
            <a:ahLst/>
            <a:cxnLst/>
            <a:rect l="l" t="t" r="r" b="b"/>
            <a:pathLst>
              <a:path w="182880" h="213360">
                <a:moveTo>
                  <a:pt x="182880" y="0"/>
                </a:moveTo>
                <a:lnTo>
                  <a:pt x="0" y="0"/>
                </a:lnTo>
                <a:lnTo>
                  <a:pt x="0" y="213359"/>
                </a:lnTo>
                <a:lnTo>
                  <a:pt x="182880" y="213359"/>
                </a:lnTo>
                <a:lnTo>
                  <a:pt x="182880" y="0"/>
                </a:lnTo>
                <a:close/>
              </a:path>
            </a:pathLst>
          </a:custGeom>
          <a:solidFill>
            <a:srgbClr val="FFD4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28950" y="347090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45719">
            <a:solidFill>
              <a:srgbClr val="FFD47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22470" y="2830829"/>
            <a:ext cx="182880" cy="662940"/>
          </a:xfrm>
          <a:custGeom>
            <a:avLst/>
            <a:gdLst/>
            <a:ahLst/>
            <a:cxnLst/>
            <a:rect l="l" t="t" r="r" b="b"/>
            <a:pathLst>
              <a:path w="182879" h="662939">
                <a:moveTo>
                  <a:pt x="182879" y="0"/>
                </a:moveTo>
                <a:lnTo>
                  <a:pt x="0" y="0"/>
                </a:lnTo>
                <a:lnTo>
                  <a:pt x="0" y="662939"/>
                </a:lnTo>
                <a:lnTo>
                  <a:pt x="182879" y="662939"/>
                </a:lnTo>
                <a:lnTo>
                  <a:pt x="182879" y="0"/>
                </a:lnTo>
                <a:close/>
              </a:path>
            </a:pathLst>
          </a:custGeom>
          <a:solidFill>
            <a:srgbClr val="FFD4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015990" y="2998470"/>
            <a:ext cx="175260" cy="495300"/>
          </a:xfrm>
          <a:custGeom>
            <a:avLst/>
            <a:gdLst/>
            <a:ahLst/>
            <a:cxnLst/>
            <a:rect l="l" t="t" r="r" b="b"/>
            <a:pathLst>
              <a:path w="175260" h="495300">
                <a:moveTo>
                  <a:pt x="175260" y="0"/>
                </a:moveTo>
                <a:lnTo>
                  <a:pt x="0" y="0"/>
                </a:lnTo>
                <a:lnTo>
                  <a:pt x="0" y="495300"/>
                </a:lnTo>
                <a:lnTo>
                  <a:pt x="175260" y="495300"/>
                </a:lnTo>
                <a:lnTo>
                  <a:pt x="175260" y="0"/>
                </a:lnTo>
                <a:close/>
              </a:path>
            </a:pathLst>
          </a:custGeom>
          <a:solidFill>
            <a:srgbClr val="FFD4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509509" y="2030729"/>
            <a:ext cx="175260" cy="1463040"/>
          </a:xfrm>
          <a:custGeom>
            <a:avLst/>
            <a:gdLst/>
            <a:ahLst/>
            <a:cxnLst/>
            <a:rect l="l" t="t" r="r" b="b"/>
            <a:pathLst>
              <a:path w="175259" h="1463039">
                <a:moveTo>
                  <a:pt x="175260" y="0"/>
                </a:moveTo>
                <a:lnTo>
                  <a:pt x="0" y="0"/>
                </a:lnTo>
                <a:lnTo>
                  <a:pt x="0" y="1463039"/>
                </a:lnTo>
                <a:lnTo>
                  <a:pt x="175260" y="1463039"/>
                </a:lnTo>
                <a:lnTo>
                  <a:pt x="175260" y="0"/>
                </a:lnTo>
                <a:close/>
              </a:path>
            </a:pathLst>
          </a:custGeom>
          <a:solidFill>
            <a:srgbClr val="FFD4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535430" y="3280409"/>
            <a:ext cx="182880" cy="213360"/>
          </a:xfrm>
          <a:custGeom>
            <a:avLst/>
            <a:gdLst/>
            <a:ahLst/>
            <a:cxnLst/>
            <a:rect l="l" t="t" r="r" b="b"/>
            <a:pathLst>
              <a:path w="182880" h="213360">
                <a:moveTo>
                  <a:pt x="0" y="0"/>
                </a:moveTo>
                <a:lnTo>
                  <a:pt x="182880" y="0"/>
                </a:lnTo>
                <a:lnTo>
                  <a:pt x="182880" y="213359"/>
                </a:lnTo>
                <a:lnTo>
                  <a:pt x="0" y="21335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28950" y="3448050"/>
            <a:ext cx="182880" cy="45720"/>
          </a:xfrm>
          <a:custGeom>
            <a:avLst/>
            <a:gdLst/>
            <a:ahLst/>
            <a:cxnLst/>
            <a:rect l="l" t="t" r="r" b="b"/>
            <a:pathLst>
              <a:path w="182880" h="45720">
                <a:moveTo>
                  <a:pt x="0" y="0"/>
                </a:moveTo>
                <a:lnTo>
                  <a:pt x="182880" y="0"/>
                </a:lnTo>
                <a:lnTo>
                  <a:pt x="182880" y="45719"/>
                </a:lnTo>
                <a:lnTo>
                  <a:pt x="0" y="4571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522470" y="2830829"/>
            <a:ext cx="182880" cy="662940"/>
          </a:xfrm>
          <a:custGeom>
            <a:avLst/>
            <a:gdLst/>
            <a:ahLst/>
            <a:cxnLst/>
            <a:rect l="l" t="t" r="r" b="b"/>
            <a:pathLst>
              <a:path w="182879" h="662939">
                <a:moveTo>
                  <a:pt x="0" y="0"/>
                </a:moveTo>
                <a:lnTo>
                  <a:pt x="182879" y="0"/>
                </a:lnTo>
                <a:lnTo>
                  <a:pt x="182879" y="662939"/>
                </a:lnTo>
                <a:lnTo>
                  <a:pt x="0" y="6629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015990" y="2998470"/>
            <a:ext cx="175260" cy="495300"/>
          </a:xfrm>
          <a:custGeom>
            <a:avLst/>
            <a:gdLst/>
            <a:ahLst/>
            <a:cxnLst/>
            <a:rect l="l" t="t" r="r" b="b"/>
            <a:pathLst>
              <a:path w="175260" h="495300">
                <a:moveTo>
                  <a:pt x="0" y="0"/>
                </a:moveTo>
                <a:lnTo>
                  <a:pt x="175260" y="0"/>
                </a:lnTo>
                <a:lnTo>
                  <a:pt x="175260" y="495300"/>
                </a:lnTo>
                <a:lnTo>
                  <a:pt x="0" y="4953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509509" y="2030729"/>
            <a:ext cx="175260" cy="1463040"/>
          </a:xfrm>
          <a:custGeom>
            <a:avLst/>
            <a:gdLst/>
            <a:ahLst/>
            <a:cxnLst/>
            <a:rect l="l" t="t" r="r" b="b"/>
            <a:pathLst>
              <a:path w="175259" h="1463039">
                <a:moveTo>
                  <a:pt x="0" y="0"/>
                </a:moveTo>
                <a:lnTo>
                  <a:pt x="175260" y="0"/>
                </a:lnTo>
                <a:lnTo>
                  <a:pt x="175260" y="1463039"/>
                </a:lnTo>
                <a:lnTo>
                  <a:pt x="0" y="146303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64029" y="2929889"/>
            <a:ext cx="182880" cy="563880"/>
          </a:xfrm>
          <a:custGeom>
            <a:avLst/>
            <a:gdLst/>
            <a:ahLst/>
            <a:cxnLst/>
            <a:rect l="l" t="t" r="r" b="b"/>
            <a:pathLst>
              <a:path w="182880" h="563879">
                <a:moveTo>
                  <a:pt x="182880" y="0"/>
                </a:moveTo>
                <a:lnTo>
                  <a:pt x="0" y="0"/>
                </a:lnTo>
                <a:lnTo>
                  <a:pt x="0" y="563880"/>
                </a:lnTo>
                <a:lnTo>
                  <a:pt x="182880" y="563880"/>
                </a:lnTo>
                <a:lnTo>
                  <a:pt x="18288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257550" y="3348990"/>
            <a:ext cx="182880" cy="144780"/>
          </a:xfrm>
          <a:custGeom>
            <a:avLst/>
            <a:gdLst/>
            <a:ahLst/>
            <a:cxnLst/>
            <a:rect l="l" t="t" r="r" b="b"/>
            <a:pathLst>
              <a:path w="182879" h="144779">
                <a:moveTo>
                  <a:pt x="182879" y="0"/>
                </a:moveTo>
                <a:lnTo>
                  <a:pt x="0" y="0"/>
                </a:lnTo>
                <a:lnTo>
                  <a:pt x="0" y="144780"/>
                </a:lnTo>
                <a:lnTo>
                  <a:pt x="182879" y="144780"/>
                </a:lnTo>
                <a:lnTo>
                  <a:pt x="18287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751070" y="1794510"/>
            <a:ext cx="182880" cy="1699260"/>
          </a:xfrm>
          <a:custGeom>
            <a:avLst/>
            <a:gdLst/>
            <a:ahLst/>
            <a:cxnLst/>
            <a:rect l="l" t="t" r="r" b="b"/>
            <a:pathLst>
              <a:path w="182879" h="1699260">
                <a:moveTo>
                  <a:pt x="182879" y="0"/>
                </a:moveTo>
                <a:lnTo>
                  <a:pt x="0" y="0"/>
                </a:lnTo>
                <a:lnTo>
                  <a:pt x="0" y="1699259"/>
                </a:lnTo>
                <a:lnTo>
                  <a:pt x="182879" y="1699259"/>
                </a:lnTo>
                <a:lnTo>
                  <a:pt x="18287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44590" y="2929889"/>
            <a:ext cx="182880" cy="563880"/>
          </a:xfrm>
          <a:custGeom>
            <a:avLst/>
            <a:gdLst/>
            <a:ahLst/>
            <a:cxnLst/>
            <a:rect l="l" t="t" r="r" b="b"/>
            <a:pathLst>
              <a:path w="182879" h="563879">
                <a:moveTo>
                  <a:pt x="182880" y="0"/>
                </a:moveTo>
                <a:lnTo>
                  <a:pt x="0" y="0"/>
                </a:lnTo>
                <a:lnTo>
                  <a:pt x="0" y="563880"/>
                </a:lnTo>
                <a:lnTo>
                  <a:pt x="182880" y="563880"/>
                </a:lnTo>
                <a:lnTo>
                  <a:pt x="18288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738109" y="1893570"/>
            <a:ext cx="175260" cy="1600200"/>
          </a:xfrm>
          <a:custGeom>
            <a:avLst/>
            <a:gdLst/>
            <a:ahLst/>
            <a:cxnLst/>
            <a:rect l="l" t="t" r="r" b="b"/>
            <a:pathLst>
              <a:path w="175259" h="1600200">
                <a:moveTo>
                  <a:pt x="175260" y="0"/>
                </a:moveTo>
                <a:lnTo>
                  <a:pt x="0" y="0"/>
                </a:lnTo>
                <a:lnTo>
                  <a:pt x="0" y="1600200"/>
                </a:lnTo>
                <a:lnTo>
                  <a:pt x="175260" y="1600200"/>
                </a:lnTo>
                <a:lnTo>
                  <a:pt x="17526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64029" y="2929889"/>
            <a:ext cx="182880" cy="563880"/>
          </a:xfrm>
          <a:custGeom>
            <a:avLst/>
            <a:gdLst/>
            <a:ahLst/>
            <a:cxnLst/>
            <a:rect l="l" t="t" r="r" b="b"/>
            <a:pathLst>
              <a:path w="182880" h="563879">
                <a:moveTo>
                  <a:pt x="0" y="0"/>
                </a:moveTo>
                <a:lnTo>
                  <a:pt x="182880" y="0"/>
                </a:lnTo>
                <a:lnTo>
                  <a:pt x="182880" y="563880"/>
                </a:lnTo>
                <a:lnTo>
                  <a:pt x="0" y="5638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257550" y="3348990"/>
            <a:ext cx="182880" cy="144780"/>
          </a:xfrm>
          <a:custGeom>
            <a:avLst/>
            <a:gdLst/>
            <a:ahLst/>
            <a:cxnLst/>
            <a:rect l="l" t="t" r="r" b="b"/>
            <a:pathLst>
              <a:path w="182879" h="144779">
                <a:moveTo>
                  <a:pt x="0" y="0"/>
                </a:moveTo>
                <a:lnTo>
                  <a:pt x="182879" y="0"/>
                </a:lnTo>
                <a:lnTo>
                  <a:pt x="182879" y="144780"/>
                </a:lnTo>
                <a:lnTo>
                  <a:pt x="0" y="14478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751070" y="1794510"/>
            <a:ext cx="182880" cy="1699260"/>
          </a:xfrm>
          <a:custGeom>
            <a:avLst/>
            <a:gdLst/>
            <a:ahLst/>
            <a:cxnLst/>
            <a:rect l="l" t="t" r="r" b="b"/>
            <a:pathLst>
              <a:path w="182879" h="1699260">
                <a:moveTo>
                  <a:pt x="0" y="0"/>
                </a:moveTo>
                <a:lnTo>
                  <a:pt x="182879" y="0"/>
                </a:lnTo>
                <a:lnTo>
                  <a:pt x="182879" y="1699259"/>
                </a:lnTo>
                <a:lnTo>
                  <a:pt x="0" y="169925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244590" y="2929889"/>
            <a:ext cx="182880" cy="563880"/>
          </a:xfrm>
          <a:custGeom>
            <a:avLst/>
            <a:gdLst/>
            <a:ahLst/>
            <a:cxnLst/>
            <a:rect l="l" t="t" r="r" b="b"/>
            <a:pathLst>
              <a:path w="182879" h="563879">
                <a:moveTo>
                  <a:pt x="0" y="0"/>
                </a:moveTo>
                <a:lnTo>
                  <a:pt x="182880" y="0"/>
                </a:lnTo>
                <a:lnTo>
                  <a:pt x="182880" y="563880"/>
                </a:lnTo>
                <a:lnTo>
                  <a:pt x="0" y="5638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738109" y="1893570"/>
            <a:ext cx="175260" cy="1600200"/>
          </a:xfrm>
          <a:custGeom>
            <a:avLst/>
            <a:gdLst/>
            <a:ahLst/>
            <a:cxnLst/>
            <a:rect l="l" t="t" r="r" b="b"/>
            <a:pathLst>
              <a:path w="175259" h="1600200">
                <a:moveTo>
                  <a:pt x="0" y="0"/>
                </a:moveTo>
                <a:lnTo>
                  <a:pt x="175260" y="0"/>
                </a:lnTo>
                <a:lnTo>
                  <a:pt x="17526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992629" y="3166110"/>
            <a:ext cx="182880" cy="327660"/>
          </a:xfrm>
          <a:custGeom>
            <a:avLst/>
            <a:gdLst/>
            <a:ahLst/>
            <a:cxnLst/>
            <a:rect l="l" t="t" r="r" b="b"/>
            <a:pathLst>
              <a:path w="182880" h="327660">
                <a:moveTo>
                  <a:pt x="182880" y="0"/>
                </a:moveTo>
                <a:lnTo>
                  <a:pt x="0" y="0"/>
                </a:lnTo>
                <a:lnTo>
                  <a:pt x="0" y="327659"/>
                </a:lnTo>
                <a:lnTo>
                  <a:pt x="182880" y="327659"/>
                </a:lnTo>
                <a:lnTo>
                  <a:pt x="182880" y="0"/>
                </a:lnTo>
                <a:close/>
              </a:path>
            </a:pathLst>
          </a:custGeom>
          <a:solidFill>
            <a:srgbClr val="E434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979670" y="2548889"/>
            <a:ext cx="182880" cy="944880"/>
          </a:xfrm>
          <a:custGeom>
            <a:avLst/>
            <a:gdLst/>
            <a:ahLst/>
            <a:cxnLst/>
            <a:rect l="l" t="t" r="r" b="b"/>
            <a:pathLst>
              <a:path w="182879" h="944879">
                <a:moveTo>
                  <a:pt x="182879" y="0"/>
                </a:moveTo>
                <a:lnTo>
                  <a:pt x="0" y="0"/>
                </a:lnTo>
                <a:lnTo>
                  <a:pt x="0" y="944880"/>
                </a:lnTo>
                <a:lnTo>
                  <a:pt x="182879" y="944880"/>
                </a:lnTo>
                <a:lnTo>
                  <a:pt x="182879" y="0"/>
                </a:lnTo>
                <a:close/>
              </a:path>
            </a:pathLst>
          </a:custGeom>
          <a:solidFill>
            <a:srgbClr val="E434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966709" y="1375410"/>
            <a:ext cx="182880" cy="2118360"/>
          </a:xfrm>
          <a:custGeom>
            <a:avLst/>
            <a:gdLst/>
            <a:ahLst/>
            <a:cxnLst/>
            <a:rect l="l" t="t" r="r" b="b"/>
            <a:pathLst>
              <a:path w="182879" h="2118360">
                <a:moveTo>
                  <a:pt x="182880" y="0"/>
                </a:moveTo>
                <a:lnTo>
                  <a:pt x="0" y="0"/>
                </a:lnTo>
                <a:lnTo>
                  <a:pt x="0" y="2118360"/>
                </a:lnTo>
                <a:lnTo>
                  <a:pt x="182880" y="2118360"/>
                </a:lnTo>
                <a:lnTo>
                  <a:pt x="182880" y="0"/>
                </a:lnTo>
                <a:close/>
              </a:path>
            </a:pathLst>
          </a:custGeom>
          <a:solidFill>
            <a:srgbClr val="E434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992629" y="3166110"/>
            <a:ext cx="182880" cy="327660"/>
          </a:xfrm>
          <a:custGeom>
            <a:avLst/>
            <a:gdLst/>
            <a:ahLst/>
            <a:cxnLst/>
            <a:rect l="l" t="t" r="r" b="b"/>
            <a:pathLst>
              <a:path w="182880" h="327660">
                <a:moveTo>
                  <a:pt x="0" y="0"/>
                </a:moveTo>
                <a:lnTo>
                  <a:pt x="182880" y="0"/>
                </a:lnTo>
                <a:lnTo>
                  <a:pt x="182880" y="327659"/>
                </a:lnTo>
                <a:lnTo>
                  <a:pt x="0" y="32765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979670" y="2548889"/>
            <a:ext cx="182880" cy="944880"/>
          </a:xfrm>
          <a:custGeom>
            <a:avLst/>
            <a:gdLst/>
            <a:ahLst/>
            <a:cxnLst/>
            <a:rect l="l" t="t" r="r" b="b"/>
            <a:pathLst>
              <a:path w="182879" h="944879">
                <a:moveTo>
                  <a:pt x="0" y="0"/>
                </a:moveTo>
                <a:lnTo>
                  <a:pt x="182879" y="0"/>
                </a:lnTo>
                <a:lnTo>
                  <a:pt x="182879" y="944880"/>
                </a:lnTo>
                <a:lnTo>
                  <a:pt x="0" y="9448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966709" y="1375410"/>
            <a:ext cx="182880" cy="2118360"/>
          </a:xfrm>
          <a:custGeom>
            <a:avLst/>
            <a:gdLst/>
            <a:ahLst/>
            <a:cxnLst/>
            <a:rect l="l" t="t" r="r" b="b"/>
            <a:pathLst>
              <a:path w="182879" h="2118360">
                <a:moveTo>
                  <a:pt x="0" y="0"/>
                </a:moveTo>
                <a:lnTo>
                  <a:pt x="182880" y="0"/>
                </a:lnTo>
                <a:lnTo>
                  <a:pt x="182880" y="2118360"/>
                </a:lnTo>
                <a:lnTo>
                  <a:pt x="0" y="211836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80110" y="3493770"/>
            <a:ext cx="7459980" cy="0"/>
          </a:xfrm>
          <a:custGeom>
            <a:avLst/>
            <a:gdLst/>
            <a:ahLst/>
            <a:cxnLst/>
            <a:rect l="l" t="t" r="r" b="b"/>
            <a:pathLst>
              <a:path w="7459980" h="0">
                <a:moveTo>
                  <a:pt x="0" y="0"/>
                </a:moveTo>
                <a:lnTo>
                  <a:pt x="7459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009644" y="3173729"/>
            <a:ext cx="5200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0.3</a:t>
            </a:r>
            <a:r>
              <a:rPr dirty="0" baseline="-9259" sz="1800" spc="30" b="1">
                <a:solidFill>
                  <a:srgbClr val="404040"/>
                </a:solidFill>
                <a:latin typeface="Arial"/>
                <a:cs typeface="Arial"/>
              </a:rPr>
              <a:t>0.2</a:t>
            </a:r>
            <a:endParaRPr baseline="-9259" sz="1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597905" y="3243897"/>
            <a:ext cx="3397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	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023100" y="2324798"/>
            <a:ext cx="469900" cy="349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935">
              <a:lnSpc>
                <a:spcPts val="127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75"/>
              </a:lnSpc>
            </a:pP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3.3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021397" y="3126041"/>
            <a:ext cx="74993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30" b="1">
                <a:solidFill>
                  <a:srgbClr val="404040"/>
                </a:solidFill>
                <a:latin typeface="Arial"/>
                <a:cs typeface="Arial"/>
              </a:rPr>
              <a:t>0.50.5</a:t>
            </a:r>
            <a:r>
              <a:rPr dirty="0" baseline="34722" sz="1800" spc="44" b="1">
                <a:solidFill>
                  <a:srgbClr val="404040"/>
                </a:solidFill>
                <a:latin typeface="Arial"/>
                <a:cs typeface="Arial"/>
              </a:rPr>
              <a:t>0.9</a:t>
            </a:r>
            <a:endParaRPr baseline="34722"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493895" y="2584450"/>
            <a:ext cx="24002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z="1200" spc="25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spc="-5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482205" y="1782381"/>
            <a:ext cx="24002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735201" y="2678112"/>
            <a:ext cx="24002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515616" y="3055302"/>
            <a:ext cx="97916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30" b="1">
                <a:solidFill>
                  <a:srgbClr val="404040"/>
                </a:solidFill>
                <a:latin typeface="Arial"/>
                <a:cs typeface="Arial"/>
              </a:rPr>
              <a:t>0.8</a:t>
            </a:r>
            <a:r>
              <a:rPr dirty="0" baseline="-25462" sz="1800" spc="44" b="1">
                <a:solidFill>
                  <a:srgbClr val="404040"/>
                </a:solidFill>
                <a:latin typeface="Arial"/>
                <a:cs typeface="Arial"/>
              </a:rPr>
              <a:t>0.5</a:t>
            </a:r>
            <a:r>
              <a:rPr dirty="0" baseline="-50925" sz="1800" spc="44" b="1">
                <a:solidFill>
                  <a:srgbClr val="404040"/>
                </a:solidFill>
                <a:latin typeface="Arial"/>
                <a:cs typeface="Arial"/>
              </a:rPr>
              <a:t>0.2</a:t>
            </a:r>
            <a:r>
              <a:rPr dirty="0" baseline="-16203" sz="1800" spc="44" b="1">
                <a:solidFill>
                  <a:srgbClr val="404040"/>
                </a:solidFill>
                <a:latin typeface="Arial"/>
                <a:cs typeface="Arial"/>
              </a:rPr>
              <a:t>0.6</a:t>
            </a:r>
            <a:endParaRPr baseline="-16203"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723384" y="1546923"/>
            <a:ext cx="24002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962650" y="2678112"/>
            <a:ext cx="5207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5462" sz="1800" spc="30" b="1">
                <a:solidFill>
                  <a:srgbClr val="404040"/>
                </a:solidFill>
                <a:latin typeface="Arial"/>
                <a:cs typeface="Arial"/>
              </a:rPr>
              <a:t>2.1</a:t>
            </a: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2.4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711440" y="1641475"/>
            <a:ext cx="24002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z="1200" spc="25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spc="-5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964689" y="2914078"/>
            <a:ext cx="24002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z="1200" spc="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27425" y="3243897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21579" y="230149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515354" y="3243897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009508" y="1122362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15632" y="3364547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15632" y="2892996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15632" y="2421572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15632" y="1950021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15632" y="1479168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16572" y="1007427"/>
            <a:ext cx="22352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367408" y="3576637"/>
            <a:ext cx="52070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40" b="1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ea</a:t>
            </a: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h</a:t>
            </a:r>
            <a:endParaRPr sz="13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760720" y="3576637"/>
            <a:ext cx="6940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Dialysis</a:t>
            </a:r>
            <a:endParaRPr sz="13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215505" y="3576637"/>
            <a:ext cx="77216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40" b="1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dirty="0" sz="1350" spc="-20" b="1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ee</a:t>
            </a:r>
            <a:r>
              <a:rPr dirty="0" sz="1350" spc="70" b="1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dirty="0" sz="1350" spc="-20" b="1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z="1350" spc="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endParaRPr sz="135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221229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221229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215639" y="3920490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83819">
            <a:solidFill>
              <a:srgbClr val="92D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173729" y="3920490"/>
            <a:ext cx="83820" cy="91440"/>
          </a:xfrm>
          <a:custGeom>
            <a:avLst/>
            <a:gdLst/>
            <a:ahLst/>
            <a:cxnLst/>
            <a:rect l="l" t="t" r="r" b="b"/>
            <a:pathLst>
              <a:path w="83820" h="91439">
                <a:moveTo>
                  <a:pt x="0" y="91440"/>
                </a:moveTo>
                <a:lnTo>
                  <a:pt x="83819" y="91440"/>
                </a:lnTo>
                <a:lnTo>
                  <a:pt x="8381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118609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FFD4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118609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2343150" y="3527297"/>
            <a:ext cx="2550160" cy="545465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501015">
              <a:lnSpc>
                <a:spcPct val="100000"/>
              </a:lnSpc>
              <a:spcBef>
                <a:spcPts val="520"/>
              </a:spcBef>
              <a:tabLst>
                <a:tab pos="2118995" algn="l"/>
              </a:tabLst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Stroke	</a:t>
            </a:r>
            <a:r>
              <a:rPr dirty="0" sz="1350" spc="35" b="1">
                <a:solidFill>
                  <a:srgbClr val="585858"/>
                </a:solidFill>
                <a:latin typeface="Arial"/>
                <a:cs typeface="Arial"/>
              </a:rPr>
              <a:t>AKI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959485" algn="l"/>
                <a:tab pos="1906270" algn="l"/>
              </a:tabLst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Stage</a:t>
            </a:r>
            <a:r>
              <a:rPr dirty="0" sz="1350" spc="-1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1	</a:t>
            </a: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Stage</a:t>
            </a:r>
            <a:r>
              <a:rPr dirty="0" sz="1350" spc="-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2	</a:t>
            </a: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Stage</a:t>
            </a:r>
            <a:r>
              <a:rPr dirty="0" sz="1350" spc="-7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063490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063490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5184521" y="3836670"/>
            <a:ext cx="65722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Stage</a:t>
            </a:r>
            <a:r>
              <a:rPr dirty="0" sz="1350" spc="-6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008370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E434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008370" y="3920490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91440"/>
                </a:moveTo>
                <a:lnTo>
                  <a:pt x="91439" y="91440"/>
                </a:lnTo>
                <a:lnTo>
                  <a:pt x="9143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6131940" y="3836670"/>
            <a:ext cx="6559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Stage</a:t>
            </a:r>
            <a:r>
              <a:rPr dirty="0" sz="1350" spc="-8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8" name="object 108"/>
          <p:cNvSpPr txBox="1">
            <a:spLocks noGrp="1"/>
          </p:cNvSpPr>
          <p:nvPr>
            <p:ph type="title"/>
          </p:nvPr>
        </p:nvSpPr>
        <p:spPr>
          <a:xfrm>
            <a:off x="536575" y="424179"/>
            <a:ext cx="8059420" cy="410209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00"/>
              <a:t>CKD Stages: Procedural </a:t>
            </a:r>
            <a:r>
              <a:rPr dirty="0" sz="2500" spc="10"/>
              <a:t>Complications and</a:t>
            </a:r>
            <a:r>
              <a:rPr dirty="0" sz="2500" spc="-365"/>
              <a:t> </a:t>
            </a:r>
            <a:r>
              <a:rPr dirty="0" sz="2500" spc="10"/>
              <a:t>Bleeding</a:t>
            </a:r>
            <a:endParaRPr sz="2500"/>
          </a:p>
        </p:txBody>
      </p:sp>
      <p:sp>
        <p:nvSpPr>
          <p:cNvPr id="109" name="object 109"/>
          <p:cNvSpPr txBox="1"/>
          <p:nvPr/>
        </p:nvSpPr>
        <p:spPr>
          <a:xfrm>
            <a:off x="299841" y="1781298"/>
            <a:ext cx="221615" cy="10445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25" b="1">
                <a:latin typeface="Arial"/>
                <a:cs typeface="Arial"/>
              </a:rPr>
              <a:t>Event</a:t>
            </a:r>
            <a:r>
              <a:rPr dirty="0" sz="1350" spc="-65" b="1">
                <a:latin typeface="Arial"/>
                <a:cs typeface="Arial"/>
              </a:rPr>
              <a:t> </a:t>
            </a:r>
            <a:r>
              <a:rPr dirty="0" sz="1350" spc="25" b="1">
                <a:latin typeface="Arial"/>
                <a:cs typeface="Arial"/>
              </a:rPr>
              <a:t>Rates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15265" y="4270375"/>
            <a:ext cx="414845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0">
                <a:latin typeface="Arial"/>
                <a:cs typeface="Arial"/>
              </a:rPr>
              <a:t>Data </a:t>
            </a:r>
            <a:r>
              <a:rPr dirty="0" sz="750">
                <a:latin typeface="Arial"/>
                <a:cs typeface="Arial"/>
              </a:rPr>
              <a:t>are </a:t>
            </a:r>
            <a:r>
              <a:rPr dirty="0" sz="750" spc="-10">
                <a:latin typeface="Arial"/>
                <a:cs typeface="Arial"/>
              </a:rPr>
              <a:t>for </a:t>
            </a:r>
            <a:r>
              <a:rPr dirty="0" sz="750" spc="10">
                <a:latin typeface="Arial"/>
                <a:cs typeface="Arial"/>
              </a:rPr>
              <a:t>both </a:t>
            </a:r>
            <a:r>
              <a:rPr dirty="0" sz="750" spc="5">
                <a:latin typeface="Arial"/>
                <a:cs typeface="Arial"/>
              </a:rPr>
              <a:t>INV/CON </a:t>
            </a:r>
            <a:r>
              <a:rPr dirty="0" sz="750">
                <a:latin typeface="Arial"/>
                <a:cs typeface="Arial"/>
              </a:rPr>
              <a:t>groups </a:t>
            </a:r>
            <a:r>
              <a:rPr dirty="0" sz="750" spc="10">
                <a:latin typeface="Arial"/>
                <a:cs typeface="Arial"/>
              </a:rPr>
              <a:t>combined. Bleeding </a:t>
            </a:r>
            <a:r>
              <a:rPr dirty="0" sz="750" spc="15">
                <a:latin typeface="Arial"/>
                <a:cs typeface="Arial"/>
              </a:rPr>
              <a:t>outcome </a:t>
            </a:r>
            <a:r>
              <a:rPr dirty="0" sz="750" spc="-10">
                <a:latin typeface="Arial"/>
                <a:cs typeface="Arial"/>
              </a:rPr>
              <a:t>for </a:t>
            </a:r>
            <a:r>
              <a:rPr dirty="0" sz="750" spc="15">
                <a:latin typeface="Arial"/>
                <a:cs typeface="Arial"/>
              </a:rPr>
              <a:t>the </a:t>
            </a:r>
            <a:r>
              <a:rPr dirty="0" sz="750" spc="5">
                <a:latin typeface="Arial"/>
                <a:cs typeface="Arial"/>
              </a:rPr>
              <a:t>duration of </a:t>
            </a:r>
            <a:r>
              <a:rPr dirty="0" sz="750" spc="15">
                <a:latin typeface="Arial"/>
                <a:cs typeface="Arial"/>
              </a:rPr>
              <a:t>the</a:t>
            </a:r>
            <a:r>
              <a:rPr dirty="0" sz="750" spc="70">
                <a:latin typeface="Arial"/>
                <a:cs typeface="Arial"/>
              </a:rPr>
              <a:t> </a:t>
            </a:r>
            <a:r>
              <a:rPr dirty="0" sz="750" spc="5">
                <a:latin typeface="Arial"/>
                <a:cs typeface="Arial"/>
              </a:rPr>
              <a:t>trial.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653288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>
                <a:latin typeface="Arial Narrow"/>
                <a:cs typeface="Arial Narrow"/>
              </a:rPr>
              <a:t>CKD </a:t>
            </a:r>
            <a:r>
              <a:rPr dirty="0" sz="2800">
                <a:latin typeface="Arial Narrow"/>
                <a:cs typeface="Arial Narrow"/>
              </a:rPr>
              <a:t>Stages: </a:t>
            </a:r>
            <a:r>
              <a:rPr dirty="0" sz="2800" spc="5">
                <a:latin typeface="Arial Narrow"/>
                <a:cs typeface="Arial Narrow"/>
              </a:rPr>
              <a:t>Heterogeneity </a:t>
            </a:r>
            <a:r>
              <a:rPr dirty="0" sz="2800" spc="15">
                <a:latin typeface="Arial Narrow"/>
                <a:cs typeface="Arial Narrow"/>
              </a:rPr>
              <a:t>of </a:t>
            </a:r>
            <a:r>
              <a:rPr dirty="0" sz="2800" spc="-10">
                <a:latin typeface="Arial Narrow"/>
                <a:cs typeface="Arial Narrow"/>
              </a:rPr>
              <a:t>Treatment</a:t>
            </a:r>
            <a:r>
              <a:rPr dirty="0" sz="2800" spc="-420">
                <a:latin typeface="Arial Narrow"/>
                <a:cs typeface="Arial Narrow"/>
              </a:rPr>
              <a:t> </a:t>
            </a:r>
            <a:r>
              <a:rPr dirty="0" sz="2800">
                <a:latin typeface="Arial Narrow"/>
                <a:cs typeface="Arial Narrow"/>
              </a:rPr>
              <a:t>Effect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3752" y="1090231"/>
            <a:ext cx="1914525" cy="51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Primary</a:t>
            </a:r>
            <a:r>
              <a:rPr dirty="0" sz="1800" spc="-6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C00000"/>
                </a:solidFill>
                <a:latin typeface="Arial"/>
                <a:cs typeface="Arial"/>
              </a:rPr>
              <a:t>Endpoint</a:t>
            </a:r>
            <a:endParaRPr sz="1800">
              <a:latin typeface="Arial"/>
              <a:cs typeface="Arial"/>
            </a:endParaRPr>
          </a:p>
          <a:p>
            <a:pPr algn="ctr" marL="5715">
              <a:lnSpc>
                <a:spcPct val="100000"/>
              </a:lnSpc>
              <a:spcBef>
                <a:spcPts val="95"/>
              </a:spcBef>
            </a:pP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(Death </a:t>
            </a:r>
            <a:r>
              <a:rPr dirty="0" sz="1350" spc="10" b="1" i="1">
                <a:solidFill>
                  <a:srgbClr val="1F487C"/>
                </a:solidFill>
                <a:latin typeface="Arial"/>
                <a:cs typeface="Arial"/>
              </a:rPr>
              <a:t>or</a:t>
            </a:r>
            <a:r>
              <a:rPr dirty="0" sz="1350" spc="50" b="1" i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z="1350" spc="-20" b="1" i="1">
                <a:solidFill>
                  <a:srgbClr val="1F487C"/>
                </a:solidFill>
                <a:latin typeface="Arial"/>
                <a:cs typeface="Arial"/>
              </a:rPr>
              <a:t>MI)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93149" y="2518410"/>
            <a:ext cx="236854" cy="0"/>
          </a:xfrm>
          <a:custGeom>
            <a:avLst/>
            <a:gdLst/>
            <a:ahLst/>
            <a:cxnLst/>
            <a:rect l="l" t="t" r="r" b="b"/>
            <a:pathLst>
              <a:path w="236855" h="0">
                <a:moveTo>
                  <a:pt x="0" y="0"/>
                </a:moveTo>
                <a:lnTo>
                  <a:pt x="23651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96389" y="251841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5711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41170" y="282321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37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97330" y="282321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10689" y="3143250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19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90650" y="3143250"/>
            <a:ext cx="259079" cy="0"/>
          </a:xfrm>
          <a:custGeom>
            <a:avLst/>
            <a:gdLst/>
            <a:ahLst/>
            <a:cxnLst/>
            <a:rect l="l" t="t" r="r" b="b"/>
            <a:pathLst>
              <a:path w="259080" h="0">
                <a:moveTo>
                  <a:pt x="0" y="0"/>
                </a:moveTo>
                <a:lnTo>
                  <a:pt x="25869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68829" y="346329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2871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49729" y="3463290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 h="0">
                <a:moveTo>
                  <a:pt x="0" y="0"/>
                </a:moveTo>
                <a:lnTo>
                  <a:pt x="36563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72589" y="3768090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44930" y="3768090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19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32610" y="248796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60539"/>
                </a:moveTo>
                <a:lnTo>
                  <a:pt x="60539" y="60539"/>
                </a:lnTo>
                <a:lnTo>
                  <a:pt x="60539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32610" y="248796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60539"/>
                </a:moveTo>
                <a:lnTo>
                  <a:pt x="60539" y="60539"/>
                </a:lnTo>
                <a:lnTo>
                  <a:pt x="60539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80210" y="279271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9" y="52971"/>
                </a:lnTo>
                <a:lnTo>
                  <a:pt x="60539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80210" y="279271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9" y="52971"/>
                </a:lnTo>
                <a:lnTo>
                  <a:pt x="60539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49729" y="311275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9" y="52971"/>
                </a:lnTo>
                <a:lnTo>
                  <a:pt x="60539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49729" y="311275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9" y="52971"/>
                </a:lnTo>
                <a:lnTo>
                  <a:pt x="60539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15489" y="34327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15489" y="34327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19250" y="37375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19250" y="37375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67839" y="1630679"/>
            <a:ext cx="0" cy="560070"/>
          </a:xfrm>
          <a:custGeom>
            <a:avLst/>
            <a:gdLst/>
            <a:ahLst/>
            <a:cxnLst/>
            <a:rect l="l" t="t" r="r" b="b"/>
            <a:pathLst>
              <a:path w="0" h="560069">
                <a:moveTo>
                  <a:pt x="0" y="0"/>
                </a:moveTo>
                <a:lnTo>
                  <a:pt x="0" y="560057"/>
                </a:lnTo>
              </a:path>
            </a:pathLst>
          </a:custGeom>
          <a:ln w="1219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67839" y="2243708"/>
            <a:ext cx="0" cy="1856105"/>
          </a:xfrm>
          <a:custGeom>
            <a:avLst/>
            <a:gdLst/>
            <a:ahLst/>
            <a:cxnLst/>
            <a:rect l="l" t="t" r="r" b="b"/>
            <a:pathLst>
              <a:path w="0" h="1856104">
                <a:moveTo>
                  <a:pt x="0" y="0"/>
                </a:moveTo>
                <a:lnTo>
                  <a:pt x="0" y="1855851"/>
                </a:lnTo>
              </a:path>
            </a:pathLst>
          </a:custGeom>
          <a:ln w="1219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13460" y="4114800"/>
            <a:ext cx="2179320" cy="0"/>
          </a:xfrm>
          <a:custGeom>
            <a:avLst/>
            <a:gdLst/>
            <a:ahLst/>
            <a:cxnLst/>
            <a:rect l="l" t="t" r="r" b="b"/>
            <a:pathLst>
              <a:path w="2179320" h="0">
                <a:moveTo>
                  <a:pt x="0" y="0"/>
                </a:moveTo>
                <a:lnTo>
                  <a:pt x="2179192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104900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031875" y="4184650"/>
            <a:ext cx="1809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30" b="1">
                <a:latin typeface="Arial"/>
                <a:cs typeface="Arial"/>
              </a:rPr>
              <a:t>0</a:t>
            </a:r>
            <a:r>
              <a:rPr dirty="0" sz="900" spc="-10" b="1">
                <a:latin typeface="Arial"/>
                <a:cs typeface="Arial"/>
              </a:rPr>
              <a:t>.</a:t>
            </a:r>
            <a:r>
              <a:rPr dirty="0" sz="900" spc="-5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75460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400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01339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066795" y="4184650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03947" y="4307840"/>
            <a:ext cx="60579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Favors</a:t>
            </a:r>
            <a:r>
              <a:rPr dirty="0" sz="900" spc="-19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75510" y="4188777"/>
            <a:ext cx="1809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30" b="1">
                <a:latin typeface="Arial"/>
                <a:cs typeface="Arial"/>
              </a:rPr>
              <a:t>1</a:t>
            </a:r>
            <a:r>
              <a:rPr dirty="0" sz="900" spc="-10" b="1">
                <a:latin typeface="Arial"/>
                <a:cs typeface="Arial"/>
              </a:rPr>
              <a:t>.</a:t>
            </a:r>
            <a:r>
              <a:rPr dirty="0" sz="900" spc="-5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39544" y="4184332"/>
            <a:ext cx="672465" cy="297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25730">
              <a:lnSpc>
                <a:spcPts val="107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5" b="1">
                <a:latin typeface="Arial"/>
                <a:cs typeface="Arial"/>
              </a:rPr>
              <a:t> </a:t>
            </a:r>
            <a:r>
              <a:rPr dirty="0" sz="900" spc="5" b="1">
                <a:latin typeface="Arial"/>
                <a:cs typeface="Arial"/>
              </a:rPr>
              <a:t>CON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97529" y="2462212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1.10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(0.83,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1.45)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97529" y="2765996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0.94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(0.75,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1.17)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97529" y="3086163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0.91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(0.67,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1.25)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97529" y="3402393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1.33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(0.88,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2.01)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97529" y="3708780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0.88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(0.64,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1.20)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4170" y="243497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4170" y="2738754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4170" y="3058096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4170" y="337445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4170" y="368052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55670" y="1672589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4769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509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9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0.47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45734" y="1068006"/>
            <a:ext cx="2954655" cy="51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C00000"/>
                </a:solidFill>
                <a:latin typeface="Arial"/>
                <a:cs typeface="Arial"/>
              </a:rPr>
              <a:t>Major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Secondary</a:t>
            </a:r>
            <a:r>
              <a:rPr dirty="0" sz="1800" spc="-1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00000"/>
                </a:solidFill>
                <a:latin typeface="Arial"/>
                <a:cs typeface="Arial"/>
              </a:rPr>
              <a:t>Endpoint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1" i="1">
                <a:solidFill>
                  <a:srgbClr val="1F487C"/>
                </a:solidFill>
                <a:latin typeface="Arial"/>
                <a:cs typeface="Arial"/>
              </a:rPr>
              <a:t>(Death/MI/Hosp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for </a:t>
            </a:r>
            <a:r>
              <a:rPr dirty="0" sz="1350" spc="30" b="1" i="1">
                <a:solidFill>
                  <a:srgbClr val="1F487C"/>
                </a:solidFill>
                <a:latin typeface="Arial"/>
                <a:cs typeface="Arial"/>
              </a:rPr>
              <a:t>UA, HF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or</a:t>
            </a:r>
            <a:r>
              <a:rPr dirty="0" sz="1350" spc="110" b="1" i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RCA)</a:t>
            </a:r>
            <a:endParaRPr sz="13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728459" y="1638300"/>
            <a:ext cx="0" cy="552450"/>
          </a:xfrm>
          <a:custGeom>
            <a:avLst/>
            <a:gdLst/>
            <a:ahLst/>
            <a:cxnLst/>
            <a:rect l="l" t="t" r="r" b="b"/>
            <a:pathLst>
              <a:path w="0" h="552450">
                <a:moveTo>
                  <a:pt x="0" y="0"/>
                </a:moveTo>
                <a:lnTo>
                  <a:pt x="0" y="552437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728459" y="2243708"/>
            <a:ext cx="0" cy="915035"/>
          </a:xfrm>
          <a:custGeom>
            <a:avLst/>
            <a:gdLst/>
            <a:ahLst/>
            <a:cxnLst/>
            <a:rect l="l" t="t" r="r" b="b"/>
            <a:pathLst>
              <a:path w="0" h="915035">
                <a:moveTo>
                  <a:pt x="0" y="0"/>
                </a:moveTo>
                <a:lnTo>
                  <a:pt x="0" y="914821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728459" y="3219069"/>
            <a:ext cx="0" cy="888365"/>
          </a:xfrm>
          <a:custGeom>
            <a:avLst/>
            <a:gdLst/>
            <a:ahLst/>
            <a:cxnLst/>
            <a:rect l="l" t="t" r="r" b="b"/>
            <a:pathLst>
              <a:path w="0" h="888364">
                <a:moveTo>
                  <a:pt x="0" y="0"/>
                </a:moveTo>
                <a:lnTo>
                  <a:pt x="0" y="888111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66459" y="4114800"/>
            <a:ext cx="2186940" cy="0"/>
          </a:xfrm>
          <a:custGeom>
            <a:avLst/>
            <a:gdLst/>
            <a:ahLst/>
            <a:cxnLst/>
            <a:rect l="l" t="t" r="r" b="b"/>
            <a:pathLst>
              <a:path w="2186940" h="0">
                <a:moveTo>
                  <a:pt x="0" y="0"/>
                </a:moveTo>
                <a:lnTo>
                  <a:pt x="2186813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065520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5993129" y="4188142"/>
            <a:ext cx="1809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30" b="1">
                <a:latin typeface="Arial"/>
                <a:cs typeface="Arial"/>
              </a:rPr>
              <a:t>0</a:t>
            </a:r>
            <a:r>
              <a:rPr dirty="0" sz="900" spc="-10" b="1">
                <a:latin typeface="Arial"/>
                <a:cs typeface="Arial"/>
              </a:rPr>
              <a:t>.</a:t>
            </a:r>
            <a:r>
              <a:rPr dirty="0" sz="900" spc="-5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728459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391400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061959" y="411480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8028051" y="4188142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065520" y="4311967"/>
            <a:ext cx="6051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636766" y="4192270"/>
            <a:ext cx="1809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30" b="1">
                <a:latin typeface="Arial"/>
                <a:cs typeface="Arial"/>
              </a:rPr>
              <a:t>1</a:t>
            </a:r>
            <a:r>
              <a:rPr dirty="0" sz="900" spc="-10" b="1">
                <a:latin typeface="Arial"/>
                <a:cs typeface="Arial"/>
              </a:rPr>
              <a:t>.</a:t>
            </a:r>
            <a:r>
              <a:rPr dirty="0" sz="900" spc="-5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00926" y="4187825"/>
            <a:ext cx="671830" cy="297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25730">
              <a:lnSpc>
                <a:spcPts val="107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5" b="1">
                <a:latin typeface="Arial"/>
                <a:cs typeface="Arial"/>
              </a:rPr>
              <a:t> </a:t>
            </a:r>
            <a:r>
              <a:rPr dirty="0" sz="900" spc="5" b="1">
                <a:latin typeface="Arial"/>
                <a:cs typeface="Arial"/>
              </a:rPr>
              <a:t>CON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892290" y="255651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47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617969" y="255651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640830" y="289178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49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412229" y="2891789"/>
            <a:ext cx="175260" cy="0"/>
          </a:xfrm>
          <a:custGeom>
            <a:avLst/>
            <a:gdLst/>
            <a:ahLst/>
            <a:cxnLst/>
            <a:rect l="l" t="t" r="r" b="b"/>
            <a:pathLst>
              <a:path w="175259" h="0">
                <a:moveTo>
                  <a:pt x="0" y="0"/>
                </a:moveTo>
                <a:lnTo>
                  <a:pt x="174751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762750" y="318897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57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457950" y="318897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07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983730" y="3493770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572250" y="3493770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 h="0">
                <a:moveTo>
                  <a:pt x="0" y="0"/>
                </a:moveTo>
                <a:lnTo>
                  <a:pt x="357631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678930" y="379095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31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358890" y="3790950"/>
            <a:ext cx="259079" cy="0"/>
          </a:xfrm>
          <a:custGeom>
            <a:avLst/>
            <a:gdLst/>
            <a:ahLst/>
            <a:cxnLst/>
            <a:rect l="l" t="t" r="r" b="b"/>
            <a:pathLst>
              <a:path w="259079" h="0">
                <a:moveTo>
                  <a:pt x="0" y="0"/>
                </a:moveTo>
                <a:lnTo>
                  <a:pt x="25869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831330" y="252606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60539"/>
                </a:moveTo>
                <a:lnTo>
                  <a:pt x="60538" y="60539"/>
                </a:lnTo>
                <a:lnTo>
                  <a:pt x="60538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831330" y="252606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60539"/>
                </a:moveTo>
                <a:lnTo>
                  <a:pt x="60538" y="60539"/>
                </a:lnTo>
                <a:lnTo>
                  <a:pt x="60538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587490" y="28612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587490" y="28612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709409" y="315853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709409" y="315853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930390" y="34632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930390" y="34632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617969" y="376045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617969" y="376045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5207253" y="2437447"/>
            <a:ext cx="69913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207253" y="2766060"/>
            <a:ext cx="6991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207253" y="3069272"/>
            <a:ext cx="69913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207253" y="3373056"/>
            <a:ext cx="69913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207253" y="3669410"/>
            <a:ext cx="6991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068309" y="2460879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1.15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(0.89,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1.50)</a:t>
            </a:r>
            <a:endParaRPr sz="9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068309" y="2788602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0.89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(0.72,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1.10)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068309" y="3092830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1.01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(0.75,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1.36)</a:t>
            </a:r>
            <a:endParaRPr sz="9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068309" y="3396615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1.27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(0.85,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1.88)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068309" y="3691826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0.92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(0.68,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1.25)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096250" y="1664970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6040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520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9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22" b="1">
                <a:solidFill>
                  <a:srgbClr val="FFFFFF"/>
                </a:solidFill>
                <a:latin typeface="Arial"/>
                <a:cs typeface="Arial"/>
              </a:rPr>
              <a:t>0.41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1794510" y="221361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198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672589" y="221361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452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733550" y="21907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733550" y="21907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165735" y="2109470"/>
            <a:ext cx="42290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074035" y="2116708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0.99</a:t>
            </a:r>
            <a:r>
              <a:rPr dirty="0" sz="900" spc="-114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(0.87,</a:t>
            </a:r>
            <a:r>
              <a:rPr dirty="0" sz="900" spc="-150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70" b="1">
                <a:solidFill>
                  <a:srgbClr val="974707"/>
                </a:solidFill>
                <a:latin typeface="Arial"/>
                <a:cs typeface="Arial"/>
              </a:rPr>
              <a:t>1.13)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755130" y="2221229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640830" y="22212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94169" y="21907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694169" y="21907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4827651" y="2116708"/>
            <a:ext cx="42290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076565" y="2143760"/>
            <a:ext cx="7804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1.00</a:t>
            </a:r>
            <a:r>
              <a:rPr dirty="0" sz="900" spc="-114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(0.89,</a:t>
            </a:r>
            <a:r>
              <a:rPr dirty="0" sz="900" spc="-15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70" b="1">
                <a:solidFill>
                  <a:srgbClr val="974707"/>
                </a:solidFill>
                <a:latin typeface="Arial"/>
                <a:cs typeface="Arial"/>
              </a:rPr>
              <a:t>1.14)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0" y="1661160"/>
            <a:ext cx="446532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5260" y="1661160"/>
            <a:ext cx="4312920" cy="274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7856855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5">
                <a:latin typeface="Arial Narrow"/>
                <a:cs typeface="Arial Narrow"/>
              </a:rPr>
              <a:t>Heterogeneity</a:t>
            </a:r>
            <a:r>
              <a:rPr dirty="0" sz="2800" spc="-190">
                <a:latin typeface="Arial Narrow"/>
                <a:cs typeface="Arial Narrow"/>
              </a:rPr>
              <a:t> </a:t>
            </a:r>
            <a:r>
              <a:rPr dirty="0" sz="2800" spc="15">
                <a:latin typeface="Arial Narrow"/>
                <a:cs typeface="Arial Narrow"/>
              </a:rPr>
              <a:t>of</a:t>
            </a:r>
            <a:r>
              <a:rPr dirty="0" sz="2800" spc="-30">
                <a:latin typeface="Arial Narrow"/>
                <a:cs typeface="Arial Narrow"/>
              </a:rPr>
              <a:t> </a:t>
            </a:r>
            <a:r>
              <a:rPr dirty="0" sz="2800" spc="-10">
                <a:latin typeface="Arial Narrow"/>
                <a:cs typeface="Arial Narrow"/>
              </a:rPr>
              <a:t>Treatment</a:t>
            </a:r>
            <a:r>
              <a:rPr dirty="0" sz="2800" spc="-90">
                <a:latin typeface="Arial Narrow"/>
                <a:cs typeface="Arial Narrow"/>
              </a:rPr>
              <a:t> </a:t>
            </a:r>
            <a:r>
              <a:rPr dirty="0" sz="2800">
                <a:latin typeface="Arial Narrow"/>
                <a:cs typeface="Arial Narrow"/>
              </a:rPr>
              <a:t>Effect</a:t>
            </a:r>
            <a:r>
              <a:rPr dirty="0" sz="2800" spc="-30">
                <a:latin typeface="Arial Narrow"/>
                <a:cs typeface="Arial Narrow"/>
              </a:rPr>
              <a:t> </a:t>
            </a:r>
            <a:r>
              <a:rPr dirty="0" sz="2800" spc="-5">
                <a:latin typeface="Arial Narrow"/>
                <a:cs typeface="Arial Narrow"/>
              </a:rPr>
              <a:t>as</a:t>
            </a:r>
            <a:r>
              <a:rPr dirty="0" sz="2800" spc="-10">
                <a:latin typeface="Arial Narrow"/>
                <a:cs typeface="Arial Narrow"/>
              </a:rPr>
              <a:t> </a:t>
            </a:r>
            <a:r>
              <a:rPr dirty="0" sz="2800" spc="10">
                <a:latin typeface="Arial Narrow"/>
                <a:cs typeface="Arial Narrow"/>
              </a:rPr>
              <a:t>a</a:t>
            </a:r>
            <a:r>
              <a:rPr dirty="0" sz="2800" spc="-5">
                <a:latin typeface="Arial Narrow"/>
                <a:cs typeface="Arial Narrow"/>
              </a:rPr>
              <a:t> </a:t>
            </a:r>
            <a:r>
              <a:rPr dirty="0" sz="2800" spc="15">
                <a:latin typeface="Arial Narrow"/>
                <a:cs typeface="Arial Narrow"/>
              </a:rPr>
              <a:t>Function</a:t>
            </a:r>
            <a:r>
              <a:rPr dirty="0" sz="2800" spc="-190">
                <a:latin typeface="Arial Narrow"/>
                <a:cs typeface="Arial Narrow"/>
              </a:rPr>
              <a:t> </a:t>
            </a:r>
            <a:r>
              <a:rPr dirty="0" sz="2800" spc="15">
                <a:latin typeface="Arial Narrow"/>
                <a:cs typeface="Arial Narrow"/>
              </a:rPr>
              <a:t>of</a:t>
            </a:r>
            <a:r>
              <a:rPr dirty="0" sz="2800" spc="-30">
                <a:latin typeface="Arial Narrow"/>
                <a:cs typeface="Arial Narrow"/>
              </a:rPr>
              <a:t> </a:t>
            </a:r>
            <a:r>
              <a:rPr dirty="0" sz="2800" spc="5">
                <a:latin typeface="Arial Narrow"/>
                <a:cs typeface="Arial Narrow"/>
              </a:rPr>
              <a:t>eGFR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6609" y="1855470"/>
            <a:ext cx="990600" cy="23622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560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8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0.69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4790" y="1855470"/>
            <a:ext cx="990600" cy="23622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560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9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0.71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65580" y="1083627"/>
            <a:ext cx="1920239" cy="51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Primary</a:t>
            </a:r>
            <a:r>
              <a:rPr dirty="0" sz="1800" spc="-5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00000"/>
                </a:solidFill>
                <a:latin typeface="Arial"/>
                <a:cs typeface="Arial"/>
              </a:rPr>
              <a:t>Endpoint</a:t>
            </a:r>
            <a:endParaRPr sz="18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95"/>
              </a:spcBef>
            </a:pP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(Death </a:t>
            </a:r>
            <a:r>
              <a:rPr dirty="0" sz="1350" spc="10" b="1" i="1">
                <a:solidFill>
                  <a:srgbClr val="1F487C"/>
                </a:solidFill>
                <a:latin typeface="Arial"/>
                <a:cs typeface="Arial"/>
              </a:rPr>
              <a:t>or</a:t>
            </a:r>
            <a:r>
              <a:rPr dirty="0" sz="1350" spc="50" b="1" i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z="1350" spc="-20" b="1" i="1">
                <a:solidFill>
                  <a:srgbClr val="1F487C"/>
                </a:solidFill>
                <a:latin typeface="Arial"/>
                <a:cs typeface="Arial"/>
              </a:rPr>
              <a:t>MI)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95365" y="1083627"/>
            <a:ext cx="2959735" cy="51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C00000"/>
                </a:solidFill>
                <a:latin typeface="Arial"/>
                <a:cs typeface="Arial"/>
              </a:rPr>
              <a:t>Major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Secondary</a:t>
            </a:r>
            <a:r>
              <a:rPr dirty="0" sz="1800" spc="-1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00000"/>
                </a:solidFill>
                <a:latin typeface="Arial"/>
                <a:cs typeface="Arial"/>
              </a:rPr>
              <a:t>Endpoint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1" i="1">
                <a:solidFill>
                  <a:srgbClr val="1F487C"/>
                </a:solidFill>
                <a:latin typeface="Arial"/>
                <a:cs typeface="Arial"/>
              </a:rPr>
              <a:t>(Death/MI/Hosp 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for </a:t>
            </a:r>
            <a:r>
              <a:rPr dirty="0" sz="1350" spc="30" b="1" i="1">
                <a:solidFill>
                  <a:srgbClr val="1F487C"/>
                </a:solidFill>
                <a:latin typeface="Arial"/>
                <a:cs typeface="Arial"/>
              </a:rPr>
              <a:t>UA, HF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or</a:t>
            </a:r>
            <a:r>
              <a:rPr dirty="0" sz="1350" spc="-250" b="1" i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z="1350" spc="20" b="1" i="1">
                <a:solidFill>
                  <a:srgbClr val="1F487C"/>
                </a:solidFill>
                <a:latin typeface="Arial"/>
                <a:cs typeface="Arial"/>
              </a:rPr>
              <a:t>RCA)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653288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>
                <a:latin typeface="Arial Narrow"/>
                <a:cs typeface="Arial Narrow"/>
              </a:rPr>
              <a:t>CKD </a:t>
            </a:r>
            <a:r>
              <a:rPr dirty="0" sz="2800">
                <a:latin typeface="Arial Narrow"/>
                <a:cs typeface="Arial Narrow"/>
              </a:rPr>
              <a:t>Stages: </a:t>
            </a:r>
            <a:r>
              <a:rPr dirty="0" sz="2800" spc="5">
                <a:latin typeface="Arial Narrow"/>
                <a:cs typeface="Arial Narrow"/>
              </a:rPr>
              <a:t>Heterogeneity </a:t>
            </a:r>
            <a:r>
              <a:rPr dirty="0" sz="2800" spc="15">
                <a:latin typeface="Arial Narrow"/>
                <a:cs typeface="Arial Narrow"/>
              </a:rPr>
              <a:t>of </a:t>
            </a:r>
            <a:r>
              <a:rPr dirty="0" sz="2800" spc="-10">
                <a:latin typeface="Arial Narrow"/>
                <a:cs typeface="Arial Narrow"/>
              </a:rPr>
              <a:t>Treatment</a:t>
            </a:r>
            <a:r>
              <a:rPr dirty="0" sz="2800" spc="-420">
                <a:latin typeface="Arial Narrow"/>
                <a:cs typeface="Arial Narrow"/>
              </a:rPr>
              <a:t> </a:t>
            </a:r>
            <a:r>
              <a:rPr dirty="0" sz="2800">
                <a:latin typeface="Arial Narrow"/>
                <a:cs typeface="Arial Narrow"/>
              </a:rPr>
              <a:t>Effect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2332" y="1090231"/>
            <a:ext cx="178688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C00000"/>
                </a:solidFill>
                <a:latin typeface="Arial"/>
                <a:cs typeface="Arial"/>
              </a:rPr>
              <a:t>All-Cause</a:t>
            </a: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C00000"/>
                </a:solidFill>
                <a:latin typeface="Arial"/>
                <a:cs typeface="Arial"/>
              </a:rPr>
              <a:t>Death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34539" y="1630679"/>
            <a:ext cx="0" cy="2468880"/>
          </a:xfrm>
          <a:custGeom>
            <a:avLst/>
            <a:gdLst/>
            <a:ahLst/>
            <a:cxnLst/>
            <a:rect l="l" t="t" r="r" b="b"/>
            <a:pathLst>
              <a:path w="0" h="2468879">
                <a:moveTo>
                  <a:pt x="0" y="2468880"/>
                </a:moveTo>
                <a:lnTo>
                  <a:pt x="0" y="0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71346" y="4307840"/>
            <a:ext cx="60579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7005" y="4318952"/>
            <a:ext cx="67183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5" b="1">
                <a:latin typeface="Arial"/>
                <a:cs typeface="Arial"/>
              </a:rPr>
              <a:t> </a:t>
            </a:r>
            <a:r>
              <a:rPr dirty="0" sz="900" spc="5" b="1">
                <a:latin typeface="Arial"/>
                <a:cs typeface="Arial"/>
              </a:rPr>
              <a:t>CON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0362" y="235242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0362" y="2671762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362" y="3016504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0362" y="335280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0362" y="368052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55670" y="1565910"/>
            <a:ext cx="990600" cy="23622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921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545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1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0.08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62929" y="1072832"/>
            <a:ext cx="232029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Myocardial</a:t>
            </a:r>
            <a:r>
              <a:rPr dirty="0" sz="1800" spc="-6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Infarction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28459" y="1638300"/>
            <a:ext cx="0" cy="2468880"/>
          </a:xfrm>
          <a:custGeom>
            <a:avLst/>
            <a:gdLst/>
            <a:ahLst/>
            <a:cxnLst/>
            <a:rect l="l" t="t" r="r" b="b"/>
            <a:pathLst>
              <a:path w="0" h="2468879">
                <a:moveTo>
                  <a:pt x="0" y="2468880"/>
                </a:moveTo>
                <a:lnTo>
                  <a:pt x="0" y="0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065520" y="4311967"/>
            <a:ext cx="6051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50484" y="2405062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50484" y="2716847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50484" y="302933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50484" y="334937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50484" y="366941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96250" y="1565910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500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9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22" b="1">
                <a:solidFill>
                  <a:srgbClr val="FFFFFF"/>
                </a:solidFill>
                <a:latin typeface="Arial"/>
                <a:cs typeface="Arial"/>
              </a:rPr>
              <a:t>0.46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45029" y="245745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94510" y="2457450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717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77389" y="2777489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571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03070" y="2777489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72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36470" y="3120389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55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01189" y="3120389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55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65070" y="345567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 h="0">
                <a:moveTo>
                  <a:pt x="0" y="0"/>
                </a:moveTo>
                <a:lnTo>
                  <a:pt x="32727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099310" y="3455670"/>
            <a:ext cx="312420" cy="0"/>
          </a:xfrm>
          <a:custGeom>
            <a:avLst/>
            <a:gdLst/>
            <a:ahLst/>
            <a:cxnLst/>
            <a:rect l="l" t="t" r="r" b="b"/>
            <a:pathLst>
              <a:path w="312419" h="0">
                <a:moveTo>
                  <a:pt x="0" y="0"/>
                </a:moveTo>
                <a:lnTo>
                  <a:pt x="31191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893570" y="379857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583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11630" y="3798570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72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91689" y="24269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091689" y="24269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924050" y="27469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924050" y="27469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83129" y="30898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83129" y="308989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411729" y="34251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11729" y="34251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832610" y="376807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32610" y="376807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203575" y="2387600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1.11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(0.71,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1.71)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03575" y="2707639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0.88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(0.62,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1.26)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03575" y="3037141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1.26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(0.82,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1.94)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03575" y="3366770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1.74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(1.08,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2.82)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03575" y="3715702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0.78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(0.55,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1.12)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816090" y="248031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595109" y="248031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13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717030" y="2800350"/>
            <a:ext cx="129539" cy="0"/>
          </a:xfrm>
          <a:custGeom>
            <a:avLst/>
            <a:gdLst/>
            <a:ahLst/>
            <a:cxnLst/>
            <a:rect l="l" t="t" r="r" b="b"/>
            <a:pathLst>
              <a:path w="129540" h="0">
                <a:moveTo>
                  <a:pt x="0" y="0"/>
                </a:moveTo>
                <a:lnTo>
                  <a:pt x="12941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541769" y="280035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66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526530" y="312801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297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59829" y="312801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610350" y="3432809"/>
            <a:ext cx="365760" cy="0"/>
          </a:xfrm>
          <a:custGeom>
            <a:avLst/>
            <a:gdLst/>
            <a:ahLst/>
            <a:cxnLst/>
            <a:rect l="l" t="t" r="r" b="b"/>
            <a:pathLst>
              <a:path w="365759" h="0">
                <a:moveTo>
                  <a:pt x="0" y="0"/>
                </a:moveTo>
                <a:lnTo>
                  <a:pt x="36563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06490" y="343280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01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701790" y="375285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0951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404609" y="375285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71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762750" y="2449869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9"/>
                </a:moveTo>
                <a:lnTo>
                  <a:pt x="52971" y="60539"/>
                </a:lnTo>
                <a:lnTo>
                  <a:pt x="52971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762750" y="2449869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9"/>
                </a:moveTo>
                <a:lnTo>
                  <a:pt x="52971" y="60539"/>
                </a:lnTo>
                <a:lnTo>
                  <a:pt x="52971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663690" y="27698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663690" y="27698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473190" y="30975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473190" y="30975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557009" y="34023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557009" y="34023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648450" y="37223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648450" y="37223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8148319" y="2435542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latin typeface="Arial"/>
                <a:cs typeface="Arial"/>
              </a:rPr>
              <a:t>1.11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(0.79,</a:t>
            </a:r>
            <a:r>
              <a:rPr dirty="0" sz="900" spc="-17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1.56)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148319" y="2741295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latin typeface="Arial"/>
                <a:cs typeface="Arial"/>
              </a:rPr>
              <a:t>0.94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(0.72,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1.22)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148319" y="3074923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latin typeface="Arial"/>
                <a:cs typeface="Arial"/>
              </a:rPr>
              <a:t>0.67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(0.44,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1.01)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148319" y="3359467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latin typeface="Arial"/>
                <a:cs typeface="Arial"/>
              </a:rPr>
              <a:t>0.78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(0.40,</a:t>
            </a:r>
            <a:r>
              <a:rPr dirty="0" sz="900" spc="-17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1.54)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148319" y="3687127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latin typeface="Arial"/>
                <a:cs typeface="Arial"/>
              </a:rPr>
              <a:t>0.91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(0.57,</a:t>
            </a:r>
            <a:r>
              <a:rPr dirty="0" sz="900" spc="-17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1.47)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5829300" y="4099559"/>
            <a:ext cx="2186940" cy="0"/>
          </a:xfrm>
          <a:custGeom>
            <a:avLst/>
            <a:gdLst/>
            <a:ahLst/>
            <a:cxnLst/>
            <a:rect l="l" t="t" r="r" b="b"/>
            <a:pathLst>
              <a:path w="2186940" h="0">
                <a:moveTo>
                  <a:pt x="0" y="0"/>
                </a:moveTo>
                <a:lnTo>
                  <a:pt x="2186813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92835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5825871" y="4164012"/>
            <a:ext cx="21780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b="1">
                <a:latin typeface="Arial"/>
                <a:cs typeface="Arial"/>
              </a:rPr>
              <a:t>0</a:t>
            </a:r>
            <a:r>
              <a:rPr dirty="0" sz="750" spc="25" b="1">
                <a:latin typeface="Arial"/>
                <a:cs typeface="Arial"/>
              </a:rPr>
              <a:t>.</a:t>
            </a:r>
            <a:r>
              <a:rPr dirty="0" sz="750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3246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72084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6691883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1247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52094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6900926" y="4129726"/>
            <a:ext cx="671830" cy="3556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200025">
              <a:lnSpc>
                <a:spcPct val="100000"/>
              </a:lnSpc>
              <a:spcBef>
                <a:spcPts val="400"/>
              </a:spcBef>
              <a:tabLst>
                <a:tab pos="599440" algn="l"/>
              </a:tabLst>
            </a:pPr>
            <a:r>
              <a:rPr dirty="0" sz="750" spc="15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	</a:t>
            </a:r>
            <a:r>
              <a:rPr dirty="0" sz="750" spc="1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900" spc="-10" b="1">
                <a:latin typeface="Arial"/>
                <a:cs typeface="Arial"/>
              </a:rPr>
              <a:t>F</a:t>
            </a:r>
            <a:r>
              <a:rPr dirty="0" sz="900" spc="-30" b="1">
                <a:latin typeface="Arial"/>
                <a:cs typeface="Arial"/>
              </a:rPr>
              <a:t>a</a:t>
            </a:r>
            <a:r>
              <a:rPr dirty="0" sz="900" spc="30" b="1">
                <a:latin typeface="Arial"/>
                <a:cs typeface="Arial"/>
              </a:rPr>
              <a:t>v</a:t>
            </a:r>
            <a:r>
              <a:rPr dirty="0" sz="900" spc="-10" b="1">
                <a:latin typeface="Arial"/>
                <a:cs typeface="Arial"/>
              </a:rPr>
              <a:t>o</a:t>
            </a:r>
            <a:r>
              <a:rPr dirty="0" sz="900" b="1">
                <a:latin typeface="Arial"/>
                <a:cs typeface="Arial"/>
              </a:rPr>
              <a:t>r</a:t>
            </a:r>
            <a:r>
              <a:rPr dirty="0" sz="900" spc="-5" b="1">
                <a:latin typeface="Arial"/>
                <a:cs typeface="Arial"/>
              </a:rPr>
              <a:t>s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</a:t>
            </a:r>
            <a:r>
              <a:rPr dirty="0" sz="900" spc="15" b="1">
                <a:latin typeface="Arial"/>
                <a:cs typeface="Arial"/>
              </a:rPr>
              <a:t>O</a:t>
            </a:r>
            <a:r>
              <a:rPr dirty="0" sz="900" spc="-5" b="1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91718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7887969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944880" y="4107179"/>
            <a:ext cx="2186940" cy="0"/>
          </a:xfrm>
          <a:custGeom>
            <a:avLst/>
            <a:gdLst/>
            <a:ahLst/>
            <a:cxnLst/>
            <a:rect l="l" t="t" r="r" b="b"/>
            <a:pathLst>
              <a:path w="2186940" h="0">
                <a:moveTo>
                  <a:pt x="0" y="0"/>
                </a:moveTo>
                <a:lnTo>
                  <a:pt x="2186813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043939" y="410717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938212" y="4171632"/>
            <a:ext cx="21780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b="1">
                <a:latin typeface="Arial"/>
                <a:cs typeface="Arial"/>
              </a:rPr>
              <a:t>0</a:t>
            </a:r>
            <a:r>
              <a:rPr dirty="0" sz="750" spc="25" b="1">
                <a:latin typeface="Arial"/>
                <a:cs typeface="Arial"/>
              </a:rPr>
              <a:t>.</a:t>
            </a:r>
            <a:r>
              <a:rPr dirty="0" sz="750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539239" y="410717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042160" y="410717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2002789" y="417163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537460" y="410717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032760" y="410717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3000375" y="417163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2091689" y="203835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939289" y="20383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038350" y="20078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038350" y="20078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140335" y="1939226"/>
            <a:ext cx="422909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188716" y="1954466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1.04</a:t>
            </a:r>
            <a:r>
              <a:rPr dirty="0" sz="900" spc="-12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(0.87,</a:t>
            </a:r>
            <a:r>
              <a:rPr dirty="0" sz="900" spc="-160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65" b="1">
                <a:solidFill>
                  <a:srgbClr val="974707"/>
                </a:solidFill>
                <a:latin typeface="Arial"/>
                <a:cs typeface="Arial"/>
              </a:rPr>
              <a:t>1.25)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694169" y="20459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073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579869" y="204597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578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40830" y="20154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640830" y="20154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4726051" y="1938972"/>
            <a:ext cx="422909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133080" y="1958403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0.91</a:t>
            </a:r>
            <a:r>
              <a:rPr dirty="0" sz="900" spc="-12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(0.77,</a:t>
            </a:r>
            <a:r>
              <a:rPr dirty="0" sz="900" spc="-160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65" b="1">
                <a:solidFill>
                  <a:srgbClr val="974707"/>
                </a:solidFill>
                <a:latin typeface="Arial"/>
                <a:cs typeface="Arial"/>
              </a:rPr>
              <a:t>1.08)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653288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>
                <a:latin typeface="Arial Narrow"/>
                <a:cs typeface="Arial Narrow"/>
              </a:rPr>
              <a:t>CKD </a:t>
            </a:r>
            <a:r>
              <a:rPr dirty="0" sz="2800">
                <a:latin typeface="Arial Narrow"/>
                <a:cs typeface="Arial Narrow"/>
              </a:rPr>
              <a:t>Stages: </a:t>
            </a:r>
            <a:r>
              <a:rPr dirty="0" sz="2800" spc="5">
                <a:latin typeface="Arial Narrow"/>
                <a:cs typeface="Arial Narrow"/>
              </a:rPr>
              <a:t>Heterogeneity </a:t>
            </a:r>
            <a:r>
              <a:rPr dirty="0" sz="2800" spc="15">
                <a:latin typeface="Arial Narrow"/>
                <a:cs typeface="Arial Narrow"/>
              </a:rPr>
              <a:t>of </a:t>
            </a:r>
            <a:r>
              <a:rPr dirty="0" sz="2800" spc="-10">
                <a:latin typeface="Arial Narrow"/>
                <a:cs typeface="Arial Narrow"/>
              </a:rPr>
              <a:t>Treatment</a:t>
            </a:r>
            <a:r>
              <a:rPr dirty="0" sz="2800" spc="-420">
                <a:latin typeface="Arial Narrow"/>
                <a:cs typeface="Arial Narrow"/>
              </a:rPr>
              <a:t> </a:t>
            </a:r>
            <a:r>
              <a:rPr dirty="0" sz="2800">
                <a:latin typeface="Arial Narrow"/>
                <a:cs typeface="Arial Narrow"/>
              </a:rPr>
              <a:t>Effect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82139" y="1630679"/>
            <a:ext cx="0" cy="2468880"/>
          </a:xfrm>
          <a:custGeom>
            <a:avLst/>
            <a:gdLst/>
            <a:ahLst/>
            <a:cxnLst/>
            <a:rect l="l" t="t" r="r" b="b"/>
            <a:pathLst>
              <a:path w="0" h="2468879">
                <a:moveTo>
                  <a:pt x="0" y="2468880"/>
                </a:moveTo>
                <a:lnTo>
                  <a:pt x="0" y="0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17612" y="4307840"/>
            <a:ext cx="6051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425" y="2359977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2425" y="2655506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425" y="2991802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2425" y="3344227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2425" y="368052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31870" y="1443989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4135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505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8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0.74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34589" y="2404110"/>
            <a:ext cx="449580" cy="0"/>
          </a:xfrm>
          <a:custGeom>
            <a:avLst/>
            <a:gdLst/>
            <a:ahLst/>
            <a:cxnLst/>
            <a:rect l="l" t="t" r="r" b="b"/>
            <a:pathLst>
              <a:path w="449580" h="0">
                <a:moveTo>
                  <a:pt x="0" y="0"/>
                </a:moveTo>
                <a:lnTo>
                  <a:pt x="449326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39289" y="2404110"/>
            <a:ext cx="441959" cy="0"/>
          </a:xfrm>
          <a:custGeom>
            <a:avLst/>
            <a:gdLst/>
            <a:ahLst/>
            <a:cxnLst/>
            <a:rect l="l" t="t" r="r" b="b"/>
            <a:pathLst>
              <a:path w="441960" h="0">
                <a:moveTo>
                  <a:pt x="0" y="0"/>
                </a:moveTo>
                <a:lnTo>
                  <a:pt x="44145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93670" y="2747010"/>
            <a:ext cx="358140" cy="0"/>
          </a:xfrm>
          <a:custGeom>
            <a:avLst/>
            <a:gdLst/>
            <a:ahLst/>
            <a:cxnLst/>
            <a:rect l="l" t="t" r="r" b="b"/>
            <a:pathLst>
              <a:path w="358139" h="0">
                <a:moveTo>
                  <a:pt x="0" y="0"/>
                </a:moveTo>
                <a:lnTo>
                  <a:pt x="35814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82189" y="2747010"/>
            <a:ext cx="358140" cy="0"/>
          </a:xfrm>
          <a:custGeom>
            <a:avLst/>
            <a:gdLst/>
            <a:ahLst/>
            <a:cxnLst/>
            <a:rect l="l" t="t" r="r" b="b"/>
            <a:pathLst>
              <a:path w="358139" h="0">
                <a:moveTo>
                  <a:pt x="0" y="0"/>
                </a:moveTo>
                <a:lnTo>
                  <a:pt x="35763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74570" y="3097529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 h="0">
                <a:moveTo>
                  <a:pt x="0" y="0"/>
                </a:moveTo>
                <a:lnTo>
                  <a:pt x="59423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26870" y="3097529"/>
            <a:ext cx="586740" cy="0"/>
          </a:xfrm>
          <a:custGeom>
            <a:avLst/>
            <a:gdLst/>
            <a:ahLst/>
            <a:cxnLst/>
            <a:rect l="l" t="t" r="r" b="b"/>
            <a:pathLst>
              <a:path w="586739" h="0">
                <a:moveTo>
                  <a:pt x="0" y="0"/>
                </a:moveTo>
                <a:lnTo>
                  <a:pt x="58635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89810" y="3375659"/>
            <a:ext cx="792480" cy="114300"/>
          </a:xfrm>
          <a:custGeom>
            <a:avLst/>
            <a:gdLst/>
            <a:ahLst/>
            <a:cxnLst/>
            <a:rect l="l" t="t" r="r" b="b"/>
            <a:pathLst>
              <a:path w="792480" h="114300">
                <a:moveTo>
                  <a:pt x="716279" y="57150"/>
                </a:moveTo>
                <a:lnTo>
                  <a:pt x="678179" y="114300"/>
                </a:lnTo>
                <a:lnTo>
                  <a:pt x="754379" y="76200"/>
                </a:lnTo>
                <a:lnTo>
                  <a:pt x="716279" y="76200"/>
                </a:lnTo>
                <a:lnTo>
                  <a:pt x="716279" y="57150"/>
                </a:lnTo>
                <a:close/>
              </a:path>
              <a:path w="792480" h="114300">
                <a:moveTo>
                  <a:pt x="703579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703579" y="76200"/>
                </a:lnTo>
                <a:lnTo>
                  <a:pt x="716279" y="57150"/>
                </a:lnTo>
                <a:lnTo>
                  <a:pt x="703579" y="38100"/>
                </a:lnTo>
                <a:close/>
              </a:path>
              <a:path w="792480" h="114300">
                <a:moveTo>
                  <a:pt x="754379" y="38100"/>
                </a:moveTo>
                <a:lnTo>
                  <a:pt x="716279" y="38100"/>
                </a:lnTo>
                <a:lnTo>
                  <a:pt x="716279" y="76200"/>
                </a:lnTo>
                <a:lnTo>
                  <a:pt x="754379" y="76200"/>
                </a:lnTo>
                <a:lnTo>
                  <a:pt x="792479" y="57150"/>
                </a:lnTo>
                <a:lnTo>
                  <a:pt x="754379" y="38100"/>
                </a:lnTo>
                <a:close/>
              </a:path>
              <a:path w="792480" h="114300">
                <a:moveTo>
                  <a:pt x="678179" y="0"/>
                </a:moveTo>
                <a:lnTo>
                  <a:pt x="716279" y="57150"/>
                </a:lnTo>
                <a:lnTo>
                  <a:pt x="716279" y="38100"/>
                </a:lnTo>
                <a:lnTo>
                  <a:pt x="754379" y="38100"/>
                </a:lnTo>
                <a:lnTo>
                  <a:pt x="67817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93469" y="3375659"/>
            <a:ext cx="1143000" cy="114300"/>
          </a:xfrm>
          <a:custGeom>
            <a:avLst/>
            <a:gdLst/>
            <a:ahLst/>
            <a:cxnLst/>
            <a:rect l="l" t="t" r="r" b="b"/>
            <a:pathLst>
              <a:path w="1143000" h="114300">
                <a:moveTo>
                  <a:pt x="114300" y="0"/>
                </a:moveTo>
                <a:lnTo>
                  <a:pt x="0" y="57150"/>
                </a:lnTo>
                <a:lnTo>
                  <a:pt x="114300" y="114300"/>
                </a:lnTo>
                <a:lnTo>
                  <a:pt x="88900" y="76200"/>
                </a:lnTo>
                <a:lnTo>
                  <a:pt x="76200" y="76200"/>
                </a:lnTo>
                <a:lnTo>
                  <a:pt x="76200" y="38100"/>
                </a:lnTo>
                <a:lnTo>
                  <a:pt x="88900" y="38100"/>
                </a:lnTo>
                <a:lnTo>
                  <a:pt x="114300" y="0"/>
                </a:lnTo>
                <a:close/>
              </a:path>
              <a:path w="1143000" h="114300">
                <a:moveTo>
                  <a:pt x="76200" y="57150"/>
                </a:moveTo>
                <a:lnTo>
                  <a:pt x="76200" y="76200"/>
                </a:lnTo>
                <a:lnTo>
                  <a:pt x="88900" y="76200"/>
                </a:lnTo>
                <a:lnTo>
                  <a:pt x="76200" y="57150"/>
                </a:lnTo>
                <a:close/>
              </a:path>
              <a:path w="1143000" h="114300">
                <a:moveTo>
                  <a:pt x="1142873" y="38100"/>
                </a:moveTo>
                <a:lnTo>
                  <a:pt x="88900" y="38100"/>
                </a:lnTo>
                <a:lnTo>
                  <a:pt x="76200" y="57150"/>
                </a:lnTo>
                <a:lnTo>
                  <a:pt x="88900" y="76200"/>
                </a:lnTo>
                <a:lnTo>
                  <a:pt x="1142873" y="76200"/>
                </a:lnTo>
                <a:lnTo>
                  <a:pt x="1142873" y="38100"/>
                </a:lnTo>
                <a:close/>
              </a:path>
              <a:path w="1143000" h="114300">
                <a:moveTo>
                  <a:pt x="88900" y="38100"/>
                </a:moveTo>
                <a:lnTo>
                  <a:pt x="76200" y="38100"/>
                </a:lnTo>
                <a:lnTo>
                  <a:pt x="76200" y="57150"/>
                </a:lnTo>
                <a:lnTo>
                  <a:pt x="88900" y="381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59329" y="3760470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79959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413510" y="3760470"/>
            <a:ext cx="792480" cy="0"/>
          </a:xfrm>
          <a:custGeom>
            <a:avLst/>
            <a:gdLst/>
            <a:ahLst/>
            <a:cxnLst/>
            <a:rect l="l" t="t" r="r" b="b"/>
            <a:pathLst>
              <a:path w="792480" h="0">
                <a:moveTo>
                  <a:pt x="0" y="0"/>
                </a:moveTo>
                <a:lnTo>
                  <a:pt x="79209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81250" y="23736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381250" y="23736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40329" y="271651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2"/>
                </a:moveTo>
                <a:lnTo>
                  <a:pt x="52971" y="52972"/>
                </a:lnTo>
                <a:lnTo>
                  <a:pt x="52971" y="0"/>
                </a:lnTo>
                <a:lnTo>
                  <a:pt x="0" y="0"/>
                </a:lnTo>
                <a:lnTo>
                  <a:pt x="0" y="5297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40329" y="271651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2"/>
                </a:moveTo>
                <a:lnTo>
                  <a:pt x="52971" y="52972"/>
                </a:lnTo>
                <a:lnTo>
                  <a:pt x="52971" y="0"/>
                </a:lnTo>
                <a:lnTo>
                  <a:pt x="0" y="0"/>
                </a:lnTo>
                <a:lnTo>
                  <a:pt x="0" y="52972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13610" y="30670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9" y="52971"/>
                </a:lnTo>
                <a:lnTo>
                  <a:pt x="60539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13610" y="30670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60" h="53339">
                <a:moveTo>
                  <a:pt x="0" y="52971"/>
                </a:moveTo>
                <a:lnTo>
                  <a:pt x="60539" y="52971"/>
                </a:lnTo>
                <a:lnTo>
                  <a:pt x="60539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36470" y="34023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36470" y="34023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05989" y="3729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05989" y="3729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451225" y="2322448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2.49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(1.10,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5.66)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51225" y="2653601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3.89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(1.99,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7.58)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51225" y="2976816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1.87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(0.64,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5.48)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23920" y="3337179"/>
            <a:ext cx="833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1.93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(0.18,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21.36)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51225" y="3684587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1.84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(0.44,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7.68)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90600" y="4099559"/>
            <a:ext cx="2186940" cy="0"/>
          </a:xfrm>
          <a:custGeom>
            <a:avLst/>
            <a:gdLst/>
            <a:ahLst/>
            <a:cxnLst/>
            <a:rect l="l" t="t" r="r" b="b"/>
            <a:pathLst>
              <a:path w="2186940" h="0">
                <a:moveTo>
                  <a:pt x="0" y="0"/>
                </a:moveTo>
                <a:lnTo>
                  <a:pt x="2186813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8966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986155" y="4164012"/>
            <a:ext cx="21780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b="1">
                <a:latin typeface="Arial"/>
                <a:cs typeface="Arial"/>
              </a:rPr>
              <a:t>0</a:t>
            </a:r>
            <a:r>
              <a:rPr dirty="0" sz="750" spc="25" b="1">
                <a:latin typeface="Arial"/>
                <a:cs typeface="Arial"/>
              </a:rPr>
              <a:t>.</a:t>
            </a:r>
            <a:r>
              <a:rPr dirty="0" sz="750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859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88976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852676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2860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8223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052954" y="4132753"/>
            <a:ext cx="676910" cy="34925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08279">
              <a:lnSpc>
                <a:spcPct val="100000"/>
              </a:lnSpc>
              <a:spcBef>
                <a:spcPts val="375"/>
              </a:spcBef>
              <a:tabLst>
                <a:tab pos="608330" algn="l"/>
              </a:tabLst>
            </a:pPr>
            <a:r>
              <a:rPr dirty="0" sz="750" spc="15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	</a:t>
            </a:r>
            <a:r>
              <a:rPr dirty="0" sz="750" spc="1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900" spc="-10" b="1">
                <a:latin typeface="Arial"/>
                <a:cs typeface="Arial"/>
              </a:rPr>
              <a:t>F</a:t>
            </a:r>
            <a:r>
              <a:rPr dirty="0" sz="900" spc="-25" b="1">
                <a:latin typeface="Arial"/>
                <a:cs typeface="Arial"/>
              </a:rPr>
              <a:t>a</a:t>
            </a:r>
            <a:r>
              <a:rPr dirty="0" sz="900" spc="35" b="1">
                <a:latin typeface="Arial"/>
                <a:cs typeface="Arial"/>
              </a:rPr>
              <a:t>v</a:t>
            </a:r>
            <a:r>
              <a:rPr dirty="0" sz="900" spc="-10" b="1">
                <a:latin typeface="Arial"/>
                <a:cs typeface="Arial"/>
              </a:rPr>
              <a:t>o</a:t>
            </a:r>
            <a:r>
              <a:rPr dirty="0" sz="900" spc="5" b="1">
                <a:latin typeface="Arial"/>
                <a:cs typeface="Arial"/>
              </a:rPr>
              <a:t>r</a:t>
            </a:r>
            <a:r>
              <a:rPr dirty="0" sz="900" spc="-5" b="1">
                <a:latin typeface="Arial"/>
                <a:cs typeface="Arial"/>
              </a:rPr>
              <a:t>s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5" b="1">
                <a:latin typeface="Arial"/>
                <a:cs typeface="Arial"/>
              </a:rPr>
              <a:t>C</a:t>
            </a:r>
            <a:r>
              <a:rPr dirty="0" sz="900" spc="20" b="1">
                <a:latin typeface="Arial"/>
                <a:cs typeface="Arial"/>
              </a:rPr>
              <a:t>O</a:t>
            </a:r>
            <a:r>
              <a:rPr dirty="0" sz="900" spc="-5" b="1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861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048254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17917" y="1090231"/>
            <a:ext cx="658622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52315" algn="l"/>
              </a:tabLst>
            </a:pP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Procedural</a:t>
            </a:r>
            <a:r>
              <a:rPr dirty="0" sz="1800" spc="-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MI	</a:t>
            </a:r>
            <a:r>
              <a:rPr dirty="0" baseline="1543" sz="2700" spc="-7" b="1">
                <a:solidFill>
                  <a:srgbClr val="C00000"/>
                </a:solidFill>
                <a:latin typeface="Arial"/>
                <a:cs typeface="Arial"/>
              </a:rPr>
              <a:t>Non </a:t>
            </a:r>
            <a:r>
              <a:rPr dirty="0" baseline="1543" sz="2700" b="1">
                <a:solidFill>
                  <a:srgbClr val="C00000"/>
                </a:solidFill>
                <a:latin typeface="Arial"/>
                <a:cs typeface="Arial"/>
              </a:rPr>
              <a:t>Procedural</a:t>
            </a:r>
            <a:r>
              <a:rPr dirty="0" baseline="1543" sz="2700" spc="-142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baseline="1543" sz="2700" b="1">
                <a:solidFill>
                  <a:srgbClr val="C00000"/>
                </a:solidFill>
                <a:latin typeface="Arial"/>
                <a:cs typeface="Arial"/>
              </a:rPr>
              <a:t>MI</a:t>
            </a:r>
            <a:endParaRPr baseline="1543" sz="27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918959" y="1630679"/>
            <a:ext cx="0" cy="2468880"/>
          </a:xfrm>
          <a:custGeom>
            <a:avLst/>
            <a:gdLst/>
            <a:ahLst/>
            <a:cxnLst/>
            <a:rect l="l" t="t" r="r" b="b"/>
            <a:pathLst>
              <a:path w="0" h="2468879">
                <a:moveTo>
                  <a:pt x="0" y="2468880"/>
                </a:moveTo>
                <a:lnTo>
                  <a:pt x="0" y="0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6257035" y="4307840"/>
            <a:ext cx="60579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Favors</a:t>
            </a:r>
            <a:r>
              <a:rPr dirty="0" sz="900" spc="-19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213603" y="2319908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13603" y="264795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213603" y="2967989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213603" y="333667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213603" y="368052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42909" y="1443989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4135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505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9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0.79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027420" y="4099559"/>
            <a:ext cx="2186940" cy="0"/>
          </a:xfrm>
          <a:custGeom>
            <a:avLst/>
            <a:gdLst/>
            <a:ahLst/>
            <a:cxnLst/>
            <a:rect l="l" t="t" r="r" b="b"/>
            <a:pathLst>
              <a:path w="2186940" h="0">
                <a:moveTo>
                  <a:pt x="0" y="0"/>
                </a:moveTo>
                <a:lnTo>
                  <a:pt x="2186812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12647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025896" y="4164012"/>
            <a:ext cx="21780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b="1">
                <a:latin typeface="Arial"/>
                <a:cs typeface="Arial"/>
              </a:rPr>
              <a:t>0</a:t>
            </a:r>
            <a:r>
              <a:rPr dirty="0" sz="750" spc="25" b="1">
                <a:latin typeface="Arial"/>
                <a:cs typeface="Arial"/>
              </a:rPr>
              <a:t>.</a:t>
            </a:r>
            <a:r>
              <a:rPr dirty="0" sz="750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52271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91895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6891908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32281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71905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7092568" y="4132753"/>
            <a:ext cx="676275" cy="34925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08279">
              <a:lnSpc>
                <a:spcPct val="100000"/>
              </a:lnSpc>
              <a:spcBef>
                <a:spcPts val="375"/>
              </a:spcBef>
              <a:tabLst>
                <a:tab pos="608330" algn="l"/>
              </a:tabLst>
            </a:pPr>
            <a:r>
              <a:rPr dirty="0" sz="750" spc="15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	</a:t>
            </a:r>
            <a:r>
              <a:rPr dirty="0" sz="750" spc="1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900" spc="-10" b="1">
                <a:latin typeface="Arial"/>
                <a:cs typeface="Arial"/>
              </a:rPr>
              <a:t>F</a:t>
            </a:r>
            <a:r>
              <a:rPr dirty="0" sz="900" spc="-30" b="1">
                <a:latin typeface="Arial"/>
                <a:cs typeface="Arial"/>
              </a:rPr>
              <a:t>a</a:t>
            </a:r>
            <a:r>
              <a:rPr dirty="0" sz="900" spc="30" b="1">
                <a:latin typeface="Arial"/>
                <a:cs typeface="Arial"/>
              </a:rPr>
              <a:t>v</a:t>
            </a:r>
            <a:r>
              <a:rPr dirty="0" sz="900" spc="-10" b="1">
                <a:latin typeface="Arial"/>
                <a:cs typeface="Arial"/>
              </a:rPr>
              <a:t>o</a:t>
            </a:r>
            <a:r>
              <a:rPr dirty="0" sz="900" b="1">
                <a:latin typeface="Arial"/>
                <a:cs typeface="Arial"/>
              </a:rPr>
              <a:t>r</a:t>
            </a:r>
            <a:r>
              <a:rPr dirty="0" sz="900" spc="-5" b="1">
                <a:latin typeface="Arial"/>
                <a:cs typeface="Arial"/>
              </a:rPr>
              <a:t>s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</a:t>
            </a:r>
            <a:r>
              <a:rPr dirty="0" sz="900" spc="15" b="1">
                <a:latin typeface="Arial"/>
                <a:cs typeface="Arial"/>
              </a:rPr>
              <a:t>O</a:t>
            </a:r>
            <a:r>
              <a:rPr dirty="0" sz="900" spc="-5" b="1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1153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8087994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816090" y="240411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0" y="0"/>
                </a:moveTo>
                <a:lnTo>
                  <a:pt x="19786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564630" y="240411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0" y="0"/>
                </a:moveTo>
                <a:lnTo>
                  <a:pt x="197866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686550" y="272415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25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465570" y="272415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51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648450" y="305181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366509" y="305181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34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663690" y="343280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 h="0">
                <a:moveTo>
                  <a:pt x="0" y="0"/>
                </a:moveTo>
                <a:lnTo>
                  <a:pt x="410971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214109" y="3432809"/>
            <a:ext cx="396240" cy="0"/>
          </a:xfrm>
          <a:custGeom>
            <a:avLst/>
            <a:gdLst/>
            <a:ahLst/>
            <a:cxnLst/>
            <a:rect l="l" t="t" r="r" b="b"/>
            <a:pathLst>
              <a:path w="396240" h="0">
                <a:moveTo>
                  <a:pt x="0" y="0"/>
                </a:moveTo>
                <a:lnTo>
                  <a:pt x="39611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838950" y="378332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446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518909" y="3783329"/>
            <a:ext cx="259079" cy="0"/>
          </a:xfrm>
          <a:custGeom>
            <a:avLst/>
            <a:gdLst/>
            <a:ahLst/>
            <a:cxnLst/>
            <a:rect l="l" t="t" r="r" b="b"/>
            <a:pathLst>
              <a:path w="259079" h="0">
                <a:moveTo>
                  <a:pt x="0" y="0"/>
                </a:moveTo>
                <a:lnTo>
                  <a:pt x="25908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762750" y="237367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762750" y="237367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633209" y="26936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633209" y="26936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595109" y="302137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595109" y="302137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610350" y="34023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610350" y="34023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777990" y="37528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777990" y="37528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7976869" y="2332354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0.79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(0.53,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1.17)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976869" y="2632011"/>
            <a:ext cx="7816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0.63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(0.45,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0.88)</a:t>
            </a:r>
            <a:endParaRPr sz="9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976869" y="2966656"/>
            <a:ext cx="7816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0.59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(0.38,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0.93)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976869" y="3340354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0.61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(0.29,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1.30)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976869" y="3677602"/>
            <a:ext cx="7816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0.82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(0.49,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1.37)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2503170" y="1916429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092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228850" y="1916429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449829" y="18859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449829" y="18859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114617" y="1842770"/>
            <a:ext cx="42290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457321" y="1824608"/>
            <a:ext cx="7804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2.83</a:t>
            </a:r>
            <a:r>
              <a:rPr dirty="0" sz="900" spc="-114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(1.83,</a:t>
            </a:r>
            <a:r>
              <a:rPr dirty="0" sz="900" spc="-15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70" b="1">
                <a:solidFill>
                  <a:srgbClr val="974707"/>
                </a:solidFill>
                <a:latin typeface="Arial"/>
                <a:cs typeface="Arial"/>
              </a:rPr>
              <a:t>4.36)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724650" y="1954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311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587490" y="195452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073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63690" y="19240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663690" y="1924037"/>
            <a:ext cx="60960" cy="53340"/>
          </a:xfrm>
          <a:custGeom>
            <a:avLst/>
            <a:gdLst/>
            <a:ahLst/>
            <a:cxnLst/>
            <a:rect l="l" t="t" r="r" b="b"/>
            <a:pathLst>
              <a:path w="60959" h="53339">
                <a:moveTo>
                  <a:pt x="0" y="52971"/>
                </a:moveTo>
                <a:lnTo>
                  <a:pt x="60538" y="52971"/>
                </a:lnTo>
                <a:lnTo>
                  <a:pt x="60538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4772278" y="1819910"/>
            <a:ext cx="42290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949565" y="1862391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0.68</a:t>
            </a:r>
            <a:r>
              <a:rPr dirty="0" sz="900" spc="-12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(0.56,</a:t>
            </a:r>
            <a:r>
              <a:rPr dirty="0" sz="900" spc="-160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65" b="1">
                <a:solidFill>
                  <a:srgbClr val="974707"/>
                </a:solidFill>
                <a:latin typeface="Arial"/>
                <a:cs typeface="Arial"/>
              </a:rPr>
              <a:t>0.83)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653288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>
                <a:latin typeface="Arial Narrow"/>
                <a:cs typeface="Arial Narrow"/>
              </a:rPr>
              <a:t>CKD </a:t>
            </a:r>
            <a:r>
              <a:rPr dirty="0" sz="2800">
                <a:latin typeface="Arial Narrow"/>
                <a:cs typeface="Arial Narrow"/>
              </a:rPr>
              <a:t>Stages: </a:t>
            </a:r>
            <a:r>
              <a:rPr dirty="0" sz="2800" spc="5">
                <a:latin typeface="Arial Narrow"/>
                <a:cs typeface="Arial Narrow"/>
              </a:rPr>
              <a:t>Heterogeneity </a:t>
            </a:r>
            <a:r>
              <a:rPr dirty="0" sz="2800" spc="15">
                <a:latin typeface="Arial Narrow"/>
                <a:cs typeface="Arial Narrow"/>
              </a:rPr>
              <a:t>of </a:t>
            </a:r>
            <a:r>
              <a:rPr dirty="0" sz="2800" spc="-10">
                <a:latin typeface="Arial Narrow"/>
                <a:cs typeface="Arial Narrow"/>
              </a:rPr>
              <a:t>Treatment</a:t>
            </a:r>
            <a:r>
              <a:rPr dirty="0" sz="2800" spc="-420">
                <a:latin typeface="Arial Narrow"/>
                <a:cs typeface="Arial Narrow"/>
              </a:rPr>
              <a:t> </a:t>
            </a:r>
            <a:r>
              <a:rPr dirty="0" sz="2800">
                <a:latin typeface="Arial Narrow"/>
                <a:cs typeface="Arial Narrow"/>
              </a:rPr>
              <a:t>Effect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8820" y="1630679"/>
            <a:ext cx="0" cy="2468880"/>
          </a:xfrm>
          <a:custGeom>
            <a:avLst/>
            <a:gdLst/>
            <a:ahLst/>
            <a:cxnLst/>
            <a:rect l="l" t="t" r="r" b="b"/>
            <a:pathLst>
              <a:path w="0" h="2468879">
                <a:moveTo>
                  <a:pt x="0" y="2468880"/>
                </a:moveTo>
                <a:lnTo>
                  <a:pt x="0" y="0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23086" y="4307840"/>
            <a:ext cx="6051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3387" y="2286952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3387" y="2647950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3387" y="3000375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387" y="3344227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3387" y="368052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31870" y="1443989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4135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505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8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0.08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97280" y="4099559"/>
            <a:ext cx="2186940" cy="0"/>
          </a:xfrm>
          <a:custGeom>
            <a:avLst/>
            <a:gdLst/>
            <a:ahLst/>
            <a:cxnLst/>
            <a:rect l="l" t="t" r="r" b="b"/>
            <a:pathLst>
              <a:path w="2186940" h="0">
                <a:moveTo>
                  <a:pt x="0" y="0"/>
                </a:moveTo>
                <a:lnTo>
                  <a:pt x="2186812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9633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91564" y="4164012"/>
            <a:ext cx="21780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b="1">
                <a:latin typeface="Arial"/>
                <a:cs typeface="Arial"/>
              </a:rPr>
              <a:t>0</a:t>
            </a:r>
            <a:r>
              <a:rPr dirty="0" sz="750" spc="25" b="1">
                <a:latin typeface="Arial"/>
                <a:cs typeface="Arial"/>
              </a:rPr>
              <a:t>.</a:t>
            </a:r>
            <a:r>
              <a:rPr dirty="0" sz="750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9258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8882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958085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9267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8892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158364" y="4132753"/>
            <a:ext cx="676275" cy="34925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08915">
              <a:lnSpc>
                <a:spcPct val="100000"/>
              </a:lnSpc>
              <a:spcBef>
                <a:spcPts val="375"/>
              </a:spcBef>
              <a:tabLst>
                <a:tab pos="607695" algn="l"/>
              </a:tabLst>
            </a:pPr>
            <a:r>
              <a:rPr dirty="0" sz="750" spc="15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	</a:t>
            </a:r>
            <a:r>
              <a:rPr dirty="0" sz="750" spc="1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900" spc="-10" b="1">
                <a:latin typeface="Arial"/>
                <a:cs typeface="Arial"/>
              </a:rPr>
              <a:t>F</a:t>
            </a:r>
            <a:r>
              <a:rPr dirty="0" sz="900" spc="-30" b="1">
                <a:latin typeface="Arial"/>
                <a:cs typeface="Arial"/>
              </a:rPr>
              <a:t>a</a:t>
            </a:r>
            <a:r>
              <a:rPr dirty="0" sz="900" spc="30" b="1">
                <a:latin typeface="Arial"/>
                <a:cs typeface="Arial"/>
              </a:rPr>
              <a:t>v</a:t>
            </a:r>
            <a:r>
              <a:rPr dirty="0" sz="900" spc="-10" b="1">
                <a:latin typeface="Arial"/>
                <a:cs typeface="Arial"/>
              </a:rPr>
              <a:t>o</a:t>
            </a:r>
            <a:r>
              <a:rPr dirty="0" sz="900" b="1">
                <a:latin typeface="Arial"/>
                <a:cs typeface="Arial"/>
              </a:rPr>
              <a:t>r</a:t>
            </a:r>
            <a:r>
              <a:rPr dirty="0" sz="900" spc="-5" b="1">
                <a:latin typeface="Arial"/>
                <a:cs typeface="Arial"/>
              </a:rPr>
              <a:t>s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</a:t>
            </a:r>
            <a:r>
              <a:rPr dirty="0" sz="900" spc="15" b="1">
                <a:latin typeface="Arial"/>
                <a:cs typeface="Arial"/>
              </a:rPr>
              <a:t>O</a:t>
            </a:r>
            <a:r>
              <a:rPr dirty="0" sz="900" spc="-5" b="1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8516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53791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14475" y="1090231"/>
            <a:ext cx="64268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9075" algn="l"/>
              </a:tabLst>
            </a:pP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Stroke	</a:t>
            </a:r>
            <a:r>
              <a:rPr dirty="0" sz="1800" spc="10" b="1">
                <a:solidFill>
                  <a:srgbClr val="C00000"/>
                </a:solidFill>
                <a:latin typeface="Arial"/>
                <a:cs typeface="Arial"/>
              </a:rPr>
              <a:t>Death </a:t>
            </a:r>
            <a:r>
              <a:rPr dirty="0" sz="1800" spc="-10" b="1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dirty="0" sz="1800" spc="10" b="1">
                <a:solidFill>
                  <a:srgbClr val="C00000"/>
                </a:solidFill>
                <a:latin typeface="Arial"/>
                <a:cs typeface="Arial"/>
              </a:rPr>
              <a:t>New</a:t>
            </a:r>
            <a:r>
              <a:rPr dirty="0" sz="1800" spc="-16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00000"/>
                </a:solidFill>
                <a:latin typeface="Arial"/>
                <a:cs typeface="Arial"/>
              </a:rPr>
              <a:t>Dialysis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20840" y="1630679"/>
            <a:ext cx="0" cy="2468880"/>
          </a:xfrm>
          <a:custGeom>
            <a:avLst/>
            <a:gdLst/>
            <a:ahLst/>
            <a:cxnLst/>
            <a:rect l="l" t="t" r="r" b="b"/>
            <a:pathLst>
              <a:path w="0" h="2468879">
                <a:moveTo>
                  <a:pt x="0" y="2468880"/>
                </a:moveTo>
                <a:lnTo>
                  <a:pt x="0" y="0"/>
                </a:lnTo>
              </a:path>
            </a:pathLst>
          </a:custGeom>
          <a:ln w="12192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062726" y="4307840"/>
            <a:ext cx="6051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Favors</a:t>
            </a:r>
            <a:r>
              <a:rPr dirty="0" sz="900" spc="-18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INV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05729" y="2327592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05729" y="2680017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05729" y="2991802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05729" y="3368929"/>
            <a:ext cx="6997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05729" y="3680523"/>
            <a:ext cx="6997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latin typeface="Arial"/>
                <a:cs typeface="Arial"/>
              </a:rPr>
              <a:t>CKD </a:t>
            </a:r>
            <a:r>
              <a:rPr dirty="0" sz="900" spc="-10" b="1">
                <a:latin typeface="Arial"/>
                <a:cs typeface="Arial"/>
              </a:rPr>
              <a:t>Stage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042909" y="1443989"/>
            <a:ext cx="990600" cy="2286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wrap="square" lIns="0" tIns="64135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505"/>
              </a:spcBef>
            </a:pP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interaction </a:t>
            </a:r>
            <a:r>
              <a:rPr dirty="0" baseline="12345" sz="135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baseline="12345" sz="1350" spc="-9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12345" sz="1350" spc="-30" b="1">
                <a:solidFill>
                  <a:srgbClr val="FFFFFF"/>
                </a:solidFill>
                <a:latin typeface="Arial"/>
                <a:cs typeface="Arial"/>
              </a:rPr>
              <a:t>0.29</a:t>
            </a:r>
            <a:endParaRPr baseline="12345" sz="13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836920" y="4099559"/>
            <a:ext cx="2179320" cy="0"/>
          </a:xfrm>
          <a:custGeom>
            <a:avLst/>
            <a:gdLst/>
            <a:ahLst/>
            <a:cxnLst/>
            <a:rect l="l" t="t" r="r" b="b"/>
            <a:pathLst>
              <a:path w="2179320" h="0">
                <a:moveTo>
                  <a:pt x="0" y="0"/>
                </a:moveTo>
                <a:lnTo>
                  <a:pt x="2179193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92835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831459" y="4164012"/>
            <a:ext cx="217804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b="1">
                <a:latin typeface="Arial"/>
                <a:cs typeface="Arial"/>
              </a:rPr>
              <a:t>0</a:t>
            </a:r>
            <a:r>
              <a:rPr dirty="0" sz="750" spc="25" b="1">
                <a:latin typeface="Arial"/>
                <a:cs typeface="Arial"/>
              </a:rPr>
              <a:t>.</a:t>
            </a:r>
            <a:r>
              <a:rPr dirty="0" sz="750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33222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72845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697726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1247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528559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898258" y="4132753"/>
            <a:ext cx="676275" cy="34925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08279">
              <a:lnSpc>
                <a:spcPct val="100000"/>
              </a:lnSpc>
              <a:spcBef>
                <a:spcPts val="375"/>
              </a:spcBef>
              <a:tabLst>
                <a:tab pos="608330" algn="l"/>
              </a:tabLst>
            </a:pPr>
            <a:r>
              <a:rPr dirty="0" sz="750" spc="15" b="1">
                <a:latin typeface="Arial"/>
                <a:cs typeface="Arial"/>
              </a:rPr>
              <a:t>2</a:t>
            </a:r>
            <a:r>
              <a:rPr dirty="0" sz="750" spc="15" b="1">
                <a:latin typeface="Arial"/>
                <a:cs typeface="Arial"/>
              </a:rPr>
              <a:t>	</a:t>
            </a:r>
            <a:r>
              <a:rPr dirty="0" sz="750" spc="1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900" spc="-10" b="1">
                <a:latin typeface="Arial"/>
                <a:cs typeface="Arial"/>
              </a:rPr>
              <a:t>F</a:t>
            </a:r>
            <a:r>
              <a:rPr dirty="0" sz="900" spc="-30" b="1">
                <a:latin typeface="Arial"/>
                <a:cs typeface="Arial"/>
              </a:rPr>
              <a:t>a</a:t>
            </a:r>
            <a:r>
              <a:rPr dirty="0" sz="900" spc="30" b="1">
                <a:latin typeface="Arial"/>
                <a:cs typeface="Arial"/>
              </a:rPr>
              <a:t>v</a:t>
            </a:r>
            <a:r>
              <a:rPr dirty="0" sz="900" spc="-10" b="1">
                <a:latin typeface="Arial"/>
                <a:cs typeface="Arial"/>
              </a:rPr>
              <a:t>o</a:t>
            </a:r>
            <a:r>
              <a:rPr dirty="0" sz="900" b="1">
                <a:latin typeface="Arial"/>
                <a:cs typeface="Arial"/>
              </a:rPr>
              <a:t>r</a:t>
            </a:r>
            <a:r>
              <a:rPr dirty="0" sz="900" spc="-5" b="1">
                <a:latin typeface="Arial"/>
                <a:cs typeface="Arial"/>
              </a:rPr>
              <a:t>s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</a:t>
            </a:r>
            <a:r>
              <a:rPr dirty="0" sz="900" spc="15" b="1">
                <a:latin typeface="Arial"/>
                <a:cs typeface="Arial"/>
              </a:rPr>
              <a:t>O</a:t>
            </a:r>
            <a:r>
              <a:rPr dirty="0" sz="900" spc="-5" b="1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924800" y="4099559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7893684" y="4164012"/>
            <a:ext cx="8064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5" b="1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434589" y="2388870"/>
            <a:ext cx="495300" cy="0"/>
          </a:xfrm>
          <a:custGeom>
            <a:avLst/>
            <a:gdLst/>
            <a:ahLst/>
            <a:cxnLst/>
            <a:rect l="l" t="t" r="r" b="b"/>
            <a:pathLst>
              <a:path w="495300" h="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93570" y="2388870"/>
            <a:ext cx="487680" cy="0"/>
          </a:xfrm>
          <a:custGeom>
            <a:avLst/>
            <a:gdLst/>
            <a:ahLst/>
            <a:cxnLst/>
            <a:rect l="l" t="t" r="r" b="b"/>
            <a:pathLst>
              <a:path w="487680" h="0">
                <a:moveTo>
                  <a:pt x="0" y="0"/>
                </a:moveTo>
                <a:lnTo>
                  <a:pt x="48717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24050" y="2754629"/>
            <a:ext cx="335280" cy="0"/>
          </a:xfrm>
          <a:custGeom>
            <a:avLst/>
            <a:gdLst/>
            <a:ahLst/>
            <a:cxnLst/>
            <a:rect l="l" t="t" r="r" b="b"/>
            <a:pathLst>
              <a:path w="335280" h="0">
                <a:moveTo>
                  <a:pt x="0" y="0"/>
                </a:moveTo>
                <a:lnTo>
                  <a:pt x="33515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43050" y="2754629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 h="0">
                <a:moveTo>
                  <a:pt x="0" y="0"/>
                </a:moveTo>
                <a:lnTo>
                  <a:pt x="327660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198370" y="3089910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7967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80210" y="3089910"/>
            <a:ext cx="464820" cy="0"/>
          </a:xfrm>
          <a:custGeom>
            <a:avLst/>
            <a:gdLst/>
            <a:ahLst/>
            <a:cxnLst/>
            <a:rect l="l" t="t" r="r" b="b"/>
            <a:pathLst>
              <a:path w="464819" h="0">
                <a:moveTo>
                  <a:pt x="0" y="0"/>
                </a:moveTo>
                <a:lnTo>
                  <a:pt x="46443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06089" y="3390900"/>
            <a:ext cx="175133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106929" y="3448050"/>
            <a:ext cx="845819" cy="0"/>
          </a:xfrm>
          <a:custGeom>
            <a:avLst/>
            <a:gdLst/>
            <a:ahLst/>
            <a:cxnLst/>
            <a:rect l="l" t="t" r="r" b="b"/>
            <a:pathLst>
              <a:path w="845819" h="0">
                <a:moveTo>
                  <a:pt x="0" y="0"/>
                </a:moveTo>
                <a:lnTo>
                  <a:pt x="84543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86050" y="3783329"/>
            <a:ext cx="495300" cy="0"/>
          </a:xfrm>
          <a:custGeom>
            <a:avLst/>
            <a:gdLst/>
            <a:ahLst/>
            <a:cxnLst/>
            <a:rect l="l" t="t" r="r" b="b"/>
            <a:pathLst>
              <a:path w="495300" h="0">
                <a:moveTo>
                  <a:pt x="0" y="0"/>
                </a:moveTo>
                <a:lnTo>
                  <a:pt x="49491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007870" y="3783329"/>
            <a:ext cx="624840" cy="0"/>
          </a:xfrm>
          <a:custGeom>
            <a:avLst/>
            <a:gdLst/>
            <a:ahLst/>
            <a:cxnLst/>
            <a:rect l="l" t="t" r="r" b="b"/>
            <a:pathLst>
              <a:path w="624839" h="0">
                <a:moveTo>
                  <a:pt x="0" y="0"/>
                </a:moveTo>
                <a:lnTo>
                  <a:pt x="62471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381250" y="2358429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39" h="60960">
                <a:moveTo>
                  <a:pt x="0" y="60539"/>
                </a:moveTo>
                <a:lnTo>
                  <a:pt x="52971" y="60539"/>
                </a:lnTo>
                <a:lnTo>
                  <a:pt x="52971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381250" y="2358429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39" h="60960">
                <a:moveTo>
                  <a:pt x="0" y="60539"/>
                </a:moveTo>
                <a:lnTo>
                  <a:pt x="52971" y="60539"/>
                </a:lnTo>
                <a:lnTo>
                  <a:pt x="52971" y="0"/>
                </a:lnTo>
                <a:lnTo>
                  <a:pt x="0" y="0"/>
                </a:lnTo>
                <a:lnTo>
                  <a:pt x="0" y="60539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70710" y="27241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870710" y="27241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145029" y="30594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145029" y="30594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952750" y="34175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952750" y="34175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632710" y="37528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632710" y="37528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800850" y="242697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346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518909" y="242697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092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686550" y="2777489"/>
            <a:ext cx="175260" cy="0"/>
          </a:xfrm>
          <a:custGeom>
            <a:avLst/>
            <a:gdLst/>
            <a:ahLst/>
            <a:cxnLst/>
            <a:rect l="l" t="t" r="r" b="b"/>
            <a:pathLst>
              <a:path w="175259" h="0">
                <a:moveTo>
                  <a:pt x="0" y="0"/>
                </a:moveTo>
                <a:lnTo>
                  <a:pt x="17500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450329" y="277748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49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869430" y="308991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297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610350" y="308991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358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014209" y="347090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0" y="0"/>
                </a:moveTo>
                <a:lnTo>
                  <a:pt x="19773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770369" y="347090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37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793230" y="378332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 h="0">
                <a:moveTo>
                  <a:pt x="0" y="0"/>
                </a:moveTo>
                <a:lnTo>
                  <a:pt x="411225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336029" y="3783329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 h="0">
                <a:moveTo>
                  <a:pt x="0" y="0"/>
                </a:moveTo>
                <a:lnTo>
                  <a:pt x="403733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747509" y="23964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747509" y="23964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633209" y="274705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633209" y="274705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816090" y="305947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816090" y="305947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960869" y="34404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960869" y="344041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739890" y="37528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739890" y="375283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3441065" y="2315527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2.09</a:t>
            </a:r>
            <a:r>
              <a:rPr dirty="0" sz="900" spc="-125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(0.85,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5.14)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441065" y="2676525"/>
            <a:ext cx="7804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0.86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(0.46,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1.61)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441065" y="2998723"/>
            <a:ext cx="7804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1.39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(0.59,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3.32)</a:t>
            </a:r>
            <a:endParaRPr sz="9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413378" y="3373120"/>
            <a:ext cx="8350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5.65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(1.23,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25.87)</a:t>
            </a:r>
            <a:endParaRPr sz="9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413378" y="3709416"/>
            <a:ext cx="8350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3.23</a:t>
            </a:r>
            <a:r>
              <a:rPr dirty="0" sz="900" spc="-114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(1.04,</a:t>
            </a:r>
            <a:r>
              <a:rPr dirty="0" sz="900" spc="-150" b="1">
                <a:latin typeface="Arial"/>
                <a:cs typeface="Arial"/>
              </a:rPr>
              <a:t> </a:t>
            </a:r>
            <a:r>
              <a:rPr dirty="0" sz="900" spc="-70" b="1">
                <a:latin typeface="Arial"/>
                <a:cs typeface="Arial"/>
              </a:rPr>
              <a:t>10.02)</a:t>
            </a:r>
            <a:endParaRPr sz="9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751191" y="2347848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1.09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(0.70,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1.68)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751191" y="2700273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0.89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(0.62,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1.26)</a:t>
            </a:r>
            <a:endParaRPr sz="9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751191" y="3012058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1.23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(0.82,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1.85)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751191" y="3388423"/>
            <a:ext cx="78105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1.58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(1.08,</a:t>
            </a:r>
            <a:r>
              <a:rPr dirty="0" sz="900" spc="-155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2.33)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751191" y="3700779"/>
            <a:ext cx="7810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1.08</a:t>
            </a:r>
            <a:r>
              <a:rPr dirty="0" sz="900" spc="-120" b="1">
                <a:latin typeface="Arial"/>
                <a:cs typeface="Arial"/>
              </a:rPr>
              <a:t> </a:t>
            </a:r>
            <a:r>
              <a:rPr dirty="0" sz="900" spc="-15" b="1">
                <a:latin typeface="Arial"/>
                <a:cs typeface="Arial"/>
              </a:rPr>
              <a:t>(0.51,</a:t>
            </a:r>
            <a:r>
              <a:rPr dirty="0" sz="900" spc="-160" b="1">
                <a:latin typeface="Arial"/>
                <a:cs typeface="Arial"/>
              </a:rPr>
              <a:t> </a:t>
            </a:r>
            <a:r>
              <a:rPr dirty="0" sz="900" spc="-65" b="1">
                <a:latin typeface="Arial"/>
                <a:cs typeface="Arial"/>
              </a:rPr>
              <a:t>2.29)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4617" y="1842770"/>
            <a:ext cx="42290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282189" y="192405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 h="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038350" y="192405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373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228850" y="18935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228850" y="189355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2971"/>
                </a:moveTo>
                <a:lnTo>
                  <a:pt x="52971" y="52971"/>
                </a:lnTo>
                <a:lnTo>
                  <a:pt x="52971" y="0"/>
                </a:lnTo>
                <a:lnTo>
                  <a:pt x="0" y="0"/>
                </a:lnTo>
                <a:lnTo>
                  <a:pt x="0" y="52971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3399409" y="1839912"/>
            <a:ext cx="78041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1.60</a:t>
            </a:r>
            <a:r>
              <a:rPr dirty="0" sz="900" spc="-12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(1.09,</a:t>
            </a:r>
            <a:r>
              <a:rPr dirty="0" sz="900" spc="-160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65" b="1">
                <a:solidFill>
                  <a:srgbClr val="974707"/>
                </a:solidFill>
                <a:latin typeface="Arial"/>
                <a:cs typeface="Arial"/>
              </a:rPr>
              <a:t>2.34)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900929" y="1840483"/>
            <a:ext cx="42290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b="1">
                <a:solidFill>
                  <a:srgbClr val="974707"/>
                </a:solidFill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831330" y="1885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693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94169" y="1885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777990" y="185551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solidFill>
            <a:srgbClr val="9747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777990" y="1855510"/>
            <a:ext cx="53340" cy="60960"/>
          </a:xfrm>
          <a:custGeom>
            <a:avLst/>
            <a:gdLst/>
            <a:ahLst/>
            <a:cxnLst/>
            <a:rect l="l" t="t" r="r" b="b"/>
            <a:pathLst>
              <a:path w="53340" h="60960">
                <a:moveTo>
                  <a:pt x="0" y="60538"/>
                </a:moveTo>
                <a:lnTo>
                  <a:pt x="52971" y="60538"/>
                </a:lnTo>
                <a:lnTo>
                  <a:pt x="52971" y="0"/>
                </a:lnTo>
                <a:lnTo>
                  <a:pt x="0" y="0"/>
                </a:lnTo>
                <a:lnTo>
                  <a:pt x="0" y="60538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7751191" y="1837372"/>
            <a:ext cx="78105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solidFill>
                  <a:srgbClr val="974707"/>
                </a:solidFill>
                <a:latin typeface="Arial"/>
                <a:cs typeface="Arial"/>
              </a:rPr>
              <a:t>1.15</a:t>
            </a:r>
            <a:r>
              <a:rPr dirty="0" sz="900" spc="-120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15" b="1">
                <a:solidFill>
                  <a:srgbClr val="974707"/>
                </a:solidFill>
                <a:latin typeface="Arial"/>
                <a:cs typeface="Arial"/>
              </a:rPr>
              <a:t>(0.95,</a:t>
            </a:r>
            <a:r>
              <a:rPr dirty="0" sz="900" spc="-155" b="1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dirty="0" sz="900" spc="-65" b="1">
                <a:solidFill>
                  <a:srgbClr val="974707"/>
                </a:solidFill>
                <a:latin typeface="Arial"/>
                <a:cs typeface="Arial"/>
              </a:rPr>
              <a:t>1.38)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6044" y="401320"/>
            <a:ext cx="639064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>
                <a:latin typeface="Arial Narrow"/>
                <a:cs typeface="Arial Narrow"/>
              </a:rPr>
              <a:t>SAQ-7</a:t>
            </a:r>
            <a:r>
              <a:rPr dirty="0" sz="2800" spc="-70">
                <a:latin typeface="Arial Narrow"/>
                <a:cs typeface="Arial Narrow"/>
              </a:rPr>
              <a:t> </a:t>
            </a:r>
            <a:r>
              <a:rPr dirty="0" sz="2800" spc="5">
                <a:latin typeface="Arial Narrow"/>
                <a:cs typeface="Arial Narrow"/>
              </a:rPr>
              <a:t>Summary</a:t>
            </a:r>
            <a:r>
              <a:rPr dirty="0" sz="2800" spc="-130">
                <a:latin typeface="Arial Narrow"/>
                <a:cs typeface="Arial Narrow"/>
              </a:rPr>
              <a:t> </a:t>
            </a:r>
            <a:r>
              <a:rPr dirty="0" sz="2800" spc="10">
                <a:latin typeface="Arial Narrow"/>
                <a:cs typeface="Arial Narrow"/>
              </a:rPr>
              <a:t>Score</a:t>
            </a:r>
            <a:r>
              <a:rPr dirty="0" sz="2800" spc="-70">
                <a:latin typeface="Arial Narrow"/>
                <a:cs typeface="Arial Narrow"/>
              </a:rPr>
              <a:t> </a:t>
            </a:r>
            <a:r>
              <a:rPr dirty="0" sz="2800" spc="-5">
                <a:latin typeface="Arial Narrow"/>
                <a:cs typeface="Arial Narrow"/>
              </a:rPr>
              <a:t>as</a:t>
            </a:r>
            <a:r>
              <a:rPr dirty="0" sz="2800" spc="-10">
                <a:latin typeface="Arial Narrow"/>
                <a:cs typeface="Arial Narrow"/>
              </a:rPr>
              <a:t> </a:t>
            </a:r>
            <a:r>
              <a:rPr dirty="0" sz="2800" spc="10">
                <a:latin typeface="Arial Narrow"/>
                <a:cs typeface="Arial Narrow"/>
              </a:rPr>
              <a:t>a</a:t>
            </a:r>
            <a:r>
              <a:rPr dirty="0" sz="2800" spc="-10">
                <a:latin typeface="Arial Narrow"/>
                <a:cs typeface="Arial Narrow"/>
              </a:rPr>
              <a:t> </a:t>
            </a:r>
            <a:r>
              <a:rPr dirty="0" sz="2800" spc="15">
                <a:latin typeface="Arial Narrow"/>
                <a:cs typeface="Arial Narrow"/>
              </a:rPr>
              <a:t>Function</a:t>
            </a:r>
            <a:r>
              <a:rPr dirty="0" sz="2800" spc="-195">
                <a:latin typeface="Arial Narrow"/>
                <a:cs typeface="Arial Narrow"/>
              </a:rPr>
              <a:t> </a:t>
            </a:r>
            <a:r>
              <a:rPr dirty="0" sz="2800" spc="15">
                <a:latin typeface="Arial Narrow"/>
                <a:cs typeface="Arial Narrow"/>
              </a:rPr>
              <a:t>of</a:t>
            </a:r>
            <a:r>
              <a:rPr dirty="0" sz="2800" spc="-35">
                <a:latin typeface="Arial Narrow"/>
                <a:cs typeface="Arial Narrow"/>
              </a:rPr>
              <a:t> </a:t>
            </a:r>
            <a:r>
              <a:rPr dirty="0" sz="2800" spc="5">
                <a:latin typeface="Arial Narrow"/>
                <a:cs typeface="Arial Narrow"/>
              </a:rPr>
              <a:t>eGFR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9619" y="247650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69619" y="223266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9619" y="198882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9619" y="1744979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9619" y="1501139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69619" y="125730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73430" y="1200150"/>
            <a:ext cx="1958339" cy="1341120"/>
          </a:xfrm>
          <a:custGeom>
            <a:avLst/>
            <a:gdLst/>
            <a:ahLst/>
            <a:cxnLst/>
            <a:rect l="l" t="t" r="r" b="b"/>
            <a:pathLst>
              <a:path w="1958339" h="1341120">
                <a:moveTo>
                  <a:pt x="0" y="1340866"/>
                </a:moveTo>
                <a:lnTo>
                  <a:pt x="1957958" y="1340866"/>
                </a:lnTo>
                <a:lnTo>
                  <a:pt x="1957958" y="0"/>
                </a:lnTo>
                <a:lnTo>
                  <a:pt x="0" y="0"/>
                </a:lnTo>
                <a:lnTo>
                  <a:pt x="0" y="134086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88920" y="247650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453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513458" y="1006792"/>
            <a:ext cx="55181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 b="1">
                <a:latin typeface="Arial"/>
                <a:cs typeface="Arial"/>
              </a:rPr>
              <a:t>Month</a:t>
            </a:r>
            <a:r>
              <a:rPr dirty="0" sz="1050" spc="-5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108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1158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40970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9832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8882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86939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77439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7556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16939" y="2576195"/>
            <a:ext cx="1847850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5" b="1">
                <a:latin typeface="Arial"/>
                <a:cs typeface="Arial"/>
              </a:rPr>
              <a:t>15 30 45 60 75</a:t>
            </a:r>
            <a:r>
              <a:rPr dirty="0" sz="1000" spc="2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90 </a:t>
            </a:r>
            <a:r>
              <a:rPr dirty="0" sz="1000" spc="-20" b="1">
                <a:latin typeface="Arial"/>
                <a:cs typeface="Arial"/>
              </a:rPr>
              <a:t>105120135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2755" y="1100454"/>
            <a:ext cx="252095" cy="1490980"/>
          </a:xfrm>
          <a:prstGeom prst="rect">
            <a:avLst/>
          </a:prstGeom>
        </p:spPr>
        <p:txBody>
          <a:bodyPr wrap="square" lIns="0" tIns="103505" rIns="0" bIns="0" rtlCol="0" vert="horz">
            <a:spAutoFit/>
          </a:bodyPr>
          <a:lstStyle/>
          <a:p>
            <a:pPr algn="r" marR="24765">
              <a:lnSpc>
                <a:spcPct val="100000"/>
              </a:lnSpc>
              <a:spcBef>
                <a:spcPts val="815"/>
              </a:spcBef>
            </a:pPr>
            <a:r>
              <a:rPr dirty="0" sz="1000" spc="-15" b="1">
                <a:latin typeface="Arial"/>
                <a:cs typeface="Arial"/>
              </a:rPr>
              <a:t>100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000" spc="-20" b="1">
                <a:latin typeface="Arial"/>
                <a:cs typeface="Arial"/>
              </a:rPr>
              <a:t>90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0"/>
              </a:spcBef>
            </a:pPr>
            <a:r>
              <a:rPr dirty="0" sz="1000" spc="-20" b="1">
                <a:latin typeface="Arial"/>
                <a:cs typeface="Arial"/>
              </a:rPr>
              <a:t>80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000" spc="-20" b="1">
                <a:latin typeface="Arial"/>
                <a:cs typeface="Arial"/>
              </a:rPr>
              <a:t>70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000" spc="-20" b="1"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0"/>
              </a:spcBef>
            </a:pPr>
            <a:r>
              <a:rPr dirty="0" sz="1000" spc="-20" b="1">
                <a:latin typeface="Arial"/>
                <a:cs typeface="Arial"/>
              </a:rPr>
              <a:t>50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08659" y="247650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08659" y="223266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8659" y="198882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8659" y="174497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8659" y="150113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08659" y="125730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04370" y="1647746"/>
            <a:ext cx="170180" cy="37973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25" b="1">
                <a:latin typeface="Arial"/>
                <a:cs typeface="Arial"/>
              </a:rPr>
              <a:t>S</a:t>
            </a:r>
            <a:r>
              <a:rPr dirty="0" sz="1000" spc="-30" b="1">
                <a:latin typeface="Arial"/>
                <a:cs typeface="Arial"/>
              </a:rPr>
              <a:t>c</a:t>
            </a:r>
            <a:r>
              <a:rPr dirty="0" sz="1000" spc="-25" b="1">
                <a:latin typeface="Arial"/>
                <a:cs typeface="Arial"/>
              </a:rPr>
              <a:t>o</a:t>
            </a:r>
            <a:r>
              <a:rPr dirty="0" sz="1000" spc="20" b="1">
                <a:latin typeface="Arial"/>
                <a:cs typeface="Arial"/>
              </a:rPr>
              <a:t>r</a:t>
            </a:r>
            <a:r>
              <a:rPr dirty="0" sz="1000" b="1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273040" y="248412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652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69079" y="2484120"/>
            <a:ext cx="876300" cy="0"/>
          </a:xfrm>
          <a:custGeom>
            <a:avLst/>
            <a:gdLst/>
            <a:ahLst/>
            <a:cxnLst/>
            <a:rect l="l" t="t" r="r" b="b"/>
            <a:pathLst>
              <a:path w="876300" h="0">
                <a:moveTo>
                  <a:pt x="0" y="0"/>
                </a:moveTo>
                <a:lnTo>
                  <a:pt x="876173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65220" y="2225039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65220" y="1973579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665220" y="1729739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65220" y="1478280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665220" y="1242060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669029" y="1169669"/>
            <a:ext cx="2133600" cy="1371600"/>
          </a:xfrm>
          <a:custGeom>
            <a:avLst/>
            <a:gdLst/>
            <a:ahLst/>
            <a:cxnLst/>
            <a:rect l="l" t="t" r="r" b="b"/>
            <a:pathLst>
              <a:path w="2133600" h="1371600">
                <a:moveTo>
                  <a:pt x="0" y="1371345"/>
                </a:moveTo>
                <a:lnTo>
                  <a:pt x="2133219" y="1371345"/>
                </a:lnTo>
                <a:lnTo>
                  <a:pt x="2133219" y="0"/>
                </a:lnTo>
                <a:lnTo>
                  <a:pt x="0" y="0"/>
                </a:lnTo>
                <a:lnTo>
                  <a:pt x="0" y="137134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93192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527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5102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6437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77774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99110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20445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41782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63117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741420" y="2415553"/>
            <a:ext cx="327660" cy="121920"/>
          </a:xfrm>
          <a:custGeom>
            <a:avLst/>
            <a:gdLst/>
            <a:ahLst/>
            <a:cxnLst/>
            <a:rect l="l" t="t" r="r" b="b"/>
            <a:pathLst>
              <a:path w="327660" h="121919">
                <a:moveTo>
                  <a:pt x="0" y="121779"/>
                </a:moveTo>
                <a:lnTo>
                  <a:pt x="327660" y="121779"/>
                </a:lnTo>
                <a:lnTo>
                  <a:pt x="327660" y="0"/>
                </a:lnTo>
                <a:lnTo>
                  <a:pt x="0" y="0"/>
                </a:lnTo>
                <a:lnTo>
                  <a:pt x="0" y="121779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771900" y="247650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446" y="0"/>
                </a:lnTo>
              </a:path>
            </a:pathLst>
          </a:custGeom>
          <a:ln w="270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945379" y="2415553"/>
            <a:ext cx="327660" cy="121920"/>
          </a:xfrm>
          <a:custGeom>
            <a:avLst/>
            <a:gdLst/>
            <a:ahLst/>
            <a:cxnLst/>
            <a:rect l="l" t="t" r="r" b="b"/>
            <a:pathLst>
              <a:path w="327660" h="121919">
                <a:moveTo>
                  <a:pt x="0" y="121779"/>
                </a:moveTo>
                <a:lnTo>
                  <a:pt x="327660" y="121779"/>
                </a:lnTo>
                <a:lnTo>
                  <a:pt x="327660" y="0"/>
                </a:lnTo>
                <a:lnTo>
                  <a:pt x="0" y="0"/>
                </a:lnTo>
                <a:lnTo>
                  <a:pt x="0" y="121779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75859" y="247650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445" y="0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851275" y="2296604"/>
            <a:ext cx="1944370" cy="599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45110">
              <a:lnSpc>
                <a:spcPct val="142800"/>
              </a:lnSpc>
              <a:spcBef>
                <a:spcPts val="95"/>
              </a:spcBef>
              <a:tabLst>
                <a:tab pos="1470025" algn="l"/>
              </a:tabLst>
            </a:pPr>
            <a:r>
              <a:rPr dirty="0" sz="1000" spc="-5" b="1">
                <a:latin typeface="Arial"/>
                <a:cs typeface="Arial"/>
              </a:rPr>
              <a:t>C</a:t>
            </a:r>
            <a:r>
              <a:rPr dirty="0" sz="1000" spc="-15" b="1">
                <a:latin typeface="Arial"/>
                <a:cs typeface="Arial"/>
              </a:rPr>
              <a:t>on</a:t>
            </a:r>
            <a:r>
              <a:rPr dirty="0" sz="1000" spc="-20" b="1">
                <a:latin typeface="Arial"/>
                <a:cs typeface="Arial"/>
              </a:rPr>
              <a:t>se</a:t>
            </a:r>
            <a:r>
              <a:rPr dirty="0" sz="1000" spc="85" b="1">
                <a:latin typeface="Arial"/>
                <a:cs typeface="Arial"/>
              </a:rPr>
              <a:t>r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-20" b="1">
                <a:latin typeface="Arial"/>
                <a:cs typeface="Arial"/>
              </a:rPr>
              <a:t>a</a:t>
            </a:r>
            <a:r>
              <a:rPr dirty="0" sz="1000" spc="20" b="1">
                <a:latin typeface="Arial"/>
                <a:cs typeface="Arial"/>
              </a:rPr>
              <a:t>t</a:t>
            </a:r>
            <a:r>
              <a:rPr dirty="0" sz="1000" spc="-40" b="1">
                <a:latin typeface="Arial"/>
                <a:cs typeface="Arial"/>
              </a:rPr>
              <a:t>i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10" b="1">
                <a:latin typeface="Arial"/>
                <a:cs typeface="Arial"/>
              </a:rPr>
              <a:t>e</a:t>
            </a:r>
            <a:r>
              <a:rPr dirty="0" sz="1000" b="1">
                <a:latin typeface="Arial"/>
                <a:cs typeface="Arial"/>
              </a:rPr>
              <a:t>	</a:t>
            </a:r>
            <a:r>
              <a:rPr dirty="0" sz="1000" spc="-40" b="1">
                <a:latin typeface="Arial"/>
                <a:cs typeface="Arial"/>
              </a:rPr>
              <a:t>I</a:t>
            </a:r>
            <a:r>
              <a:rPr dirty="0" sz="1000" spc="-80" b="1">
                <a:latin typeface="Arial"/>
                <a:cs typeface="Arial"/>
              </a:rPr>
              <a:t>n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-20" b="1">
                <a:latin typeface="Arial"/>
                <a:cs typeface="Arial"/>
              </a:rPr>
              <a:t>as</a:t>
            </a:r>
            <a:r>
              <a:rPr dirty="0" sz="1000" spc="-40" b="1">
                <a:latin typeface="Arial"/>
                <a:cs typeface="Arial"/>
              </a:rPr>
              <a:t>i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5" b="1">
                <a:latin typeface="Arial"/>
                <a:cs typeface="Arial"/>
              </a:rPr>
              <a:t>e  </a:t>
            </a:r>
            <a:r>
              <a:rPr dirty="0" sz="1000" spc="-5" b="1">
                <a:latin typeface="Arial"/>
                <a:cs typeface="Arial"/>
              </a:rPr>
              <a:t>15 30 45 60 75 90</a:t>
            </a:r>
            <a:r>
              <a:rPr dirty="0" sz="1000" spc="-220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105120135</a:t>
            </a:r>
            <a:endParaRPr sz="1000">
              <a:latin typeface="Arial"/>
              <a:cs typeface="Arial"/>
            </a:endParaRPr>
          </a:p>
          <a:p>
            <a:pPr marL="320675">
              <a:lnSpc>
                <a:spcPts val="1090"/>
              </a:lnSpc>
            </a:pPr>
            <a:r>
              <a:rPr dirty="0" sz="1000" spc="-10" b="1">
                <a:latin typeface="Arial"/>
                <a:cs typeface="Arial"/>
              </a:rPr>
              <a:t>Estimated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GFR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00100" y="4183379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00100" y="388620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00100" y="358902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800100" y="329184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00100" y="299466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03909" y="2937497"/>
            <a:ext cx="1935480" cy="1310640"/>
          </a:xfrm>
          <a:custGeom>
            <a:avLst/>
            <a:gdLst/>
            <a:ahLst/>
            <a:cxnLst/>
            <a:rect l="l" t="t" r="r" b="b"/>
            <a:pathLst>
              <a:path w="1935480" h="1310639">
                <a:moveTo>
                  <a:pt x="0" y="1310386"/>
                </a:moveTo>
                <a:lnTo>
                  <a:pt x="1935099" y="1310386"/>
                </a:lnTo>
                <a:lnTo>
                  <a:pt x="1935099" y="0"/>
                </a:lnTo>
                <a:lnTo>
                  <a:pt x="0" y="0"/>
                </a:lnTo>
                <a:lnTo>
                  <a:pt x="0" y="1310386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3631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23443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2493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1543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135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0040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1945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3850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58317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966469" y="4277677"/>
            <a:ext cx="179514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 b="1">
                <a:latin typeface="Arial"/>
                <a:cs typeface="Arial"/>
              </a:rPr>
              <a:t>15</a:t>
            </a:r>
            <a:r>
              <a:rPr dirty="0" sz="1050" spc="-6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30</a:t>
            </a:r>
            <a:r>
              <a:rPr dirty="0" sz="1050" spc="-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45</a:t>
            </a:r>
            <a:r>
              <a:rPr dirty="0" sz="1050" spc="-6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60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75</a:t>
            </a:r>
            <a:r>
              <a:rPr dirty="0" sz="1050" spc="-180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90</a:t>
            </a:r>
            <a:r>
              <a:rPr dirty="0" sz="1050" spc="-5" b="1">
                <a:latin typeface="Arial"/>
                <a:cs typeface="Arial"/>
              </a:rPr>
              <a:t> </a:t>
            </a:r>
            <a:r>
              <a:rPr dirty="0" sz="1050" b="1">
                <a:latin typeface="Arial"/>
                <a:cs typeface="Arial"/>
              </a:rPr>
              <a:t>105120135</a:t>
            </a:r>
            <a:endParaRPr sz="10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2125" y="2927730"/>
            <a:ext cx="243204" cy="137604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r" marR="56515">
              <a:lnSpc>
                <a:spcPct val="100000"/>
              </a:lnSpc>
              <a:spcBef>
                <a:spcPts val="120"/>
              </a:spcBef>
            </a:pPr>
            <a:r>
              <a:rPr dirty="0" sz="1000" spc="-20" b="1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</a:pPr>
            <a:r>
              <a:rPr dirty="0" sz="1000" spc="10" b="1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</a:pPr>
            <a:r>
              <a:rPr dirty="0" sz="1000" spc="10" b="1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r" marR="33655">
              <a:lnSpc>
                <a:spcPct val="100000"/>
              </a:lnSpc>
            </a:pPr>
            <a:r>
              <a:rPr dirty="0" sz="1000" spc="15" b="1">
                <a:latin typeface="Arial"/>
                <a:cs typeface="Arial"/>
              </a:rPr>
              <a:t>−5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000" spc="10" b="1">
                <a:latin typeface="Arial"/>
                <a:cs typeface="Arial"/>
              </a:rPr>
              <a:t>−</a:t>
            </a:r>
            <a:r>
              <a:rPr dirty="0" sz="1000" spc="-20" b="1">
                <a:latin typeface="Arial"/>
                <a:cs typeface="Arial"/>
              </a:rPr>
              <a:t>1</a:t>
            </a:r>
            <a:r>
              <a:rPr dirty="0" sz="1000" spc="10" b="1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31519" y="4183379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31519" y="388620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31519" y="358902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31519" y="329184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31519" y="299466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330723" y="2857906"/>
            <a:ext cx="170180" cy="156337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10" b="1">
                <a:latin typeface="Arial"/>
                <a:cs typeface="Arial"/>
              </a:rPr>
              <a:t>Treatment</a:t>
            </a:r>
            <a:r>
              <a:rPr dirty="0" sz="1000" spc="-90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Effect</a:t>
            </a:r>
            <a:r>
              <a:rPr dirty="0" sz="1000" spc="-9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on</a:t>
            </a:r>
            <a:r>
              <a:rPr dirty="0" sz="1000" spc="-8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Score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642359" y="419862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42359" y="3878579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42359" y="3566159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642359" y="324612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642359" y="293370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646170" y="2876524"/>
            <a:ext cx="2156460" cy="1386840"/>
          </a:xfrm>
          <a:custGeom>
            <a:avLst/>
            <a:gdLst/>
            <a:ahLst/>
            <a:cxnLst/>
            <a:rect l="l" t="t" r="r" b="b"/>
            <a:pathLst>
              <a:path w="2156460" h="1386839">
                <a:moveTo>
                  <a:pt x="0" y="1386586"/>
                </a:moveTo>
                <a:lnTo>
                  <a:pt x="2156079" y="1386586"/>
                </a:lnTo>
                <a:lnTo>
                  <a:pt x="2156079" y="0"/>
                </a:lnTo>
                <a:lnTo>
                  <a:pt x="0" y="0"/>
                </a:lnTo>
                <a:lnTo>
                  <a:pt x="0" y="1386586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91667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13004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34340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55675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77012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99110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20445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41782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63117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3837051" y="4232973"/>
            <a:ext cx="2009139" cy="47879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050" spc="15" b="1">
                <a:latin typeface="Arial"/>
                <a:cs typeface="Arial"/>
              </a:rPr>
              <a:t>15 30 45 60 75 90 </a:t>
            </a:r>
            <a:r>
              <a:rPr dirty="0" sz="1050" spc="10" b="1">
                <a:latin typeface="Arial"/>
                <a:cs typeface="Arial"/>
              </a:rPr>
              <a:t>105 120</a:t>
            </a:r>
            <a:r>
              <a:rPr dirty="0" sz="1050" spc="-120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135</a:t>
            </a:r>
            <a:endParaRPr sz="1050">
              <a:latin typeface="Arial"/>
              <a:cs typeface="Arial"/>
            </a:endParaRPr>
          </a:p>
          <a:p>
            <a:pPr marL="334645">
              <a:lnSpc>
                <a:spcPct val="100000"/>
              </a:lnSpc>
              <a:spcBef>
                <a:spcPts val="530"/>
              </a:spcBef>
            </a:pPr>
            <a:r>
              <a:rPr dirty="0" sz="1000" spc="-15" b="1">
                <a:solidFill>
                  <a:srgbClr val="FFFFFF"/>
                </a:solidFill>
                <a:latin typeface="Arial"/>
                <a:cs typeface="Arial"/>
              </a:rPr>
              <a:t>Estimated</a:t>
            </a: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 GFR</a:t>
            </a:r>
            <a:endParaRPr sz="10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427470" y="1184910"/>
            <a:ext cx="2141220" cy="1363980"/>
          </a:xfrm>
          <a:custGeom>
            <a:avLst/>
            <a:gdLst/>
            <a:ahLst/>
            <a:cxnLst/>
            <a:rect l="l" t="t" r="r" b="b"/>
            <a:pathLst>
              <a:path w="2141220" h="1363980">
                <a:moveTo>
                  <a:pt x="0" y="1363726"/>
                </a:moveTo>
                <a:lnTo>
                  <a:pt x="2140839" y="1363726"/>
                </a:lnTo>
                <a:lnTo>
                  <a:pt x="2140839" y="0"/>
                </a:lnTo>
                <a:lnTo>
                  <a:pt x="0" y="0"/>
                </a:lnTo>
                <a:lnTo>
                  <a:pt x="0" y="136372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6617969" y="2569591"/>
            <a:ext cx="1847850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5" b="1">
                <a:latin typeface="Arial"/>
                <a:cs typeface="Arial"/>
              </a:rPr>
              <a:t>15 30 45 60 75</a:t>
            </a:r>
            <a:r>
              <a:rPr dirty="0" sz="1000" spc="2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90 </a:t>
            </a:r>
            <a:r>
              <a:rPr dirty="0" sz="1000" spc="-20" b="1">
                <a:latin typeface="Arial"/>
                <a:cs typeface="Arial"/>
              </a:rPr>
              <a:t>105120135</a:t>
            </a:r>
            <a:endParaRPr sz="10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69035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90371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11708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733044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754380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75715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97051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18388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839724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423659" y="2225039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423659" y="1973579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423659" y="1729739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423659" y="1478280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423659" y="1242060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408420" y="417575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408420" y="384810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408420" y="352805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408420" y="320802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408420" y="288797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412229" y="2823171"/>
            <a:ext cx="2171700" cy="1417320"/>
          </a:xfrm>
          <a:custGeom>
            <a:avLst/>
            <a:gdLst/>
            <a:ahLst/>
            <a:cxnLst/>
            <a:rect l="l" t="t" r="r" b="b"/>
            <a:pathLst>
              <a:path w="2171700" h="1417320">
                <a:moveTo>
                  <a:pt x="0" y="1417066"/>
                </a:moveTo>
                <a:lnTo>
                  <a:pt x="2171319" y="1417066"/>
                </a:lnTo>
                <a:lnTo>
                  <a:pt x="2171319" y="0"/>
                </a:lnTo>
                <a:lnTo>
                  <a:pt x="0" y="0"/>
                </a:lnTo>
                <a:lnTo>
                  <a:pt x="0" y="141706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68274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89610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09459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33044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54380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7757159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797814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19150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41248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6581140" y="4324984"/>
            <a:ext cx="200850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 b="1">
                <a:latin typeface="Arial"/>
                <a:cs typeface="Arial"/>
              </a:rPr>
              <a:t>15 30 45 60 75 90 </a:t>
            </a:r>
            <a:r>
              <a:rPr dirty="0" sz="1050" spc="10" b="1">
                <a:latin typeface="Arial"/>
                <a:cs typeface="Arial"/>
              </a:rPr>
              <a:t>105 120</a:t>
            </a:r>
            <a:r>
              <a:rPr dirty="0" sz="1050" spc="-125" b="1">
                <a:latin typeface="Arial"/>
                <a:cs typeface="Arial"/>
              </a:rPr>
              <a:t> </a:t>
            </a:r>
            <a:r>
              <a:rPr dirty="0" sz="1050" spc="10" b="1">
                <a:latin typeface="Arial"/>
                <a:cs typeface="Arial"/>
              </a:rPr>
              <a:t>135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838200" y="1641348"/>
            <a:ext cx="1805939" cy="133985"/>
          </a:xfrm>
          <a:custGeom>
            <a:avLst/>
            <a:gdLst/>
            <a:ahLst/>
            <a:cxnLst/>
            <a:rect l="l" t="t" r="r" b="b"/>
            <a:pathLst>
              <a:path w="1805939" h="133985">
                <a:moveTo>
                  <a:pt x="0" y="0"/>
                </a:moveTo>
                <a:lnTo>
                  <a:pt x="0" y="133350"/>
                </a:lnTo>
                <a:lnTo>
                  <a:pt x="26339" y="133985"/>
                </a:lnTo>
                <a:lnTo>
                  <a:pt x="158165" y="120650"/>
                </a:lnTo>
                <a:lnTo>
                  <a:pt x="224104" y="115315"/>
                </a:lnTo>
                <a:lnTo>
                  <a:pt x="289979" y="112267"/>
                </a:lnTo>
                <a:lnTo>
                  <a:pt x="421805" y="102488"/>
                </a:lnTo>
                <a:lnTo>
                  <a:pt x="553593" y="97662"/>
                </a:lnTo>
                <a:lnTo>
                  <a:pt x="619506" y="96392"/>
                </a:lnTo>
                <a:lnTo>
                  <a:pt x="666369" y="96392"/>
                </a:lnTo>
                <a:lnTo>
                  <a:pt x="685419" y="95503"/>
                </a:lnTo>
                <a:lnTo>
                  <a:pt x="883031" y="89280"/>
                </a:lnTo>
                <a:lnTo>
                  <a:pt x="949070" y="88518"/>
                </a:lnTo>
                <a:lnTo>
                  <a:pt x="962151" y="86994"/>
                </a:lnTo>
                <a:lnTo>
                  <a:pt x="1014857" y="84200"/>
                </a:lnTo>
                <a:lnTo>
                  <a:pt x="1146683" y="74422"/>
                </a:lnTo>
                <a:lnTo>
                  <a:pt x="1212595" y="72643"/>
                </a:lnTo>
                <a:lnTo>
                  <a:pt x="1278508" y="69976"/>
                </a:lnTo>
                <a:lnTo>
                  <a:pt x="1318006" y="69214"/>
                </a:lnTo>
                <a:lnTo>
                  <a:pt x="1805686" y="69214"/>
                </a:lnTo>
                <a:lnTo>
                  <a:pt x="1805686" y="34036"/>
                </a:lnTo>
                <a:lnTo>
                  <a:pt x="645794" y="34036"/>
                </a:lnTo>
                <a:lnTo>
                  <a:pt x="619506" y="32385"/>
                </a:lnTo>
                <a:lnTo>
                  <a:pt x="487680" y="31496"/>
                </a:lnTo>
                <a:lnTo>
                  <a:pt x="355853" y="27559"/>
                </a:lnTo>
                <a:lnTo>
                  <a:pt x="289979" y="24384"/>
                </a:lnTo>
                <a:lnTo>
                  <a:pt x="224104" y="18541"/>
                </a:lnTo>
                <a:lnTo>
                  <a:pt x="26339" y="5079"/>
                </a:lnTo>
                <a:lnTo>
                  <a:pt x="0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457705" y="1737741"/>
            <a:ext cx="46990" cy="1270"/>
          </a:xfrm>
          <a:custGeom>
            <a:avLst/>
            <a:gdLst/>
            <a:ahLst/>
            <a:cxnLst/>
            <a:rect l="l" t="t" r="r" b="b"/>
            <a:pathLst>
              <a:path w="46990" h="1269">
                <a:moveTo>
                  <a:pt x="46862" y="0"/>
                </a:moveTo>
                <a:lnTo>
                  <a:pt x="0" y="0"/>
                </a:lnTo>
                <a:lnTo>
                  <a:pt x="26288" y="888"/>
                </a:lnTo>
                <a:lnTo>
                  <a:pt x="46862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380360" y="1717611"/>
            <a:ext cx="263525" cy="0"/>
          </a:xfrm>
          <a:custGeom>
            <a:avLst/>
            <a:gdLst/>
            <a:ahLst/>
            <a:cxnLst/>
            <a:rect l="l" t="t" r="r" b="b"/>
            <a:pathLst>
              <a:path w="263525" h="0">
                <a:moveTo>
                  <a:pt x="0" y="0"/>
                </a:moveTo>
                <a:lnTo>
                  <a:pt x="263525" y="0"/>
                </a:lnTo>
              </a:path>
            </a:pathLst>
          </a:custGeom>
          <a:ln w="13334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248535" y="1711134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 h="0">
                <a:moveTo>
                  <a:pt x="0" y="0"/>
                </a:moveTo>
                <a:lnTo>
                  <a:pt x="395350" y="0"/>
                </a:lnTo>
              </a:path>
            </a:pathLst>
          </a:custGeom>
          <a:ln w="3175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156205" y="1710880"/>
            <a:ext cx="487680" cy="0"/>
          </a:xfrm>
          <a:custGeom>
            <a:avLst/>
            <a:gdLst/>
            <a:ahLst/>
            <a:cxnLst/>
            <a:rect l="l" t="t" r="r" b="b"/>
            <a:pathLst>
              <a:path w="487680" h="0">
                <a:moveTo>
                  <a:pt x="0" y="0"/>
                </a:moveTo>
                <a:lnTo>
                  <a:pt x="487680" y="0"/>
                </a:lnTo>
              </a:path>
            </a:pathLst>
          </a:custGeom>
          <a:ln w="3175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83994" y="1672018"/>
            <a:ext cx="1160145" cy="0"/>
          </a:xfrm>
          <a:custGeom>
            <a:avLst/>
            <a:gdLst/>
            <a:ahLst/>
            <a:cxnLst/>
            <a:rect l="l" t="t" r="r" b="b"/>
            <a:pathLst>
              <a:path w="1160145" h="0">
                <a:moveTo>
                  <a:pt x="0" y="0"/>
                </a:moveTo>
                <a:lnTo>
                  <a:pt x="1159891" y="0"/>
                </a:lnTo>
              </a:path>
            </a:pathLst>
          </a:custGeom>
          <a:ln w="6731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787270" y="1577339"/>
            <a:ext cx="856615" cy="92075"/>
          </a:xfrm>
          <a:custGeom>
            <a:avLst/>
            <a:gdLst/>
            <a:ahLst/>
            <a:cxnLst/>
            <a:rect l="l" t="t" r="r" b="b"/>
            <a:pathLst>
              <a:path w="856614" h="92075">
                <a:moveTo>
                  <a:pt x="856615" y="0"/>
                </a:moveTo>
                <a:lnTo>
                  <a:pt x="790702" y="4952"/>
                </a:lnTo>
                <a:lnTo>
                  <a:pt x="724916" y="15112"/>
                </a:lnTo>
                <a:lnTo>
                  <a:pt x="658876" y="26288"/>
                </a:lnTo>
                <a:lnTo>
                  <a:pt x="593090" y="35813"/>
                </a:lnTo>
                <a:lnTo>
                  <a:pt x="527177" y="47751"/>
                </a:lnTo>
                <a:lnTo>
                  <a:pt x="395351" y="66167"/>
                </a:lnTo>
                <a:lnTo>
                  <a:pt x="368935" y="68199"/>
                </a:lnTo>
                <a:lnTo>
                  <a:pt x="329438" y="73151"/>
                </a:lnTo>
                <a:lnTo>
                  <a:pt x="263525" y="79629"/>
                </a:lnTo>
                <a:lnTo>
                  <a:pt x="197612" y="82804"/>
                </a:lnTo>
                <a:lnTo>
                  <a:pt x="131699" y="86740"/>
                </a:lnTo>
                <a:lnTo>
                  <a:pt x="65786" y="89535"/>
                </a:lnTo>
                <a:lnTo>
                  <a:pt x="13081" y="90677"/>
                </a:lnTo>
                <a:lnTo>
                  <a:pt x="0" y="91821"/>
                </a:lnTo>
                <a:lnTo>
                  <a:pt x="856615" y="91821"/>
                </a:lnTo>
                <a:lnTo>
                  <a:pt x="856615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838200" y="1645920"/>
            <a:ext cx="1805939" cy="60960"/>
          </a:xfrm>
          <a:custGeom>
            <a:avLst/>
            <a:gdLst/>
            <a:ahLst/>
            <a:cxnLst/>
            <a:rect l="l" t="t" r="r" b="b"/>
            <a:pathLst>
              <a:path w="1805939" h="60960">
                <a:moveTo>
                  <a:pt x="0" y="60705"/>
                </a:moveTo>
                <a:lnTo>
                  <a:pt x="26339" y="60578"/>
                </a:lnTo>
                <a:lnTo>
                  <a:pt x="92290" y="60325"/>
                </a:lnTo>
                <a:lnTo>
                  <a:pt x="158165" y="60070"/>
                </a:lnTo>
                <a:lnTo>
                  <a:pt x="224104" y="59816"/>
                </a:lnTo>
                <a:lnTo>
                  <a:pt x="276783" y="59562"/>
                </a:lnTo>
                <a:lnTo>
                  <a:pt x="289979" y="59562"/>
                </a:lnTo>
                <a:lnTo>
                  <a:pt x="355853" y="59308"/>
                </a:lnTo>
                <a:lnTo>
                  <a:pt x="421805" y="58927"/>
                </a:lnTo>
                <a:lnTo>
                  <a:pt x="487680" y="58546"/>
                </a:lnTo>
                <a:lnTo>
                  <a:pt x="553593" y="57912"/>
                </a:lnTo>
                <a:lnTo>
                  <a:pt x="619506" y="57150"/>
                </a:lnTo>
                <a:lnTo>
                  <a:pt x="645794" y="56895"/>
                </a:lnTo>
                <a:lnTo>
                  <a:pt x="685419" y="56260"/>
                </a:lnTo>
                <a:lnTo>
                  <a:pt x="751205" y="54990"/>
                </a:lnTo>
                <a:lnTo>
                  <a:pt x="817244" y="53466"/>
                </a:lnTo>
                <a:lnTo>
                  <a:pt x="883031" y="51562"/>
                </a:lnTo>
                <a:lnTo>
                  <a:pt x="949070" y="49149"/>
                </a:lnTo>
                <a:lnTo>
                  <a:pt x="1014857" y="46354"/>
                </a:lnTo>
                <a:lnTo>
                  <a:pt x="1080770" y="43179"/>
                </a:lnTo>
                <a:lnTo>
                  <a:pt x="1146683" y="39750"/>
                </a:lnTo>
                <a:lnTo>
                  <a:pt x="1212595" y="36067"/>
                </a:lnTo>
                <a:lnTo>
                  <a:pt x="1278508" y="32003"/>
                </a:lnTo>
                <a:lnTo>
                  <a:pt x="1318006" y="29717"/>
                </a:lnTo>
                <a:lnTo>
                  <a:pt x="1344422" y="28066"/>
                </a:lnTo>
                <a:lnTo>
                  <a:pt x="1410335" y="24002"/>
                </a:lnTo>
                <a:lnTo>
                  <a:pt x="1476248" y="19938"/>
                </a:lnTo>
                <a:lnTo>
                  <a:pt x="1542161" y="15875"/>
                </a:lnTo>
                <a:lnTo>
                  <a:pt x="1607947" y="11810"/>
                </a:lnTo>
                <a:lnTo>
                  <a:pt x="1673987" y="7874"/>
                </a:lnTo>
                <a:lnTo>
                  <a:pt x="1739773" y="3937"/>
                </a:lnTo>
                <a:lnTo>
                  <a:pt x="1805686" y="0"/>
                </a:lnTo>
              </a:path>
            </a:pathLst>
          </a:custGeom>
          <a:ln w="27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838200" y="1524000"/>
            <a:ext cx="1805939" cy="213360"/>
          </a:xfrm>
          <a:custGeom>
            <a:avLst/>
            <a:gdLst/>
            <a:ahLst/>
            <a:cxnLst/>
            <a:rect l="l" t="t" r="r" b="b"/>
            <a:pathLst>
              <a:path w="1805939" h="213360">
                <a:moveTo>
                  <a:pt x="949070" y="0"/>
                </a:moveTo>
                <a:lnTo>
                  <a:pt x="883031" y="3301"/>
                </a:lnTo>
                <a:lnTo>
                  <a:pt x="817244" y="8762"/>
                </a:lnTo>
                <a:lnTo>
                  <a:pt x="751205" y="12700"/>
                </a:lnTo>
                <a:lnTo>
                  <a:pt x="685419" y="19812"/>
                </a:lnTo>
                <a:lnTo>
                  <a:pt x="645794" y="25146"/>
                </a:lnTo>
                <a:lnTo>
                  <a:pt x="619506" y="27432"/>
                </a:lnTo>
                <a:lnTo>
                  <a:pt x="355853" y="54737"/>
                </a:lnTo>
                <a:lnTo>
                  <a:pt x="289979" y="58292"/>
                </a:lnTo>
                <a:lnTo>
                  <a:pt x="276783" y="58547"/>
                </a:lnTo>
                <a:lnTo>
                  <a:pt x="224104" y="63119"/>
                </a:lnTo>
                <a:lnTo>
                  <a:pt x="158165" y="66801"/>
                </a:lnTo>
                <a:lnTo>
                  <a:pt x="92290" y="74549"/>
                </a:lnTo>
                <a:lnTo>
                  <a:pt x="0" y="78612"/>
                </a:lnTo>
                <a:lnTo>
                  <a:pt x="0" y="213233"/>
                </a:lnTo>
                <a:lnTo>
                  <a:pt x="26339" y="206883"/>
                </a:lnTo>
                <a:lnTo>
                  <a:pt x="92290" y="191897"/>
                </a:lnTo>
                <a:lnTo>
                  <a:pt x="158165" y="172085"/>
                </a:lnTo>
                <a:lnTo>
                  <a:pt x="224104" y="157607"/>
                </a:lnTo>
                <a:lnTo>
                  <a:pt x="276783" y="144907"/>
                </a:lnTo>
                <a:lnTo>
                  <a:pt x="355853" y="130301"/>
                </a:lnTo>
                <a:lnTo>
                  <a:pt x="421805" y="116332"/>
                </a:lnTo>
                <a:lnTo>
                  <a:pt x="487680" y="104775"/>
                </a:lnTo>
                <a:lnTo>
                  <a:pt x="553593" y="94107"/>
                </a:lnTo>
                <a:lnTo>
                  <a:pt x="619506" y="86105"/>
                </a:lnTo>
                <a:lnTo>
                  <a:pt x="645794" y="83312"/>
                </a:lnTo>
                <a:lnTo>
                  <a:pt x="685419" y="77597"/>
                </a:lnTo>
                <a:lnTo>
                  <a:pt x="751205" y="70485"/>
                </a:lnTo>
                <a:lnTo>
                  <a:pt x="817244" y="66294"/>
                </a:lnTo>
                <a:lnTo>
                  <a:pt x="883031" y="60071"/>
                </a:lnTo>
                <a:lnTo>
                  <a:pt x="949070" y="55372"/>
                </a:lnTo>
                <a:lnTo>
                  <a:pt x="964945" y="55372"/>
                </a:lnTo>
                <a:lnTo>
                  <a:pt x="1080770" y="50037"/>
                </a:lnTo>
                <a:lnTo>
                  <a:pt x="1146683" y="48387"/>
                </a:lnTo>
                <a:lnTo>
                  <a:pt x="1805686" y="48387"/>
                </a:lnTo>
                <a:lnTo>
                  <a:pt x="1805686" y="508"/>
                </a:lnTo>
                <a:lnTo>
                  <a:pt x="962151" y="508"/>
                </a:lnTo>
                <a:lnTo>
                  <a:pt x="949070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984882" y="1598358"/>
            <a:ext cx="659130" cy="0"/>
          </a:xfrm>
          <a:custGeom>
            <a:avLst/>
            <a:gdLst/>
            <a:ahLst/>
            <a:cxnLst/>
            <a:rect l="l" t="t" r="r" b="b"/>
            <a:pathLst>
              <a:path w="659130" h="0">
                <a:moveTo>
                  <a:pt x="0" y="0"/>
                </a:moveTo>
                <a:lnTo>
                  <a:pt x="659003" y="0"/>
                </a:lnTo>
              </a:path>
            </a:pathLst>
          </a:custGeom>
          <a:ln w="51942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800351" y="1522920"/>
            <a:ext cx="843915" cy="0"/>
          </a:xfrm>
          <a:custGeom>
            <a:avLst/>
            <a:gdLst/>
            <a:ahLst/>
            <a:cxnLst/>
            <a:rect l="l" t="t" r="r" b="b"/>
            <a:pathLst>
              <a:path w="843914" h="0">
                <a:moveTo>
                  <a:pt x="0" y="0"/>
                </a:moveTo>
                <a:lnTo>
                  <a:pt x="843534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2110117" y="1520825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 h="0">
                <a:moveTo>
                  <a:pt x="0" y="0"/>
                </a:moveTo>
                <a:lnTo>
                  <a:pt x="533768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136457" y="1519555"/>
            <a:ext cx="508000" cy="0"/>
          </a:xfrm>
          <a:custGeom>
            <a:avLst/>
            <a:gdLst/>
            <a:ahLst/>
            <a:cxnLst/>
            <a:rect l="l" t="t" r="r" b="b"/>
            <a:pathLst>
              <a:path w="508000" h="0">
                <a:moveTo>
                  <a:pt x="0" y="0"/>
                </a:moveTo>
                <a:lnTo>
                  <a:pt x="507428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182622" y="1502219"/>
            <a:ext cx="461645" cy="0"/>
          </a:xfrm>
          <a:custGeom>
            <a:avLst/>
            <a:gdLst/>
            <a:ahLst/>
            <a:cxnLst/>
            <a:rect l="l" t="t" r="r" b="b"/>
            <a:pathLst>
              <a:path w="461644" h="0">
                <a:moveTo>
                  <a:pt x="0" y="0"/>
                </a:moveTo>
                <a:lnTo>
                  <a:pt x="461263" y="0"/>
                </a:lnTo>
              </a:path>
            </a:pathLst>
          </a:custGeom>
          <a:ln w="32638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838200" y="1546860"/>
            <a:ext cx="1805939" cy="121920"/>
          </a:xfrm>
          <a:custGeom>
            <a:avLst/>
            <a:gdLst/>
            <a:ahLst/>
            <a:cxnLst/>
            <a:rect l="l" t="t" r="r" b="b"/>
            <a:pathLst>
              <a:path w="1805939" h="121919">
                <a:moveTo>
                  <a:pt x="0" y="121665"/>
                </a:moveTo>
                <a:lnTo>
                  <a:pt x="26339" y="117601"/>
                </a:lnTo>
                <a:lnTo>
                  <a:pt x="92290" y="107568"/>
                </a:lnTo>
                <a:lnTo>
                  <a:pt x="158165" y="97662"/>
                </a:lnTo>
                <a:lnTo>
                  <a:pt x="224104" y="87629"/>
                </a:lnTo>
                <a:lnTo>
                  <a:pt x="276783" y="79882"/>
                </a:lnTo>
                <a:lnTo>
                  <a:pt x="289979" y="77850"/>
                </a:lnTo>
                <a:lnTo>
                  <a:pt x="355853" y="68199"/>
                </a:lnTo>
                <a:lnTo>
                  <a:pt x="421805" y="58800"/>
                </a:lnTo>
                <a:lnTo>
                  <a:pt x="487680" y="49784"/>
                </a:lnTo>
                <a:lnTo>
                  <a:pt x="553593" y="41148"/>
                </a:lnTo>
                <a:lnTo>
                  <a:pt x="619506" y="33147"/>
                </a:lnTo>
                <a:lnTo>
                  <a:pt x="645794" y="30225"/>
                </a:lnTo>
                <a:lnTo>
                  <a:pt x="685419" y="25780"/>
                </a:lnTo>
                <a:lnTo>
                  <a:pt x="751205" y="19303"/>
                </a:lnTo>
                <a:lnTo>
                  <a:pt x="817244" y="13588"/>
                </a:lnTo>
                <a:lnTo>
                  <a:pt x="883031" y="8762"/>
                </a:lnTo>
                <a:lnTo>
                  <a:pt x="949070" y="4952"/>
                </a:lnTo>
                <a:lnTo>
                  <a:pt x="1014857" y="2412"/>
                </a:lnTo>
                <a:lnTo>
                  <a:pt x="1080770" y="762"/>
                </a:lnTo>
                <a:lnTo>
                  <a:pt x="1146683" y="126"/>
                </a:lnTo>
                <a:lnTo>
                  <a:pt x="1212595" y="0"/>
                </a:lnTo>
                <a:lnTo>
                  <a:pt x="1278508" y="507"/>
                </a:lnTo>
                <a:lnTo>
                  <a:pt x="1318006" y="1015"/>
                </a:lnTo>
                <a:lnTo>
                  <a:pt x="1344422" y="1397"/>
                </a:lnTo>
                <a:lnTo>
                  <a:pt x="1410335" y="2286"/>
                </a:lnTo>
                <a:lnTo>
                  <a:pt x="1476248" y="3301"/>
                </a:lnTo>
                <a:lnTo>
                  <a:pt x="1542161" y="4317"/>
                </a:lnTo>
                <a:lnTo>
                  <a:pt x="1607947" y="5334"/>
                </a:lnTo>
                <a:lnTo>
                  <a:pt x="1673987" y="6350"/>
                </a:lnTo>
                <a:lnTo>
                  <a:pt x="1739773" y="7492"/>
                </a:lnTo>
                <a:lnTo>
                  <a:pt x="1805686" y="8509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726179" y="1546986"/>
            <a:ext cx="1973580" cy="198120"/>
          </a:xfrm>
          <a:custGeom>
            <a:avLst/>
            <a:gdLst/>
            <a:ahLst/>
            <a:cxnLst/>
            <a:rect l="l" t="t" r="r" b="b"/>
            <a:pathLst>
              <a:path w="1973579" h="198119">
                <a:moveTo>
                  <a:pt x="1051560" y="0"/>
                </a:moveTo>
                <a:lnTo>
                  <a:pt x="965200" y="2666"/>
                </a:lnTo>
                <a:lnTo>
                  <a:pt x="893064" y="6985"/>
                </a:lnTo>
                <a:lnTo>
                  <a:pt x="821055" y="14477"/>
                </a:lnTo>
                <a:lnTo>
                  <a:pt x="749046" y="18796"/>
                </a:lnTo>
                <a:lnTo>
                  <a:pt x="705739" y="25146"/>
                </a:lnTo>
                <a:lnTo>
                  <a:pt x="677037" y="27939"/>
                </a:lnTo>
                <a:lnTo>
                  <a:pt x="605028" y="34036"/>
                </a:lnTo>
                <a:lnTo>
                  <a:pt x="532892" y="41655"/>
                </a:lnTo>
                <a:lnTo>
                  <a:pt x="389000" y="54610"/>
                </a:lnTo>
                <a:lnTo>
                  <a:pt x="316865" y="63118"/>
                </a:lnTo>
                <a:lnTo>
                  <a:pt x="302514" y="64388"/>
                </a:lnTo>
                <a:lnTo>
                  <a:pt x="244856" y="67310"/>
                </a:lnTo>
                <a:lnTo>
                  <a:pt x="172974" y="75564"/>
                </a:lnTo>
                <a:lnTo>
                  <a:pt x="100837" y="82550"/>
                </a:lnTo>
                <a:lnTo>
                  <a:pt x="0" y="89662"/>
                </a:lnTo>
                <a:lnTo>
                  <a:pt x="0" y="197738"/>
                </a:lnTo>
                <a:lnTo>
                  <a:pt x="28829" y="192024"/>
                </a:lnTo>
                <a:lnTo>
                  <a:pt x="100837" y="176657"/>
                </a:lnTo>
                <a:lnTo>
                  <a:pt x="172974" y="160527"/>
                </a:lnTo>
                <a:lnTo>
                  <a:pt x="244856" y="143128"/>
                </a:lnTo>
                <a:lnTo>
                  <a:pt x="302514" y="134112"/>
                </a:lnTo>
                <a:lnTo>
                  <a:pt x="316865" y="131317"/>
                </a:lnTo>
                <a:lnTo>
                  <a:pt x="389000" y="116077"/>
                </a:lnTo>
                <a:lnTo>
                  <a:pt x="461010" y="104012"/>
                </a:lnTo>
                <a:lnTo>
                  <a:pt x="605028" y="82803"/>
                </a:lnTo>
                <a:lnTo>
                  <a:pt x="677037" y="75311"/>
                </a:lnTo>
                <a:lnTo>
                  <a:pt x="705739" y="72009"/>
                </a:lnTo>
                <a:lnTo>
                  <a:pt x="749046" y="65277"/>
                </a:lnTo>
                <a:lnTo>
                  <a:pt x="821055" y="60451"/>
                </a:lnTo>
                <a:lnTo>
                  <a:pt x="893064" y="52832"/>
                </a:lnTo>
                <a:lnTo>
                  <a:pt x="965200" y="48005"/>
                </a:lnTo>
                <a:lnTo>
                  <a:pt x="1051560" y="43687"/>
                </a:lnTo>
                <a:lnTo>
                  <a:pt x="1109091" y="43052"/>
                </a:lnTo>
                <a:lnTo>
                  <a:pt x="1181227" y="41021"/>
                </a:lnTo>
                <a:lnTo>
                  <a:pt x="1973453" y="40512"/>
                </a:lnTo>
                <a:lnTo>
                  <a:pt x="1973453" y="2032"/>
                </a:lnTo>
                <a:lnTo>
                  <a:pt x="1440434" y="2032"/>
                </a:lnTo>
                <a:lnTo>
                  <a:pt x="1397254" y="1524"/>
                </a:lnTo>
                <a:lnTo>
                  <a:pt x="1325118" y="1524"/>
                </a:lnTo>
                <a:lnTo>
                  <a:pt x="1253236" y="380"/>
                </a:lnTo>
                <a:lnTo>
                  <a:pt x="1109091" y="380"/>
                </a:lnTo>
                <a:lnTo>
                  <a:pt x="1051560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979415" y="1613916"/>
            <a:ext cx="720725" cy="0"/>
          </a:xfrm>
          <a:custGeom>
            <a:avLst/>
            <a:gdLst/>
            <a:ahLst/>
            <a:cxnLst/>
            <a:rect l="l" t="t" r="r" b="b"/>
            <a:pathLst>
              <a:path w="720725" h="0">
                <a:moveTo>
                  <a:pt x="0" y="0"/>
                </a:moveTo>
                <a:lnTo>
                  <a:pt x="720217" y="0"/>
                </a:lnTo>
              </a:path>
            </a:pathLst>
          </a:custGeom>
          <a:ln w="52832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166614" y="1540319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019" y="0"/>
                </a:lnTo>
              </a:path>
            </a:pathLst>
          </a:custGeom>
          <a:ln w="17399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835271" y="1547241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 h="0">
                <a:moveTo>
                  <a:pt x="0" y="0"/>
                </a:moveTo>
                <a:lnTo>
                  <a:pt x="120141" y="0"/>
                </a:lnTo>
              </a:path>
            </a:pathLst>
          </a:custGeom>
          <a:ln w="3175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726179" y="1562100"/>
            <a:ext cx="1973580" cy="121920"/>
          </a:xfrm>
          <a:custGeom>
            <a:avLst/>
            <a:gdLst/>
            <a:ahLst/>
            <a:cxnLst/>
            <a:rect l="l" t="t" r="r" b="b"/>
            <a:pathLst>
              <a:path w="1973579" h="121919">
                <a:moveTo>
                  <a:pt x="0" y="121665"/>
                </a:moveTo>
                <a:lnTo>
                  <a:pt x="28829" y="117475"/>
                </a:lnTo>
                <a:lnTo>
                  <a:pt x="100837" y="106807"/>
                </a:lnTo>
                <a:lnTo>
                  <a:pt x="172974" y="96392"/>
                </a:lnTo>
                <a:lnTo>
                  <a:pt x="244856" y="86105"/>
                </a:lnTo>
                <a:lnTo>
                  <a:pt x="302514" y="77850"/>
                </a:lnTo>
                <a:lnTo>
                  <a:pt x="316865" y="75819"/>
                </a:lnTo>
                <a:lnTo>
                  <a:pt x="389000" y="65786"/>
                </a:lnTo>
                <a:lnTo>
                  <a:pt x="461010" y="56007"/>
                </a:lnTo>
                <a:lnTo>
                  <a:pt x="532892" y="46736"/>
                </a:lnTo>
                <a:lnTo>
                  <a:pt x="605028" y="37973"/>
                </a:lnTo>
                <a:lnTo>
                  <a:pt x="677037" y="29845"/>
                </a:lnTo>
                <a:lnTo>
                  <a:pt x="749046" y="22478"/>
                </a:lnTo>
                <a:lnTo>
                  <a:pt x="821055" y="16001"/>
                </a:lnTo>
                <a:lnTo>
                  <a:pt x="893064" y="10540"/>
                </a:lnTo>
                <a:lnTo>
                  <a:pt x="965200" y="6096"/>
                </a:lnTo>
                <a:lnTo>
                  <a:pt x="1037082" y="2794"/>
                </a:lnTo>
                <a:lnTo>
                  <a:pt x="1109091" y="888"/>
                </a:lnTo>
                <a:lnTo>
                  <a:pt x="1181227" y="0"/>
                </a:lnTo>
                <a:lnTo>
                  <a:pt x="1253236" y="253"/>
                </a:lnTo>
                <a:lnTo>
                  <a:pt x="1325118" y="1142"/>
                </a:lnTo>
                <a:lnTo>
                  <a:pt x="1397254" y="2666"/>
                </a:lnTo>
                <a:lnTo>
                  <a:pt x="1440434" y="3810"/>
                </a:lnTo>
                <a:lnTo>
                  <a:pt x="1469263" y="4699"/>
                </a:lnTo>
                <a:lnTo>
                  <a:pt x="1541272" y="6730"/>
                </a:lnTo>
                <a:lnTo>
                  <a:pt x="1613281" y="8889"/>
                </a:lnTo>
                <a:lnTo>
                  <a:pt x="1685290" y="11049"/>
                </a:lnTo>
                <a:lnTo>
                  <a:pt x="1757299" y="13208"/>
                </a:lnTo>
                <a:lnTo>
                  <a:pt x="1829308" y="15494"/>
                </a:lnTo>
                <a:lnTo>
                  <a:pt x="1901317" y="17652"/>
                </a:lnTo>
                <a:lnTo>
                  <a:pt x="1973453" y="19812"/>
                </a:lnTo>
              </a:path>
            </a:pathLst>
          </a:custGeom>
          <a:ln w="270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726179" y="1432560"/>
            <a:ext cx="1973580" cy="304800"/>
          </a:xfrm>
          <a:custGeom>
            <a:avLst/>
            <a:gdLst/>
            <a:ahLst/>
            <a:cxnLst/>
            <a:rect l="l" t="t" r="r" b="b"/>
            <a:pathLst>
              <a:path w="1973579" h="304800">
                <a:moveTo>
                  <a:pt x="1973453" y="0"/>
                </a:moveTo>
                <a:lnTo>
                  <a:pt x="1829308" y="4444"/>
                </a:lnTo>
                <a:lnTo>
                  <a:pt x="1757299" y="10032"/>
                </a:lnTo>
                <a:lnTo>
                  <a:pt x="1613281" y="11937"/>
                </a:lnTo>
                <a:lnTo>
                  <a:pt x="1541272" y="15112"/>
                </a:lnTo>
                <a:lnTo>
                  <a:pt x="1440434" y="17144"/>
                </a:lnTo>
                <a:lnTo>
                  <a:pt x="1397254" y="18541"/>
                </a:lnTo>
                <a:lnTo>
                  <a:pt x="1253236" y="19430"/>
                </a:lnTo>
                <a:lnTo>
                  <a:pt x="1109091" y="23367"/>
                </a:lnTo>
                <a:lnTo>
                  <a:pt x="1051560" y="25780"/>
                </a:lnTo>
                <a:lnTo>
                  <a:pt x="1037082" y="27177"/>
                </a:lnTo>
                <a:lnTo>
                  <a:pt x="965200" y="31623"/>
                </a:lnTo>
                <a:lnTo>
                  <a:pt x="893064" y="39369"/>
                </a:lnTo>
                <a:lnTo>
                  <a:pt x="821055" y="48640"/>
                </a:lnTo>
                <a:lnTo>
                  <a:pt x="749046" y="58927"/>
                </a:lnTo>
                <a:lnTo>
                  <a:pt x="705739" y="66166"/>
                </a:lnTo>
                <a:lnTo>
                  <a:pt x="677037" y="70612"/>
                </a:lnTo>
                <a:lnTo>
                  <a:pt x="605028" y="82550"/>
                </a:lnTo>
                <a:lnTo>
                  <a:pt x="244856" y="147574"/>
                </a:lnTo>
                <a:lnTo>
                  <a:pt x="172974" y="163067"/>
                </a:lnTo>
                <a:lnTo>
                  <a:pt x="100837" y="175513"/>
                </a:lnTo>
                <a:lnTo>
                  <a:pt x="28829" y="188722"/>
                </a:lnTo>
                <a:lnTo>
                  <a:pt x="0" y="192404"/>
                </a:lnTo>
                <a:lnTo>
                  <a:pt x="0" y="304673"/>
                </a:lnTo>
                <a:lnTo>
                  <a:pt x="28829" y="296417"/>
                </a:lnTo>
                <a:lnTo>
                  <a:pt x="100837" y="272161"/>
                </a:lnTo>
                <a:lnTo>
                  <a:pt x="172974" y="249681"/>
                </a:lnTo>
                <a:lnTo>
                  <a:pt x="244856" y="224916"/>
                </a:lnTo>
                <a:lnTo>
                  <a:pt x="302514" y="206882"/>
                </a:lnTo>
                <a:lnTo>
                  <a:pt x="389000" y="181863"/>
                </a:lnTo>
                <a:lnTo>
                  <a:pt x="461010" y="163067"/>
                </a:lnTo>
                <a:lnTo>
                  <a:pt x="532892" y="145287"/>
                </a:lnTo>
                <a:lnTo>
                  <a:pt x="605028" y="128904"/>
                </a:lnTo>
                <a:lnTo>
                  <a:pt x="677037" y="114426"/>
                </a:lnTo>
                <a:lnTo>
                  <a:pt x="749046" y="101218"/>
                </a:lnTo>
                <a:lnTo>
                  <a:pt x="821055" y="90169"/>
                </a:lnTo>
                <a:lnTo>
                  <a:pt x="893064" y="80010"/>
                </a:lnTo>
                <a:lnTo>
                  <a:pt x="965200" y="71247"/>
                </a:lnTo>
                <a:lnTo>
                  <a:pt x="1037082" y="65659"/>
                </a:lnTo>
                <a:lnTo>
                  <a:pt x="1051560" y="63880"/>
                </a:lnTo>
                <a:lnTo>
                  <a:pt x="1109091" y="60070"/>
                </a:lnTo>
                <a:lnTo>
                  <a:pt x="1181227" y="56261"/>
                </a:lnTo>
                <a:lnTo>
                  <a:pt x="1253236" y="53593"/>
                </a:lnTo>
                <a:lnTo>
                  <a:pt x="1973453" y="53466"/>
                </a:lnTo>
                <a:lnTo>
                  <a:pt x="1973453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051297" y="1504950"/>
            <a:ext cx="648335" cy="0"/>
          </a:xfrm>
          <a:custGeom>
            <a:avLst/>
            <a:gdLst/>
            <a:ahLst/>
            <a:cxnLst/>
            <a:rect l="l" t="t" r="r" b="b"/>
            <a:pathLst>
              <a:path w="648335" h="0">
                <a:moveTo>
                  <a:pt x="0" y="0"/>
                </a:moveTo>
                <a:lnTo>
                  <a:pt x="648335" y="0"/>
                </a:lnTo>
              </a:path>
            </a:pathLst>
          </a:custGeom>
          <a:ln w="37846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726179" y="1463039"/>
            <a:ext cx="1973580" cy="220979"/>
          </a:xfrm>
          <a:custGeom>
            <a:avLst/>
            <a:gdLst/>
            <a:ahLst/>
            <a:cxnLst/>
            <a:rect l="l" t="t" r="r" b="b"/>
            <a:pathLst>
              <a:path w="1973579" h="220980">
                <a:moveTo>
                  <a:pt x="0" y="220980"/>
                </a:moveTo>
                <a:lnTo>
                  <a:pt x="100837" y="194056"/>
                </a:lnTo>
                <a:lnTo>
                  <a:pt x="172974" y="175133"/>
                </a:lnTo>
                <a:lnTo>
                  <a:pt x="244856" y="156590"/>
                </a:lnTo>
                <a:lnTo>
                  <a:pt x="302514" y="141986"/>
                </a:lnTo>
                <a:lnTo>
                  <a:pt x="389000" y="120776"/>
                </a:lnTo>
                <a:lnTo>
                  <a:pt x="461010" y="103759"/>
                </a:lnTo>
                <a:lnTo>
                  <a:pt x="532892" y="87630"/>
                </a:lnTo>
                <a:lnTo>
                  <a:pt x="605028" y="72389"/>
                </a:lnTo>
                <a:lnTo>
                  <a:pt x="677037" y="58420"/>
                </a:lnTo>
                <a:lnTo>
                  <a:pt x="749046" y="45720"/>
                </a:lnTo>
                <a:lnTo>
                  <a:pt x="821055" y="34417"/>
                </a:lnTo>
                <a:lnTo>
                  <a:pt x="893064" y="24637"/>
                </a:lnTo>
                <a:lnTo>
                  <a:pt x="965200" y="16383"/>
                </a:lnTo>
                <a:lnTo>
                  <a:pt x="1037082" y="9906"/>
                </a:lnTo>
                <a:lnTo>
                  <a:pt x="1109091" y="5207"/>
                </a:lnTo>
                <a:lnTo>
                  <a:pt x="1181227" y="2159"/>
                </a:lnTo>
                <a:lnTo>
                  <a:pt x="1253236" y="508"/>
                </a:lnTo>
                <a:lnTo>
                  <a:pt x="1325118" y="0"/>
                </a:lnTo>
                <a:lnTo>
                  <a:pt x="1397254" y="254"/>
                </a:lnTo>
                <a:lnTo>
                  <a:pt x="1440434" y="635"/>
                </a:lnTo>
                <a:lnTo>
                  <a:pt x="1469263" y="1015"/>
                </a:lnTo>
                <a:lnTo>
                  <a:pt x="1541272" y="2032"/>
                </a:lnTo>
                <a:lnTo>
                  <a:pt x="1613281" y="3048"/>
                </a:lnTo>
                <a:lnTo>
                  <a:pt x="1685290" y="4063"/>
                </a:lnTo>
                <a:lnTo>
                  <a:pt x="1757299" y="5080"/>
                </a:lnTo>
                <a:lnTo>
                  <a:pt x="1829308" y="6096"/>
                </a:lnTo>
                <a:lnTo>
                  <a:pt x="1901317" y="7238"/>
                </a:lnTo>
                <a:lnTo>
                  <a:pt x="1973453" y="8382"/>
                </a:lnTo>
              </a:path>
            </a:pathLst>
          </a:custGeom>
          <a:ln w="27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6507480" y="1394460"/>
            <a:ext cx="1973580" cy="396240"/>
          </a:xfrm>
          <a:custGeom>
            <a:avLst/>
            <a:gdLst/>
            <a:ahLst/>
            <a:cxnLst/>
            <a:rect l="l" t="t" r="r" b="b"/>
            <a:pathLst>
              <a:path w="1973579" h="396239">
                <a:moveTo>
                  <a:pt x="1973326" y="0"/>
                </a:moveTo>
                <a:lnTo>
                  <a:pt x="1901317" y="6476"/>
                </a:lnTo>
                <a:lnTo>
                  <a:pt x="1829308" y="17144"/>
                </a:lnTo>
                <a:lnTo>
                  <a:pt x="1685290" y="33274"/>
                </a:lnTo>
                <a:lnTo>
                  <a:pt x="1613153" y="43687"/>
                </a:lnTo>
                <a:lnTo>
                  <a:pt x="1541272" y="51815"/>
                </a:lnTo>
                <a:lnTo>
                  <a:pt x="1469263" y="57785"/>
                </a:lnTo>
                <a:lnTo>
                  <a:pt x="1440434" y="60960"/>
                </a:lnTo>
                <a:lnTo>
                  <a:pt x="1253109" y="76453"/>
                </a:lnTo>
                <a:lnTo>
                  <a:pt x="1181100" y="81406"/>
                </a:lnTo>
                <a:lnTo>
                  <a:pt x="1109091" y="85216"/>
                </a:lnTo>
                <a:lnTo>
                  <a:pt x="965073" y="99440"/>
                </a:lnTo>
                <a:lnTo>
                  <a:pt x="893064" y="108330"/>
                </a:lnTo>
                <a:lnTo>
                  <a:pt x="676910" y="141731"/>
                </a:lnTo>
                <a:lnTo>
                  <a:pt x="604901" y="153924"/>
                </a:lnTo>
                <a:lnTo>
                  <a:pt x="532892" y="164337"/>
                </a:lnTo>
                <a:lnTo>
                  <a:pt x="460883" y="175894"/>
                </a:lnTo>
                <a:lnTo>
                  <a:pt x="388874" y="184530"/>
                </a:lnTo>
                <a:lnTo>
                  <a:pt x="316865" y="191642"/>
                </a:lnTo>
                <a:lnTo>
                  <a:pt x="302514" y="193675"/>
                </a:lnTo>
                <a:lnTo>
                  <a:pt x="244855" y="199643"/>
                </a:lnTo>
                <a:lnTo>
                  <a:pt x="172847" y="209930"/>
                </a:lnTo>
                <a:lnTo>
                  <a:pt x="100711" y="217424"/>
                </a:lnTo>
                <a:lnTo>
                  <a:pt x="28828" y="226313"/>
                </a:lnTo>
                <a:lnTo>
                  <a:pt x="0" y="228218"/>
                </a:lnTo>
                <a:lnTo>
                  <a:pt x="0" y="395986"/>
                </a:lnTo>
                <a:lnTo>
                  <a:pt x="28828" y="387730"/>
                </a:lnTo>
                <a:lnTo>
                  <a:pt x="100711" y="363092"/>
                </a:lnTo>
                <a:lnTo>
                  <a:pt x="172847" y="340613"/>
                </a:lnTo>
                <a:lnTo>
                  <a:pt x="244855" y="316356"/>
                </a:lnTo>
                <a:lnTo>
                  <a:pt x="302514" y="299974"/>
                </a:lnTo>
                <a:lnTo>
                  <a:pt x="316865" y="295401"/>
                </a:lnTo>
                <a:lnTo>
                  <a:pt x="388874" y="275589"/>
                </a:lnTo>
                <a:lnTo>
                  <a:pt x="460883" y="256920"/>
                </a:lnTo>
                <a:lnTo>
                  <a:pt x="532892" y="237489"/>
                </a:lnTo>
                <a:lnTo>
                  <a:pt x="676910" y="204342"/>
                </a:lnTo>
                <a:lnTo>
                  <a:pt x="893064" y="166369"/>
                </a:lnTo>
                <a:lnTo>
                  <a:pt x="965073" y="156082"/>
                </a:lnTo>
                <a:lnTo>
                  <a:pt x="1109091" y="138049"/>
                </a:lnTo>
                <a:lnTo>
                  <a:pt x="1253109" y="125475"/>
                </a:lnTo>
                <a:lnTo>
                  <a:pt x="1325118" y="120523"/>
                </a:lnTo>
                <a:lnTo>
                  <a:pt x="1397127" y="118363"/>
                </a:lnTo>
                <a:lnTo>
                  <a:pt x="1469263" y="117220"/>
                </a:lnTo>
                <a:lnTo>
                  <a:pt x="1973326" y="117220"/>
                </a:lnTo>
                <a:lnTo>
                  <a:pt x="1973326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8192769" y="1518411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9398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7976743" y="1512760"/>
            <a:ext cx="504190" cy="0"/>
          </a:xfrm>
          <a:custGeom>
            <a:avLst/>
            <a:gdLst/>
            <a:ahLst/>
            <a:cxnLst/>
            <a:rect l="l" t="t" r="r" b="b"/>
            <a:pathLst>
              <a:path w="504190" h="0">
                <a:moveTo>
                  <a:pt x="0" y="0"/>
                </a:moveTo>
                <a:lnTo>
                  <a:pt x="504062" y="0"/>
                </a:lnTo>
              </a:path>
            </a:pathLst>
          </a:custGeom>
          <a:ln w="3175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6507480" y="1455419"/>
            <a:ext cx="1973580" cy="251460"/>
          </a:xfrm>
          <a:custGeom>
            <a:avLst/>
            <a:gdLst/>
            <a:ahLst/>
            <a:cxnLst/>
            <a:rect l="l" t="t" r="r" b="b"/>
            <a:pathLst>
              <a:path w="1973579" h="251460">
                <a:moveTo>
                  <a:pt x="0" y="251205"/>
                </a:moveTo>
                <a:lnTo>
                  <a:pt x="100711" y="228726"/>
                </a:lnTo>
                <a:lnTo>
                  <a:pt x="172847" y="212851"/>
                </a:lnTo>
                <a:lnTo>
                  <a:pt x="244855" y="197103"/>
                </a:lnTo>
                <a:lnTo>
                  <a:pt x="302514" y="184657"/>
                </a:lnTo>
                <a:lnTo>
                  <a:pt x="388874" y="166369"/>
                </a:lnTo>
                <a:lnTo>
                  <a:pt x="460883" y="151510"/>
                </a:lnTo>
                <a:lnTo>
                  <a:pt x="532892" y="137159"/>
                </a:lnTo>
                <a:lnTo>
                  <a:pt x="604901" y="123316"/>
                </a:lnTo>
                <a:lnTo>
                  <a:pt x="676910" y="110108"/>
                </a:lnTo>
                <a:lnTo>
                  <a:pt x="749046" y="97789"/>
                </a:lnTo>
                <a:lnTo>
                  <a:pt x="821054" y="86232"/>
                </a:lnTo>
                <a:lnTo>
                  <a:pt x="893064" y="75564"/>
                </a:lnTo>
                <a:lnTo>
                  <a:pt x="965073" y="65912"/>
                </a:lnTo>
                <a:lnTo>
                  <a:pt x="1037081" y="57403"/>
                </a:lnTo>
                <a:lnTo>
                  <a:pt x="1109091" y="50037"/>
                </a:lnTo>
                <a:lnTo>
                  <a:pt x="1181100" y="43687"/>
                </a:lnTo>
                <a:lnTo>
                  <a:pt x="1253109" y="38226"/>
                </a:lnTo>
                <a:lnTo>
                  <a:pt x="1325118" y="33400"/>
                </a:lnTo>
                <a:lnTo>
                  <a:pt x="1397127" y="29209"/>
                </a:lnTo>
                <a:lnTo>
                  <a:pt x="1440434" y="26796"/>
                </a:lnTo>
                <a:lnTo>
                  <a:pt x="1541272" y="21589"/>
                </a:lnTo>
                <a:lnTo>
                  <a:pt x="1613153" y="17906"/>
                </a:lnTo>
                <a:lnTo>
                  <a:pt x="1685290" y="14224"/>
                </a:lnTo>
                <a:lnTo>
                  <a:pt x="1757299" y="10667"/>
                </a:lnTo>
                <a:lnTo>
                  <a:pt x="1829308" y="7112"/>
                </a:lnTo>
                <a:lnTo>
                  <a:pt x="1901317" y="3555"/>
                </a:lnTo>
                <a:lnTo>
                  <a:pt x="1973326" y="0"/>
                </a:lnTo>
              </a:path>
            </a:pathLst>
          </a:custGeom>
          <a:ln w="270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6507480" y="1310639"/>
            <a:ext cx="1973580" cy="472440"/>
          </a:xfrm>
          <a:custGeom>
            <a:avLst/>
            <a:gdLst/>
            <a:ahLst/>
            <a:cxnLst/>
            <a:rect l="l" t="t" r="r" b="b"/>
            <a:pathLst>
              <a:path w="1973579" h="472439">
                <a:moveTo>
                  <a:pt x="1973326" y="0"/>
                </a:moveTo>
                <a:lnTo>
                  <a:pt x="1829308" y="12446"/>
                </a:lnTo>
                <a:lnTo>
                  <a:pt x="1757299" y="19431"/>
                </a:lnTo>
                <a:lnTo>
                  <a:pt x="1685290" y="24892"/>
                </a:lnTo>
                <a:lnTo>
                  <a:pt x="1613153" y="31114"/>
                </a:lnTo>
                <a:lnTo>
                  <a:pt x="1541272" y="38354"/>
                </a:lnTo>
                <a:lnTo>
                  <a:pt x="1469263" y="42925"/>
                </a:lnTo>
                <a:lnTo>
                  <a:pt x="1440434" y="46227"/>
                </a:lnTo>
                <a:lnTo>
                  <a:pt x="1325118" y="52070"/>
                </a:lnTo>
                <a:lnTo>
                  <a:pt x="1181100" y="61087"/>
                </a:lnTo>
                <a:lnTo>
                  <a:pt x="1109091" y="66548"/>
                </a:lnTo>
                <a:lnTo>
                  <a:pt x="1051433" y="71627"/>
                </a:lnTo>
                <a:lnTo>
                  <a:pt x="965073" y="82042"/>
                </a:lnTo>
                <a:lnTo>
                  <a:pt x="893064" y="93345"/>
                </a:lnTo>
                <a:lnTo>
                  <a:pt x="821054" y="106807"/>
                </a:lnTo>
                <a:lnTo>
                  <a:pt x="749046" y="119380"/>
                </a:lnTo>
                <a:lnTo>
                  <a:pt x="676910" y="137033"/>
                </a:lnTo>
                <a:lnTo>
                  <a:pt x="604901" y="153543"/>
                </a:lnTo>
                <a:lnTo>
                  <a:pt x="532892" y="171831"/>
                </a:lnTo>
                <a:lnTo>
                  <a:pt x="460883" y="185674"/>
                </a:lnTo>
                <a:lnTo>
                  <a:pt x="388874" y="201930"/>
                </a:lnTo>
                <a:lnTo>
                  <a:pt x="316865" y="221742"/>
                </a:lnTo>
                <a:lnTo>
                  <a:pt x="302514" y="224155"/>
                </a:lnTo>
                <a:lnTo>
                  <a:pt x="244855" y="239268"/>
                </a:lnTo>
                <a:lnTo>
                  <a:pt x="172847" y="254635"/>
                </a:lnTo>
                <a:lnTo>
                  <a:pt x="100711" y="266573"/>
                </a:lnTo>
                <a:lnTo>
                  <a:pt x="28828" y="289560"/>
                </a:lnTo>
                <a:lnTo>
                  <a:pt x="0" y="297688"/>
                </a:lnTo>
                <a:lnTo>
                  <a:pt x="0" y="472313"/>
                </a:lnTo>
                <a:lnTo>
                  <a:pt x="28828" y="456946"/>
                </a:lnTo>
                <a:lnTo>
                  <a:pt x="100711" y="416813"/>
                </a:lnTo>
                <a:lnTo>
                  <a:pt x="172847" y="388112"/>
                </a:lnTo>
                <a:lnTo>
                  <a:pt x="244855" y="357505"/>
                </a:lnTo>
                <a:lnTo>
                  <a:pt x="302514" y="331470"/>
                </a:lnTo>
                <a:lnTo>
                  <a:pt x="316865" y="326389"/>
                </a:lnTo>
                <a:lnTo>
                  <a:pt x="388874" y="293624"/>
                </a:lnTo>
                <a:lnTo>
                  <a:pt x="460883" y="265938"/>
                </a:lnTo>
                <a:lnTo>
                  <a:pt x="532892" y="242315"/>
                </a:lnTo>
                <a:lnTo>
                  <a:pt x="604901" y="217297"/>
                </a:lnTo>
                <a:lnTo>
                  <a:pt x="705739" y="188087"/>
                </a:lnTo>
                <a:lnTo>
                  <a:pt x="749046" y="176149"/>
                </a:lnTo>
                <a:lnTo>
                  <a:pt x="893064" y="146685"/>
                </a:lnTo>
                <a:lnTo>
                  <a:pt x="965073" y="133731"/>
                </a:lnTo>
                <a:lnTo>
                  <a:pt x="1051433" y="120776"/>
                </a:lnTo>
                <a:lnTo>
                  <a:pt x="1109091" y="113919"/>
                </a:lnTo>
                <a:lnTo>
                  <a:pt x="1181100" y="106172"/>
                </a:lnTo>
                <a:lnTo>
                  <a:pt x="1253109" y="100457"/>
                </a:lnTo>
                <a:lnTo>
                  <a:pt x="1325118" y="96393"/>
                </a:lnTo>
                <a:lnTo>
                  <a:pt x="1397127" y="95123"/>
                </a:lnTo>
                <a:lnTo>
                  <a:pt x="1461008" y="95123"/>
                </a:lnTo>
                <a:lnTo>
                  <a:pt x="1469263" y="94742"/>
                </a:lnTo>
                <a:lnTo>
                  <a:pt x="1973326" y="94742"/>
                </a:lnTo>
                <a:lnTo>
                  <a:pt x="1973326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7976743" y="1413383"/>
            <a:ext cx="504190" cy="0"/>
          </a:xfrm>
          <a:custGeom>
            <a:avLst/>
            <a:gdLst/>
            <a:ahLst/>
            <a:cxnLst/>
            <a:rect l="l" t="t" r="r" b="b"/>
            <a:pathLst>
              <a:path w="504190" h="0">
                <a:moveTo>
                  <a:pt x="0" y="0"/>
                </a:moveTo>
                <a:lnTo>
                  <a:pt x="504062" y="0"/>
                </a:lnTo>
              </a:path>
            </a:pathLst>
          </a:custGeom>
          <a:ln w="16001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7904606" y="1405763"/>
            <a:ext cx="64135" cy="1270"/>
          </a:xfrm>
          <a:custGeom>
            <a:avLst/>
            <a:gdLst/>
            <a:ahLst/>
            <a:cxnLst/>
            <a:rect l="l" t="t" r="r" b="b"/>
            <a:pathLst>
              <a:path w="64134" h="1269">
                <a:moveTo>
                  <a:pt x="63881" y="0"/>
                </a:moveTo>
                <a:lnTo>
                  <a:pt x="0" y="0"/>
                </a:lnTo>
                <a:lnTo>
                  <a:pt x="43307" y="762"/>
                </a:lnTo>
                <a:lnTo>
                  <a:pt x="63881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507480" y="1371600"/>
            <a:ext cx="1973580" cy="327660"/>
          </a:xfrm>
          <a:custGeom>
            <a:avLst/>
            <a:gdLst/>
            <a:ahLst/>
            <a:cxnLst/>
            <a:rect l="l" t="t" r="r" b="b"/>
            <a:pathLst>
              <a:path w="1973579" h="327660">
                <a:moveTo>
                  <a:pt x="0" y="327405"/>
                </a:moveTo>
                <a:lnTo>
                  <a:pt x="100711" y="291591"/>
                </a:lnTo>
                <a:lnTo>
                  <a:pt x="172847" y="266700"/>
                </a:lnTo>
                <a:lnTo>
                  <a:pt x="244855" y="242188"/>
                </a:lnTo>
                <a:lnTo>
                  <a:pt x="302514" y="223012"/>
                </a:lnTo>
                <a:lnTo>
                  <a:pt x="388874" y="194817"/>
                </a:lnTo>
                <a:lnTo>
                  <a:pt x="460883" y="172212"/>
                </a:lnTo>
                <a:lnTo>
                  <a:pt x="532892" y="150749"/>
                </a:lnTo>
                <a:lnTo>
                  <a:pt x="604901" y="130428"/>
                </a:lnTo>
                <a:lnTo>
                  <a:pt x="676910" y="111505"/>
                </a:lnTo>
                <a:lnTo>
                  <a:pt x="749046" y="94107"/>
                </a:lnTo>
                <a:lnTo>
                  <a:pt x="821054" y="78232"/>
                </a:lnTo>
                <a:lnTo>
                  <a:pt x="893064" y="64135"/>
                </a:lnTo>
                <a:lnTo>
                  <a:pt x="965073" y="51942"/>
                </a:lnTo>
                <a:lnTo>
                  <a:pt x="1037081" y="41655"/>
                </a:lnTo>
                <a:lnTo>
                  <a:pt x="1109091" y="33400"/>
                </a:lnTo>
                <a:lnTo>
                  <a:pt x="1181100" y="27050"/>
                </a:lnTo>
                <a:lnTo>
                  <a:pt x="1253109" y="22225"/>
                </a:lnTo>
                <a:lnTo>
                  <a:pt x="1325118" y="18541"/>
                </a:lnTo>
                <a:lnTo>
                  <a:pt x="1397127" y="15748"/>
                </a:lnTo>
                <a:lnTo>
                  <a:pt x="1440434" y="14224"/>
                </a:lnTo>
                <a:lnTo>
                  <a:pt x="1469263" y="13462"/>
                </a:lnTo>
                <a:lnTo>
                  <a:pt x="1541272" y="11429"/>
                </a:lnTo>
                <a:lnTo>
                  <a:pt x="1613153" y="9525"/>
                </a:lnTo>
                <a:lnTo>
                  <a:pt x="1685290" y="7492"/>
                </a:lnTo>
                <a:lnTo>
                  <a:pt x="1757299" y="5587"/>
                </a:lnTo>
                <a:lnTo>
                  <a:pt x="1829308" y="3683"/>
                </a:lnTo>
                <a:lnTo>
                  <a:pt x="1901317" y="1777"/>
                </a:lnTo>
                <a:lnTo>
                  <a:pt x="1973326" y="0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876300" y="3353561"/>
            <a:ext cx="1699260" cy="327025"/>
          </a:xfrm>
          <a:custGeom>
            <a:avLst/>
            <a:gdLst/>
            <a:ahLst/>
            <a:cxnLst/>
            <a:rect l="l" t="t" r="r" b="b"/>
            <a:pathLst>
              <a:path w="1699260" h="327025">
                <a:moveTo>
                  <a:pt x="0" y="0"/>
                </a:moveTo>
                <a:lnTo>
                  <a:pt x="0" y="326897"/>
                </a:lnTo>
                <a:lnTo>
                  <a:pt x="24790" y="315975"/>
                </a:lnTo>
                <a:lnTo>
                  <a:pt x="86791" y="278891"/>
                </a:lnTo>
                <a:lnTo>
                  <a:pt x="148805" y="249554"/>
                </a:lnTo>
                <a:lnTo>
                  <a:pt x="210819" y="218440"/>
                </a:lnTo>
                <a:lnTo>
                  <a:pt x="260400" y="192659"/>
                </a:lnTo>
                <a:lnTo>
                  <a:pt x="272821" y="184784"/>
                </a:lnTo>
                <a:lnTo>
                  <a:pt x="334835" y="153162"/>
                </a:lnTo>
                <a:lnTo>
                  <a:pt x="396875" y="131318"/>
                </a:lnTo>
                <a:lnTo>
                  <a:pt x="458850" y="106680"/>
                </a:lnTo>
                <a:lnTo>
                  <a:pt x="520827" y="86613"/>
                </a:lnTo>
                <a:lnTo>
                  <a:pt x="582930" y="74421"/>
                </a:lnTo>
                <a:lnTo>
                  <a:pt x="607694" y="68071"/>
                </a:lnTo>
                <a:lnTo>
                  <a:pt x="644906" y="62483"/>
                </a:lnTo>
                <a:lnTo>
                  <a:pt x="706882" y="50926"/>
                </a:lnTo>
                <a:lnTo>
                  <a:pt x="768857" y="42418"/>
                </a:lnTo>
                <a:lnTo>
                  <a:pt x="830961" y="35560"/>
                </a:lnTo>
                <a:lnTo>
                  <a:pt x="892937" y="34417"/>
                </a:lnTo>
                <a:lnTo>
                  <a:pt x="905256" y="33908"/>
                </a:lnTo>
                <a:lnTo>
                  <a:pt x="954913" y="30733"/>
                </a:lnTo>
                <a:lnTo>
                  <a:pt x="1699006" y="30733"/>
                </a:lnTo>
                <a:lnTo>
                  <a:pt x="1699006" y="1269"/>
                </a:lnTo>
                <a:lnTo>
                  <a:pt x="2479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831213" y="3384296"/>
            <a:ext cx="744220" cy="222885"/>
          </a:xfrm>
          <a:custGeom>
            <a:avLst/>
            <a:gdLst/>
            <a:ahLst/>
            <a:cxnLst/>
            <a:rect l="l" t="t" r="r" b="b"/>
            <a:pathLst>
              <a:path w="744219" h="222885">
                <a:moveTo>
                  <a:pt x="744093" y="0"/>
                </a:moveTo>
                <a:lnTo>
                  <a:pt x="0" y="0"/>
                </a:lnTo>
                <a:lnTo>
                  <a:pt x="61975" y="1142"/>
                </a:lnTo>
                <a:lnTo>
                  <a:pt x="124079" y="4063"/>
                </a:lnTo>
                <a:lnTo>
                  <a:pt x="186055" y="12445"/>
                </a:lnTo>
                <a:lnTo>
                  <a:pt x="248031" y="28447"/>
                </a:lnTo>
                <a:lnTo>
                  <a:pt x="285242" y="37083"/>
                </a:lnTo>
                <a:lnTo>
                  <a:pt x="310006" y="43179"/>
                </a:lnTo>
                <a:lnTo>
                  <a:pt x="371982" y="66166"/>
                </a:lnTo>
                <a:lnTo>
                  <a:pt x="433959" y="85851"/>
                </a:lnTo>
                <a:lnTo>
                  <a:pt x="558038" y="138937"/>
                </a:lnTo>
                <a:lnTo>
                  <a:pt x="620013" y="163067"/>
                </a:lnTo>
                <a:lnTo>
                  <a:pt x="681989" y="190499"/>
                </a:lnTo>
                <a:lnTo>
                  <a:pt x="744093" y="222376"/>
                </a:lnTo>
                <a:lnTo>
                  <a:pt x="744093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901090" y="3255771"/>
            <a:ext cx="1674495" cy="99060"/>
          </a:xfrm>
          <a:custGeom>
            <a:avLst/>
            <a:gdLst/>
            <a:ahLst/>
            <a:cxnLst/>
            <a:rect l="l" t="t" r="r" b="b"/>
            <a:pathLst>
              <a:path w="1674495" h="99060">
                <a:moveTo>
                  <a:pt x="806170" y="0"/>
                </a:moveTo>
                <a:lnTo>
                  <a:pt x="744067" y="5841"/>
                </a:lnTo>
                <a:lnTo>
                  <a:pt x="682091" y="13969"/>
                </a:lnTo>
                <a:lnTo>
                  <a:pt x="620115" y="25526"/>
                </a:lnTo>
                <a:lnTo>
                  <a:pt x="582904" y="30479"/>
                </a:lnTo>
                <a:lnTo>
                  <a:pt x="558139" y="36067"/>
                </a:lnTo>
                <a:lnTo>
                  <a:pt x="496036" y="43052"/>
                </a:lnTo>
                <a:lnTo>
                  <a:pt x="434060" y="53466"/>
                </a:lnTo>
                <a:lnTo>
                  <a:pt x="372084" y="65531"/>
                </a:lnTo>
                <a:lnTo>
                  <a:pt x="310045" y="69595"/>
                </a:lnTo>
                <a:lnTo>
                  <a:pt x="248031" y="79755"/>
                </a:lnTo>
                <a:lnTo>
                  <a:pt x="235610" y="82930"/>
                </a:lnTo>
                <a:lnTo>
                  <a:pt x="186029" y="88264"/>
                </a:lnTo>
                <a:lnTo>
                  <a:pt x="124015" y="92582"/>
                </a:lnTo>
                <a:lnTo>
                  <a:pt x="62001" y="93090"/>
                </a:lnTo>
                <a:lnTo>
                  <a:pt x="0" y="99059"/>
                </a:lnTo>
                <a:lnTo>
                  <a:pt x="1674215" y="99059"/>
                </a:lnTo>
                <a:lnTo>
                  <a:pt x="1674215" y="25780"/>
                </a:lnTo>
                <a:lnTo>
                  <a:pt x="1178153" y="25780"/>
                </a:lnTo>
                <a:lnTo>
                  <a:pt x="1116177" y="20954"/>
                </a:lnTo>
                <a:lnTo>
                  <a:pt x="930122" y="3428"/>
                </a:lnTo>
                <a:lnTo>
                  <a:pt x="806170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079244" y="3263836"/>
            <a:ext cx="496570" cy="0"/>
          </a:xfrm>
          <a:custGeom>
            <a:avLst/>
            <a:gdLst/>
            <a:ahLst/>
            <a:cxnLst/>
            <a:rect l="l" t="t" r="r" b="b"/>
            <a:pathLst>
              <a:path w="496569" h="0">
                <a:moveTo>
                  <a:pt x="0" y="0"/>
                </a:moveTo>
                <a:lnTo>
                  <a:pt x="496062" y="0"/>
                </a:lnTo>
              </a:path>
            </a:pathLst>
          </a:custGeom>
          <a:ln w="35432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876300" y="3322320"/>
            <a:ext cx="1699260" cy="198120"/>
          </a:xfrm>
          <a:custGeom>
            <a:avLst/>
            <a:gdLst/>
            <a:ahLst/>
            <a:cxnLst/>
            <a:rect l="l" t="t" r="r" b="b"/>
            <a:pathLst>
              <a:path w="1699260" h="198120">
                <a:moveTo>
                  <a:pt x="0" y="197992"/>
                </a:moveTo>
                <a:lnTo>
                  <a:pt x="86791" y="172211"/>
                </a:lnTo>
                <a:lnTo>
                  <a:pt x="148805" y="153796"/>
                </a:lnTo>
                <a:lnTo>
                  <a:pt x="210819" y="135635"/>
                </a:lnTo>
                <a:lnTo>
                  <a:pt x="260400" y="121284"/>
                </a:lnTo>
                <a:lnTo>
                  <a:pt x="334835" y="99948"/>
                </a:lnTo>
                <a:lnTo>
                  <a:pt x="396875" y="82930"/>
                </a:lnTo>
                <a:lnTo>
                  <a:pt x="458850" y="66801"/>
                </a:lnTo>
                <a:lnTo>
                  <a:pt x="520827" y="51688"/>
                </a:lnTo>
                <a:lnTo>
                  <a:pt x="582930" y="38099"/>
                </a:lnTo>
                <a:lnTo>
                  <a:pt x="644906" y="26161"/>
                </a:lnTo>
                <a:lnTo>
                  <a:pt x="706882" y="16128"/>
                </a:lnTo>
                <a:lnTo>
                  <a:pt x="768857" y="8254"/>
                </a:lnTo>
                <a:lnTo>
                  <a:pt x="830961" y="2920"/>
                </a:lnTo>
                <a:lnTo>
                  <a:pt x="892937" y="253"/>
                </a:lnTo>
                <a:lnTo>
                  <a:pt x="905256" y="0"/>
                </a:lnTo>
                <a:lnTo>
                  <a:pt x="954913" y="380"/>
                </a:lnTo>
                <a:lnTo>
                  <a:pt x="1016888" y="3301"/>
                </a:lnTo>
                <a:lnTo>
                  <a:pt x="1078992" y="8508"/>
                </a:lnTo>
                <a:lnTo>
                  <a:pt x="1140968" y="15493"/>
                </a:lnTo>
                <a:lnTo>
                  <a:pt x="1202944" y="23748"/>
                </a:lnTo>
                <a:lnTo>
                  <a:pt x="1264920" y="32765"/>
                </a:lnTo>
                <a:lnTo>
                  <a:pt x="1326895" y="42290"/>
                </a:lnTo>
                <a:lnTo>
                  <a:pt x="1388872" y="51688"/>
                </a:lnTo>
                <a:lnTo>
                  <a:pt x="1450975" y="61086"/>
                </a:lnTo>
                <a:lnTo>
                  <a:pt x="1512951" y="70611"/>
                </a:lnTo>
                <a:lnTo>
                  <a:pt x="1574927" y="80009"/>
                </a:lnTo>
                <a:lnTo>
                  <a:pt x="1636902" y="89407"/>
                </a:lnTo>
                <a:lnTo>
                  <a:pt x="1699006" y="98805"/>
                </a:lnTo>
              </a:path>
            </a:pathLst>
          </a:custGeom>
          <a:ln w="27051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741420" y="3350005"/>
            <a:ext cx="1920239" cy="368935"/>
          </a:xfrm>
          <a:custGeom>
            <a:avLst/>
            <a:gdLst/>
            <a:ahLst/>
            <a:cxnLst/>
            <a:rect l="l" t="t" r="r" b="b"/>
            <a:pathLst>
              <a:path w="1920239" h="368935">
                <a:moveTo>
                  <a:pt x="0" y="0"/>
                </a:moveTo>
                <a:lnTo>
                  <a:pt x="0" y="368427"/>
                </a:lnTo>
                <a:lnTo>
                  <a:pt x="28066" y="352044"/>
                </a:lnTo>
                <a:lnTo>
                  <a:pt x="98043" y="316865"/>
                </a:lnTo>
                <a:lnTo>
                  <a:pt x="168147" y="276479"/>
                </a:lnTo>
                <a:lnTo>
                  <a:pt x="238251" y="246126"/>
                </a:lnTo>
                <a:lnTo>
                  <a:pt x="378332" y="180340"/>
                </a:lnTo>
                <a:lnTo>
                  <a:pt x="448437" y="154178"/>
                </a:lnTo>
                <a:lnTo>
                  <a:pt x="518540" y="129032"/>
                </a:lnTo>
                <a:lnTo>
                  <a:pt x="588644" y="112903"/>
                </a:lnTo>
                <a:lnTo>
                  <a:pt x="658621" y="95250"/>
                </a:lnTo>
                <a:lnTo>
                  <a:pt x="686688" y="85979"/>
                </a:lnTo>
                <a:lnTo>
                  <a:pt x="728726" y="81153"/>
                </a:lnTo>
                <a:lnTo>
                  <a:pt x="798829" y="66421"/>
                </a:lnTo>
                <a:lnTo>
                  <a:pt x="868933" y="56769"/>
                </a:lnTo>
                <a:lnTo>
                  <a:pt x="938910" y="48133"/>
                </a:lnTo>
                <a:lnTo>
                  <a:pt x="1009014" y="37211"/>
                </a:lnTo>
                <a:lnTo>
                  <a:pt x="1022984" y="37211"/>
                </a:lnTo>
                <a:lnTo>
                  <a:pt x="1149222" y="21209"/>
                </a:lnTo>
                <a:lnTo>
                  <a:pt x="1219200" y="14478"/>
                </a:lnTo>
                <a:lnTo>
                  <a:pt x="1359407" y="9779"/>
                </a:lnTo>
                <a:lnTo>
                  <a:pt x="1919858" y="9779"/>
                </a:lnTo>
                <a:lnTo>
                  <a:pt x="1919858" y="2540"/>
                </a:lnTo>
                <a:lnTo>
                  <a:pt x="98043" y="2540"/>
                </a:lnTo>
                <a:lnTo>
                  <a:pt x="28066" y="127"/>
                </a:lnTo>
                <a:lnTo>
                  <a:pt x="0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170932" y="3367404"/>
            <a:ext cx="490855" cy="77470"/>
          </a:xfrm>
          <a:custGeom>
            <a:avLst/>
            <a:gdLst/>
            <a:ahLst/>
            <a:cxnLst/>
            <a:rect l="l" t="t" r="r" b="b"/>
            <a:pathLst>
              <a:path w="490854" h="77470">
                <a:moveTo>
                  <a:pt x="490346" y="0"/>
                </a:moveTo>
                <a:lnTo>
                  <a:pt x="0" y="0"/>
                </a:lnTo>
                <a:lnTo>
                  <a:pt x="70103" y="9525"/>
                </a:lnTo>
                <a:lnTo>
                  <a:pt x="140080" y="21082"/>
                </a:lnTo>
                <a:lnTo>
                  <a:pt x="210184" y="35941"/>
                </a:lnTo>
                <a:lnTo>
                  <a:pt x="280288" y="48895"/>
                </a:lnTo>
                <a:lnTo>
                  <a:pt x="420369" y="64770"/>
                </a:lnTo>
                <a:lnTo>
                  <a:pt x="490346" y="77089"/>
                </a:lnTo>
                <a:lnTo>
                  <a:pt x="490346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5100828" y="3364039"/>
            <a:ext cx="560705" cy="0"/>
          </a:xfrm>
          <a:custGeom>
            <a:avLst/>
            <a:gdLst/>
            <a:ahLst/>
            <a:cxnLst/>
            <a:rect l="l" t="t" r="r" b="b"/>
            <a:pathLst>
              <a:path w="560704" h="0">
                <a:moveTo>
                  <a:pt x="0" y="0"/>
                </a:moveTo>
                <a:lnTo>
                  <a:pt x="560451" y="0"/>
                </a:lnTo>
              </a:path>
            </a:pathLst>
          </a:custGeom>
          <a:ln w="8508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839464" y="3350005"/>
            <a:ext cx="1821814" cy="0"/>
          </a:xfrm>
          <a:custGeom>
            <a:avLst/>
            <a:gdLst/>
            <a:ahLst/>
            <a:cxnLst/>
            <a:rect l="l" t="t" r="r" b="b"/>
            <a:pathLst>
              <a:path w="1821814" h="0">
                <a:moveTo>
                  <a:pt x="0" y="0"/>
                </a:moveTo>
                <a:lnTo>
                  <a:pt x="1821814" y="0"/>
                </a:lnTo>
              </a:path>
            </a:pathLst>
          </a:custGeom>
          <a:ln w="5079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979671" y="3259201"/>
            <a:ext cx="1682114" cy="91440"/>
          </a:xfrm>
          <a:custGeom>
            <a:avLst/>
            <a:gdLst/>
            <a:ahLst/>
            <a:cxnLst/>
            <a:rect l="l" t="t" r="r" b="b"/>
            <a:pathLst>
              <a:path w="1682114" h="91439">
                <a:moveTo>
                  <a:pt x="770763" y="0"/>
                </a:moveTo>
                <a:lnTo>
                  <a:pt x="700658" y="6731"/>
                </a:lnTo>
                <a:lnTo>
                  <a:pt x="630681" y="14224"/>
                </a:lnTo>
                <a:lnTo>
                  <a:pt x="560577" y="22860"/>
                </a:lnTo>
                <a:lnTo>
                  <a:pt x="490474" y="36322"/>
                </a:lnTo>
                <a:lnTo>
                  <a:pt x="448437" y="39369"/>
                </a:lnTo>
                <a:lnTo>
                  <a:pt x="420369" y="47117"/>
                </a:lnTo>
                <a:lnTo>
                  <a:pt x="350392" y="58419"/>
                </a:lnTo>
                <a:lnTo>
                  <a:pt x="280288" y="65024"/>
                </a:lnTo>
                <a:lnTo>
                  <a:pt x="210185" y="74168"/>
                </a:lnTo>
                <a:lnTo>
                  <a:pt x="140080" y="80391"/>
                </a:lnTo>
                <a:lnTo>
                  <a:pt x="56133" y="89026"/>
                </a:lnTo>
                <a:lnTo>
                  <a:pt x="0" y="91186"/>
                </a:lnTo>
                <a:lnTo>
                  <a:pt x="1681606" y="91186"/>
                </a:lnTo>
                <a:lnTo>
                  <a:pt x="1681606" y="1016"/>
                </a:lnTo>
                <a:lnTo>
                  <a:pt x="784732" y="1016"/>
                </a:lnTo>
                <a:lnTo>
                  <a:pt x="770763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764404" y="3101339"/>
            <a:ext cx="897255" cy="159385"/>
          </a:xfrm>
          <a:custGeom>
            <a:avLst/>
            <a:gdLst/>
            <a:ahLst/>
            <a:cxnLst/>
            <a:rect l="l" t="t" r="r" b="b"/>
            <a:pathLst>
              <a:path w="897254" h="159385">
                <a:moveTo>
                  <a:pt x="896874" y="0"/>
                </a:moveTo>
                <a:lnTo>
                  <a:pt x="826897" y="21082"/>
                </a:lnTo>
                <a:lnTo>
                  <a:pt x="686816" y="68707"/>
                </a:lnTo>
                <a:lnTo>
                  <a:pt x="616712" y="86106"/>
                </a:lnTo>
                <a:lnTo>
                  <a:pt x="476631" y="113665"/>
                </a:lnTo>
                <a:lnTo>
                  <a:pt x="406527" y="125603"/>
                </a:lnTo>
                <a:lnTo>
                  <a:pt x="378460" y="133731"/>
                </a:lnTo>
                <a:lnTo>
                  <a:pt x="336423" y="134747"/>
                </a:lnTo>
                <a:lnTo>
                  <a:pt x="266319" y="146431"/>
                </a:lnTo>
                <a:lnTo>
                  <a:pt x="196215" y="151003"/>
                </a:lnTo>
                <a:lnTo>
                  <a:pt x="0" y="158877"/>
                </a:lnTo>
                <a:lnTo>
                  <a:pt x="896874" y="158877"/>
                </a:lnTo>
                <a:lnTo>
                  <a:pt x="896874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741420" y="3276600"/>
            <a:ext cx="1920239" cy="259079"/>
          </a:xfrm>
          <a:custGeom>
            <a:avLst/>
            <a:gdLst/>
            <a:ahLst/>
            <a:cxnLst/>
            <a:rect l="l" t="t" r="r" b="b"/>
            <a:pathLst>
              <a:path w="1920239" h="259079">
                <a:moveTo>
                  <a:pt x="0" y="259080"/>
                </a:moveTo>
                <a:lnTo>
                  <a:pt x="98043" y="230758"/>
                </a:lnTo>
                <a:lnTo>
                  <a:pt x="168147" y="211327"/>
                </a:lnTo>
                <a:lnTo>
                  <a:pt x="238251" y="192405"/>
                </a:lnTo>
                <a:lnTo>
                  <a:pt x="294385" y="177673"/>
                </a:lnTo>
                <a:lnTo>
                  <a:pt x="378332" y="156337"/>
                </a:lnTo>
                <a:lnTo>
                  <a:pt x="448437" y="139445"/>
                </a:lnTo>
                <a:lnTo>
                  <a:pt x="518540" y="123570"/>
                </a:lnTo>
                <a:lnTo>
                  <a:pt x="588644" y="108838"/>
                </a:lnTo>
                <a:lnTo>
                  <a:pt x="658621" y="95123"/>
                </a:lnTo>
                <a:lnTo>
                  <a:pt x="728726" y="82676"/>
                </a:lnTo>
                <a:lnTo>
                  <a:pt x="798829" y="71374"/>
                </a:lnTo>
                <a:lnTo>
                  <a:pt x="868933" y="61341"/>
                </a:lnTo>
                <a:lnTo>
                  <a:pt x="938910" y="52705"/>
                </a:lnTo>
                <a:lnTo>
                  <a:pt x="1009014" y="45085"/>
                </a:lnTo>
                <a:lnTo>
                  <a:pt x="1079118" y="38862"/>
                </a:lnTo>
                <a:lnTo>
                  <a:pt x="1149222" y="33655"/>
                </a:lnTo>
                <a:lnTo>
                  <a:pt x="1219200" y="29337"/>
                </a:lnTo>
                <a:lnTo>
                  <a:pt x="1289303" y="25654"/>
                </a:lnTo>
                <a:lnTo>
                  <a:pt x="1359407" y="22351"/>
                </a:lnTo>
                <a:lnTo>
                  <a:pt x="1401444" y="20700"/>
                </a:lnTo>
                <a:lnTo>
                  <a:pt x="1429512" y="19557"/>
                </a:lnTo>
                <a:lnTo>
                  <a:pt x="1499615" y="16763"/>
                </a:lnTo>
                <a:lnTo>
                  <a:pt x="1569592" y="13969"/>
                </a:lnTo>
                <a:lnTo>
                  <a:pt x="1639696" y="11175"/>
                </a:lnTo>
                <a:lnTo>
                  <a:pt x="1709801" y="8381"/>
                </a:lnTo>
                <a:lnTo>
                  <a:pt x="1779904" y="5587"/>
                </a:lnTo>
                <a:lnTo>
                  <a:pt x="1849881" y="2793"/>
                </a:lnTo>
                <a:lnTo>
                  <a:pt x="1919858" y="0"/>
                </a:lnTo>
              </a:path>
            </a:pathLst>
          </a:custGeom>
          <a:ln w="27051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6522719" y="3302127"/>
            <a:ext cx="1996439" cy="370840"/>
          </a:xfrm>
          <a:custGeom>
            <a:avLst/>
            <a:gdLst/>
            <a:ahLst/>
            <a:cxnLst/>
            <a:rect l="l" t="t" r="r" b="b"/>
            <a:pathLst>
              <a:path w="1996440" h="370839">
                <a:moveTo>
                  <a:pt x="0" y="0"/>
                </a:moveTo>
                <a:lnTo>
                  <a:pt x="0" y="370586"/>
                </a:lnTo>
                <a:lnTo>
                  <a:pt x="29209" y="359156"/>
                </a:lnTo>
                <a:lnTo>
                  <a:pt x="102107" y="323088"/>
                </a:lnTo>
                <a:lnTo>
                  <a:pt x="174878" y="297053"/>
                </a:lnTo>
                <a:lnTo>
                  <a:pt x="247650" y="265811"/>
                </a:lnTo>
                <a:lnTo>
                  <a:pt x="320548" y="232537"/>
                </a:lnTo>
                <a:lnTo>
                  <a:pt x="393446" y="204216"/>
                </a:lnTo>
                <a:lnTo>
                  <a:pt x="466216" y="180467"/>
                </a:lnTo>
                <a:lnTo>
                  <a:pt x="539114" y="161162"/>
                </a:lnTo>
                <a:lnTo>
                  <a:pt x="612012" y="142875"/>
                </a:lnTo>
                <a:lnTo>
                  <a:pt x="684783" y="129667"/>
                </a:lnTo>
                <a:lnTo>
                  <a:pt x="713994" y="127889"/>
                </a:lnTo>
                <a:lnTo>
                  <a:pt x="757681" y="121666"/>
                </a:lnTo>
                <a:lnTo>
                  <a:pt x="903351" y="106806"/>
                </a:lnTo>
                <a:lnTo>
                  <a:pt x="976249" y="102108"/>
                </a:lnTo>
                <a:lnTo>
                  <a:pt x="1049020" y="96520"/>
                </a:lnTo>
                <a:lnTo>
                  <a:pt x="1063625" y="96393"/>
                </a:lnTo>
                <a:lnTo>
                  <a:pt x="1194815" y="89789"/>
                </a:lnTo>
                <a:lnTo>
                  <a:pt x="1996185" y="89789"/>
                </a:lnTo>
                <a:lnTo>
                  <a:pt x="1996185" y="19431"/>
                </a:lnTo>
                <a:lnTo>
                  <a:pt x="466216" y="19431"/>
                </a:lnTo>
                <a:lnTo>
                  <a:pt x="247650" y="19177"/>
                </a:lnTo>
                <a:lnTo>
                  <a:pt x="174878" y="16383"/>
                </a:lnTo>
                <a:lnTo>
                  <a:pt x="102107" y="5968"/>
                </a:lnTo>
                <a:lnTo>
                  <a:pt x="29209" y="4318"/>
                </a:lnTo>
                <a:lnTo>
                  <a:pt x="0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7717535" y="3391915"/>
            <a:ext cx="801370" cy="113030"/>
          </a:xfrm>
          <a:custGeom>
            <a:avLst/>
            <a:gdLst/>
            <a:ahLst/>
            <a:cxnLst/>
            <a:rect l="l" t="t" r="r" b="b"/>
            <a:pathLst>
              <a:path w="801370" h="113029">
                <a:moveTo>
                  <a:pt x="801370" y="0"/>
                </a:moveTo>
                <a:lnTo>
                  <a:pt x="0" y="0"/>
                </a:lnTo>
                <a:lnTo>
                  <a:pt x="72771" y="1269"/>
                </a:lnTo>
                <a:lnTo>
                  <a:pt x="218567" y="6984"/>
                </a:lnTo>
                <a:lnTo>
                  <a:pt x="262255" y="16128"/>
                </a:lnTo>
                <a:lnTo>
                  <a:pt x="291338" y="19430"/>
                </a:lnTo>
                <a:lnTo>
                  <a:pt x="364236" y="32511"/>
                </a:lnTo>
                <a:lnTo>
                  <a:pt x="437134" y="49148"/>
                </a:lnTo>
                <a:lnTo>
                  <a:pt x="509905" y="59435"/>
                </a:lnTo>
                <a:lnTo>
                  <a:pt x="582803" y="70865"/>
                </a:lnTo>
                <a:lnTo>
                  <a:pt x="655701" y="90550"/>
                </a:lnTo>
                <a:lnTo>
                  <a:pt x="728472" y="96900"/>
                </a:lnTo>
                <a:lnTo>
                  <a:pt x="801370" y="112648"/>
                </a:lnTo>
                <a:lnTo>
                  <a:pt x="801370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6988936" y="3317049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 h="0">
                <a:moveTo>
                  <a:pt x="0" y="0"/>
                </a:moveTo>
                <a:lnTo>
                  <a:pt x="1529969" y="0"/>
                </a:lnTo>
              </a:path>
            </a:pathLst>
          </a:custGeom>
          <a:ln w="9016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6770369" y="3320986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 h="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175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7236714" y="3304921"/>
            <a:ext cx="1282700" cy="0"/>
          </a:xfrm>
          <a:custGeom>
            <a:avLst/>
            <a:gdLst/>
            <a:ahLst/>
            <a:cxnLst/>
            <a:rect l="l" t="t" r="r" b="b"/>
            <a:pathLst>
              <a:path w="1282700" h="0">
                <a:moveTo>
                  <a:pt x="0" y="0"/>
                </a:moveTo>
                <a:lnTo>
                  <a:pt x="1282191" y="0"/>
                </a:lnTo>
              </a:path>
            </a:pathLst>
          </a:custGeom>
          <a:ln w="17271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7863205" y="3302253"/>
            <a:ext cx="655955" cy="0"/>
          </a:xfrm>
          <a:custGeom>
            <a:avLst/>
            <a:gdLst/>
            <a:ahLst/>
            <a:cxnLst/>
            <a:rect l="l" t="t" r="r" b="b"/>
            <a:pathLst>
              <a:path w="655954" h="0">
                <a:moveTo>
                  <a:pt x="0" y="0"/>
                </a:moveTo>
                <a:lnTo>
                  <a:pt x="655701" y="0"/>
                </a:lnTo>
              </a:path>
            </a:pathLst>
          </a:custGeom>
          <a:ln w="4825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7979791" y="3238500"/>
            <a:ext cx="539115" cy="63500"/>
          </a:xfrm>
          <a:custGeom>
            <a:avLst/>
            <a:gdLst/>
            <a:ahLst/>
            <a:cxnLst/>
            <a:rect l="l" t="t" r="r" b="b"/>
            <a:pathLst>
              <a:path w="539115" h="63500">
                <a:moveTo>
                  <a:pt x="539114" y="0"/>
                </a:moveTo>
                <a:lnTo>
                  <a:pt x="466216" y="8000"/>
                </a:lnTo>
                <a:lnTo>
                  <a:pt x="393445" y="25273"/>
                </a:lnTo>
                <a:lnTo>
                  <a:pt x="320548" y="29591"/>
                </a:lnTo>
                <a:lnTo>
                  <a:pt x="247650" y="40258"/>
                </a:lnTo>
                <a:lnTo>
                  <a:pt x="174878" y="51816"/>
                </a:lnTo>
                <a:lnTo>
                  <a:pt x="29082" y="60198"/>
                </a:lnTo>
                <a:lnTo>
                  <a:pt x="0" y="62992"/>
                </a:lnTo>
                <a:lnTo>
                  <a:pt x="539114" y="62992"/>
                </a:lnTo>
                <a:lnTo>
                  <a:pt x="539114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6530340" y="3345179"/>
            <a:ext cx="1988820" cy="144780"/>
          </a:xfrm>
          <a:custGeom>
            <a:avLst/>
            <a:gdLst/>
            <a:ahLst/>
            <a:cxnLst/>
            <a:rect l="l" t="t" r="r" b="b"/>
            <a:pathLst>
              <a:path w="1988820" h="144779">
                <a:moveTo>
                  <a:pt x="0" y="144780"/>
                </a:moveTo>
                <a:lnTo>
                  <a:pt x="101726" y="124079"/>
                </a:lnTo>
                <a:lnTo>
                  <a:pt x="174116" y="109855"/>
                </a:lnTo>
                <a:lnTo>
                  <a:pt x="246760" y="96139"/>
                </a:lnTo>
                <a:lnTo>
                  <a:pt x="304800" y="85344"/>
                </a:lnTo>
                <a:lnTo>
                  <a:pt x="391921" y="69977"/>
                </a:lnTo>
                <a:lnTo>
                  <a:pt x="464438" y="57912"/>
                </a:lnTo>
                <a:lnTo>
                  <a:pt x="537082" y="46863"/>
                </a:lnTo>
                <a:lnTo>
                  <a:pt x="609600" y="36703"/>
                </a:lnTo>
                <a:lnTo>
                  <a:pt x="682243" y="27686"/>
                </a:lnTo>
                <a:lnTo>
                  <a:pt x="754760" y="19812"/>
                </a:lnTo>
                <a:lnTo>
                  <a:pt x="827404" y="13208"/>
                </a:lnTo>
                <a:lnTo>
                  <a:pt x="899921" y="7874"/>
                </a:lnTo>
                <a:lnTo>
                  <a:pt x="972438" y="3810"/>
                </a:lnTo>
                <a:lnTo>
                  <a:pt x="1045082" y="1270"/>
                </a:lnTo>
                <a:lnTo>
                  <a:pt x="1117600" y="0"/>
                </a:lnTo>
                <a:lnTo>
                  <a:pt x="1190243" y="0"/>
                </a:lnTo>
                <a:lnTo>
                  <a:pt x="1262760" y="1016"/>
                </a:lnTo>
                <a:lnTo>
                  <a:pt x="1335404" y="2794"/>
                </a:lnTo>
                <a:lnTo>
                  <a:pt x="1407921" y="5080"/>
                </a:lnTo>
                <a:lnTo>
                  <a:pt x="1451482" y="6604"/>
                </a:lnTo>
                <a:lnTo>
                  <a:pt x="1480565" y="7747"/>
                </a:lnTo>
                <a:lnTo>
                  <a:pt x="1553082" y="10541"/>
                </a:lnTo>
                <a:lnTo>
                  <a:pt x="1625727" y="13335"/>
                </a:lnTo>
                <a:lnTo>
                  <a:pt x="1698243" y="16129"/>
                </a:lnTo>
                <a:lnTo>
                  <a:pt x="1770887" y="18923"/>
                </a:lnTo>
                <a:lnTo>
                  <a:pt x="1843404" y="21717"/>
                </a:lnTo>
                <a:lnTo>
                  <a:pt x="1916049" y="24384"/>
                </a:lnTo>
                <a:lnTo>
                  <a:pt x="1988565" y="27178"/>
                </a:lnTo>
              </a:path>
            </a:pathLst>
          </a:custGeom>
          <a:ln w="27049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 txBox="1"/>
          <p:nvPr/>
        </p:nvSpPr>
        <p:spPr>
          <a:xfrm>
            <a:off x="4435728" y="983932"/>
            <a:ext cx="3321050" cy="1816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766695" algn="l"/>
              </a:tabLst>
            </a:pPr>
            <a:r>
              <a:rPr dirty="0" sz="1000" spc="-10" b="1">
                <a:latin typeface="Arial"/>
                <a:cs typeface="Arial"/>
              </a:rPr>
              <a:t>Month</a:t>
            </a:r>
            <a:r>
              <a:rPr dirty="0" sz="1000" spc="-6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12	</a:t>
            </a:r>
            <a:r>
              <a:rPr dirty="0" baseline="5555" sz="1500" spc="-15" b="1">
                <a:latin typeface="Arial"/>
                <a:cs typeface="Arial"/>
              </a:rPr>
              <a:t>Month</a:t>
            </a:r>
            <a:r>
              <a:rPr dirty="0" baseline="5555" sz="1500" spc="-179" b="1">
                <a:latin typeface="Arial"/>
                <a:cs typeface="Arial"/>
              </a:rPr>
              <a:t> </a:t>
            </a:r>
            <a:r>
              <a:rPr dirty="0" baseline="5555" sz="1500" spc="-30" b="1">
                <a:latin typeface="Arial"/>
                <a:cs typeface="Arial"/>
              </a:rPr>
              <a:t>36</a:t>
            </a:r>
            <a:endParaRPr baseline="5555"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430" y="441578"/>
            <a:ext cx="760349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>
                <a:latin typeface="Arial Narrow"/>
                <a:cs typeface="Arial Narrow"/>
              </a:rPr>
              <a:t>SAQ-7</a:t>
            </a:r>
            <a:r>
              <a:rPr dirty="0" sz="2800" spc="-190">
                <a:latin typeface="Arial Narrow"/>
                <a:cs typeface="Arial Narrow"/>
              </a:rPr>
              <a:t> </a:t>
            </a:r>
            <a:r>
              <a:rPr dirty="0" sz="2800" spc="25">
                <a:latin typeface="Arial Narrow"/>
                <a:cs typeface="Arial Narrow"/>
              </a:rPr>
              <a:t>Angina</a:t>
            </a:r>
            <a:r>
              <a:rPr dirty="0" sz="2800" spc="-125">
                <a:latin typeface="Arial Narrow"/>
                <a:cs typeface="Arial Narrow"/>
              </a:rPr>
              <a:t> </a:t>
            </a:r>
            <a:r>
              <a:rPr dirty="0" sz="2800" spc="10">
                <a:latin typeface="Arial Narrow"/>
                <a:cs typeface="Arial Narrow"/>
              </a:rPr>
              <a:t>Frequency</a:t>
            </a:r>
            <a:r>
              <a:rPr dirty="0" sz="2800" spc="-185">
                <a:latin typeface="Arial Narrow"/>
                <a:cs typeface="Arial Narrow"/>
              </a:rPr>
              <a:t> </a:t>
            </a:r>
            <a:r>
              <a:rPr dirty="0" sz="2800" spc="10">
                <a:latin typeface="Arial Narrow"/>
                <a:cs typeface="Arial Narrow"/>
              </a:rPr>
              <a:t>Score</a:t>
            </a:r>
            <a:r>
              <a:rPr dirty="0" sz="2800" spc="-70">
                <a:latin typeface="Arial Narrow"/>
                <a:cs typeface="Arial Narrow"/>
              </a:rPr>
              <a:t> </a:t>
            </a:r>
            <a:r>
              <a:rPr dirty="0" sz="2800" spc="-5">
                <a:latin typeface="Arial Narrow"/>
                <a:cs typeface="Arial Narrow"/>
              </a:rPr>
              <a:t>as</a:t>
            </a:r>
            <a:r>
              <a:rPr dirty="0" sz="2800" spc="-10">
                <a:latin typeface="Arial Narrow"/>
                <a:cs typeface="Arial Narrow"/>
              </a:rPr>
              <a:t> </a:t>
            </a:r>
            <a:r>
              <a:rPr dirty="0" sz="2800" spc="10">
                <a:latin typeface="Arial Narrow"/>
                <a:cs typeface="Arial Narrow"/>
              </a:rPr>
              <a:t>a</a:t>
            </a:r>
            <a:r>
              <a:rPr dirty="0" sz="2800" spc="-15">
                <a:latin typeface="Arial Narrow"/>
                <a:cs typeface="Arial Narrow"/>
              </a:rPr>
              <a:t> </a:t>
            </a:r>
            <a:r>
              <a:rPr dirty="0" sz="2800" spc="20">
                <a:latin typeface="Arial Narrow"/>
                <a:cs typeface="Arial Narrow"/>
              </a:rPr>
              <a:t>Function</a:t>
            </a:r>
            <a:r>
              <a:rPr dirty="0" sz="2800" spc="-195">
                <a:latin typeface="Arial Narrow"/>
                <a:cs typeface="Arial Narrow"/>
              </a:rPr>
              <a:t> </a:t>
            </a:r>
            <a:r>
              <a:rPr dirty="0" sz="2800" spc="20">
                <a:latin typeface="Arial Narrow"/>
                <a:cs typeface="Arial Narrow"/>
              </a:rPr>
              <a:t>of</a:t>
            </a:r>
            <a:r>
              <a:rPr dirty="0" sz="2800" spc="-35">
                <a:latin typeface="Arial Narrow"/>
                <a:cs typeface="Arial Narrow"/>
              </a:rPr>
              <a:t> </a:t>
            </a:r>
            <a:r>
              <a:rPr dirty="0" sz="2800" spc="5">
                <a:latin typeface="Arial Narrow"/>
                <a:cs typeface="Arial Narrow"/>
              </a:rPr>
              <a:t>eGFR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9619" y="247650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69619" y="223266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9619" y="198882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9619" y="1744979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9619" y="1501139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69619" y="1257300"/>
            <a:ext cx="1958339" cy="0"/>
          </a:xfrm>
          <a:custGeom>
            <a:avLst/>
            <a:gdLst/>
            <a:ahLst/>
            <a:cxnLst/>
            <a:rect l="l" t="t" r="r" b="b"/>
            <a:pathLst>
              <a:path w="1958339" h="0">
                <a:moveTo>
                  <a:pt x="0" y="0"/>
                </a:moveTo>
                <a:lnTo>
                  <a:pt x="195834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1060" y="1318260"/>
            <a:ext cx="1783080" cy="121920"/>
          </a:xfrm>
          <a:custGeom>
            <a:avLst/>
            <a:gdLst/>
            <a:ahLst/>
            <a:cxnLst/>
            <a:rect l="l" t="t" r="r" b="b"/>
            <a:pathLst>
              <a:path w="1783080" h="121919">
                <a:moveTo>
                  <a:pt x="0" y="0"/>
                </a:moveTo>
                <a:lnTo>
                  <a:pt x="0" y="68579"/>
                </a:lnTo>
                <a:lnTo>
                  <a:pt x="26073" y="70103"/>
                </a:lnTo>
                <a:lnTo>
                  <a:pt x="91122" y="72898"/>
                </a:lnTo>
                <a:lnTo>
                  <a:pt x="221297" y="80390"/>
                </a:lnTo>
                <a:lnTo>
                  <a:pt x="273354" y="81406"/>
                </a:lnTo>
                <a:lnTo>
                  <a:pt x="286334" y="83438"/>
                </a:lnTo>
                <a:lnTo>
                  <a:pt x="416559" y="89788"/>
                </a:lnTo>
                <a:lnTo>
                  <a:pt x="741807" y="113411"/>
                </a:lnTo>
                <a:lnTo>
                  <a:pt x="806831" y="117093"/>
                </a:lnTo>
                <a:lnTo>
                  <a:pt x="871982" y="120014"/>
                </a:lnTo>
                <a:lnTo>
                  <a:pt x="950087" y="121538"/>
                </a:lnTo>
                <a:lnTo>
                  <a:pt x="1002157" y="121792"/>
                </a:lnTo>
                <a:lnTo>
                  <a:pt x="1067181" y="119887"/>
                </a:lnTo>
                <a:lnTo>
                  <a:pt x="1132332" y="116712"/>
                </a:lnTo>
                <a:lnTo>
                  <a:pt x="1197356" y="114807"/>
                </a:lnTo>
                <a:lnTo>
                  <a:pt x="1262380" y="112013"/>
                </a:lnTo>
                <a:lnTo>
                  <a:pt x="1301369" y="110870"/>
                </a:lnTo>
                <a:lnTo>
                  <a:pt x="1343660" y="110870"/>
                </a:lnTo>
                <a:lnTo>
                  <a:pt x="1457579" y="109600"/>
                </a:lnTo>
                <a:lnTo>
                  <a:pt x="1782952" y="109600"/>
                </a:lnTo>
                <a:lnTo>
                  <a:pt x="1782952" y="82168"/>
                </a:lnTo>
                <a:lnTo>
                  <a:pt x="1002157" y="82168"/>
                </a:lnTo>
                <a:lnTo>
                  <a:pt x="871982" y="79248"/>
                </a:lnTo>
                <a:lnTo>
                  <a:pt x="741807" y="73025"/>
                </a:lnTo>
                <a:lnTo>
                  <a:pt x="637667" y="66801"/>
                </a:lnTo>
                <a:lnTo>
                  <a:pt x="546608" y="59689"/>
                </a:lnTo>
                <a:lnTo>
                  <a:pt x="481584" y="53339"/>
                </a:lnTo>
                <a:lnTo>
                  <a:pt x="286334" y="31623"/>
                </a:lnTo>
                <a:lnTo>
                  <a:pt x="273354" y="28955"/>
                </a:lnTo>
                <a:lnTo>
                  <a:pt x="221297" y="24637"/>
                </a:lnTo>
                <a:lnTo>
                  <a:pt x="91122" y="9778"/>
                </a:lnTo>
                <a:lnTo>
                  <a:pt x="26073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8639" y="1429638"/>
            <a:ext cx="325755" cy="0"/>
          </a:xfrm>
          <a:custGeom>
            <a:avLst/>
            <a:gdLst/>
            <a:ahLst/>
            <a:cxnLst/>
            <a:rect l="l" t="t" r="r" b="b"/>
            <a:pathLst>
              <a:path w="325755" h="0">
                <a:moveTo>
                  <a:pt x="0" y="0"/>
                </a:moveTo>
                <a:lnTo>
                  <a:pt x="325374" y="0"/>
                </a:lnTo>
              </a:path>
            </a:pathLst>
          </a:custGeom>
          <a:ln w="3555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62429" y="1429130"/>
            <a:ext cx="42545" cy="635"/>
          </a:xfrm>
          <a:custGeom>
            <a:avLst/>
            <a:gdLst/>
            <a:ahLst/>
            <a:cxnLst/>
            <a:rect l="l" t="t" r="r" b="b"/>
            <a:pathLst>
              <a:path w="42544" h="634">
                <a:moveTo>
                  <a:pt x="42290" y="0"/>
                </a:moveTo>
                <a:lnTo>
                  <a:pt x="0" y="0"/>
                </a:lnTo>
                <a:lnTo>
                  <a:pt x="26034" y="254"/>
                </a:lnTo>
                <a:lnTo>
                  <a:pt x="42290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63217" y="1342897"/>
            <a:ext cx="781050" cy="57785"/>
          </a:xfrm>
          <a:custGeom>
            <a:avLst/>
            <a:gdLst/>
            <a:ahLst/>
            <a:cxnLst/>
            <a:rect l="l" t="t" r="r" b="b"/>
            <a:pathLst>
              <a:path w="781050" h="57784">
                <a:moveTo>
                  <a:pt x="780795" y="0"/>
                </a:moveTo>
                <a:lnTo>
                  <a:pt x="715644" y="7112"/>
                </a:lnTo>
                <a:lnTo>
                  <a:pt x="650620" y="12064"/>
                </a:lnTo>
                <a:lnTo>
                  <a:pt x="520445" y="25653"/>
                </a:lnTo>
                <a:lnTo>
                  <a:pt x="455421" y="30352"/>
                </a:lnTo>
                <a:lnTo>
                  <a:pt x="325246" y="43179"/>
                </a:lnTo>
                <a:lnTo>
                  <a:pt x="195199" y="52704"/>
                </a:lnTo>
                <a:lnTo>
                  <a:pt x="65024" y="56768"/>
                </a:lnTo>
                <a:lnTo>
                  <a:pt x="0" y="57530"/>
                </a:lnTo>
                <a:lnTo>
                  <a:pt x="780795" y="57530"/>
                </a:lnTo>
                <a:lnTo>
                  <a:pt x="780795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61060" y="1356360"/>
            <a:ext cx="1783080" cy="60960"/>
          </a:xfrm>
          <a:custGeom>
            <a:avLst/>
            <a:gdLst/>
            <a:ahLst/>
            <a:cxnLst/>
            <a:rect l="l" t="t" r="r" b="b"/>
            <a:pathLst>
              <a:path w="1783080" h="60959">
                <a:moveTo>
                  <a:pt x="0" y="0"/>
                </a:moveTo>
                <a:lnTo>
                  <a:pt x="91122" y="6223"/>
                </a:lnTo>
                <a:lnTo>
                  <a:pt x="156159" y="10794"/>
                </a:lnTo>
                <a:lnTo>
                  <a:pt x="221297" y="15620"/>
                </a:lnTo>
                <a:lnTo>
                  <a:pt x="273354" y="19557"/>
                </a:lnTo>
                <a:lnTo>
                  <a:pt x="286334" y="20574"/>
                </a:lnTo>
                <a:lnTo>
                  <a:pt x="351383" y="25653"/>
                </a:lnTo>
                <a:lnTo>
                  <a:pt x="416559" y="30987"/>
                </a:lnTo>
                <a:lnTo>
                  <a:pt x="481584" y="36067"/>
                </a:lnTo>
                <a:lnTo>
                  <a:pt x="546608" y="41148"/>
                </a:lnTo>
                <a:lnTo>
                  <a:pt x="611632" y="45847"/>
                </a:lnTo>
                <a:lnTo>
                  <a:pt x="676783" y="50164"/>
                </a:lnTo>
                <a:lnTo>
                  <a:pt x="741807" y="53975"/>
                </a:lnTo>
                <a:lnTo>
                  <a:pt x="806831" y="57023"/>
                </a:lnTo>
                <a:lnTo>
                  <a:pt x="871982" y="59309"/>
                </a:lnTo>
                <a:lnTo>
                  <a:pt x="937006" y="60578"/>
                </a:lnTo>
                <a:lnTo>
                  <a:pt x="1002157" y="60832"/>
                </a:lnTo>
                <a:lnTo>
                  <a:pt x="1067181" y="60070"/>
                </a:lnTo>
                <a:lnTo>
                  <a:pt x="1132332" y="58547"/>
                </a:lnTo>
                <a:lnTo>
                  <a:pt x="1197356" y="56261"/>
                </a:lnTo>
                <a:lnTo>
                  <a:pt x="1262380" y="53720"/>
                </a:lnTo>
                <a:lnTo>
                  <a:pt x="1301369" y="52069"/>
                </a:lnTo>
                <a:lnTo>
                  <a:pt x="1392555" y="47878"/>
                </a:lnTo>
                <a:lnTo>
                  <a:pt x="1457579" y="44957"/>
                </a:lnTo>
                <a:lnTo>
                  <a:pt x="1522603" y="42163"/>
                </a:lnTo>
                <a:lnTo>
                  <a:pt x="1587754" y="39369"/>
                </a:lnTo>
                <a:lnTo>
                  <a:pt x="1652777" y="36829"/>
                </a:lnTo>
                <a:lnTo>
                  <a:pt x="1717802" y="34162"/>
                </a:lnTo>
                <a:lnTo>
                  <a:pt x="1782952" y="31623"/>
                </a:lnTo>
              </a:path>
            </a:pathLst>
          </a:custGeom>
          <a:ln w="2705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61060" y="1314322"/>
            <a:ext cx="1783080" cy="57150"/>
          </a:xfrm>
          <a:custGeom>
            <a:avLst/>
            <a:gdLst/>
            <a:ahLst/>
            <a:cxnLst/>
            <a:rect l="l" t="t" r="r" b="b"/>
            <a:pathLst>
              <a:path w="1783080" h="57150">
                <a:moveTo>
                  <a:pt x="0" y="0"/>
                </a:moveTo>
                <a:lnTo>
                  <a:pt x="0" y="57150"/>
                </a:lnTo>
                <a:lnTo>
                  <a:pt x="91122" y="49149"/>
                </a:lnTo>
                <a:lnTo>
                  <a:pt x="156159" y="46100"/>
                </a:lnTo>
                <a:lnTo>
                  <a:pt x="221297" y="41148"/>
                </a:lnTo>
                <a:lnTo>
                  <a:pt x="273354" y="38735"/>
                </a:lnTo>
                <a:lnTo>
                  <a:pt x="286334" y="37591"/>
                </a:lnTo>
                <a:lnTo>
                  <a:pt x="351383" y="34162"/>
                </a:lnTo>
                <a:lnTo>
                  <a:pt x="637667" y="24891"/>
                </a:lnTo>
                <a:lnTo>
                  <a:pt x="741807" y="23875"/>
                </a:lnTo>
                <a:lnTo>
                  <a:pt x="1067181" y="18161"/>
                </a:lnTo>
                <a:lnTo>
                  <a:pt x="1782952" y="16763"/>
                </a:lnTo>
                <a:lnTo>
                  <a:pt x="1782952" y="4190"/>
                </a:lnTo>
                <a:lnTo>
                  <a:pt x="481584" y="4190"/>
                </a:lnTo>
                <a:lnTo>
                  <a:pt x="273354" y="3175"/>
                </a:lnTo>
                <a:lnTo>
                  <a:pt x="226504" y="1904"/>
                </a:lnTo>
                <a:lnTo>
                  <a:pt x="156159" y="1904"/>
                </a:lnTo>
                <a:lnTo>
                  <a:pt x="104127" y="126"/>
                </a:lnTo>
                <a:lnTo>
                  <a:pt x="26073" y="126"/>
                </a:lnTo>
                <a:lnTo>
                  <a:pt x="0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15057" y="1341119"/>
            <a:ext cx="29209" cy="1270"/>
          </a:xfrm>
          <a:custGeom>
            <a:avLst/>
            <a:gdLst/>
            <a:ahLst/>
            <a:cxnLst/>
            <a:rect l="l" t="t" r="r" b="b"/>
            <a:pathLst>
              <a:path w="29210" h="1269">
                <a:moveTo>
                  <a:pt x="0" y="1270"/>
                </a:moveTo>
                <a:lnTo>
                  <a:pt x="28956" y="1270"/>
                </a:lnTo>
                <a:lnTo>
                  <a:pt x="28956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44638" y="1339850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374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54220" y="1335405"/>
            <a:ext cx="290195" cy="0"/>
          </a:xfrm>
          <a:custGeom>
            <a:avLst/>
            <a:gdLst/>
            <a:ahLst/>
            <a:cxnLst/>
            <a:rect l="l" t="t" r="r" b="b"/>
            <a:pathLst>
              <a:path w="290194" h="0">
                <a:moveTo>
                  <a:pt x="0" y="0"/>
                </a:moveTo>
                <a:lnTo>
                  <a:pt x="289792" y="0"/>
                </a:lnTo>
              </a:path>
            </a:pathLst>
          </a:custGeom>
          <a:ln w="6350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49432" y="1331594"/>
            <a:ext cx="494665" cy="0"/>
          </a:xfrm>
          <a:custGeom>
            <a:avLst/>
            <a:gdLst/>
            <a:ahLst/>
            <a:cxnLst/>
            <a:rect l="l" t="t" r="r" b="b"/>
            <a:pathLst>
              <a:path w="494664" h="0">
                <a:moveTo>
                  <a:pt x="0" y="0"/>
                </a:moveTo>
                <a:lnTo>
                  <a:pt x="494580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42644" y="1315847"/>
            <a:ext cx="1301750" cy="0"/>
          </a:xfrm>
          <a:custGeom>
            <a:avLst/>
            <a:gdLst/>
            <a:ahLst/>
            <a:cxnLst/>
            <a:rect l="l" t="t" r="r" b="b"/>
            <a:pathLst>
              <a:path w="1301750" h="0">
                <a:moveTo>
                  <a:pt x="0" y="0"/>
                </a:moveTo>
                <a:lnTo>
                  <a:pt x="1301369" y="0"/>
                </a:lnTo>
              </a:path>
            </a:pathLst>
          </a:custGeom>
          <a:ln w="5334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34414" y="1317116"/>
            <a:ext cx="45720" cy="635"/>
          </a:xfrm>
          <a:custGeom>
            <a:avLst/>
            <a:gdLst/>
            <a:ahLst/>
            <a:cxnLst/>
            <a:rect l="l" t="t" r="r" b="b"/>
            <a:pathLst>
              <a:path w="45719" h="634">
                <a:moveTo>
                  <a:pt x="12979" y="0"/>
                </a:moveTo>
                <a:lnTo>
                  <a:pt x="0" y="381"/>
                </a:lnTo>
                <a:lnTo>
                  <a:pt x="45504" y="381"/>
                </a:lnTo>
                <a:lnTo>
                  <a:pt x="12979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17219" y="1316100"/>
            <a:ext cx="70485" cy="635"/>
          </a:xfrm>
          <a:custGeom>
            <a:avLst/>
            <a:gdLst/>
            <a:ahLst/>
            <a:cxnLst/>
            <a:rect l="l" t="t" r="r" b="b"/>
            <a:pathLst>
              <a:path w="70484" h="634">
                <a:moveTo>
                  <a:pt x="65138" y="0"/>
                </a:moveTo>
                <a:lnTo>
                  <a:pt x="0" y="126"/>
                </a:lnTo>
                <a:lnTo>
                  <a:pt x="70345" y="126"/>
                </a:lnTo>
                <a:lnTo>
                  <a:pt x="65138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87133" y="1313941"/>
            <a:ext cx="78105" cy="635"/>
          </a:xfrm>
          <a:custGeom>
            <a:avLst/>
            <a:gdLst/>
            <a:ahLst/>
            <a:cxnLst/>
            <a:rect l="l" t="t" r="r" b="b"/>
            <a:pathLst>
              <a:path w="78105" h="634">
                <a:moveTo>
                  <a:pt x="65049" y="0"/>
                </a:moveTo>
                <a:lnTo>
                  <a:pt x="0" y="508"/>
                </a:lnTo>
                <a:lnTo>
                  <a:pt x="78054" y="508"/>
                </a:lnTo>
                <a:lnTo>
                  <a:pt x="65049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93392" y="1304289"/>
            <a:ext cx="650875" cy="0"/>
          </a:xfrm>
          <a:custGeom>
            <a:avLst/>
            <a:gdLst/>
            <a:ahLst/>
            <a:cxnLst/>
            <a:rect l="l" t="t" r="r" b="b"/>
            <a:pathLst>
              <a:path w="650875" h="0">
                <a:moveTo>
                  <a:pt x="0" y="0"/>
                </a:moveTo>
                <a:lnTo>
                  <a:pt x="650620" y="0"/>
                </a:lnTo>
              </a:path>
            </a:pathLst>
          </a:custGeom>
          <a:ln w="17779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61060" y="1318260"/>
            <a:ext cx="1783080" cy="22860"/>
          </a:xfrm>
          <a:custGeom>
            <a:avLst/>
            <a:gdLst/>
            <a:ahLst/>
            <a:cxnLst/>
            <a:rect l="l" t="t" r="r" b="b"/>
            <a:pathLst>
              <a:path w="1783080" h="22859">
                <a:moveTo>
                  <a:pt x="0" y="22732"/>
                </a:moveTo>
                <a:lnTo>
                  <a:pt x="91122" y="20574"/>
                </a:lnTo>
                <a:lnTo>
                  <a:pt x="156159" y="19176"/>
                </a:lnTo>
                <a:lnTo>
                  <a:pt x="221297" y="17779"/>
                </a:lnTo>
                <a:lnTo>
                  <a:pt x="273354" y="16637"/>
                </a:lnTo>
                <a:lnTo>
                  <a:pt x="286334" y="16382"/>
                </a:lnTo>
                <a:lnTo>
                  <a:pt x="351383" y="14986"/>
                </a:lnTo>
                <a:lnTo>
                  <a:pt x="416559" y="13842"/>
                </a:lnTo>
                <a:lnTo>
                  <a:pt x="481584" y="12573"/>
                </a:lnTo>
                <a:lnTo>
                  <a:pt x="546608" y="11429"/>
                </a:lnTo>
                <a:lnTo>
                  <a:pt x="611632" y="10287"/>
                </a:lnTo>
                <a:lnTo>
                  <a:pt x="637667" y="9778"/>
                </a:lnTo>
                <a:lnTo>
                  <a:pt x="676783" y="9270"/>
                </a:lnTo>
                <a:lnTo>
                  <a:pt x="741807" y="8254"/>
                </a:lnTo>
                <a:lnTo>
                  <a:pt x="806831" y="7365"/>
                </a:lnTo>
                <a:lnTo>
                  <a:pt x="871982" y="6476"/>
                </a:lnTo>
                <a:lnTo>
                  <a:pt x="937006" y="5714"/>
                </a:lnTo>
                <a:lnTo>
                  <a:pt x="950087" y="5587"/>
                </a:lnTo>
                <a:lnTo>
                  <a:pt x="1002157" y="4952"/>
                </a:lnTo>
                <a:lnTo>
                  <a:pt x="1067181" y="4317"/>
                </a:lnTo>
                <a:lnTo>
                  <a:pt x="1132332" y="3810"/>
                </a:lnTo>
                <a:lnTo>
                  <a:pt x="1197356" y="3175"/>
                </a:lnTo>
                <a:lnTo>
                  <a:pt x="1262380" y="2666"/>
                </a:lnTo>
                <a:lnTo>
                  <a:pt x="1301369" y="2412"/>
                </a:lnTo>
                <a:lnTo>
                  <a:pt x="1327404" y="2286"/>
                </a:lnTo>
                <a:lnTo>
                  <a:pt x="1392555" y="1904"/>
                </a:lnTo>
                <a:lnTo>
                  <a:pt x="1457579" y="1524"/>
                </a:lnTo>
                <a:lnTo>
                  <a:pt x="1522603" y="1142"/>
                </a:lnTo>
                <a:lnTo>
                  <a:pt x="1587754" y="762"/>
                </a:lnTo>
                <a:lnTo>
                  <a:pt x="1652777" y="507"/>
                </a:lnTo>
                <a:lnTo>
                  <a:pt x="1717802" y="253"/>
                </a:lnTo>
                <a:lnTo>
                  <a:pt x="1782952" y="0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73430" y="1200150"/>
            <a:ext cx="1958339" cy="1341120"/>
          </a:xfrm>
          <a:custGeom>
            <a:avLst/>
            <a:gdLst/>
            <a:ahLst/>
            <a:cxnLst/>
            <a:rect l="l" t="t" r="r" b="b"/>
            <a:pathLst>
              <a:path w="1958339" h="1341120">
                <a:moveTo>
                  <a:pt x="0" y="1340866"/>
                </a:moveTo>
                <a:lnTo>
                  <a:pt x="1957958" y="1340866"/>
                </a:lnTo>
                <a:lnTo>
                  <a:pt x="1957958" y="0"/>
                </a:lnTo>
                <a:lnTo>
                  <a:pt x="0" y="0"/>
                </a:lnTo>
                <a:lnTo>
                  <a:pt x="0" y="134086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88920" y="247650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453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513458" y="1006792"/>
            <a:ext cx="55181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 b="1">
                <a:latin typeface="Arial"/>
                <a:cs typeface="Arial"/>
              </a:rPr>
              <a:t>Month</a:t>
            </a:r>
            <a:r>
              <a:rPr dirty="0" sz="1050" spc="-5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2108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1158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40970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0020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9832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98882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186939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377439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575560" y="253746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16939" y="2576195"/>
            <a:ext cx="1847850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5" b="1">
                <a:latin typeface="Arial"/>
                <a:cs typeface="Arial"/>
              </a:rPr>
              <a:t>15 30 45 60 75</a:t>
            </a:r>
            <a:r>
              <a:rPr dirty="0" sz="1000" spc="2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90 </a:t>
            </a:r>
            <a:r>
              <a:rPr dirty="0" sz="1000" spc="-20" b="1">
                <a:latin typeface="Arial"/>
                <a:cs typeface="Arial"/>
              </a:rPr>
              <a:t>105120135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2755" y="1100454"/>
            <a:ext cx="252095" cy="1490980"/>
          </a:xfrm>
          <a:prstGeom prst="rect">
            <a:avLst/>
          </a:prstGeom>
        </p:spPr>
        <p:txBody>
          <a:bodyPr wrap="square" lIns="0" tIns="103505" rIns="0" bIns="0" rtlCol="0" vert="horz">
            <a:spAutoFit/>
          </a:bodyPr>
          <a:lstStyle/>
          <a:p>
            <a:pPr algn="r" marR="24765">
              <a:lnSpc>
                <a:spcPct val="100000"/>
              </a:lnSpc>
              <a:spcBef>
                <a:spcPts val="815"/>
              </a:spcBef>
            </a:pPr>
            <a:r>
              <a:rPr dirty="0" sz="1000" spc="-15" b="1">
                <a:latin typeface="Arial"/>
                <a:cs typeface="Arial"/>
              </a:rPr>
              <a:t>100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000" spc="-20" b="1">
                <a:latin typeface="Arial"/>
                <a:cs typeface="Arial"/>
              </a:rPr>
              <a:t>90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0"/>
              </a:spcBef>
            </a:pPr>
            <a:r>
              <a:rPr dirty="0" sz="1000" spc="-20" b="1">
                <a:latin typeface="Arial"/>
                <a:cs typeface="Arial"/>
              </a:rPr>
              <a:t>80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000" spc="-20" b="1">
                <a:latin typeface="Arial"/>
                <a:cs typeface="Arial"/>
              </a:rPr>
              <a:t>70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000" spc="-20" b="1"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20"/>
              </a:spcBef>
            </a:pPr>
            <a:r>
              <a:rPr dirty="0" sz="1000" spc="-20" b="1">
                <a:latin typeface="Arial"/>
                <a:cs typeface="Arial"/>
              </a:rPr>
              <a:t>50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08659" y="247650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08659" y="223266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08659" y="198882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08659" y="174497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08659" y="150113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08659" y="125730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04370" y="1647746"/>
            <a:ext cx="170180" cy="37973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25" b="1">
                <a:latin typeface="Arial"/>
                <a:cs typeface="Arial"/>
              </a:rPr>
              <a:t>S</a:t>
            </a:r>
            <a:r>
              <a:rPr dirty="0" sz="1000" spc="-30" b="1">
                <a:latin typeface="Arial"/>
                <a:cs typeface="Arial"/>
              </a:rPr>
              <a:t>c</a:t>
            </a:r>
            <a:r>
              <a:rPr dirty="0" sz="1000" spc="-25" b="1">
                <a:latin typeface="Arial"/>
                <a:cs typeface="Arial"/>
              </a:rPr>
              <a:t>o</a:t>
            </a:r>
            <a:r>
              <a:rPr dirty="0" sz="1000" spc="20" b="1">
                <a:latin typeface="Arial"/>
                <a:cs typeface="Arial"/>
              </a:rPr>
              <a:t>r</a:t>
            </a:r>
            <a:r>
              <a:rPr dirty="0" sz="1000" b="1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273040" y="248412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652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069079" y="2484120"/>
            <a:ext cx="876300" cy="0"/>
          </a:xfrm>
          <a:custGeom>
            <a:avLst/>
            <a:gdLst/>
            <a:ahLst/>
            <a:cxnLst/>
            <a:rect l="l" t="t" r="r" b="b"/>
            <a:pathLst>
              <a:path w="876300" h="0">
                <a:moveTo>
                  <a:pt x="0" y="0"/>
                </a:moveTo>
                <a:lnTo>
                  <a:pt x="876173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665220" y="2225039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65220" y="1973579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665220" y="1729739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665220" y="1478280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665220" y="1242060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 h="0">
                <a:moveTo>
                  <a:pt x="0" y="0"/>
                </a:moveTo>
                <a:lnTo>
                  <a:pt x="2133218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061330" y="1370933"/>
            <a:ext cx="638175" cy="0"/>
          </a:xfrm>
          <a:custGeom>
            <a:avLst/>
            <a:gdLst/>
            <a:ahLst/>
            <a:cxnLst/>
            <a:rect l="l" t="t" r="r" b="b"/>
            <a:pathLst>
              <a:path w="638175" h="0">
                <a:moveTo>
                  <a:pt x="0" y="0"/>
                </a:moveTo>
                <a:lnTo>
                  <a:pt x="638175" y="0"/>
                </a:lnTo>
              </a:path>
            </a:pathLst>
          </a:custGeom>
          <a:ln w="16573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756659" y="1287780"/>
            <a:ext cx="1943100" cy="73660"/>
          </a:xfrm>
          <a:custGeom>
            <a:avLst/>
            <a:gdLst/>
            <a:ahLst/>
            <a:cxnLst/>
            <a:rect l="l" t="t" r="r" b="b"/>
            <a:pathLst>
              <a:path w="1943100" h="73659">
                <a:moveTo>
                  <a:pt x="0" y="0"/>
                </a:moveTo>
                <a:lnTo>
                  <a:pt x="0" y="73152"/>
                </a:lnTo>
                <a:lnTo>
                  <a:pt x="99313" y="68707"/>
                </a:lnTo>
                <a:lnTo>
                  <a:pt x="297814" y="62992"/>
                </a:lnTo>
                <a:lnTo>
                  <a:pt x="382904" y="61595"/>
                </a:lnTo>
                <a:lnTo>
                  <a:pt x="453770" y="59309"/>
                </a:lnTo>
                <a:lnTo>
                  <a:pt x="676782" y="58674"/>
                </a:lnTo>
                <a:lnTo>
                  <a:pt x="694816" y="58166"/>
                </a:lnTo>
                <a:lnTo>
                  <a:pt x="1942845" y="58166"/>
                </a:lnTo>
                <a:lnTo>
                  <a:pt x="1942845" y="30099"/>
                </a:lnTo>
                <a:lnTo>
                  <a:pt x="1233804" y="30099"/>
                </a:lnTo>
                <a:lnTo>
                  <a:pt x="1162939" y="28956"/>
                </a:lnTo>
                <a:lnTo>
                  <a:pt x="1092073" y="28829"/>
                </a:lnTo>
                <a:lnTo>
                  <a:pt x="897001" y="25781"/>
                </a:lnTo>
                <a:lnTo>
                  <a:pt x="737362" y="25781"/>
                </a:lnTo>
                <a:lnTo>
                  <a:pt x="717168" y="25019"/>
                </a:lnTo>
                <a:lnTo>
                  <a:pt x="666495" y="25019"/>
                </a:lnTo>
                <a:lnTo>
                  <a:pt x="595629" y="24003"/>
                </a:lnTo>
                <a:lnTo>
                  <a:pt x="382904" y="18161"/>
                </a:lnTo>
                <a:lnTo>
                  <a:pt x="312038" y="14478"/>
                </a:lnTo>
                <a:lnTo>
                  <a:pt x="297814" y="13589"/>
                </a:lnTo>
                <a:lnTo>
                  <a:pt x="170179" y="7747"/>
                </a:lnTo>
                <a:lnTo>
                  <a:pt x="99313" y="3683"/>
                </a:lnTo>
                <a:lnTo>
                  <a:pt x="2832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990465" y="1304385"/>
            <a:ext cx="709295" cy="0"/>
          </a:xfrm>
          <a:custGeom>
            <a:avLst/>
            <a:gdLst/>
            <a:ahLst/>
            <a:cxnLst/>
            <a:rect l="l" t="t" r="r" b="b"/>
            <a:pathLst>
              <a:path w="709295" h="0">
                <a:moveTo>
                  <a:pt x="0" y="0"/>
                </a:moveTo>
                <a:lnTo>
                  <a:pt x="709040" y="0"/>
                </a:lnTo>
              </a:path>
            </a:pathLst>
          </a:custGeom>
          <a:ln w="14668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749675" y="1337183"/>
            <a:ext cx="1964689" cy="0"/>
          </a:xfrm>
          <a:custGeom>
            <a:avLst/>
            <a:gdLst/>
            <a:ahLst/>
            <a:cxnLst/>
            <a:rect l="l" t="t" r="r" b="b"/>
            <a:pathLst>
              <a:path w="1964689" h="0">
                <a:moveTo>
                  <a:pt x="0" y="0"/>
                </a:moveTo>
                <a:lnTo>
                  <a:pt x="1964563" y="0"/>
                </a:lnTo>
              </a:path>
            </a:pathLst>
          </a:custGeom>
          <a:ln w="5092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756659" y="1283969"/>
            <a:ext cx="1014094" cy="64769"/>
          </a:xfrm>
          <a:custGeom>
            <a:avLst/>
            <a:gdLst/>
            <a:ahLst/>
            <a:cxnLst/>
            <a:rect l="l" t="t" r="r" b="b"/>
            <a:pathLst>
              <a:path w="1014095" h="64769">
                <a:moveTo>
                  <a:pt x="0" y="0"/>
                </a:moveTo>
                <a:lnTo>
                  <a:pt x="0" y="64515"/>
                </a:lnTo>
                <a:lnTo>
                  <a:pt x="170179" y="45212"/>
                </a:lnTo>
                <a:lnTo>
                  <a:pt x="297814" y="32765"/>
                </a:lnTo>
                <a:lnTo>
                  <a:pt x="453770" y="20954"/>
                </a:lnTo>
                <a:lnTo>
                  <a:pt x="595629" y="12826"/>
                </a:lnTo>
                <a:lnTo>
                  <a:pt x="737362" y="6603"/>
                </a:lnTo>
                <a:lnTo>
                  <a:pt x="1013587" y="126"/>
                </a:lnTo>
                <a:lnTo>
                  <a:pt x="28320" y="126"/>
                </a:lnTo>
                <a:lnTo>
                  <a:pt x="0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061330" y="1287144"/>
            <a:ext cx="638175" cy="0"/>
          </a:xfrm>
          <a:custGeom>
            <a:avLst/>
            <a:gdLst/>
            <a:ahLst/>
            <a:cxnLst/>
            <a:rect l="l" t="t" r="r" b="b"/>
            <a:pathLst>
              <a:path w="638175" h="0">
                <a:moveTo>
                  <a:pt x="0" y="0"/>
                </a:moveTo>
                <a:lnTo>
                  <a:pt x="638175" y="0"/>
                </a:lnTo>
              </a:path>
            </a:pathLst>
          </a:custGeom>
          <a:ln w="11684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784980" y="1275841"/>
            <a:ext cx="1914525" cy="0"/>
          </a:xfrm>
          <a:custGeom>
            <a:avLst/>
            <a:gdLst/>
            <a:ahLst/>
            <a:cxnLst/>
            <a:rect l="l" t="t" r="r" b="b"/>
            <a:pathLst>
              <a:path w="1914525" h="0">
                <a:moveTo>
                  <a:pt x="0" y="0"/>
                </a:moveTo>
                <a:lnTo>
                  <a:pt x="1914525" y="0"/>
                </a:lnTo>
              </a:path>
            </a:pathLst>
          </a:custGeom>
          <a:ln w="16510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14554" y="1266825"/>
            <a:ext cx="585470" cy="0"/>
          </a:xfrm>
          <a:custGeom>
            <a:avLst/>
            <a:gdLst/>
            <a:ahLst/>
            <a:cxnLst/>
            <a:rect l="l" t="t" r="r" b="b"/>
            <a:pathLst>
              <a:path w="585470" h="0">
                <a:moveTo>
                  <a:pt x="0" y="0"/>
                </a:moveTo>
                <a:lnTo>
                  <a:pt x="584951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32717" y="1265555"/>
            <a:ext cx="467359" cy="0"/>
          </a:xfrm>
          <a:custGeom>
            <a:avLst/>
            <a:gdLst/>
            <a:ahLst/>
            <a:cxnLst/>
            <a:rect l="l" t="t" r="r" b="b"/>
            <a:pathLst>
              <a:path w="467360" h="0">
                <a:moveTo>
                  <a:pt x="0" y="0"/>
                </a:moveTo>
                <a:lnTo>
                  <a:pt x="466788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479445" y="1261110"/>
            <a:ext cx="220345" cy="0"/>
          </a:xfrm>
          <a:custGeom>
            <a:avLst/>
            <a:gdLst/>
            <a:ahLst/>
            <a:cxnLst/>
            <a:rect l="l" t="t" r="r" b="b"/>
            <a:pathLst>
              <a:path w="220345" h="0">
                <a:moveTo>
                  <a:pt x="0" y="0"/>
                </a:moveTo>
                <a:lnTo>
                  <a:pt x="220060" y="0"/>
                </a:lnTo>
              </a:path>
            </a:pathLst>
          </a:custGeom>
          <a:ln w="7619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756659" y="1272539"/>
            <a:ext cx="1943100" cy="45720"/>
          </a:xfrm>
          <a:custGeom>
            <a:avLst/>
            <a:gdLst/>
            <a:ahLst/>
            <a:cxnLst/>
            <a:rect l="l" t="t" r="r" b="b"/>
            <a:pathLst>
              <a:path w="1943100" h="45719">
                <a:moveTo>
                  <a:pt x="0" y="45465"/>
                </a:moveTo>
                <a:lnTo>
                  <a:pt x="99313" y="38988"/>
                </a:lnTo>
                <a:lnTo>
                  <a:pt x="170179" y="34544"/>
                </a:lnTo>
                <a:lnTo>
                  <a:pt x="241045" y="30352"/>
                </a:lnTo>
                <a:lnTo>
                  <a:pt x="297814" y="27305"/>
                </a:lnTo>
                <a:lnTo>
                  <a:pt x="382904" y="22860"/>
                </a:lnTo>
                <a:lnTo>
                  <a:pt x="453770" y="19431"/>
                </a:lnTo>
                <a:lnTo>
                  <a:pt x="524637" y="16383"/>
                </a:lnTo>
                <a:lnTo>
                  <a:pt x="595629" y="13462"/>
                </a:lnTo>
                <a:lnTo>
                  <a:pt x="666495" y="10922"/>
                </a:lnTo>
                <a:lnTo>
                  <a:pt x="737362" y="8636"/>
                </a:lnTo>
                <a:lnTo>
                  <a:pt x="808354" y="6731"/>
                </a:lnTo>
                <a:lnTo>
                  <a:pt x="879220" y="4952"/>
                </a:lnTo>
                <a:lnTo>
                  <a:pt x="950213" y="3556"/>
                </a:lnTo>
                <a:lnTo>
                  <a:pt x="1021079" y="2412"/>
                </a:lnTo>
                <a:lnTo>
                  <a:pt x="1092073" y="1524"/>
                </a:lnTo>
                <a:lnTo>
                  <a:pt x="1162939" y="762"/>
                </a:lnTo>
                <a:lnTo>
                  <a:pt x="1233804" y="508"/>
                </a:lnTo>
                <a:lnTo>
                  <a:pt x="1304670" y="126"/>
                </a:lnTo>
                <a:lnTo>
                  <a:pt x="1375664" y="126"/>
                </a:lnTo>
                <a:lnTo>
                  <a:pt x="1418081" y="0"/>
                </a:lnTo>
                <a:lnTo>
                  <a:pt x="1446529" y="0"/>
                </a:lnTo>
                <a:lnTo>
                  <a:pt x="1517395" y="126"/>
                </a:lnTo>
                <a:lnTo>
                  <a:pt x="1588262" y="126"/>
                </a:lnTo>
                <a:lnTo>
                  <a:pt x="1659254" y="126"/>
                </a:lnTo>
                <a:lnTo>
                  <a:pt x="1730120" y="254"/>
                </a:lnTo>
                <a:lnTo>
                  <a:pt x="1800987" y="381"/>
                </a:lnTo>
                <a:lnTo>
                  <a:pt x="1871979" y="508"/>
                </a:lnTo>
                <a:lnTo>
                  <a:pt x="1942845" y="762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669029" y="1169669"/>
            <a:ext cx="2133600" cy="1371600"/>
          </a:xfrm>
          <a:custGeom>
            <a:avLst/>
            <a:gdLst/>
            <a:ahLst/>
            <a:cxnLst/>
            <a:rect l="l" t="t" r="r" b="b"/>
            <a:pathLst>
              <a:path w="2133600" h="1371600">
                <a:moveTo>
                  <a:pt x="0" y="1371345"/>
                </a:moveTo>
                <a:lnTo>
                  <a:pt x="2133219" y="1371345"/>
                </a:lnTo>
                <a:lnTo>
                  <a:pt x="2133219" y="0"/>
                </a:lnTo>
                <a:lnTo>
                  <a:pt x="0" y="0"/>
                </a:lnTo>
                <a:lnTo>
                  <a:pt x="0" y="137134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93192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14527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35102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56437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77774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99110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20445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417820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31179" y="25450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741420" y="2415553"/>
            <a:ext cx="327660" cy="121920"/>
          </a:xfrm>
          <a:custGeom>
            <a:avLst/>
            <a:gdLst/>
            <a:ahLst/>
            <a:cxnLst/>
            <a:rect l="l" t="t" r="r" b="b"/>
            <a:pathLst>
              <a:path w="327660" h="121919">
                <a:moveTo>
                  <a:pt x="0" y="121779"/>
                </a:moveTo>
                <a:lnTo>
                  <a:pt x="327660" y="121779"/>
                </a:lnTo>
                <a:lnTo>
                  <a:pt x="327660" y="0"/>
                </a:lnTo>
                <a:lnTo>
                  <a:pt x="0" y="0"/>
                </a:lnTo>
                <a:lnTo>
                  <a:pt x="0" y="121779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771900" y="247650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446" y="0"/>
                </a:lnTo>
              </a:path>
            </a:pathLst>
          </a:custGeom>
          <a:ln w="270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945379" y="2415553"/>
            <a:ext cx="327660" cy="121920"/>
          </a:xfrm>
          <a:custGeom>
            <a:avLst/>
            <a:gdLst/>
            <a:ahLst/>
            <a:cxnLst/>
            <a:rect l="l" t="t" r="r" b="b"/>
            <a:pathLst>
              <a:path w="327660" h="121919">
                <a:moveTo>
                  <a:pt x="0" y="121779"/>
                </a:moveTo>
                <a:lnTo>
                  <a:pt x="327660" y="121779"/>
                </a:lnTo>
                <a:lnTo>
                  <a:pt x="327660" y="0"/>
                </a:lnTo>
                <a:lnTo>
                  <a:pt x="0" y="0"/>
                </a:lnTo>
                <a:lnTo>
                  <a:pt x="0" y="121779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975859" y="247650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445" y="0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3851275" y="2296604"/>
            <a:ext cx="1944370" cy="599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45110">
              <a:lnSpc>
                <a:spcPct val="142800"/>
              </a:lnSpc>
              <a:spcBef>
                <a:spcPts val="95"/>
              </a:spcBef>
              <a:tabLst>
                <a:tab pos="1470025" algn="l"/>
              </a:tabLst>
            </a:pPr>
            <a:r>
              <a:rPr dirty="0" sz="1000" spc="-5" b="1">
                <a:latin typeface="Arial"/>
                <a:cs typeface="Arial"/>
              </a:rPr>
              <a:t>C</a:t>
            </a:r>
            <a:r>
              <a:rPr dirty="0" sz="1000" spc="-15" b="1">
                <a:latin typeface="Arial"/>
                <a:cs typeface="Arial"/>
              </a:rPr>
              <a:t>on</a:t>
            </a:r>
            <a:r>
              <a:rPr dirty="0" sz="1000" spc="-20" b="1">
                <a:latin typeface="Arial"/>
                <a:cs typeface="Arial"/>
              </a:rPr>
              <a:t>se</a:t>
            </a:r>
            <a:r>
              <a:rPr dirty="0" sz="1000" spc="85" b="1">
                <a:latin typeface="Arial"/>
                <a:cs typeface="Arial"/>
              </a:rPr>
              <a:t>r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-20" b="1">
                <a:latin typeface="Arial"/>
                <a:cs typeface="Arial"/>
              </a:rPr>
              <a:t>a</a:t>
            </a:r>
            <a:r>
              <a:rPr dirty="0" sz="1000" spc="20" b="1">
                <a:latin typeface="Arial"/>
                <a:cs typeface="Arial"/>
              </a:rPr>
              <a:t>t</a:t>
            </a:r>
            <a:r>
              <a:rPr dirty="0" sz="1000" spc="-40" b="1">
                <a:latin typeface="Arial"/>
                <a:cs typeface="Arial"/>
              </a:rPr>
              <a:t>i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10" b="1">
                <a:latin typeface="Arial"/>
                <a:cs typeface="Arial"/>
              </a:rPr>
              <a:t>e</a:t>
            </a:r>
            <a:r>
              <a:rPr dirty="0" sz="1000" b="1">
                <a:latin typeface="Arial"/>
                <a:cs typeface="Arial"/>
              </a:rPr>
              <a:t>	</a:t>
            </a:r>
            <a:r>
              <a:rPr dirty="0" sz="1000" spc="-40" b="1">
                <a:latin typeface="Arial"/>
                <a:cs typeface="Arial"/>
              </a:rPr>
              <a:t>I</a:t>
            </a:r>
            <a:r>
              <a:rPr dirty="0" sz="1000" spc="-80" b="1">
                <a:latin typeface="Arial"/>
                <a:cs typeface="Arial"/>
              </a:rPr>
              <a:t>n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-20" b="1">
                <a:latin typeface="Arial"/>
                <a:cs typeface="Arial"/>
              </a:rPr>
              <a:t>as</a:t>
            </a:r>
            <a:r>
              <a:rPr dirty="0" sz="1000" spc="-40" b="1">
                <a:latin typeface="Arial"/>
                <a:cs typeface="Arial"/>
              </a:rPr>
              <a:t>i</a:t>
            </a:r>
            <a:r>
              <a:rPr dirty="0" sz="1000" spc="-80" b="1">
                <a:latin typeface="Arial"/>
                <a:cs typeface="Arial"/>
              </a:rPr>
              <a:t>v</a:t>
            </a:r>
            <a:r>
              <a:rPr dirty="0" sz="1000" spc="5" b="1">
                <a:latin typeface="Arial"/>
                <a:cs typeface="Arial"/>
              </a:rPr>
              <a:t>e  </a:t>
            </a:r>
            <a:r>
              <a:rPr dirty="0" sz="1000" spc="-5" b="1">
                <a:latin typeface="Arial"/>
                <a:cs typeface="Arial"/>
              </a:rPr>
              <a:t>15 30 45 60 75 90</a:t>
            </a:r>
            <a:r>
              <a:rPr dirty="0" sz="1000" spc="-220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105120135</a:t>
            </a:r>
            <a:endParaRPr sz="1000">
              <a:latin typeface="Arial"/>
              <a:cs typeface="Arial"/>
            </a:endParaRPr>
          </a:p>
          <a:p>
            <a:pPr marL="320675">
              <a:lnSpc>
                <a:spcPts val="1090"/>
              </a:lnSpc>
            </a:pPr>
            <a:r>
              <a:rPr dirty="0" sz="1000" spc="-10" b="1">
                <a:latin typeface="Arial"/>
                <a:cs typeface="Arial"/>
              </a:rPr>
              <a:t>Estimated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GFR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00100" y="4183379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00100" y="388620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800100" y="358902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00100" y="329184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800100" y="2994660"/>
            <a:ext cx="1935480" cy="0"/>
          </a:xfrm>
          <a:custGeom>
            <a:avLst/>
            <a:gdLst/>
            <a:ahLst/>
            <a:cxnLst/>
            <a:rect l="l" t="t" r="r" b="b"/>
            <a:pathLst>
              <a:path w="1935480" h="0">
                <a:moveTo>
                  <a:pt x="0" y="0"/>
                </a:moveTo>
                <a:lnTo>
                  <a:pt x="193548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883919" y="3304413"/>
            <a:ext cx="1760220" cy="353060"/>
          </a:xfrm>
          <a:custGeom>
            <a:avLst/>
            <a:gdLst/>
            <a:ahLst/>
            <a:cxnLst/>
            <a:rect l="l" t="t" r="r" b="b"/>
            <a:pathLst>
              <a:path w="1760220" h="353060">
                <a:moveTo>
                  <a:pt x="989076" y="0"/>
                </a:moveTo>
                <a:lnTo>
                  <a:pt x="937768" y="635"/>
                </a:lnTo>
                <a:lnTo>
                  <a:pt x="860679" y="4953"/>
                </a:lnTo>
                <a:lnTo>
                  <a:pt x="796417" y="12700"/>
                </a:lnTo>
                <a:lnTo>
                  <a:pt x="732155" y="23113"/>
                </a:lnTo>
                <a:lnTo>
                  <a:pt x="668020" y="36068"/>
                </a:lnTo>
                <a:lnTo>
                  <a:pt x="629412" y="43053"/>
                </a:lnTo>
                <a:lnTo>
                  <a:pt x="603758" y="49656"/>
                </a:lnTo>
                <a:lnTo>
                  <a:pt x="539496" y="65405"/>
                </a:lnTo>
                <a:lnTo>
                  <a:pt x="475361" y="75945"/>
                </a:lnTo>
                <a:lnTo>
                  <a:pt x="411099" y="89026"/>
                </a:lnTo>
                <a:lnTo>
                  <a:pt x="346798" y="96393"/>
                </a:lnTo>
                <a:lnTo>
                  <a:pt x="282549" y="109347"/>
                </a:lnTo>
                <a:lnTo>
                  <a:pt x="269773" y="110489"/>
                </a:lnTo>
                <a:lnTo>
                  <a:pt x="218401" y="119761"/>
                </a:lnTo>
                <a:lnTo>
                  <a:pt x="154139" y="121538"/>
                </a:lnTo>
                <a:lnTo>
                  <a:pt x="89890" y="127762"/>
                </a:lnTo>
                <a:lnTo>
                  <a:pt x="25641" y="132842"/>
                </a:lnTo>
                <a:lnTo>
                  <a:pt x="0" y="137413"/>
                </a:lnTo>
                <a:lnTo>
                  <a:pt x="0" y="353059"/>
                </a:lnTo>
                <a:lnTo>
                  <a:pt x="25641" y="341756"/>
                </a:lnTo>
                <a:lnTo>
                  <a:pt x="154139" y="297180"/>
                </a:lnTo>
                <a:lnTo>
                  <a:pt x="218401" y="278892"/>
                </a:lnTo>
                <a:lnTo>
                  <a:pt x="269773" y="256667"/>
                </a:lnTo>
                <a:lnTo>
                  <a:pt x="282549" y="252475"/>
                </a:lnTo>
                <a:lnTo>
                  <a:pt x="346798" y="226314"/>
                </a:lnTo>
                <a:lnTo>
                  <a:pt x="411099" y="206629"/>
                </a:lnTo>
                <a:lnTo>
                  <a:pt x="475361" y="184404"/>
                </a:lnTo>
                <a:lnTo>
                  <a:pt x="539496" y="169163"/>
                </a:lnTo>
                <a:lnTo>
                  <a:pt x="603758" y="150622"/>
                </a:lnTo>
                <a:lnTo>
                  <a:pt x="629412" y="143891"/>
                </a:lnTo>
                <a:lnTo>
                  <a:pt x="732155" y="123698"/>
                </a:lnTo>
                <a:lnTo>
                  <a:pt x="796417" y="114300"/>
                </a:lnTo>
                <a:lnTo>
                  <a:pt x="860679" y="106299"/>
                </a:lnTo>
                <a:lnTo>
                  <a:pt x="989076" y="96393"/>
                </a:lnTo>
                <a:lnTo>
                  <a:pt x="1053338" y="95250"/>
                </a:lnTo>
                <a:lnTo>
                  <a:pt x="1759839" y="95250"/>
                </a:lnTo>
                <a:lnTo>
                  <a:pt x="1759839" y="16763"/>
                </a:lnTo>
                <a:lnTo>
                  <a:pt x="1284605" y="16763"/>
                </a:lnTo>
                <a:lnTo>
                  <a:pt x="1245997" y="12573"/>
                </a:lnTo>
                <a:lnTo>
                  <a:pt x="1181735" y="10794"/>
                </a:lnTo>
                <a:lnTo>
                  <a:pt x="1117473" y="8255"/>
                </a:lnTo>
                <a:lnTo>
                  <a:pt x="1053338" y="2412"/>
                </a:lnTo>
                <a:lnTo>
                  <a:pt x="989076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937257" y="3399663"/>
            <a:ext cx="706755" cy="133985"/>
          </a:xfrm>
          <a:custGeom>
            <a:avLst/>
            <a:gdLst/>
            <a:ahLst/>
            <a:cxnLst/>
            <a:rect l="l" t="t" r="r" b="b"/>
            <a:pathLst>
              <a:path w="706755" h="133985">
                <a:moveTo>
                  <a:pt x="706501" y="0"/>
                </a:moveTo>
                <a:lnTo>
                  <a:pt x="0" y="0"/>
                </a:lnTo>
                <a:lnTo>
                  <a:pt x="64135" y="2920"/>
                </a:lnTo>
                <a:lnTo>
                  <a:pt x="128397" y="6604"/>
                </a:lnTo>
                <a:lnTo>
                  <a:pt x="192659" y="14097"/>
                </a:lnTo>
                <a:lnTo>
                  <a:pt x="231267" y="24384"/>
                </a:lnTo>
                <a:lnTo>
                  <a:pt x="256921" y="26416"/>
                </a:lnTo>
                <a:lnTo>
                  <a:pt x="321056" y="39624"/>
                </a:lnTo>
                <a:lnTo>
                  <a:pt x="385318" y="55118"/>
                </a:lnTo>
                <a:lnTo>
                  <a:pt x="449580" y="71881"/>
                </a:lnTo>
                <a:lnTo>
                  <a:pt x="513842" y="87249"/>
                </a:lnTo>
                <a:lnTo>
                  <a:pt x="577977" y="101473"/>
                </a:lnTo>
                <a:lnTo>
                  <a:pt x="642239" y="118237"/>
                </a:lnTo>
                <a:lnTo>
                  <a:pt x="706501" y="133731"/>
                </a:lnTo>
                <a:lnTo>
                  <a:pt x="706501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168525" y="3310318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233" y="0"/>
                </a:lnTo>
              </a:path>
            </a:pathLst>
          </a:custGeom>
          <a:ln w="21716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883919" y="3352800"/>
            <a:ext cx="1760220" cy="198120"/>
          </a:xfrm>
          <a:custGeom>
            <a:avLst/>
            <a:gdLst/>
            <a:ahLst/>
            <a:cxnLst/>
            <a:rect l="l" t="t" r="r" b="b"/>
            <a:pathLst>
              <a:path w="1760220" h="198120">
                <a:moveTo>
                  <a:pt x="0" y="197865"/>
                </a:moveTo>
                <a:lnTo>
                  <a:pt x="89890" y="177165"/>
                </a:lnTo>
                <a:lnTo>
                  <a:pt x="154139" y="161925"/>
                </a:lnTo>
                <a:lnTo>
                  <a:pt x="218401" y="146176"/>
                </a:lnTo>
                <a:lnTo>
                  <a:pt x="269773" y="133350"/>
                </a:lnTo>
                <a:lnTo>
                  <a:pt x="346798" y="113792"/>
                </a:lnTo>
                <a:lnTo>
                  <a:pt x="411099" y="97536"/>
                </a:lnTo>
                <a:lnTo>
                  <a:pt x="475361" y="81406"/>
                </a:lnTo>
                <a:lnTo>
                  <a:pt x="539496" y="65786"/>
                </a:lnTo>
                <a:lnTo>
                  <a:pt x="603758" y="51054"/>
                </a:lnTo>
                <a:lnTo>
                  <a:pt x="668020" y="37464"/>
                </a:lnTo>
                <a:lnTo>
                  <a:pt x="732155" y="25526"/>
                </a:lnTo>
                <a:lnTo>
                  <a:pt x="796417" y="15493"/>
                </a:lnTo>
                <a:lnTo>
                  <a:pt x="860679" y="7619"/>
                </a:lnTo>
                <a:lnTo>
                  <a:pt x="924813" y="2412"/>
                </a:lnTo>
                <a:lnTo>
                  <a:pt x="989076" y="0"/>
                </a:lnTo>
                <a:lnTo>
                  <a:pt x="1053338" y="381"/>
                </a:lnTo>
                <a:lnTo>
                  <a:pt x="1117473" y="2920"/>
                </a:lnTo>
                <a:lnTo>
                  <a:pt x="1181735" y="7238"/>
                </a:lnTo>
                <a:lnTo>
                  <a:pt x="1245997" y="12700"/>
                </a:lnTo>
                <a:lnTo>
                  <a:pt x="1284605" y="16382"/>
                </a:lnTo>
                <a:lnTo>
                  <a:pt x="1374394" y="25526"/>
                </a:lnTo>
                <a:lnTo>
                  <a:pt x="1438656" y="32004"/>
                </a:lnTo>
                <a:lnTo>
                  <a:pt x="1502918" y="38226"/>
                </a:lnTo>
                <a:lnTo>
                  <a:pt x="1567180" y="44450"/>
                </a:lnTo>
                <a:lnTo>
                  <a:pt x="1631315" y="50545"/>
                </a:lnTo>
                <a:lnTo>
                  <a:pt x="1695577" y="56514"/>
                </a:lnTo>
                <a:lnTo>
                  <a:pt x="1759839" y="62356"/>
                </a:lnTo>
              </a:path>
            </a:pathLst>
          </a:custGeom>
          <a:ln w="27050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803909" y="2937497"/>
            <a:ext cx="1935480" cy="1310640"/>
          </a:xfrm>
          <a:custGeom>
            <a:avLst/>
            <a:gdLst/>
            <a:ahLst/>
            <a:cxnLst/>
            <a:rect l="l" t="t" r="r" b="b"/>
            <a:pathLst>
              <a:path w="1935480" h="1310639">
                <a:moveTo>
                  <a:pt x="0" y="1310386"/>
                </a:moveTo>
                <a:lnTo>
                  <a:pt x="1935099" y="1310386"/>
                </a:lnTo>
                <a:lnTo>
                  <a:pt x="1935099" y="0"/>
                </a:lnTo>
                <a:lnTo>
                  <a:pt x="0" y="0"/>
                </a:lnTo>
                <a:lnTo>
                  <a:pt x="0" y="1310386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03631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23443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42493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61543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8135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0040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1945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38506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583179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966469" y="4277677"/>
            <a:ext cx="179514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 b="1">
                <a:latin typeface="Arial"/>
                <a:cs typeface="Arial"/>
              </a:rPr>
              <a:t>15</a:t>
            </a:r>
            <a:r>
              <a:rPr dirty="0" sz="1050" spc="-6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30</a:t>
            </a:r>
            <a:r>
              <a:rPr dirty="0" sz="1050" spc="-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45</a:t>
            </a:r>
            <a:r>
              <a:rPr dirty="0" sz="1050" spc="-65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60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75</a:t>
            </a:r>
            <a:r>
              <a:rPr dirty="0" sz="1050" spc="-180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90</a:t>
            </a:r>
            <a:r>
              <a:rPr dirty="0" sz="1050" spc="-5" b="1">
                <a:latin typeface="Arial"/>
                <a:cs typeface="Arial"/>
              </a:rPr>
              <a:t> </a:t>
            </a:r>
            <a:r>
              <a:rPr dirty="0" sz="1050" b="1">
                <a:latin typeface="Arial"/>
                <a:cs typeface="Arial"/>
              </a:rPr>
              <a:t>105120135</a:t>
            </a:r>
            <a:endParaRPr sz="10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92125" y="2927730"/>
            <a:ext cx="243204" cy="137604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r" marR="56515">
              <a:lnSpc>
                <a:spcPct val="100000"/>
              </a:lnSpc>
              <a:spcBef>
                <a:spcPts val="120"/>
              </a:spcBef>
            </a:pPr>
            <a:r>
              <a:rPr dirty="0" sz="1000" spc="-20" b="1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</a:pPr>
            <a:r>
              <a:rPr dirty="0" sz="1000" spc="10" b="1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</a:pPr>
            <a:r>
              <a:rPr dirty="0" sz="1000" spc="10" b="1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r" marR="33655">
              <a:lnSpc>
                <a:spcPct val="100000"/>
              </a:lnSpc>
            </a:pPr>
            <a:r>
              <a:rPr dirty="0" sz="1000" spc="15" b="1">
                <a:latin typeface="Arial"/>
                <a:cs typeface="Arial"/>
              </a:rPr>
              <a:t>−5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000" spc="10" b="1">
                <a:latin typeface="Arial"/>
                <a:cs typeface="Arial"/>
              </a:rPr>
              <a:t>−</a:t>
            </a:r>
            <a:r>
              <a:rPr dirty="0" sz="1000" spc="-20" b="1">
                <a:latin typeface="Arial"/>
                <a:cs typeface="Arial"/>
              </a:rPr>
              <a:t>1</a:t>
            </a:r>
            <a:r>
              <a:rPr dirty="0" sz="1000" spc="10" b="1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31519" y="4183379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731519" y="388620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731519" y="358902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731519" y="329184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31519" y="2994660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30723" y="2857906"/>
            <a:ext cx="170180" cy="156337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10" b="1">
                <a:latin typeface="Arial"/>
                <a:cs typeface="Arial"/>
              </a:rPr>
              <a:t>Treatment</a:t>
            </a:r>
            <a:r>
              <a:rPr dirty="0" sz="1000" spc="-90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Effect</a:t>
            </a:r>
            <a:r>
              <a:rPr dirty="0" sz="1000" spc="-9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on</a:t>
            </a:r>
            <a:r>
              <a:rPr dirty="0" sz="1000" spc="-8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Score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642359" y="419862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642359" y="3878579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642359" y="3566159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642359" y="324612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642359" y="293370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60" h="0">
                <a:moveTo>
                  <a:pt x="0" y="0"/>
                </a:moveTo>
                <a:lnTo>
                  <a:pt x="215607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741420" y="3416300"/>
            <a:ext cx="1958339" cy="248920"/>
          </a:xfrm>
          <a:custGeom>
            <a:avLst/>
            <a:gdLst/>
            <a:ahLst/>
            <a:cxnLst/>
            <a:rect l="l" t="t" r="r" b="b"/>
            <a:pathLst>
              <a:path w="1958339" h="248920">
                <a:moveTo>
                  <a:pt x="28575" y="0"/>
                </a:moveTo>
                <a:lnTo>
                  <a:pt x="0" y="1777"/>
                </a:lnTo>
                <a:lnTo>
                  <a:pt x="0" y="248793"/>
                </a:lnTo>
                <a:lnTo>
                  <a:pt x="28575" y="235331"/>
                </a:lnTo>
                <a:lnTo>
                  <a:pt x="100075" y="211200"/>
                </a:lnTo>
                <a:lnTo>
                  <a:pt x="171450" y="188594"/>
                </a:lnTo>
                <a:lnTo>
                  <a:pt x="242950" y="160655"/>
                </a:lnTo>
                <a:lnTo>
                  <a:pt x="300100" y="146177"/>
                </a:lnTo>
                <a:lnTo>
                  <a:pt x="314451" y="140208"/>
                </a:lnTo>
                <a:lnTo>
                  <a:pt x="385952" y="123190"/>
                </a:lnTo>
                <a:lnTo>
                  <a:pt x="457326" y="109600"/>
                </a:lnTo>
                <a:lnTo>
                  <a:pt x="528827" y="95123"/>
                </a:lnTo>
                <a:lnTo>
                  <a:pt x="700277" y="70738"/>
                </a:lnTo>
                <a:lnTo>
                  <a:pt x="743203" y="65277"/>
                </a:lnTo>
                <a:lnTo>
                  <a:pt x="814577" y="60325"/>
                </a:lnTo>
                <a:lnTo>
                  <a:pt x="886078" y="56133"/>
                </a:lnTo>
                <a:lnTo>
                  <a:pt x="957579" y="48768"/>
                </a:lnTo>
                <a:lnTo>
                  <a:pt x="1029080" y="42291"/>
                </a:lnTo>
                <a:lnTo>
                  <a:pt x="1043304" y="41529"/>
                </a:lnTo>
                <a:lnTo>
                  <a:pt x="1100454" y="39369"/>
                </a:lnTo>
                <a:lnTo>
                  <a:pt x="1171955" y="35306"/>
                </a:lnTo>
                <a:lnTo>
                  <a:pt x="1243456" y="32893"/>
                </a:lnTo>
                <a:lnTo>
                  <a:pt x="1314957" y="31750"/>
                </a:lnTo>
                <a:lnTo>
                  <a:pt x="1957958" y="31750"/>
                </a:lnTo>
                <a:lnTo>
                  <a:pt x="1957958" y="4318"/>
                </a:lnTo>
                <a:lnTo>
                  <a:pt x="171450" y="4318"/>
                </a:lnTo>
                <a:lnTo>
                  <a:pt x="28575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056378" y="3448050"/>
            <a:ext cx="643255" cy="66675"/>
          </a:xfrm>
          <a:custGeom>
            <a:avLst/>
            <a:gdLst/>
            <a:ahLst/>
            <a:cxnLst/>
            <a:rect l="l" t="t" r="r" b="b"/>
            <a:pathLst>
              <a:path w="643254" h="66675">
                <a:moveTo>
                  <a:pt x="643001" y="0"/>
                </a:moveTo>
                <a:lnTo>
                  <a:pt x="0" y="0"/>
                </a:lnTo>
                <a:lnTo>
                  <a:pt x="71374" y="3048"/>
                </a:lnTo>
                <a:lnTo>
                  <a:pt x="114300" y="4318"/>
                </a:lnTo>
                <a:lnTo>
                  <a:pt x="142748" y="6350"/>
                </a:lnTo>
                <a:lnTo>
                  <a:pt x="214249" y="13969"/>
                </a:lnTo>
                <a:lnTo>
                  <a:pt x="285750" y="22987"/>
                </a:lnTo>
                <a:lnTo>
                  <a:pt x="357124" y="30099"/>
                </a:lnTo>
                <a:lnTo>
                  <a:pt x="428625" y="35813"/>
                </a:lnTo>
                <a:lnTo>
                  <a:pt x="500125" y="43433"/>
                </a:lnTo>
                <a:lnTo>
                  <a:pt x="571626" y="54356"/>
                </a:lnTo>
                <a:lnTo>
                  <a:pt x="643001" y="66548"/>
                </a:lnTo>
                <a:lnTo>
                  <a:pt x="643001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912870" y="3417823"/>
            <a:ext cx="1786889" cy="0"/>
          </a:xfrm>
          <a:custGeom>
            <a:avLst/>
            <a:gdLst/>
            <a:ahLst/>
            <a:cxnLst/>
            <a:rect l="l" t="t" r="r" b="b"/>
            <a:pathLst>
              <a:path w="1786889" h="0">
                <a:moveTo>
                  <a:pt x="0" y="0"/>
                </a:moveTo>
                <a:lnTo>
                  <a:pt x="1786508" y="0"/>
                </a:lnTo>
              </a:path>
            </a:pathLst>
          </a:custGeom>
          <a:ln w="5587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041521" y="3415791"/>
            <a:ext cx="1657985" cy="0"/>
          </a:xfrm>
          <a:custGeom>
            <a:avLst/>
            <a:gdLst/>
            <a:ahLst/>
            <a:cxnLst/>
            <a:rect l="l" t="t" r="r" b="b"/>
            <a:pathLst>
              <a:path w="1657985" h="0">
                <a:moveTo>
                  <a:pt x="0" y="0"/>
                </a:moveTo>
                <a:lnTo>
                  <a:pt x="1657857" y="0"/>
                </a:lnTo>
              </a:path>
            </a:pathLst>
          </a:custGeom>
          <a:ln w="3175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198746" y="3395726"/>
            <a:ext cx="1501140" cy="0"/>
          </a:xfrm>
          <a:custGeom>
            <a:avLst/>
            <a:gdLst/>
            <a:ahLst/>
            <a:cxnLst/>
            <a:rect l="l" t="t" r="r" b="b"/>
            <a:pathLst>
              <a:path w="1501139" h="0">
                <a:moveTo>
                  <a:pt x="0" y="0"/>
                </a:moveTo>
                <a:lnTo>
                  <a:pt x="1500631" y="0"/>
                </a:lnTo>
              </a:path>
            </a:pathLst>
          </a:custGeom>
          <a:ln w="42163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841875" y="3291840"/>
            <a:ext cx="857885" cy="83185"/>
          </a:xfrm>
          <a:custGeom>
            <a:avLst/>
            <a:gdLst/>
            <a:ahLst/>
            <a:cxnLst/>
            <a:rect l="l" t="t" r="r" b="b"/>
            <a:pathLst>
              <a:path w="857885" h="83185">
                <a:moveTo>
                  <a:pt x="857503" y="0"/>
                </a:moveTo>
                <a:lnTo>
                  <a:pt x="786129" y="9398"/>
                </a:lnTo>
                <a:lnTo>
                  <a:pt x="714628" y="18034"/>
                </a:lnTo>
                <a:lnTo>
                  <a:pt x="643127" y="30480"/>
                </a:lnTo>
                <a:lnTo>
                  <a:pt x="571626" y="44196"/>
                </a:lnTo>
                <a:lnTo>
                  <a:pt x="500252" y="55626"/>
                </a:lnTo>
                <a:lnTo>
                  <a:pt x="428751" y="63246"/>
                </a:lnTo>
                <a:lnTo>
                  <a:pt x="357250" y="69850"/>
                </a:lnTo>
                <a:lnTo>
                  <a:pt x="328802" y="72009"/>
                </a:lnTo>
                <a:lnTo>
                  <a:pt x="285876" y="75946"/>
                </a:lnTo>
                <a:lnTo>
                  <a:pt x="214502" y="78612"/>
                </a:lnTo>
                <a:lnTo>
                  <a:pt x="0" y="82804"/>
                </a:lnTo>
                <a:lnTo>
                  <a:pt x="857503" y="82804"/>
                </a:lnTo>
                <a:lnTo>
                  <a:pt x="857503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741420" y="3406140"/>
            <a:ext cx="1958339" cy="137160"/>
          </a:xfrm>
          <a:custGeom>
            <a:avLst/>
            <a:gdLst/>
            <a:ahLst/>
            <a:cxnLst/>
            <a:rect l="l" t="t" r="r" b="b"/>
            <a:pathLst>
              <a:path w="1958339" h="137160">
                <a:moveTo>
                  <a:pt x="0" y="137033"/>
                </a:moveTo>
                <a:lnTo>
                  <a:pt x="100075" y="120269"/>
                </a:lnTo>
                <a:lnTo>
                  <a:pt x="171450" y="108712"/>
                </a:lnTo>
                <a:lnTo>
                  <a:pt x="242950" y="97662"/>
                </a:lnTo>
                <a:lnTo>
                  <a:pt x="300100" y="89281"/>
                </a:lnTo>
                <a:lnTo>
                  <a:pt x="385952" y="77089"/>
                </a:lnTo>
                <a:lnTo>
                  <a:pt x="457326" y="67564"/>
                </a:lnTo>
                <a:lnTo>
                  <a:pt x="528827" y="58674"/>
                </a:lnTo>
                <a:lnTo>
                  <a:pt x="600328" y="50292"/>
                </a:lnTo>
                <a:lnTo>
                  <a:pt x="671829" y="42799"/>
                </a:lnTo>
                <a:lnTo>
                  <a:pt x="743203" y="35814"/>
                </a:lnTo>
                <a:lnTo>
                  <a:pt x="814577" y="29591"/>
                </a:lnTo>
                <a:lnTo>
                  <a:pt x="886078" y="24257"/>
                </a:lnTo>
                <a:lnTo>
                  <a:pt x="957579" y="19558"/>
                </a:lnTo>
                <a:lnTo>
                  <a:pt x="1029080" y="15621"/>
                </a:lnTo>
                <a:lnTo>
                  <a:pt x="1100454" y="12573"/>
                </a:lnTo>
                <a:lnTo>
                  <a:pt x="1171955" y="10287"/>
                </a:lnTo>
                <a:lnTo>
                  <a:pt x="1243456" y="8509"/>
                </a:lnTo>
                <a:lnTo>
                  <a:pt x="1314957" y="7239"/>
                </a:lnTo>
                <a:lnTo>
                  <a:pt x="1386331" y="6223"/>
                </a:lnTo>
                <a:lnTo>
                  <a:pt x="1429257" y="5715"/>
                </a:lnTo>
                <a:lnTo>
                  <a:pt x="1529206" y="4826"/>
                </a:lnTo>
                <a:lnTo>
                  <a:pt x="1600707" y="4064"/>
                </a:lnTo>
                <a:lnTo>
                  <a:pt x="1672081" y="3302"/>
                </a:lnTo>
                <a:lnTo>
                  <a:pt x="1743582" y="2540"/>
                </a:lnTo>
                <a:lnTo>
                  <a:pt x="1815083" y="1651"/>
                </a:lnTo>
                <a:lnTo>
                  <a:pt x="1886584" y="889"/>
                </a:lnTo>
                <a:lnTo>
                  <a:pt x="1957958" y="0"/>
                </a:lnTo>
              </a:path>
            </a:pathLst>
          </a:custGeom>
          <a:ln w="27051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646170" y="2876524"/>
            <a:ext cx="2156460" cy="1386840"/>
          </a:xfrm>
          <a:custGeom>
            <a:avLst/>
            <a:gdLst/>
            <a:ahLst/>
            <a:cxnLst/>
            <a:rect l="l" t="t" r="r" b="b"/>
            <a:pathLst>
              <a:path w="2156460" h="1386839">
                <a:moveTo>
                  <a:pt x="0" y="1386586"/>
                </a:moveTo>
                <a:lnTo>
                  <a:pt x="2156079" y="1386586"/>
                </a:lnTo>
                <a:lnTo>
                  <a:pt x="2156079" y="0"/>
                </a:lnTo>
                <a:lnTo>
                  <a:pt x="0" y="0"/>
                </a:lnTo>
                <a:lnTo>
                  <a:pt x="0" y="1386586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91667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13004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34340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55675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77012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99110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20445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417820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631179" y="425957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3837051" y="4232973"/>
            <a:ext cx="2009139" cy="47879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050" spc="15" b="1">
                <a:latin typeface="Arial"/>
                <a:cs typeface="Arial"/>
              </a:rPr>
              <a:t>15 30 45 60 75 90 </a:t>
            </a:r>
            <a:r>
              <a:rPr dirty="0" sz="1050" spc="10" b="1">
                <a:latin typeface="Arial"/>
                <a:cs typeface="Arial"/>
              </a:rPr>
              <a:t>105 120</a:t>
            </a:r>
            <a:r>
              <a:rPr dirty="0" sz="1050" spc="-120" b="1">
                <a:latin typeface="Arial"/>
                <a:cs typeface="Arial"/>
              </a:rPr>
              <a:t> </a:t>
            </a:r>
            <a:r>
              <a:rPr dirty="0" sz="1050" spc="15" b="1">
                <a:latin typeface="Arial"/>
                <a:cs typeface="Arial"/>
              </a:rPr>
              <a:t>135</a:t>
            </a:r>
            <a:endParaRPr sz="1050">
              <a:latin typeface="Arial"/>
              <a:cs typeface="Arial"/>
            </a:endParaRPr>
          </a:p>
          <a:p>
            <a:pPr marL="334645">
              <a:lnSpc>
                <a:spcPct val="100000"/>
              </a:lnSpc>
              <a:spcBef>
                <a:spcPts val="530"/>
              </a:spcBef>
            </a:pPr>
            <a:r>
              <a:rPr dirty="0" sz="1000" spc="-15" b="1">
                <a:solidFill>
                  <a:srgbClr val="FFFFFF"/>
                </a:solidFill>
                <a:latin typeface="Arial"/>
                <a:cs typeface="Arial"/>
              </a:rPr>
              <a:t>Estimated</a:t>
            </a: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 GFR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6522719" y="1281175"/>
            <a:ext cx="1920239" cy="82550"/>
          </a:xfrm>
          <a:custGeom>
            <a:avLst/>
            <a:gdLst/>
            <a:ahLst/>
            <a:cxnLst/>
            <a:rect l="l" t="t" r="r" b="b"/>
            <a:pathLst>
              <a:path w="1920240" h="82550">
                <a:moveTo>
                  <a:pt x="0" y="0"/>
                </a:moveTo>
                <a:lnTo>
                  <a:pt x="0" y="82550"/>
                </a:lnTo>
                <a:lnTo>
                  <a:pt x="98171" y="79375"/>
                </a:lnTo>
                <a:lnTo>
                  <a:pt x="168148" y="78359"/>
                </a:lnTo>
                <a:lnTo>
                  <a:pt x="238378" y="76326"/>
                </a:lnTo>
                <a:lnTo>
                  <a:pt x="294385" y="73151"/>
                </a:lnTo>
                <a:lnTo>
                  <a:pt x="971423" y="70231"/>
                </a:lnTo>
                <a:lnTo>
                  <a:pt x="1079119" y="68325"/>
                </a:lnTo>
                <a:lnTo>
                  <a:pt x="1359407" y="59562"/>
                </a:lnTo>
                <a:lnTo>
                  <a:pt x="1919985" y="59182"/>
                </a:lnTo>
                <a:lnTo>
                  <a:pt x="1919985" y="36449"/>
                </a:lnTo>
                <a:lnTo>
                  <a:pt x="798829" y="36449"/>
                </a:lnTo>
                <a:lnTo>
                  <a:pt x="728852" y="34798"/>
                </a:lnTo>
                <a:lnTo>
                  <a:pt x="686815" y="34416"/>
                </a:lnTo>
                <a:lnTo>
                  <a:pt x="588645" y="31750"/>
                </a:lnTo>
                <a:lnTo>
                  <a:pt x="518668" y="28956"/>
                </a:lnTo>
                <a:lnTo>
                  <a:pt x="378459" y="21462"/>
                </a:lnTo>
                <a:lnTo>
                  <a:pt x="294385" y="15494"/>
                </a:lnTo>
                <a:lnTo>
                  <a:pt x="238378" y="14097"/>
                </a:lnTo>
                <a:lnTo>
                  <a:pt x="0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7181468" y="135229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2674" y="0"/>
                </a:lnTo>
              </a:path>
            </a:pathLst>
          </a:custGeom>
          <a:ln w="3175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7391654" y="1351788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80899" y="0"/>
                </a:moveTo>
                <a:lnTo>
                  <a:pt x="0" y="0"/>
                </a:lnTo>
                <a:lnTo>
                  <a:pt x="70103" y="253"/>
                </a:lnTo>
                <a:lnTo>
                  <a:pt x="80899" y="0"/>
                </a:lnTo>
                <a:close/>
              </a:path>
            </a:pathLst>
          </a:custGeom>
          <a:solidFill>
            <a:srgbClr val="ACD7E6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601839" y="1289938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 h="0">
                <a:moveTo>
                  <a:pt x="0" y="0"/>
                </a:moveTo>
                <a:lnTo>
                  <a:pt x="840866" y="0"/>
                </a:lnTo>
              </a:path>
            </a:pathLst>
          </a:custGeom>
          <a:ln w="19557">
            <a:solidFill>
              <a:srgbClr val="ACD7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6515861" y="1325752"/>
            <a:ext cx="1941830" cy="0"/>
          </a:xfrm>
          <a:custGeom>
            <a:avLst/>
            <a:gdLst/>
            <a:ahLst/>
            <a:cxnLst/>
            <a:rect l="l" t="t" r="r" b="b"/>
            <a:pathLst>
              <a:path w="1941829" h="0">
                <a:moveTo>
                  <a:pt x="0" y="0"/>
                </a:moveTo>
                <a:lnTo>
                  <a:pt x="1941449" y="0"/>
                </a:lnTo>
              </a:path>
            </a:pathLst>
          </a:custGeom>
          <a:ln w="5206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6522719" y="1277747"/>
            <a:ext cx="1209675" cy="93980"/>
          </a:xfrm>
          <a:custGeom>
            <a:avLst/>
            <a:gdLst/>
            <a:ahLst/>
            <a:cxnLst/>
            <a:rect l="l" t="t" r="r" b="b"/>
            <a:pathLst>
              <a:path w="1209675" h="93980">
                <a:moveTo>
                  <a:pt x="28066" y="0"/>
                </a:moveTo>
                <a:lnTo>
                  <a:pt x="0" y="126"/>
                </a:lnTo>
                <a:lnTo>
                  <a:pt x="0" y="93725"/>
                </a:lnTo>
                <a:lnTo>
                  <a:pt x="28066" y="89153"/>
                </a:lnTo>
                <a:lnTo>
                  <a:pt x="238378" y="62483"/>
                </a:lnTo>
                <a:lnTo>
                  <a:pt x="294385" y="57150"/>
                </a:lnTo>
                <a:lnTo>
                  <a:pt x="308355" y="55244"/>
                </a:lnTo>
                <a:lnTo>
                  <a:pt x="378459" y="47625"/>
                </a:lnTo>
                <a:lnTo>
                  <a:pt x="518668" y="35178"/>
                </a:lnTo>
                <a:lnTo>
                  <a:pt x="588645" y="30099"/>
                </a:lnTo>
                <a:lnTo>
                  <a:pt x="798829" y="19430"/>
                </a:lnTo>
                <a:lnTo>
                  <a:pt x="1009141" y="11175"/>
                </a:lnTo>
                <a:lnTo>
                  <a:pt x="1023111" y="10922"/>
                </a:lnTo>
                <a:lnTo>
                  <a:pt x="1209294" y="3555"/>
                </a:lnTo>
                <a:lnTo>
                  <a:pt x="294385" y="3555"/>
                </a:lnTo>
                <a:lnTo>
                  <a:pt x="28066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6817106" y="1281112"/>
            <a:ext cx="922019" cy="0"/>
          </a:xfrm>
          <a:custGeom>
            <a:avLst/>
            <a:gdLst/>
            <a:ahLst/>
            <a:cxnLst/>
            <a:rect l="l" t="t" r="r" b="b"/>
            <a:pathLst>
              <a:path w="922020" h="0">
                <a:moveTo>
                  <a:pt x="0" y="0"/>
                </a:moveTo>
                <a:lnTo>
                  <a:pt x="921639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6971283" y="1261554"/>
            <a:ext cx="1471930" cy="0"/>
          </a:xfrm>
          <a:custGeom>
            <a:avLst/>
            <a:gdLst/>
            <a:ahLst/>
            <a:cxnLst/>
            <a:rect l="l" t="t" r="r" b="b"/>
            <a:pathLst>
              <a:path w="1471929" h="0">
                <a:moveTo>
                  <a:pt x="0" y="0"/>
                </a:moveTo>
                <a:lnTo>
                  <a:pt x="1471422" y="0"/>
                </a:lnTo>
              </a:path>
            </a:pathLst>
          </a:custGeom>
          <a:ln w="38988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8022335" y="1275333"/>
            <a:ext cx="79375" cy="635"/>
          </a:xfrm>
          <a:custGeom>
            <a:avLst/>
            <a:gdLst/>
            <a:ahLst/>
            <a:cxnLst/>
            <a:rect l="l" t="t" r="r" b="b"/>
            <a:pathLst>
              <a:path w="79375" h="634">
                <a:moveTo>
                  <a:pt x="78867" y="0"/>
                </a:moveTo>
                <a:lnTo>
                  <a:pt x="0" y="0"/>
                </a:lnTo>
                <a:lnTo>
                  <a:pt x="70104" y="126"/>
                </a:lnTo>
                <a:lnTo>
                  <a:pt x="78867" y="0"/>
                </a:lnTo>
                <a:close/>
              </a:path>
            </a:pathLst>
          </a:custGeom>
          <a:solidFill>
            <a:srgbClr val="FFC0CA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8162417" y="1274508"/>
            <a:ext cx="88265" cy="0"/>
          </a:xfrm>
          <a:custGeom>
            <a:avLst/>
            <a:gdLst/>
            <a:ahLst/>
            <a:cxnLst/>
            <a:rect l="l" t="t" r="r" b="b"/>
            <a:pathLst>
              <a:path w="88265" h="0">
                <a:moveTo>
                  <a:pt x="0" y="0"/>
                </a:moveTo>
                <a:lnTo>
                  <a:pt x="87756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8302625" y="1274191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 h="0">
                <a:moveTo>
                  <a:pt x="0" y="0"/>
                </a:moveTo>
                <a:lnTo>
                  <a:pt x="140080" y="0"/>
                </a:lnTo>
              </a:path>
            </a:pathLst>
          </a:custGeom>
          <a:ln w="3175">
            <a:solidFill>
              <a:srgbClr val="FFC0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522719" y="1257300"/>
            <a:ext cx="1920239" cy="68580"/>
          </a:xfrm>
          <a:custGeom>
            <a:avLst/>
            <a:gdLst/>
            <a:ahLst/>
            <a:cxnLst/>
            <a:rect l="l" t="t" r="r" b="b"/>
            <a:pathLst>
              <a:path w="1920240" h="68580">
                <a:moveTo>
                  <a:pt x="0" y="68072"/>
                </a:moveTo>
                <a:lnTo>
                  <a:pt x="98171" y="62229"/>
                </a:lnTo>
                <a:lnTo>
                  <a:pt x="168148" y="58292"/>
                </a:lnTo>
                <a:lnTo>
                  <a:pt x="238378" y="54483"/>
                </a:lnTo>
                <a:lnTo>
                  <a:pt x="294385" y="51562"/>
                </a:lnTo>
                <a:lnTo>
                  <a:pt x="308355" y="50926"/>
                </a:lnTo>
                <a:lnTo>
                  <a:pt x="378459" y="47498"/>
                </a:lnTo>
                <a:lnTo>
                  <a:pt x="448563" y="44323"/>
                </a:lnTo>
                <a:lnTo>
                  <a:pt x="518668" y="41148"/>
                </a:lnTo>
                <a:lnTo>
                  <a:pt x="588645" y="38100"/>
                </a:lnTo>
                <a:lnTo>
                  <a:pt x="658749" y="35433"/>
                </a:lnTo>
                <a:lnTo>
                  <a:pt x="686815" y="34162"/>
                </a:lnTo>
                <a:lnTo>
                  <a:pt x="728852" y="32638"/>
                </a:lnTo>
                <a:lnTo>
                  <a:pt x="798829" y="30099"/>
                </a:lnTo>
                <a:lnTo>
                  <a:pt x="868933" y="27559"/>
                </a:lnTo>
                <a:lnTo>
                  <a:pt x="939037" y="25273"/>
                </a:lnTo>
                <a:lnTo>
                  <a:pt x="1009141" y="22860"/>
                </a:lnTo>
                <a:lnTo>
                  <a:pt x="1023111" y="22351"/>
                </a:lnTo>
                <a:lnTo>
                  <a:pt x="1079119" y="20447"/>
                </a:lnTo>
                <a:lnTo>
                  <a:pt x="1149223" y="18414"/>
                </a:lnTo>
                <a:lnTo>
                  <a:pt x="1219327" y="16383"/>
                </a:lnTo>
                <a:lnTo>
                  <a:pt x="1289430" y="14224"/>
                </a:lnTo>
                <a:lnTo>
                  <a:pt x="1359407" y="12446"/>
                </a:lnTo>
                <a:lnTo>
                  <a:pt x="1401572" y="11175"/>
                </a:lnTo>
                <a:lnTo>
                  <a:pt x="1429511" y="10540"/>
                </a:lnTo>
                <a:lnTo>
                  <a:pt x="1499615" y="8762"/>
                </a:lnTo>
                <a:lnTo>
                  <a:pt x="1569720" y="7238"/>
                </a:lnTo>
                <a:lnTo>
                  <a:pt x="1639697" y="5587"/>
                </a:lnTo>
                <a:lnTo>
                  <a:pt x="1709927" y="4063"/>
                </a:lnTo>
                <a:lnTo>
                  <a:pt x="1779904" y="2666"/>
                </a:lnTo>
                <a:lnTo>
                  <a:pt x="1850008" y="1270"/>
                </a:lnTo>
                <a:lnTo>
                  <a:pt x="1919985" y="0"/>
                </a:lnTo>
              </a:path>
            </a:pathLst>
          </a:custGeom>
          <a:ln w="270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 txBox="1"/>
          <p:nvPr/>
        </p:nvSpPr>
        <p:spPr>
          <a:xfrm>
            <a:off x="4435728" y="983932"/>
            <a:ext cx="3321050" cy="1816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766695" algn="l"/>
              </a:tabLst>
            </a:pPr>
            <a:r>
              <a:rPr dirty="0" sz="1000" spc="-10" b="1">
                <a:latin typeface="Arial"/>
                <a:cs typeface="Arial"/>
              </a:rPr>
              <a:t>Month</a:t>
            </a:r>
            <a:r>
              <a:rPr dirty="0" sz="1000" spc="-6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12	</a:t>
            </a:r>
            <a:r>
              <a:rPr dirty="0" baseline="5555" sz="1500" spc="-15" b="1">
                <a:latin typeface="Arial"/>
                <a:cs typeface="Arial"/>
              </a:rPr>
              <a:t>Month</a:t>
            </a:r>
            <a:r>
              <a:rPr dirty="0" baseline="5555" sz="1500" spc="-179" b="1">
                <a:latin typeface="Arial"/>
                <a:cs typeface="Arial"/>
              </a:rPr>
              <a:t> </a:t>
            </a:r>
            <a:r>
              <a:rPr dirty="0" baseline="5555" sz="1500" spc="-30" b="1">
                <a:latin typeface="Arial"/>
                <a:cs typeface="Arial"/>
              </a:rPr>
              <a:t>36</a:t>
            </a:r>
            <a:endParaRPr baseline="5555" sz="1500">
              <a:latin typeface="Arial"/>
              <a:cs typeface="Arial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6427470" y="1184910"/>
            <a:ext cx="2141220" cy="1363980"/>
          </a:xfrm>
          <a:custGeom>
            <a:avLst/>
            <a:gdLst/>
            <a:ahLst/>
            <a:cxnLst/>
            <a:rect l="l" t="t" r="r" b="b"/>
            <a:pathLst>
              <a:path w="2141220" h="1363980">
                <a:moveTo>
                  <a:pt x="0" y="1363726"/>
                </a:moveTo>
                <a:lnTo>
                  <a:pt x="2140839" y="1363726"/>
                </a:lnTo>
                <a:lnTo>
                  <a:pt x="2140839" y="0"/>
                </a:lnTo>
                <a:lnTo>
                  <a:pt x="0" y="0"/>
                </a:lnTo>
                <a:lnTo>
                  <a:pt x="0" y="136372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6617969" y="2569591"/>
            <a:ext cx="1847850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5" b="1">
                <a:latin typeface="Arial"/>
                <a:cs typeface="Arial"/>
              </a:rPr>
              <a:t>15 30 45 60 75</a:t>
            </a:r>
            <a:r>
              <a:rPr dirty="0" sz="1000" spc="2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90 </a:t>
            </a:r>
            <a:r>
              <a:rPr dirty="0" sz="1000" spc="-20" b="1">
                <a:latin typeface="Arial"/>
                <a:cs typeface="Arial"/>
              </a:rPr>
              <a:t>105120135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669035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690371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711708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733044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754380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775715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7970519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818388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8397240" y="25298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40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423659" y="2225039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423659" y="1973579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6423659" y="1729739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6423659" y="1478280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423659" y="1242060"/>
            <a:ext cx="2141220" cy="0"/>
          </a:xfrm>
          <a:custGeom>
            <a:avLst/>
            <a:gdLst/>
            <a:ahLst/>
            <a:cxnLst/>
            <a:rect l="l" t="t" r="r" b="b"/>
            <a:pathLst>
              <a:path w="2141220" h="0">
                <a:moveTo>
                  <a:pt x="0" y="0"/>
                </a:moveTo>
                <a:lnTo>
                  <a:pt x="2140839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408420" y="417575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408420" y="384810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6408420" y="352805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408420" y="320802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6408420" y="288797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13589">
            <a:solidFill>
              <a:srgbClr val="D2D2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6507480" y="3440176"/>
            <a:ext cx="1973580" cy="187325"/>
          </a:xfrm>
          <a:custGeom>
            <a:avLst/>
            <a:gdLst/>
            <a:ahLst/>
            <a:cxnLst/>
            <a:rect l="l" t="t" r="r" b="b"/>
            <a:pathLst>
              <a:path w="1973579" h="187325">
                <a:moveTo>
                  <a:pt x="0" y="0"/>
                </a:moveTo>
                <a:lnTo>
                  <a:pt x="0" y="186944"/>
                </a:lnTo>
                <a:lnTo>
                  <a:pt x="28701" y="183896"/>
                </a:lnTo>
                <a:lnTo>
                  <a:pt x="172847" y="149606"/>
                </a:lnTo>
                <a:lnTo>
                  <a:pt x="244855" y="133350"/>
                </a:lnTo>
                <a:lnTo>
                  <a:pt x="302514" y="121665"/>
                </a:lnTo>
                <a:lnTo>
                  <a:pt x="388874" y="106299"/>
                </a:lnTo>
                <a:lnTo>
                  <a:pt x="460883" y="92202"/>
                </a:lnTo>
                <a:lnTo>
                  <a:pt x="532892" y="79248"/>
                </a:lnTo>
                <a:lnTo>
                  <a:pt x="604901" y="69342"/>
                </a:lnTo>
                <a:lnTo>
                  <a:pt x="676910" y="60198"/>
                </a:lnTo>
                <a:lnTo>
                  <a:pt x="748919" y="53212"/>
                </a:lnTo>
                <a:lnTo>
                  <a:pt x="892937" y="44576"/>
                </a:lnTo>
                <a:lnTo>
                  <a:pt x="964946" y="39497"/>
                </a:lnTo>
                <a:lnTo>
                  <a:pt x="1036954" y="38226"/>
                </a:lnTo>
                <a:lnTo>
                  <a:pt x="1051433" y="36449"/>
                </a:lnTo>
                <a:lnTo>
                  <a:pt x="1181100" y="32131"/>
                </a:lnTo>
                <a:lnTo>
                  <a:pt x="1252981" y="30480"/>
                </a:lnTo>
                <a:lnTo>
                  <a:pt x="1973199" y="30480"/>
                </a:lnTo>
                <a:lnTo>
                  <a:pt x="1973199" y="10032"/>
                </a:lnTo>
                <a:lnTo>
                  <a:pt x="388874" y="10032"/>
                </a:lnTo>
                <a:lnTo>
                  <a:pt x="316865" y="9017"/>
                </a:lnTo>
                <a:lnTo>
                  <a:pt x="302514" y="8636"/>
                </a:lnTo>
                <a:lnTo>
                  <a:pt x="100838" y="6857"/>
                </a:lnTo>
                <a:lnTo>
                  <a:pt x="28701" y="5080"/>
                </a:lnTo>
                <a:lnTo>
                  <a:pt x="0" y="0"/>
                </a:lnTo>
                <a:close/>
              </a:path>
            </a:pathLst>
          </a:custGeom>
          <a:solidFill>
            <a:srgbClr val="999999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7760461" y="3489134"/>
            <a:ext cx="720725" cy="0"/>
          </a:xfrm>
          <a:custGeom>
            <a:avLst/>
            <a:gdLst/>
            <a:ahLst/>
            <a:cxnLst/>
            <a:rect l="l" t="t" r="r" b="b"/>
            <a:pathLst>
              <a:path w="720725" h="0">
                <a:moveTo>
                  <a:pt x="0" y="0"/>
                </a:moveTo>
                <a:lnTo>
                  <a:pt x="720217" y="0"/>
                </a:lnTo>
              </a:path>
            </a:pathLst>
          </a:custGeom>
          <a:ln w="36956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6896354" y="3437635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 h="0">
                <a:moveTo>
                  <a:pt x="0" y="0"/>
                </a:moveTo>
                <a:lnTo>
                  <a:pt x="1584325" y="0"/>
                </a:lnTo>
              </a:path>
            </a:pathLst>
          </a:custGeom>
          <a:ln w="25145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7832470" y="3412680"/>
            <a:ext cx="648335" cy="0"/>
          </a:xfrm>
          <a:custGeom>
            <a:avLst/>
            <a:gdLst/>
            <a:ahLst/>
            <a:cxnLst/>
            <a:rect l="l" t="t" r="r" b="b"/>
            <a:pathLst>
              <a:path w="648334" h="0">
                <a:moveTo>
                  <a:pt x="0" y="0"/>
                </a:moveTo>
                <a:lnTo>
                  <a:pt x="648207" y="0"/>
                </a:lnTo>
              </a:path>
            </a:pathLst>
          </a:custGeom>
          <a:ln w="28321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7544434" y="3425380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 h="0">
                <a:moveTo>
                  <a:pt x="0" y="0"/>
                </a:moveTo>
                <a:lnTo>
                  <a:pt x="127508" y="0"/>
                </a:lnTo>
              </a:path>
            </a:pathLst>
          </a:custGeom>
          <a:ln w="3175">
            <a:solidFill>
              <a:srgbClr val="99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6507480" y="3451859"/>
            <a:ext cx="1973580" cy="83820"/>
          </a:xfrm>
          <a:custGeom>
            <a:avLst/>
            <a:gdLst/>
            <a:ahLst/>
            <a:cxnLst/>
            <a:rect l="l" t="t" r="r" b="b"/>
            <a:pathLst>
              <a:path w="1973579" h="83820">
                <a:moveTo>
                  <a:pt x="0" y="83692"/>
                </a:moveTo>
                <a:lnTo>
                  <a:pt x="100838" y="73532"/>
                </a:lnTo>
                <a:lnTo>
                  <a:pt x="172847" y="66293"/>
                </a:lnTo>
                <a:lnTo>
                  <a:pt x="244855" y="59308"/>
                </a:lnTo>
                <a:lnTo>
                  <a:pt x="302514" y="53847"/>
                </a:lnTo>
                <a:lnTo>
                  <a:pt x="388874" y="45719"/>
                </a:lnTo>
                <a:lnTo>
                  <a:pt x="460883" y="39369"/>
                </a:lnTo>
                <a:lnTo>
                  <a:pt x="532892" y="33146"/>
                </a:lnTo>
                <a:lnTo>
                  <a:pt x="604901" y="27304"/>
                </a:lnTo>
                <a:lnTo>
                  <a:pt x="676910" y="21843"/>
                </a:lnTo>
                <a:lnTo>
                  <a:pt x="748919" y="16890"/>
                </a:lnTo>
                <a:lnTo>
                  <a:pt x="820927" y="12445"/>
                </a:lnTo>
                <a:lnTo>
                  <a:pt x="892937" y="8635"/>
                </a:lnTo>
                <a:lnTo>
                  <a:pt x="964946" y="5460"/>
                </a:lnTo>
                <a:lnTo>
                  <a:pt x="1036954" y="2920"/>
                </a:lnTo>
                <a:lnTo>
                  <a:pt x="1108964" y="1269"/>
                </a:lnTo>
                <a:lnTo>
                  <a:pt x="1181100" y="381"/>
                </a:lnTo>
                <a:lnTo>
                  <a:pt x="1252981" y="0"/>
                </a:lnTo>
                <a:lnTo>
                  <a:pt x="1324991" y="126"/>
                </a:lnTo>
                <a:lnTo>
                  <a:pt x="1397127" y="507"/>
                </a:lnTo>
                <a:lnTo>
                  <a:pt x="1440306" y="888"/>
                </a:lnTo>
                <a:lnTo>
                  <a:pt x="1469136" y="1015"/>
                </a:lnTo>
                <a:lnTo>
                  <a:pt x="1541018" y="1777"/>
                </a:lnTo>
                <a:lnTo>
                  <a:pt x="1613027" y="2412"/>
                </a:lnTo>
                <a:lnTo>
                  <a:pt x="1685163" y="3301"/>
                </a:lnTo>
                <a:lnTo>
                  <a:pt x="1757172" y="3937"/>
                </a:lnTo>
                <a:lnTo>
                  <a:pt x="1829053" y="4698"/>
                </a:lnTo>
                <a:lnTo>
                  <a:pt x="1901190" y="5333"/>
                </a:lnTo>
                <a:lnTo>
                  <a:pt x="1973199" y="6095"/>
                </a:lnTo>
              </a:path>
            </a:pathLst>
          </a:custGeom>
          <a:ln w="27051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6412229" y="2823171"/>
            <a:ext cx="2171700" cy="1417320"/>
          </a:xfrm>
          <a:custGeom>
            <a:avLst/>
            <a:gdLst/>
            <a:ahLst/>
            <a:cxnLst/>
            <a:rect l="l" t="t" r="r" b="b"/>
            <a:pathLst>
              <a:path w="2171700" h="1417320">
                <a:moveTo>
                  <a:pt x="0" y="1417066"/>
                </a:moveTo>
                <a:lnTo>
                  <a:pt x="2171319" y="1417066"/>
                </a:lnTo>
                <a:lnTo>
                  <a:pt x="2171319" y="0"/>
                </a:lnTo>
                <a:lnTo>
                  <a:pt x="0" y="0"/>
                </a:lnTo>
                <a:lnTo>
                  <a:pt x="0" y="141706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668274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689610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7109459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733044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754380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7757159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797814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819150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8412480" y="42367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14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 txBox="1"/>
          <p:nvPr/>
        </p:nvSpPr>
        <p:spPr>
          <a:xfrm>
            <a:off x="6581140" y="4324984"/>
            <a:ext cx="200850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 b="1">
                <a:latin typeface="Arial"/>
                <a:cs typeface="Arial"/>
              </a:rPr>
              <a:t>15 30 45 60 75 90 </a:t>
            </a:r>
            <a:r>
              <a:rPr dirty="0" sz="1050" spc="10" b="1">
                <a:latin typeface="Arial"/>
                <a:cs typeface="Arial"/>
              </a:rPr>
              <a:t>105 120</a:t>
            </a:r>
            <a:r>
              <a:rPr dirty="0" sz="1050" spc="-125" b="1">
                <a:latin typeface="Arial"/>
                <a:cs typeface="Arial"/>
              </a:rPr>
              <a:t> </a:t>
            </a:r>
            <a:r>
              <a:rPr dirty="0" sz="1050" spc="10" b="1">
                <a:latin typeface="Arial"/>
                <a:cs typeface="Arial"/>
              </a:rPr>
              <a:t>135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365" y="121920"/>
            <a:ext cx="8101965" cy="79184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3398520" marR="5080" indent="-3386454">
              <a:lnSpc>
                <a:spcPct val="100000"/>
              </a:lnSpc>
              <a:spcBef>
                <a:spcPts val="125"/>
              </a:spcBef>
            </a:pPr>
            <a:r>
              <a:rPr dirty="0" sz="2500" spc="5">
                <a:latin typeface="Arial Narrow"/>
                <a:cs typeface="Arial Narrow"/>
              </a:rPr>
              <a:t>SAQ-7</a:t>
            </a:r>
            <a:r>
              <a:rPr dirty="0" sz="2500" spc="-100">
                <a:latin typeface="Arial Narrow"/>
                <a:cs typeface="Arial Narrow"/>
              </a:rPr>
              <a:t> </a:t>
            </a:r>
            <a:r>
              <a:rPr dirty="0" sz="2500" spc="10">
                <a:latin typeface="Arial Narrow"/>
                <a:cs typeface="Arial Narrow"/>
              </a:rPr>
              <a:t>Angina</a:t>
            </a:r>
            <a:r>
              <a:rPr dirty="0" sz="2500" spc="-10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Frequency</a:t>
            </a:r>
            <a:r>
              <a:rPr dirty="0" sz="2500" spc="2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Score</a:t>
            </a:r>
            <a:r>
              <a:rPr dirty="0" sz="2500" spc="-4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at</a:t>
            </a:r>
            <a:r>
              <a:rPr dirty="0" sz="2500" spc="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12</a:t>
            </a:r>
            <a:r>
              <a:rPr dirty="0" sz="2500" spc="20">
                <a:latin typeface="Arial Narrow"/>
                <a:cs typeface="Arial Narrow"/>
              </a:rPr>
              <a:t> </a:t>
            </a:r>
            <a:r>
              <a:rPr dirty="0" sz="2500" spc="5">
                <a:latin typeface="Arial Narrow"/>
                <a:cs typeface="Arial Narrow"/>
              </a:rPr>
              <a:t>months</a:t>
            </a:r>
            <a:r>
              <a:rPr dirty="0" sz="2500" spc="-45">
                <a:latin typeface="Arial Narrow"/>
                <a:cs typeface="Arial Narrow"/>
              </a:rPr>
              <a:t> </a:t>
            </a:r>
            <a:r>
              <a:rPr dirty="0" sz="2500" spc="10">
                <a:latin typeface="Arial Narrow"/>
                <a:cs typeface="Arial Narrow"/>
              </a:rPr>
              <a:t>by</a:t>
            </a:r>
            <a:r>
              <a:rPr dirty="0" sz="2500" spc="-45">
                <a:latin typeface="Arial Narrow"/>
                <a:cs typeface="Arial Narrow"/>
              </a:rPr>
              <a:t> </a:t>
            </a:r>
            <a:r>
              <a:rPr dirty="0" sz="2500" spc="10">
                <a:latin typeface="Arial Narrow"/>
                <a:cs typeface="Arial Narrow"/>
              </a:rPr>
              <a:t>Baseline</a:t>
            </a:r>
            <a:r>
              <a:rPr dirty="0" sz="2500" spc="-165">
                <a:latin typeface="Arial Narrow"/>
                <a:cs typeface="Arial Narrow"/>
              </a:rPr>
              <a:t> </a:t>
            </a:r>
            <a:r>
              <a:rPr dirty="0" sz="2500" spc="10">
                <a:latin typeface="Arial Narrow"/>
                <a:cs typeface="Arial Narrow"/>
              </a:rPr>
              <a:t>Angina  </a:t>
            </a:r>
            <a:r>
              <a:rPr dirty="0" sz="2500" spc="-10">
                <a:latin typeface="Arial Narrow"/>
                <a:cs typeface="Arial Narrow"/>
              </a:rPr>
              <a:t>Frequency</a:t>
            </a:r>
            <a:endParaRPr sz="25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7179" y="1021012"/>
            <a:ext cx="8513522" cy="3512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1689735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0">
                <a:latin typeface="Arial Narrow"/>
                <a:cs typeface="Arial Narrow"/>
              </a:rPr>
              <a:t>D</a:t>
            </a:r>
            <a:r>
              <a:rPr dirty="0" sz="2800" spc="25">
                <a:latin typeface="Arial Narrow"/>
                <a:cs typeface="Arial Narrow"/>
              </a:rPr>
              <a:t>i</a:t>
            </a:r>
            <a:r>
              <a:rPr dirty="0" sz="2800" spc="-20">
                <a:latin typeface="Arial Narrow"/>
                <a:cs typeface="Arial Narrow"/>
              </a:rPr>
              <a:t>sc</a:t>
            </a:r>
            <a:r>
              <a:rPr dirty="0" sz="2800" spc="15">
                <a:latin typeface="Arial Narrow"/>
                <a:cs typeface="Arial Narrow"/>
              </a:rPr>
              <a:t>l</a:t>
            </a:r>
            <a:r>
              <a:rPr dirty="0" sz="2800" spc="30">
                <a:latin typeface="Arial Narrow"/>
                <a:cs typeface="Arial Narrow"/>
              </a:rPr>
              <a:t>o</a:t>
            </a:r>
            <a:r>
              <a:rPr dirty="0" sz="2800" spc="-20">
                <a:latin typeface="Arial Narrow"/>
                <a:cs typeface="Arial Narrow"/>
              </a:rPr>
              <a:t>s</a:t>
            </a:r>
            <a:r>
              <a:rPr dirty="0" sz="2800" spc="30">
                <a:latin typeface="Arial Narrow"/>
                <a:cs typeface="Arial Narrow"/>
              </a:rPr>
              <a:t>u</a:t>
            </a:r>
            <a:r>
              <a:rPr dirty="0" sz="2800" spc="5">
                <a:latin typeface="Arial Narrow"/>
                <a:cs typeface="Arial Narrow"/>
              </a:rPr>
              <a:t>r</a:t>
            </a:r>
            <a:r>
              <a:rPr dirty="0" sz="2800" spc="-20">
                <a:latin typeface="Arial Narrow"/>
                <a:cs typeface="Arial Narrow"/>
              </a:rPr>
              <a:t>e</a:t>
            </a:r>
            <a:r>
              <a:rPr dirty="0" sz="2800" spc="10">
                <a:latin typeface="Arial Narrow"/>
                <a:cs typeface="Arial Narrow"/>
              </a:rPr>
              <a:t>s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575" y="1227074"/>
            <a:ext cx="8065770" cy="2299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Arial Narrow"/>
                <a:cs typeface="Arial Narrow"/>
              </a:rPr>
              <a:t>ISCHEMIA/ISCHEMIA-CKD </a:t>
            </a:r>
            <a:r>
              <a:rPr dirty="0" sz="2400" spc="-10">
                <a:latin typeface="Arial Narrow"/>
                <a:cs typeface="Arial Narrow"/>
              </a:rPr>
              <a:t>trials </a:t>
            </a:r>
            <a:r>
              <a:rPr dirty="0" sz="2400">
                <a:latin typeface="Arial Narrow"/>
                <a:cs typeface="Arial Narrow"/>
              </a:rPr>
              <a:t>were </a:t>
            </a:r>
            <a:r>
              <a:rPr dirty="0" sz="2400" spc="-10">
                <a:latin typeface="Arial Narrow"/>
                <a:cs typeface="Arial Narrow"/>
              </a:rPr>
              <a:t>supported by grants </a:t>
            </a:r>
            <a:r>
              <a:rPr dirty="0" sz="2400" spc="-5">
                <a:latin typeface="Arial Narrow"/>
                <a:cs typeface="Arial Narrow"/>
              </a:rPr>
              <a:t>from</a:t>
            </a:r>
            <a:r>
              <a:rPr dirty="0" sz="2400" spc="-229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the</a:t>
            </a:r>
            <a:endParaRPr sz="2400">
              <a:latin typeface="Arial Narrow"/>
              <a:cs typeface="Arial Narrow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dirty="0" sz="2400" spc="5">
                <a:latin typeface="Arial Narrow"/>
                <a:cs typeface="Arial Narrow"/>
              </a:rPr>
              <a:t>NHLBI</a:t>
            </a:r>
            <a:endParaRPr sz="24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5">
                <a:latin typeface="Arial Narrow"/>
                <a:cs typeface="Arial Narrow"/>
              </a:rPr>
              <a:t>Devices used </a:t>
            </a:r>
            <a:r>
              <a:rPr dirty="0" sz="2400" spc="-10">
                <a:latin typeface="Arial Narrow"/>
                <a:cs typeface="Arial Narrow"/>
              </a:rPr>
              <a:t>in the trial </a:t>
            </a:r>
            <a:r>
              <a:rPr dirty="0" sz="2400">
                <a:latin typeface="Arial Narrow"/>
                <a:cs typeface="Arial Narrow"/>
              </a:rPr>
              <a:t>were </a:t>
            </a:r>
            <a:r>
              <a:rPr dirty="0" sz="2400" spc="-15">
                <a:latin typeface="Arial Narrow"/>
                <a:cs typeface="Arial Narrow"/>
              </a:rPr>
              <a:t>donated </a:t>
            </a:r>
            <a:r>
              <a:rPr dirty="0" sz="2400" spc="-10">
                <a:latin typeface="Arial Narrow"/>
                <a:cs typeface="Arial Narrow"/>
              </a:rPr>
              <a:t>by Abbott </a:t>
            </a:r>
            <a:r>
              <a:rPr dirty="0" sz="2400" spc="-40">
                <a:latin typeface="Arial Narrow"/>
                <a:cs typeface="Arial Narrow"/>
              </a:rPr>
              <a:t>Vascular, </a:t>
            </a:r>
            <a:r>
              <a:rPr dirty="0" sz="2400" spc="-15">
                <a:latin typeface="Arial Narrow"/>
                <a:cs typeface="Arial Narrow"/>
              </a:rPr>
              <a:t>Medtronic,  </a:t>
            </a:r>
            <a:r>
              <a:rPr dirty="0" sz="2400">
                <a:latin typeface="Arial Narrow"/>
                <a:cs typeface="Arial Narrow"/>
              </a:rPr>
              <a:t>St. </a:t>
            </a:r>
            <a:r>
              <a:rPr dirty="0" sz="2400" spc="-15">
                <a:latin typeface="Arial Narrow"/>
                <a:cs typeface="Arial Narrow"/>
              </a:rPr>
              <a:t>Jude Medical, </a:t>
            </a:r>
            <a:r>
              <a:rPr dirty="0" sz="2400" spc="-30">
                <a:latin typeface="Arial Narrow"/>
                <a:cs typeface="Arial Narrow"/>
              </a:rPr>
              <a:t>Volcano, </a:t>
            </a:r>
            <a:r>
              <a:rPr dirty="0" sz="2400" spc="-10">
                <a:latin typeface="Arial Narrow"/>
                <a:cs typeface="Arial Narrow"/>
              </a:rPr>
              <a:t>and </a:t>
            </a:r>
            <a:r>
              <a:rPr dirty="0" sz="2400">
                <a:latin typeface="Arial Narrow"/>
                <a:cs typeface="Arial Narrow"/>
              </a:rPr>
              <a:t>Omron </a:t>
            </a:r>
            <a:r>
              <a:rPr dirty="0" sz="2400" spc="-10">
                <a:latin typeface="Arial Narrow"/>
                <a:cs typeface="Arial Narrow"/>
              </a:rPr>
              <a:t>Healthcare; </a:t>
            </a:r>
            <a:r>
              <a:rPr dirty="0" sz="2400" spc="-15">
                <a:latin typeface="Arial Narrow"/>
                <a:cs typeface="Arial Narrow"/>
              </a:rPr>
              <a:t>medications </a:t>
            </a:r>
            <a:r>
              <a:rPr dirty="0" sz="2400">
                <a:latin typeface="Arial Narrow"/>
                <a:cs typeface="Arial Narrow"/>
              </a:rPr>
              <a:t>were  </a:t>
            </a:r>
            <a:r>
              <a:rPr dirty="0" sz="2400" spc="-10">
                <a:latin typeface="Arial Narrow"/>
                <a:cs typeface="Arial Narrow"/>
              </a:rPr>
              <a:t>provided by </a:t>
            </a:r>
            <a:r>
              <a:rPr dirty="0" sz="2400" spc="-5">
                <a:latin typeface="Arial Narrow"/>
                <a:cs typeface="Arial Narrow"/>
              </a:rPr>
              <a:t>Arbor </a:t>
            </a:r>
            <a:r>
              <a:rPr dirty="0" sz="2400" spc="-15">
                <a:latin typeface="Arial Narrow"/>
                <a:cs typeface="Arial Narrow"/>
              </a:rPr>
              <a:t>Pharmaceuticals, </a:t>
            </a:r>
            <a:r>
              <a:rPr dirty="0" sz="2400" spc="-10">
                <a:latin typeface="Arial Narrow"/>
                <a:cs typeface="Arial Narrow"/>
              </a:rPr>
              <a:t>AstraZeneca </a:t>
            </a:r>
            <a:r>
              <a:rPr dirty="0" sz="2400" spc="-15">
                <a:latin typeface="Arial Narrow"/>
                <a:cs typeface="Arial Narrow"/>
              </a:rPr>
              <a:t>Pharmaceuticals,  </a:t>
            </a:r>
            <a:r>
              <a:rPr dirty="0" sz="2400" spc="-10">
                <a:latin typeface="Arial Narrow"/>
                <a:cs typeface="Arial Narrow"/>
              </a:rPr>
              <a:t>and Merck </a:t>
            </a:r>
            <a:r>
              <a:rPr dirty="0" sz="2400" spc="-5">
                <a:latin typeface="Arial Narrow"/>
                <a:cs typeface="Arial Narrow"/>
              </a:rPr>
              <a:t>Sharp </a:t>
            </a:r>
            <a:r>
              <a:rPr dirty="0" sz="2400">
                <a:latin typeface="Arial Narrow"/>
                <a:cs typeface="Arial Narrow"/>
              </a:rPr>
              <a:t>&amp;</a:t>
            </a:r>
            <a:r>
              <a:rPr dirty="0" sz="2400" spc="200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Dohme.</a:t>
            </a:r>
            <a:endParaRPr sz="2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1795145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0">
                <a:latin typeface="Arial Narrow"/>
                <a:cs typeface="Arial Narrow"/>
              </a:rPr>
              <a:t>Conclusions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007" y="1024698"/>
            <a:ext cx="7870190" cy="271208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>
                <a:latin typeface="Arial Narrow"/>
                <a:cs typeface="Arial Narrow"/>
              </a:rPr>
              <a:t>Exponential</a:t>
            </a:r>
            <a:r>
              <a:rPr dirty="0" sz="2200" spc="-12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increase</a:t>
            </a:r>
            <a:r>
              <a:rPr dirty="0" sz="2200" spc="-6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in</a:t>
            </a:r>
            <a:r>
              <a:rPr dirty="0" sz="2200" spc="-7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cardiovascular</a:t>
            </a:r>
            <a:r>
              <a:rPr dirty="0" sz="2200" spc="-13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events</a:t>
            </a:r>
            <a:r>
              <a:rPr dirty="0" sz="2200" spc="-2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with</a:t>
            </a:r>
            <a:r>
              <a:rPr dirty="0" sz="2200" spc="-7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lower</a:t>
            </a:r>
            <a:r>
              <a:rPr dirty="0" sz="2200" spc="-7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kidney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function</a:t>
            </a:r>
            <a:endParaRPr sz="2200">
              <a:latin typeface="Arial Narrow"/>
              <a:cs typeface="Arial Narrow"/>
            </a:endParaRPr>
          </a:p>
          <a:p>
            <a:pPr marL="355600" marR="5080" indent="-343535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>
                <a:latin typeface="Arial Narrow"/>
                <a:cs typeface="Arial Narrow"/>
              </a:rPr>
              <a:t>Procedure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related</a:t>
            </a:r>
            <a:r>
              <a:rPr dirty="0" sz="2200" spc="-7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complications</a:t>
            </a:r>
            <a:r>
              <a:rPr dirty="0" sz="2200" spc="-150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and</a:t>
            </a:r>
            <a:r>
              <a:rPr dirty="0" sz="2200" spc="-7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bleeding</a:t>
            </a:r>
            <a:r>
              <a:rPr dirty="0" sz="2200" spc="-13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increased</a:t>
            </a:r>
            <a:r>
              <a:rPr dirty="0" sz="2200" spc="-13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with</a:t>
            </a:r>
            <a:r>
              <a:rPr dirty="0" sz="2200" spc="-1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lower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kidney  </a:t>
            </a:r>
            <a:r>
              <a:rPr dirty="0" sz="2200" spc="-5">
                <a:latin typeface="Arial Narrow"/>
                <a:cs typeface="Arial Narrow"/>
              </a:rPr>
              <a:t>function</a:t>
            </a:r>
            <a:endParaRPr sz="2200">
              <a:latin typeface="Arial Narrow"/>
              <a:cs typeface="Arial Narrow"/>
            </a:endParaRPr>
          </a:p>
          <a:p>
            <a:pPr marL="355600" indent="-3435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10">
                <a:latin typeface="Arial Narrow"/>
                <a:cs typeface="Arial Narrow"/>
              </a:rPr>
              <a:t>There</a:t>
            </a:r>
            <a:r>
              <a:rPr dirty="0" sz="2200" spc="-7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was</a:t>
            </a:r>
            <a:r>
              <a:rPr dirty="0" sz="2200" spc="-9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no</a:t>
            </a:r>
            <a:r>
              <a:rPr dirty="0" sz="2200" spc="-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evidence</a:t>
            </a:r>
            <a:r>
              <a:rPr dirty="0" sz="2200" spc="-13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of</a:t>
            </a:r>
            <a:r>
              <a:rPr dirty="0" sz="2200" spc="2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meaningful</a:t>
            </a:r>
            <a:r>
              <a:rPr dirty="0" sz="2200" spc="-1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heterogeneity</a:t>
            </a:r>
            <a:r>
              <a:rPr dirty="0" sz="2200" spc="-15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of</a:t>
            </a:r>
            <a:r>
              <a:rPr dirty="0" sz="2200" spc="-4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treatment</a:t>
            </a:r>
            <a:r>
              <a:rPr dirty="0" sz="2200" spc="-40">
                <a:latin typeface="Arial Narrow"/>
                <a:cs typeface="Arial Narrow"/>
              </a:rPr>
              <a:t> </a:t>
            </a:r>
            <a:r>
              <a:rPr dirty="0" sz="2200" spc="-15">
                <a:latin typeface="Arial Narrow"/>
                <a:cs typeface="Arial Narrow"/>
              </a:rPr>
              <a:t>effect</a:t>
            </a:r>
            <a:r>
              <a:rPr dirty="0" sz="2200" spc="20">
                <a:latin typeface="Arial Narrow"/>
                <a:cs typeface="Arial Narrow"/>
              </a:rPr>
              <a:t> </a:t>
            </a:r>
            <a:r>
              <a:rPr dirty="0" sz="2200" spc="-10">
                <a:latin typeface="Arial Narrow"/>
                <a:cs typeface="Arial Narrow"/>
              </a:rPr>
              <a:t>for</a:t>
            </a:r>
            <a:endParaRPr sz="2200">
              <a:latin typeface="Arial Narrow"/>
              <a:cs typeface="Arial Narrow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dirty="0" sz="2200" spc="5">
                <a:latin typeface="Arial Narrow"/>
                <a:cs typeface="Arial Narrow"/>
              </a:rPr>
              <a:t>clinical </a:t>
            </a:r>
            <a:r>
              <a:rPr dirty="0" sz="2200">
                <a:latin typeface="Arial Narrow"/>
                <a:cs typeface="Arial Narrow"/>
              </a:rPr>
              <a:t>outcomes across </a:t>
            </a:r>
            <a:r>
              <a:rPr dirty="0" sz="2200" spc="20">
                <a:latin typeface="Arial Narrow"/>
                <a:cs typeface="Arial Narrow"/>
              </a:rPr>
              <a:t>eGFR</a:t>
            </a:r>
            <a:r>
              <a:rPr dirty="0" sz="2200" spc="-34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spectrum</a:t>
            </a:r>
            <a:endParaRPr sz="2200">
              <a:latin typeface="Arial Narrow"/>
              <a:cs typeface="Arial Narrow"/>
            </a:endParaRPr>
          </a:p>
          <a:p>
            <a:pPr lvl="1" marL="760095" indent="-290195">
              <a:lnSpc>
                <a:spcPct val="100000"/>
              </a:lnSpc>
              <a:spcBef>
                <a:spcPts val="545"/>
              </a:spcBef>
              <a:buFont typeface="Arial"/>
              <a:buChar char="–"/>
              <a:tabLst>
                <a:tab pos="759460" algn="l"/>
                <a:tab pos="760095" algn="l"/>
              </a:tabLst>
            </a:pPr>
            <a:r>
              <a:rPr dirty="0" sz="2200" spc="10">
                <a:latin typeface="Arial Narrow"/>
                <a:cs typeface="Arial Narrow"/>
              </a:rPr>
              <a:t>No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difference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in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INV</a:t>
            </a:r>
            <a:r>
              <a:rPr dirty="0" sz="2200" spc="-4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vs.</a:t>
            </a:r>
            <a:r>
              <a:rPr dirty="0" sz="2200" spc="5">
                <a:latin typeface="Arial Narrow"/>
                <a:cs typeface="Arial Narrow"/>
              </a:rPr>
              <a:t> </a:t>
            </a:r>
            <a:r>
              <a:rPr dirty="0" sz="2200" spc="20">
                <a:latin typeface="Arial Narrow"/>
                <a:cs typeface="Arial Narrow"/>
              </a:rPr>
              <a:t>CON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for</a:t>
            </a:r>
            <a:r>
              <a:rPr dirty="0" sz="2200" spc="-3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primary</a:t>
            </a:r>
            <a:r>
              <a:rPr dirty="0" sz="2200" spc="-9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or</a:t>
            </a:r>
            <a:r>
              <a:rPr dirty="0" sz="2200" spc="-2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major</a:t>
            </a:r>
            <a:r>
              <a:rPr dirty="0" sz="2200" spc="-3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secondary</a:t>
            </a:r>
            <a:r>
              <a:rPr dirty="0" sz="2200" spc="-15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outcome</a:t>
            </a:r>
            <a:endParaRPr sz="2200">
              <a:latin typeface="Arial Narrow"/>
              <a:cs typeface="Arial Narrow"/>
            </a:endParaRPr>
          </a:p>
          <a:p>
            <a:pPr lvl="1" marL="760095" indent="-290195">
              <a:lnSpc>
                <a:spcPct val="100000"/>
              </a:lnSpc>
              <a:spcBef>
                <a:spcPts val="545"/>
              </a:spcBef>
              <a:buFont typeface="Arial"/>
              <a:buChar char="–"/>
              <a:tabLst>
                <a:tab pos="759460" algn="l"/>
                <a:tab pos="760095" algn="l"/>
              </a:tabLst>
            </a:pPr>
            <a:r>
              <a:rPr dirty="0" sz="2200">
                <a:latin typeface="Arial Narrow"/>
                <a:cs typeface="Arial Narrow"/>
              </a:rPr>
              <a:t>Increase</a:t>
            </a:r>
            <a:r>
              <a:rPr dirty="0" sz="2200" spc="-8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in</a:t>
            </a:r>
            <a:r>
              <a:rPr dirty="0" sz="2200" spc="-2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procedural</a:t>
            </a:r>
            <a:r>
              <a:rPr dirty="0" sz="2200" spc="-13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MI </a:t>
            </a:r>
            <a:r>
              <a:rPr dirty="0" sz="2200" spc="10">
                <a:latin typeface="Arial Narrow"/>
                <a:cs typeface="Arial Narrow"/>
              </a:rPr>
              <a:t>but</a:t>
            </a:r>
            <a:r>
              <a:rPr dirty="0" sz="2200" spc="-5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decrease</a:t>
            </a:r>
            <a:r>
              <a:rPr dirty="0" sz="2200" spc="-14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in</a:t>
            </a:r>
            <a:r>
              <a:rPr dirty="0" sz="2200" spc="-2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non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procedural</a:t>
            </a:r>
            <a:r>
              <a:rPr dirty="0" sz="2200" spc="-13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MI with</a:t>
            </a:r>
            <a:r>
              <a:rPr dirty="0" sz="2200" spc="-2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INV</a:t>
            </a:r>
            <a:endParaRPr sz="22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1795145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0">
                <a:latin typeface="Arial Narrow"/>
                <a:cs typeface="Arial Narrow"/>
              </a:rPr>
              <a:t>Conclusions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007" y="1024698"/>
            <a:ext cx="8202930" cy="230759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5">
                <a:latin typeface="Arial Narrow"/>
                <a:cs typeface="Arial Narrow"/>
              </a:rPr>
              <a:t>Nominal</a:t>
            </a:r>
            <a:r>
              <a:rPr dirty="0" sz="2200" spc="-13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heterogeneity</a:t>
            </a:r>
            <a:r>
              <a:rPr dirty="0" sz="2200" spc="-15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of</a:t>
            </a:r>
            <a:r>
              <a:rPr dirty="0" sz="2200" spc="15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treatment</a:t>
            </a:r>
            <a:r>
              <a:rPr dirty="0" sz="2200" spc="-50">
                <a:latin typeface="Arial Narrow"/>
                <a:cs typeface="Arial Narrow"/>
              </a:rPr>
              <a:t> </a:t>
            </a:r>
            <a:r>
              <a:rPr dirty="0" sz="2200" spc="-15">
                <a:latin typeface="Arial Narrow"/>
                <a:cs typeface="Arial Narrow"/>
              </a:rPr>
              <a:t>effect</a:t>
            </a:r>
            <a:r>
              <a:rPr dirty="0" sz="2200">
                <a:latin typeface="Arial Narrow"/>
                <a:cs typeface="Arial Narrow"/>
              </a:rPr>
              <a:t> such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that</a:t>
            </a:r>
            <a:r>
              <a:rPr dirty="0" sz="2200" spc="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there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was</a:t>
            </a:r>
            <a:endParaRPr sz="2200">
              <a:latin typeface="Arial Narrow"/>
              <a:cs typeface="Arial Narrow"/>
            </a:endParaRPr>
          </a:p>
          <a:p>
            <a:pPr lvl="1" marL="760095" indent="-290195">
              <a:lnSpc>
                <a:spcPct val="100000"/>
              </a:lnSpc>
              <a:spcBef>
                <a:spcPts val="540"/>
              </a:spcBef>
              <a:buFont typeface="Arial"/>
              <a:buChar char="–"/>
              <a:tabLst>
                <a:tab pos="759460" algn="l"/>
                <a:tab pos="760095" algn="l"/>
              </a:tabLst>
            </a:pPr>
            <a:r>
              <a:rPr dirty="0" sz="2200">
                <a:latin typeface="Arial Narrow"/>
                <a:cs typeface="Arial Narrow"/>
              </a:rPr>
              <a:t>Increased</a:t>
            </a:r>
            <a:r>
              <a:rPr dirty="0" sz="2200" spc="-7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risk</a:t>
            </a:r>
            <a:r>
              <a:rPr dirty="0" sz="2200" spc="-3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of</a:t>
            </a:r>
            <a:r>
              <a:rPr dirty="0" sz="2200" spc="-4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death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with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INV</a:t>
            </a:r>
            <a:r>
              <a:rPr dirty="0" sz="2200" spc="2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in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those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with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CKD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stage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4</a:t>
            </a:r>
            <a:endParaRPr sz="2200">
              <a:latin typeface="Arial Narrow"/>
              <a:cs typeface="Arial Narrow"/>
            </a:endParaRPr>
          </a:p>
          <a:p>
            <a:pPr lvl="1" marL="760095" indent="-290195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759460" algn="l"/>
                <a:tab pos="760095" algn="l"/>
              </a:tabLst>
            </a:pPr>
            <a:r>
              <a:rPr dirty="0" sz="2200">
                <a:latin typeface="Arial Narrow"/>
                <a:cs typeface="Arial Narrow"/>
              </a:rPr>
              <a:t>Increased</a:t>
            </a:r>
            <a:r>
              <a:rPr dirty="0" sz="2200" spc="-75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risk</a:t>
            </a:r>
            <a:r>
              <a:rPr dirty="0" sz="2200" spc="-3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of</a:t>
            </a:r>
            <a:r>
              <a:rPr dirty="0" sz="2200" spc="-45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stroke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with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INV</a:t>
            </a:r>
            <a:r>
              <a:rPr dirty="0" sz="2200" spc="-3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in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those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with</a:t>
            </a:r>
            <a:r>
              <a:rPr dirty="0" sz="2200" spc="-8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CKD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stage</a:t>
            </a:r>
            <a:r>
              <a:rPr dirty="0" sz="2200" spc="-2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4/5</a:t>
            </a:r>
            <a:endParaRPr sz="2200">
              <a:latin typeface="Arial Narrow"/>
              <a:cs typeface="Arial Narrow"/>
            </a:endParaRPr>
          </a:p>
          <a:p>
            <a:pPr marL="355600" marR="5080" indent="-343535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5">
                <a:latin typeface="Arial Narrow"/>
                <a:cs typeface="Arial Narrow"/>
              </a:rPr>
              <a:t>Significant</a:t>
            </a:r>
            <a:r>
              <a:rPr dirty="0" sz="2200" spc="-114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and</a:t>
            </a:r>
            <a:r>
              <a:rPr dirty="0" sz="2200" spc="-8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durable</a:t>
            </a:r>
            <a:r>
              <a:rPr dirty="0" sz="2200" spc="-14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benefit</a:t>
            </a:r>
            <a:r>
              <a:rPr dirty="0" sz="2200" spc="-5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of</a:t>
            </a:r>
            <a:r>
              <a:rPr dirty="0" sz="2200" spc="-5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INV</a:t>
            </a:r>
            <a:r>
              <a:rPr dirty="0" sz="2200" spc="-40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at</a:t>
            </a:r>
            <a:r>
              <a:rPr dirty="0" sz="2200" spc="15">
                <a:latin typeface="Arial Narrow"/>
                <a:cs typeface="Arial Narrow"/>
              </a:rPr>
              <a:t> </a:t>
            </a:r>
            <a:r>
              <a:rPr dirty="0" sz="2200" spc="5">
                <a:latin typeface="Arial Narrow"/>
                <a:cs typeface="Arial Narrow"/>
              </a:rPr>
              <a:t>improving</a:t>
            </a:r>
            <a:r>
              <a:rPr dirty="0" sz="2200" spc="-140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angina</a:t>
            </a:r>
            <a:r>
              <a:rPr dirty="0" sz="2200" spc="-140">
                <a:latin typeface="Arial Narrow"/>
                <a:cs typeface="Arial Narrow"/>
              </a:rPr>
              <a:t> </a:t>
            </a:r>
            <a:r>
              <a:rPr dirty="0" sz="2200">
                <a:latin typeface="Arial Narrow"/>
                <a:cs typeface="Arial Narrow"/>
              </a:rPr>
              <a:t>related</a:t>
            </a:r>
            <a:r>
              <a:rPr dirty="0" sz="2200" spc="-75">
                <a:latin typeface="Arial Narrow"/>
                <a:cs typeface="Arial Narrow"/>
              </a:rPr>
              <a:t> </a:t>
            </a:r>
            <a:r>
              <a:rPr dirty="0" sz="2200" spc="15">
                <a:latin typeface="Arial Narrow"/>
                <a:cs typeface="Arial Narrow"/>
              </a:rPr>
              <a:t>QoL</a:t>
            </a:r>
            <a:r>
              <a:rPr dirty="0" sz="2200" spc="-135">
                <a:latin typeface="Arial Narrow"/>
                <a:cs typeface="Arial Narrow"/>
              </a:rPr>
              <a:t> </a:t>
            </a:r>
            <a:r>
              <a:rPr dirty="0" sz="2200" spc="10">
                <a:latin typeface="Arial Narrow"/>
                <a:cs typeface="Arial Narrow"/>
              </a:rPr>
              <a:t>but</a:t>
            </a:r>
            <a:r>
              <a:rPr dirty="0" sz="2200" spc="-55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the  </a:t>
            </a:r>
            <a:r>
              <a:rPr dirty="0" sz="2200" spc="-15">
                <a:latin typeface="Arial Narrow"/>
                <a:cs typeface="Arial Narrow"/>
              </a:rPr>
              <a:t>effect </a:t>
            </a:r>
            <a:r>
              <a:rPr dirty="0" sz="2200">
                <a:latin typeface="Arial Narrow"/>
                <a:cs typeface="Arial Narrow"/>
              </a:rPr>
              <a:t>attenuated </a:t>
            </a:r>
            <a:r>
              <a:rPr dirty="0" sz="2200" spc="10">
                <a:latin typeface="Arial Narrow"/>
                <a:cs typeface="Arial Narrow"/>
              </a:rPr>
              <a:t>in </a:t>
            </a:r>
            <a:r>
              <a:rPr dirty="0" sz="2200">
                <a:latin typeface="Arial Narrow"/>
                <a:cs typeface="Arial Narrow"/>
              </a:rPr>
              <a:t>those </a:t>
            </a:r>
            <a:r>
              <a:rPr dirty="0" sz="2200" spc="5">
                <a:latin typeface="Arial Narrow"/>
                <a:cs typeface="Arial Narrow"/>
              </a:rPr>
              <a:t>with less </a:t>
            </a:r>
            <a:r>
              <a:rPr dirty="0" sz="2200" spc="-5">
                <a:latin typeface="Arial Narrow"/>
                <a:cs typeface="Arial Narrow"/>
              </a:rPr>
              <a:t>symptoms </a:t>
            </a:r>
            <a:r>
              <a:rPr dirty="0" sz="2200" spc="10">
                <a:latin typeface="Arial Narrow"/>
                <a:cs typeface="Arial Narrow"/>
              </a:rPr>
              <a:t>and </a:t>
            </a:r>
            <a:r>
              <a:rPr dirty="0" sz="2200" spc="5">
                <a:latin typeface="Arial Narrow"/>
                <a:cs typeface="Arial Narrow"/>
              </a:rPr>
              <a:t>at </a:t>
            </a:r>
            <a:r>
              <a:rPr dirty="0" sz="2200" spc="10">
                <a:latin typeface="Arial Narrow"/>
                <a:cs typeface="Arial Narrow"/>
              </a:rPr>
              <a:t>lower </a:t>
            </a:r>
            <a:r>
              <a:rPr dirty="0" sz="2200" spc="20">
                <a:latin typeface="Arial Narrow"/>
                <a:cs typeface="Arial Narrow"/>
              </a:rPr>
              <a:t>eGFR </a:t>
            </a:r>
            <a:r>
              <a:rPr dirty="0" sz="2200" spc="5">
                <a:latin typeface="Arial Narrow"/>
                <a:cs typeface="Arial Narrow"/>
              </a:rPr>
              <a:t>(below </a:t>
            </a:r>
            <a:r>
              <a:rPr dirty="0" sz="2200" spc="35">
                <a:latin typeface="Arial Narrow"/>
                <a:cs typeface="Arial Narrow"/>
              </a:rPr>
              <a:t>30-  </a:t>
            </a:r>
            <a:r>
              <a:rPr dirty="0" sz="2200" spc="10">
                <a:latin typeface="Arial Narrow"/>
                <a:cs typeface="Arial Narrow"/>
              </a:rPr>
              <a:t>45)</a:t>
            </a:r>
            <a:endParaRPr sz="22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207" y="0"/>
            <a:ext cx="8913495" cy="8496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73455" marR="5080" indent="-961390">
              <a:lnSpc>
                <a:spcPct val="100000"/>
              </a:lnSpc>
              <a:spcBef>
                <a:spcPts val="100"/>
              </a:spcBef>
            </a:pPr>
            <a:r>
              <a:rPr dirty="0" sz="2700" spc="-20"/>
              <a:t>CKD </a:t>
            </a:r>
            <a:r>
              <a:rPr dirty="0" sz="2700" spc="-10"/>
              <a:t>Patients </a:t>
            </a:r>
            <a:r>
              <a:rPr dirty="0" sz="2700" spc="5"/>
              <a:t>are </a:t>
            </a:r>
            <a:r>
              <a:rPr dirty="0" sz="2700" spc="-10"/>
              <a:t>Under-Represented </a:t>
            </a:r>
            <a:r>
              <a:rPr dirty="0" sz="2700" spc="-20"/>
              <a:t>in </a:t>
            </a:r>
            <a:r>
              <a:rPr dirty="0" sz="2700" spc="-10"/>
              <a:t>Contemporary  </a:t>
            </a:r>
            <a:r>
              <a:rPr dirty="0" sz="2700" spc="-15"/>
              <a:t>Revascularization </a:t>
            </a:r>
            <a:r>
              <a:rPr dirty="0" sz="2700"/>
              <a:t>vs. </a:t>
            </a:r>
            <a:r>
              <a:rPr dirty="0" sz="2700" spc="-25"/>
              <a:t>Medicine </a:t>
            </a:r>
            <a:r>
              <a:rPr dirty="0" sz="2700" spc="-20"/>
              <a:t>SIHD</a:t>
            </a:r>
            <a:r>
              <a:rPr dirty="0" sz="2700" spc="385"/>
              <a:t> </a:t>
            </a:r>
            <a:r>
              <a:rPr dirty="0" sz="2700" spc="-15"/>
              <a:t>Trials</a:t>
            </a:r>
            <a:endParaRPr sz="2700"/>
          </a:p>
        </p:txBody>
      </p:sp>
      <p:sp>
        <p:nvSpPr>
          <p:cNvPr id="3" name="object 3"/>
          <p:cNvSpPr/>
          <p:nvPr/>
        </p:nvSpPr>
        <p:spPr>
          <a:xfrm>
            <a:off x="609600" y="1676400"/>
            <a:ext cx="1653539" cy="1584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56043" y="1958720"/>
            <a:ext cx="1310640" cy="1032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5405">
              <a:lnSpc>
                <a:spcPct val="100000"/>
              </a:lnSpc>
              <a:spcBef>
                <a:spcPts val="105"/>
              </a:spcBef>
            </a:pPr>
            <a:r>
              <a:rPr dirty="0" sz="3300" spc="-30" b="1">
                <a:latin typeface="Arial Rounded MT Bold"/>
                <a:cs typeface="Arial Rounded MT Bold"/>
              </a:rPr>
              <a:t>FAME</a:t>
            </a:r>
            <a:endParaRPr sz="3300">
              <a:latin typeface="Arial Rounded MT Bold"/>
              <a:cs typeface="Arial Rounded MT Bold"/>
            </a:endParaRPr>
          </a:p>
          <a:p>
            <a:pPr marL="12700">
              <a:lnSpc>
                <a:spcPct val="100000"/>
              </a:lnSpc>
            </a:pPr>
            <a:r>
              <a:rPr dirty="0" sz="3300" b="1">
                <a:latin typeface="Arial Rounded MT Bold"/>
                <a:cs typeface="Arial Rounded MT Bold"/>
              </a:rPr>
              <a:t>2</a:t>
            </a:r>
            <a:r>
              <a:rPr dirty="0" sz="3300" spc="-114" b="1">
                <a:latin typeface="Arial Rounded MT Bold"/>
                <a:cs typeface="Arial Rounded MT Bold"/>
              </a:rPr>
              <a:t> </a:t>
            </a:r>
            <a:r>
              <a:rPr dirty="0" sz="3300" spc="15" b="1">
                <a:latin typeface="Arial Rounded MT Bold"/>
                <a:cs typeface="Arial Rounded MT Bold"/>
              </a:rPr>
              <a:t>Trial</a:t>
            </a:r>
            <a:endParaRPr sz="3300">
              <a:latin typeface="Arial Rounded MT Bold"/>
              <a:cs typeface="Arial Rounded M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5302" y="3736975"/>
            <a:ext cx="208280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5" b="1">
                <a:latin typeface="Arial"/>
                <a:cs typeface="Arial"/>
              </a:rPr>
              <a:t>eGFR </a:t>
            </a:r>
            <a:r>
              <a:rPr dirty="0" sz="1500" spc="5" b="1">
                <a:latin typeface="Arial"/>
                <a:cs typeface="Arial"/>
              </a:rPr>
              <a:t>&lt;30: </a:t>
            </a:r>
            <a:r>
              <a:rPr dirty="0" sz="1500" b="1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sz="150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Subjects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20770" y="3696652"/>
            <a:ext cx="2146935" cy="483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Arial"/>
                <a:cs typeface="Arial"/>
              </a:rPr>
              <a:t>Subjects </a:t>
            </a:r>
            <a:r>
              <a:rPr dirty="0" sz="1500" spc="-15" b="1">
                <a:latin typeface="Arial"/>
                <a:cs typeface="Arial"/>
              </a:rPr>
              <a:t>with </a:t>
            </a:r>
            <a:r>
              <a:rPr dirty="0" sz="1500" b="1">
                <a:latin typeface="Arial"/>
                <a:cs typeface="Arial"/>
              </a:rPr>
              <a:t>serum</a:t>
            </a:r>
            <a:r>
              <a:rPr dirty="0" sz="1500" spc="2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Cr</a:t>
            </a:r>
            <a:endParaRPr sz="1500">
              <a:latin typeface="Arial"/>
              <a:cs typeface="Arial"/>
            </a:endParaRPr>
          </a:p>
          <a:p>
            <a:pPr algn="ctr" marL="9525">
              <a:lnSpc>
                <a:spcPct val="100000"/>
              </a:lnSpc>
              <a:spcBef>
                <a:spcPts val="5"/>
              </a:spcBef>
            </a:pPr>
            <a:r>
              <a:rPr dirty="0" sz="1500" spc="10" b="1">
                <a:latin typeface="Arial"/>
                <a:cs typeface="Arial"/>
              </a:rPr>
              <a:t>&gt;2 </a:t>
            </a:r>
            <a:r>
              <a:rPr dirty="0" sz="1500" spc="-25" b="1">
                <a:latin typeface="Arial"/>
                <a:cs typeface="Arial"/>
              </a:rPr>
              <a:t>mg/dl</a:t>
            </a:r>
            <a:r>
              <a:rPr dirty="0" sz="1500" spc="35" b="1"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0000"/>
                </a:solidFill>
                <a:latin typeface="Arial"/>
                <a:cs typeface="Arial"/>
              </a:rPr>
              <a:t>excluded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38925" y="3696652"/>
            <a:ext cx="2046605" cy="483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7540" marR="5080" indent="-625475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latin typeface="Arial"/>
                <a:cs typeface="Arial"/>
              </a:rPr>
              <a:t>Serum </a:t>
            </a:r>
            <a:r>
              <a:rPr dirty="0" sz="1500" spc="-5" b="1">
                <a:latin typeface="Arial"/>
                <a:cs typeface="Arial"/>
              </a:rPr>
              <a:t>Cr </a:t>
            </a:r>
            <a:r>
              <a:rPr dirty="0" sz="1500" spc="10" b="1">
                <a:latin typeface="Arial"/>
                <a:cs typeface="Arial"/>
              </a:rPr>
              <a:t>&gt;2 </a:t>
            </a:r>
            <a:r>
              <a:rPr dirty="0" sz="1500" spc="-20" b="1">
                <a:latin typeface="Arial"/>
                <a:cs typeface="Arial"/>
              </a:rPr>
              <a:t>mg/dl: </a:t>
            </a:r>
            <a:r>
              <a:rPr dirty="0" sz="1500" spc="5" b="1">
                <a:solidFill>
                  <a:srgbClr val="FF0000"/>
                </a:solidFill>
                <a:latin typeface="Arial"/>
                <a:cs typeface="Arial"/>
              </a:rPr>
              <a:t>20  </a:t>
            </a:r>
            <a:r>
              <a:rPr dirty="0" sz="1500" spc="-10" b="1">
                <a:latin typeface="Arial"/>
                <a:cs typeface="Arial"/>
              </a:rPr>
              <a:t>subjects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2057" y="1244536"/>
            <a:ext cx="66306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43580" algn="l"/>
                <a:tab pos="6160135" algn="l"/>
              </a:tabLst>
            </a:pPr>
            <a:r>
              <a:rPr dirty="0" baseline="3086" sz="2700" spc="-22" b="1">
                <a:latin typeface="Calibri"/>
                <a:cs typeface="Calibri"/>
              </a:rPr>
              <a:t>200</a:t>
            </a:r>
            <a:r>
              <a:rPr dirty="0" baseline="3086" sz="2700" b="1">
                <a:latin typeface="Calibri"/>
                <a:cs typeface="Calibri"/>
              </a:rPr>
              <a:t>7</a:t>
            </a:r>
            <a:r>
              <a:rPr dirty="0" baseline="3086" sz="2700" b="1">
                <a:latin typeface="Calibri"/>
                <a:cs typeface="Calibri"/>
              </a:rPr>
              <a:t>	</a:t>
            </a:r>
            <a:r>
              <a:rPr dirty="0" sz="1800" spc="-15" b="1">
                <a:latin typeface="Calibri"/>
                <a:cs typeface="Calibri"/>
              </a:rPr>
              <a:t>200</a:t>
            </a:r>
            <a:r>
              <a:rPr dirty="0" sz="1800" b="1">
                <a:latin typeface="Calibri"/>
                <a:cs typeface="Calibri"/>
              </a:rPr>
              <a:t>9</a:t>
            </a:r>
            <a:r>
              <a:rPr dirty="0" sz="1800" b="1">
                <a:latin typeface="Calibri"/>
                <a:cs typeface="Calibri"/>
              </a:rPr>
              <a:t>	</a:t>
            </a:r>
            <a:r>
              <a:rPr dirty="0" sz="1800" spc="-15" b="1">
                <a:latin typeface="Calibri"/>
                <a:cs typeface="Calibri"/>
              </a:rPr>
              <a:t>2012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40479" y="1562144"/>
            <a:ext cx="1543062" cy="18439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3250" y="2573135"/>
            <a:ext cx="1374767" cy="336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224210" y="2567216"/>
            <a:ext cx="806560" cy="372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952345" y="2576308"/>
            <a:ext cx="1356995" cy="312420"/>
          </a:xfrm>
          <a:prstGeom prst="rect">
            <a:avLst/>
          </a:prstGeom>
          <a:ln w="18329">
            <a:solidFill>
              <a:srgbClr val="78A4D6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594360" marR="341630" indent="-253365">
              <a:lnSpc>
                <a:spcPct val="100000"/>
              </a:lnSpc>
              <a:spcBef>
                <a:spcPts val="185"/>
              </a:spcBef>
            </a:pPr>
            <a:r>
              <a:rPr dirty="0" sz="850" spc="5" b="1">
                <a:latin typeface="Arial"/>
                <a:cs typeface="Arial"/>
              </a:rPr>
              <a:t>RA</a:t>
            </a:r>
            <a:r>
              <a:rPr dirty="0" sz="850" spc="10" b="1">
                <a:latin typeface="Arial"/>
                <a:cs typeface="Arial"/>
              </a:rPr>
              <a:t>N</a:t>
            </a:r>
            <a:r>
              <a:rPr dirty="0" sz="850" spc="5" b="1">
                <a:latin typeface="Arial"/>
                <a:cs typeface="Arial"/>
              </a:rPr>
              <a:t>DOM</a:t>
            </a:r>
            <a:r>
              <a:rPr dirty="0" sz="850" b="1">
                <a:latin typeface="Arial"/>
                <a:cs typeface="Arial"/>
              </a:rPr>
              <a:t>I</a:t>
            </a:r>
            <a:r>
              <a:rPr dirty="0" sz="850" spc="5" b="1">
                <a:latin typeface="Arial"/>
                <a:cs typeface="Arial"/>
              </a:rPr>
              <a:t>Z</a:t>
            </a:r>
            <a:r>
              <a:rPr dirty="0" sz="850" spc="5" b="1">
                <a:latin typeface="Arial"/>
                <a:cs typeface="Arial"/>
              </a:rPr>
              <a:t>E  </a:t>
            </a:r>
            <a:r>
              <a:rPr dirty="0" sz="850" spc="5" b="1">
                <a:latin typeface="Arial"/>
                <a:cs typeface="Arial"/>
              </a:rPr>
              <a:t>1:1</a:t>
            </a:r>
            <a:endParaRPr sz="8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48200" y="3306895"/>
            <a:ext cx="1930704" cy="6053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02748" y="3300977"/>
            <a:ext cx="1814792" cy="6360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56837" y="3310068"/>
            <a:ext cx="1913255" cy="581660"/>
          </a:xfrm>
          <a:custGeom>
            <a:avLst/>
            <a:gdLst/>
            <a:ahLst/>
            <a:cxnLst/>
            <a:rect l="l" t="t" r="r" b="b"/>
            <a:pathLst>
              <a:path w="1913254" h="581660">
                <a:moveTo>
                  <a:pt x="0" y="581077"/>
                </a:moveTo>
                <a:lnTo>
                  <a:pt x="1912850" y="581077"/>
                </a:lnTo>
                <a:lnTo>
                  <a:pt x="1912850" y="0"/>
                </a:lnTo>
                <a:lnTo>
                  <a:pt x="0" y="0"/>
                </a:lnTo>
                <a:lnTo>
                  <a:pt x="0" y="58107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656837" y="3310068"/>
            <a:ext cx="1913255" cy="581660"/>
          </a:xfrm>
          <a:prstGeom prst="rect">
            <a:avLst/>
          </a:prstGeom>
          <a:ln w="18329">
            <a:solidFill>
              <a:srgbClr val="000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algn="ctr">
              <a:lnSpc>
                <a:spcPts val="1015"/>
              </a:lnSpc>
              <a:spcBef>
                <a:spcPts val="185"/>
              </a:spcBef>
            </a:pPr>
            <a:r>
              <a:rPr dirty="0" sz="850" spc="-5" b="1">
                <a:solidFill>
                  <a:srgbClr val="FFFFFF"/>
                </a:solidFill>
                <a:latin typeface="Arial"/>
                <a:cs typeface="Arial"/>
              </a:rPr>
              <a:t>INVASIVE </a:t>
            </a:r>
            <a:r>
              <a:rPr dirty="0" sz="850" spc="5" b="1">
                <a:solidFill>
                  <a:srgbClr val="FFFFFF"/>
                </a:solidFill>
                <a:latin typeface="Arial"/>
                <a:cs typeface="Arial"/>
              </a:rPr>
              <a:t>Strategy</a:t>
            </a:r>
            <a:endParaRPr sz="850">
              <a:latin typeface="Arial"/>
              <a:cs typeface="Arial"/>
            </a:endParaRPr>
          </a:p>
          <a:p>
            <a:pPr algn="ctr">
              <a:lnSpc>
                <a:spcPts val="1015"/>
              </a:lnSpc>
            </a:pP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Optimal </a:t>
            </a: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Medical </a:t>
            </a: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Therapy </a:t>
            </a:r>
            <a:r>
              <a:rPr dirty="0" sz="850" spc="1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Cath</a:t>
            </a:r>
            <a:r>
              <a:rPr dirty="0" sz="85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FFFFFF"/>
                </a:solidFill>
                <a:latin typeface="Arial"/>
                <a:cs typeface="Arial"/>
              </a:rPr>
              <a:t>+</a:t>
            </a:r>
            <a:endParaRPr sz="850">
              <a:latin typeface="Arial"/>
              <a:cs typeface="Arial"/>
            </a:endParaRPr>
          </a:p>
          <a:p>
            <a:pPr algn="ctr" marL="254000" marR="250825">
              <a:lnSpc>
                <a:spcPct val="100000"/>
              </a:lnSpc>
              <a:spcBef>
                <a:spcPts val="40"/>
              </a:spcBef>
            </a:pP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Optimal </a:t>
            </a: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Revascularization (if  suitable)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80575" y="3306895"/>
            <a:ext cx="2310057" cy="6053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780575" y="3300977"/>
            <a:ext cx="2309691" cy="6360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89670" y="3310068"/>
            <a:ext cx="2297430" cy="581660"/>
          </a:xfrm>
          <a:custGeom>
            <a:avLst/>
            <a:gdLst/>
            <a:ahLst/>
            <a:cxnLst/>
            <a:rect l="l" t="t" r="r" b="b"/>
            <a:pathLst>
              <a:path w="2297429" h="581660">
                <a:moveTo>
                  <a:pt x="0" y="581077"/>
                </a:moveTo>
                <a:lnTo>
                  <a:pt x="2297301" y="581077"/>
                </a:lnTo>
                <a:lnTo>
                  <a:pt x="2297301" y="0"/>
                </a:lnTo>
                <a:lnTo>
                  <a:pt x="0" y="0"/>
                </a:lnTo>
                <a:lnTo>
                  <a:pt x="0" y="58107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789670" y="3310068"/>
            <a:ext cx="2297430" cy="581660"/>
          </a:xfrm>
          <a:prstGeom prst="rect">
            <a:avLst/>
          </a:prstGeom>
          <a:ln w="18329">
            <a:solidFill>
              <a:srgbClr val="000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algn="ctr" marR="635">
              <a:lnSpc>
                <a:spcPts val="1015"/>
              </a:lnSpc>
              <a:spcBef>
                <a:spcPts val="185"/>
              </a:spcBef>
            </a:pPr>
            <a:r>
              <a:rPr dirty="0" sz="850" spc="-5" b="1">
                <a:solidFill>
                  <a:srgbClr val="FFFFFF"/>
                </a:solidFill>
                <a:latin typeface="Arial"/>
                <a:cs typeface="Arial"/>
              </a:rPr>
              <a:t>CONSERVATIVE </a:t>
            </a:r>
            <a:r>
              <a:rPr dirty="0" sz="850" spc="5" b="1">
                <a:solidFill>
                  <a:srgbClr val="FFFFFF"/>
                </a:solidFill>
                <a:latin typeface="Arial"/>
                <a:cs typeface="Arial"/>
              </a:rPr>
              <a:t>Strategy</a:t>
            </a:r>
            <a:endParaRPr sz="850">
              <a:latin typeface="Arial"/>
              <a:cs typeface="Arial"/>
            </a:endParaRPr>
          </a:p>
          <a:p>
            <a:pPr algn="ctr" marR="635">
              <a:lnSpc>
                <a:spcPts val="1015"/>
              </a:lnSpc>
            </a:pP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Optimal </a:t>
            </a: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Medical Therapy</a:t>
            </a:r>
            <a:r>
              <a:rPr dirty="0" sz="85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alone</a:t>
            </a:r>
            <a:endParaRPr sz="850">
              <a:latin typeface="Arial"/>
              <a:cs typeface="Arial"/>
            </a:endParaRPr>
          </a:p>
          <a:p>
            <a:pPr algn="ctr" marL="60325" marR="61594">
              <a:lnSpc>
                <a:spcPct val="100000"/>
              </a:lnSpc>
              <a:spcBef>
                <a:spcPts val="40"/>
              </a:spcBef>
            </a:pP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Cath and </a:t>
            </a: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revascularization (if suitable)  </a:t>
            </a:r>
            <a:r>
              <a:rPr dirty="0" sz="850" spc="5">
                <a:solidFill>
                  <a:srgbClr val="FFFFFF"/>
                </a:solidFill>
                <a:latin typeface="Arial"/>
                <a:cs typeface="Arial"/>
              </a:rPr>
              <a:t>reserved for Optimal Medical Therapy</a:t>
            </a:r>
            <a:r>
              <a:rPr dirty="0" sz="85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failure</a:t>
            </a:r>
            <a:endParaRPr sz="8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636646" y="2374577"/>
            <a:ext cx="50165" cy="178435"/>
          </a:xfrm>
          <a:custGeom>
            <a:avLst/>
            <a:gdLst/>
            <a:ahLst/>
            <a:cxnLst/>
            <a:rect l="l" t="t" r="r" b="b"/>
            <a:pathLst>
              <a:path w="50165" h="178435">
                <a:moveTo>
                  <a:pt x="3173" y="131619"/>
                </a:moveTo>
                <a:lnTo>
                  <a:pt x="1831" y="132534"/>
                </a:lnTo>
                <a:lnTo>
                  <a:pt x="488" y="132961"/>
                </a:lnTo>
                <a:lnTo>
                  <a:pt x="0" y="135219"/>
                </a:lnTo>
                <a:lnTo>
                  <a:pt x="488" y="136622"/>
                </a:lnTo>
                <a:lnTo>
                  <a:pt x="24720" y="177933"/>
                </a:lnTo>
                <a:lnTo>
                  <a:pt x="28466" y="171465"/>
                </a:lnTo>
                <a:lnTo>
                  <a:pt x="21546" y="171465"/>
                </a:lnTo>
                <a:lnTo>
                  <a:pt x="21534" y="160056"/>
                </a:lnTo>
                <a:lnTo>
                  <a:pt x="5920" y="133449"/>
                </a:lnTo>
                <a:lnTo>
                  <a:pt x="5005" y="132046"/>
                </a:lnTo>
                <a:lnTo>
                  <a:pt x="3173" y="131619"/>
                </a:lnTo>
                <a:close/>
              </a:path>
              <a:path w="50165" h="178435">
                <a:moveTo>
                  <a:pt x="21546" y="160076"/>
                </a:moveTo>
                <a:lnTo>
                  <a:pt x="21546" y="171465"/>
                </a:lnTo>
                <a:lnTo>
                  <a:pt x="27894" y="171465"/>
                </a:lnTo>
                <a:lnTo>
                  <a:pt x="27890" y="170061"/>
                </a:lnTo>
                <a:lnTo>
                  <a:pt x="21973" y="170061"/>
                </a:lnTo>
                <a:lnTo>
                  <a:pt x="24693" y="165439"/>
                </a:lnTo>
                <a:lnTo>
                  <a:pt x="21546" y="160076"/>
                </a:lnTo>
                <a:close/>
              </a:path>
              <a:path w="50165" h="178435">
                <a:moveTo>
                  <a:pt x="46206" y="131619"/>
                </a:moveTo>
                <a:lnTo>
                  <a:pt x="44435" y="132046"/>
                </a:lnTo>
                <a:lnTo>
                  <a:pt x="43520" y="133449"/>
                </a:lnTo>
                <a:lnTo>
                  <a:pt x="27862" y="160056"/>
                </a:lnTo>
                <a:lnTo>
                  <a:pt x="27894" y="171465"/>
                </a:lnTo>
                <a:lnTo>
                  <a:pt x="28466" y="171465"/>
                </a:lnTo>
                <a:lnTo>
                  <a:pt x="48647" y="136622"/>
                </a:lnTo>
                <a:lnTo>
                  <a:pt x="49563" y="135219"/>
                </a:lnTo>
                <a:lnTo>
                  <a:pt x="49074" y="132961"/>
                </a:lnTo>
                <a:lnTo>
                  <a:pt x="47609" y="132534"/>
                </a:lnTo>
                <a:lnTo>
                  <a:pt x="46206" y="131619"/>
                </a:lnTo>
                <a:close/>
              </a:path>
              <a:path w="50165" h="178435">
                <a:moveTo>
                  <a:pt x="24693" y="165439"/>
                </a:moveTo>
                <a:lnTo>
                  <a:pt x="21973" y="170061"/>
                </a:lnTo>
                <a:lnTo>
                  <a:pt x="27406" y="170061"/>
                </a:lnTo>
                <a:lnTo>
                  <a:pt x="24693" y="165439"/>
                </a:lnTo>
                <a:close/>
              </a:path>
              <a:path w="50165" h="178435">
                <a:moveTo>
                  <a:pt x="27862" y="160056"/>
                </a:moveTo>
                <a:lnTo>
                  <a:pt x="24693" y="165439"/>
                </a:lnTo>
                <a:lnTo>
                  <a:pt x="27406" y="170061"/>
                </a:lnTo>
                <a:lnTo>
                  <a:pt x="27890" y="170061"/>
                </a:lnTo>
                <a:lnTo>
                  <a:pt x="27862" y="160056"/>
                </a:lnTo>
                <a:close/>
              </a:path>
              <a:path w="50165" h="178435">
                <a:moveTo>
                  <a:pt x="27406" y="0"/>
                </a:moveTo>
                <a:lnTo>
                  <a:pt x="21546" y="0"/>
                </a:lnTo>
                <a:lnTo>
                  <a:pt x="21546" y="160076"/>
                </a:lnTo>
                <a:lnTo>
                  <a:pt x="24693" y="165439"/>
                </a:lnTo>
                <a:lnTo>
                  <a:pt x="27850" y="160076"/>
                </a:lnTo>
                <a:lnTo>
                  <a:pt x="27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616573" y="2885494"/>
            <a:ext cx="1016635" cy="432434"/>
          </a:xfrm>
          <a:custGeom>
            <a:avLst/>
            <a:gdLst/>
            <a:ahLst/>
            <a:cxnLst/>
            <a:rect l="l" t="t" r="r" b="b"/>
            <a:pathLst>
              <a:path w="1016634" h="432435">
                <a:moveTo>
                  <a:pt x="31556" y="385643"/>
                </a:moveTo>
                <a:lnTo>
                  <a:pt x="29725" y="385643"/>
                </a:lnTo>
                <a:lnTo>
                  <a:pt x="28810" y="386986"/>
                </a:lnTo>
                <a:lnTo>
                  <a:pt x="0" y="425062"/>
                </a:lnTo>
                <a:lnTo>
                  <a:pt x="47121" y="431530"/>
                </a:lnTo>
                <a:lnTo>
                  <a:pt x="48952" y="432018"/>
                </a:lnTo>
                <a:lnTo>
                  <a:pt x="50356" y="430493"/>
                </a:lnTo>
                <a:lnTo>
                  <a:pt x="50356" y="428662"/>
                </a:lnTo>
                <a:lnTo>
                  <a:pt x="50783" y="427320"/>
                </a:lnTo>
                <a:lnTo>
                  <a:pt x="49441" y="425489"/>
                </a:lnTo>
                <a:lnTo>
                  <a:pt x="6836" y="425489"/>
                </a:lnTo>
                <a:lnTo>
                  <a:pt x="4089" y="420058"/>
                </a:lnTo>
                <a:lnTo>
                  <a:pt x="14382" y="415778"/>
                </a:lnTo>
                <a:lnTo>
                  <a:pt x="33326" y="390647"/>
                </a:lnTo>
                <a:lnTo>
                  <a:pt x="34730" y="389305"/>
                </a:lnTo>
                <a:lnTo>
                  <a:pt x="34242" y="387474"/>
                </a:lnTo>
                <a:lnTo>
                  <a:pt x="31556" y="385643"/>
                </a:lnTo>
                <a:close/>
              </a:path>
              <a:path w="1016634" h="432435">
                <a:moveTo>
                  <a:pt x="14382" y="415778"/>
                </a:moveTo>
                <a:lnTo>
                  <a:pt x="4089" y="420058"/>
                </a:lnTo>
                <a:lnTo>
                  <a:pt x="6836" y="425489"/>
                </a:lnTo>
                <a:lnTo>
                  <a:pt x="9036" y="424574"/>
                </a:lnTo>
                <a:lnTo>
                  <a:pt x="7751" y="424574"/>
                </a:lnTo>
                <a:lnTo>
                  <a:pt x="5920" y="420058"/>
                </a:lnTo>
                <a:lnTo>
                  <a:pt x="11155" y="420058"/>
                </a:lnTo>
                <a:lnTo>
                  <a:pt x="14382" y="415778"/>
                </a:lnTo>
                <a:close/>
              </a:path>
              <a:path w="1016634" h="432435">
                <a:moveTo>
                  <a:pt x="16584" y="421433"/>
                </a:moveTo>
                <a:lnTo>
                  <a:pt x="6836" y="425489"/>
                </a:lnTo>
                <a:lnTo>
                  <a:pt x="48037" y="425489"/>
                </a:lnTo>
                <a:lnTo>
                  <a:pt x="16584" y="421433"/>
                </a:lnTo>
                <a:close/>
              </a:path>
              <a:path w="1016634" h="432435">
                <a:moveTo>
                  <a:pt x="5920" y="420058"/>
                </a:moveTo>
                <a:lnTo>
                  <a:pt x="7751" y="424574"/>
                </a:lnTo>
                <a:lnTo>
                  <a:pt x="10691" y="420674"/>
                </a:lnTo>
                <a:lnTo>
                  <a:pt x="5920" y="420058"/>
                </a:lnTo>
                <a:close/>
              </a:path>
              <a:path w="1016634" h="432435">
                <a:moveTo>
                  <a:pt x="10691" y="420674"/>
                </a:moveTo>
                <a:lnTo>
                  <a:pt x="7751" y="424574"/>
                </a:lnTo>
                <a:lnTo>
                  <a:pt x="9036" y="424574"/>
                </a:lnTo>
                <a:lnTo>
                  <a:pt x="16584" y="421433"/>
                </a:lnTo>
                <a:lnTo>
                  <a:pt x="10691" y="420674"/>
                </a:lnTo>
                <a:close/>
              </a:path>
              <a:path w="1016634" h="432435">
                <a:moveTo>
                  <a:pt x="1014152" y="0"/>
                </a:moveTo>
                <a:lnTo>
                  <a:pt x="14382" y="415778"/>
                </a:lnTo>
                <a:lnTo>
                  <a:pt x="10691" y="420674"/>
                </a:lnTo>
                <a:lnTo>
                  <a:pt x="16584" y="421433"/>
                </a:lnTo>
                <a:lnTo>
                  <a:pt x="1016471" y="5430"/>
                </a:lnTo>
                <a:lnTo>
                  <a:pt x="1014152" y="0"/>
                </a:lnTo>
                <a:close/>
              </a:path>
              <a:path w="1016634" h="432435">
                <a:moveTo>
                  <a:pt x="11155" y="420058"/>
                </a:moveTo>
                <a:lnTo>
                  <a:pt x="5920" y="420058"/>
                </a:lnTo>
                <a:lnTo>
                  <a:pt x="10691" y="420674"/>
                </a:lnTo>
                <a:lnTo>
                  <a:pt x="11155" y="4200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629810" y="2885006"/>
            <a:ext cx="1308735" cy="436245"/>
          </a:xfrm>
          <a:custGeom>
            <a:avLst/>
            <a:gdLst/>
            <a:ahLst/>
            <a:cxnLst/>
            <a:rect l="l" t="t" r="r" b="b"/>
            <a:pathLst>
              <a:path w="1308734" h="436245">
                <a:moveTo>
                  <a:pt x="1291188" y="423413"/>
                </a:moveTo>
                <a:lnTo>
                  <a:pt x="1260686" y="430066"/>
                </a:lnTo>
                <a:lnTo>
                  <a:pt x="1259343" y="430066"/>
                </a:lnTo>
                <a:lnTo>
                  <a:pt x="1258000" y="432018"/>
                </a:lnTo>
                <a:lnTo>
                  <a:pt x="1258428" y="433422"/>
                </a:lnTo>
                <a:lnTo>
                  <a:pt x="1258916" y="435191"/>
                </a:lnTo>
                <a:lnTo>
                  <a:pt x="1260259" y="436107"/>
                </a:lnTo>
                <a:lnTo>
                  <a:pt x="1262090" y="436107"/>
                </a:lnTo>
                <a:lnTo>
                  <a:pt x="1302793" y="426893"/>
                </a:lnTo>
                <a:lnTo>
                  <a:pt x="1301948" y="426893"/>
                </a:lnTo>
                <a:lnTo>
                  <a:pt x="1291188" y="423413"/>
                </a:lnTo>
                <a:close/>
              </a:path>
              <a:path w="1308734" h="436245">
                <a:moveTo>
                  <a:pt x="1297086" y="422127"/>
                </a:moveTo>
                <a:lnTo>
                  <a:pt x="1291188" y="423413"/>
                </a:lnTo>
                <a:lnTo>
                  <a:pt x="1301948" y="426893"/>
                </a:lnTo>
                <a:lnTo>
                  <a:pt x="1302222" y="425977"/>
                </a:lnTo>
                <a:lnTo>
                  <a:pt x="1300544" y="425977"/>
                </a:lnTo>
                <a:lnTo>
                  <a:pt x="1297086" y="422127"/>
                </a:lnTo>
                <a:close/>
              </a:path>
              <a:path w="1308734" h="436245">
                <a:moveTo>
                  <a:pt x="1275884" y="388877"/>
                </a:moveTo>
                <a:lnTo>
                  <a:pt x="1273870" y="388877"/>
                </a:lnTo>
                <a:lnTo>
                  <a:pt x="1272527" y="389793"/>
                </a:lnTo>
                <a:lnTo>
                  <a:pt x="1271185" y="391135"/>
                </a:lnTo>
                <a:lnTo>
                  <a:pt x="1271185" y="392966"/>
                </a:lnTo>
                <a:lnTo>
                  <a:pt x="1272100" y="394308"/>
                </a:lnTo>
                <a:lnTo>
                  <a:pt x="1292911" y="417479"/>
                </a:lnTo>
                <a:lnTo>
                  <a:pt x="1303718" y="420974"/>
                </a:lnTo>
                <a:lnTo>
                  <a:pt x="1301948" y="426893"/>
                </a:lnTo>
                <a:lnTo>
                  <a:pt x="1302793" y="426893"/>
                </a:lnTo>
                <a:lnTo>
                  <a:pt x="1308723" y="425550"/>
                </a:lnTo>
                <a:lnTo>
                  <a:pt x="1276800" y="390220"/>
                </a:lnTo>
                <a:lnTo>
                  <a:pt x="1275884" y="388877"/>
                </a:lnTo>
                <a:close/>
              </a:path>
              <a:path w="1308734" h="436245">
                <a:moveTo>
                  <a:pt x="1302375" y="420974"/>
                </a:moveTo>
                <a:lnTo>
                  <a:pt x="1297086" y="422127"/>
                </a:lnTo>
                <a:lnTo>
                  <a:pt x="1300544" y="425977"/>
                </a:lnTo>
                <a:lnTo>
                  <a:pt x="1302375" y="420974"/>
                </a:lnTo>
                <a:close/>
              </a:path>
              <a:path w="1308734" h="436245">
                <a:moveTo>
                  <a:pt x="1303718" y="420974"/>
                </a:moveTo>
                <a:lnTo>
                  <a:pt x="1302375" y="420974"/>
                </a:lnTo>
                <a:lnTo>
                  <a:pt x="1300544" y="425977"/>
                </a:lnTo>
                <a:lnTo>
                  <a:pt x="1302222" y="425977"/>
                </a:lnTo>
                <a:lnTo>
                  <a:pt x="1303718" y="420974"/>
                </a:lnTo>
                <a:close/>
              </a:path>
              <a:path w="1308734" h="436245">
                <a:moveTo>
                  <a:pt x="1831" y="0"/>
                </a:moveTo>
                <a:lnTo>
                  <a:pt x="0" y="5918"/>
                </a:lnTo>
                <a:lnTo>
                  <a:pt x="1291188" y="423413"/>
                </a:lnTo>
                <a:lnTo>
                  <a:pt x="1297086" y="422127"/>
                </a:lnTo>
                <a:lnTo>
                  <a:pt x="1292911" y="417479"/>
                </a:lnTo>
                <a:lnTo>
                  <a:pt x="1831" y="0"/>
                </a:lnTo>
                <a:close/>
              </a:path>
              <a:path w="1308734" h="436245">
                <a:moveTo>
                  <a:pt x="1292911" y="417479"/>
                </a:moveTo>
                <a:lnTo>
                  <a:pt x="1297086" y="422127"/>
                </a:lnTo>
                <a:lnTo>
                  <a:pt x="1302375" y="420974"/>
                </a:lnTo>
                <a:lnTo>
                  <a:pt x="1303718" y="420974"/>
                </a:lnTo>
                <a:lnTo>
                  <a:pt x="1292911" y="417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91731" y="3891146"/>
            <a:ext cx="50165" cy="137160"/>
          </a:xfrm>
          <a:custGeom>
            <a:avLst/>
            <a:gdLst/>
            <a:ahLst/>
            <a:cxnLst/>
            <a:rect l="l" t="t" r="r" b="b"/>
            <a:pathLst>
              <a:path w="50164" h="137160">
                <a:moveTo>
                  <a:pt x="3173" y="90736"/>
                </a:moveTo>
                <a:lnTo>
                  <a:pt x="1831" y="91645"/>
                </a:lnTo>
                <a:lnTo>
                  <a:pt x="488" y="92700"/>
                </a:lnTo>
                <a:lnTo>
                  <a:pt x="0" y="94519"/>
                </a:lnTo>
                <a:lnTo>
                  <a:pt x="488" y="95886"/>
                </a:lnTo>
                <a:lnTo>
                  <a:pt x="24842" y="137086"/>
                </a:lnTo>
                <a:lnTo>
                  <a:pt x="28519" y="130722"/>
                </a:lnTo>
                <a:lnTo>
                  <a:pt x="21546" y="130722"/>
                </a:lnTo>
                <a:lnTo>
                  <a:pt x="21546" y="119050"/>
                </a:lnTo>
                <a:lnTo>
                  <a:pt x="6103" y="92700"/>
                </a:lnTo>
                <a:lnTo>
                  <a:pt x="5188" y="91187"/>
                </a:lnTo>
                <a:lnTo>
                  <a:pt x="3173" y="90736"/>
                </a:lnTo>
                <a:close/>
              </a:path>
              <a:path w="50164" h="137160">
                <a:moveTo>
                  <a:pt x="21546" y="119050"/>
                </a:moveTo>
                <a:lnTo>
                  <a:pt x="21546" y="130722"/>
                </a:lnTo>
                <a:lnTo>
                  <a:pt x="28016" y="130722"/>
                </a:lnTo>
                <a:lnTo>
                  <a:pt x="28012" y="129361"/>
                </a:lnTo>
                <a:lnTo>
                  <a:pt x="21973" y="129361"/>
                </a:lnTo>
                <a:lnTo>
                  <a:pt x="24793" y="124590"/>
                </a:lnTo>
                <a:lnTo>
                  <a:pt x="21546" y="119050"/>
                </a:lnTo>
                <a:close/>
              </a:path>
              <a:path w="50164" h="137160">
                <a:moveTo>
                  <a:pt x="46389" y="90736"/>
                </a:moveTo>
                <a:lnTo>
                  <a:pt x="44558" y="91187"/>
                </a:lnTo>
                <a:lnTo>
                  <a:pt x="43642" y="92700"/>
                </a:lnTo>
                <a:lnTo>
                  <a:pt x="28068" y="119050"/>
                </a:lnTo>
                <a:lnTo>
                  <a:pt x="28016" y="130722"/>
                </a:lnTo>
                <a:lnTo>
                  <a:pt x="28519" y="130722"/>
                </a:lnTo>
                <a:lnTo>
                  <a:pt x="48647" y="95886"/>
                </a:lnTo>
                <a:lnTo>
                  <a:pt x="49563" y="94519"/>
                </a:lnTo>
                <a:lnTo>
                  <a:pt x="49135" y="92700"/>
                </a:lnTo>
                <a:lnTo>
                  <a:pt x="47732" y="91645"/>
                </a:lnTo>
                <a:lnTo>
                  <a:pt x="46389" y="90736"/>
                </a:lnTo>
                <a:close/>
              </a:path>
              <a:path w="50164" h="137160">
                <a:moveTo>
                  <a:pt x="24793" y="124590"/>
                </a:moveTo>
                <a:lnTo>
                  <a:pt x="21973" y="129361"/>
                </a:lnTo>
                <a:lnTo>
                  <a:pt x="27589" y="129361"/>
                </a:lnTo>
                <a:lnTo>
                  <a:pt x="24793" y="124590"/>
                </a:lnTo>
                <a:close/>
              </a:path>
              <a:path w="50164" h="137160">
                <a:moveTo>
                  <a:pt x="27978" y="119201"/>
                </a:moveTo>
                <a:lnTo>
                  <a:pt x="24793" y="124590"/>
                </a:lnTo>
                <a:lnTo>
                  <a:pt x="27589" y="129361"/>
                </a:lnTo>
                <a:lnTo>
                  <a:pt x="28012" y="129361"/>
                </a:lnTo>
                <a:lnTo>
                  <a:pt x="27978" y="119201"/>
                </a:lnTo>
                <a:close/>
              </a:path>
              <a:path w="50164" h="137160">
                <a:moveTo>
                  <a:pt x="27589" y="0"/>
                </a:moveTo>
                <a:lnTo>
                  <a:pt x="21546" y="0"/>
                </a:lnTo>
                <a:lnTo>
                  <a:pt x="21634" y="119201"/>
                </a:lnTo>
                <a:lnTo>
                  <a:pt x="24793" y="124590"/>
                </a:lnTo>
                <a:lnTo>
                  <a:pt x="27978" y="119201"/>
                </a:lnTo>
                <a:lnTo>
                  <a:pt x="275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913386" y="3891146"/>
            <a:ext cx="50165" cy="137160"/>
          </a:xfrm>
          <a:custGeom>
            <a:avLst/>
            <a:gdLst/>
            <a:ahLst/>
            <a:cxnLst/>
            <a:rect l="l" t="t" r="r" b="b"/>
            <a:pathLst>
              <a:path w="50165" h="137160">
                <a:moveTo>
                  <a:pt x="3662" y="90736"/>
                </a:moveTo>
                <a:lnTo>
                  <a:pt x="1831" y="91645"/>
                </a:lnTo>
                <a:lnTo>
                  <a:pt x="488" y="92700"/>
                </a:lnTo>
                <a:lnTo>
                  <a:pt x="0" y="94519"/>
                </a:lnTo>
                <a:lnTo>
                  <a:pt x="915" y="95886"/>
                </a:lnTo>
                <a:lnTo>
                  <a:pt x="25147" y="137086"/>
                </a:lnTo>
                <a:lnTo>
                  <a:pt x="28853" y="130722"/>
                </a:lnTo>
                <a:lnTo>
                  <a:pt x="21973" y="130722"/>
                </a:lnTo>
                <a:lnTo>
                  <a:pt x="21973" y="119797"/>
                </a:lnTo>
                <a:lnTo>
                  <a:pt x="6409" y="92700"/>
                </a:lnTo>
                <a:lnTo>
                  <a:pt x="5493" y="91187"/>
                </a:lnTo>
                <a:lnTo>
                  <a:pt x="3662" y="90736"/>
                </a:lnTo>
                <a:close/>
              </a:path>
              <a:path w="50165" h="137160">
                <a:moveTo>
                  <a:pt x="21973" y="119797"/>
                </a:moveTo>
                <a:lnTo>
                  <a:pt x="21973" y="130722"/>
                </a:lnTo>
                <a:lnTo>
                  <a:pt x="27894" y="130722"/>
                </a:lnTo>
                <a:lnTo>
                  <a:pt x="27894" y="129361"/>
                </a:lnTo>
                <a:lnTo>
                  <a:pt x="22462" y="129361"/>
                </a:lnTo>
                <a:lnTo>
                  <a:pt x="24964" y="125004"/>
                </a:lnTo>
                <a:lnTo>
                  <a:pt x="21973" y="119797"/>
                </a:lnTo>
                <a:close/>
              </a:path>
              <a:path w="50165" h="137160">
                <a:moveTo>
                  <a:pt x="46206" y="90736"/>
                </a:moveTo>
                <a:lnTo>
                  <a:pt x="44435" y="91187"/>
                </a:lnTo>
                <a:lnTo>
                  <a:pt x="43520" y="92700"/>
                </a:lnTo>
                <a:lnTo>
                  <a:pt x="27955" y="119797"/>
                </a:lnTo>
                <a:lnTo>
                  <a:pt x="27894" y="130722"/>
                </a:lnTo>
                <a:lnTo>
                  <a:pt x="28853" y="130722"/>
                </a:lnTo>
                <a:lnTo>
                  <a:pt x="49135" y="95886"/>
                </a:lnTo>
                <a:lnTo>
                  <a:pt x="49990" y="94519"/>
                </a:lnTo>
                <a:lnTo>
                  <a:pt x="49563" y="92700"/>
                </a:lnTo>
                <a:lnTo>
                  <a:pt x="48220" y="91645"/>
                </a:lnTo>
                <a:lnTo>
                  <a:pt x="46206" y="90736"/>
                </a:lnTo>
                <a:close/>
              </a:path>
              <a:path w="50165" h="137160">
                <a:moveTo>
                  <a:pt x="24964" y="125004"/>
                </a:moveTo>
                <a:lnTo>
                  <a:pt x="22462" y="129361"/>
                </a:lnTo>
                <a:lnTo>
                  <a:pt x="27467" y="129361"/>
                </a:lnTo>
                <a:lnTo>
                  <a:pt x="24964" y="125004"/>
                </a:lnTo>
                <a:close/>
              </a:path>
              <a:path w="50165" h="137160">
                <a:moveTo>
                  <a:pt x="27894" y="119904"/>
                </a:moveTo>
                <a:lnTo>
                  <a:pt x="24964" y="125004"/>
                </a:lnTo>
                <a:lnTo>
                  <a:pt x="27467" y="129361"/>
                </a:lnTo>
                <a:lnTo>
                  <a:pt x="27894" y="129361"/>
                </a:lnTo>
                <a:lnTo>
                  <a:pt x="27894" y="119904"/>
                </a:lnTo>
                <a:close/>
              </a:path>
              <a:path w="50165" h="137160">
                <a:moveTo>
                  <a:pt x="27894" y="0"/>
                </a:moveTo>
                <a:lnTo>
                  <a:pt x="21973" y="0"/>
                </a:lnTo>
                <a:lnTo>
                  <a:pt x="22034" y="119904"/>
                </a:lnTo>
                <a:lnTo>
                  <a:pt x="24964" y="125004"/>
                </a:lnTo>
                <a:lnTo>
                  <a:pt x="27894" y="119904"/>
                </a:lnTo>
                <a:lnTo>
                  <a:pt x="27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240737" y="4016339"/>
            <a:ext cx="2914650" cy="19621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32384" rIns="0" bIns="0" rtlCol="0" vert="horz">
            <a:spAutoFit/>
          </a:bodyPr>
          <a:lstStyle/>
          <a:p>
            <a:pPr marL="295910">
              <a:lnSpc>
                <a:spcPct val="100000"/>
              </a:lnSpc>
              <a:spcBef>
                <a:spcPts val="254"/>
              </a:spcBef>
            </a:pPr>
            <a:r>
              <a:rPr dirty="0" sz="850" spc="5" b="1">
                <a:solidFill>
                  <a:srgbClr val="FFFFFF"/>
                </a:solidFill>
                <a:latin typeface="Arial"/>
                <a:cs typeface="Arial"/>
              </a:rPr>
              <a:t>Primary Endpoint: Composite of Death or</a:t>
            </a:r>
            <a:r>
              <a:rPr dirty="0" sz="8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50" spc="5" b="1">
                <a:solidFill>
                  <a:srgbClr val="FFFFFF"/>
                </a:solidFill>
                <a:latin typeface="Arial"/>
                <a:cs typeface="Arial"/>
              </a:rPr>
              <a:t>MI</a:t>
            </a:r>
            <a:endParaRPr sz="8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59952" y="1894353"/>
            <a:ext cx="1802401" cy="53199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747684" y="1889837"/>
            <a:ext cx="1851354" cy="5672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799810" y="1928280"/>
            <a:ext cx="1723389" cy="446405"/>
          </a:xfrm>
          <a:prstGeom prst="rect">
            <a:avLst/>
          </a:prstGeom>
          <a:ln w="18329">
            <a:solidFill>
              <a:srgbClr val="B9CCE6"/>
            </a:solidFill>
          </a:ln>
        </p:spPr>
        <p:txBody>
          <a:bodyPr wrap="square" lIns="0" tIns="21590" rIns="0" bIns="0" rtlCol="0" vert="horz">
            <a:spAutoFit/>
          </a:bodyPr>
          <a:lstStyle/>
          <a:p>
            <a:pPr algn="ctr" marL="49530" marR="48260" indent="-635">
              <a:lnSpc>
                <a:spcPct val="101499"/>
              </a:lnSpc>
              <a:spcBef>
                <a:spcPts val="170"/>
              </a:spcBef>
            </a:pPr>
            <a:r>
              <a:rPr dirty="0" sz="850" spc="5" b="1">
                <a:latin typeface="Arial"/>
                <a:cs typeface="Arial"/>
              </a:rPr>
              <a:t>Patients </a:t>
            </a:r>
            <a:r>
              <a:rPr dirty="0" sz="850" b="1">
                <a:latin typeface="Arial"/>
                <a:cs typeface="Arial"/>
              </a:rPr>
              <a:t>with </a:t>
            </a:r>
            <a:r>
              <a:rPr dirty="0" sz="850" spc="5" b="1">
                <a:latin typeface="Arial"/>
                <a:cs typeface="Arial"/>
              </a:rPr>
              <a:t>moderate or  severe ischemia and eGFR</a:t>
            </a:r>
            <a:r>
              <a:rPr dirty="0" sz="850" spc="-50" b="1">
                <a:latin typeface="Arial"/>
                <a:cs typeface="Arial"/>
              </a:rPr>
              <a:t> </a:t>
            </a:r>
            <a:r>
              <a:rPr dirty="0" sz="850" spc="5" b="1">
                <a:latin typeface="Arial"/>
                <a:cs typeface="Arial"/>
              </a:rPr>
              <a:t>&lt;30  or </a:t>
            </a:r>
            <a:r>
              <a:rPr dirty="0" sz="850" spc="10" b="1">
                <a:latin typeface="Arial"/>
                <a:cs typeface="Arial"/>
              </a:rPr>
              <a:t>on</a:t>
            </a:r>
            <a:r>
              <a:rPr dirty="0" sz="850" spc="-15" b="1">
                <a:latin typeface="Arial"/>
                <a:cs typeface="Arial"/>
              </a:rPr>
              <a:t> </a:t>
            </a:r>
            <a:r>
              <a:rPr dirty="0" sz="850" spc="5" b="1">
                <a:latin typeface="Arial"/>
                <a:cs typeface="Arial"/>
              </a:rPr>
              <a:t>dialysis</a:t>
            </a:r>
            <a:endParaRPr sz="8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12179" y="1021080"/>
            <a:ext cx="1242059" cy="6324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414009" y="4273550"/>
            <a:ext cx="2824480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10" b="1">
                <a:latin typeface="Arial"/>
                <a:cs typeface="Arial"/>
              </a:rPr>
              <a:t>Bangalore </a:t>
            </a:r>
            <a:r>
              <a:rPr dirty="0" sz="1000" spc="-5" b="1">
                <a:latin typeface="Arial"/>
                <a:cs typeface="Arial"/>
              </a:rPr>
              <a:t>S, </a:t>
            </a:r>
            <a:r>
              <a:rPr dirty="0" sz="1000" spc="-10" b="1">
                <a:latin typeface="Arial"/>
                <a:cs typeface="Arial"/>
              </a:rPr>
              <a:t>et </a:t>
            </a:r>
            <a:r>
              <a:rPr dirty="0" sz="1000" spc="-20" b="1">
                <a:latin typeface="Arial"/>
                <a:cs typeface="Arial"/>
              </a:rPr>
              <a:t>al. </a:t>
            </a:r>
            <a:r>
              <a:rPr dirty="0" sz="1000" spc="-25" b="1">
                <a:latin typeface="Arial"/>
                <a:cs typeface="Arial"/>
              </a:rPr>
              <a:t>Am </a:t>
            </a:r>
            <a:r>
              <a:rPr dirty="0" sz="1000" spc="-5" b="1">
                <a:latin typeface="Arial"/>
                <a:cs typeface="Arial"/>
              </a:rPr>
              <a:t>Heart </a:t>
            </a:r>
            <a:r>
              <a:rPr dirty="0" sz="1000" spc="-10" b="1">
                <a:latin typeface="Arial"/>
                <a:cs typeface="Arial"/>
              </a:rPr>
              <a:t>J. </a:t>
            </a:r>
            <a:r>
              <a:rPr dirty="0" sz="1000" spc="-15" b="1">
                <a:latin typeface="Arial"/>
                <a:cs typeface="Arial"/>
              </a:rPr>
              <a:t>2018;</a:t>
            </a:r>
            <a:r>
              <a:rPr dirty="0" sz="1000" spc="-10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205:42-52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135"/>
              </a:spcBef>
            </a:pPr>
            <a:r>
              <a:rPr dirty="0" spc="5"/>
              <a:t>Study</a:t>
            </a:r>
            <a:r>
              <a:rPr dirty="0" spc="55"/>
              <a:t> </a:t>
            </a:r>
            <a:r>
              <a:rPr dirty="0" spc="15"/>
              <a:t>Design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6597" y="4273550"/>
            <a:ext cx="2834005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10" b="1">
                <a:latin typeface="Arial"/>
                <a:cs typeface="Arial"/>
              </a:rPr>
              <a:t>Maron DJ, et </a:t>
            </a:r>
            <a:r>
              <a:rPr dirty="0" sz="1000" spc="-20" b="1">
                <a:latin typeface="Arial"/>
                <a:cs typeface="Arial"/>
              </a:rPr>
              <a:t>al. </a:t>
            </a:r>
            <a:r>
              <a:rPr dirty="0" sz="1000" spc="-25" b="1">
                <a:latin typeface="Arial"/>
                <a:cs typeface="Arial"/>
              </a:rPr>
              <a:t>Am </a:t>
            </a:r>
            <a:r>
              <a:rPr dirty="0" sz="1000" spc="-5" b="1">
                <a:latin typeface="Arial"/>
                <a:cs typeface="Arial"/>
              </a:rPr>
              <a:t>Heart </a:t>
            </a:r>
            <a:r>
              <a:rPr dirty="0" sz="1000" spc="-10" b="1">
                <a:latin typeface="Arial"/>
                <a:cs typeface="Arial"/>
              </a:rPr>
              <a:t>J. </a:t>
            </a:r>
            <a:r>
              <a:rPr dirty="0" sz="1000" spc="-15" b="1">
                <a:latin typeface="Arial"/>
                <a:cs typeface="Arial"/>
              </a:rPr>
              <a:t>2018;</a:t>
            </a:r>
            <a:r>
              <a:rPr dirty="0" sz="1000" spc="-8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201;124-135.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60220" y="1005839"/>
            <a:ext cx="1242059" cy="6324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73530" y="1664970"/>
            <a:ext cx="1851660" cy="609600"/>
          </a:xfrm>
          <a:custGeom>
            <a:avLst/>
            <a:gdLst/>
            <a:ahLst/>
            <a:cxnLst/>
            <a:rect l="l" t="t" r="r" b="b"/>
            <a:pathLst>
              <a:path w="1851660" h="609600">
                <a:moveTo>
                  <a:pt x="0" y="609599"/>
                </a:moveTo>
                <a:lnTo>
                  <a:pt x="1851659" y="609599"/>
                </a:lnTo>
                <a:lnTo>
                  <a:pt x="185165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69719" y="1661160"/>
            <a:ext cx="1851660" cy="609600"/>
          </a:xfrm>
          <a:custGeom>
            <a:avLst/>
            <a:gdLst/>
            <a:ahLst/>
            <a:cxnLst/>
            <a:rect l="l" t="t" r="r" b="b"/>
            <a:pathLst>
              <a:path w="1851660" h="609600">
                <a:moveTo>
                  <a:pt x="0" y="0"/>
                </a:moveTo>
                <a:lnTo>
                  <a:pt x="1851659" y="0"/>
                </a:lnTo>
                <a:lnTo>
                  <a:pt x="1851659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17462">
            <a:solidFill>
              <a:srgbClr val="375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578451" y="1677352"/>
            <a:ext cx="1834514" cy="56705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248285" marR="226060" indent="350520">
              <a:lnSpc>
                <a:spcPct val="103200"/>
              </a:lnSpc>
              <a:spcBef>
                <a:spcPts val="65"/>
              </a:spcBef>
            </a:pPr>
            <a:r>
              <a:rPr dirty="0" sz="900" spc="-10" b="1">
                <a:latin typeface="Calibri"/>
                <a:cs typeface="Calibri"/>
              </a:rPr>
              <a:t>Stable </a:t>
            </a:r>
            <a:r>
              <a:rPr dirty="0" sz="900" spc="-20" b="1">
                <a:latin typeface="Calibri"/>
                <a:cs typeface="Calibri"/>
              </a:rPr>
              <a:t>Patient  </a:t>
            </a:r>
            <a:r>
              <a:rPr dirty="0" sz="900" spc="-15" b="1">
                <a:latin typeface="Calibri"/>
                <a:cs typeface="Calibri"/>
              </a:rPr>
              <a:t>Moderate </a:t>
            </a:r>
            <a:r>
              <a:rPr dirty="0" sz="900" spc="-10" b="1">
                <a:latin typeface="Calibri"/>
                <a:cs typeface="Calibri"/>
              </a:rPr>
              <a:t>or </a:t>
            </a:r>
            <a:r>
              <a:rPr dirty="0" sz="900" spc="-20" b="1">
                <a:latin typeface="Calibri"/>
                <a:cs typeface="Calibri"/>
              </a:rPr>
              <a:t>severe</a:t>
            </a:r>
            <a:r>
              <a:rPr dirty="0" sz="900" spc="-45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ischemia</a:t>
            </a:r>
            <a:endParaRPr sz="900">
              <a:latin typeface="Calibri"/>
              <a:cs typeface="Calibri"/>
            </a:endParaRPr>
          </a:p>
          <a:p>
            <a:pPr algn="ctr" marL="13970">
              <a:lnSpc>
                <a:spcPts val="1010"/>
              </a:lnSpc>
            </a:pPr>
            <a:r>
              <a:rPr dirty="0" sz="900" spc="-15" b="1">
                <a:latin typeface="Calibri"/>
                <a:cs typeface="Calibri"/>
              </a:rPr>
              <a:t>(determined </a:t>
            </a:r>
            <a:r>
              <a:rPr dirty="0" sz="900" spc="-5" b="1">
                <a:latin typeface="Calibri"/>
                <a:cs typeface="Calibri"/>
              </a:rPr>
              <a:t>by </a:t>
            </a:r>
            <a:r>
              <a:rPr dirty="0" sz="900" spc="-15" b="1">
                <a:latin typeface="Calibri"/>
                <a:cs typeface="Calibri"/>
              </a:rPr>
              <a:t>site; read </a:t>
            </a:r>
            <a:r>
              <a:rPr dirty="0" sz="900" spc="-5" b="1">
                <a:latin typeface="Calibri"/>
                <a:cs typeface="Calibri"/>
              </a:rPr>
              <a:t>by</a:t>
            </a:r>
            <a:r>
              <a:rPr dirty="0" sz="900" spc="-10" b="1">
                <a:latin typeface="Calibri"/>
                <a:cs typeface="Calibri"/>
              </a:rPr>
              <a:t> </a:t>
            </a:r>
            <a:r>
              <a:rPr dirty="0" sz="900" spc="-15" b="1">
                <a:latin typeface="Calibri"/>
                <a:cs typeface="Calibri"/>
              </a:rPr>
              <a:t>core</a:t>
            </a:r>
            <a:endParaRPr sz="900">
              <a:latin typeface="Calibri"/>
              <a:cs typeface="Calibri"/>
            </a:endParaRPr>
          </a:p>
          <a:p>
            <a:pPr algn="ctr" marL="14604">
              <a:lnSpc>
                <a:spcPts val="1055"/>
              </a:lnSpc>
            </a:pPr>
            <a:r>
              <a:rPr dirty="0" sz="900" spc="-10" b="1">
                <a:latin typeface="Calibri"/>
                <a:cs typeface="Calibri"/>
              </a:rPr>
              <a:t>lab)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339" y="2301239"/>
            <a:ext cx="1402080" cy="617220"/>
          </a:xfrm>
          <a:prstGeom prst="rect">
            <a:avLst/>
          </a:prstGeom>
          <a:ln w="17462">
            <a:solidFill>
              <a:srgbClr val="375F92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algn="ctr" marL="148590" marR="143510">
              <a:lnSpc>
                <a:spcPct val="98100"/>
              </a:lnSpc>
              <a:spcBef>
                <a:spcPts val="229"/>
              </a:spcBef>
            </a:pPr>
            <a:r>
              <a:rPr dirty="0" sz="900" spc="-25" b="1">
                <a:latin typeface="Calibri"/>
                <a:cs typeface="Calibri"/>
              </a:rPr>
              <a:t>CCTA </a:t>
            </a:r>
            <a:r>
              <a:rPr dirty="0" sz="900" spc="-10" b="1">
                <a:latin typeface="Calibri"/>
                <a:cs typeface="Calibri"/>
              </a:rPr>
              <a:t>not required,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e.g.,  </a:t>
            </a:r>
            <a:r>
              <a:rPr dirty="0" sz="900" spc="-15" b="1">
                <a:latin typeface="Calibri"/>
                <a:cs typeface="Calibri"/>
              </a:rPr>
              <a:t>eGFR </a:t>
            </a:r>
            <a:r>
              <a:rPr dirty="0" sz="900" spc="-5" b="1">
                <a:latin typeface="Calibri"/>
                <a:cs typeface="Calibri"/>
              </a:rPr>
              <a:t>30 </a:t>
            </a:r>
            <a:r>
              <a:rPr dirty="0" sz="900" spc="-10" b="1">
                <a:latin typeface="Calibri"/>
                <a:cs typeface="Calibri"/>
              </a:rPr>
              <a:t>to </a:t>
            </a:r>
            <a:r>
              <a:rPr dirty="0" sz="900" spc="-5" b="1">
                <a:latin typeface="Calibri"/>
                <a:cs typeface="Calibri"/>
              </a:rPr>
              <a:t>&lt;60 </a:t>
            </a:r>
            <a:r>
              <a:rPr dirty="0" sz="900" spc="-10" b="1">
                <a:latin typeface="Calibri"/>
                <a:cs typeface="Calibri"/>
              </a:rPr>
              <a:t>or  coronary </a:t>
            </a:r>
            <a:r>
              <a:rPr dirty="0" sz="900" spc="-15" b="1">
                <a:latin typeface="Calibri"/>
                <a:cs typeface="Calibri"/>
              </a:rPr>
              <a:t>anatomy  </a:t>
            </a:r>
            <a:r>
              <a:rPr dirty="0" sz="900" spc="-10" b="1">
                <a:latin typeface="Calibri"/>
                <a:cs typeface="Calibri"/>
              </a:rPr>
              <a:t>previously</a:t>
            </a:r>
            <a:r>
              <a:rPr dirty="0" sz="900" spc="-25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defined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802129" y="2305050"/>
            <a:ext cx="1402080" cy="205740"/>
          </a:xfrm>
          <a:custGeom>
            <a:avLst/>
            <a:gdLst/>
            <a:ahLst/>
            <a:cxnLst/>
            <a:rect l="l" t="t" r="r" b="b"/>
            <a:pathLst>
              <a:path w="1402080" h="205739">
                <a:moveTo>
                  <a:pt x="0" y="205739"/>
                </a:moveTo>
                <a:lnTo>
                  <a:pt x="1402080" y="205739"/>
                </a:lnTo>
                <a:lnTo>
                  <a:pt x="1402080" y="0"/>
                </a:lnTo>
                <a:lnTo>
                  <a:pt x="0" y="0"/>
                </a:lnTo>
                <a:lnTo>
                  <a:pt x="0" y="20573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98320" y="2301239"/>
            <a:ext cx="1402080" cy="205740"/>
          </a:xfrm>
          <a:custGeom>
            <a:avLst/>
            <a:gdLst/>
            <a:ahLst/>
            <a:cxnLst/>
            <a:rect l="l" t="t" r="r" b="b"/>
            <a:pathLst>
              <a:path w="1402080" h="205739">
                <a:moveTo>
                  <a:pt x="0" y="0"/>
                </a:moveTo>
                <a:lnTo>
                  <a:pt x="1402080" y="0"/>
                </a:lnTo>
                <a:lnTo>
                  <a:pt x="1402080" y="205740"/>
                </a:lnTo>
                <a:lnTo>
                  <a:pt x="0" y="205740"/>
                </a:lnTo>
                <a:lnTo>
                  <a:pt x="0" y="0"/>
                </a:lnTo>
                <a:close/>
              </a:path>
            </a:pathLst>
          </a:custGeom>
          <a:ln w="17462">
            <a:solidFill>
              <a:srgbClr val="375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807051" y="2306891"/>
            <a:ext cx="138493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5445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latin typeface="Calibri"/>
                <a:cs typeface="Calibri"/>
              </a:rPr>
              <a:t>Blinded</a:t>
            </a:r>
            <a:r>
              <a:rPr dirty="0" sz="900" spc="-5" b="1">
                <a:latin typeface="Calibri"/>
                <a:cs typeface="Calibri"/>
              </a:rPr>
              <a:t> </a:t>
            </a:r>
            <a:r>
              <a:rPr dirty="0" sz="900" spc="-25" b="1">
                <a:latin typeface="Calibri"/>
                <a:cs typeface="Calibri"/>
              </a:rPr>
              <a:t>CCTA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98320" y="2651760"/>
            <a:ext cx="1402080" cy="205740"/>
          </a:xfrm>
          <a:prstGeom prst="rect">
            <a:avLst/>
          </a:prstGeom>
          <a:ln w="17462">
            <a:solidFill>
              <a:srgbClr val="375F92"/>
            </a:solidFill>
          </a:ln>
        </p:spPr>
        <p:txBody>
          <a:bodyPr wrap="square" lIns="0" tIns="22860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180"/>
              </a:spcBef>
            </a:pPr>
            <a:r>
              <a:rPr dirty="0" sz="900" spc="-10" b="1">
                <a:latin typeface="Calibri"/>
                <a:cs typeface="Calibri"/>
              </a:rPr>
              <a:t>Core </a:t>
            </a:r>
            <a:r>
              <a:rPr dirty="0" sz="900" spc="-5" b="1">
                <a:latin typeface="Calibri"/>
                <a:cs typeface="Calibri"/>
              </a:rPr>
              <a:t>lab </a:t>
            </a:r>
            <a:r>
              <a:rPr dirty="0" sz="900" spc="-15" b="1">
                <a:latin typeface="Calibri"/>
                <a:cs typeface="Calibri"/>
              </a:rPr>
              <a:t>anatomy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eligible?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98320" y="3017520"/>
            <a:ext cx="1402080" cy="205740"/>
          </a:xfrm>
          <a:prstGeom prst="rect">
            <a:avLst/>
          </a:prstGeom>
          <a:ln w="17462">
            <a:solidFill>
              <a:srgbClr val="375F92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408305">
              <a:lnSpc>
                <a:spcPct val="100000"/>
              </a:lnSpc>
              <a:spcBef>
                <a:spcPts val="265"/>
              </a:spcBef>
            </a:pPr>
            <a:r>
              <a:rPr dirty="0" sz="900" spc="-10" b="1">
                <a:latin typeface="Calibri"/>
                <a:cs typeface="Calibri"/>
              </a:rPr>
              <a:t>RANDOMIZE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47109" y="2655570"/>
            <a:ext cx="960119" cy="205740"/>
          </a:xfrm>
          <a:prstGeom prst="rect">
            <a:avLst/>
          </a:prstGeom>
          <a:solidFill>
            <a:srgbClr val="585858"/>
          </a:solidFill>
          <a:ln w="3175">
            <a:solidFill>
              <a:srgbClr val="000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marL="162560">
              <a:lnSpc>
                <a:spcPct val="100000"/>
              </a:lnSpc>
              <a:spcBef>
                <a:spcPts val="150"/>
              </a:spcBef>
            </a:pP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Screen</a:t>
            </a:r>
            <a:r>
              <a:rPr dirty="0" sz="9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failure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20090" y="1969770"/>
            <a:ext cx="868680" cy="342900"/>
          </a:xfrm>
          <a:custGeom>
            <a:avLst/>
            <a:gdLst/>
            <a:ahLst/>
            <a:cxnLst/>
            <a:rect l="l" t="t" r="r" b="b"/>
            <a:pathLst>
              <a:path w="868680" h="342900">
                <a:moveTo>
                  <a:pt x="28066" y="259461"/>
                </a:moveTo>
                <a:lnTo>
                  <a:pt x="0" y="259461"/>
                </a:lnTo>
                <a:lnTo>
                  <a:pt x="42100" y="342900"/>
                </a:lnTo>
                <a:lnTo>
                  <a:pt x="77216" y="273304"/>
                </a:lnTo>
                <a:lnTo>
                  <a:pt x="28066" y="273304"/>
                </a:lnTo>
                <a:lnTo>
                  <a:pt x="28066" y="259461"/>
                </a:lnTo>
                <a:close/>
              </a:path>
              <a:path w="868680" h="342900">
                <a:moveTo>
                  <a:pt x="84200" y="259461"/>
                </a:moveTo>
                <a:lnTo>
                  <a:pt x="56133" y="259461"/>
                </a:lnTo>
                <a:lnTo>
                  <a:pt x="56133" y="273304"/>
                </a:lnTo>
                <a:lnTo>
                  <a:pt x="77216" y="273304"/>
                </a:lnTo>
                <a:lnTo>
                  <a:pt x="84200" y="259461"/>
                </a:lnTo>
                <a:close/>
              </a:path>
              <a:path w="868680" h="342900">
                <a:moveTo>
                  <a:pt x="868679" y="0"/>
                </a:moveTo>
                <a:lnTo>
                  <a:pt x="34378" y="0"/>
                </a:lnTo>
                <a:lnTo>
                  <a:pt x="28066" y="5587"/>
                </a:lnTo>
                <a:lnTo>
                  <a:pt x="28066" y="259461"/>
                </a:lnTo>
                <a:lnTo>
                  <a:pt x="56133" y="259461"/>
                </a:lnTo>
                <a:lnTo>
                  <a:pt x="56133" y="27812"/>
                </a:lnTo>
                <a:lnTo>
                  <a:pt x="42100" y="27812"/>
                </a:lnTo>
                <a:lnTo>
                  <a:pt x="56133" y="13969"/>
                </a:lnTo>
                <a:lnTo>
                  <a:pt x="868679" y="13969"/>
                </a:lnTo>
                <a:lnTo>
                  <a:pt x="868679" y="0"/>
                </a:lnTo>
                <a:close/>
              </a:path>
              <a:path w="868680" h="342900">
                <a:moveTo>
                  <a:pt x="868679" y="13969"/>
                </a:moveTo>
                <a:lnTo>
                  <a:pt x="56133" y="13969"/>
                </a:lnTo>
                <a:lnTo>
                  <a:pt x="56133" y="27812"/>
                </a:lnTo>
                <a:lnTo>
                  <a:pt x="868679" y="27812"/>
                </a:lnTo>
                <a:lnTo>
                  <a:pt x="868679" y="13969"/>
                </a:lnTo>
                <a:close/>
              </a:path>
            </a:pathLst>
          </a:custGeom>
          <a:solidFill>
            <a:srgbClr val="375F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48156" y="1969770"/>
            <a:ext cx="840740" cy="273685"/>
          </a:xfrm>
          <a:custGeom>
            <a:avLst/>
            <a:gdLst/>
            <a:ahLst/>
            <a:cxnLst/>
            <a:rect l="l" t="t" r="r" b="b"/>
            <a:pathLst>
              <a:path w="840740" h="273685">
                <a:moveTo>
                  <a:pt x="840613" y="0"/>
                </a:moveTo>
                <a:lnTo>
                  <a:pt x="14033" y="0"/>
                </a:lnTo>
                <a:lnTo>
                  <a:pt x="6311" y="0"/>
                </a:lnTo>
                <a:lnTo>
                  <a:pt x="0" y="5587"/>
                </a:lnTo>
                <a:lnTo>
                  <a:pt x="0" y="13969"/>
                </a:lnTo>
                <a:lnTo>
                  <a:pt x="0" y="273304"/>
                </a:lnTo>
                <a:lnTo>
                  <a:pt x="28067" y="273304"/>
                </a:lnTo>
                <a:lnTo>
                  <a:pt x="28067" y="13969"/>
                </a:lnTo>
                <a:lnTo>
                  <a:pt x="14033" y="27812"/>
                </a:lnTo>
                <a:lnTo>
                  <a:pt x="840613" y="27812"/>
                </a:lnTo>
                <a:lnTo>
                  <a:pt x="840613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20090" y="2229230"/>
            <a:ext cx="84455" cy="83820"/>
          </a:xfrm>
          <a:custGeom>
            <a:avLst/>
            <a:gdLst/>
            <a:ahLst/>
            <a:cxnLst/>
            <a:rect l="l" t="t" r="r" b="b"/>
            <a:pathLst>
              <a:path w="84454" h="83819">
                <a:moveTo>
                  <a:pt x="0" y="0"/>
                </a:moveTo>
                <a:lnTo>
                  <a:pt x="42100" y="83438"/>
                </a:lnTo>
                <a:lnTo>
                  <a:pt x="84200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42950" y="2922270"/>
            <a:ext cx="1066800" cy="259079"/>
          </a:xfrm>
          <a:custGeom>
            <a:avLst/>
            <a:gdLst/>
            <a:ahLst/>
            <a:cxnLst/>
            <a:rect l="l" t="t" r="r" b="b"/>
            <a:pathLst>
              <a:path w="1066800" h="259080">
                <a:moveTo>
                  <a:pt x="982344" y="173609"/>
                </a:moveTo>
                <a:lnTo>
                  <a:pt x="982344" y="202184"/>
                </a:lnTo>
                <a:lnTo>
                  <a:pt x="996442" y="202184"/>
                </a:lnTo>
                <a:lnTo>
                  <a:pt x="996442" y="230631"/>
                </a:lnTo>
                <a:lnTo>
                  <a:pt x="982344" y="230631"/>
                </a:lnTo>
                <a:lnTo>
                  <a:pt x="982344" y="259080"/>
                </a:lnTo>
                <a:lnTo>
                  <a:pt x="1066800" y="216407"/>
                </a:lnTo>
                <a:lnTo>
                  <a:pt x="982344" y="173609"/>
                </a:lnTo>
                <a:close/>
              </a:path>
              <a:path w="1066800" h="259080">
                <a:moveTo>
                  <a:pt x="28143" y="0"/>
                </a:moveTo>
                <a:lnTo>
                  <a:pt x="0" y="0"/>
                </a:lnTo>
                <a:lnTo>
                  <a:pt x="0" y="224155"/>
                </a:lnTo>
                <a:lnTo>
                  <a:pt x="6337" y="230631"/>
                </a:lnTo>
                <a:lnTo>
                  <a:pt x="982344" y="230631"/>
                </a:lnTo>
                <a:lnTo>
                  <a:pt x="982344" y="216407"/>
                </a:lnTo>
                <a:lnTo>
                  <a:pt x="28143" y="216407"/>
                </a:lnTo>
                <a:lnTo>
                  <a:pt x="14071" y="202184"/>
                </a:lnTo>
                <a:lnTo>
                  <a:pt x="28143" y="202184"/>
                </a:lnTo>
                <a:lnTo>
                  <a:pt x="28143" y="0"/>
                </a:lnTo>
                <a:close/>
              </a:path>
              <a:path w="1066800" h="259080">
                <a:moveTo>
                  <a:pt x="982344" y="202184"/>
                </a:moveTo>
                <a:lnTo>
                  <a:pt x="28143" y="202184"/>
                </a:lnTo>
                <a:lnTo>
                  <a:pt x="28143" y="216407"/>
                </a:lnTo>
                <a:lnTo>
                  <a:pt x="982344" y="216407"/>
                </a:lnTo>
                <a:lnTo>
                  <a:pt x="982344" y="202184"/>
                </a:lnTo>
                <a:close/>
              </a:path>
            </a:pathLst>
          </a:custGeom>
          <a:solidFill>
            <a:srgbClr val="375F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42950" y="2922270"/>
            <a:ext cx="996950" cy="231140"/>
          </a:xfrm>
          <a:custGeom>
            <a:avLst/>
            <a:gdLst/>
            <a:ahLst/>
            <a:cxnLst/>
            <a:rect l="l" t="t" r="r" b="b"/>
            <a:pathLst>
              <a:path w="996950" h="231139">
                <a:moveTo>
                  <a:pt x="0" y="0"/>
                </a:moveTo>
                <a:lnTo>
                  <a:pt x="0" y="216407"/>
                </a:lnTo>
                <a:lnTo>
                  <a:pt x="0" y="224155"/>
                </a:lnTo>
                <a:lnTo>
                  <a:pt x="6337" y="230631"/>
                </a:lnTo>
                <a:lnTo>
                  <a:pt x="14071" y="230631"/>
                </a:lnTo>
                <a:lnTo>
                  <a:pt x="996442" y="230631"/>
                </a:lnTo>
                <a:lnTo>
                  <a:pt x="996442" y="202184"/>
                </a:lnTo>
                <a:lnTo>
                  <a:pt x="14071" y="202184"/>
                </a:lnTo>
                <a:lnTo>
                  <a:pt x="28143" y="216407"/>
                </a:lnTo>
                <a:lnTo>
                  <a:pt x="28143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25295" y="3095879"/>
            <a:ext cx="84455" cy="85725"/>
          </a:xfrm>
          <a:custGeom>
            <a:avLst/>
            <a:gdLst/>
            <a:ahLst/>
            <a:cxnLst/>
            <a:rect l="l" t="t" r="r" b="b"/>
            <a:pathLst>
              <a:path w="84455" h="85725">
                <a:moveTo>
                  <a:pt x="0" y="85470"/>
                </a:moveTo>
                <a:lnTo>
                  <a:pt x="84455" y="42798"/>
                </a:lnTo>
                <a:lnTo>
                  <a:pt x="0" y="0"/>
                </a:lnTo>
                <a:lnTo>
                  <a:pt x="0" y="8547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634489" y="3234689"/>
            <a:ext cx="883919" cy="327660"/>
          </a:xfrm>
          <a:custGeom>
            <a:avLst/>
            <a:gdLst/>
            <a:ahLst/>
            <a:cxnLst/>
            <a:rect l="l" t="t" r="r" b="b"/>
            <a:pathLst>
              <a:path w="883919" h="327660">
                <a:moveTo>
                  <a:pt x="27940" y="243840"/>
                </a:moveTo>
                <a:lnTo>
                  <a:pt x="0" y="243840"/>
                </a:lnTo>
                <a:lnTo>
                  <a:pt x="41910" y="327660"/>
                </a:lnTo>
                <a:lnTo>
                  <a:pt x="76835" y="257810"/>
                </a:lnTo>
                <a:lnTo>
                  <a:pt x="27940" y="257810"/>
                </a:lnTo>
                <a:lnTo>
                  <a:pt x="27940" y="243840"/>
                </a:lnTo>
                <a:close/>
              </a:path>
              <a:path w="883919" h="327660">
                <a:moveTo>
                  <a:pt x="83820" y="243840"/>
                </a:moveTo>
                <a:lnTo>
                  <a:pt x="55880" y="243840"/>
                </a:lnTo>
                <a:lnTo>
                  <a:pt x="55880" y="257810"/>
                </a:lnTo>
                <a:lnTo>
                  <a:pt x="76835" y="257810"/>
                </a:lnTo>
                <a:lnTo>
                  <a:pt x="83820" y="243840"/>
                </a:lnTo>
                <a:close/>
              </a:path>
              <a:path w="883919" h="327660">
                <a:moveTo>
                  <a:pt x="855980" y="150241"/>
                </a:moveTo>
                <a:lnTo>
                  <a:pt x="34290" y="150241"/>
                </a:lnTo>
                <a:lnTo>
                  <a:pt x="27940" y="156464"/>
                </a:lnTo>
                <a:lnTo>
                  <a:pt x="27940" y="243840"/>
                </a:lnTo>
                <a:lnTo>
                  <a:pt x="55880" y="243840"/>
                </a:lnTo>
                <a:lnTo>
                  <a:pt x="55880" y="178181"/>
                </a:lnTo>
                <a:lnTo>
                  <a:pt x="41910" y="178181"/>
                </a:lnTo>
                <a:lnTo>
                  <a:pt x="55880" y="164211"/>
                </a:lnTo>
                <a:lnTo>
                  <a:pt x="855980" y="164211"/>
                </a:lnTo>
                <a:lnTo>
                  <a:pt x="855980" y="150241"/>
                </a:lnTo>
                <a:close/>
              </a:path>
              <a:path w="883919" h="327660">
                <a:moveTo>
                  <a:pt x="883920" y="0"/>
                </a:moveTo>
                <a:lnTo>
                  <a:pt x="855980" y="0"/>
                </a:lnTo>
                <a:lnTo>
                  <a:pt x="855980" y="150241"/>
                </a:lnTo>
                <a:lnTo>
                  <a:pt x="869950" y="150241"/>
                </a:lnTo>
                <a:lnTo>
                  <a:pt x="855980" y="164211"/>
                </a:lnTo>
                <a:lnTo>
                  <a:pt x="55880" y="164211"/>
                </a:lnTo>
                <a:lnTo>
                  <a:pt x="55880" y="178181"/>
                </a:lnTo>
                <a:lnTo>
                  <a:pt x="877570" y="178181"/>
                </a:lnTo>
                <a:lnTo>
                  <a:pt x="883920" y="171831"/>
                </a:lnTo>
                <a:lnTo>
                  <a:pt x="883920" y="0"/>
                </a:lnTo>
                <a:close/>
              </a:path>
            </a:pathLst>
          </a:custGeom>
          <a:solidFill>
            <a:srgbClr val="375F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662429" y="3234689"/>
            <a:ext cx="855980" cy="257810"/>
          </a:xfrm>
          <a:custGeom>
            <a:avLst/>
            <a:gdLst/>
            <a:ahLst/>
            <a:cxnLst/>
            <a:rect l="l" t="t" r="r" b="b"/>
            <a:pathLst>
              <a:path w="855980" h="257810">
                <a:moveTo>
                  <a:pt x="855980" y="0"/>
                </a:moveTo>
                <a:lnTo>
                  <a:pt x="855980" y="164211"/>
                </a:lnTo>
                <a:lnTo>
                  <a:pt x="855980" y="171831"/>
                </a:lnTo>
                <a:lnTo>
                  <a:pt x="849630" y="178181"/>
                </a:lnTo>
                <a:lnTo>
                  <a:pt x="842009" y="178181"/>
                </a:lnTo>
                <a:lnTo>
                  <a:pt x="13969" y="178181"/>
                </a:lnTo>
                <a:lnTo>
                  <a:pt x="27939" y="164211"/>
                </a:lnTo>
                <a:lnTo>
                  <a:pt x="27939" y="257810"/>
                </a:lnTo>
                <a:lnTo>
                  <a:pt x="0" y="257810"/>
                </a:lnTo>
                <a:lnTo>
                  <a:pt x="0" y="164211"/>
                </a:lnTo>
                <a:lnTo>
                  <a:pt x="0" y="156464"/>
                </a:lnTo>
                <a:lnTo>
                  <a:pt x="6350" y="150241"/>
                </a:lnTo>
                <a:lnTo>
                  <a:pt x="13969" y="150241"/>
                </a:lnTo>
                <a:lnTo>
                  <a:pt x="842009" y="150241"/>
                </a:lnTo>
                <a:lnTo>
                  <a:pt x="828039" y="164211"/>
                </a:lnTo>
                <a:lnTo>
                  <a:pt x="828039" y="0"/>
                </a:lnTo>
                <a:lnTo>
                  <a:pt x="85598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634489" y="3478529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83820" y="0"/>
                </a:moveTo>
                <a:lnTo>
                  <a:pt x="41910" y="83820"/>
                </a:lnTo>
                <a:lnTo>
                  <a:pt x="0" y="0"/>
                </a:lnTo>
                <a:lnTo>
                  <a:pt x="8382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95550" y="3234689"/>
            <a:ext cx="922019" cy="327660"/>
          </a:xfrm>
          <a:custGeom>
            <a:avLst/>
            <a:gdLst/>
            <a:ahLst/>
            <a:cxnLst/>
            <a:rect l="l" t="t" r="r" b="b"/>
            <a:pathLst>
              <a:path w="922020" h="327660">
                <a:moveTo>
                  <a:pt x="866013" y="243840"/>
                </a:moveTo>
                <a:lnTo>
                  <a:pt x="837946" y="243840"/>
                </a:lnTo>
                <a:lnTo>
                  <a:pt x="879983" y="327660"/>
                </a:lnTo>
                <a:lnTo>
                  <a:pt x="915013" y="257810"/>
                </a:lnTo>
                <a:lnTo>
                  <a:pt x="866013" y="257810"/>
                </a:lnTo>
                <a:lnTo>
                  <a:pt x="866013" y="243840"/>
                </a:lnTo>
                <a:close/>
              </a:path>
              <a:path w="922020" h="327660">
                <a:moveTo>
                  <a:pt x="922020" y="243840"/>
                </a:moveTo>
                <a:lnTo>
                  <a:pt x="893952" y="243840"/>
                </a:lnTo>
                <a:lnTo>
                  <a:pt x="893952" y="257810"/>
                </a:lnTo>
                <a:lnTo>
                  <a:pt x="915013" y="257810"/>
                </a:lnTo>
                <a:lnTo>
                  <a:pt x="922020" y="243840"/>
                </a:lnTo>
                <a:close/>
              </a:path>
              <a:path w="922020" h="327660">
                <a:moveTo>
                  <a:pt x="887729" y="150241"/>
                </a:moveTo>
                <a:lnTo>
                  <a:pt x="28067" y="150241"/>
                </a:lnTo>
                <a:lnTo>
                  <a:pt x="28067" y="164211"/>
                </a:lnTo>
                <a:lnTo>
                  <a:pt x="866013" y="164211"/>
                </a:lnTo>
                <a:lnTo>
                  <a:pt x="879983" y="178181"/>
                </a:lnTo>
                <a:lnTo>
                  <a:pt x="866013" y="178181"/>
                </a:lnTo>
                <a:lnTo>
                  <a:pt x="866013" y="243840"/>
                </a:lnTo>
                <a:lnTo>
                  <a:pt x="893952" y="243840"/>
                </a:lnTo>
                <a:lnTo>
                  <a:pt x="893952" y="156464"/>
                </a:lnTo>
                <a:lnTo>
                  <a:pt x="887729" y="150241"/>
                </a:lnTo>
                <a:close/>
              </a:path>
              <a:path w="922020" h="327660">
                <a:moveTo>
                  <a:pt x="28067" y="0"/>
                </a:moveTo>
                <a:lnTo>
                  <a:pt x="0" y="0"/>
                </a:lnTo>
                <a:lnTo>
                  <a:pt x="0" y="171831"/>
                </a:lnTo>
                <a:lnTo>
                  <a:pt x="6350" y="178181"/>
                </a:lnTo>
                <a:lnTo>
                  <a:pt x="866013" y="178181"/>
                </a:lnTo>
                <a:lnTo>
                  <a:pt x="866013" y="164211"/>
                </a:lnTo>
                <a:lnTo>
                  <a:pt x="28067" y="164211"/>
                </a:lnTo>
                <a:lnTo>
                  <a:pt x="13969" y="150241"/>
                </a:lnTo>
                <a:lnTo>
                  <a:pt x="28067" y="150241"/>
                </a:lnTo>
                <a:lnTo>
                  <a:pt x="28067" y="0"/>
                </a:lnTo>
                <a:close/>
              </a:path>
            </a:pathLst>
          </a:custGeom>
          <a:solidFill>
            <a:srgbClr val="375F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495550" y="3234689"/>
            <a:ext cx="894080" cy="257810"/>
          </a:xfrm>
          <a:custGeom>
            <a:avLst/>
            <a:gdLst/>
            <a:ahLst/>
            <a:cxnLst/>
            <a:rect l="l" t="t" r="r" b="b"/>
            <a:pathLst>
              <a:path w="894079" h="257810">
                <a:moveTo>
                  <a:pt x="0" y="0"/>
                </a:moveTo>
                <a:lnTo>
                  <a:pt x="0" y="164211"/>
                </a:lnTo>
                <a:lnTo>
                  <a:pt x="0" y="171831"/>
                </a:lnTo>
                <a:lnTo>
                  <a:pt x="6350" y="178181"/>
                </a:lnTo>
                <a:lnTo>
                  <a:pt x="13969" y="178181"/>
                </a:lnTo>
                <a:lnTo>
                  <a:pt x="879983" y="178181"/>
                </a:lnTo>
                <a:lnTo>
                  <a:pt x="866013" y="164211"/>
                </a:lnTo>
                <a:lnTo>
                  <a:pt x="866013" y="257810"/>
                </a:lnTo>
                <a:lnTo>
                  <a:pt x="893952" y="257810"/>
                </a:lnTo>
                <a:lnTo>
                  <a:pt x="893952" y="164211"/>
                </a:lnTo>
                <a:lnTo>
                  <a:pt x="893952" y="156464"/>
                </a:lnTo>
                <a:lnTo>
                  <a:pt x="887729" y="150241"/>
                </a:lnTo>
                <a:lnTo>
                  <a:pt x="879983" y="150241"/>
                </a:lnTo>
                <a:lnTo>
                  <a:pt x="13969" y="150241"/>
                </a:lnTo>
                <a:lnTo>
                  <a:pt x="28067" y="164211"/>
                </a:lnTo>
                <a:lnTo>
                  <a:pt x="2806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33496" y="3478529"/>
            <a:ext cx="84455" cy="83820"/>
          </a:xfrm>
          <a:custGeom>
            <a:avLst/>
            <a:gdLst/>
            <a:ahLst/>
            <a:cxnLst/>
            <a:rect l="l" t="t" r="r" b="b"/>
            <a:pathLst>
              <a:path w="84454" h="83820">
                <a:moveTo>
                  <a:pt x="0" y="0"/>
                </a:moveTo>
                <a:lnTo>
                  <a:pt x="42037" y="83820"/>
                </a:lnTo>
                <a:lnTo>
                  <a:pt x="8407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204210" y="2724150"/>
            <a:ext cx="350520" cy="83820"/>
          </a:xfrm>
          <a:custGeom>
            <a:avLst/>
            <a:gdLst/>
            <a:ahLst/>
            <a:cxnLst/>
            <a:rect l="l" t="t" r="r" b="b"/>
            <a:pathLst>
              <a:path w="350520" h="83819">
                <a:moveTo>
                  <a:pt x="265556" y="0"/>
                </a:moveTo>
                <a:lnTo>
                  <a:pt x="265556" y="27939"/>
                </a:lnTo>
                <a:lnTo>
                  <a:pt x="279653" y="27939"/>
                </a:lnTo>
                <a:lnTo>
                  <a:pt x="279653" y="55880"/>
                </a:lnTo>
                <a:lnTo>
                  <a:pt x="265556" y="55880"/>
                </a:lnTo>
                <a:lnTo>
                  <a:pt x="265556" y="83819"/>
                </a:lnTo>
                <a:lnTo>
                  <a:pt x="350519" y="41910"/>
                </a:lnTo>
                <a:lnTo>
                  <a:pt x="265556" y="0"/>
                </a:lnTo>
                <a:close/>
              </a:path>
              <a:path w="350520" h="83819">
                <a:moveTo>
                  <a:pt x="265556" y="27939"/>
                </a:moveTo>
                <a:lnTo>
                  <a:pt x="0" y="27939"/>
                </a:lnTo>
                <a:lnTo>
                  <a:pt x="0" y="55880"/>
                </a:lnTo>
                <a:lnTo>
                  <a:pt x="265556" y="55880"/>
                </a:lnTo>
                <a:lnTo>
                  <a:pt x="265556" y="2793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04210" y="2752089"/>
            <a:ext cx="280035" cy="27940"/>
          </a:xfrm>
          <a:custGeom>
            <a:avLst/>
            <a:gdLst/>
            <a:ahLst/>
            <a:cxnLst/>
            <a:rect l="l" t="t" r="r" b="b"/>
            <a:pathLst>
              <a:path w="280035" h="27939">
                <a:moveTo>
                  <a:pt x="0" y="0"/>
                </a:moveTo>
                <a:lnTo>
                  <a:pt x="279653" y="0"/>
                </a:lnTo>
                <a:lnTo>
                  <a:pt x="279653" y="27940"/>
                </a:lnTo>
                <a:lnTo>
                  <a:pt x="0" y="2794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69766" y="2724150"/>
            <a:ext cx="85090" cy="83820"/>
          </a:xfrm>
          <a:custGeom>
            <a:avLst/>
            <a:gdLst/>
            <a:ahLst/>
            <a:cxnLst/>
            <a:rect l="l" t="t" r="r" b="b"/>
            <a:pathLst>
              <a:path w="85089" h="83819">
                <a:moveTo>
                  <a:pt x="0" y="0"/>
                </a:moveTo>
                <a:lnTo>
                  <a:pt x="84962" y="41910"/>
                </a:lnTo>
                <a:lnTo>
                  <a:pt x="0" y="8381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464180" y="2868041"/>
            <a:ext cx="85597" cy="16941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464180" y="2220341"/>
            <a:ext cx="85597" cy="8559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464180" y="2509901"/>
            <a:ext cx="85597" cy="15417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922019" y="3550920"/>
            <a:ext cx="1493520" cy="510540"/>
          </a:xfrm>
          <a:prstGeom prst="rect">
            <a:avLst/>
          </a:prstGeom>
          <a:solidFill>
            <a:srgbClr val="FF0000"/>
          </a:solidFill>
          <a:ln w="17462">
            <a:solidFill>
              <a:srgbClr val="000000"/>
            </a:solidFill>
          </a:ln>
        </p:spPr>
        <p:txBody>
          <a:bodyPr wrap="square" lIns="0" tIns="42544" rIns="0" bIns="0" rtlCol="0" vert="horz">
            <a:spAutoFit/>
          </a:bodyPr>
          <a:lstStyle/>
          <a:p>
            <a:pPr marL="326390">
              <a:lnSpc>
                <a:spcPct val="100000"/>
              </a:lnSpc>
              <a:spcBef>
                <a:spcPts val="334"/>
              </a:spcBef>
            </a:pP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INVASIVE</a:t>
            </a:r>
            <a:r>
              <a:rPr dirty="0" sz="9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Strategy</a:t>
            </a:r>
            <a:endParaRPr sz="900">
              <a:latin typeface="Calibri"/>
              <a:cs typeface="Calibri"/>
            </a:endParaRPr>
          </a:p>
          <a:p>
            <a:pPr marL="142240" marR="128270" indent="290830">
              <a:lnSpc>
                <a:spcPct val="102099"/>
              </a:lnSpc>
              <a:spcBef>
                <a:spcPts val="10"/>
              </a:spcBef>
            </a:pP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OMT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+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Cath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+ 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Optimal</a:t>
            </a:r>
            <a:r>
              <a:rPr dirty="0" sz="9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Revascularization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13660" y="3550920"/>
            <a:ext cx="1691639" cy="502920"/>
          </a:xfrm>
          <a:prstGeom prst="rect">
            <a:avLst/>
          </a:prstGeom>
          <a:solidFill>
            <a:srgbClr val="4F81BC"/>
          </a:solidFill>
          <a:ln w="17462">
            <a:solidFill>
              <a:srgbClr val="000000"/>
            </a:solidFill>
          </a:ln>
        </p:spPr>
        <p:txBody>
          <a:bodyPr wrap="square" lIns="0" tIns="42544" rIns="0" bIns="0" rtlCol="0" vert="horz">
            <a:spAutoFit/>
          </a:bodyPr>
          <a:lstStyle/>
          <a:p>
            <a:pPr algn="ctr" marR="170815">
              <a:lnSpc>
                <a:spcPct val="100000"/>
              </a:lnSpc>
              <a:spcBef>
                <a:spcPts val="334"/>
              </a:spcBef>
            </a:pPr>
            <a:r>
              <a:rPr dirty="0" sz="900" spc="-20" b="1">
                <a:solidFill>
                  <a:srgbClr val="FFFFFF"/>
                </a:solidFill>
                <a:latin typeface="Calibri"/>
                <a:cs typeface="Calibri"/>
              </a:rPr>
              <a:t>CONSERVATIVE</a:t>
            </a:r>
            <a:r>
              <a:rPr dirty="0" sz="9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Strategy</a:t>
            </a:r>
            <a:endParaRPr sz="900">
              <a:latin typeface="Calibri"/>
              <a:cs typeface="Calibri"/>
            </a:endParaRPr>
          </a:p>
          <a:p>
            <a:pPr algn="ctr" marR="170815">
              <a:lnSpc>
                <a:spcPct val="100000"/>
              </a:lnSpc>
              <a:spcBef>
                <a:spcPts val="35"/>
              </a:spcBef>
            </a:pP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OMT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alone</a:t>
            </a:r>
            <a:endParaRPr sz="900">
              <a:latin typeface="Calibri"/>
              <a:cs typeface="Calibri"/>
            </a:endParaRPr>
          </a:p>
          <a:p>
            <a:pPr marL="226695">
              <a:lnSpc>
                <a:spcPct val="100000"/>
              </a:lnSpc>
              <a:spcBef>
                <a:spcPts val="20"/>
              </a:spcBef>
            </a:pP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Cath reserved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for OMT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 failure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81045" y="2596769"/>
            <a:ext cx="1778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N</a:t>
            </a:r>
            <a:r>
              <a:rPr dirty="0" sz="900" b="1"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572385" y="2859023"/>
            <a:ext cx="1924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Y</a:t>
            </a:r>
            <a:r>
              <a:rPr dirty="0" sz="900" spc="-15" b="1">
                <a:latin typeface="Calibri"/>
                <a:cs typeface="Calibri"/>
              </a:rPr>
              <a:t>E</a:t>
            </a:r>
            <a:r>
              <a:rPr dirty="0" sz="900" b="1"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135"/>
              </a:spcBef>
            </a:pPr>
            <a:r>
              <a:rPr dirty="0" spc="5"/>
              <a:t>Study</a:t>
            </a:r>
            <a:r>
              <a:rPr dirty="0" spc="55"/>
              <a:t> </a:t>
            </a:r>
            <a:r>
              <a:rPr dirty="0" spc="15"/>
              <a:t>Design</a:t>
            </a:r>
          </a:p>
        </p:txBody>
      </p:sp>
      <p:sp>
        <p:nvSpPr>
          <p:cNvPr id="3" name="object 3"/>
          <p:cNvSpPr/>
          <p:nvPr/>
        </p:nvSpPr>
        <p:spPr>
          <a:xfrm>
            <a:off x="274320" y="3459479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 h="0">
                <a:moveTo>
                  <a:pt x="0" y="0"/>
                </a:moveTo>
                <a:lnTo>
                  <a:pt x="8610600" y="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6082" y="3585273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1876" y="3599878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Arial"/>
                <a:cs typeface="Arial"/>
              </a:rPr>
              <a:t>15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7739" y="3608387"/>
            <a:ext cx="66421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ES</a:t>
            </a:r>
            <a:r>
              <a:rPr dirty="0" sz="1800" spc="15" b="1">
                <a:latin typeface="Arial"/>
                <a:cs typeface="Arial"/>
              </a:rPr>
              <a:t>R</a:t>
            </a:r>
            <a:r>
              <a:rPr dirty="0" sz="1800" b="1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21964" y="3599878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Arial"/>
                <a:cs typeface="Arial"/>
              </a:rPr>
              <a:t>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6904" y="3599878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Arial"/>
                <a:cs typeface="Arial"/>
              </a:rPr>
              <a:t>60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68059" y="3608387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Arial"/>
                <a:cs typeface="Arial"/>
              </a:rPr>
              <a:t>90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52308" y="3614991"/>
            <a:ext cx="41402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Arial"/>
                <a:cs typeface="Arial"/>
              </a:rPr>
              <a:t>130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37119" y="2095500"/>
            <a:ext cx="1447800" cy="175260"/>
          </a:xfrm>
          <a:custGeom>
            <a:avLst/>
            <a:gdLst/>
            <a:ahLst/>
            <a:cxnLst/>
            <a:rect l="l" t="t" r="r" b="b"/>
            <a:pathLst>
              <a:path w="1447800" h="175260">
                <a:moveTo>
                  <a:pt x="1360170" y="0"/>
                </a:moveTo>
                <a:lnTo>
                  <a:pt x="1360170" y="43814"/>
                </a:lnTo>
                <a:lnTo>
                  <a:pt x="0" y="43814"/>
                </a:lnTo>
                <a:lnTo>
                  <a:pt x="0" y="131444"/>
                </a:lnTo>
                <a:lnTo>
                  <a:pt x="1360170" y="131444"/>
                </a:lnTo>
                <a:lnTo>
                  <a:pt x="1360170" y="175260"/>
                </a:lnTo>
                <a:lnTo>
                  <a:pt x="1447800" y="87630"/>
                </a:lnTo>
                <a:lnTo>
                  <a:pt x="136017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23260" y="2065020"/>
            <a:ext cx="2156460" cy="175260"/>
          </a:xfrm>
          <a:custGeom>
            <a:avLst/>
            <a:gdLst/>
            <a:ahLst/>
            <a:cxnLst/>
            <a:rect l="l" t="t" r="r" b="b"/>
            <a:pathLst>
              <a:path w="2156460" h="175260">
                <a:moveTo>
                  <a:pt x="87629" y="0"/>
                </a:moveTo>
                <a:lnTo>
                  <a:pt x="0" y="87630"/>
                </a:lnTo>
                <a:lnTo>
                  <a:pt x="87629" y="175260"/>
                </a:lnTo>
                <a:lnTo>
                  <a:pt x="87629" y="131444"/>
                </a:lnTo>
                <a:lnTo>
                  <a:pt x="2156460" y="131444"/>
                </a:lnTo>
                <a:lnTo>
                  <a:pt x="2156460" y="43815"/>
                </a:lnTo>
                <a:lnTo>
                  <a:pt x="87629" y="43815"/>
                </a:lnTo>
                <a:lnTo>
                  <a:pt x="87629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69920" y="1089660"/>
            <a:ext cx="0" cy="2322830"/>
          </a:xfrm>
          <a:custGeom>
            <a:avLst/>
            <a:gdLst/>
            <a:ahLst/>
            <a:cxnLst/>
            <a:rect l="l" t="t" r="r" b="b"/>
            <a:pathLst>
              <a:path w="0" h="2322829">
                <a:moveTo>
                  <a:pt x="0" y="0"/>
                </a:moveTo>
                <a:lnTo>
                  <a:pt x="0" y="2322829"/>
                </a:lnTo>
              </a:path>
            </a:pathLst>
          </a:custGeom>
          <a:ln w="76200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303270" y="4078922"/>
            <a:ext cx="2654300" cy="3282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950" spc="15" b="1">
                <a:latin typeface="Arial"/>
                <a:cs typeface="Arial"/>
              </a:rPr>
              <a:t>eGFR </a:t>
            </a:r>
            <a:r>
              <a:rPr dirty="0" sz="1950" b="1">
                <a:latin typeface="Arial"/>
                <a:cs typeface="Arial"/>
              </a:rPr>
              <a:t>(ml/min/1.73m</a:t>
            </a:r>
            <a:r>
              <a:rPr dirty="0" baseline="25641" sz="1950" b="1">
                <a:latin typeface="Arial"/>
                <a:cs typeface="Arial"/>
              </a:rPr>
              <a:t>2</a:t>
            </a:r>
            <a:r>
              <a:rPr dirty="0" sz="1950" b="1">
                <a:latin typeface="Arial"/>
                <a:cs typeface="Arial"/>
              </a:rPr>
              <a:t>)</a:t>
            </a:r>
            <a:endParaRPr sz="19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60119" y="1866900"/>
            <a:ext cx="1242059" cy="632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783579" y="1859279"/>
            <a:ext cx="1245102" cy="632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869685" y="1419161"/>
            <a:ext cx="54483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0" b="1">
                <a:solidFill>
                  <a:srgbClr val="E43423"/>
                </a:solidFill>
                <a:latin typeface="Arial"/>
                <a:cs typeface="Arial"/>
              </a:rPr>
              <a:t>5179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22069" y="1431861"/>
            <a:ext cx="41402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solidFill>
                  <a:srgbClr val="E43423"/>
                </a:solidFill>
                <a:latin typeface="Arial"/>
                <a:cs typeface="Arial"/>
              </a:rPr>
              <a:t>777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0520" y="2065020"/>
            <a:ext cx="548640" cy="175260"/>
          </a:xfrm>
          <a:custGeom>
            <a:avLst/>
            <a:gdLst/>
            <a:ahLst/>
            <a:cxnLst/>
            <a:rect l="l" t="t" r="r" b="b"/>
            <a:pathLst>
              <a:path w="548640" h="175260">
                <a:moveTo>
                  <a:pt x="87629" y="0"/>
                </a:moveTo>
                <a:lnTo>
                  <a:pt x="0" y="87630"/>
                </a:lnTo>
                <a:lnTo>
                  <a:pt x="87629" y="175260"/>
                </a:lnTo>
                <a:lnTo>
                  <a:pt x="87629" y="131444"/>
                </a:lnTo>
                <a:lnTo>
                  <a:pt x="548640" y="131444"/>
                </a:lnTo>
                <a:lnTo>
                  <a:pt x="548640" y="43815"/>
                </a:lnTo>
                <a:lnTo>
                  <a:pt x="87629" y="43815"/>
                </a:lnTo>
                <a:lnTo>
                  <a:pt x="87629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47900" y="2080260"/>
            <a:ext cx="822960" cy="182880"/>
          </a:xfrm>
          <a:custGeom>
            <a:avLst/>
            <a:gdLst/>
            <a:ahLst/>
            <a:cxnLst/>
            <a:rect l="l" t="t" r="r" b="b"/>
            <a:pathLst>
              <a:path w="822960" h="182880">
                <a:moveTo>
                  <a:pt x="731519" y="0"/>
                </a:moveTo>
                <a:lnTo>
                  <a:pt x="731519" y="45719"/>
                </a:lnTo>
                <a:lnTo>
                  <a:pt x="0" y="45719"/>
                </a:lnTo>
                <a:lnTo>
                  <a:pt x="0" y="137159"/>
                </a:lnTo>
                <a:lnTo>
                  <a:pt x="731519" y="137159"/>
                </a:lnTo>
                <a:lnTo>
                  <a:pt x="731519" y="182879"/>
                </a:lnTo>
                <a:lnTo>
                  <a:pt x="822960" y="91439"/>
                </a:lnTo>
                <a:lnTo>
                  <a:pt x="731519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575" y="360679"/>
            <a:ext cx="8036559" cy="26885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20" b="1">
                <a:solidFill>
                  <a:srgbClr val="372C83"/>
                </a:solidFill>
                <a:latin typeface="Arial Narrow"/>
                <a:cs typeface="Arial Narrow"/>
              </a:rPr>
              <a:t>Study</a:t>
            </a:r>
            <a:r>
              <a:rPr dirty="0" sz="2800" spc="-135" b="1">
                <a:solidFill>
                  <a:srgbClr val="372C83"/>
                </a:solidFill>
                <a:latin typeface="Arial Narrow"/>
                <a:cs typeface="Arial Narrow"/>
              </a:rPr>
              <a:t> </a:t>
            </a:r>
            <a:r>
              <a:rPr dirty="0" sz="2800" b="1">
                <a:solidFill>
                  <a:srgbClr val="372C83"/>
                </a:solidFill>
                <a:latin typeface="Arial Narrow"/>
                <a:cs typeface="Arial Narrow"/>
              </a:rPr>
              <a:t>Objectives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Arial Narrow"/>
                <a:cs typeface="Arial Narrow"/>
              </a:rPr>
              <a:t>Evaluate clinical </a:t>
            </a:r>
            <a:r>
              <a:rPr dirty="0" sz="2800" spc="-10">
                <a:latin typeface="Arial Narrow"/>
                <a:cs typeface="Arial Narrow"/>
              </a:rPr>
              <a:t>and </a:t>
            </a:r>
            <a:r>
              <a:rPr dirty="0" sz="2800">
                <a:latin typeface="Arial Narrow"/>
                <a:cs typeface="Arial Narrow"/>
              </a:rPr>
              <a:t>QoL </a:t>
            </a:r>
            <a:r>
              <a:rPr dirty="0" sz="2800" spc="-10">
                <a:latin typeface="Arial Narrow"/>
                <a:cs typeface="Arial Narrow"/>
              </a:rPr>
              <a:t>outcomes across </a:t>
            </a:r>
            <a:r>
              <a:rPr dirty="0" sz="2800">
                <a:latin typeface="Arial Narrow"/>
                <a:cs typeface="Arial Narrow"/>
              </a:rPr>
              <a:t>the </a:t>
            </a:r>
            <a:r>
              <a:rPr dirty="0" sz="2800" spc="-5">
                <a:latin typeface="Arial Narrow"/>
                <a:cs typeface="Arial Narrow"/>
              </a:rPr>
              <a:t>spectrum </a:t>
            </a:r>
            <a:r>
              <a:rPr dirty="0" sz="2800" spc="-10">
                <a:latin typeface="Arial Narrow"/>
                <a:cs typeface="Arial Narrow"/>
              </a:rPr>
              <a:t>of  </a:t>
            </a:r>
            <a:r>
              <a:rPr dirty="0" sz="2800" spc="5">
                <a:latin typeface="Arial Narrow"/>
                <a:cs typeface="Arial Narrow"/>
              </a:rPr>
              <a:t>eGFR</a:t>
            </a:r>
            <a:endParaRPr sz="2800">
              <a:latin typeface="Arial Narrow"/>
              <a:cs typeface="Arial Narrow"/>
            </a:endParaRPr>
          </a:p>
          <a:p>
            <a:pPr marL="355600" marR="42164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Arial Narrow"/>
                <a:cs typeface="Arial Narrow"/>
              </a:rPr>
              <a:t>Evaluate the </a:t>
            </a:r>
            <a:r>
              <a:rPr dirty="0" sz="2800" spc="-5">
                <a:latin typeface="Arial Narrow"/>
                <a:cs typeface="Arial Narrow"/>
              </a:rPr>
              <a:t>impact </a:t>
            </a:r>
            <a:r>
              <a:rPr dirty="0" sz="2800" spc="-10">
                <a:latin typeface="Arial Narrow"/>
                <a:cs typeface="Arial Narrow"/>
              </a:rPr>
              <a:t>of </a:t>
            </a:r>
            <a:r>
              <a:rPr dirty="0" sz="2800" spc="-5">
                <a:latin typeface="Arial Narrow"/>
                <a:cs typeface="Arial Narrow"/>
              </a:rPr>
              <a:t>treatment strategy on </a:t>
            </a:r>
            <a:r>
              <a:rPr dirty="0" sz="2800" spc="5">
                <a:latin typeface="Arial Narrow"/>
                <a:cs typeface="Arial Narrow"/>
              </a:rPr>
              <a:t>clinical </a:t>
            </a:r>
            <a:r>
              <a:rPr dirty="0" sz="2800" spc="-10">
                <a:latin typeface="Arial Narrow"/>
                <a:cs typeface="Arial Narrow"/>
              </a:rPr>
              <a:t>and  </a:t>
            </a:r>
            <a:r>
              <a:rPr dirty="0" sz="2800">
                <a:latin typeface="Arial Narrow"/>
                <a:cs typeface="Arial Narrow"/>
              </a:rPr>
              <a:t>QoL </a:t>
            </a:r>
            <a:r>
              <a:rPr dirty="0" sz="2800" spc="-10">
                <a:latin typeface="Arial Narrow"/>
                <a:cs typeface="Arial Narrow"/>
              </a:rPr>
              <a:t>outcomes across </a:t>
            </a:r>
            <a:r>
              <a:rPr dirty="0" sz="2800">
                <a:latin typeface="Arial Narrow"/>
                <a:cs typeface="Arial Narrow"/>
              </a:rPr>
              <a:t>the </a:t>
            </a:r>
            <a:r>
              <a:rPr dirty="0" sz="2800" spc="-5">
                <a:latin typeface="Arial Narrow"/>
                <a:cs typeface="Arial Narrow"/>
              </a:rPr>
              <a:t>spectrum </a:t>
            </a:r>
            <a:r>
              <a:rPr dirty="0" sz="2800" spc="-10">
                <a:latin typeface="Arial Narrow"/>
                <a:cs typeface="Arial Narrow"/>
              </a:rPr>
              <a:t>of</a:t>
            </a:r>
            <a:r>
              <a:rPr dirty="0" sz="2800" spc="-45">
                <a:latin typeface="Arial Narrow"/>
                <a:cs typeface="Arial Narrow"/>
              </a:rPr>
              <a:t> </a:t>
            </a:r>
            <a:r>
              <a:rPr dirty="0" sz="2800" spc="5">
                <a:latin typeface="Arial Narrow"/>
                <a:cs typeface="Arial Narrow"/>
              </a:rPr>
              <a:t>eGFR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1051015"/>
            <a:ext cx="8839200" cy="119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9090" y="1085850"/>
            <a:ext cx="8804910" cy="0"/>
          </a:xfrm>
          <a:custGeom>
            <a:avLst/>
            <a:gdLst/>
            <a:ahLst/>
            <a:cxnLst/>
            <a:rect l="l" t="t" r="r" b="b"/>
            <a:pathLst>
              <a:path w="8804910" h="0">
                <a:moveTo>
                  <a:pt x="0" y="0"/>
                </a:moveTo>
                <a:lnTo>
                  <a:pt x="8804910" y="0"/>
                </a:lnTo>
              </a:path>
            </a:pathLst>
          </a:custGeom>
          <a:ln w="45720">
            <a:solidFill>
              <a:srgbClr val="372C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9090" y="1108710"/>
            <a:ext cx="8804910" cy="0"/>
          </a:xfrm>
          <a:custGeom>
            <a:avLst/>
            <a:gdLst/>
            <a:ahLst/>
            <a:cxnLst/>
            <a:rect l="l" t="t" r="r" b="b"/>
            <a:pathLst>
              <a:path w="8804910" h="0">
                <a:moveTo>
                  <a:pt x="0" y="0"/>
                </a:moveTo>
                <a:lnTo>
                  <a:pt x="880491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9090" y="1062989"/>
            <a:ext cx="8804910" cy="45720"/>
          </a:xfrm>
          <a:custGeom>
            <a:avLst/>
            <a:gdLst/>
            <a:ahLst/>
            <a:cxnLst/>
            <a:rect l="l" t="t" r="r" b="b"/>
            <a:pathLst>
              <a:path w="8804910" h="45719">
                <a:moveTo>
                  <a:pt x="8804910" y="0"/>
                </a:moveTo>
                <a:lnTo>
                  <a:pt x="0" y="0"/>
                </a:lnTo>
                <a:lnTo>
                  <a:pt x="0" y="4572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604" y="239394"/>
            <a:ext cx="1891664" cy="4838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0" spc="-25"/>
              <a:t>E</a:t>
            </a:r>
            <a:r>
              <a:rPr dirty="0" sz="3000" spc="-35"/>
              <a:t>n</a:t>
            </a:r>
            <a:r>
              <a:rPr dirty="0" sz="3000" spc="20"/>
              <a:t>dpo</a:t>
            </a:r>
            <a:r>
              <a:rPr dirty="0" sz="3000"/>
              <a:t>i</a:t>
            </a:r>
            <a:r>
              <a:rPr dirty="0" sz="3000" spc="-35"/>
              <a:t>n</a:t>
            </a:r>
            <a:r>
              <a:rPr dirty="0" sz="3000" spc="15"/>
              <a:t>t</a:t>
            </a:r>
            <a:r>
              <a:rPr dirty="0" sz="3000"/>
              <a:t>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86702" y="1053447"/>
            <a:ext cx="7590790" cy="326199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algn="ctr" marR="5461635">
              <a:lnSpc>
                <a:spcPct val="100000"/>
              </a:lnSpc>
              <a:spcBef>
                <a:spcPts val="640"/>
              </a:spcBef>
            </a:pPr>
            <a:r>
              <a:rPr dirty="0" sz="1950" b="1">
                <a:latin typeface="Arial"/>
                <a:cs typeface="Arial"/>
              </a:rPr>
              <a:t>Primary</a:t>
            </a:r>
            <a:r>
              <a:rPr dirty="0" sz="1950" spc="80" b="1">
                <a:latin typeface="Arial"/>
                <a:cs typeface="Arial"/>
              </a:rPr>
              <a:t> </a:t>
            </a:r>
            <a:r>
              <a:rPr dirty="0" sz="1950" spc="5" b="1">
                <a:latin typeface="Arial"/>
                <a:cs typeface="Arial"/>
              </a:rPr>
              <a:t>Endpoint</a:t>
            </a:r>
            <a:endParaRPr sz="1950">
              <a:latin typeface="Arial"/>
              <a:cs typeface="Arial"/>
            </a:endParaRPr>
          </a:p>
          <a:p>
            <a:pPr marL="289560" marR="4172585" indent="-289560">
              <a:lnSpc>
                <a:spcPct val="100000"/>
              </a:lnSpc>
              <a:spcBef>
                <a:spcPts val="545"/>
              </a:spcBef>
              <a:buChar char="–"/>
              <a:tabLst>
                <a:tab pos="289560" algn="l"/>
                <a:tab pos="760095" algn="l"/>
              </a:tabLst>
            </a:pPr>
            <a:r>
              <a:rPr dirty="0" sz="1950">
                <a:latin typeface="Arial"/>
                <a:cs typeface="Arial"/>
              </a:rPr>
              <a:t>Time </a:t>
            </a:r>
            <a:r>
              <a:rPr dirty="0" sz="1950" spc="5">
                <a:latin typeface="Arial"/>
                <a:cs typeface="Arial"/>
              </a:rPr>
              <a:t>to </a:t>
            </a:r>
            <a:r>
              <a:rPr dirty="0" sz="1950" spc="-30">
                <a:latin typeface="Arial"/>
                <a:cs typeface="Arial"/>
              </a:rPr>
              <a:t>death or</a:t>
            </a:r>
            <a:r>
              <a:rPr dirty="0" sz="1950" spc="-12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MI</a:t>
            </a:r>
            <a:endParaRPr sz="1950">
              <a:latin typeface="Arial"/>
              <a:cs typeface="Arial"/>
            </a:endParaRPr>
          </a:p>
          <a:p>
            <a:pPr algn="ctr" marR="4218940">
              <a:lnSpc>
                <a:spcPct val="100000"/>
              </a:lnSpc>
              <a:spcBef>
                <a:spcPts val="545"/>
              </a:spcBef>
            </a:pPr>
            <a:r>
              <a:rPr dirty="0" sz="1950" spc="20" b="1">
                <a:latin typeface="Arial"/>
                <a:cs typeface="Arial"/>
              </a:rPr>
              <a:t>Major </a:t>
            </a:r>
            <a:r>
              <a:rPr dirty="0" sz="1950" spc="5" b="1">
                <a:latin typeface="Arial"/>
                <a:cs typeface="Arial"/>
              </a:rPr>
              <a:t>Secondary</a:t>
            </a:r>
            <a:r>
              <a:rPr dirty="0" sz="1950" spc="140" b="1">
                <a:latin typeface="Arial"/>
                <a:cs typeface="Arial"/>
              </a:rPr>
              <a:t> </a:t>
            </a:r>
            <a:r>
              <a:rPr dirty="0" sz="1950" spc="5" b="1">
                <a:latin typeface="Arial"/>
                <a:cs typeface="Arial"/>
              </a:rPr>
              <a:t>Endpoints</a:t>
            </a:r>
            <a:endParaRPr sz="1950">
              <a:latin typeface="Arial"/>
              <a:cs typeface="Arial"/>
            </a:endParaRPr>
          </a:p>
          <a:p>
            <a:pPr marL="759460" marR="5080" indent="-290195">
              <a:lnSpc>
                <a:spcPct val="102699"/>
              </a:lnSpc>
              <a:spcBef>
                <a:spcPts val="480"/>
              </a:spcBef>
              <a:buChar char="–"/>
              <a:tabLst>
                <a:tab pos="759460" algn="l"/>
                <a:tab pos="760095" algn="l"/>
              </a:tabLst>
            </a:pPr>
            <a:r>
              <a:rPr dirty="0" sz="1950">
                <a:latin typeface="Arial"/>
                <a:cs typeface="Arial"/>
              </a:rPr>
              <a:t>Time </a:t>
            </a:r>
            <a:r>
              <a:rPr dirty="0" sz="1950" spc="5">
                <a:latin typeface="Arial"/>
                <a:cs typeface="Arial"/>
              </a:rPr>
              <a:t>to </a:t>
            </a:r>
            <a:r>
              <a:rPr dirty="0" sz="1950" spc="-20">
                <a:latin typeface="Arial"/>
                <a:cs typeface="Arial"/>
              </a:rPr>
              <a:t>Death, </a:t>
            </a:r>
            <a:r>
              <a:rPr dirty="0" sz="1950" spc="-5">
                <a:latin typeface="Arial"/>
                <a:cs typeface="Arial"/>
              </a:rPr>
              <a:t>MI, </a:t>
            </a:r>
            <a:r>
              <a:rPr dirty="0" sz="1950" spc="5">
                <a:latin typeface="Arial"/>
                <a:cs typeface="Arial"/>
              </a:rPr>
              <a:t>Hospitalization </a:t>
            </a:r>
            <a:r>
              <a:rPr dirty="0" sz="1950" spc="-5">
                <a:latin typeface="Arial"/>
                <a:cs typeface="Arial"/>
              </a:rPr>
              <a:t>for Unstable </a:t>
            </a:r>
            <a:r>
              <a:rPr dirty="0" sz="1950" spc="-15">
                <a:latin typeface="Arial"/>
                <a:cs typeface="Arial"/>
              </a:rPr>
              <a:t>Angina, </a:t>
            </a:r>
            <a:r>
              <a:rPr dirty="0" sz="1950" spc="-20">
                <a:latin typeface="Arial"/>
                <a:cs typeface="Arial"/>
              </a:rPr>
              <a:t>Heart  </a:t>
            </a:r>
            <a:r>
              <a:rPr dirty="0" sz="1950" spc="-10">
                <a:latin typeface="Arial"/>
                <a:cs typeface="Arial"/>
              </a:rPr>
              <a:t>Failure </a:t>
            </a:r>
            <a:r>
              <a:rPr dirty="0" sz="1950" spc="-30">
                <a:latin typeface="Arial"/>
                <a:cs typeface="Arial"/>
              </a:rPr>
              <a:t>or </a:t>
            </a:r>
            <a:r>
              <a:rPr dirty="0" sz="1950" spc="-5">
                <a:latin typeface="Arial"/>
                <a:cs typeface="Arial"/>
              </a:rPr>
              <a:t>Resuscitated </a:t>
            </a:r>
            <a:r>
              <a:rPr dirty="0" sz="1950" spc="-15">
                <a:latin typeface="Arial"/>
                <a:cs typeface="Arial"/>
              </a:rPr>
              <a:t>Cardiac</a:t>
            </a:r>
            <a:r>
              <a:rPr dirty="0" sz="1950" spc="-290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Arrest</a:t>
            </a:r>
            <a:endParaRPr sz="1950">
              <a:latin typeface="Arial"/>
              <a:cs typeface="Arial"/>
            </a:endParaRPr>
          </a:p>
          <a:p>
            <a:pPr marL="760095" indent="-290195">
              <a:lnSpc>
                <a:spcPct val="100000"/>
              </a:lnSpc>
              <a:spcBef>
                <a:spcPts val="545"/>
              </a:spcBef>
              <a:buChar char="–"/>
              <a:tabLst>
                <a:tab pos="759460" algn="l"/>
                <a:tab pos="760095" algn="l"/>
              </a:tabLst>
            </a:pPr>
            <a:r>
              <a:rPr dirty="0" sz="1950" spc="-10">
                <a:latin typeface="Arial"/>
                <a:cs typeface="Arial"/>
              </a:rPr>
              <a:t>Quality </a:t>
            </a:r>
            <a:r>
              <a:rPr dirty="0" sz="1950" spc="-30">
                <a:latin typeface="Arial"/>
                <a:cs typeface="Arial"/>
              </a:rPr>
              <a:t>of</a:t>
            </a:r>
            <a:r>
              <a:rPr dirty="0" sz="1950" spc="-220">
                <a:latin typeface="Arial"/>
                <a:cs typeface="Arial"/>
              </a:rPr>
              <a:t> </a:t>
            </a:r>
            <a:r>
              <a:rPr dirty="0" sz="1950" spc="10">
                <a:latin typeface="Arial"/>
                <a:cs typeface="Arial"/>
              </a:rPr>
              <a:t>Life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950" spc="5" b="1">
                <a:latin typeface="Arial"/>
                <a:cs typeface="Arial"/>
              </a:rPr>
              <a:t>Safety</a:t>
            </a:r>
            <a:r>
              <a:rPr dirty="0" sz="1950" spc="80" b="1">
                <a:latin typeface="Arial"/>
                <a:cs typeface="Arial"/>
              </a:rPr>
              <a:t> </a:t>
            </a:r>
            <a:r>
              <a:rPr dirty="0" sz="1950" b="1">
                <a:latin typeface="Arial"/>
                <a:cs typeface="Arial"/>
              </a:rPr>
              <a:t>Outcomes</a:t>
            </a:r>
            <a:endParaRPr sz="1950">
              <a:latin typeface="Arial"/>
              <a:cs typeface="Arial"/>
            </a:endParaRPr>
          </a:p>
          <a:p>
            <a:pPr marL="760095" indent="-290195">
              <a:lnSpc>
                <a:spcPct val="100000"/>
              </a:lnSpc>
              <a:spcBef>
                <a:spcPts val="545"/>
              </a:spcBef>
              <a:buChar char="–"/>
              <a:tabLst>
                <a:tab pos="759460" algn="l"/>
                <a:tab pos="760095" algn="l"/>
              </a:tabLst>
            </a:pPr>
            <a:r>
              <a:rPr dirty="0" sz="1950" spc="-10">
                <a:latin typeface="Arial"/>
                <a:cs typeface="Arial"/>
              </a:rPr>
              <a:t>Procedural</a:t>
            </a:r>
            <a:r>
              <a:rPr dirty="0" sz="1950" spc="275">
                <a:latin typeface="Arial"/>
                <a:cs typeface="Arial"/>
              </a:rPr>
              <a:t> </a:t>
            </a:r>
            <a:r>
              <a:rPr dirty="0" sz="1950">
                <a:latin typeface="Arial"/>
                <a:cs typeface="Arial"/>
              </a:rPr>
              <a:t>complications</a:t>
            </a:r>
            <a:endParaRPr sz="1950">
              <a:latin typeface="Arial"/>
              <a:cs typeface="Arial"/>
            </a:endParaRPr>
          </a:p>
          <a:p>
            <a:pPr marL="760095" indent="-290195">
              <a:lnSpc>
                <a:spcPct val="100000"/>
              </a:lnSpc>
              <a:spcBef>
                <a:spcPts val="545"/>
              </a:spcBef>
              <a:buChar char="–"/>
              <a:tabLst>
                <a:tab pos="759460" algn="l"/>
                <a:tab pos="760095" algn="l"/>
              </a:tabLst>
            </a:pPr>
            <a:r>
              <a:rPr dirty="0" sz="1950" spc="-5">
                <a:latin typeface="Arial"/>
                <a:cs typeface="Arial"/>
              </a:rPr>
              <a:t>Composite </a:t>
            </a:r>
            <a:r>
              <a:rPr dirty="0" sz="1950" spc="-30">
                <a:latin typeface="Arial"/>
                <a:cs typeface="Arial"/>
              </a:rPr>
              <a:t>of </a:t>
            </a:r>
            <a:r>
              <a:rPr dirty="0" sz="1950" spc="-10">
                <a:latin typeface="Arial"/>
                <a:cs typeface="Arial"/>
              </a:rPr>
              <a:t>initiation </a:t>
            </a:r>
            <a:r>
              <a:rPr dirty="0" sz="1950" spc="-30">
                <a:latin typeface="Arial"/>
                <a:cs typeface="Arial"/>
              </a:rPr>
              <a:t>of </a:t>
            </a:r>
            <a:r>
              <a:rPr dirty="0" sz="1950" spc="-20">
                <a:latin typeface="Arial"/>
                <a:cs typeface="Arial"/>
              </a:rPr>
              <a:t>dialysis </a:t>
            </a:r>
            <a:r>
              <a:rPr dirty="0" sz="1950" spc="-30">
                <a:latin typeface="Arial"/>
                <a:cs typeface="Arial"/>
              </a:rPr>
              <a:t>or</a:t>
            </a:r>
            <a:r>
              <a:rPr dirty="0" sz="1950" spc="125">
                <a:latin typeface="Arial"/>
                <a:cs typeface="Arial"/>
              </a:rPr>
              <a:t> </a:t>
            </a:r>
            <a:r>
              <a:rPr dirty="0" sz="1950" spc="-30">
                <a:latin typeface="Arial"/>
                <a:cs typeface="Arial"/>
              </a:rPr>
              <a:t>death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401320"/>
            <a:ext cx="3524250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0">
                <a:latin typeface="Arial Narrow"/>
                <a:cs typeface="Arial Narrow"/>
              </a:rPr>
              <a:t>Randomized</a:t>
            </a:r>
            <a:r>
              <a:rPr dirty="0" sz="2800" spc="-180">
                <a:latin typeface="Arial Narrow"/>
                <a:cs typeface="Arial Narrow"/>
              </a:rPr>
              <a:t> </a:t>
            </a:r>
            <a:r>
              <a:rPr dirty="0" sz="2800" spc="5">
                <a:latin typeface="Arial Narrow"/>
                <a:cs typeface="Arial Narrow"/>
              </a:rPr>
              <a:t>Participants</a:t>
            </a:r>
            <a:endParaRPr sz="2800">
              <a:latin typeface="Arial Narrow"/>
              <a:cs typeface="Arial Narrow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4243" y="1225169"/>
          <a:ext cx="8587105" cy="3021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6545"/>
                <a:gridCol w="1487170"/>
                <a:gridCol w="1574800"/>
                <a:gridCol w="1765300"/>
                <a:gridCol w="2174875"/>
              </a:tblGrid>
              <a:tr h="914399">
                <a:tc>
                  <a:txBody>
                    <a:bodyPr/>
                    <a:lstStyle/>
                    <a:p>
                      <a:pPr marL="374015">
                        <a:lnSpc>
                          <a:spcPts val="2130"/>
                        </a:lnSpc>
                        <a:spcBef>
                          <a:spcPts val="31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Stage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19734">
                        <a:lnSpc>
                          <a:spcPts val="2130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N=1889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213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Stage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82905">
                        <a:lnSpc>
                          <a:spcPts val="213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N=2551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ts val="213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Stage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83234">
                        <a:lnSpc>
                          <a:spcPts val="2130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N=738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479"/>
                    </a:solidFill>
                  </a:tcPr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ts val="213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Stage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584200">
                        <a:lnSpc>
                          <a:spcPts val="2130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N=311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30"/>
                        </a:lnSpc>
                        <a:spcBef>
                          <a:spcPts val="31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Stage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5/Dialysis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algn="ctr" marL="4445">
                        <a:lnSpc>
                          <a:spcPts val="2130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N=467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 b="1">
                          <a:latin typeface="Arial"/>
                          <a:cs typeface="Arial"/>
                        </a:rPr>
                        <a:t>eGFR </a:t>
                      </a:r>
                      <a:r>
                        <a:rPr dirty="0" sz="1350" spc="15" b="1">
                          <a:latin typeface="Arial"/>
                          <a:cs typeface="Arial"/>
                        </a:rPr>
                        <a:t>≥</a:t>
                      </a:r>
                      <a:r>
                        <a:rPr dirty="0" sz="1350" spc="20" b="1">
                          <a:latin typeface="Arial"/>
                          <a:cs typeface="Arial"/>
                        </a:rPr>
                        <a:t> 90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 b="1">
                          <a:latin typeface="Arial"/>
                          <a:cs typeface="Arial"/>
                        </a:rPr>
                        <a:t>90&gt; eGFR </a:t>
                      </a:r>
                      <a:r>
                        <a:rPr dirty="0" sz="1350" spc="15" b="1">
                          <a:latin typeface="Arial"/>
                          <a:cs typeface="Arial"/>
                        </a:rPr>
                        <a:t>≥</a:t>
                      </a:r>
                      <a:r>
                        <a:rPr dirty="0" sz="13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20" b="1">
                          <a:latin typeface="Arial"/>
                          <a:cs typeface="Arial"/>
                        </a:rPr>
                        <a:t>60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 b="1">
                          <a:latin typeface="Arial"/>
                          <a:cs typeface="Arial"/>
                        </a:rPr>
                        <a:t>60&gt; eGFR </a:t>
                      </a:r>
                      <a:r>
                        <a:rPr dirty="0" sz="1350" spc="15" b="1">
                          <a:latin typeface="Arial"/>
                          <a:cs typeface="Arial"/>
                        </a:rPr>
                        <a:t>≥</a:t>
                      </a:r>
                      <a:r>
                        <a:rPr dirty="0" sz="13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20" b="1">
                          <a:latin typeface="Arial"/>
                          <a:cs typeface="Arial"/>
                        </a:rPr>
                        <a:t>30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5" b="1">
                          <a:latin typeface="Arial"/>
                          <a:cs typeface="Arial"/>
                        </a:rPr>
                        <a:t>30&gt; eGFR </a:t>
                      </a:r>
                      <a:r>
                        <a:rPr dirty="0" sz="1350" spc="15" b="1">
                          <a:latin typeface="Arial"/>
                          <a:cs typeface="Arial"/>
                        </a:rPr>
                        <a:t>≥</a:t>
                      </a:r>
                      <a:r>
                        <a:rPr dirty="0" sz="13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20" b="1">
                          <a:latin typeface="Arial"/>
                          <a:cs typeface="Arial"/>
                        </a:rPr>
                        <a:t>15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 b="1">
                          <a:latin typeface="Arial"/>
                          <a:cs typeface="Arial"/>
                        </a:rPr>
                        <a:t>eGFR</a:t>
                      </a:r>
                      <a:r>
                        <a:rPr dirty="0" sz="135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5" b="1">
                          <a:latin typeface="Arial"/>
                          <a:cs typeface="Arial"/>
                        </a:rPr>
                        <a:t>&lt;15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53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2630">
                <a:tc>
                  <a:txBody>
                    <a:bodyPr/>
                    <a:lstStyle/>
                    <a:p>
                      <a:pPr marL="480695" marR="204470" indent="-274955">
                        <a:lnSpc>
                          <a:spcPct val="103899"/>
                        </a:lnSpc>
                        <a:spcBef>
                          <a:spcPts val="370"/>
                        </a:spcBef>
                      </a:pPr>
                      <a:r>
                        <a:rPr dirty="0" sz="1350" spc="10">
                          <a:latin typeface="Arial"/>
                          <a:cs typeface="Arial"/>
                        </a:rPr>
                        <a:t>Normal </a:t>
                      </a:r>
                      <a:r>
                        <a:rPr dirty="0" sz="1350" spc="15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350" spc="-15">
                          <a:latin typeface="Arial"/>
                          <a:cs typeface="Arial"/>
                        </a:rPr>
                        <a:t>high  </a:t>
                      </a:r>
                      <a:r>
                        <a:rPr dirty="0" sz="1350">
                          <a:latin typeface="Arial"/>
                          <a:cs typeface="Arial"/>
                        </a:rPr>
                        <a:t>function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3865" marR="165735" indent="-267335">
                        <a:lnSpc>
                          <a:spcPct val="103899"/>
                        </a:lnSpc>
                        <a:spcBef>
                          <a:spcPts val="370"/>
                        </a:spcBef>
                      </a:pPr>
                      <a:r>
                        <a:rPr dirty="0" sz="1350" spc="-25">
                          <a:latin typeface="Arial"/>
                          <a:cs typeface="Arial"/>
                        </a:rPr>
                        <a:t>Mildly </a:t>
                      </a:r>
                      <a:r>
                        <a:rPr dirty="0" sz="1350" spc="10">
                          <a:latin typeface="Arial"/>
                          <a:cs typeface="Arial"/>
                        </a:rPr>
                        <a:t>reduced  </a:t>
                      </a:r>
                      <a:r>
                        <a:rPr dirty="0" sz="1350">
                          <a:latin typeface="Arial"/>
                          <a:cs typeface="Arial"/>
                        </a:rPr>
                        <a:t>function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25730" indent="213360">
                        <a:lnSpc>
                          <a:spcPct val="103899"/>
                        </a:lnSpc>
                        <a:spcBef>
                          <a:spcPts val="37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Moderately  </a:t>
                      </a:r>
                      <a:r>
                        <a:rPr dirty="0" sz="1350" spc="5">
                          <a:latin typeface="Arial"/>
                          <a:cs typeface="Arial"/>
                        </a:rPr>
                        <a:t>reduced</a:t>
                      </a:r>
                      <a:r>
                        <a:rPr dirty="0" sz="135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>
                          <a:latin typeface="Arial"/>
                          <a:cs typeface="Arial"/>
                        </a:rPr>
                        <a:t>function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200" marR="186055" indent="-381635">
                        <a:lnSpc>
                          <a:spcPct val="103899"/>
                        </a:lnSpc>
                        <a:spcBef>
                          <a:spcPts val="37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Severely </a:t>
                      </a:r>
                      <a:r>
                        <a:rPr dirty="0" sz="1350" spc="5">
                          <a:latin typeface="Arial"/>
                          <a:cs typeface="Arial"/>
                        </a:rPr>
                        <a:t>reduced  </a:t>
                      </a:r>
                      <a:r>
                        <a:rPr dirty="0" sz="1350">
                          <a:latin typeface="Arial"/>
                          <a:cs typeface="Arial"/>
                        </a:rPr>
                        <a:t>function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350" spc="-5">
                          <a:latin typeface="Arial"/>
                          <a:cs typeface="Arial"/>
                        </a:rPr>
                        <a:t>Kidney</a:t>
                      </a:r>
                      <a:r>
                        <a:rPr dirty="0" sz="1350" spc="1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>
                          <a:latin typeface="Arial"/>
                          <a:cs typeface="Arial"/>
                        </a:rPr>
                        <a:t>failure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49580" y="2628900"/>
            <a:ext cx="967739" cy="1188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03120" y="2674620"/>
            <a:ext cx="899159" cy="1097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43300" y="2682239"/>
            <a:ext cx="899160" cy="1097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56859" y="2712720"/>
            <a:ext cx="822960" cy="10058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21880" y="2811779"/>
            <a:ext cx="548640" cy="8153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393700"/>
            <a:ext cx="4648835" cy="4559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15"/>
              <a:t>CKD </a:t>
            </a:r>
            <a:r>
              <a:rPr dirty="0" sz="2800" spc="5"/>
              <a:t>Stages </a:t>
            </a:r>
            <a:r>
              <a:rPr dirty="0" sz="2800" spc="10"/>
              <a:t>and</a:t>
            </a:r>
            <a:r>
              <a:rPr dirty="0" sz="2800" spc="-240"/>
              <a:t> </a:t>
            </a:r>
            <a:r>
              <a:rPr dirty="0" sz="2800" spc="15"/>
              <a:t>Outcomes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944880" y="3406140"/>
            <a:ext cx="259079" cy="411480"/>
          </a:xfrm>
          <a:custGeom>
            <a:avLst/>
            <a:gdLst/>
            <a:ahLst/>
            <a:cxnLst/>
            <a:rect l="l" t="t" r="r" b="b"/>
            <a:pathLst>
              <a:path w="259080" h="411479">
                <a:moveTo>
                  <a:pt x="259079" y="0"/>
                </a:moveTo>
                <a:lnTo>
                  <a:pt x="0" y="0"/>
                </a:lnTo>
                <a:lnTo>
                  <a:pt x="0" y="411480"/>
                </a:lnTo>
                <a:lnTo>
                  <a:pt x="259079" y="411480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92580" y="3360420"/>
            <a:ext cx="259079" cy="457200"/>
          </a:xfrm>
          <a:custGeom>
            <a:avLst/>
            <a:gdLst/>
            <a:ahLst/>
            <a:cxnLst/>
            <a:rect l="l" t="t" r="r" b="b"/>
            <a:pathLst>
              <a:path w="259080" h="457200">
                <a:moveTo>
                  <a:pt x="259080" y="0"/>
                </a:moveTo>
                <a:lnTo>
                  <a:pt x="0" y="0"/>
                </a:lnTo>
                <a:lnTo>
                  <a:pt x="0" y="457199"/>
                </a:lnTo>
                <a:lnTo>
                  <a:pt x="259080" y="457199"/>
                </a:lnTo>
                <a:lnTo>
                  <a:pt x="25908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40279" y="3032760"/>
            <a:ext cx="251460" cy="784860"/>
          </a:xfrm>
          <a:custGeom>
            <a:avLst/>
            <a:gdLst/>
            <a:ahLst/>
            <a:cxnLst/>
            <a:rect l="l" t="t" r="r" b="b"/>
            <a:pathLst>
              <a:path w="251460" h="784860">
                <a:moveTo>
                  <a:pt x="251459" y="0"/>
                </a:moveTo>
                <a:lnTo>
                  <a:pt x="0" y="0"/>
                </a:lnTo>
                <a:lnTo>
                  <a:pt x="0" y="784859"/>
                </a:lnTo>
                <a:lnTo>
                  <a:pt x="251459" y="784859"/>
                </a:lnTo>
                <a:lnTo>
                  <a:pt x="25145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80360" y="2354579"/>
            <a:ext cx="259079" cy="1463040"/>
          </a:xfrm>
          <a:custGeom>
            <a:avLst/>
            <a:gdLst/>
            <a:ahLst/>
            <a:cxnLst/>
            <a:rect l="l" t="t" r="r" b="b"/>
            <a:pathLst>
              <a:path w="259080" h="1463039">
                <a:moveTo>
                  <a:pt x="259079" y="0"/>
                </a:moveTo>
                <a:lnTo>
                  <a:pt x="0" y="0"/>
                </a:lnTo>
                <a:lnTo>
                  <a:pt x="0" y="1463039"/>
                </a:lnTo>
                <a:lnTo>
                  <a:pt x="259079" y="1463039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28059" y="2194560"/>
            <a:ext cx="259079" cy="1623060"/>
          </a:xfrm>
          <a:custGeom>
            <a:avLst/>
            <a:gdLst/>
            <a:ahLst/>
            <a:cxnLst/>
            <a:rect l="l" t="t" r="r" b="b"/>
            <a:pathLst>
              <a:path w="259079" h="1623060">
                <a:moveTo>
                  <a:pt x="259079" y="0"/>
                </a:moveTo>
                <a:lnTo>
                  <a:pt x="0" y="0"/>
                </a:lnTo>
                <a:lnTo>
                  <a:pt x="0" y="1623059"/>
                </a:lnTo>
                <a:lnTo>
                  <a:pt x="259079" y="1623059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81450" y="1680210"/>
            <a:ext cx="0" cy="2133600"/>
          </a:xfrm>
          <a:custGeom>
            <a:avLst/>
            <a:gdLst/>
            <a:ahLst/>
            <a:cxnLst/>
            <a:rect l="l" t="t" r="r" b="b"/>
            <a:pathLst>
              <a:path w="0" h="2133600">
                <a:moveTo>
                  <a:pt x="0" y="21336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0569" y="1680210"/>
            <a:ext cx="0" cy="2133600"/>
          </a:xfrm>
          <a:custGeom>
            <a:avLst/>
            <a:gdLst/>
            <a:ahLst/>
            <a:cxnLst/>
            <a:rect l="l" t="t" r="r" b="b"/>
            <a:pathLst>
              <a:path w="0" h="2133600">
                <a:moveTo>
                  <a:pt x="0" y="21336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4380" y="3817620"/>
            <a:ext cx="3223260" cy="0"/>
          </a:xfrm>
          <a:custGeom>
            <a:avLst/>
            <a:gdLst/>
            <a:ahLst/>
            <a:cxnLst/>
            <a:rect l="l" t="t" r="r" b="b"/>
            <a:pathLst>
              <a:path w="3223260" h="0">
                <a:moveTo>
                  <a:pt x="0" y="0"/>
                </a:moveTo>
                <a:lnTo>
                  <a:pt x="3223260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4380" y="38176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02080" y="38176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42160" y="38176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89860" y="38176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29940" y="38176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977640" y="381762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5610" y="3388614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8287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66010" y="3128010"/>
            <a:ext cx="0" cy="79375"/>
          </a:xfrm>
          <a:custGeom>
            <a:avLst/>
            <a:gdLst/>
            <a:ahLst/>
            <a:cxnLst/>
            <a:rect l="l" t="t" r="r" b="b"/>
            <a:pathLst>
              <a:path w="0" h="79375">
                <a:moveTo>
                  <a:pt x="0" y="0"/>
                </a:moveTo>
                <a:lnTo>
                  <a:pt x="0" y="79247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66010" y="3329178"/>
            <a:ext cx="0" cy="43180"/>
          </a:xfrm>
          <a:custGeom>
            <a:avLst/>
            <a:gdLst/>
            <a:ahLst/>
            <a:cxnLst/>
            <a:rect l="l" t="t" r="r" b="b"/>
            <a:pathLst>
              <a:path w="0" h="43179">
                <a:moveTo>
                  <a:pt x="0" y="0"/>
                </a:moveTo>
                <a:lnTo>
                  <a:pt x="0" y="42672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13710" y="2495550"/>
            <a:ext cx="0" cy="247015"/>
          </a:xfrm>
          <a:custGeom>
            <a:avLst/>
            <a:gdLst/>
            <a:ahLst/>
            <a:cxnLst/>
            <a:rect l="l" t="t" r="r" b="b"/>
            <a:pathLst>
              <a:path w="0" h="247014">
                <a:moveTo>
                  <a:pt x="0" y="0"/>
                </a:moveTo>
                <a:lnTo>
                  <a:pt x="0" y="246887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13710" y="2864357"/>
            <a:ext cx="0" cy="172720"/>
          </a:xfrm>
          <a:custGeom>
            <a:avLst/>
            <a:gdLst/>
            <a:ahLst/>
            <a:cxnLst/>
            <a:rect l="l" t="t" r="r" b="b"/>
            <a:pathLst>
              <a:path w="0" h="172719">
                <a:moveTo>
                  <a:pt x="0" y="0"/>
                </a:moveTo>
                <a:lnTo>
                  <a:pt x="0" y="172212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653790" y="1855470"/>
            <a:ext cx="0" cy="338455"/>
          </a:xfrm>
          <a:custGeom>
            <a:avLst/>
            <a:gdLst/>
            <a:ahLst/>
            <a:cxnLst/>
            <a:rect l="l" t="t" r="r" b="b"/>
            <a:pathLst>
              <a:path w="0" h="338455">
                <a:moveTo>
                  <a:pt x="0" y="0"/>
                </a:moveTo>
                <a:lnTo>
                  <a:pt x="0" y="338327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653790" y="2315717"/>
            <a:ext cx="0" cy="248920"/>
          </a:xfrm>
          <a:custGeom>
            <a:avLst/>
            <a:gdLst/>
            <a:ahLst/>
            <a:cxnLst/>
            <a:rect l="l" t="t" r="r" b="b"/>
            <a:pathLst>
              <a:path w="0" h="248919">
                <a:moveTo>
                  <a:pt x="0" y="0"/>
                </a:moveTo>
                <a:lnTo>
                  <a:pt x="0" y="248412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17955" y="340537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20"/>
                </a:moveTo>
                <a:lnTo>
                  <a:pt x="121919" y="121920"/>
                </a:lnTo>
                <a:lnTo>
                  <a:pt x="12191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17955" y="340537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20"/>
                </a:moveTo>
                <a:lnTo>
                  <a:pt x="121919" y="121920"/>
                </a:lnTo>
                <a:lnTo>
                  <a:pt x="12191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57985" y="339775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20"/>
                </a:moveTo>
                <a:lnTo>
                  <a:pt x="121919" y="121920"/>
                </a:lnTo>
                <a:lnTo>
                  <a:pt x="12191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57985" y="339775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20"/>
                </a:moveTo>
                <a:lnTo>
                  <a:pt x="121919" y="121920"/>
                </a:lnTo>
                <a:lnTo>
                  <a:pt x="121919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05685" y="320725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305685" y="320725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953385" y="274243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19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953385" y="274243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19">
                <a:moveTo>
                  <a:pt x="0" y="121919"/>
                </a:moveTo>
                <a:lnTo>
                  <a:pt x="121919" y="121919"/>
                </a:lnTo>
                <a:lnTo>
                  <a:pt x="121919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93465" y="219379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93465" y="2193798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93762" y="3132073"/>
            <a:ext cx="36766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85900" y="3080321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10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31441" y="2751518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18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76854" y="2076767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34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0" b="1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22396" y="1552003"/>
            <a:ext cx="822960" cy="23723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  <a:p>
            <a:pPr algn="just" marL="711835" marR="5080" indent="-699770">
              <a:lnSpc>
                <a:spcPct val="172400"/>
              </a:lnSpc>
              <a:spcBef>
                <a:spcPts val="60"/>
              </a:spcBef>
            </a:pPr>
            <a:r>
              <a:rPr dirty="0" sz="1350" spc="10" b="1">
                <a:solidFill>
                  <a:srgbClr val="404040"/>
                </a:solidFill>
                <a:latin typeface="Arial"/>
                <a:cs typeface="Arial"/>
              </a:rPr>
              <a:t>38.01 </a:t>
            </a:r>
            <a:r>
              <a:rPr dirty="0" baseline="2057" sz="2025" spc="22" b="1">
                <a:solidFill>
                  <a:srgbClr val="585858"/>
                </a:solidFill>
                <a:latin typeface="Arial"/>
                <a:cs typeface="Arial"/>
              </a:rPr>
              <a:t>5  </a:t>
            </a:r>
            <a:r>
              <a:rPr dirty="0" sz="1350" spc="10" b="1">
                <a:solidFill>
                  <a:srgbClr val="585858"/>
                </a:solidFill>
                <a:latin typeface="Arial"/>
                <a:cs typeface="Arial"/>
              </a:rPr>
              <a:t>4  3  </a:t>
            </a:r>
            <a:r>
              <a:rPr dirty="0" sz="1350" spc="10" b="1">
                <a:solidFill>
                  <a:srgbClr val="585858"/>
                </a:solidFill>
                <a:latin typeface="Arial"/>
                <a:cs typeface="Arial"/>
              </a:rPr>
              <a:t>2  </a:t>
            </a:r>
            <a:r>
              <a:rPr dirty="0" sz="1350" spc="10" b="1">
                <a:solidFill>
                  <a:srgbClr val="585858"/>
                </a:solidFill>
                <a:latin typeface="Arial"/>
                <a:cs typeface="Arial"/>
              </a:rPr>
              <a:t>1  0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9902" y="3688079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0842" y="3261360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0842" y="2833687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20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0842" y="2406332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30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0842" y="1979231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40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0842" y="1552003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50</a:t>
            </a:r>
            <a:endParaRPr sz="13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5180" y="3907790"/>
            <a:ext cx="3124200" cy="474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764"/>
              </a:lnSpc>
              <a:spcBef>
                <a:spcPts val="100"/>
              </a:spcBef>
              <a:tabLst>
                <a:tab pos="644525" algn="l"/>
                <a:tab pos="1935480" algn="l"/>
                <a:tab pos="2581275" algn="l"/>
              </a:tabLst>
            </a:pP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spc="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1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500" spc="16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  <a:p>
            <a:pPr algn="ctr" marL="1270">
              <a:lnSpc>
                <a:spcPts val="1764"/>
              </a:lnSpc>
              <a:tabLst>
                <a:tab pos="646430" algn="l"/>
                <a:tab pos="1292225" algn="l"/>
                <a:tab pos="1937385" algn="l"/>
                <a:tab pos="2582545" algn="l"/>
              </a:tabLst>
            </a:pPr>
            <a:r>
              <a:rPr dirty="0" sz="1500" spc="-5" b="1">
                <a:solidFill>
                  <a:srgbClr val="585858"/>
                </a:solidFill>
                <a:latin typeface="Arial"/>
                <a:cs typeface="Arial"/>
              </a:rPr>
              <a:t>1	2	3	4	5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9979" y="1474557"/>
            <a:ext cx="221615" cy="25019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45" b="1">
                <a:latin typeface="Arial"/>
                <a:cs typeface="Arial"/>
              </a:rPr>
              <a:t>Cum </a:t>
            </a:r>
            <a:r>
              <a:rPr dirty="0" sz="1350" spc="25" b="1">
                <a:latin typeface="Arial"/>
                <a:cs typeface="Arial"/>
              </a:rPr>
              <a:t>Incidence Rates</a:t>
            </a:r>
            <a:r>
              <a:rPr dirty="0" sz="1350" spc="-165" b="1">
                <a:latin typeface="Arial"/>
                <a:cs typeface="Arial"/>
              </a:rPr>
              <a:t> </a:t>
            </a:r>
            <a:r>
              <a:rPr dirty="0" sz="1350" spc="5" b="1">
                <a:latin typeface="Arial"/>
                <a:cs typeface="Arial"/>
              </a:rPr>
              <a:t>(3-year)</a:t>
            </a:r>
            <a:endParaRPr sz="13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57580" y="1761426"/>
            <a:ext cx="67881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 b="1" i="1">
                <a:solidFill>
                  <a:srgbClr val="7E7E7E"/>
                </a:solidFill>
                <a:latin typeface="Arial"/>
                <a:cs typeface="Arial"/>
              </a:rPr>
              <a:t>P&lt;0.001</a:t>
            </a:r>
            <a:endParaRPr sz="13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291336" y="1070927"/>
            <a:ext cx="1914525" cy="51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Primary</a:t>
            </a:r>
            <a:r>
              <a:rPr dirty="0" sz="1800" spc="-6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C00000"/>
                </a:solidFill>
                <a:latin typeface="Arial"/>
                <a:cs typeface="Arial"/>
              </a:rPr>
              <a:t>Endpoint</a:t>
            </a:r>
            <a:endParaRPr sz="1800">
              <a:latin typeface="Arial"/>
              <a:cs typeface="Arial"/>
            </a:endParaRPr>
          </a:p>
          <a:p>
            <a:pPr algn="ctr" marL="5715">
              <a:lnSpc>
                <a:spcPct val="100000"/>
              </a:lnSpc>
              <a:spcBef>
                <a:spcPts val="95"/>
              </a:spcBef>
            </a:pP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(Death </a:t>
            </a:r>
            <a:r>
              <a:rPr dirty="0" sz="1350" spc="10" b="1" i="1">
                <a:solidFill>
                  <a:srgbClr val="1F487C"/>
                </a:solidFill>
                <a:latin typeface="Arial"/>
                <a:cs typeface="Arial"/>
              </a:rPr>
              <a:t>or</a:t>
            </a:r>
            <a:r>
              <a:rPr dirty="0" sz="1350" spc="50" b="1" i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z="1350" spc="-20" b="1" i="1">
                <a:solidFill>
                  <a:srgbClr val="1F487C"/>
                </a:solidFill>
                <a:latin typeface="Arial"/>
                <a:cs typeface="Arial"/>
              </a:rPr>
              <a:t>MI)</a:t>
            </a:r>
            <a:endParaRPr sz="135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78779" y="3383279"/>
            <a:ext cx="259079" cy="464820"/>
          </a:xfrm>
          <a:custGeom>
            <a:avLst/>
            <a:gdLst/>
            <a:ahLst/>
            <a:cxnLst/>
            <a:rect l="l" t="t" r="r" b="b"/>
            <a:pathLst>
              <a:path w="259079" h="464820">
                <a:moveTo>
                  <a:pt x="259080" y="0"/>
                </a:moveTo>
                <a:lnTo>
                  <a:pt x="0" y="0"/>
                </a:lnTo>
                <a:lnTo>
                  <a:pt x="0" y="464820"/>
                </a:lnTo>
                <a:lnTo>
                  <a:pt x="259080" y="464820"/>
                </a:lnTo>
                <a:lnTo>
                  <a:pt x="25908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118859" y="3329940"/>
            <a:ext cx="259079" cy="518159"/>
          </a:xfrm>
          <a:custGeom>
            <a:avLst/>
            <a:gdLst/>
            <a:ahLst/>
            <a:cxnLst/>
            <a:rect l="l" t="t" r="r" b="b"/>
            <a:pathLst>
              <a:path w="259079" h="518160">
                <a:moveTo>
                  <a:pt x="259079" y="0"/>
                </a:moveTo>
                <a:lnTo>
                  <a:pt x="0" y="0"/>
                </a:lnTo>
                <a:lnTo>
                  <a:pt x="0" y="518160"/>
                </a:lnTo>
                <a:lnTo>
                  <a:pt x="259079" y="518160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766559" y="2948939"/>
            <a:ext cx="259079" cy="899160"/>
          </a:xfrm>
          <a:custGeom>
            <a:avLst/>
            <a:gdLst/>
            <a:ahLst/>
            <a:cxnLst/>
            <a:rect l="l" t="t" r="r" b="b"/>
            <a:pathLst>
              <a:path w="259079" h="899160">
                <a:moveTo>
                  <a:pt x="259080" y="0"/>
                </a:moveTo>
                <a:lnTo>
                  <a:pt x="0" y="0"/>
                </a:lnTo>
                <a:lnTo>
                  <a:pt x="0" y="899160"/>
                </a:lnTo>
                <a:lnTo>
                  <a:pt x="259080" y="899160"/>
                </a:lnTo>
                <a:lnTo>
                  <a:pt x="25908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414259" y="2301239"/>
            <a:ext cx="251460" cy="1546860"/>
          </a:xfrm>
          <a:custGeom>
            <a:avLst/>
            <a:gdLst/>
            <a:ahLst/>
            <a:cxnLst/>
            <a:rect l="l" t="t" r="r" b="b"/>
            <a:pathLst>
              <a:path w="251459" h="1546860">
                <a:moveTo>
                  <a:pt x="251460" y="0"/>
                </a:moveTo>
                <a:lnTo>
                  <a:pt x="0" y="0"/>
                </a:lnTo>
                <a:lnTo>
                  <a:pt x="0" y="1546860"/>
                </a:lnTo>
                <a:lnTo>
                  <a:pt x="251460" y="1546860"/>
                </a:lnTo>
                <a:lnTo>
                  <a:pt x="25146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054340" y="2103120"/>
            <a:ext cx="259079" cy="1744980"/>
          </a:xfrm>
          <a:custGeom>
            <a:avLst/>
            <a:gdLst/>
            <a:ahLst/>
            <a:cxnLst/>
            <a:rect l="l" t="t" r="r" b="b"/>
            <a:pathLst>
              <a:path w="259079" h="1744979">
                <a:moveTo>
                  <a:pt x="259079" y="0"/>
                </a:moveTo>
                <a:lnTo>
                  <a:pt x="0" y="0"/>
                </a:lnTo>
                <a:lnTo>
                  <a:pt x="0" y="1744980"/>
                </a:lnTo>
                <a:lnTo>
                  <a:pt x="259079" y="1744980"/>
                </a:lnTo>
                <a:lnTo>
                  <a:pt x="259079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507730" y="1718310"/>
            <a:ext cx="0" cy="2133600"/>
          </a:xfrm>
          <a:custGeom>
            <a:avLst/>
            <a:gdLst/>
            <a:ahLst/>
            <a:cxnLst/>
            <a:rect l="l" t="t" r="r" b="b"/>
            <a:pathLst>
              <a:path w="0" h="2133600">
                <a:moveTo>
                  <a:pt x="0" y="21336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284470" y="1718310"/>
            <a:ext cx="0" cy="2133600"/>
          </a:xfrm>
          <a:custGeom>
            <a:avLst/>
            <a:gdLst/>
            <a:ahLst/>
            <a:cxnLst/>
            <a:rect l="l" t="t" r="r" b="b"/>
            <a:pathLst>
              <a:path w="0" h="2133600">
                <a:moveTo>
                  <a:pt x="0" y="2133600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280659" y="3848100"/>
            <a:ext cx="3223260" cy="0"/>
          </a:xfrm>
          <a:custGeom>
            <a:avLst/>
            <a:gdLst/>
            <a:ahLst/>
            <a:cxnLst/>
            <a:rect l="l" t="t" r="r" b="b"/>
            <a:pathLst>
              <a:path w="3223259" h="0">
                <a:moveTo>
                  <a:pt x="0" y="0"/>
                </a:moveTo>
                <a:lnTo>
                  <a:pt x="3223260" y="0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28065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2835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57605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21614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863840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503919" y="3848100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27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892290" y="3188970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07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892290" y="3370960"/>
            <a:ext cx="0" cy="46990"/>
          </a:xfrm>
          <a:custGeom>
            <a:avLst/>
            <a:gdLst/>
            <a:ahLst/>
            <a:cxnLst/>
            <a:rect l="l" t="t" r="r" b="b"/>
            <a:pathLst>
              <a:path w="0" h="46989">
                <a:moveTo>
                  <a:pt x="0" y="0"/>
                </a:moveTo>
                <a:lnTo>
                  <a:pt x="0" y="46608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539990" y="2625089"/>
            <a:ext cx="0" cy="212725"/>
          </a:xfrm>
          <a:custGeom>
            <a:avLst/>
            <a:gdLst/>
            <a:ahLst/>
            <a:cxnLst/>
            <a:rect l="l" t="t" r="r" b="b"/>
            <a:pathLst>
              <a:path w="0" h="212725">
                <a:moveTo>
                  <a:pt x="0" y="0"/>
                </a:moveTo>
                <a:lnTo>
                  <a:pt x="0" y="21247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539990" y="2959480"/>
            <a:ext cx="0" cy="146050"/>
          </a:xfrm>
          <a:custGeom>
            <a:avLst/>
            <a:gdLst/>
            <a:ahLst/>
            <a:cxnLst/>
            <a:rect l="l" t="t" r="r" b="b"/>
            <a:pathLst>
              <a:path w="0" h="146050">
                <a:moveTo>
                  <a:pt x="0" y="0"/>
                </a:moveTo>
                <a:lnTo>
                  <a:pt x="0" y="145669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8187690" y="2099310"/>
            <a:ext cx="0" cy="273685"/>
          </a:xfrm>
          <a:custGeom>
            <a:avLst/>
            <a:gdLst/>
            <a:ahLst/>
            <a:cxnLst/>
            <a:rect l="l" t="t" r="r" b="b"/>
            <a:pathLst>
              <a:path w="0" h="273685">
                <a:moveTo>
                  <a:pt x="0" y="0"/>
                </a:moveTo>
                <a:lnTo>
                  <a:pt x="0" y="273431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8187690" y="2494660"/>
            <a:ext cx="0" cy="214629"/>
          </a:xfrm>
          <a:custGeom>
            <a:avLst/>
            <a:gdLst/>
            <a:ahLst/>
            <a:cxnLst/>
            <a:rect l="l" t="t" r="r" b="b"/>
            <a:pathLst>
              <a:path w="0" h="214630">
                <a:moveTo>
                  <a:pt x="0" y="0"/>
                </a:moveTo>
                <a:lnTo>
                  <a:pt x="0" y="214249"/>
                </a:lnTo>
              </a:path>
            </a:pathLst>
          </a:custGeom>
          <a:ln w="2540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46725" y="343192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546725" y="343192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194425" y="343192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194425" y="343192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834505" y="32490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834505" y="32490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482205" y="283756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482205" y="2837560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129905" y="23727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129905" y="2372741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19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373115" y="3109848"/>
            <a:ext cx="46672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10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018529" y="3051746"/>
            <a:ext cx="46672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12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663943" y="2674619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21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309484" y="2020569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36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955026" y="1826513"/>
            <a:ext cx="465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40</a:t>
            </a:r>
            <a:r>
              <a:rPr dirty="0" sz="1350" spc="-20" b="1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z="1350" spc="25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z="1350" spc="15" b="1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654795" y="1586166"/>
            <a:ext cx="123189" cy="23723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022469" y="3722370"/>
            <a:ext cx="12318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15" b="1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923409" y="3294951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923409" y="2868294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solidFill>
                  <a:srgbClr val="585858"/>
                </a:solidFill>
                <a:latin typeface="Arial"/>
                <a:cs typeface="Arial"/>
              </a:rPr>
              <a:t>20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23409" y="2440622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30</a:t>
            </a:r>
            <a:endParaRPr sz="13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923409" y="2013838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solidFill>
                  <a:srgbClr val="585858"/>
                </a:solidFill>
                <a:latin typeface="Arial"/>
                <a:cs typeface="Arial"/>
              </a:rPr>
              <a:t>40</a:t>
            </a:r>
            <a:endParaRPr sz="13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923409" y="1586166"/>
            <a:ext cx="224154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25" b="1">
                <a:solidFill>
                  <a:srgbClr val="585858"/>
                </a:solidFill>
                <a:latin typeface="Arial"/>
                <a:cs typeface="Arial"/>
              </a:rPr>
              <a:t>50</a:t>
            </a:r>
            <a:endParaRPr sz="13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337809" y="3942079"/>
            <a:ext cx="3124200" cy="4743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19075" marR="5080" indent="-206375">
              <a:lnSpc>
                <a:spcPts val="1730"/>
              </a:lnSpc>
              <a:spcBef>
                <a:spcPts val="215"/>
              </a:spcBef>
              <a:tabLst>
                <a:tab pos="657225" algn="l"/>
                <a:tab pos="864235" algn="l"/>
                <a:tab pos="1509395" algn="l"/>
                <a:tab pos="1948180" algn="l"/>
                <a:tab pos="2155190" algn="l"/>
                <a:tab pos="2593975" algn="l"/>
                <a:tab pos="2800350" algn="l"/>
              </a:tabLst>
            </a:pP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spc="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1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500" spc="16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spc="5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15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dirty="0" sz="1500" spc="15" b="1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z="1500" spc="-25" b="1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500" spc="-20" b="1">
                <a:solidFill>
                  <a:srgbClr val="585858"/>
                </a:solidFill>
                <a:latin typeface="Arial"/>
                <a:cs typeface="Arial"/>
              </a:rPr>
              <a:t>g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e  </a:t>
            </a:r>
            <a:r>
              <a:rPr dirty="0" sz="1500" b="1">
                <a:solidFill>
                  <a:srgbClr val="585858"/>
                </a:solidFill>
                <a:latin typeface="Arial"/>
                <a:cs typeface="Arial"/>
              </a:rPr>
              <a:t>1		2	3		4		5</a:t>
            </a:r>
            <a:endParaRPr sz="15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298787" y="1489797"/>
            <a:ext cx="585470" cy="25019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557530">
              <a:lnSpc>
                <a:spcPct val="100000"/>
              </a:lnSpc>
            </a:pPr>
            <a:r>
              <a:rPr dirty="0" sz="1350" spc="20" b="1">
                <a:latin typeface="Arial"/>
                <a:cs typeface="Arial"/>
              </a:rPr>
              <a:t>HR</a:t>
            </a:r>
            <a:r>
              <a:rPr dirty="0" baseline="-17543" sz="1425" spc="30" b="1">
                <a:latin typeface="Arial"/>
                <a:cs typeface="Arial"/>
              </a:rPr>
              <a:t>adj </a:t>
            </a:r>
            <a:r>
              <a:rPr dirty="0" sz="1350" spc="25" b="1">
                <a:latin typeface="Arial"/>
                <a:cs typeface="Arial"/>
              </a:rPr>
              <a:t>(95%</a:t>
            </a:r>
            <a:r>
              <a:rPr dirty="0" sz="1350" spc="55" b="1">
                <a:latin typeface="Arial"/>
                <a:cs typeface="Arial"/>
              </a:rPr>
              <a:t> </a:t>
            </a:r>
            <a:r>
              <a:rPr dirty="0" sz="1350" spc="-10" b="1">
                <a:latin typeface="Arial"/>
                <a:cs typeface="Arial"/>
              </a:rPr>
              <a:t>CI)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350" spc="45" b="1">
                <a:latin typeface="Arial"/>
                <a:cs typeface="Arial"/>
              </a:rPr>
              <a:t>Cum </a:t>
            </a:r>
            <a:r>
              <a:rPr dirty="0" sz="1350" spc="25" b="1">
                <a:latin typeface="Arial"/>
                <a:cs typeface="Arial"/>
              </a:rPr>
              <a:t>Incidence Rates</a:t>
            </a:r>
            <a:r>
              <a:rPr dirty="0" sz="1350" spc="-155" b="1">
                <a:latin typeface="Arial"/>
                <a:cs typeface="Arial"/>
              </a:rPr>
              <a:t> </a:t>
            </a:r>
            <a:r>
              <a:rPr dirty="0" sz="1350" spc="5" b="1">
                <a:latin typeface="Arial"/>
                <a:cs typeface="Arial"/>
              </a:rPr>
              <a:t>(3-year)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831417" y="2282842"/>
            <a:ext cx="248285" cy="11982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20" b="1">
                <a:latin typeface="Arial"/>
                <a:cs typeface="Arial"/>
              </a:rPr>
              <a:t>HR</a:t>
            </a:r>
            <a:r>
              <a:rPr dirty="0" baseline="-17543" sz="1425" spc="30" b="1">
                <a:latin typeface="Arial"/>
                <a:cs typeface="Arial"/>
              </a:rPr>
              <a:t>adj </a:t>
            </a:r>
            <a:r>
              <a:rPr dirty="0" sz="1350" spc="25" b="1">
                <a:latin typeface="Arial"/>
                <a:cs typeface="Arial"/>
              </a:rPr>
              <a:t>(95%</a:t>
            </a:r>
            <a:r>
              <a:rPr dirty="0" sz="1350" spc="10" b="1">
                <a:latin typeface="Arial"/>
                <a:cs typeface="Arial"/>
              </a:rPr>
              <a:t> </a:t>
            </a:r>
            <a:r>
              <a:rPr dirty="0" sz="1350" spc="-10" b="1">
                <a:latin typeface="Arial"/>
                <a:cs typeface="Arial"/>
              </a:rPr>
              <a:t>CI)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490209" y="1795843"/>
            <a:ext cx="67881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 b="1" i="1">
                <a:solidFill>
                  <a:srgbClr val="7E7E7E"/>
                </a:solidFill>
                <a:latin typeface="Arial"/>
                <a:cs typeface="Arial"/>
              </a:rPr>
              <a:t>P&lt;0.001</a:t>
            </a:r>
            <a:endParaRPr sz="13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429250" y="1050607"/>
            <a:ext cx="2956560" cy="518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C00000"/>
                </a:solidFill>
                <a:latin typeface="Arial"/>
                <a:cs typeface="Arial"/>
              </a:rPr>
              <a:t>Major </a:t>
            </a:r>
            <a:r>
              <a:rPr dirty="0" sz="1800" spc="-5" b="1">
                <a:solidFill>
                  <a:srgbClr val="C00000"/>
                </a:solidFill>
                <a:latin typeface="Arial"/>
                <a:cs typeface="Arial"/>
              </a:rPr>
              <a:t>Secondary</a:t>
            </a:r>
            <a:r>
              <a:rPr dirty="0" sz="1800" spc="-10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C00000"/>
                </a:solidFill>
                <a:latin typeface="Arial"/>
                <a:cs typeface="Arial"/>
              </a:rPr>
              <a:t>Endpoint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1" i="1">
                <a:solidFill>
                  <a:srgbClr val="1F487C"/>
                </a:solidFill>
                <a:latin typeface="Arial"/>
                <a:cs typeface="Arial"/>
              </a:rPr>
              <a:t>(Death/MI/Hosp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for </a:t>
            </a:r>
            <a:r>
              <a:rPr dirty="0" sz="1350" spc="30" b="1" i="1">
                <a:solidFill>
                  <a:srgbClr val="1F487C"/>
                </a:solidFill>
                <a:latin typeface="Arial"/>
                <a:cs typeface="Arial"/>
              </a:rPr>
              <a:t>UA, HF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or</a:t>
            </a:r>
            <a:r>
              <a:rPr dirty="0" sz="1350" spc="-245" b="1" i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z="1350" spc="15" b="1" i="1">
                <a:solidFill>
                  <a:srgbClr val="1F487C"/>
                </a:solidFill>
                <a:latin typeface="Arial"/>
                <a:cs typeface="Arial"/>
              </a:rPr>
              <a:t>RCA)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59385" y="4355147"/>
            <a:ext cx="4079240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10">
                <a:latin typeface="Arial"/>
                <a:cs typeface="Arial"/>
              </a:rPr>
              <a:t>Bars </a:t>
            </a:r>
            <a:r>
              <a:rPr dirty="0" sz="750" spc="5">
                <a:latin typeface="Arial"/>
                <a:cs typeface="Arial"/>
              </a:rPr>
              <a:t>represents cumulative </a:t>
            </a:r>
            <a:r>
              <a:rPr dirty="0" sz="750" spc="15">
                <a:latin typeface="Arial"/>
                <a:cs typeface="Arial"/>
              </a:rPr>
              <a:t>incidence </a:t>
            </a:r>
            <a:r>
              <a:rPr dirty="0" sz="750" spc="5">
                <a:latin typeface="Arial"/>
                <a:cs typeface="Arial"/>
              </a:rPr>
              <a:t>rates and </a:t>
            </a:r>
            <a:r>
              <a:rPr dirty="0" sz="750" spc="15">
                <a:latin typeface="Arial"/>
                <a:cs typeface="Arial"/>
              </a:rPr>
              <a:t>the black </a:t>
            </a:r>
            <a:r>
              <a:rPr dirty="0" sz="750" spc="5">
                <a:latin typeface="Arial"/>
                <a:cs typeface="Arial"/>
              </a:rPr>
              <a:t>squares represents hazard</a:t>
            </a:r>
            <a:r>
              <a:rPr dirty="0" sz="750" spc="-50">
                <a:latin typeface="Arial"/>
                <a:cs typeface="Arial"/>
              </a:rPr>
              <a:t> </a:t>
            </a:r>
            <a:r>
              <a:rPr dirty="0" sz="750" spc="5">
                <a:latin typeface="Arial"/>
                <a:cs typeface="Arial"/>
              </a:rPr>
              <a:t>ratio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Diana</dc:creator>
  <dc:title>FileNewTemplate</dc:title>
  <dcterms:created xsi:type="dcterms:W3CDTF">2020-04-03T12:18:47Z</dcterms:created>
  <dcterms:modified xsi:type="dcterms:W3CDTF">2020-04-03T12:18:47Z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2020-04-03T00:00:00Z</vt:filetime>
  </property>
</Properties>
</file>