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286" r:id="rId6"/>
    <p:sldId id="296" r:id="rId7"/>
    <p:sldId id="309" r:id="rId8"/>
    <p:sldId id="297" r:id="rId9"/>
    <p:sldId id="298" r:id="rId10"/>
    <p:sldId id="300" r:id="rId11"/>
    <p:sldId id="2146848275" r:id="rId12"/>
    <p:sldId id="302" r:id="rId13"/>
    <p:sldId id="2146848273" r:id="rId14"/>
    <p:sldId id="305" r:id="rId15"/>
    <p:sldId id="310" r:id="rId16"/>
    <p:sldId id="311" r:id="rId17"/>
    <p:sldId id="308" r:id="rId18"/>
    <p:sldId id="2146848271" r:id="rId19"/>
    <p:sldId id="272" r:id="rId20"/>
    <p:sldId id="306" r:id="rId21"/>
    <p:sldId id="214684827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89B0C5F4-A315-7640-ABE1-4F0DE1FE9CAB}">
          <p14:sldIdLst>
            <p14:sldId id="256"/>
            <p14:sldId id="286"/>
            <p14:sldId id="296"/>
            <p14:sldId id="309"/>
            <p14:sldId id="297"/>
            <p14:sldId id="298"/>
            <p14:sldId id="300"/>
            <p14:sldId id="2146848275"/>
            <p14:sldId id="302"/>
            <p14:sldId id="2146848273"/>
            <p14:sldId id="305"/>
            <p14:sldId id="310"/>
            <p14:sldId id="311"/>
            <p14:sldId id="308"/>
            <p14:sldId id="2146848271"/>
            <p14:sldId id="272"/>
            <p14:sldId id="306"/>
            <p14:sldId id="21468482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1D2C35-4C18-48CC-7A13-5BE85689958D}" name="Lisa Ruth Hirschhorn" initials="LRH" userId="S::lrh1146@ads.northwestern.edu::eebba2ca-3f48-4bf7-8aa3-d8bfe30cc4fe" providerId="AD"/>
  <p188:author id="{11603638-3343-85A1-FF8C-9139D9412628}" name="Kasarachi Aluka-Omitiran" initials="KA" userId="947229466cb81151" providerId="Windows Live"/>
  <p188:author id="{5CD8B79C-3B98-26CB-44D7-DEB209674447}" name="Dike Ojji" initials="DO" userId="2334848901f9c85b" providerId="Windows Live"/>
  <p188:author id="{20AD6CE8-4157-F385-F349-DFD49974D0FE}" name="Baldridge, Abigail" initials="AB" userId="Baldridge, Abigai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427"/>
    <a:srgbClr val="BC6081"/>
    <a:srgbClr val="3EA4BC"/>
    <a:srgbClr val="60B6CB"/>
    <a:srgbClr val="4796DD"/>
    <a:srgbClr val="60A4E2"/>
    <a:srgbClr val="8EBEEA"/>
    <a:srgbClr val="C10E20"/>
    <a:srgbClr val="855491"/>
    <a:srgbClr val="5BC5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73" autoAdjust="0"/>
    <p:restoredTop sz="87149" autoAdjust="0"/>
  </p:normalViewPr>
  <p:slideViewPr>
    <p:cSldViewPr snapToGrid="0" snapToObjects="1">
      <p:cViewPr varScale="1">
        <p:scale>
          <a:sx n="89" d="100"/>
          <a:sy n="89" d="100"/>
        </p:scale>
        <p:origin x="94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gowustl-my.sharepoint.com/personal/erica_j_wustl_edu/Documents/Desktop/HTN%20Study/3.%20Analyses/Central%20Illustration/HTN%20Mapped%20to%20HEARTS%20-%20Central%20Illustration%2023Oct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https://gowustl-my.sharepoint.com/personal/erica_j_wustl_edu/Documents/Desktop/HTN%20Study/3.%20Analyses/Central%20Illustration/HTN%20Mapped%20to%20HEARTS%20-%20Central%20Illustration%2023Oct202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gowustl-my.sharepoint.com/personal/erica_j_wustl_edu/Documents/Desktop/HTN%20Study/3.%20Analyses/Central%20Illustration/HTN%20Mapped%20to%20HEARTS%20-%20Central%20Illustration%2023Oct2023%20v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WashU%20IT\AutoRecover\HTN%20Mapped%20to%20HEARTS%20-%20Central%20Illustration%2023Oct2023%20(version%202).xlsb"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gowustl-my.sharepoint.com/personal/erica_j_wustl_edu/Documents/Desktop/HTN%20Study/3.%20Analyses/Central%20Illustration/HTN%20Mapped%20to%20HEARTS%20-%20Central%20Illustration%2023Oct2023%20v2.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gowustl-my.sharepoint.com/personal/erica_j_wustl_edu/Documents/Desktop/HTN%20Study/3.%20Analyses/Central%20Illustration/HTN%20Mapped%20to%20HEARTS%20-%20Central%20Illustration%2023Oct2023%20v2.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gowustl-my.sharepoint.com/personal/erica_j_wustl_edu/Documents/Desktop/HTN%20Study/3.%20Analyses/Central%20Illustration/HTN%20Mapped%20to%20HEARTS%20-%20Central%20Illustration%2023Oct2023%20v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17710960183898E-2"/>
          <c:y val="0.15212330154388273"/>
          <c:w val="0.91623314117097876"/>
          <c:h val="0.69575339691223459"/>
        </c:manualLayout>
      </c:layout>
      <c:lineChart>
        <c:grouping val="standard"/>
        <c:varyColors val="0"/>
        <c:ser>
          <c:idx val="0"/>
          <c:order val="0"/>
          <c:spPr>
            <a:ln w="12700" cap="rnd">
              <a:solidFill>
                <a:srgbClr val="784185"/>
              </a:solidFill>
              <a:round/>
            </a:ln>
            <a:effectLst/>
          </c:spPr>
          <c:marker>
            <c:symbol val="none"/>
          </c:marker>
          <c:cat>
            <c:numRef>
              <c:f>'[HTN Mapped to HEARTS - Central Illustration 23Oct2023.xlsx]Charts'!$A$64:$A$109</c:f>
              <c:numCache>
                <c:formatCode>General</c:formatCode>
                <c:ptCount val="46"/>
                <c:pt idx="0">
                  <c:v>2020</c:v>
                </c:pt>
                <c:pt idx="12">
                  <c:v>2021</c:v>
                </c:pt>
                <c:pt idx="24">
                  <c:v>2022</c:v>
                </c:pt>
                <c:pt idx="36">
                  <c:v>2023</c:v>
                </c:pt>
              </c:numCache>
            </c:numRef>
          </c:cat>
          <c:val>
            <c:numRef>
              <c:f>'[HTN Mapped to HEARTS - Central Illustration 23Oct2023.xlsx]Charts'!$D$64:$D$109</c:f>
              <c:numCache>
                <c:formatCode>General</c:formatCode>
                <c:ptCount val="46"/>
                <c:pt idx="0">
                  <c:v>64</c:v>
                </c:pt>
                <c:pt idx="1">
                  <c:v>629</c:v>
                </c:pt>
                <c:pt idx="2">
                  <c:v>1251</c:v>
                </c:pt>
                <c:pt idx="3">
                  <c:v>1620</c:v>
                </c:pt>
                <c:pt idx="4">
                  <c:v>2040</c:v>
                </c:pt>
                <c:pt idx="5">
                  <c:v>2712</c:v>
                </c:pt>
                <c:pt idx="6">
                  <c:v>3242</c:v>
                </c:pt>
                <c:pt idx="7">
                  <c:v>3674</c:v>
                </c:pt>
                <c:pt idx="8">
                  <c:v>4069</c:v>
                </c:pt>
                <c:pt idx="9">
                  <c:v>4441</c:v>
                </c:pt>
                <c:pt idx="10">
                  <c:v>5005</c:v>
                </c:pt>
                <c:pt idx="11">
                  <c:v>5465</c:v>
                </c:pt>
                <c:pt idx="12">
                  <c:v>6445</c:v>
                </c:pt>
                <c:pt idx="13">
                  <c:v>7382</c:v>
                </c:pt>
                <c:pt idx="14">
                  <c:v>8172</c:v>
                </c:pt>
                <c:pt idx="15">
                  <c:v>8824</c:v>
                </c:pt>
                <c:pt idx="16">
                  <c:v>9657</c:v>
                </c:pt>
                <c:pt idx="17">
                  <c:v>10573</c:v>
                </c:pt>
                <c:pt idx="18">
                  <c:v>11389</c:v>
                </c:pt>
                <c:pt idx="19">
                  <c:v>12342</c:v>
                </c:pt>
                <c:pt idx="20">
                  <c:v>13247</c:v>
                </c:pt>
                <c:pt idx="21">
                  <c:v>13926</c:v>
                </c:pt>
                <c:pt idx="22">
                  <c:v>14634</c:v>
                </c:pt>
                <c:pt idx="23">
                  <c:v>15098</c:v>
                </c:pt>
                <c:pt idx="24">
                  <c:v>15739</c:v>
                </c:pt>
                <c:pt idx="25">
                  <c:v>16096</c:v>
                </c:pt>
                <c:pt idx="26">
                  <c:v>16656</c:v>
                </c:pt>
                <c:pt idx="27">
                  <c:v>17126</c:v>
                </c:pt>
                <c:pt idx="28">
                  <c:v>17626</c:v>
                </c:pt>
                <c:pt idx="29">
                  <c:v>18109</c:v>
                </c:pt>
                <c:pt idx="30">
                  <c:v>18346</c:v>
                </c:pt>
                <c:pt idx="31">
                  <c:v>18588</c:v>
                </c:pt>
                <c:pt idx="32">
                  <c:v>18824</c:v>
                </c:pt>
                <c:pt idx="33">
                  <c:v>18999</c:v>
                </c:pt>
                <c:pt idx="34">
                  <c:v>19237</c:v>
                </c:pt>
                <c:pt idx="35">
                  <c:v>19401</c:v>
                </c:pt>
                <c:pt idx="36">
                  <c:v>19618</c:v>
                </c:pt>
                <c:pt idx="37">
                  <c:v>19740</c:v>
                </c:pt>
                <c:pt idx="38">
                  <c:v>19901</c:v>
                </c:pt>
                <c:pt idx="39">
                  <c:v>20083</c:v>
                </c:pt>
                <c:pt idx="40">
                  <c:v>20299</c:v>
                </c:pt>
                <c:pt idx="41">
                  <c:v>20490</c:v>
                </c:pt>
                <c:pt idx="42">
                  <c:v>20659</c:v>
                </c:pt>
                <c:pt idx="43">
                  <c:v>20822</c:v>
                </c:pt>
                <c:pt idx="44">
                  <c:v>20966</c:v>
                </c:pt>
                <c:pt idx="45">
                  <c:v>21038</c:v>
                </c:pt>
              </c:numCache>
            </c:numRef>
          </c:val>
          <c:smooth val="0"/>
          <c:extLst>
            <c:ext xmlns:c16="http://schemas.microsoft.com/office/drawing/2014/chart" uri="{C3380CC4-5D6E-409C-BE32-E72D297353CC}">
              <c16:uniqueId val="{00000000-50C6-4F0B-8502-CFB055E83781}"/>
            </c:ext>
          </c:extLst>
        </c:ser>
        <c:dLbls>
          <c:showLegendKey val="0"/>
          <c:showVal val="0"/>
          <c:showCatName val="0"/>
          <c:showSerName val="0"/>
          <c:showPercent val="0"/>
          <c:showBubbleSize val="0"/>
        </c:dLbls>
        <c:marker val="1"/>
        <c:smooth val="0"/>
        <c:axId val="1087675288"/>
        <c:axId val="1087669056"/>
      </c:lineChart>
      <c:lineChart>
        <c:grouping val="standard"/>
        <c:varyColors val="0"/>
        <c:ser>
          <c:idx val="1"/>
          <c:order val="1"/>
          <c:spPr>
            <a:ln w="12700" cap="rnd">
              <a:solidFill>
                <a:srgbClr val="3EBB91"/>
              </a:solidFill>
              <a:round/>
            </a:ln>
            <a:effectLst/>
          </c:spPr>
          <c:marker>
            <c:symbol val="none"/>
          </c:marker>
          <c:cat>
            <c:strRef>
              <c:f>'[HTN Mapped to HEARTS - Central Illustration 23Oct2023.xlsx]Charts'!$B$64:$B$109</c:f>
              <c:strCache>
                <c:ptCount val="46"/>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strCache>
            </c:strRef>
          </c:cat>
          <c:val>
            <c:numRef>
              <c:f>'[HTN Mapped to HEARTS - Central Illustration 23Oct2023.xlsx]Charts'!$F$64:$F$109</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0</c:v>
                </c:pt>
                <c:pt idx="34">
                  <c:v>50</c:v>
                </c:pt>
                <c:pt idx="35">
                  <c:v>74</c:v>
                </c:pt>
                <c:pt idx="36">
                  <c:v>75</c:v>
                </c:pt>
                <c:pt idx="37">
                  <c:v>76</c:v>
                </c:pt>
                <c:pt idx="38">
                  <c:v>103</c:v>
                </c:pt>
                <c:pt idx="39">
                  <c:v>140</c:v>
                </c:pt>
                <c:pt idx="40">
                  <c:v>153</c:v>
                </c:pt>
                <c:pt idx="41">
                  <c:v>#N/A</c:v>
                </c:pt>
                <c:pt idx="42">
                  <c:v>#N/A</c:v>
                </c:pt>
                <c:pt idx="43">
                  <c:v>#N/A</c:v>
                </c:pt>
                <c:pt idx="44">
                  <c:v>#N/A</c:v>
                </c:pt>
                <c:pt idx="45">
                  <c:v>#N/A</c:v>
                </c:pt>
              </c:numCache>
            </c:numRef>
          </c:val>
          <c:smooth val="0"/>
          <c:extLst>
            <c:ext xmlns:c16="http://schemas.microsoft.com/office/drawing/2014/chart" uri="{C3380CC4-5D6E-409C-BE32-E72D297353CC}">
              <c16:uniqueId val="{00000001-50C6-4F0B-8502-CFB055E83781}"/>
            </c:ext>
          </c:extLst>
        </c:ser>
        <c:dLbls>
          <c:showLegendKey val="0"/>
          <c:showVal val="0"/>
          <c:showCatName val="0"/>
          <c:showSerName val="0"/>
          <c:showPercent val="0"/>
          <c:showBubbleSize val="0"/>
        </c:dLbls>
        <c:marker val="1"/>
        <c:smooth val="0"/>
        <c:axId val="491102192"/>
        <c:axId val="491093664"/>
      </c:lineChart>
      <c:catAx>
        <c:axId val="1087675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87669056"/>
        <c:crosses val="autoZero"/>
        <c:auto val="1"/>
        <c:lblAlgn val="l"/>
        <c:lblOffset val="100"/>
        <c:noMultiLvlLbl val="1"/>
      </c:catAx>
      <c:valAx>
        <c:axId val="1087669056"/>
        <c:scaling>
          <c:orientation val="minMax"/>
          <c:max val="2103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784185"/>
                </a:solidFill>
                <a:latin typeface="Arial" panose="020B0604020202020204" pitchFamily="34" charset="0"/>
                <a:ea typeface="+mn-ea"/>
                <a:cs typeface="Arial" panose="020B0604020202020204" pitchFamily="34" charset="0"/>
              </a:defRPr>
            </a:pPr>
            <a:endParaRPr lang="en-US"/>
          </a:p>
        </c:txPr>
        <c:crossAx val="1087675288"/>
        <c:crosses val="autoZero"/>
        <c:crossBetween val="between"/>
        <c:majorUnit val="21038"/>
      </c:valAx>
      <c:valAx>
        <c:axId val="491093664"/>
        <c:scaling>
          <c:orientation val="minMax"/>
          <c:max val="3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91102192"/>
        <c:crosses val="max"/>
        <c:crossBetween val="between"/>
        <c:majorUnit val="153"/>
      </c:valAx>
      <c:catAx>
        <c:axId val="491102192"/>
        <c:scaling>
          <c:orientation val="minMax"/>
        </c:scaling>
        <c:delete val="1"/>
        <c:axPos val="b"/>
        <c:numFmt formatCode="General" sourceLinked="1"/>
        <c:majorTickMark val="out"/>
        <c:minorTickMark val="none"/>
        <c:tickLblPos val="nextTo"/>
        <c:crossAx val="491093664"/>
        <c:crosses val="autoZero"/>
        <c:auto val="1"/>
        <c:lblAlgn val="ctr"/>
        <c:lblOffset val="100"/>
        <c:noMultiLvlLbl val="1"/>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1719119072225E-2"/>
          <c:y val="0.16456571496558492"/>
          <c:w val="0.92318280880927772"/>
          <c:h val="0.67086857006883016"/>
        </c:manualLayout>
      </c:layout>
      <c:areaChart>
        <c:grouping val="standard"/>
        <c:varyColors val="0"/>
        <c:ser>
          <c:idx val="4"/>
          <c:order val="0"/>
          <c:spPr>
            <a:solidFill>
              <a:srgbClr val="3EBB91">
                <a:alpha val="0"/>
              </a:srgbClr>
            </a:solidFill>
            <a:ln w="25400">
              <a:noFill/>
            </a:ln>
          </c:spPr>
          <c:cat>
            <c:numRef>
              <c:f>'[HTN Mapped to HEARTS - Central Illustration 23Oct2023.xlsx]Charts'!$A$64:$A$109</c:f>
              <c:numCache>
                <c:formatCode>General</c:formatCode>
                <c:ptCount val="46"/>
                <c:pt idx="0">
                  <c:v>2020</c:v>
                </c:pt>
                <c:pt idx="12">
                  <c:v>2021</c:v>
                </c:pt>
                <c:pt idx="24">
                  <c:v>2022</c:v>
                </c:pt>
                <c:pt idx="36">
                  <c:v>2023</c:v>
                </c:pt>
              </c:numCache>
            </c:numRef>
          </c:cat>
          <c:val>
            <c:numRef>
              <c:f>'[HTN Mapped to HEARTS - Central Illustration 23Oct2023.xlsx]Charts'!$O$64:$O$105</c:f>
              <c:numCache>
                <c:formatCode>0%</c:formatCode>
                <c:ptCount val="4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0.27351999999999999</c:v>
                </c:pt>
                <c:pt idx="35">
                  <c:v>0.29149999999999998</c:v>
                </c:pt>
                <c:pt idx="36">
                  <c:v>0.39651999999999998</c:v>
                </c:pt>
                <c:pt idx="37">
                  <c:v>0.43267</c:v>
                </c:pt>
                <c:pt idx="38">
                  <c:v>0.49234</c:v>
                </c:pt>
                <c:pt idx="39">
                  <c:v>0.48647000000000001</c:v>
                </c:pt>
                <c:pt idx="40">
                  <c:v>0.46279999999999999</c:v>
                </c:pt>
                <c:pt idx="41">
                  <c:v>0.47111999999999998</c:v>
                </c:pt>
              </c:numCache>
            </c:numRef>
          </c:val>
          <c:extLst>
            <c:ext xmlns:c15="http://schemas.microsoft.com/office/drawing/2012/chart" uri="{02D57815-91ED-43cb-92C2-25804820EDAC}">
              <c15:filteredSeriesTitle>
                <c15:tx>
                  <c:v>UpperCL</c:v>
                </c15:tx>
              </c15:filteredSeriesTitle>
            </c:ext>
            <c:ext xmlns:c16="http://schemas.microsoft.com/office/drawing/2014/chart" uri="{C3380CC4-5D6E-409C-BE32-E72D297353CC}">
              <c16:uniqueId val="{00000000-64EF-44BA-B8E4-A1EE7B43B076}"/>
            </c:ext>
          </c:extLst>
        </c:ser>
        <c:dLbls>
          <c:showLegendKey val="0"/>
          <c:showVal val="0"/>
          <c:showCatName val="0"/>
          <c:showSerName val="0"/>
          <c:showPercent val="0"/>
          <c:showBubbleSize val="0"/>
        </c:dLbls>
        <c:axId val="1087675288"/>
        <c:axId val="1087669056"/>
      </c:areaChart>
      <c:catAx>
        <c:axId val="1087675288"/>
        <c:scaling>
          <c:orientation val="minMax"/>
        </c:scaling>
        <c:delete val="0"/>
        <c:axPos val="b"/>
        <c:numFmt formatCode="General" sourceLinked="1"/>
        <c:majorTickMark val="out"/>
        <c:minorTickMark val="none"/>
        <c:tickLblPos val="nextTo"/>
        <c:txPr>
          <a:bodyPr/>
          <a:lstStyle/>
          <a:p>
            <a:pPr>
              <a:defRPr>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087669056"/>
        <c:crosses val="autoZero"/>
        <c:auto val="1"/>
        <c:lblAlgn val="l"/>
        <c:lblOffset val="100"/>
        <c:noMultiLvlLbl val="0"/>
      </c:catAx>
      <c:valAx>
        <c:axId val="108766905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75288"/>
        <c:crosses val="autoZero"/>
        <c:crossBetween val="between"/>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34840377682863E-2"/>
          <c:y val="0.15926544088139799"/>
          <c:w val="0.9074572646415483"/>
          <c:h val="0.65750965249644377"/>
        </c:manualLayout>
      </c:layout>
      <c:lineChart>
        <c:grouping val="standard"/>
        <c:varyColors val="0"/>
        <c:ser>
          <c:idx val="0"/>
          <c:order val="0"/>
          <c:tx>
            <c:v>Est</c:v>
          </c:tx>
          <c:spPr>
            <a:ln w="25400" cap="rnd">
              <a:noFill/>
              <a:round/>
            </a:ln>
            <a:effectLst/>
          </c:spPr>
          <c:marker>
            <c:symbol val="none"/>
          </c:marker>
          <c:cat>
            <c:strRef>
              <c:f>'[HTN Mapped to HEARTS - Central Illustration 23Oct2023 v2.xlsx]Charts'!$BN$3:$BN$48</c:f>
              <c:strCache>
                <c:ptCount val="37"/>
                <c:pt idx="0">
                  <c:v>2020</c:v>
                </c:pt>
                <c:pt idx="12">
                  <c:v>2021</c:v>
                </c:pt>
                <c:pt idx="24">
                  <c:v>2022</c:v>
                </c:pt>
                <c:pt idx="36">
                  <c:v>2023</c:v>
                </c:pt>
              </c:strCache>
            </c:strRef>
          </c:cat>
          <c:val>
            <c:numRef>
              <c:f>'[HTN Mapped to HEARTS - Central Illustration 23Oct2023 v2.xlsx]Charts'!$BO$3:$BO$48</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mooth val="0"/>
          <c:extLst>
            <c:ext xmlns:c16="http://schemas.microsoft.com/office/drawing/2014/chart" uri="{C3380CC4-5D6E-409C-BE32-E72D297353CC}">
              <c16:uniqueId val="{00000000-9629-42FA-91B8-1F2C2194BC25}"/>
            </c:ext>
          </c:extLst>
        </c:ser>
        <c:dLbls>
          <c:showLegendKey val="0"/>
          <c:showVal val="0"/>
          <c:showCatName val="0"/>
          <c:showSerName val="0"/>
          <c:showPercent val="0"/>
          <c:showBubbleSize val="0"/>
        </c:dLbls>
        <c:smooth val="0"/>
        <c:axId val="1087675288"/>
        <c:axId val="1087669056"/>
      </c:lineChart>
      <c:catAx>
        <c:axId val="1087675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69056"/>
        <c:crosses val="autoZero"/>
        <c:auto val="1"/>
        <c:lblAlgn val="l"/>
        <c:lblOffset val="100"/>
        <c:noMultiLvlLbl val="0"/>
      </c:catAx>
      <c:valAx>
        <c:axId val="1087669056"/>
        <c:scaling>
          <c:orientation val="minMax"/>
          <c:max val="180"/>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75288"/>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34840377682863E-2"/>
          <c:y val="0.15926544088139799"/>
          <c:w val="0.91816515962231715"/>
          <c:h val="0.68146911823720402"/>
        </c:manualLayout>
      </c:layout>
      <c:lineChart>
        <c:grouping val="standard"/>
        <c:varyColors val="0"/>
        <c:ser>
          <c:idx val="0"/>
          <c:order val="0"/>
          <c:spPr>
            <a:ln w="15875" cap="rnd">
              <a:solidFill>
                <a:srgbClr val="2C9EB9">
                  <a:alpha val="0"/>
                </a:srgbClr>
              </a:solidFill>
              <a:round/>
            </a:ln>
            <a:effectLst/>
          </c:spPr>
          <c:marker>
            <c:symbol val="none"/>
          </c:marker>
          <c:cat>
            <c:strRef>
              <c:f>Charts!$X$4:$X$49</c:f>
              <c:strCache>
                <c:ptCount val="37"/>
                <c:pt idx="0">
                  <c:v>2020</c:v>
                </c:pt>
                <c:pt idx="12">
                  <c:v>2021</c:v>
                </c:pt>
                <c:pt idx="24">
                  <c:v>2022</c:v>
                </c:pt>
                <c:pt idx="36">
                  <c:v>2023</c:v>
                </c:pt>
              </c:strCache>
            </c:strRef>
          </c:cat>
          <c:val>
            <c:numRef>
              <c:f>Charts!$Z$4:$Z$49</c:f>
              <c:numCache>
                <c:formatCode>0%</c:formatCode>
                <c:ptCount val="46"/>
                <c:pt idx="0">
                  <c:v>0.43478</c:v>
                </c:pt>
                <c:pt idx="1">
                  <c:v>0.44599</c:v>
                </c:pt>
                <c:pt idx="2">
                  <c:v>0.42980000000000002</c:v>
                </c:pt>
                <c:pt idx="3">
                  <c:v>0.45874999999999999</c:v>
                </c:pt>
                <c:pt idx="4">
                  <c:v>0.46428999999999998</c:v>
                </c:pt>
                <c:pt idx="5">
                  <c:v>0.44840000000000002</c:v>
                </c:pt>
                <c:pt idx="6">
                  <c:v>0.43912000000000001</c:v>
                </c:pt>
                <c:pt idx="7">
                  <c:v>0.49661</c:v>
                </c:pt>
                <c:pt idx="8">
                  <c:v>0.41826999999999998</c:v>
                </c:pt>
                <c:pt idx="9">
                  <c:v>0.34022999999999998</c:v>
                </c:pt>
                <c:pt idx="10">
                  <c:v>0.58835000000000004</c:v>
                </c:pt>
                <c:pt idx="11">
                  <c:v>0.54342999999999997</c:v>
                </c:pt>
                <c:pt idx="12">
                  <c:v>0.83375999999999995</c:v>
                </c:pt>
                <c:pt idx="13">
                  <c:v>0.86943999999999999</c:v>
                </c:pt>
                <c:pt idx="14">
                  <c:v>0.84989000000000003</c:v>
                </c:pt>
                <c:pt idx="15">
                  <c:v>0.87221000000000004</c:v>
                </c:pt>
                <c:pt idx="16">
                  <c:v>0.91027999999999998</c:v>
                </c:pt>
                <c:pt idx="17">
                  <c:v>0.92942999999999998</c:v>
                </c:pt>
                <c:pt idx="18">
                  <c:v>0.94506000000000001</c:v>
                </c:pt>
                <c:pt idx="19">
                  <c:v>0.94562000000000002</c:v>
                </c:pt>
                <c:pt idx="20">
                  <c:v>0.94332000000000005</c:v>
                </c:pt>
                <c:pt idx="21">
                  <c:v>0.94421999999999995</c:v>
                </c:pt>
                <c:pt idx="22">
                  <c:v>0.94781000000000004</c:v>
                </c:pt>
                <c:pt idx="23">
                  <c:v>0.91566000000000003</c:v>
                </c:pt>
                <c:pt idx="24">
                  <c:v>0.95074999999999998</c:v>
                </c:pt>
                <c:pt idx="25">
                  <c:v>0.94457999999999998</c:v>
                </c:pt>
                <c:pt idx="26">
                  <c:v>0.94542000000000004</c:v>
                </c:pt>
                <c:pt idx="27">
                  <c:v>0.94499</c:v>
                </c:pt>
                <c:pt idx="28">
                  <c:v>0.93703000000000003</c:v>
                </c:pt>
                <c:pt idx="29">
                  <c:v>0.94896999999999998</c:v>
                </c:pt>
                <c:pt idx="30">
                  <c:v>0.92649999999999999</c:v>
                </c:pt>
                <c:pt idx="31">
                  <c:v>0.92593000000000003</c:v>
                </c:pt>
                <c:pt idx="32">
                  <c:v>0.90456000000000003</c:v>
                </c:pt>
                <c:pt idx="33">
                  <c:v>0.90786999999999995</c:v>
                </c:pt>
                <c:pt idx="34">
                  <c:v>0.86785000000000001</c:v>
                </c:pt>
                <c:pt idx="35">
                  <c:v>0.84762000000000004</c:v>
                </c:pt>
                <c:pt idx="36">
                  <c:v>0.84521000000000002</c:v>
                </c:pt>
                <c:pt idx="37">
                  <c:v>0.82352999999999998</c:v>
                </c:pt>
                <c:pt idx="38">
                  <c:v>0.83389999999999997</c:v>
                </c:pt>
                <c:pt idx="39">
                  <c:v>0.87050000000000005</c:v>
                </c:pt>
                <c:pt idx="40">
                  <c:v>0.91278999999999999</c:v>
                </c:pt>
                <c:pt idx="41">
                  <c:v>0.94189999999999996</c:v>
                </c:pt>
                <c:pt idx="42">
                  <c:v>0.90983999999999998</c:v>
                </c:pt>
                <c:pt idx="43">
                  <c:v>0.86904999999999999</c:v>
                </c:pt>
                <c:pt idx="44">
                  <c:v>0.92359000000000002</c:v>
                </c:pt>
                <c:pt idx="45">
                  <c:v>0.89946999999999999</c:v>
                </c:pt>
              </c:numCache>
            </c:numRef>
          </c:val>
          <c:smooth val="0"/>
          <c:extLst>
            <c:ext xmlns:c16="http://schemas.microsoft.com/office/drawing/2014/chart" uri="{C3380CC4-5D6E-409C-BE32-E72D297353CC}">
              <c16:uniqueId val="{00000000-23E9-4711-8CF9-F5ECB2283121}"/>
            </c:ext>
          </c:extLst>
        </c:ser>
        <c:dLbls>
          <c:showLegendKey val="0"/>
          <c:showVal val="0"/>
          <c:showCatName val="0"/>
          <c:showSerName val="0"/>
          <c:showPercent val="0"/>
          <c:showBubbleSize val="0"/>
        </c:dLbls>
        <c:smooth val="0"/>
        <c:axId val="1087675288"/>
        <c:axId val="1087669056"/>
      </c:lineChart>
      <c:catAx>
        <c:axId val="1087675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69056"/>
        <c:crosses val="autoZero"/>
        <c:auto val="1"/>
        <c:lblAlgn val="l"/>
        <c:lblOffset val="100"/>
        <c:noMultiLvlLbl val="0"/>
      </c:catAx>
      <c:valAx>
        <c:axId val="1087669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7528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27952941132985E-2"/>
          <c:y val="0.15926544088139799"/>
          <c:w val="0.94897204705886706"/>
          <c:h val="0.68146911823720402"/>
        </c:manualLayout>
      </c:layout>
      <c:areaChart>
        <c:grouping val="standard"/>
        <c:varyColors val="0"/>
        <c:ser>
          <c:idx val="1"/>
          <c:order val="1"/>
          <c:tx>
            <c:v>UpperCL</c:v>
          </c:tx>
          <c:spPr>
            <a:noFill/>
            <a:ln w="25400">
              <a:noFill/>
            </a:ln>
            <a:effectLst/>
          </c:spPr>
          <c:cat>
            <c:strRef>
              <c:f>'[HTN Mapped to HEARTS - Central Illustration 23Oct2023 v2.xlsx]Charts'!$BC$4:$BC$17</c:f>
              <c:strCache>
                <c:ptCount val="12"/>
                <c:pt idx="0">
                  <c:v>2020</c:v>
                </c:pt>
                <c:pt idx="3">
                  <c:v>2021</c:v>
                </c:pt>
                <c:pt idx="7">
                  <c:v>2022</c:v>
                </c:pt>
                <c:pt idx="11">
                  <c:v>2023</c:v>
                </c:pt>
              </c:strCache>
            </c:strRef>
          </c:cat>
          <c:val>
            <c:numRef>
              <c:f>'[HTN Mapped to HEARTS - Central Illustration 23Oct2023 v2.xlsx]Charts'!$BG$4:$BG$17</c:f>
              <c:numCache>
                <c:formatCode>0%</c:formatCode>
                <c:ptCount val="14"/>
                <c:pt idx="0">
                  <c:v>0.40350000000000003</c:v>
                </c:pt>
                <c:pt idx="1">
                  <c:v>0.39660000000000001</c:v>
                </c:pt>
                <c:pt idx="2">
                  <c:v>0.3372</c:v>
                </c:pt>
                <c:pt idx="3">
                  <c:v>0.88939999999999997</c:v>
                </c:pt>
                <c:pt idx="4">
                  <c:v>0.90480000000000005</c:v>
                </c:pt>
                <c:pt idx="5">
                  <c:v>0.87929999999999997</c:v>
                </c:pt>
                <c:pt idx="6">
                  <c:v>0.97240000000000004</c:v>
                </c:pt>
                <c:pt idx="7">
                  <c:v>0.98119999999999996</c:v>
                </c:pt>
                <c:pt idx="8">
                  <c:v>0.95730000000000004</c:v>
                </c:pt>
                <c:pt idx="9">
                  <c:v>0.91410000000000002</c:v>
                </c:pt>
                <c:pt idx="10">
                  <c:v>0.97240000000000004</c:v>
                </c:pt>
                <c:pt idx="11">
                  <c:v>0.99960000000000004</c:v>
                </c:pt>
                <c:pt idx="12">
                  <c:v>0.99950000000000006</c:v>
                </c:pt>
                <c:pt idx="13">
                  <c:v>1</c:v>
                </c:pt>
              </c:numCache>
            </c:numRef>
          </c:val>
          <c:extLst>
            <c:ext xmlns:c16="http://schemas.microsoft.com/office/drawing/2014/chart" uri="{C3380CC4-5D6E-409C-BE32-E72D297353CC}">
              <c16:uniqueId val="{00000000-DCB7-4432-AABD-191C93CFD0BE}"/>
            </c:ext>
          </c:extLst>
        </c:ser>
        <c:ser>
          <c:idx val="2"/>
          <c:order val="2"/>
          <c:tx>
            <c:v>LowerCL</c:v>
          </c:tx>
          <c:spPr>
            <a:noFill/>
            <a:ln>
              <a:noFill/>
            </a:ln>
            <a:effectLst/>
          </c:spPr>
          <c:cat>
            <c:strRef>
              <c:f>'[HTN Mapped to HEARTS - Central Illustration 23Oct2023 v2.xlsx]Charts'!$BC$4:$BC$17</c:f>
              <c:strCache>
                <c:ptCount val="12"/>
                <c:pt idx="0">
                  <c:v>2020</c:v>
                </c:pt>
                <c:pt idx="3">
                  <c:v>2021</c:v>
                </c:pt>
                <c:pt idx="7">
                  <c:v>2022</c:v>
                </c:pt>
                <c:pt idx="11">
                  <c:v>2023</c:v>
                </c:pt>
              </c:strCache>
            </c:strRef>
          </c:cat>
          <c:val>
            <c:numRef>
              <c:f>'[HTN Mapped to HEARTS - Central Illustration 23Oct2023 v2.xlsx]Charts'!$BF$4:$BF$17</c:f>
              <c:numCache>
                <c:formatCode>0%</c:formatCode>
                <c:ptCount val="14"/>
                <c:pt idx="0">
                  <c:v>0.1394</c:v>
                </c:pt>
                <c:pt idx="1">
                  <c:v>0.16070000000000001</c:v>
                </c:pt>
                <c:pt idx="2">
                  <c:v>0.1003</c:v>
                </c:pt>
                <c:pt idx="3">
                  <c:v>0.65300000000000002</c:v>
                </c:pt>
                <c:pt idx="4">
                  <c:v>0.6956</c:v>
                </c:pt>
                <c:pt idx="5">
                  <c:v>0.65800000000000003</c:v>
                </c:pt>
                <c:pt idx="6">
                  <c:v>0.81610000000000005</c:v>
                </c:pt>
                <c:pt idx="7">
                  <c:v>0.83540000000000003</c:v>
                </c:pt>
                <c:pt idx="8">
                  <c:v>0.76970000000000005</c:v>
                </c:pt>
                <c:pt idx="9">
                  <c:v>0.70569999999999999</c:v>
                </c:pt>
                <c:pt idx="10">
                  <c:v>0.81610000000000005</c:v>
                </c:pt>
                <c:pt idx="11">
                  <c:v>0.91059999999999997</c:v>
                </c:pt>
                <c:pt idx="12">
                  <c:v>0.90449999999999997</c:v>
                </c:pt>
                <c:pt idx="13">
                  <c:v>0.92749999999999999</c:v>
                </c:pt>
              </c:numCache>
            </c:numRef>
          </c:val>
          <c:extLst>
            <c:ext xmlns:c16="http://schemas.microsoft.com/office/drawing/2014/chart" uri="{C3380CC4-5D6E-409C-BE32-E72D297353CC}">
              <c16:uniqueId val="{00000001-DCB7-4432-AABD-191C93CFD0BE}"/>
            </c:ext>
          </c:extLst>
        </c:ser>
        <c:dLbls>
          <c:showLegendKey val="0"/>
          <c:showVal val="0"/>
          <c:showCatName val="0"/>
          <c:showSerName val="0"/>
          <c:showPercent val="0"/>
          <c:showBubbleSize val="0"/>
        </c:dLbls>
        <c:axId val="1087675288"/>
        <c:axId val="1087669056"/>
      </c:areaChart>
      <c:lineChart>
        <c:grouping val="standard"/>
        <c:varyColors val="0"/>
        <c:ser>
          <c:idx val="0"/>
          <c:order val="0"/>
          <c:tx>
            <c:v>Est</c:v>
          </c:tx>
          <c:spPr>
            <a:ln w="12700" cap="rnd">
              <a:noFill/>
              <a:round/>
            </a:ln>
            <a:effectLst/>
          </c:spPr>
          <c:marker>
            <c:symbol val="none"/>
          </c:marker>
          <c:cat>
            <c:multiLvlStrRef>
              <c:f>Charts!#REF!</c:f>
            </c:multiLvlStrRef>
          </c:cat>
          <c:val>
            <c:numRef>
              <c:f>'[HTN Mapped to HEARTS - Central Illustration 23Oct2023 v2.xlsx]Charts'!$BE$4:$BE$17</c:f>
              <c:numCache>
                <c:formatCode>0%</c:formatCode>
                <c:ptCount val="14"/>
                <c:pt idx="0">
                  <c:v>0.25531999999999999</c:v>
                </c:pt>
                <c:pt idx="1">
                  <c:v>0.26667000000000002</c:v>
                </c:pt>
                <c:pt idx="2">
                  <c:v>0.2</c:v>
                </c:pt>
                <c:pt idx="3">
                  <c:v>0.78846000000000005</c:v>
                </c:pt>
                <c:pt idx="4">
                  <c:v>0.81667000000000001</c:v>
                </c:pt>
                <c:pt idx="5">
                  <c:v>0.78332999999999997</c:v>
                </c:pt>
                <c:pt idx="6">
                  <c:v>0.91666999999999998</c:v>
                </c:pt>
                <c:pt idx="7">
                  <c:v>0.93220000000000003</c:v>
                </c:pt>
                <c:pt idx="8">
                  <c:v>0.88678999999999997</c:v>
                </c:pt>
                <c:pt idx="9">
                  <c:v>0.82759000000000005</c:v>
                </c:pt>
                <c:pt idx="10">
                  <c:v>0.91666999999999998</c:v>
                </c:pt>
                <c:pt idx="11">
                  <c:v>0.98333000000000004</c:v>
                </c:pt>
                <c:pt idx="12">
                  <c:v>0.98214000000000001</c:v>
                </c:pt>
                <c:pt idx="13">
                  <c:v>1</c:v>
                </c:pt>
              </c:numCache>
            </c:numRef>
          </c:val>
          <c:smooth val="0"/>
          <c:extLst>
            <c:ext xmlns:c16="http://schemas.microsoft.com/office/drawing/2014/chart" uri="{C3380CC4-5D6E-409C-BE32-E72D297353CC}">
              <c16:uniqueId val="{00000002-DCB7-4432-AABD-191C93CFD0BE}"/>
            </c:ext>
          </c:extLst>
        </c:ser>
        <c:dLbls>
          <c:showLegendKey val="0"/>
          <c:showVal val="0"/>
          <c:showCatName val="0"/>
          <c:showSerName val="0"/>
          <c:showPercent val="0"/>
          <c:showBubbleSize val="0"/>
        </c:dLbls>
        <c:marker val="1"/>
        <c:smooth val="0"/>
        <c:axId val="1087675288"/>
        <c:axId val="1087669056"/>
      </c:lineChart>
      <c:catAx>
        <c:axId val="1087675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69056"/>
        <c:crosses val="autoZero"/>
        <c:auto val="1"/>
        <c:lblAlgn val="l"/>
        <c:lblOffset val="100"/>
        <c:noMultiLvlLbl val="0"/>
      </c:catAx>
      <c:valAx>
        <c:axId val="1087669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7528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27952941132985E-2"/>
          <c:y val="0.15926544088139799"/>
          <c:w val="0.94897204705886706"/>
          <c:h val="0.68146911823720402"/>
        </c:manualLayout>
      </c:layout>
      <c:areaChart>
        <c:grouping val="standard"/>
        <c:varyColors val="0"/>
        <c:ser>
          <c:idx val="1"/>
          <c:order val="1"/>
          <c:tx>
            <c:v>UpperCL</c:v>
          </c:tx>
          <c:spPr>
            <a:noFill/>
            <a:ln w="25400">
              <a:noFill/>
            </a:ln>
            <a:effectLst/>
          </c:spPr>
          <c:cat>
            <c:strRef>
              <c:f>'[HTN Mapped to HEARTS - Central Illustration 23Oct2023 v2.xlsx]Charts'!$BH$4:$BH$17</c:f>
              <c:strCache>
                <c:ptCount val="12"/>
                <c:pt idx="0">
                  <c:v>2020</c:v>
                </c:pt>
                <c:pt idx="3">
                  <c:v>2021</c:v>
                </c:pt>
                <c:pt idx="7">
                  <c:v>2022</c:v>
                </c:pt>
                <c:pt idx="11">
                  <c:v>2023</c:v>
                </c:pt>
              </c:strCache>
            </c:strRef>
          </c:cat>
          <c:val>
            <c:numRef>
              <c:f>'[HTN Mapped to HEARTS - Central Illustration 23Oct2023 v2.xlsx]Charts'!$AV$4:$AV$17</c:f>
              <c:numCache>
                <c:formatCode>0%</c:formatCode>
                <c:ptCount val="14"/>
                <c:pt idx="0">
                  <c:v>0.73629999999999995</c:v>
                </c:pt>
                <c:pt idx="1">
                  <c:v>0.96179999999999999</c:v>
                </c:pt>
                <c:pt idx="2">
                  <c:v>0.98750000000000004</c:v>
                </c:pt>
                <c:pt idx="3">
                  <c:v>0.96870000000000001</c:v>
                </c:pt>
                <c:pt idx="4">
                  <c:v>0.98150000000000004</c:v>
                </c:pt>
                <c:pt idx="5">
                  <c:v>0.97240000000000004</c:v>
                </c:pt>
                <c:pt idx="6">
                  <c:v>0.97240000000000004</c:v>
                </c:pt>
                <c:pt idx="7">
                  <c:v>0.98119999999999996</c:v>
                </c:pt>
                <c:pt idx="8">
                  <c:v>0.97909999999999997</c:v>
                </c:pt>
                <c:pt idx="9">
                  <c:v>0.98919999999999997</c:v>
                </c:pt>
                <c:pt idx="10">
                  <c:v>0.98960000000000004</c:v>
                </c:pt>
                <c:pt idx="11">
                  <c:v>0.98960000000000004</c:v>
                </c:pt>
                <c:pt idx="12">
                  <c:v>0.98050000000000004</c:v>
                </c:pt>
                <c:pt idx="13">
                  <c:v>0.995</c:v>
                </c:pt>
              </c:numCache>
            </c:numRef>
          </c:val>
          <c:extLst>
            <c:ext xmlns:c16="http://schemas.microsoft.com/office/drawing/2014/chart" uri="{C3380CC4-5D6E-409C-BE32-E72D297353CC}">
              <c16:uniqueId val="{00000000-8FD2-4E67-835E-E4DB58A9AF04}"/>
            </c:ext>
          </c:extLst>
        </c:ser>
        <c:ser>
          <c:idx val="2"/>
          <c:order val="2"/>
          <c:tx>
            <c:v>LowerCL</c:v>
          </c:tx>
          <c:spPr>
            <a:noFill/>
            <a:ln w="25400">
              <a:noFill/>
            </a:ln>
            <a:effectLst/>
          </c:spPr>
          <c:cat>
            <c:strRef>
              <c:f>'[HTN Mapped to HEARTS - Central Illustration 23Oct2023 v2.xlsx]Charts'!$BH$4:$BH$17</c:f>
              <c:strCache>
                <c:ptCount val="12"/>
                <c:pt idx="0">
                  <c:v>2020</c:v>
                </c:pt>
                <c:pt idx="3">
                  <c:v>2021</c:v>
                </c:pt>
                <c:pt idx="7">
                  <c:v>2022</c:v>
                </c:pt>
                <c:pt idx="11">
                  <c:v>2023</c:v>
                </c:pt>
              </c:strCache>
            </c:strRef>
          </c:cat>
          <c:val>
            <c:numRef>
              <c:f>'[HTN Mapped to HEARTS - Central Illustration 23Oct2023 v2.xlsx]Charts'!$AU$4:$AU$17</c:f>
              <c:numCache>
                <c:formatCode>0%</c:formatCode>
                <c:ptCount val="14"/>
                <c:pt idx="0">
                  <c:v>0.44269999999999998</c:v>
                </c:pt>
                <c:pt idx="1">
                  <c:v>0.79169999999999996</c:v>
                </c:pt>
                <c:pt idx="2">
                  <c:v>0.83450000000000002</c:v>
                </c:pt>
                <c:pt idx="3">
                  <c:v>0.79339999999999999</c:v>
                </c:pt>
                <c:pt idx="4">
                  <c:v>0.83799999999999997</c:v>
                </c:pt>
                <c:pt idx="5">
                  <c:v>0.81610000000000005</c:v>
                </c:pt>
                <c:pt idx="6">
                  <c:v>0.81610000000000005</c:v>
                </c:pt>
                <c:pt idx="7">
                  <c:v>0.83540000000000003</c:v>
                </c:pt>
                <c:pt idx="8">
                  <c:v>0.81789999999999996</c:v>
                </c:pt>
                <c:pt idx="9">
                  <c:v>0.85619999999999996</c:v>
                </c:pt>
                <c:pt idx="10">
                  <c:v>0.86080000000000001</c:v>
                </c:pt>
                <c:pt idx="11">
                  <c:v>0.86080000000000001</c:v>
                </c:pt>
                <c:pt idx="12">
                  <c:v>0.83</c:v>
                </c:pt>
                <c:pt idx="13">
                  <c:v>0.86019999999999996</c:v>
                </c:pt>
              </c:numCache>
            </c:numRef>
          </c:val>
          <c:extLst>
            <c:ext xmlns:c16="http://schemas.microsoft.com/office/drawing/2014/chart" uri="{C3380CC4-5D6E-409C-BE32-E72D297353CC}">
              <c16:uniqueId val="{00000001-8FD2-4E67-835E-E4DB58A9AF04}"/>
            </c:ext>
          </c:extLst>
        </c:ser>
        <c:dLbls>
          <c:showLegendKey val="0"/>
          <c:showVal val="0"/>
          <c:showCatName val="0"/>
          <c:showSerName val="0"/>
          <c:showPercent val="0"/>
          <c:showBubbleSize val="0"/>
        </c:dLbls>
        <c:axId val="1087675288"/>
        <c:axId val="1087669056"/>
      </c:areaChart>
      <c:lineChart>
        <c:grouping val="standard"/>
        <c:varyColors val="0"/>
        <c:ser>
          <c:idx val="0"/>
          <c:order val="0"/>
          <c:tx>
            <c:v>Est</c:v>
          </c:tx>
          <c:spPr>
            <a:ln w="12700" cap="rnd">
              <a:noFill/>
              <a:round/>
            </a:ln>
            <a:effectLst/>
          </c:spPr>
          <c:marker>
            <c:symbol val="none"/>
          </c:marker>
          <c:cat>
            <c:strRef>
              <c:f>'[HTN Mapped to HEARTS - Central Illustration 23Oct2023 v2.xlsx]Charts'!$AR$4:$AR$17</c:f>
              <c:strCache>
                <c:ptCount val="12"/>
                <c:pt idx="0">
                  <c:v>2020</c:v>
                </c:pt>
                <c:pt idx="3">
                  <c:v>2021</c:v>
                </c:pt>
                <c:pt idx="7">
                  <c:v>2022</c:v>
                </c:pt>
                <c:pt idx="11">
                  <c:v>2023</c:v>
                </c:pt>
              </c:strCache>
            </c:strRef>
          </c:cat>
          <c:val>
            <c:numRef>
              <c:f>'[HTN Mapped to HEARTS - Central Illustration 23Oct2023 v2.xlsx]Charts'!$AT$4:$AT$17</c:f>
              <c:numCache>
                <c:formatCode>0%</c:formatCode>
                <c:ptCount val="14"/>
                <c:pt idx="0">
                  <c:v>0.59574000000000005</c:v>
                </c:pt>
                <c:pt idx="1">
                  <c:v>0.89831000000000005</c:v>
                </c:pt>
                <c:pt idx="2">
                  <c:v>0.94</c:v>
                </c:pt>
                <c:pt idx="3">
                  <c:v>0.90566000000000002</c:v>
                </c:pt>
                <c:pt idx="4">
                  <c:v>0.93332999999999999</c:v>
                </c:pt>
                <c:pt idx="5">
                  <c:v>0.91666999999999998</c:v>
                </c:pt>
                <c:pt idx="6">
                  <c:v>0.91666999999999998</c:v>
                </c:pt>
                <c:pt idx="7">
                  <c:v>0.93220000000000003</c:v>
                </c:pt>
                <c:pt idx="8">
                  <c:v>0.92452999999999996</c:v>
                </c:pt>
                <c:pt idx="9">
                  <c:v>0.94828000000000001</c:v>
                </c:pt>
                <c:pt idx="10">
                  <c:v>0.95</c:v>
                </c:pt>
                <c:pt idx="11">
                  <c:v>0.95</c:v>
                </c:pt>
                <c:pt idx="12">
                  <c:v>0.92981999999999998</c:v>
                </c:pt>
                <c:pt idx="13">
                  <c:v>0.95918000000000003</c:v>
                </c:pt>
              </c:numCache>
            </c:numRef>
          </c:val>
          <c:smooth val="0"/>
          <c:extLst>
            <c:ext xmlns:c16="http://schemas.microsoft.com/office/drawing/2014/chart" uri="{C3380CC4-5D6E-409C-BE32-E72D297353CC}">
              <c16:uniqueId val="{00000002-8FD2-4E67-835E-E4DB58A9AF04}"/>
            </c:ext>
          </c:extLst>
        </c:ser>
        <c:dLbls>
          <c:showLegendKey val="0"/>
          <c:showVal val="0"/>
          <c:showCatName val="0"/>
          <c:showSerName val="0"/>
          <c:showPercent val="0"/>
          <c:showBubbleSize val="0"/>
        </c:dLbls>
        <c:marker val="1"/>
        <c:smooth val="0"/>
        <c:axId val="1087675288"/>
        <c:axId val="1087669056"/>
      </c:lineChart>
      <c:catAx>
        <c:axId val="1087675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69056"/>
        <c:crosses val="autoZero"/>
        <c:auto val="1"/>
        <c:lblAlgn val="l"/>
        <c:lblOffset val="100"/>
        <c:noMultiLvlLbl val="0"/>
      </c:catAx>
      <c:valAx>
        <c:axId val="1087669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7528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27952941132985E-2"/>
          <c:y val="0.15926544088139799"/>
          <c:w val="0.94897204705886706"/>
          <c:h val="0.68146911823720402"/>
        </c:manualLayout>
      </c:layout>
      <c:areaChart>
        <c:grouping val="standard"/>
        <c:varyColors val="0"/>
        <c:ser>
          <c:idx val="1"/>
          <c:order val="1"/>
          <c:tx>
            <c:v>UpperCL</c:v>
          </c:tx>
          <c:spPr>
            <a:noFill/>
            <a:ln w="25400">
              <a:noFill/>
            </a:ln>
            <a:effectLst/>
          </c:spPr>
          <c:cat>
            <c:strRef>
              <c:f>'[HTN Mapped to HEARTS - Central Illustration 23Oct2023 v2.xlsx]Charts'!$AJ$4:$AJ$17</c:f>
              <c:strCache>
                <c:ptCount val="12"/>
                <c:pt idx="0">
                  <c:v>2020</c:v>
                </c:pt>
                <c:pt idx="3">
                  <c:v>2021</c:v>
                </c:pt>
                <c:pt idx="7">
                  <c:v>2022</c:v>
                </c:pt>
                <c:pt idx="11">
                  <c:v>2023</c:v>
                </c:pt>
              </c:strCache>
            </c:strRef>
          </c:cat>
          <c:val>
            <c:numRef>
              <c:f>'[HTN Mapped to HEARTS - Central Illustration 23Oct2023 v2.xlsx]Charts'!$AN$4:$AN$17</c:f>
              <c:numCache>
                <c:formatCode>0%</c:formatCode>
                <c:ptCount val="14"/>
                <c:pt idx="0">
                  <c:v>0.67427999999999999</c:v>
                </c:pt>
                <c:pt idx="1">
                  <c:v>0.75600000000000001</c:v>
                </c:pt>
                <c:pt idx="2">
                  <c:v>0.81174000000000002</c:v>
                </c:pt>
                <c:pt idx="3">
                  <c:v>0.81835999999999998</c:v>
                </c:pt>
                <c:pt idx="4">
                  <c:v>0.78793999999999997</c:v>
                </c:pt>
                <c:pt idx="5">
                  <c:v>0.82909999999999995</c:v>
                </c:pt>
                <c:pt idx="6">
                  <c:v>0.73787999999999998</c:v>
                </c:pt>
                <c:pt idx="7">
                  <c:v>0.84114</c:v>
                </c:pt>
                <c:pt idx="8">
                  <c:v>0.77444000000000002</c:v>
                </c:pt>
                <c:pt idx="9">
                  <c:v>0.84194999999999998</c:v>
                </c:pt>
                <c:pt idx="10">
                  <c:v>0.83535000000000004</c:v>
                </c:pt>
                <c:pt idx="11">
                  <c:v>0.84260999999999997</c:v>
                </c:pt>
                <c:pt idx="12">
                  <c:v>0.87248000000000003</c:v>
                </c:pt>
                <c:pt idx="13">
                  <c:v>0.91359999999999997</c:v>
                </c:pt>
              </c:numCache>
            </c:numRef>
          </c:val>
          <c:extLst>
            <c:ext xmlns:c16="http://schemas.microsoft.com/office/drawing/2014/chart" uri="{C3380CC4-5D6E-409C-BE32-E72D297353CC}">
              <c16:uniqueId val="{00000000-78D8-43EC-B484-CF04C240ED06}"/>
            </c:ext>
          </c:extLst>
        </c:ser>
        <c:ser>
          <c:idx val="2"/>
          <c:order val="2"/>
          <c:tx>
            <c:v>LowerCL</c:v>
          </c:tx>
          <c:spPr>
            <a:noFill/>
            <a:ln w="25400">
              <a:noFill/>
            </a:ln>
            <a:effectLst/>
          </c:spPr>
          <c:cat>
            <c:strRef>
              <c:f>'[HTN Mapped to HEARTS - Central Illustration 23Oct2023 v2.xlsx]Charts'!$AJ$4:$AJ$17</c:f>
              <c:strCache>
                <c:ptCount val="12"/>
                <c:pt idx="0">
                  <c:v>2020</c:v>
                </c:pt>
                <c:pt idx="3">
                  <c:v>2021</c:v>
                </c:pt>
                <c:pt idx="7">
                  <c:v>2022</c:v>
                </c:pt>
                <c:pt idx="11">
                  <c:v>2023</c:v>
                </c:pt>
              </c:strCache>
            </c:strRef>
          </c:cat>
          <c:val>
            <c:numRef>
              <c:f>'[HTN Mapped to HEARTS - Central Illustration 23Oct2023 v2.xlsx]Charts'!$AM$4:$AM$17</c:f>
              <c:numCache>
                <c:formatCode>0%</c:formatCode>
                <c:ptCount val="14"/>
                <c:pt idx="0">
                  <c:v>0.44248999999999999</c:v>
                </c:pt>
                <c:pt idx="1">
                  <c:v>0.58858999999999995</c:v>
                </c:pt>
                <c:pt idx="2">
                  <c:v>0.64842</c:v>
                </c:pt>
                <c:pt idx="3">
                  <c:v>0.65076999999999996</c:v>
                </c:pt>
                <c:pt idx="4">
                  <c:v>0.66071999999999997</c:v>
                </c:pt>
                <c:pt idx="5">
                  <c:v>0.72824999999999995</c:v>
                </c:pt>
                <c:pt idx="6">
                  <c:v>0.56074000000000002</c:v>
                </c:pt>
                <c:pt idx="7">
                  <c:v>0.70421</c:v>
                </c:pt>
                <c:pt idx="8">
                  <c:v>0.62002999999999997</c:v>
                </c:pt>
                <c:pt idx="9">
                  <c:v>0.71011000000000002</c:v>
                </c:pt>
                <c:pt idx="10">
                  <c:v>0.70255999999999996</c:v>
                </c:pt>
                <c:pt idx="11">
                  <c:v>0.73467000000000005</c:v>
                </c:pt>
                <c:pt idx="12">
                  <c:v>0.77534999999999998</c:v>
                </c:pt>
                <c:pt idx="13">
                  <c:v>0.81972</c:v>
                </c:pt>
              </c:numCache>
            </c:numRef>
          </c:val>
          <c:extLst>
            <c:ext xmlns:c16="http://schemas.microsoft.com/office/drawing/2014/chart" uri="{C3380CC4-5D6E-409C-BE32-E72D297353CC}">
              <c16:uniqueId val="{00000001-78D8-43EC-B484-CF04C240ED06}"/>
            </c:ext>
          </c:extLst>
        </c:ser>
        <c:dLbls>
          <c:showLegendKey val="0"/>
          <c:showVal val="0"/>
          <c:showCatName val="0"/>
          <c:showSerName val="0"/>
          <c:showPercent val="0"/>
          <c:showBubbleSize val="0"/>
        </c:dLbls>
        <c:axId val="1087675288"/>
        <c:axId val="1087669056"/>
      </c:areaChart>
      <c:lineChart>
        <c:grouping val="standard"/>
        <c:varyColors val="0"/>
        <c:ser>
          <c:idx val="0"/>
          <c:order val="0"/>
          <c:tx>
            <c:v>Est</c:v>
          </c:tx>
          <c:spPr>
            <a:ln w="12700" cap="rnd">
              <a:noFill/>
              <a:round/>
            </a:ln>
            <a:effectLst/>
          </c:spPr>
          <c:marker>
            <c:symbol val="none"/>
          </c:marker>
          <c:cat>
            <c:strRef>
              <c:f>'[HTN Mapped to HEARTS - Central Illustration 23Oct2023 v2.xlsx]Charts'!$AX$4:$AX$17</c:f>
              <c:strCache>
                <c:ptCount val="12"/>
                <c:pt idx="0">
                  <c:v>2020</c:v>
                </c:pt>
                <c:pt idx="3">
                  <c:v>2021</c:v>
                </c:pt>
                <c:pt idx="7">
                  <c:v>2022</c:v>
                </c:pt>
                <c:pt idx="11">
                  <c:v>2023</c:v>
                </c:pt>
              </c:strCache>
            </c:strRef>
          </c:cat>
          <c:val>
            <c:numRef>
              <c:f>'[HTN Mapped to HEARTS - Central Illustration 23Oct2023 v2.xlsx]Charts'!$AL$4:$AL$17</c:f>
              <c:numCache>
                <c:formatCode>0%</c:formatCode>
                <c:ptCount val="14"/>
                <c:pt idx="0">
                  <c:v>0.55838487719999996</c:v>
                </c:pt>
                <c:pt idx="1">
                  <c:v>0.67229389589999999</c:v>
                </c:pt>
                <c:pt idx="2">
                  <c:v>0.73007820720000005</c:v>
                </c:pt>
                <c:pt idx="3">
                  <c:v>0.73456479429999999</c:v>
                </c:pt>
                <c:pt idx="4">
                  <c:v>0.72433091100000002</c:v>
                </c:pt>
                <c:pt idx="5">
                  <c:v>0.77867228290000001</c:v>
                </c:pt>
                <c:pt idx="6">
                  <c:v>0.64931302079999997</c:v>
                </c:pt>
                <c:pt idx="7">
                  <c:v>0.77267845010000002</c:v>
                </c:pt>
                <c:pt idx="8">
                  <c:v>0.6972354154</c:v>
                </c:pt>
                <c:pt idx="9">
                  <c:v>0.77602818230000004</c:v>
                </c:pt>
                <c:pt idx="10">
                  <c:v>0.76895577420000005</c:v>
                </c:pt>
                <c:pt idx="11">
                  <c:v>0.78864086899999997</c:v>
                </c:pt>
                <c:pt idx="12">
                  <c:v>0.82391618870000005</c:v>
                </c:pt>
                <c:pt idx="13">
                  <c:v>0.86665959400000003</c:v>
                </c:pt>
              </c:numCache>
            </c:numRef>
          </c:val>
          <c:smooth val="0"/>
          <c:extLst>
            <c:ext xmlns:c16="http://schemas.microsoft.com/office/drawing/2014/chart" uri="{C3380CC4-5D6E-409C-BE32-E72D297353CC}">
              <c16:uniqueId val="{00000002-78D8-43EC-B484-CF04C240ED06}"/>
            </c:ext>
          </c:extLst>
        </c:ser>
        <c:dLbls>
          <c:showLegendKey val="0"/>
          <c:showVal val="0"/>
          <c:showCatName val="0"/>
          <c:showSerName val="0"/>
          <c:showPercent val="0"/>
          <c:showBubbleSize val="0"/>
        </c:dLbls>
        <c:marker val="1"/>
        <c:smooth val="0"/>
        <c:axId val="1087675288"/>
        <c:axId val="1087669056"/>
      </c:lineChart>
      <c:catAx>
        <c:axId val="1087675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69056"/>
        <c:crosses val="autoZero"/>
        <c:auto val="1"/>
        <c:lblAlgn val="l"/>
        <c:lblOffset val="100"/>
        <c:noMultiLvlLbl val="0"/>
      </c:catAx>
      <c:valAx>
        <c:axId val="1087669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67528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0.3112</cdr:x>
      <cdr:y>0.14038</cdr:y>
    </cdr:from>
    <cdr:to>
      <cdr:x>0.3112</cdr:x>
      <cdr:y>0.80807</cdr:y>
    </cdr:to>
    <cdr:cxnSp macro="">
      <cdr:nvCxnSpPr>
        <cdr:cNvPr id="3" name="Straight Connector 2">
          <a:extLst xmlns:a="http://schemas.openxmlformats.org/drawingml/2006/main">
            <a:ext uri="{FF2B5EF4-FFF2-40B4-BE49-F238E27FC236}">
              <a16:creationId xmlns:a16="http://schemas.microsoft.com/office/drawing/2014/main" id="{B88D627A-C93A-031F-1C6A-C8F153E7BFD1}"/>
            </a:ext>
          </a:extLst>
        </cdr:cNvPr>
        <cdr:cNvCxnSpPr/>
      </cdr:nvCxnSpPr>
      <cdr:spPr>
        <a:xfrm xmlns:a="http://schemas.openxmlformats.org/drawingml/2006/main" flipV="1">
          <a:off x="2733011" y="142678"/>
          <a:ext cx="0" cy="678590"/>
        </a:xfrm>
        <a:prstGeom xmlns:a="http://schemas.openxmlformats.org/drawingml/2006/main" prst="line">
          <a:avLst/>
        </a:prstGeom>
        <a:ln xmlns:a="http://schemas.openxmlformats.org/drawingml/2006/main">
          <a:solidFill>
            <a:schemeClr val="bg1">
              <a:lumMod val="8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0480647-A374-2E40-8098-CFEA282B3582}" type="datetimeFigureOut">
              <a:rPr lang="en-US" smtClean="0"/>
              <a:pPr/>
              <a:t>11/13/2023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BB1E8CF-6542-954F-8DA2-B9786D13B588}" type="slidenum">
              <a:rPr lang="en-US" smtClean="0"/>
              <a:pPr/>
              <a:t>‹#›</a:t>
            </a:fld>
            <a:endParaRPr lang="en-US" dirty="0"/>
          </a:p>
        </p:txBody>
      </p:sp>
    </p:spTree>
    <p:extLst>
      <p:ext uri="{BB962C8B-B14F-4D97-AF65-F5344CB8AC3E}">
        <p14:creationId xmlns:p14="http://schemas.microsoft.com/office/powerpoint/2010/main" val="187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ABB1E8CF-6542-954F-8DA2-B9786D13B588}" type="slidenum">
              <a:rPr lang="en-US" smtClean="0"/>
              <a:pPr/>
              <a:t>7</a:t>
            </a:fld>
            <a:endParaRPr lang="en-US" dirty="0"/>
          </a:p>
        </p:txBody>
      </p:sp>
    </p:spTree>
    <p:extLst>
      <p:ext uri="{BB962C8B-B14F-4D97-AF65-F5344CB8AC3E}">
        <p14:creationId xmlns:p14="http://schemas.microsoft.com/office/powerpoint/2010/main" val="89678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1E8CF-6542-954F-8DA2-B9786D13B588}" type="slidenum">
              <a:rPr lang="en-US" smtClean="0"/>
              <a:pPr/>
              <a:t>8</a:t>
            </a:fld>
            <a:endParaRPr lang="en-US" dirty="0"/>
          </a:p>
        </p:txBody>
      </p:sp>
    </p:spTree>
    <p:extLst>
      <p:ext uri="{BB962C8B-B14F-4D97-AF65-F5344CB8AC3E}">
        <p14:creationId xmlns:p14="http://schemas.microsoft.com/office/powerpoint/2010/main" val="347251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1E8CF-6542-954F-8DA2-B9786D13B588}" type="slidenum">
              <a:rPr lang="en-US" smtClean="0"/>
              <a:pPr/>
              <a:t>9</a:t>
            </a:fld>
            <a:endParaRPr lang="en-US" dirty="0"/>
          </a:p>
        </p:txBody>
      </p:sp>
    </p:spTree>
    <p:extLst>
      <p:ext uri="{BB962C8B-B14F-4D97-AF65-F5344CB8AC3E}">
        <p14:creationId xmlns:p14="http://schemas.microsoft.com/office/powerpoint/2010/main" val="94773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1E8CF-6542-954F-8DA2-B9786D13B588}" type="slidenum">
              <a:rPr lang="en-US" smtClean="0"/>
              <a:pPr/>
              <a:t>10</a:t>
            </a:fld>
            <a:endParaRPr lang="en-US" dirty="0"/>
          </a:p>
        </p:txBody>
      </p:sp>
    </p:spTree>
    <p:extLst>
      <p:ext uri="{BB962C8B-B14F-4D97-AF65-F5344CB8AC3E}">
        <p14:creationId xmlns:p14="http://schemas.microsoft.com/office/powerpoint/2010/main" val="172837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1E8CF-6542-954F-8DA2-B9786D13B588}" type="slidenum">
              <a:rPr lang="en-US" smtClean="0"/>
              <a:pPr/>
              <a:t>11</a:t>
            </a:fld>
            <a:endParaRPr lang="en-US" dirty="0"/>
          </a:p>
        </p:txBody>
      </p:sp>
    </p:spTree>
    <p:extLst>
      <p:ext uri="{BB962C8B-B14F-4D97-AF65-F5344CB8AC3E}">
        <p14:creationId xmlns:p14="http://schemas.microsoft.com/office/powerpoint/2010/main" val="394341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pPr/>
              <a:t>15</a:t>
            </a:fld>
            <a:endParaRPr lang="en-US" dirty="0"/>
          </a:p>
        </p:txBody>
      </p:sp>
    </p:spTree>
    <p:extLst>
      <p:ext uri="{BB962C8B-B14F-4D97-AF65-F5344CB8AC3E}">
        <p14:creationId xmlns:p14="http://schemas.microsoft.com/office/powerpoint/2010/main" val="268937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1E8CF-6542-954F-8DA2-B9786D13B588}" type="slidenum">
              <a:rPr lang="en-US" smtClean="0"/>
              <a:pPr/>
              <a:t>17</a:t>
            </a:fld>
            <a:endParaRPr lang="en-US" dirty="0"/>
          </a:p>
        </p:txBody>
      </p:sp>
    </p:spTree>
    <p:extLst>
      <p:ext uri="{BB962C8B-B14F-4D97-AF65-F5344CB8AC3E}">
        <p14:creationId xmlns:p14="http://schemas.microsoft.com/office/powerpoint/2010/main" val="20688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BB1E8CF-6542-954F-8DA2-B9786D13B588}" type="slidenum">
              <a:rPr lang="en-US" smtClean="0"/>
              <a:pPr/>
              <a:t>18</a:t>
            </a:fld>
            <a:endParaRPr lang="en-US" dirty="0"/>
          </a:p>
        </p:txBody>
      </p:sp>
    </p:spTree>
    <p:extLst>
      <p:ext uri="{BB962C8B-B14F-4D97-AF65-F5344CB8AC3E}">
        <p14:creationId xmlns:p14="http://schemas.microsoft.com/office/powerpoint/2010/main" val="4113426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3923408" y="1603184"/>
            <a:ext cx="4943632" cy="1989851"/>
          </a:xfrm>
        </p:spPr>
        <p:txBody>
          <a:bodyPr anchor="t">
            <a:normAutofit/>
          </a:bodyPr>
          <a:lstStyle>
            <a:lvl1pPr algn="l">
              <a:lnSpc>
                <a:spcPct val="110000"/>
              </a:lnSpc>
              <a:defRPr sz="3200"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3923408" y="3614381"/>
            <a:ext cx="4943632" cy="409793"/>
          </a:xfrm>
        </p:spPr>
        <p:txBody>
          <a:bodyPr anchor="t"/>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3923409" y="698212"/>
            <a:ext cx="1873838" cy="678729"/>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8310201" y="0"/>
            <a:ext cx="833799"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7929" y="4263340"/>
            <a:ext cx="1164473" cy="631145"/>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382724" y="438525"/>
            <a:ext cx="1348385" cy="259687"/>
          </a:xfrm>
          <a:prstGeom prst="rect">
            <a:avLst/>
          </a:prstGeom>
        </p:spPr>
        <p:txBody>
          <a:bodyPr vert="horz" lIns="91440" tIns="45720" rIns="91440" bIns="4572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1600"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27534482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4010105" cy="2483113"/>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4" name="Content Placeholder 3"/>
          <p:cNvSpPr>
            <a:spLocks noGrp="1"/>
          </p:cNvSpPr>
          <p:nvPr>
            <p:ph sz="half" idx="2" hasCustomPrompt="1"/>
          </p:nvPr>
        </p:nvSpPr>
        <p:spPr>
          <a:xfrm>
            <a:off x="4710722" y="2149608"/>
            <a:ext cx="4010105" cy="2483114"/>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8" name="Text Placeholder 2">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437990"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9" name="Text Placeholder 4">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4710722"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14" name="Footer Placeholder 4">
            <a:extLst>
              <a:ext uri="{FF2B5EF4-FFF2-40B4-BE49-F238E27FC236}">
                <a16:creationId xmlns:a16="http://schemas.microsoft.com/office/drawing/2014/main" id="{9CC32C2C-31DF-2F46-9F16-B24E13AB2D1E}"/>
              </a:ext>
            </a:extLst>
          </p:cNvPr>
          <p:cNvSpPr>
            <a:spLocks noGrp="1"/>
          </p:cNvSpPr>
          <p:nvPr>
            <p:ph type="ftr" sz="quarter" idx="14"/>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5" name="Slide Number Placeholder 5">
            <a:extLst>
              <a:ext uri="{FF2B5EF4-FFF2-40B4-BE49-F238E27FC236}">
                <a16:creationId xmlns:a16="http://schemas.microsoft.com/office/drawing/2014/main" id="{51E718DA-AD40-AD44-96F9-28BF816909F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Picture Placeholder 10">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8" name="Text Placeholder 5">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3" name="Text Placeholder 4">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pic>
        <p:nvPicPr>
          <p:cNvPr id="19" name="Picture 18">
            <a:extLst>
              <a:ext uri="{FF2B5EF4-FFF2-40B4-BE49-F238E27FC236}">
                <a16:creationId xmlns:a16="http://schemas.microsoft.com/office/drawing/2014/main" id="{393C5DFF-9354-2B41-B376-2B09186B1E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370678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7" name="Footer Placeholder 4">
            <a:extLst>
              <a:ext uri="{FF2B5EF4-FFF2-40B4-BE49-F238E27FC236}">
                <a16:creationId xmlns:a16="http://schemas.microsoft.com/office/drawing/2014/main" id="{E8E69C78-53AB-1A4F-95D4-5A724053EE7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8" name="Slide Number Placeholder 5">
            <a:extLst>
              <a:ext uri="{FF2B5EF4-FFF2-40B4-BE49-F238E27FC236}">
                <a16:creationId xmlns:a16="http://schemas.microsoft.com/office/drawing/2014/main" id="{24FB4381-77B7-2D49-B182-BDBED84A951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978E947B-51A0-2B4C-8987-3D7864C88FA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1" name="Text Placeholder 5">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5" name="Picture 14">
            <a:extLst>
              <a:ext uri="{FF2B5EF4-FFF2-40B4-BE49-F238E27FC236}">
                <a16:creationId xmlns:a16="http://schemas.microsoft.com/office/drawing/2014/main" id="{CE4A5A23-D35F-264E-8AC6-6C4E1ED1E0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3371193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58E1EDB-ECBE-C64B-84E7-2AC011ADDF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20188983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hree Conten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lvl1pPr>
              <a:defRPr>
                <a:solidFill>
                  <a:schemeClr val="tx1"/>
                </a:solidFill>
              </a:defRPr>
            </a:lvl1pPr>
          </a:lstStyle>
          <a:p>
            <a:r>
              <a:rPr lang="en-US" dirty="0"/>
              <a:t>TITLE IS ALL CAPS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lnSpc>
                <a:spcPct val="120000"/>
              </a:lnSpc>
              <a:defRPr sz="1000"/>
            </a:lvl1pPr>
            <a:lvl2pPr>
              <a:defRPr sz="1000"/>
            </a:lvl2pPr>
            <a:lvl3pPr>
              <a:defRPr sz="1000"/>
            </a:lvl3pPr>
            <a:lvl4pPr>
              <a:defRPr sz="1000"/>
            </a:lvl4pPr>
            <a:lvl5pPr>
              <a:defRPr sz="1000"/>
            </a:lvl5pPr>
          </a:lstStyle>
          <a:p>
            <a:pPr lvl="0"/>
            <a:r>
              <a:rPr lang="en-US" dirty="0"/>
              <a:t>Body copy is Arial at 10pts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lnSpc>
                <a:spcPct val="120000"/>
              </a:lnSpc>
              <a:defRPr sz="1000"/>
            </a:lvl1pPr>
            <a:lvl2pPr>
              <a:defRPr sz="1000"/>
            </a:lvl2pPr>
            <a:lvl3pPr>
              <a:defRPr sz="1000"/>
            </a:lvl3pPr>
            <a:lvl4pPr>
              <a:defRPr sz="1000"/>
            </a:lvl4pPr>
            <a:lvl5pPr>
              <a:defRPr sz="1000"/>
            </a:lvl5pPr>
          </a:lstStyle>
          <a:p>
            <a:pPr lvl="0"/>
            <a:r>
              <a:rPr lang="en-US" dirty="0"/>
              <a:t>Body copy is Arial at 10pts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lnSpc>
                <a:spcPct val="120000"/>
              </a:lnSpc>
              <a:defRPr sz="1000"/>
            </a:lvl1pPr>
            <a:lvl2pPr>
              <a:defRPr sz="1000"/>
            </a:lvl2pPr>
            <a:lvl3pPr>
              <a:defRPr sz="1000"/>
            </a:lvl3pPr>
            <a:lvl4pPr>
              <a:defRPr sz="1000"/>
            </a:lvl4pPr>
            <a:lvl5pPr>
              <a:defRPr sz="1000"/>
            </a:lvl5pPr>
          </a:lstStyle>
          <a:p>
            <a:pPr lvl="0"/>
            <a:r>
              <a:rPr lang="en-US" dirty="0"/>
              <a:t>Body copy is Arial at 10pts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5" name="Text Placeholder 4">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6" name="Rectangle 15">
            <a:extLst>
              <a:ext uri="{FF2B5EF4-FFF2-40B4-BE49-F238E27FC236}">
                <a16:creationId xmlns:a16="http://schemas.microsoft.com/office/drawing/2014/main" id="{8224EDA4-ABD4-944B-9B5C-33D57C20FFF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Footer Placeholder 4">
            <a:extLst>
              <a:ext uri="{FF2B5EF4-FFF2-40B4-BE49-F238E27FC236}">
                <a16:creationId xmlns:a16="http://schemas.microsoft.com/office/drawing/2014/main" id="{291A53FE-1EDA-434C-AD2D-43D7C1349E4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18" name="Slide Number Placeholder 5">
            <a:extLst>
              <a:ext uri="{FF2B5EF4-FFF2-40B4-BE49-F238E27FC236}">
                <a16:creationId xmlns:a16="http://schemas.microsoft.com/office/drawing/2014/main" id="{76F9E6B8-8DB4-C240-ABC9-CE235C90403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FD7797FB-A08E-2445-8AEA-6A04DABFD6D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21" name="Text Placeholder 5">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23" name="Picture 22" descr="Logo&#10;&#10;Description automatically generated">
            <a:extLst>
              <a:ext uri="{FF2B5EF4-FFF2-40B4-BE49-F238E27FC236}">
                <a16:creationId xmlns:a16="http://schemas.microsoft.com/office/drawing/2014/main" id="{2F6E2544-2A9A-6B46-8E5E-CA8AA93AF6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90092"/>
          </a:xfrm>
          <a:prstGeom prst="rect">
            <a:avLst/>
          </a:prstGeom>
        </p:spPr>
      </p:pic>
    </p:spTree>
    <p:extLst>
      <p:ext uri="{BB962C8B-B14F-4D97-AF65-F5344CB8AC3E}">
        <p14:creationId xmlns:p14="http://schemas.microsoft.com/office/powerpoint/2010/main" val="426520493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IS ALL CAPS AT 25-30PTS</a:t>
            </a:r>
          </a:p>
        </p:txBody>
      </p:sp>
      <p:sp>
        <p:nvSpPr>
          <p:cNvPr id="3" name="Content Placeholder 2"/>
          <p:cNvSpPr>
            <a:spLocks noGrp="1"/>
          </p:cNvSpPr>
          <p:nvPr>
            <p:ph sz="half" idx="1" hasCustomPrompt="1"/>
          </p:nvPr>
        </p:nvSpPr>
        <p:spPr>
          <a:xfrm>
            <a:off x="50497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4">
            <a:extLst>
              <a:ext uri="{FF2B5EF4-FFF2-40B4-BE49-F238E27FC236}">
                <a16:creationId xmlns:a16="http://schemas.microsoft.com/office/drawing/2014/main" id="{86B82A6A-55B3-9D47-9DE3-33378D48456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E1ED4A31-F45A-AD47-979B-DA3BA52F457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FB29AEA-9063-F540-B560-B6DE4146B920}"/>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7426519" y="4767263"/>
            <a:ext cx="995232"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2" name="Text Placeholder 4">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28" name="Content Placeholder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338645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2">
            <a:extLst>
              <a:ext uri="{FF2B5EF4-FFF2-40B4-BE49-F238E27FC236}">
                <a16:creationId xmlns:a16="http://schemas.microsoft.com/office/drawing/2014/main" id="{487B6099-C961-B743-A222-7C76DF372EC0}"/>
              </a:ext>
            </a:extLst>
          </p:cNvPr>
          <p:cNvSpPr>
            <a:spLocks noGrp="1"/>
          </p:cNvSpPr>
          <p:nvPr>
            <p:ph sz="half" idx="25" hasCustomPrompt="1"/>
          </p:nvPr>
        </p:nvSpPr>
        <p:spPr>
          <a:xfrm>
            <a:off x="6364063"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pic>
        <p:nvPicPr>
          <p:cNvPr id="18" name="Picture 17">
            <a:extLst>
              <a:ext uri="{FF2B5EF4-FFF2-40B4-BE49-F238E27FC236}">
                <a16:creationId xmlns:a16="http://schemas.microsoft.com/office/drawing/2014/main" id="{FE779035-7C3B-7E4E-8CEB-7B6774AFA4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507700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black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3" name="Content Placeholder 2"/>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1</a:t>
            </a:r>
          </a:p>
        </p:txBody>
      </p:sp>
      <p:sp>
        <p:nvSpPr>
          <p:cNvPr id="9" name="Content Placeholder 2">
            <a:extLst>
              <a:ext uri="{FF2B5EF4-FFF2-40B4-BE49-F238E27FC236}">
                <a16:creationId xmlns:a16="http://schemas.microsoft.com/office/drawing/2014/main" id="{4B16A25D-27F6-844F-B866-D1D8F748178B}"/>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2</a:t>
            </a:r>
          </a:p>
        </p:txBody>
      </p:sp>
      <p:sp>
        <p:nvSpPr>
          <p:cNvPr id="11" name="Content Placeholder 2">
            <a:extLst>
              <a:ext uri="{FF2B5EF4-FFF2-40B4-BE49-F238E27FC236}">
                <a16:creationId xmlns:a16="http://schemas.microsoft.com/office/drawing/2014/main" id="{1313D73A-419F-CF44-A231-C8789EC6BF94}"/>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3</a:t>
            </a:r>
          </a:p>
        </p:txBody>
      </p:sp>
      <p:sp>
        <p:nvSpPr>
          <p:cNvPr id="13" name="Content Placeholder 2">
            <a:extLst>
              <a:ext uri="{FF2B5EF4-FFF2-40B4-BE49-F238E27FC236}">
                <a16:creationId xmlns:a16="http://schemas.microsoft.com/office/drawing/2014/main" id="{1E014EB3-3E20-0B43-BCC5-ADCA9FF75706}"/>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4</a:t>
            </a:r>
          </a:p>
        </p:txBody>
      </p:sp>
      <p:sp>
        <p:nvSpPr>
          <p:cNvPr id="28" name="Rectangle 27">
            <a:extLst>
              <a:ext uri="{FF2B5EF4-FFF2-40B4-BE49-F238E27FC236}">
                <a16:creationId xmlns:a16="http://schemas.microsoft.com/office/drawing/2014/main" id="{FA1CDB2B-BA8C-1F4C-BD9D-A37069FF0311}"/>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99D6B3EA-317A-7545-805F-3A5DEE3B726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33" name="Slide Number Placeholder 5">
            <a:extLst>
              <a:ext uri="{FF2B5EF4-FFF2-40B4-BE49-F238E27FC236}">
                <a16:creationId xmlns:a16="http://schemas.microsoft.com/office/drawing/2014/main" id="{063C635A-6153-9345-953B-68FCC3EA2D45}"/>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45" name="Straight Connector 44">
            <a:extLst>
              <a:ext uri="{FF2B5EF4-FFF2-40B4-BE49-F238E27FC236}">
                <a16:creationId xmlns:a16="http://schemas.microsoft.com/office/drawing/2014/main" id="{158F4B84-3B6A-3C4A-81E0-8BF5B683E47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Picture Placeholder 10">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47" name="Text Placeholder 5">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F001E1EE-4472-CE42-A2D1-4512BF9F3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7183753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lstStyle>
            <a:lvl1pPr>
              <a:defRPr sz="1000"/>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17" name="Picture 16" descr="Logo&#10;&#10;Description automatically generated">
            <a:extLst>
              <a:ext uri="{FF2B5EF4-FFF2-40B4-BE49-F238E27FC236}">
                <a16:creationId xmlns:a16="http://schemas.microsoft.com/office/drawing/2014/main" id="{D14BA3B8-BC36-BF47-A1FA-580BF18F43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90092"/>
          </a:xfrm>
          <a:prstGeom prst="rect">
            <a:avLst/>
          </a:prstGeom>
        </p:spPr>
      </p:pic>
    </p:spTree>
    <p:extLst>
      <p:ext uri="{BB962C8B-B14F-4D97-AF65-F5344CB8AC3E}">
        <p14:creationId xmlns:p14="http://schemas.microsoft.com/office/powerpoint/2010/main" val="11657867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71264"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423171" y="3318669"/>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31811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59243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6E95F10-C34D-7F43-A256-A388515E73BA}"/>
              </a:ext>
            </a:extLst>
          </p:cNvPr>
          <p:cNvSpPr>
            <a:spLocks noGrp="1"/>
          </p:cNvSpPr>
          <p:nvPr>
            <p:ph sz="half" idx="20" hasCustomPrompt="1"/>
          </p:nvPr>
        </p:nvSpPr>
        <p:spPr>
          <a:xfrm>
            <a:off x="571264"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9" name="Content Placeholder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3331395"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0" name="Content Placeholder 2">
            <a:extLst>
              <a:ext uri="{FF2B5EF4-FFF2-40B4-BE49-F238E27FC236}">
                <a16:creationId xmlns:a16="http://schemas.microsoft.com/office/drawing/2014/main" id="{528731D6-EC72-E441-8779-C46A2F54FA42}"/>
              </a:ext>
            </a:extLst>
          </p:cNvPr>
          <p:cNvSpPr>
            <a:spLocks noGrp="1"/>
          </p:cNvSpPr>
          <p:nvPr>
            <p:ph sz="half" idx="22" hasCustomPrompt="1"/>
          </p:nvPr>
        </p:nvSpPr>
        <p:spPr>
          <a:xfrm>
            <a:off x="3331395"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1" name="Content Placeholder 2">
            <a:extLst>
              <a:ext uri="{FF2B5EF4-FFF2-40B4-BE49-F238E27FC236}">
                <a16:creationId xmlns:a16="http://schemas.microsoft.com/office/drawing/2014/main" id="{107B16FF-735F-A64A-B33C-54E56AE3B823}"/>
              </a:ext>
            </a:extLst>
          </p:cNvPr>
          <p:cNvSpPr>
            <a:spLocks noGrp="1"/>
          </p:cNvSpPr>
          <p:nvPr>
            <p:ph sz="half" idx="23" hasCustomPrompt="1"/>
          </p:nvPr>
        </p:nvSpPr>
        <p:spPr>
          <a:xfrm>
            <a:off x="6091527"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2" name="Content Placeholder 2">
            <a:extLst>
              <a:ext uri="{FF2B5EF4-FFF2-40B4-BE49-F238E27FC236}">
                <a16:creationId xmlns:a16="http://schemas.microsoft.com/office/drawing/2014/main" id="{5426962D-170F-A74B-B88B-22AE085E85DF}"/>
              </a:ext>
            </a:extLst>
          </p:cNvPr>
          <p:cNvSpPr>
            <a:spLocks noGrp="1"/>
          </p:cNvSpPr>
          <p:nvPr>
            <p:ph sz="half" idx="24" hasCustomPrompt="1"/>
          </p:nvPr>
        </p:nvSpPr>
        <p:spPr>
          <a:xfrm>
            <a:off x="6091527"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19" name="Footer Placeholder 4">
            <a:extLst>
              <a:ext uri="{FF2B5EF4-FFF2-40B4-BE49-F238E27FC236}">
                <a16:creationId xmlns:a16="http://schemas.microsoft.com/office/drawing/2014/main" id="{C2C53305-F3F2-584B-8515-1364A864DF3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0" name="Slide Number Placeholder 5">
            <a:extLst>
              <a:ext uri="{FF2B5EF4-FFF2-40B4-BE49-F238E27FC236}">
                <a16:creationId xmlns:a16="http://schemas.microsoft.com/office/drawing/2014/main" id="{03F3A79D-DB6D-2F4B-9012-04674A7C055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1" name="Straight Connector 20">
            <a:extLst>
              <a:ext uri="{FF2B5EF4-FFF2-40B4-BE49-F238E27FC236}">
                <a16:creationId xmlns:a16="http://schemas.microsoft.com/office/drawing/2014/main" id="{CCB08A2A-9341-7F45-84BF-DC878AC48552}"/>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7" name="Picture 16">
            <a:extLst>
              <a:ext uri="{FF2B5EF4-FFF2-40B4-BE49-F238E27FC236}">
                <a16:creationId xmlns:a16="http://schemas.microsoft.com/office/drawing/2014/main" id="{C8C98ECB-3686-9C42-A25D-863566142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17981344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87390" y="614723"/>
            <a:ext cx="4803243" cy="3914785"/>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437991" y="1540933"/>
            <a:ext cx="2965346" cy="2988575"/>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IS ALL CAPS AT 20PTS</a:t>
            </a:r>
          </a:p>
        </p:txBody>
      </p:sp>
      <p:sp>
        <p:nvSpPr>
          <p:cNvPr id="10" name="Rectangle 9">
            <a:extLst>
              <a:ext uri="{FF2B5EF4-FFF2-40B4-BE49-F238E27FC236}">
                <a16:creationId xmlns:a16="http://schemas.microsoft.com/office/drawing/2014/main" id="{91C36C70-6984-F844-9B89-610E280DB462}"/>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6CE10C6-24F1-9C4E-90BB-62E54EF86F8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2" name="Slide Number Placeholder 5">
            <a:extLst>
              <a:ext uri="{FF2B5EF4-FFF2-40B4-BE49-F238E27FC236}">
                <a16:creationId xmlns:a16="http://schemas.microsoft.com/office/drawing/2014/main" id="{32C9CE65-BF18-1343-810D-4388E77B801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3" name="Straight Connector 12">
            <a:extLst>
              <a:ext uri="{FF2B5EF4-FFF2-40B4-BE49-F238E27FC236}">
                <a16:creationId xmlns:a16="http://schemas.microsoft.com/office/drawing/2014/main" id="{3A092D5A-A769-B149-BAC0-55CC99431EDA}"/>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0">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6" name="Text Placeholder 5">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EA276EA-6335-B646-BE90-A5F28039D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435126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7989" y="614723"/>
            <a:ext cx="4362611" cy="3842729"/>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680443F-F91E-7841-9E33-60EA068C2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81330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72461B-CE35-6429-D58B-4FCB3B8414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472" y="-34578"/>
            <a:ext cx="9205472" cy="5178078"/>
          </a:xfrm>
          <a:prstGeom prst="rect">
            <a:avLst/>
          </a:prstGeom>
        </p:spPr>
      </p:pic>
      <p:sp>
        <p:nvSpPr>
          <p:cNvPr id="10" name="Title 1">
            <a:extLst>
              <a:ext uri="{FF2B5EF4-FFF2-40B4-BE49-F238E27FC236}">
                <a16:creationId xmlns:a16="http://schemas.microsoft.com/office/drawing/2014/main" id="{32E25705-2FC4-22F1-F785-FC2A324362C7}"/>
              </a:ext>
            </a:extLst>
          </p:cNvPr>
          <p:cNvSpPr>
            <a:spLocks noGrp="1"/>
          </p:cNvSpPr>
          <p:nvPr>
            <p:ph type="ctrTitle" hasCustomPrompt="1"/>
          </p:nvPr>
        </p:nvSpPr>
        <p:spPr>
          <a:xfrm>
            <a:off x="735229" y="1059166"/>
            <a:ext cx="4073838" cy="2676008"/>
          </a:xfrm>
        </p:spPr>
        <p:txBody>
          <a:bodyPr anchor="t">
            <a:normAutofit/>
          </a:bodyPr>
          <a:lstStyle>
            <a:lvl1pPr algn="l">
              <a:lnSpc>
                <a:spcPct val="110000"/>
              </a:lnSpc>
              <a:defRPr sz="3000" b="1" i="0">
                <a:solidFill>
                  <a:schemeClr val="bg1"/>
                </a:solidFill>
                <a:latin typeface="+mj-lt"/>
              </a:defRPr>
            </a:lvl1pPr>
          </a:lstStyle>
          <a:p>
            <a:r>
              <a:rPr lang="en-US" dirty="0"/>
              <a:t>SECTION TITLE, Arial black, ALL CAPS 25 – 30 PTS</a:t>
            </a:r>
          </a:p>
        </p:txBody>
      </p:sp>
      <p:sp>
        <p:nvSpPr>
          <p:cNvPr id="13" name="Title 1">
            <a:extLst>
              <a:ext uri="{FF2B5EF4-FFF2-40B4-BE49-F238E27FC236}">
                <a16:creationId xmlns:a16="http://schemas.microsoft.com/office/drawing/2014/main" id="{91AE4E72-D6CE-B9DA-2CE2-14D35DA3D062}"/>
              </a:ext>
            </a:extLst>
          </p:cNvPr>
          <p:cNvSpPr txBox="1">
            <a:spLocks/>
          </p:cNvSpPr>
          <p:nvPr userDrawn="1"/>
        </p:nvSpPr>
        <p:spPr>
          <a:xfrm>
            <a:off x="615749" y="4562138"/>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000" b="0" i="0" dirty="0">
                <a:solidFill>
                  <a:schemeClr val="bg1"/>
                </a:solidFill>
                <a:latin typeface="Arial" panose="020B0604020202020204" pitchFamily="34" charset="0"/>
              </a:rPr>
              <a:t>#</a:t>
            </a:r>
            <a:r>
              <a:rPr lang="en-US" sz="1600" b="0" i="0" dirty="0">
                <a:solidFill>
                  <a:schemeClr val="bg1"/>
                </a:solidFill>
                <a:latin typeface="Arial" panose="020B0604020202020204" pitchFamily="34" charset="0"/>
              </a:rPr>
              <a:t>AHA23</a:t>
            </a:r>
          </a:p>
        </p:txBody>
      </p:sp>
      <p:sp>
        <p:nvSpPr>
          <p:cNvPr id="14" name="Text Placeholder 10">
            <a:extLst>
              <a:ext uri="{FF2B5EF4-FFF2-40B4-BE49-F238E27FC236}">
                <a16:creationId xmlns:a16="http://schemas.microsoft.com/office/drawing/2014/main" id="{90709BA5-E2C2-3A30-47A1-A8DF3A499C37}"/>
              </a:ext>
            </a:extLst>
          </p:cNvPr>
          <p:cNvSpPr>
            <a:spLocks noGrp="1"/>
          </p:cNvSpPr>
          <p:nvPr>
            <p:ph type="body" sz="quarter" idx="11" hasCustomPrompt="1"/>
          </p:nvPr>
        </p:nvSpPr>
        <p:spPr>
          <a:xfrm>
            <a:off x="6052663" y="951590"/>
            <a:ext cx="2678089" cy="2330526"/>
          </a:xfrm>
        </p:spPr>
        <p:txBody>
          <a:bodyPr lIns="0" tIns="0" rIns="0" bIns="0" anchor="t">
            <a:noAutofit/>
          </a:bodyPr>
          <a:lstStyle>
            <a:lvl1pPr algn="r">
              <a:defRPr sz="7200" b="0" i="1">
                <a:solidFill>
                  <a:schemeClr val="bg1">
                    <a:alpha val="70000"/>
                  </a:schemeClr>
                </a:solidFill>
                <a:latin typeface="Arial" panose="020B0604020202020204" pitchFamily="34" charset="0"/>
                <a:cs typeface="Arial" panose="020B0604020202020204" pitchFamily="34" charset="0"/>
              </a:defRPr>
            </a:lvl1pPr>
          </a:lstStyle>
          <a:p>
            <a:pPr lvl="0"/>
            <a:r>
              <a:rPr lang="en-US" dirty="0"/>
              <a:t>01</a:t>
            </a:r>
          </a:p>
        </p:txBody>
      </p:sp>
      <p:pic>
        <p:nvPicPr>
          <p:cNvPr id="16" name="Picture 15">
            <a:extLst>
              <a:ext uri="{FF2B5EF4-FFF2-40B4-BE49-F238E27FC236}">
                <a16:creationId xmlns:a16="http://schemas.microsoft.com/office/drawing/2014/main" id="{6EE9859F-F03E-9A74-9CBA-A6FF8DB5D79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638250" y="4377113"/>
            <a:ext cx="975325" cy="585196"/>
          </a:xfrm>
          <a:prstGeom prst="rect">
            <a:avLst/>
          </a:prstGeom>
        </p:spPr>
      </p:pic>
    </p:spTree>
    <p:extLst>
      <p:ext uri="{BB962C8B-B14F-4D97-AF65-F5344CB8AC3E}">
        <p14:creationId xmlns:p14="http://schemas.microsoft.com/office/powerpoint/2010/main" val="246292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5236000" cy="5143500"/>
          </a:xfrm>
          <a:prstGeom prst="rect">
            <a:avLst/>
          </a:prstGeom>
          <a:solidFill>
            <a:schemeClr val="bg1">
              <a:lumMod val="85000"/>
            </a:schemeClr>
          </a:solidFill>
          <a:ln>
            <a:noFill/>
          </a:ln>
        </p:spPr>
        <p:txBody>
          <a:bodyPr anchor="t">
            <a:normAutofit/>
          </a:bodyPr>
          <a:lstStyle>
            <a:lvl1pPr algn="l">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Photo</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18" name="Footer Placeholder 4">
            <a:extLst>
              <a:ext uri="{FF2B5EF4-FFF2-40B4-BE49-F238E27FC236}">
                <a16:creationId xmlns:a16="http://schemas.microsoft.com/office/drawing/2014/main" id="{F158AF67-9967-EF42-85B9-D848F8100E6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2" name="Slide Number Placeholder 5">
            <a:extLst>
              <a:ext uri="{FF2B5EF4-FFF2-40B4-BE49-F238E27FC236}">
                <a16:creationId xmlns:a16="http://schemas.microsoft.com/office/drawing/2014/main" id="{EEEFBD87-2F27-B545-98FB-006AA9B34BD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3" name="Straight Connector 22">
            <a:extLst>
              <a:ext uri="{FF2B5EF4-FFF2-40B4-BE49-F238E27FC236}">
                <a16:creationId xmlns:a16="http://schemas.microsoft.com/office/drawing/2014/main" id="{B7DC13AB-CC8B-F449-8219-6093A5F4E89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10">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0" name="Picture 9">
            <a:extLst>
              <a:ext uri="{FF2B5EF4-FFF2-40B4-BE49-F238E27FC236}">
                <a16:creationId xmlns:a16="http://schemas.microsoft.com/office/drawing/2014/main" id="{CB9EB4DE-8DD2-5443-A016-C125D33D42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11727980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7991" y="1540933"/>
            <a:ext cx="2965346" cy="3091790"/>
          </a:xfrm>
        </p:spPr>
        <p:txBody>
          <a:bodyPr/>
          <a:lstStyle>
            <a:lvl1pPr>
              <a:defRPr/>
            </a:lvl1pPr>
          </a:lstStyle>
          <a:p>
            <a:pPr lvl="0"/>
            <a:r>
              <a:rPr lang="en-US" dirty="0"/>
              <a:t>Body copy is Arial at 12pts</a:t>
            </a:r>
          </a:p>
        </p:txBody>
      </p:sp>
      <p:sp>
        <p:nvSpPr>
          <p:cNvPr id="10" name="Text Placeholder 14">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pic>
        <p:nvPicPr>
          <p:cNvPr id="12" name="Picture 11">
            <a:extLst>
              <a:ext uri="{FF2B5EF4-FFF2-40B4-BE49-F238E27FC236}">
                <a16:creationId xmlns:a16="http://schemas.microsoft.com/office/drawing/2014/main" id="{77A1AFDB-1501-A74B-84EC-9BF4A9EA71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
        <p:nvSpPr>
          <p:cNvPr id="4" name="Picture Placeholder 3">
            <a:extLst>
              <a:ext uri="{FF2B5EF4-FFF2-40B4-BE49-F238E27FC236}">
                <a16:creationId xmlns:a16="http://schemas.microsoft.com/office/drawing/2014/main" id="{8DAC4667-50DA-AC7F-142E-AD67244DAB97}"/>
              </a:ext>
            </a:extLst>
          </p:cNvPr>
          <p:cNvSpPr>
            <a:spLocks noGrp="1"/>
          </p:cNvSpPr>
          <p:nvPr>
            <p:ph type="pic" sz="quarter" idx="15"/>
          </p:nvPr>
        </p:nvSpPr>
        <p:spPr>
          <a:xfrm>
            <a:off x="2447513" y="1"/>
            <a:ext cx="6696487" cy="5143501"/>
          </a:xfrm>
          <a:custGeom>
            <a:avLst/>
            <a:gdLst>
              <a:gd name="connsiteX0" fmla="*/ 3293152 w 6696487"/>
              <a:gd name="connsiteY0" fmla="*/ 0 h 5143501"/>
              <a:gd name="connsiteX1" fmla="*/ 6696487 w 6696487"/>
              <a:gd name="connsiteY1" fmla="*/ 0 h 5143501"/>
              <a:gd name="connsiteX2" fmla="*/ 6696487 w 6696487"/>
              <a:gd name="connsiteY2" fmla="*/ 5143500 h 5143501"/>
              <a:gd name="connsiteX3" fmla="*/ 5344766 w 6696487"/>
              <a:gd name="connsiteY3" fmla="*/ 5143500 h 5143501"/>
              <a:gd name="connsiteX4" fmla="*/ 5344766 w 6696487"/>
              <a:gd name="connsiteY4" fmla="*/ 5143501 h 5143501"/>
              <a:gd name="connsiteX5" fmla="*/ 0 w 6696487"/>
              <a:gd name="connsiteY5" fmla="*/ 5143501 h 5143501"/>
              <a:gd name="connsiteX6" fmla="*/ 94249 w 6696487"/>
              <a:gd name="connsiteY6" fmla="*/ 5051623 h 5143501"/>
              <a:gd name="connsiteX7" fmla="*/ 2218977 w 6696487"/>
              <a:gd name="connsiteY7" fmla="*/ 206241 h 5143501"/>
              <a:gd name="connsiteX8" fmla="*/ 2238094 w 6696487"/>
              <a:gd name="connsiteY8" fmla="*/ 1 h 5143501"/>
              <a:gd name="connsiteX9" fmla="*/ 3293152 w 6696487"/>
              <a:gd name="connsiteY9" fmla="*/ 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487" h="5143501">
                <a:moveTo>
                  <a:pt x="3293152" y="0"/>
                </a:moveTo>
                <a:lnTo>
                  <a:pt x="6696487" y="0"/>
                </a:lnTo>
                <a:lnTo>
                  <a:pt x="6696487" y="5143500"/>
                </a:lnTo>
                <a:lnTo>
                  <a:pt x="5344766" y="5143500"/>
                </a:lnTo>
                <a:lnTo>
                  <a:pt x="5344766" y="5143501"/>
                </a:lnTo>
                <a:lnTo>
                  <a:pt x="0" y="5143501"/>
                </a:lnTo>
                <a:lnTo>
                  <a:pt x="94249" y="5051623"/>
                </a:lnTo>
                <a:cubicBezTo>
                  <a:pt x="1212508" y="3905176"/>
                  <a:pt x="1998612" y="2183310"/>
                  <a:pt x="2218977" y="206241"/>
                </a:cubicBezTo>
                <a:lnTo>
                  <a:pt x="2238094" y="1"/>
                </a:lnTo>
                <a:lnTo>
                  <a:pt x="3293152" y="1"/>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2891077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2881" y="184149"/>
            <a:ext cx="3799838" cy="4758267"/>
          </a:xfrm>
          <a:solidFill>
            <a:schemeClr val="bg2"/>
          </a:solidFill>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Picture Placeholder 4">
            <a:extLst>
              <a:ext uri="{FF2B5EF4-FFF2-40B4-BE49-F238E27FC236}">
                <a16:creationId xmlns:a16="http://schemas.microsoft.com/office/drawing/2014/main" id="{CA28BD7C-47CD-6745-8B8D-62BCC849D999}"/>
              </a:ext>
            </a:extLst>
          </p:cNvPr>
          <p:cNvSpPr>
            <a:spLocks noGrp="1"/>
          </p:cNvSpPr>
          <p:nvPr>
            <p:ph type="pic" sz="quarter" idx="14"/>
          </p:nvPr>
        </p:nvSpPr>
        <p:spPr>
          <a:xfrm>
            <a:off x="6675119" y="184149"/>
            <a:ext cx="2286000" cy="2286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6675119" y="2656415"/>
            <a:ext cx="2286000" cy="2286000"/>
          </a:xfrm>
          <a:solidFill>
            <a:schemeClr val="bg2"/>
          </a:solidFill>
        </p:spPr>
        <p:txBody>
          <a:bodyPr/>
          <a:lstStyle/>
          <a:p>
            <a:endParaRPr lang="en-US"/>
          </a:p>
        </p:txBody>
      </p:sp>
      <p:sp>
        <p:nvSpPr>
          <p:cNvPr id="18" name="Picture Placeholder 4">
            <a:extLst>
              <a:ext uri="{FF2B5EF4-FFF2-40B4-BE49-F238E27FC236}">
                <a16:creationId xmlns:a16="http://schemas.microsoft.com/office/drawing/2014/main" id="{49294975-E3E6-C648-9CA2-6F190BDE5413}"/>
              </a:ext>
            </a:extLst>
          </p:cNvPr>
          <p:cNvSpPr>
            <a:spLocks noGrp="1"/>
          </p:cNvSpPr>
          <p:nvPr>
            <p:ph type="pic" sz="quarter" idx="17"/>
          </p:nvPr>
        </p:nvSpPr>
        <p:spPr>
          <a:xfrm>
            <a:off x="4185919" y="2656415"/>
            <a:ext cx="2286000" cy="2286000"/>
          </a:xfrm>
          <a:solidFill>
            <a:schemeClr val="bg2"/>
          </a:solidFill>
        </p:spPr>
        <p:txBody>
          <a:bodyPr/>
          <a:lstStyle/>
          <a:p>
            <a:endParaRPr lang="en-US"/>
          </a:p>
        </p:txBody>
      </p:sp>
      <p:sp>
        <p:nvSpPr>
          <p:cNvPr id="19" name="Rectangle 18">
            <a:extLst>
              <a:ext uri="{FF2B5EF4-FFF2-40B4-BE49-F238E27FC236}">
                <a16:creationId xmlns:a16="http://schemas.microsoft.com/office/drawing/2014/main" id="{22367E71-969D-4942-BCB8-C6EA3BEFC946}"/>
              </a:ext>
            </a:extLst>
          </p:cNvPr>
          <p:cNvSpPr/>
          <p:nvPr userDrawn="1"/>
        </p:nvSpPr>
        <p:spPr>
          <a:xfrm>
            <a:off x="4185919" y="184149"/>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49854" y="900545"/>
            <a:ext cx="1932413" cy="1440873"/>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Body copy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4349325" y="373063"/>
            <a:ext cx="1932413" cy="422804"/>
          </a:xfrm>
        </p:spPr>
        <p:txBody>
          <a:bodyPr>
            <a:noAutofit/>
          </a:bodyPr>
          <a:lstStyle>
            <a:lvl1pPr>
              <a:defRPr sz="1400" b="1">
                <a:solidFill>
                  <a:schemeClr val="bg1"/>
                </a:solidFill>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is bold at 12-14pts</a:t>
            </a:r>
          </a:p>
        </p:txBody>
      </p:sp>
    </p:spTree>
    <p:extLst>
      <p:ext uri="{BB962C8B-B14F-4D97-AF65-F5344CB8AC3E}">
        <p14:creationId xmlns:p14="http://schemas.microsoft.com/office/powerpoint/2010/main" val="4983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82881" y="184149"/>
            <a:ext cx="8778238" cy="4758267"/>
          </a:xfrm>
          <a:solidFill>
            <a:schemeClr val="bg2"/>
          </a:solidFill>
        </p:spPr>
        <p:txBody>
          <a:bodyPr anchor="t">
            <a:normAutofit/>
          </a:bodyPr>
          <a:lstStyle>
            <a:lvl1pPr marL="0" indent="0" algn="l">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&gt; right-click image &gt; send to back</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762000" y="971550"/>
            <a:ext cx="2286000" cy="3200400"/>
          </a:xfrm>
          <a:solidFill>
            <a:schemeClr val="bg1"/>
          </a:solidFill>
        </p:spPr>
        <p:txBody>
          <a:bodyPr/>
          <a:lstStyle/>
          <a:p>
            <a:r>
              <a:rPr lang="en-US" dirty="0"/>
              <a:t>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946253" y="1895474"/>
            <a:ext cx="1932413" cy="2097086"/>
          </a:xfrm>
        </p:spPr>
        <p:txBody>
          <a:bodyPr>
            <a:normAutofit/>
          </a:bodyPr>
          <a:lstStyle>
            <a:lvl1pPr>
              <a:lnSpc>
                <a:spcPct val="120000"/>
              </a:lnSpc>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Body copy is Arial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945724" y="1218672"/>
            <a:ext cx="1932413" cy="676802"/>
          </a:xfrm>
        </p:spPr>
        <p:txBody>
          <a:bodyPr>
            <a:noAutofit/>
          </a:bodyPr>
          <a:lstStyle>
            <a:lvl1pPr>
              <a:defRPr sz="1400" b="1" i="0" cap="all" baseline="0">
                <a:solidFill>
                  <a:schemeClr val="accent1"/>
                </a:solidFill>
                <a:latin typeface="+mn-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Title is Arial bold at 12-14pts</a:t>
            </a:r>
          </a:p>
        </p:txBody>
      </p:sp>
    </p:spTree>
    <p:extLst>
      <p:ext uri="{BB962C8B-B14F-4D97-AF65-F5344CB8AC3E}">
        <p14:creationId xmlns:p14="http://schemas.microsoft.com/office/powerpoint/2010/main" val="5917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572001" y="-1"/>
            <a:ext cx="4572000" cy="5143499"/>
          </a:xfrm>
          <a:solidFill>
            <a:schemeClr val="bg2"/>
          </a:solidFill>
        </p:spPr>
        <p:txBody>
          <a:bodyPr anchor="t">
            <a:normAutofit/>
          </a:bodyPr>
          <a:lstStyle>
            <a:lvl1pPr marL="0" indent="0" algn="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Picture</a:t>
            </a:r>
          </a:p>
        </p:txBody>
      </p:sp>
      <p:sp>
        <p:nvSpPr>
          <p:cNvPr id="6" name="Freeform 5">
            <a:extLst>
              <a:ext uri="{FF2B5EF4-FFF2-40B4-BE49-F238E27FC236}">
                <a16:creationId xmlns:a16="http://schemas.microsoft.com/office/drawing/2014/main" id="{C336D1C2-4E30-ACF6-F2ED-CA5FA9FB4233}"/>
              </a:ext>
            </a:extLst>
          </p:cNvPr>
          <p:cNvSpPr/>
          <p:nvPr userDrawn="1"/>
        </p:nvSpPr>
        <p:spPr>
          <a:xfrm>
            <a:off x="0" y="-1"/>
            <a:ext cx="7336840" cy="5143500"/>
          </a:xfrm>
          <a:custGeom>
            <a:avLst/>
            <a:gdLst>
              <a:gd name="connsiteX0" fmla="*/ 0 w 7336840"/>
              <a:gd name="connsiteY0" fmla="*/ 0 h 5143500"/>
              <a:gd name="connsiteX1" fmla="*/ 7336840 w 7336840"/>
              <a:gd name="connsiteY1" fmla="*/ 0 h 5143500"/>
              <a:gd name="connsiteX2" fmla="*/ 7245529 w 7336840"/>
              <a:gd name="connsiteY2" fmla="*/ 101208 h 5143500"/>
              <a:gd name="connsiteX3" fmla="*/ 4680096 w 7336840"/>
              <a:gd name="connsiteY3" fmla="*/ 5091348 h 5143500"/>
              <a:gd name="connsiteX4" fmla="*/ 4667806 w 7336840"/>
              <a:gd name="connsiteY4" fmla="*/ 5143500 h 5143500"/>
              <a:gd name="connsiteX5" fmla="*/ 0 w 7336840"/>
              <a:gd name="connsiteY5" fmla="*/ 514349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6840" h="5143500">
                <a:moveTo>
                  <a:pt x="0" y="0"/>
                </a:moveTo>
                <a:lnTo>
                  <a:pt x="7336840" y="0"/>
                </a:lnTo>
                <a:lnTo>
                  <a:pt x="7245529" y="101208"/>
                </a:lnTo>
                <a:cubicBezTo>
                  <a:pt x="6060066" y="1463063"/>
                  <a:pt x="5165057" y="3173343"/>
                  <a:pt x="4680096" y="5091348"/>
                </a:cubicBezTo>
                <a:lnTo>
                  <a:pt x="4667806" y="5143500"/>
                </a:lnTo>
                <a:lnTo>
                  <a:pt x="0" y="5143499"/>
                </a:ln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605382" y="1865234"/>
            <a:ext cx="4428532" cy="2659632"/>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605382" y="744718"/>
            <a:ext cx="4428532" cy="1014412"/>
          </a:xfrm>
        </p:spPr>
        <p:txBody>
          <a:bodyPr anchor="t">
            <a:noAutofit/>
          </a:bodyPr>
          <a:lstStyle>
            <a:lvl1pPr algn="l">
              <a:lnSpc>
                <a:spcPct val="110000"/>
              </a:lnSpc>
              <a:defRPr sz="2500" b="1" i="0" cap="all" baseline="0">
                <a:solidFill>
                  <a:schemeClr val="bg1"/>
                </a:solidFill>
                <a:latin typeface="+mj-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ALL CAPS AT 25 PTS</a:t>
            </a:r>
          </a:p>
        </p:txBody>
      </p:sp>
      <p:sp>
        <p:nvSpPr>
          <p:cNvPr id="7" name="Slide Number Placeholder 5">
            <a:extLst>
              <a:ext uri="{FF2B5EF4-FFF2-40B4-BE49-F238E27FC236}">
                <a16:creationId xmlns:a16="http://schemas.microsoft.com/office/drawing/2014/main" id="{6446692A-AFF5-BF40-844E-2040B93DC1A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pic>
        <p:nvPicPr>
          <p:cNvPr id="10" name="Picture 9">
            <a:extLst>
              <a:ext uri="{FF2B5EF4-FFF2-40B4-BE49-F238E27FC236}">
                <a16:creationId xmlns:a16="http://schemas.microsoft.com/office/drawing/2014/main" id="{EDACC084-CD0B-CB4B-B676-E1F1363679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708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6877210" cy="977010"/>
          </a:xfrm>
        </p:spPr>
        <p:txBody>
          <a:bodyPr/>
          <a:lstStyle/>
          <a:p>
            <a:r>
              <a:rPr lang="en-US" dirty="0"/>
              <a:t>TITLE IS ALL CAPS AT 25-30PTS</a:t>
            </a:r>
          </a:p>
        </p:txBody>
      </p:sp>
      <p:sp>
        <p:nvSpPr>
          <p:cNvPr id="7" name="Text Placeholder 6">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437990" y="4069460"/>
            <a:ext cx="5505610" cy="273845"/>
          </a:xfrm>
        </p:spPr>
        <p:txBody>
          <a:bodyPr/>
          <a:lstStyle>
            <a:lvl1pPr>
              <a:defRPr b="1">
                <a:solidFill>
                  <a:schemeClr val="accent4"/>
                </a:solidFill>
              </a:defRPr>
            </a:lvl1pPr>
          </a:lstStyle>
          <a:p>
            <a:pPr lvl="0"/>
            <a:r>
              <a:rPr lang="en-US" dirty="0"/>
              <a:t>Caption is </a:t>
            </a:r>
            <a:r>
              <a:rPr lang="en-US" dirty="0" err="1"/>
              <a:t>Arizl</a:t>
            </a:r>
            <a:r>
              <a:rPr lang="en-US" dirty="0"/>
              <a:t> bold at 12pts </a:t>
            </a:r>
          </a:p>
        </p:txBody>
      </p:sp>
      <p:sp>
        <p:nvSpPr>
          <p:cNvPr id="10" name="Text Placeholder 4">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6" name="Rectangle 15">
            <a:extLst>
              <a:ext uri="{FF2B5EF4-FFF2-40B4-BE49-F238E27FC236}">
                <a16:creationId xmlns:a16="http://schemas.microsoft.com/office/drawing/2014/main" id="{9E9AED67-7B86-D945-92A3-1DFD0097E80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4">
            <a:extLst>
              <a:ext uri="{FF2B5EF4-FFF2-40B4-BE49-F238E27FC236}">
                <a16:creationId xmlns:a16="http://schemas.microsoft.com/office/drawing/2014/main" id="{0F4EB02C-6FE6-1A47-8022-01232D33629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8" name="Slide Number Placeholder 5">
            <a:extLst>
              <a:ext uri="{FF2B5EF4-FFF2-40B4-BE49-F238E27FC236}">
                <a16:creationId xmlns:a16="http://schemas.microsoft.com/office/drawing/2014/main" id="{6C8ED1C2-16C7-D946-9CE1-ADDDF3A5E0A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E09C871F-FF2C-6445-9A92-4B74224E91E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1" name="Text Placeholder 5">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F51F1C95-9891-4249-BABE-04AE515330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267796125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9" name="Picture 8">
            <a:extLst>
              <a:ext uri="{FF2B5EF4-FFF2-40B4-BE49-F238E27FC236}">
                <a16:creationId xmlns:a16="http://schemas.microsoft.com/office/drawing/2014/main" id="{D9836D56-853F-5F49-8046-A11DE0E35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39440943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D3B4F64-CD41-0643-BB0C-5B4373946342}"/>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3" name="Slide Number Placeholder 5">
            <a:extLst>
              <a:ext uri="{FF2B5EF4-FFF2-40B4-BE49-F238E27FC236}">
                <a16:creationId xmlns:a16="http://schemas.microsoft.com/office/drawing/2014/main" id="{AC466D7F-068F-ED47-9AD2-C0C743931AC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8" name="Straight Connector 17">
            <a:extLst>
              <a:ext uri="{FF2B5EF4-FFF2-40B4-BE49-F238E27FC236}">
                <a16:creationId xmlns:a16="http://schemas.microsoft.com/office/drawing/2014/main" id="{A175C9A7-D338-384F-B0FF-23DB68C57AF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0" name="Text Placeholder 5">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7" name="Picture 6">
            <a:extLst>
              <a:ext uri="{FF2B5EF4-FFF2-40B4-BE49-F238E27FC236}">
                <a16:creationId xmlns:a16="http://schemas.microsoft.com/office/drawing/2014/main" id="{43E8EC32-7002-774F-B7AC-A0277775B5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2514930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411A-B042-00D2-38DE-2B804306B9B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6D0ECAF5-9958-A14D-A435-03CDAD7C93A5}"/>
              </a:ext>
            </a:extLst>
          </p:cNvPr>
          <p:cNvSpPr/>
          <p:nvPr userDrawn="1"/>
        </p:nvSpPr>
        <p:spPr>
          <a:xfrm>
            <a:off x="8600688" y="0"/>
            <a:ext cx="543312"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7244696" y="3230131"/>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1500" b="0" i="0" dirty="0">
                <a:solidFill>
                  <a:schemeClr val="tx1"/>
                </a:solidFill>
                <a:latin typeface="Arial" panose="020B0604020202020204" pitchFamily="34" charset="0"/>
              </a:rPr>
              <a:t>#AHA23</a:t>
            </a:r>
          </a:p>
        </p:txBody>
      </p:sp>
      <p:pic>
        <p:nvPicPr>
          <p:cNvPr id="4" name="Picture 3">
            <a:extLst>
              <a:ext uri="{FF2B5EF4-FFF2-40B4-BE49-F238E27FC236}">
                <a16:creationId xmlns:a16="http://schemas.microsoft.com/office/drawing/2014/main" id="{7F7F4375-55B2-3645-805B-8633B02A1A9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13351" y="3008643"/>
            <a:ext cx="1358973" cy="736563"/>
          </a:xfrm>
          <a:prstGeom prst="rect">
            <a:avLst/>
          </a:prstGeom>
        </p:spPr>
      </p:pic>
      <p:pic>
        <p:nvPicPr>
          <p:cNvPr id="6" name="Picture 5">
            <a:extLst>
              <a:ext uri="{FF2B5EF4-FFF2-40B4-BE49-F238E27FC236}">
                <a16:creationId xmlns:a16="http://schemas.microsoft.com/office/drawing/2014/main" id="{1BF2AF87-698A-AE4A-B2CE-BCF5841E8AD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219049" y="3311818"/>
            <a:ext cx="1129086" cy="358081"/>
          </a:xfrm>
          <a:prstGeom prst="rect">
            <a:avLst/>
          </a:prstGeom>
        </p:spPr>
      </p:pic>
      <p:sp>
        <p:nvSpPr>
          <p:cNvPr id="5" name="Title 1">
            <a:extLst>
              <a:ext uri="{FF2B5EF4-FFF2-40B4-BE49-F238E27FC236}">
                <a16:creationId xmlns:a16="http://schemas.microsoft.com/office/drawing/2014/main" id="{EDB74ED7-A2D1-DAB8-57FB-64C08F97A580}"/>
              </a:ext>
            </a:extLst>
          </p:cNvPr>
          <p:cNvSpPr>
            <a:spLocks noGrp="1"/>
          </p:cNvSpPr>
          <p:nvPr>
            <p:ph type="title" hasCustomPrompt="1"/>
          </p:nvPr>
        </p:nvSpPr>
        <p:spPr>
          <a:xfrm>
            <a:off x="4089400" y="438677"/>
            <a:ext cx="4525513" cy="2354940"/>
          </a:xfrm>
        </p:spPr>
        <p:txBody>
          <a:bodyPr anchor="b">
            <a:noAutofit/>
          </a:bodyPr>
          <a:lstStyle>
            <a:lvl1pPr algn="r">
              <a:lnSpc>
                <a:spcPts val="4000"/>
              </a:lnSpc>
              <a:defRPr sz="4800" b="1" i="0">
                <a:solidFill>
                  <a:schemeClr val="tx1"/>
                </a:solidFill>
                <a:latin typeface="+mj-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979FFF99-5798-42F6-A83F-DDC0F6F65A9E}"/>
              </a:ext>
            </a:extLst>
          </p:cNvPr>
          <p:cNvCxnSpPr>
            <a:cxnSpLocks/>
          </p:cNvCxnSpPr>
          <p:nvPr userDrawn="1"/>
        </p:nvCxnSpPr>
        <p:spPr>
          <a:xfrm>
            <a:off x="4419012" y="2861462"/>
            <a:ext cx="41059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4F1092-7FF3-7F5C-DA2F-FCDF8A93CA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887330" y="6683627"/>
            <a:ext cx="2321120" cy="311729"/>
          </a:xfrm>
          <a:prstGeom prst="rect">
            <a:avLst/>
          </a:prstGeom>
        </p:spPr>
      </p:pic>
    </p:spTree>
    <p:extLst>
      <p:ext uri="{BB962C8B-B14F-4D97-AF65-F5344CB8AC3E}">
        <p14:creationId xmlns:p14="http://schemas.microsoft.com/office/powerpoint/2010/main" val="2683733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15EA-B6FB-234E-A640-3499E5CFE38A}"/>
              </a:ext>
            </a:extLst>
          </p:cNvPr>
          <p:cNvSpPr>
            <a:spLocks noGrp="1"/>
          </p:cNvSpPr>
          <p:nvPr>
            <p:ph type="title"/>
          </p:nvPr>
        </p:nvSpPr>
        <p:spPr/>
        <p:txBody>
          <a:bodyPr/>
          <a:lstStyle/>
          <a:p>
            <a:r>
              <a:rPr lang="en-GB"/>
              <a:t>Click to edit Master title style</a:t>
            </a:r>
            <a:endParaRPr lang="en-NG"/>
          </a:p>
        </p:txBody>
      </p:sp>
      <p:sp>
        <p:nvSpPr>
          <p:cNvPr id="3" name="Content Placeholder 2">
            <a:extLst>
              <a:ext uri="{FF2B5EF4-FFF2-40B4-BE49-F238E27FC236}">
                <a16:creationId xmlns:a16="http://schemas.microsoft.com/office/drawing/2014/main" id="{D8F78C4C-C377-1749-BAF0-1EB42930CE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1CB184D0-9195-574B-AC71-1F5661539A76}"/>
              </a:ext>
            </a:extLst>
          </p:cNvPr>
          <p:cNvSpPr>
            <a:spLocks noGrp="1"/>
          </p:cNvSpPr>
          <p:nvPr>
            <p:ph type="dt" sz="half" idx="10"/>
          </p:nvPr>
        </p:nvSpPr>
        <p:spPr/>
        <p:txBody>
          <a:bodyPr/>
          <a:lstStyle/>
          <a:p>
            <a:fld id="{03840CF8-3509-1E48-807E-C16EDC18745A}" type="datetimeFigureOut">
              <a:rPr lang="en-NG" smtClean="0"/>
              <a:t>11/13/2023</a:t>
            </a:fld>
            <a:endParaRPr lang="en-NG"/>
          </a:p>
        </p:txBody>
      </p:sp>
      <p:sp>
        <p:nvSpPr>
          <p:cNvPr id="5" name="Footer Placeholder 4">
            <a:extLst>
              <a:ext uri="{FF2B5EF4-FFF2-40B4-BE49-F238E27FC236}">
                <a16:creationId xmlns:a16="http://schemas.microsoft.com/office/drawing/2014/main" id="{A6207F5B-3DCC-9B40-AE72-CA96B2F054E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9737A27-F5D6-A944-AECB-04D44B427C39}"/>
              </a:ext>
            </a:extLst>
          </p:cNvPr>
          <p:cNvSpPr>
            <a:spLocks noGrp="1"/>
          </p:cNvSpPr>
          <p:nvPr>
            <p:ph type="sldNum" sz="quarter" idx="12"/>
          </p:nvPr>
        </p:nvSpPr>
        <p:spPr/>
        <p:txBody>
          <a:bodyPr/>
          <a:lstStyle/>
          <a:p>
            <a:fld id="{33179327-264D-564A-8807-CAFA408943D0}" type="slidenum">
              <a:rPr lang="en-NG" smtClean="0"/>
              <a:t>‹#›</a:t>
            </a:fld>
            <a:endParaRPr lang="en-NG"/>
          </a:p>
        </p:txBody>
      </p:sp>
      <p:pic>
        <p:nvPicPr>
          <p:cNvPr id="7" name="Google Shape;152;p28" descr="Logo&#10;&#10;Description automatically generated">
            <a:extLst>
              <a:ext uri="{FF2B5EF4-FFF2-40B4-BE49-F238E27FC236}">
                <a16:creationId xmlns:a16="http://schemas.microsoft.com/office/drawing/2014/main" id="{ED1A4ED5-1B5A-1229-9D73-81B0E4688BE7}"/>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8337480" y="4608319"/>
            <a:ext cx="717847" cy="455185"/>
          </a:xfrm>
          <a:prstGeom prst="rect">
            <a:avLst/>
          </a:prstGeom>
          <a:noFill/>
          <a:ln>
            <a:noFill/>
          </a:ln>
        </p:spPr>
      </p:pic>
    </p:spTree>
    <p:extLst>
      <p:ext uri="{BB962C8B-B14F-4D97-AF65-F5344CB8AC3E}">
        <p14:creationId xmlns:p14="http://schemas.microsoft.com/office/powerpoint/2010/main" val="18188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298B-887F-CD42-A66C-BDFCBC6B761A}"/>
              </a:ext>
            </a:extLst>
          </p:cNvPr>
          <p:cNvSpPr/>
          <p:nvPr userDrawn="1"/>
        </p:nvSpPr>
        <p:spPr>
          <a:xfrm>
            <a:off x="8483955" y="0"/>
            <a:ext cx="657164" cy="4929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854" y="614723"/>
            <a:ext cx="4134010" cy="430887"/>
          </a:xfrm>
        </p:spPr>
        <p:txBody>
          <a:bodyPr/>
          <a:lstStyle>
            <a:lvl1pPr>
              <a:defRPr>
                <a:solidFill>
                  <a:schemeClr val="accent1"/>
                </a:solidFill>
              </a:defRPr>
            </a:lvl1pPr>
          </a:lstStyle>
          <a:p>
            <a:r>
              <a:rPr lang="en-US" dirty="0"/>
              <a:t>OVERVIEW</a:t>
            </a:r>
          </a:p>
        </p:txBody>
      </p:sp>
      <p:sp>
        <p:nvSpPr>
          <p:cNvPr id="10" name="Text Placeholder 9">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726965" y="3139749"/>
            <a:ext cx="2055666" cy="430887"/>
          </a:xfrm>
        </p:spPr>
        <p:txBody>
          <a:bodyPr/>
          <a:lstStyle>
            <a:lvl1pPr>
              <a:defRPr b="1"/>
            </a:lvl1pPr>
          </a:lstStyle>
          <a:p>
            <a:pPr lvl="0"/>
            <a:r>
              <a:rPr lang="en-US" dirty="0"/>
              <a:t>Section Title</a:t>
            </a:r>
            <a:br>
              <a:rPr lang="en-US" dirty="0"/>
            </a:br>
            <a:r>
              <a:rPr lang="en-US" dirty="0"/>
              <a:t>Slide #</a:t>
            </a:r>
          </a:p>
        </p:txBody>
      </p:sp>
      <p:sp>
        <p:nvSpPr>
          <p:cNvPr id="11" name="Text Placeholder 9">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726965" y="3746851"/>
            <a:ext cx="2055666" cy="430887"/>
          </a:xfrm>
        </p:spPr>
        <p:txBody>
          <a:bodyPr/>
          <a:lstStyle>
            <a:lvl1pPr>
              <a:defRPr b="1"/>
            </a:lvl1pPr>
          </a:lstStyle>
          <a:p>
            <a:pPr lvl="0"/>
            <a:r>
              <a:rPr lang="en-US" dirty="0"/>
              <a:t>Section Title</a:t>
            </a:r>
            <a:br>
              <a:rPr lang="en-US" dirty="0"/>
            </a:br>
            <a:r>
              <a:rPr lang="en-US" dirty="0"/>
              <a:t>Slide #</a:t>
            </a:r>
          </a:p>
        </p:txBody>
      </p:sp>
      <p:sp>
        <p:nvSpPr>
          <p:cNvPr id="12" name="Text Placeholder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3244201" y="3139749"/>
            <a:ext cx="2055666" cy="430887"/>
          </a:xfrm>
        </p:spPr>
        <p:txBody>
          <a:bodyPr/>
          <a:lstStyle>
            <a:lvl1pPr>
              <a:defRPr b="1"/>
            </a:lvl1pPr>
          </a:lstStyle>
          <a:p>
            <a:pPr lvl="0"/>
            <a:r>
              <a:rPr lang="en-US" dirty="0"/>
              <a:t>Section Title</a:t>
            </a:r>
            <a:br>
              <a:rPr lang="en-US" dirty="0"/>
            </a:br>
            <a:r>
              <a:rPr lang="en-US" dirty="0"/>
              <a:t>Slide #</a:t>
            </a:r>
          </a:p>
        </p:txBody>
      </p:sp>
      <p:sp>
        <p:nvSpPr>
          <p:cNvPr id="13" name="Text Placeholder 9">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3244201" y="1320330"/>
            <a:ext cx="2055666" cy="430887"/>
          </a:xfrm>
        </p:spPr>
        <p:txBody>
          <a:bodyPr/>
          <a:lstStyle>
            <a:lvl1pPr>
              <a:defRPr b="1"/>
            </a:lvl1pPr>
          </a:lstStyle>
          <a:p>
            <a:pPr lvl="0"/>
            <a:r>
              <a:rPr lang="en-US" dirty="0"/>
              <a:t>Section Title</a:t>
            </a:r>
            <a:br>
              <a:rPr lang="en-US" dirty="0"/>
            </a:br>
            <a:r>
              <a:rPr lang="en-US" dirty="0"/>
              <a:t>Slide #</a:t>
            </a:r>
          </a:p>
        </p:txBody>
      </p:sp>
      <p:sp>
        <p:nvSpPr>
          <p:cNvPr id="14" name="Text Placeholder 9">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3244201" y="1927432"/>
            <a:ext cx="2055666" cy="430887"/>
          </a:xfrm>
        </p:spPr>
        <p:txBody>
          <a:bodyPr/>
          <a:lstStyle>
            <a:lvl1pPr>
              <a:defRPr b="1"/>
            </a:lvl1pPr>
          </a:lstStyle>
          <a:p>
            <a:pPr lvl="0"/>
            <a:r>
              <a:rPr lang="en-US" dirty="0"/>
              <a:t>Section Title</a:t>
            </a:r>
            <a:br>
              <a:rPr lang="en-US" dirty="0"/>
            </a:br>
            <a:r>
              <a:rPr lang="en-US" dirty="0"/>
              <a:t>Slide #</a:t>
            </a:r>
          </a:p>
        </p:txBody>
      </p:sp>
      <p:sp>
        <p:nvSpPr>
          <p:cNvPr id="15" name="Text Placeholder 9">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3244201" y="2534534"/>
            <a:ext cx="2055666" cy="430887"/>
          </a:xfrm>
        </p:spPr>
        <p:txBody>
          <a:bodyPr/>
          <a:lstStyle>
            <a:lvl1pPr>
              <a:defRPr b="1"/>
            </a:lvl1pPr>
          </a:lstStyle>
          <a:p>
            <a:pPr lvl="0"/>
            <a:r>
              <a:rPr lang="en-US" dirty="0"/>
              <a:t>Section Title</a:t>
            </a:r>
            <a:br>
              <a:rPr lang="en-US" dirty="0"/>
            </a:br>
            <a:r>
              <a:rPr lang="en-US" dirty="0"/>
              <a:t>Slide #</a:t>
            </a:r>
          </a:p>
        </p:txBody>
      </p:sp>
      <p:sp>
        <p:nvSpPr>
          <p:cNvPr id="16" name="Text Placeholder 9">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725854" y="1320330"/>
            <a:ext cx="2055666" cy="430887"/>
          </a:xfrm>
        </p:spPr>
        <p:txBody>
          <a:bodyPr/>
          <a:lstStyle>
            <a:lvl1pPr>
              <a:defRPr b="1"/>
            </a:lvl1pPr>
          </a:lstStyle>
          <a:p>
            <a:pPr lvl="0"/>
            <a:r>
              <a:rPr lang="en-US" dirty="0"/>
              <a:t>Section Title</a:t>
            </a:r>
            <a:br>
              <a:rPr lang="en-US" dirty="0"/>
            </a:br>
            <a:r>
              <a:rPr lang="en-US" dirty="0"/>
              <a:t>Slide #</a:t>
            </a:r>
          </a:p>
        </p:txBody>
      </p:sp>
      <p:sp>
        <p:nvSpPr>
          <p:cNvPr id="17" name="Text Placeholder 9">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725854" y="1927432"/>
            <a:ext cx="2055666" cy="430887"/>
          </a:xfrm>
        </p:spPr>
        <p:txBody>
          <a:bodyPr/>
          <a:lstStyle>
            <a:lvl1pPr>
              <a:defRPr b="1"/>
            </a:lvl1pPr>
          </a:lstStyle>
          <a:p>
            <a:pPr lvl="0"/>
            <a:r>
              <a:rPr lang="en-US" dirty="0"/>
              <a:t>Section Title</a:t>
            </a:r>
            <a:br>
              <a:rPr lang="en-US" dirty="0"/>
            </a:br>
            <a:r>
              <a:rPr lang="en-US" dirty="0"/>
              <a:t>Slide #</a:t>
            </a:r>
          </a:p>
        </p:txBody>
      </p:sp>
      <p:sp>
        <p:nvSpPr>
          <p:cNvPr id="18" name="Text Placeholder 9">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725854" y="2534534"/>
            <a:ext cx="2055666" cy="430887"/>
          </a:xfrm>
        </p:spPr>
        <p:txBody>
          <a:bodyPr/>
          <a:lstStyle>
            <a:lvl1pPr>
              <a:defRPr b="1"/>
            </a:lvl1pPr>
          </a:lstStyle>
          <a:p>
            <a:pPr lvl="0"/>
            <a:r>
              <a:rPr lang="en-US" dirty="0"/>
              <a:t>Section Title</a:t>
            </a:r>
            <a:br>
              <a:rPr lang="en-US" dirty="0"/>
            </a:br>
            <a:r>
              <a:rPr lang="en-US" dirty="0"/>
              <a:t>Slide #</a:t>
            </a:r>
          </a:p>
        </p:txBody>
      </p:sp>
      <p:sp>
        <p:nvSpPr>
          <p:cNvPr id="25" name="Text Placeholder 9">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3244201" y="3741224"/>
            <a:ext cx="2055666" cy="430887"/>
          </a:xfrm>
        </p:spPr>
        <p:txBody>
          <a:bodyPr/>
          <a:lstStyle>
            <a:lvl1pPr>
              <a:defRPr b="1"/>
            </a:lvl1pPr>
          </a:lstStyle>
          <a:p>
            <a:pPr lvl="0"/>
            <a:r>
              <a:rPr lang="en-US" dirty="0"/>
              <a:t>Section Title</a:t>
            </a:r>
            <a:br>
              <a:rPr lang="en-US" dirty="0"/>
            </a:br>
            <a:r>
              <a:rPr lang="en-US" dirty="0"/>
              <a:t>Slide #</a:t>
            </a:r>
          </a:p>
        </p:txBody>
      </p:sp>
      <p:pic>
        <p:nvPicPr>
          <p:cNvPr id="23" name="Picture 22">
            <a:extLst>
              <a:ext uri="{FF2B5EF4-FFF2-40B4-BE49-F238E27FC236}">
                <a16:creationId xmlns:a16="http://schemas.microsoft.com/office/drawing/2014/main" id="{3E762BDA-3552-A446-AFE6-6BD418CD63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
        <p:nvSpPr>
          <p:cNvPr id="5" name="Picture Placeholder 4">
            <a:extLst>
              <a:ext uri="{FF2B5EF4-FFF2-40B4-BE49-F238E27FC236}">
                <a16:creationId xmlns:a16="http://schemas.microsoft.com/office/drawing/2014/main" id="{25AE220C-1247-0B10-CC0A-F822B1D7494D}"/>
              </a:ext>
            </a:extLst>
          </p:cNvPr>
          <p:cNvSpPr>
            <a:spLocks noGrp="1" noChangeAspect="1"/>
          </p:cNvSpPr>
          <p:nvPr>
            <p:ph type="pic" idx="1"/>
          </p:nvPr>
        </p:nvSpPr>
        <p:spPr>
          <a:xfrm>
            <a:off x="4572001" y="-6379"/>
            <a:ext cx="4571999" cy="5146743"/>
          </a:xfrm>
          <a:custGeom>
            <a:avLst/>
            <a:gdLst>
              <a:gd name="connsiteX0" fmla="*/ 3295228 w 4571999"/>
              <a:gd name="connsiteY0" fmla="*/ 0 h 5146743"/>
              <a:gd name="connsiteX1" fmla="*/ 4571999 w 4571999"/>
              <a:gd name="connsiteY1" fmla="*/ 0 h 5146743"/>
              <a:gd name="connsiteX2" fmla="*/ 4571999 w 4571999"/>
              <a:gd name="connsiteY2" fmla="*/ 5146743 h 5146743"/>
              <a:gd name="connsiteX3" fmla="*/ 0 w 4571999"/>
              <a:gd name="connsiteY3" fmla="*/ 5146743 h 5146743"/>
              <a:gd name="connsiteX4" fmla="*/ 94308 w 4571999"/>
              <a:gd name="connsiteY4" fmla="*/ 5054808 h 5146743"/>
              <a:gd name="connsiteX5" fmla="*/ 2220375 w 4571999"/>
              <a:gd name="connsiteY5" fmla="*/ 206371 h 5146743"/>
              <a:gd name="connsiteX6" fmla="*/ 2239504 w 4571999"/>
              <a:gd name="connsiteY6" fmla="*/ 1 h 5146743"/>
              <a:gd name="connsiteX7" fmla="*/ 3295228 w 4571999"/>
              <a:gd name="connsiteY7" fmla="*/ 1 h 514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9" h="5146743">
                <a:moveTo>
                  <a:pt x="3295228" y="0"/>
                </a:moveTo>
                <a:lnTo>
                  <a:pt x="4571999" y="0"/>
                </a:lnTo>
                <a:lnTo>
                  <a:pt x="4571999" y="5146743"/>
                </a:lnTo>
                <a:lnTo>
                  <a:pt x="0" y="5146743"/>
                </a:lnTo>
                <a:lnTo>
                  <a:pt x="94308" y="5054808"/>
                </a:lnTo>
                <a:cubicBezTo>
                  <a:pt x="1213272" y="3907638"/>
                  <a:pt x="1999871" y="2184687"/>
                  <a:pt x="2220375" y="206371"/>
                </a:cubicBezTo>
                <a:lnTo>
                  <a:pt x="2239504" y="1"/>
                </a:lnTo>
                <a:lnTo>
                  <a:pt x="3295228" y="1"/>
                </a:lnTo>
                <a:close/>
              </a:path>
            </a:pathLst>
          </a:custGeom>
          <a:solidFill>
            <a:schemeClr val="bg2"/>
          </a:solidFill>
        </p:spPr>
        <p:txBody>
          <a:bodyPr wrap="square" anchor="ctr">
            <a:no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24079811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0489" y="939161"/>
            <a:ext cx="3419396" cy="373994"/>
          </a:xfrm>
        </p:spPr>
        <p:txBody>
          <a:bodyPr anchor="t">
            <a:normAutofit/>
          </a:bodyPr>
          <a:lstStyle>
            <a:lvl1pPr>
              <a:defRPr sz="2000">
                <a:solidFill>
                  <a:schemeClr val="accent1"/>
                </a:solidFill>
              </a:defRPr>
            </a:lvl1pPr>
          </a:lstStyle>
          <a:p>
            <a:r>
              <a:rPr lang="en-US" dirty="0"/>
              <a:t>ONE SPEAKER</a:t>
            </a:r>
          </a:p>
        </p:txBody>
      </p:sp>
      <p:sp>
        <p:nvSpPr>
          <p:cNvPr id="4" name="Content Placeholder 3"/>
          <p:cNvSpPr>
            <a:spLocks noGrp="1"/>
          </p:cNvSpPr>
          <p:nvPr>
            <p:ph sz="half" idx="2" hasCustomPrompt="1"/>
          </p:nvPr>
        </p:nvSpPr>
        <p:spPr>
          <a:xfrm>
            <a:off x="3570488" y="1716179"/>
            <a:ext cx="5150339" cy="2345867"/>
          </a:xfrm>
        </p:spPr>
        <p:txBody>
          <a:bodyPr>
            <a:normAutofit/>
          </a:bodyPr>
          <a:lstStyle>
            <a:lvl1pPr>
              <a:defRPr sz="1000">
                <a:solidFill>
                  <a:schemeClr val="tx1"/>
                </a:solidFill>
              </a:defRPr>
            </a:lvl1p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3570489" y="1353862"/>
            <a:ext cx="4024924" cy="321610"/>
          </a:xfrm>
        </p:spPr>
        <p:txBody>
          <a:bodyPr>
            <a:normAutofit/>
          </a:bodyPr>
          <a:lstStyle>
            <a:lvl1pPr>
              <a:defRPr sz="15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1157288" y="249892"/>
            <a:ext cx="4159549" cy="4159548"/>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pic>
        <p:nvPicPr>
          <p:cNvPr id="12" name="Picture 11">
            <a:extLst>
              <a:ext uri="{FF2B5EF4-FFF2-40B4-BE49-F238E27FC236}">
                <a16:creationId xmlns:a16="http://schemas.microsoft.com/office/drawing/2014/main" id="{436692AF-EA47-EE4E-BC74-3942A8204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48358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peaker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799663-1C3A-7140-A8B6-5A942E0AE02F}"/>
              </a:ext>
            </a:extLst>
          </p:cNvPr>
          <p:cNvSpPr/>
          <p:nvPr userDrawn="1"/>
        </p:nvSpPr>
        <p:spPr>
          <a:xfrm>
            <a:off x="1" y="0"/>
            <a:ext cx="4572000" cy="51435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623143" y="1266737"/>
            <a:ext cx="2226318" cy="321610"/>
          </a:xfrm>
        </p:spPr>
        <p:txBody>
          <a:bodyPr anchor="t">
            <a:noAutofit/>
          </a:bodyPr>
          <a:lstStyle>
            <a:lvl1pPr algn="l">
              <a:lnSpc>
                <a:spcPct val="100000"/>
              </a:lnSpc>
              <a:defRPr sz="1500" cap="all" baseline="0">
                <a:solidFill>
                  <a:schemeClr val="accent1"/>
                </a:solidFill>
                <a:latin typeface="+mj-lt"/>
              </a:defRPr>
            </a:lvl1pPr>
          </a:lstStyle>
          <a:p>
            <a:r>
              <a:rPr lang="en-US" dirty="0"/>
              <a:t>SPEAKER NAME</a:t>
            </a:r>
          </a:p>
        </p:txBody>
      </p:sp>
      <p:sp>
        <p:nvSpPr>
          <p:cNvPr id="4" name="Content Placeholder 3"/>
          <p:cNvSpPr>
            <a:spLocks noGrp="1"/>
          </p:cNvSpPr>
          <p:nvPr>
            <p:ph sz="half" idx="2" hasCustomPrompt="1"/>
          </p:nvPr>
        </p:nvSpPr>
        <p:spPr>
          <a:xfrm>
            <a:off x="4957235" y="2116668"/>
            <a:ext cx="3892225" cy="2408828"/>
          </a:xfrm>
        </p:spPr>
        <p:txBody>
          <a:bodyPr>
            <a:normAutofit/>
          </a:bodyPr>
          <a:lstStyle>
            <a:lvl1pPr>
              <a:defRPr sz="1000">
                <a:solidFill>
                  <a:schemeClr val="tx1"/>
                </a:solidFill>
              </a:defRPr>
            </a:lvl1pPr>
          </a:lstStyle>
          <a:p>
            <a:pPr lvl="0"/>
            <a:r>
              <a:rPr lang="en-US" dirty="0"/>
              <a:t>Bio copy is Arial at 10pts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6623142" y="1515979"/>
            <a:ext cx="2226318" cy="321610"/>
          </a:xfrm>
        </p:spPr>
        <p:txBody>
          <a:bodyPr>
            <a:normAutofit/>
          </a:bodyPr>
          <a:lstStyle>
            <a:lvl1pPr>
              <a:defRPr sz="12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5022094" y="475555"/>
            <a:ext cx="1297175" cy="1297175"/>
          </a:xfrm>
          <a:prstGeom prst="ellipse">
            <a:avLst/>
          </a:prstGeom>
          <a:ln>
            <a:solidFill>
              <a:schemeClr val="accent1"/>
            </a:solidFill>
          </a:ln>
        </p:spPr>
        <p:txBody>
          <a:bodyPr/>
          <a:lstStyle/>
          <a:p>
            <a:endParaRPr lang="en-US"/>
          </a:p>
        </p:txBody>
      </p:sp>
      <p:cxnSp>
        <p:nvCxnSpPr>
          <p:cNvPr id="33" name="Straight Connector 32">
            <a:extLst>
              <a:ext uri="{FF2B5EF4-FFF2-40B4-BE49-F238E27FC236}">
                <a16:creationId xmlns:a16="http://schemas.microsoft.com/office/drawing/2014/main" id="{A089AA8C-30E6-A849-A85E-97304461ADA3}"/>
              </a:ext>
            </a:extLst>
          </p:cNvPr>
          <p:cNvCxnSpPr>
            <a:cxnSpLocks/>
          </p:cNvCxnSpPr>
          <p:nvPr userDrawn="1"/>
        </p:nvCxnSpPr>
        <p:spPr>
          <a:xfrm>
            <a:off x="4957235" y="1968061"/>
            <a:ext cx="3892225"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DBD1BCA7-3E28-1D49-A098-A4DEF8BCE5EE}"/>
              </a:ext>
            </a:extLst>
          </p:cNvPr>
          <p:cNvSpPr>
            <a:spLocks noGrp="1"/>
          </p:cNvSpPr>
          <p:nvPr>
            <p:ph sz="half" idx="25" hasCustomPrompt="1"/>
          </p:nvPr>
        </p:nvSpPr>
        <p:spPr>
          <a:xfrm>
            <a:off x="329709" y="2116668"/>
            <a:ext cx="3892225" cy="2408828"/>
          </a:xfrm>
        </p:spPr>
        <p:txBody>
          <a:bodyPr>
            <a:normAutofit/>
          </a:bodyPr>
          <a:lstStyle>
            <a:lvl1pPr>
              <a:defRPr sz="1000">
                <a:solidFill>
                  <a:schemeClr val="bg1"/>
                </a:solidFill>
              </a:defRPr>
            </a:lvl1pPr>
          </a:lstStyle>
          <a:p>
            <a:pPr lvl="0"/>
            <a:r>
              <a:rPr lang="en-US" dirty="0"/>
              <a:t>Bio copy is Arial at 10pts</a:t>
            </a:r>
          </a:p>
        </p:txBody>
      </p:sp>
      <p:sp>
        <p:nvSpPr>
          <p:cNvPr id="41" name="Text Placeholder 4">
            <a:extLst>
              <a:ext uri="{FF2B5EF4-FFF2-40B4-BE49-F238E27FC236}">
                <a16:creationId xmlns:a16="http://schemas.microsoft.com/office/drawing/2014/main" id="{F0B78207-029E-2C48-B477-D381CB2E9E1F}"/>
              </a:ext>
            </a:extLst>
          </p:cNvPr>
          <p:cNvSpPr>
            <a:spLocks noGrp="1"/>
          </p:cNvSpPr>
          <p:nvPr>
            <p:ph type="body" sz="quarter" idx="26" hasCustomPrompt="1"/>
          </p:nvPr>
        </p:nvSpPr>
        <p:spPr>
          <a:xfrm>
            <a:off x="1995616" y="1515979"/>
            <a:ext cx="2226318" cy="321610"/>
          </a:xfrm>
        </p:spPr>
        <p:txBody>
          <a:bodyPr>
            <a:normAutofit/>
          </a:bodyPr>
          <a:lstStyle>
            <a:lvl1pPr>
              <a:defRPr sz="1200" b="1">
                <a:solidFill>
                  <a:schemeClr val="bg1"/>
                </a:solidFill>
              </a:defRPr>
            </a:lvl1pPr>
          </a:lstStyle>
          <a:p>
            <a:pPr lvl="0"/>
            <a:r>
              <a:rPr lang="en-US" dirty="0"/>
              <a:t>Speaker title</a:t>
            </a:r>
          </a:p>
        </p:txBody>
      </p:sp>
      <p:sp>
        <p:nvSpPr>
          <p:cNvPr id="42" name="Picture Placeholder 5">
            <a:extLst>
              <a:ext uri="{FF2B5EF4-FFF2-40B4-BE49-F238E27FC236}">
                <a16:creationId xmlns:a16="http://schemas.microsoft.com/office/drawing/2014/main" id="{843C01F0-AD5E-D748-8DCB-897FBD5CB71D}"/>
              </a:ext>
            </a:extLst>
          </p:cNvPr>
          <p:cNvSpPr>
            <a:spLocks noGrp="1"/>
          </p:cNvSpPr>
          <p:nvPr>
            <p:ph type="pic" sz="quarter" idx="27"/>
          </p:nvPr>
        </p:nvSpPr>
        <p:spPr>
          <a:xfrm>
            <a:off x="394568" y="475555"/>
            <a:ext cx="1297175" cy="1297175"/>
          </a:xfrm>
          <a:prstGeom prst="ellipse">
            <a:avLst/>
          </a:prstGeom>
          <a:ln>
            <a:solidFill>
              <a:schemeClr val="bg1"/>
            </a:solidFill>
          </a:ln>
        </p:spPr>
        <p:txBody>
          <a:bodyPr/>
          <a:lstStyle>
            <a:lvl1pPr>
              <a:defRPr>
                <a:solidFill>
                  <a:schemeClr val="bg1"/>
                </a:solidFill>
              </a:defRPr>
            </a:lvl1pPr>
          </a:lstStyle>
          <a:p>
            <a:endParaRPr lang="en-US"/>
          </a:p>
        </p:txBody>
      </p:sp>
      <p:cxnSp>
        <p:nvCxnSpPr>
          <p:cNvPr id="43" name="Straight Connector 42">
            <a:extLst>
              <a:ext uri="{FF2B5EF4-FFF2-40B4-BE49-F238E27FC236}">
                <a16:creationId xmlns:a16="http://schemas.microsoft.com/office/drawing/2014/main" id="{89490970-2C55-724B-BA36-CAF55FEFDBB2}"/>
              </a:ext>
            </a:extLst>
          </p:cNvPr>
          <p:cNvCxnSpPr>
            <a:cxnSpLocks/>
          </p:cNvCxnSpPr>
          <p:nvPr userDrawn="1"/>
        </p:nvCxnSpPr>
        <p:spPr>
          <a:xfrm>
            <a:off x="329709" y="1968061"/>
            <a:ext cx="3892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C169AD3-D69D-DD43-9F89-A0411109CADB}"/>
              </a:ext>
            </a:extLst>
          </p:cNvPr>
          <p:cNvSpPr>
            <a:spLocks noGrp="1"/>
          </p:cNvSpPr>
          <p:nvPr>
            <p:ph type="body" sz="quarter" idx="28" hasCustomPrompt="1"/>
          </p:nvPr>
        </p:nvSpPr>
        <p:spPr>
          <a:xfrm>
            <a:off x="1995616" y="1266736"/>
            <a:ext cx="2226318" cy="337157"/>
          </a:xfrm>
        </p:spPr>
        <p:txBody>
          <a:bodyPr>
            <a:normAutofit/>
          </a:bodyPr>
          <a:lstStyle>
            <a:lvl1pPr>
              <a:defRPr sz="1500" b="1" i="0" cap="all" baseline="0">
                <a:solidFill>
                  <a:schemeClr val="bg1"/>
                </a:solidFill>
                <a:latin typeface="+mj-lt"/>
              </a:defRPr>
            </a:lvl1pPr>
          </a:lstStyle>
          <a:p>
            <a:r>
              <a:rPr lang="en-US" dirty="0">
                <a:solidFill>
                  <a:schemeClr val="bg1"/>
                </a:solidFill>
              </a:rPr>
              <a:t>SPEAKER NAME</a:t>
            </a:r>
          </a:p>
        </p:txBody>
      </p:sp>
      <p:sp>
        <p:nvSpPr>
          <p:cNvPr id="5" name="Arc 4">
            <a:extLst>
              <a:ext uri="{FF2B5EF4-FFF2-40B4-BE49-F238E27FC236}">
                <a16:creationId xmlns:a16="http://schemas.microsoft.com/office/drawing/2014/main" id="{C4D5D646-615D-0541-AD5A-4E46C8AFAA21}"/>
              </a:ext>
            </a:extLst>
          </p:cNvPr>
          <p:cNvSpPr/>
          <p:nvPr userDrawn="1"/>
        </p:nvSpPr>
        <p:spPr>
          <a:xfrm>
            <a:off x="13949348" y="-1002677"/>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EC85CD65-D3BF-CA4A-B2BD-C3C1987852B4}"/>
              </a:ext>
            </a:extLst>
          </p:cNvPr>
          <p:cNvSpPr/>
          <p:nvPr userDrawn="1"/>
        </p:nvSpPr>
        <p:spPr>
          <a:xfrm rot="21325004">
            <a:off x="13984672" y="-782545"/>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a:extLst>
              <a:ext uri="{FF2B5EF4-FFF2-40B4-BE49-F238E27FC236}">
                <a16:creationId xmlns:a16="http://schemas.microsoft.com/office/drawing/2014/main" id="{A015E968-BE93-9248-9232-9ECEC096E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564642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3146018" y="2698533"/>
            <a:ext cx="1153419" cy="115341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7554542" y="2698533"/>
            <a:ext cx="1153419" cy="1153413"/>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4842355" y="552084"/>
            <a:ext cx="1153419" cy="115113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433833" y="552083"/>
            <a:ext cx="1153419" cy="115113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437989" y="2591216"/>
            <a:ext cx="828283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1685351"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1685351"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1685352"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439687"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439687"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439688" y="2698533"/>
            <a:ext cx="2614086" cy="227271"/>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6093873"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6093873"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6093874"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4839255"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4839255"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4839256" y="2698533"/>
            <a:ext cx="2614086" cy="227271"/>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4520297" y="444767"/>
            <a:ext cx="0" cy="411734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7426520" y="4767263"/>
            <a:ext cx="995238" cy="273844"/>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latin typeface="+mn-lt"/>
              </a:defRPr>
            </a:lvl1pPr>
          </a:lstStyle>
          <a:p>
            <a:pPr lvl="0"/>
            <a:r>
              <a:rPr lang="en-US" dirty="0"/>
              <a:t>Sponsored by:</a:t>
            </a:r>
          </a:p>
        </p:txBody>
      </p:sp>
      <p:pic>
        <p:nvPicPr>
          <p:cNvPr id="26" name="Picture 25">
            <a:extLst>
              <a:ext uri="{FF2B5EF4-FFF2-40B4-BE49-F238E27FC236}">
                <a16:creationId xmlns:a16="http://schemas.microsoft.com/office/drawing/2014/main" id="{23C44018-5A6A-5A40-9C33-3213EA99DA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24551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89" y="614723"/>
            <a:ext cx="6828720" cy="465932"/>
          </a:xfrm>
        </p:spPr>
        <p:txBody>
          <a:bodyPr/>
          <a:lstStyle>
            <a:lvl1pPr>
              <a:defRPr>
                <a:solidFill>
                  <a:schemeClr val="tx1"/>
                </a:solidFill>
              </a:defRPr>
            </a:lvl1pPr>
          </a:lstStyle>
          <a:p>
            <a:r>
              <a:rPr lang="en-US" dirty="0"/>
              <a:t>TITLE IS ALL CAPS AT 25 – 30PTS</a:t>
            </a:r>
          </a:p>
        </p:txBody>
      </p:sp>
      <p:sp>
        <p:nvSpPr>
          <p:cNvPr id="3" name="Content Placeholder 2"/>
          <p:cNvSpPr>
            <a:spLocks noGrp="1"/>
          </p:cNvSpPr>
          <p:nvPr>
            <p:ph idx="1" hasCustomPrompt="1"/>
          </p:nvPr>
        </p:nvSpPr>
        <p:spPr>
          <a:xfrm>
            <a:off x="437990" y="1536807"/>
            <a:ext cx="5962810" cy="2868139"/>
          </a:xfrm>
        </p:spPr>
        <p:txBody>
          <a:bodyPr/>
          <a:lstStyle/>
          <a:p>
            <a:pPr lvl="0"/>
            <a:r>
              <a:rPr lang="en-US" dirty="0"/>
              <a:t>Body copy is Arial at 12pts</a:t>
            </a:r>
          </a:p>
        </p:txBody>
      </p:sp>
      <p:sp>
        <p:nvSpPr>
          <p:cNvPr id="12" name="Text Placeholder 4">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13" name="Rectangle 12">
            <a:extLst>
              <a:ext uri="{FF2B5EF4-FFF2-40B4-BE49-F238E27FC236}">
                <a16:creationId xmlns:a16="http://schemas.microsoft.com/office/drawing/2014/main" id="{4EA4FD0A-CC71-0E48-8282-25BE57F29E7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B193F017-EA19-7442-9BB0-474F22193C0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273F7D3E-5CDA-4840-AA44-2AB4E261E04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A975C766-C30F-5445-9526-2CE36881A02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9351656-244C-E044-8660-FCA2FCD0B8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5634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DEAEA93-D51E-DF22-7A64-AC52BFA21B14}"/>
              </a:ext>
            </a:extLst>
          </p:cNvPr>
          <p:cNvSpPr/>
          <p:nvPr userDrawn="1"/>
        </p:nvSpPr>
        <p:spPr>
          <a:xfrm>
            <a:off x="5064370" y="-1"/>
            <a:ext cx="4079632" cy="5913153"/>
          </a:xfrm>
          <a:custGeom>
            <a:avLst/>
            <a:gdLst>
              <a:gd name="connsiteX0" fmla="*/ 2754 w 4079632"/>
              <a:gd name="connsiteY0" fmla="*/ 0 h 5913153"/>
              <a:gd name="connsiteX1" fmla="*/ 4079632 w 4079632"/>
              <a:gd name="connsiteY1" fmla="*/ 0 h 5913153"/>
              <a:gd name="connsiteX2" fmla="*/ 4079632 w 4079632"/>
              <a:gd name="connsiteY2" fmla="*/ 5913153 h 5913153"/>
              <a:gd name="connsiteX3" fmla="*/ 4079630 w 4079632"/>
              <a:gd name="connsiteY3" fmla="*/ 5913153 h 5913153"/>
              <a:gd name="connsiteX4" fmla="*/ 4079630 w 4079632"/>
              <a:gd name="connsiteY4" fmla="*/ 5143501 h 5913153"/>
              <a:gd name="connsiteX5" fmla="*/ 1834543 w 4079632"/>
              <a:gd name="connsiteY5" fmla="*/ 5143501 h 5913153"/>
              <a:gd name="connsiteX6" fmla="*/ 1691848 w 4079632"/>
              <a:gd name="connsiteY6" fmla="*/ 4972659 h 5913153"/>
              <a:gd name="connsiteX7" fmla="*/ 1501616 w 4079632"/>
              <a:gd name="connsiteY7" fmla="*/ 4725324 h 5913153"/>
              <a:gd name="connsiteX8" fmla="*/ 0 w 4079632"/>
              <a:gd name="connsiteY8" fmla="*/ 204299 h 591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9632" h="5913153">
                <a:moveTo>
                  <a:pt x="2754" y="0"/>
                </a:moveTo>
                <a:lnTo>
                  <a:pt x="4079632" y="0"/>
                </a:lnTo>
                <a:lnTo>
                  <a:pt x="4079632" y="5913153"/>
                </a:lnTo>
                <a:lnTo>
                  <a:pt x="4079630" y="5913153"/>
                </a:lnTo>
                <a:lnTo>
                  <a:pt x="4079630" y="5143501"/>
                </a:lnTo>
                <a:lnTo>
                  <a:pt x="1834543" y="5143501"/>
                </a:lnTo>
                <a:lnTo>
                  <a:pt x="1691848" y="4972659"/>
                </a:lnTo>
                <a:cubicBezTo>
                  <a:pt x="1627002" y="4891775"/>
                  <a:pt x="1563572" y="4809324"/>
                  <a:pt x="1501616" y="4725324"/>
                </a:cubicBezTo>
                <a:cubicBezTo>
                  <a:pt x="510313" y="3381319"/>
                  <a:pt x="9307" y="1794248"/>
                  <a:pt x="0" y="204299"/>
                </a:cubicBez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437990" y="614723"/>
            <a:ext cx="4823557" cy="922084"/>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Content Placeholder 2"/>
          <p:cNvSpPr>
            <a:spLocks noGrp="1"/>
          </p:cNvSpPr>
          <p:nvPr>
            <p:ph idx="1" hasCustomPrompt="1"/>
          </p:nvPr>
        </p:nvSpPr>
        <p:spPr>
          <a:xfrm>
            <a:off x="437991" y="1536807"/>
            <a:ext cx="4823557" cy="3095915"/>
          </a:xfrm>
        </p:spPr>
        <p:txBody>
          <a:bodyPr/>
          <a:lstStyle/>
          <a:p>
            <a:pPr lvl="0"/>
            <a:r>
              <a:rPr lang="en-US" dirty="0"/>
              <a:t>Body copy is Arial at 12pts</a:t>
            </a:r>
          </a:p>
        </p:txBody>
      </p:sp>
      <p:sp>
        <p:nvSpPr>
          <p:cNvPr id="8" name="Content Placeholder 7">
            <a:extLst>
              <a:ext uri="{FF2B5EF4-FFF2-40B4-BE49-F238E27FC236}">
                <a16:creationId xmlns:a16="http://schemas.microsoft.com/office/drawing/2014/main" id="{33BCCF38-2231-F649-A3B9-F89E71CCE29E}"/>
              </a:ext>
            </a:extLst>
          </p:cNvPr>
          <p:cNvSpPr>
            <a:spLocks noGrp="1"/>
          </p:cNvSpPr>
          <p:nvPr>
            <p:ph sz="quarter" idx="13"/>
          </p:nvPr>
        </p:nvSpPr>
        <p:spPr>
          <a:xfrm>
            <a:off x="6315076" y="614722"/>
            <a:ext cx="2390934" cy="3814403"/>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03E27E2-3451-C846-B98C-5A73FA59756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F247F3C8-B7B8-C547-9E76-01BF767FF7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90092"/>
          </a:xfrm>
          <a:prstGeom prst="rect">
            <a:avLst/>
          </a:prstGeom>
        </p:spPr>
      </p:pic>
    </p:spTree>
    <p:extLst>
      <p:ext uri="{BB962C8B-B14F-4D97-AF65-F5344CB8AC3E}">
        <p14:creationId xmlns:p14="http://schemas.microsoft.com/office/powerpoint/2010/main" val="1017723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926208"/>
          </a:xfrm>
        </p:spPr>
        <p:txBody>
          <a:bodyPr/>
          <a:lstStyle/>
          <a:p>
            <a:r>
              <a:rPr lang="en-US" dirty="0"/>
              <a:t>TITLE IS ALL CAPS AT 25-30PTS</a:t>
            </a:r>
          </a:p>
        </p:txBody>
      </p:sp>
      <p:sp>
        <p:nvSpPr>
          <p:cNvPr id="3" name="Content Placeholder 2"/>
          <p:cNvSpPr>
            <a:spLocks noGrp="1"/>
          </p:cNvSpPr>
          <p:nvPr>
            <p:ph sz="half" idx="1" hasCustomPrompt="1"/>
          </p:nvPr>
        </p:nvSpPr>
        <p:spPr>
          <a:xfrm>
            <a:off x="437990" y="1540933"/>
            <a:ext cx="4010105" cy="3091790"/>
          </a:xfrm>
        </p:spPr>
        <p:txBody>
          <a:bodyPr/>
          <a:lstStyle/>
          <a:p>
            <a:pPr lvl="0"/>
            <a:r>
              <a:rPr lang="en-US" dirty="0"/>
              <a:t>Body copy is Arial at 12pts</a:t>
            </a:r>
          </a:p>
        </p:txBody>
      </p:sp>
      <p:sp>
        <p:nvSpPr>
          <p:cNvPr id="4" name="Content Placeholder 3"/>
          <p:cNvSpPr>
            <a:spLocks noGrp="1"/>
          </p:cNvSpPr>
          <p:nvPr>
            <p:ph sz="half" idx="2" hasCustomPrompt="1"/>
          </p:nvPr>
        </p:nvSpPr>
        <p:spPr>
          <a:xfrm>
            <a:off x="4710722" y="1540931"/>
            <a:ext cx="4010105" cy="3091791"/>
          </a:xfrm>
        </p:spPr>
        <p:txBody>
          <a:body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pic>
        <p:nvPicPr>
          <p:cNvPr id="12" name="Picture 11">
            <a:extLst>
              <a:ext uri="{FF2B5EF4-FFF2-40B4-BE49-F238E27FC236}">
                <a16:creationId xmlns:a16="http://schemas.microsoft.com/office/drawing/2014/main" id="{D6DADFA7-6C6F-C64F-9925-C27F58B83D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0146" y="92664"/>
            <a:ext cx="536278" cy="289246"/>
          </a:xfrm>
          <a:prstGeom prst="rect">
            <a:avLst/>
          </a:prstGeom>
        </p:spPr>
      </p:pic>
    </p:spTree>
    <p:extLst>
      <p:ext uri="{BB962C8B-B14F-4D97-AF65-F5344CB8AC3E}">
        <p14:creationId xmlns:p14="http://schemas.microsoft.com/office/powerpoint/2010/main" val="19037922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990" y="614723"/>
            <a:ext cx="8268020" cy="80682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437990" y="1536807"/>
            <a:ext cx="8268020" cy="3095915"/>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29506957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4" r:id="rId3"/>
    <p:sldLayoutId id="2147483692" r:id="rId4"/>
    <p:sldLayoutId id="2147483693" r:id="rId5"/>
    <p:sldLayoutId id="2147483694" r:id="rId6"/>
    <p:sldLayoutId id="2147483662" r:id="rId7"/>
    <p:sldLayoutId id="2147483678" r:id="rId8"/>
    <p:sldLayoutId id="2147483664" r:id="rId9"/>
    <p:sldLayoutId id="2147483671" r:id="rId10"/>
    <p:sldLayoutId id="2147483672" r:id="rId11"/>
    <p:sldLayoutId id="2147483696" r:id="rId12"/>
    <p:sldLayoutId id="2147483686" r:id="rId13"/>
    <p:sldLayoutId id="2147483673" r:id="rId14"/>
    <p:sldLayoutId id="2147483674" r:id="rId15"/>
    <p:sldLayoutId id="2147483680" r:id="rId16"/>
    <p:sldLayoutId id="2147483675" r:id="rId17"/>
    <p:sldLayoutId id="2147483668" r:id="rId18"/>
    <p:sldLayoutId id="2147483695" r:id="rId19"/>
    <p:sldLayoutId id="2147483682" r:id="rId20"/>
    <p:sldLayoutId id="2147483669" r:id="rId21"/>
    <p:sldLayoutId id="2147483676" r:id="rId22"/>
    <p:sldLayoutId id="2147483679" r:id="rId23"/>
    <p:sldLayoutId id="2147483683" r:id="rId24"/>
    <p:sldLayoutId id="2147483666" r:id="rId25"/>
    <p:sldLayoutId id="2147483698" r:id="rId26"/>
    <p:sldLayoutId id="2147483667" r:id="rId27"/>
    <p:sldLayoutId id="2147483685" r:id="rId28"/>
    <p:sldLayoutId id="2147483699" r:id="rId29"/>
  </p:sldLayoutIdLst>
  <p:hf hdr="0" dt="0"/>
  <p:txStyles>
    <p:title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tif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tiff"/><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tiff"/><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188036E-D5F8-4EF6-8AA1-5525C4FE77CF}"/>
              </a:ext>
            </a:extLst>
          </p:cNvPr>
          <p:cNvSpPr/>
          <p:nvPr/>
        </p:nvSpPr>
        <p:spPr>
          <a:xfrm>
            <a:off x="36168" y="3861841"/>
            <a:ext cx="2984400" cy="12496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5B670-4138-7F4D-8F42-0A8B0005F588}"/>
              </a:ext>
            </a:extLst>
          </p:cNvPr>
          <p:cNvSpPr>
            <a:spLocks noGrp="1"/>
          </p:cNvSpPr>
          <p:nvPr>
            <p:ph type="ctrTitle"/>
          </p:nvPr>
        </p:nvSpPr>
        <p:spPr>
          <a:xfrm>
            <a:off x="2730942" y="1390462"/>
            <a:ext cx="6143718" cy="1989851"/>
          </a:xfrm>
        </p:spPr>
        <p:txBody>
          <a:bodyPr>
            <a:normAutofit/>
          </a:bodyPr>
          <a:lstStyle/>
          <a:p>
            <a:r>
              <a:rPr lang="en-US" sz="2000" b="0" dirty="0"/>
              <a:t>Hypertension Treatment in Nigeria:</a:t>
            </a:r>
            <a:r>
              <a:rPr lang="en-US" sz="2000" b="0" dirty="0">
                <a:effectLst/>
                <a:latin typeface="Arial MT"/>
                <a:ea typeface="Calibri" panose="020F0502020204030204" pitchFamily="34" charset="0"/>
                <a:cs typeface="Arial MT"/>
              </a:rPr>
              <a:t> </a:t>
            </a:r>
            <a:r>
              <a:rPr lang="en-US" sz="2000" b="0" dirty="0">
                <a:effectLst/>
              </a:rPr>
              <a:t>Early Results of a Type 2 Hybrid Effectiveness and Implementation Interrupted Time Series Trial</a:t>
            </a:r>
            <a:endParaRPr lang="en-US" sz="2000" b="0" dirty="0"/>
          </a:p>
        </p:txBody>
      </p:sp>
      <p:sp>
        <p:nvSpPr>
          <p:cNvPr id="3" name="Subtitle 2">
            <a:extLst>
              <a:ext uri="{FF2B5EF4-FFF2-40B4-BE49-F238E27FC236}">
                <a16:creationId xmlns:a16="http://schemas.microsoft.com/office/drawing/2014/main" id="{500FA979-1215-3B48-8E25-2C309970BF8D}"/>
              </a:ext>
            </a:extLst>
          </p:cNvPr>
          <p:cNvSpPr>
            <a:spLocks noGrp="1"/>
          </p:cNvSpPr>
          <p:nvPr>
            <p:ph type="subTitle" idx="1"/>
          </p:nvPr>
        </p:nvSpPr>
        <p:spPr>
          <a:xfrm>
            <a:off x="2776662" y="2849863"/>
            <a:ext cx="4945062" cy="514143"/>
          </a:xfrm>
        </p:spPr>
        <p:txBody>
          <a:bodyPr>
            <a:normAutofit fontScale="92500" lnSpcReduction="20000"/>
          </a:bodyPr>
          <a:lstStyle/>
          <a:p>
            <a:r>
              <a:rPr lang="en-US" dirty="0"/>
              <a:t>Dike Ojji, MBBS, PhD | University of Abuja on behalf of the Hypertension Treatment in Nigeria Program Team</a:t>
            </a:r>
          </a:p>
        </p:txBody>
      </p:sp>
      <p:pic>
        <p:nvPicPr>
          <p:cNvPr id="4" name="Picture 3">
            <a:extLst>
              <a:ext uri="{FF2B5EF4-FFF2-40B4-BE49-F238E27FC236}">
                <a16:creationId xmlns:a16="http://schemas.microsoft.com/office/drawing/2014/main" id="{91CCE9B7-C686-55AE-8FB5-1C2D991012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404" y="84699"/>
            <a:ext cx="2027988" cy="1249679"/>
          </a:xfrm>
          <a:prstGeom prst="rect">
            <a:avLst/>
          </a:prstGeom>
        </p:spPr>
      </p:pic>
      <p:pic>
        <p:nvPicPr>
          <p:cNvPr id="5" name="Picture 4" descr="Image result for emblem university of abuja">
            <a:extLst>
              <a:ext uri="{FF2B5EF4-FFF2-40B4-BE49-F238E27FC236}">
                <a16:creationId xmlns:a16="http://schemas.microsoft.com/office/drawing/2014/main" id="{2FABC925-6630-DD9D-558E-969AC392EC31}"/>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9980" y="3907561"/>
            <a:ext cx="1034388" cy="703084"/>
          </a:xfrm>
          <a:prstGeom prst="rect">
            <a:avLst/>
          </a:prstGeom>
          <a:noFill/>
          <a:ln>
            <a:noFill/>
          </a:ln>
        </p:spPr>
      </p:pic>
      <p:pic>
        <p:nvPicPr>
          <p:cNvPr id="7" name="Picture 6">
            <a:extLst>
              <a:ext uri="{FF2B5EF4-FFF2-40B4-BE49-F238E27FC236}">
                <a16:creationId xmlns:a16="http://schemas.microsoft.com/office/drawing/2014/main" id="{5CF73EB4-8859-2A06-9EDD-DA707231A0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592" y="3883713"/>
            <a:ext cx="1483259" cy="733564"/>
          </a:xfrm>
          <a:prstGeom prst="rect">
            <a:avLst/>
          </a:prstGeom>
          <a:noFill/>
        </p:spPr>
      </p:pic>
      <p:pic>
        <p:nvPicPr>
          <p:cNvPr id="8" name="Picture 7">
            <a:extLst>
              <a:ext uri="{FF2B5EF4-FFF2-40B4-BE49-F238E27FC236}">
                <a16:creationId xmlns:a16="http://schemas.microsoft.com/office/drawing/2014/main" id="{2B225CCB-B86F-8E4E-53B7-7F05050069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548" y="4666729"/>
            <a:ext cx="2868680" cy="404119"/>
          </a:xfrm>
          <a:prstGeom prst="rect">
            <a:avLst/>
          </a:prstGeom>
          <a:noFill/>
        </p:spPr>
      </p:pic>
    </p:spTree>
    <p:extLst>
      <p:ext uri="{BB962C8B-B14F-4D97-AF65-F5344CB8AC3E}">
        <p14:creationId xmlns:p14="http://schemas.microsoft.com/office/powerpoint/2010/main" val="2915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447083"/>
            <a:ext cx="6828720" cy="465932"/>
          </a:xfrm>
        </p:spPr>
        <p:txBody>
          <a:bodyPr>
            <a:normAutofit fontScale="90000"/>
          </a:bodyPr>
          <a:lstStyle/>
          <a:p>
            <a:r>
              <a:rPr lang="en-US" dirty="0"/>
              <a:t>RESULTS</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10</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grpSp>
        <p:nvGrpSpPr>
          <p:cNvPr id="24" name="Group 23"/>
          <p:cNvGrpSpPr/>
          <p:nvPr/>
        </p:nvGrpSpPr>
        <p:grpSpPr>
          <a:xfrm>
            <a:off x="80039" y="2952713"/>
            <a:ext cx="8824416" cy="1382429"/>
            <a:chOff x="95556" y="1939157"/>
            <a:chExt cx="8824416" cy="1382429"/>
          </a:xfrm>
        </p:grpSpPr>
        <p:cxnSp>
          <p:nvCxnSpPr>
            <p:cNvPr id="21" name="Straight Connector 20"/>
            <p:cNvCxnSpPr/>
            <p:nvPr/>
          </p:nvCxnSpPr>
          <p:spPr>
            <a:xfrm flipV="1">
              <a:off x="2908454" y="2214390"/>
              <a:ext cx="0" cy="73262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983297" y="2208882"/>
              <a:ext cx="0" cy="73262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063649" y="2208882"/>
              <a:ext cx="0" cy="73262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24028" y="1943654"/>
              <a:ext cx="8695944" cy="1278780"/>
              <a:chOff x="0" y="-41349"/>
              <a:chExt cx="8542020" cy="872825"/>
            </a:xfrm>
          </p:grpSpPr>
          <p:graphicFrame>
            <p:nvGraphicFramePr>
              <p:cNvPr id="17" name="Chart 16"/>
              <p:cNvGraphicFramePr/>
              <p:nvPr>
                <p:extLst>
                  <p:ext uri="{D42A27DB-BD31-4B8C-83A1-F6EECF244321}">
                    <p14:modId xmlns:p14="http://schemas.microsoft.com/office/powerpoint/2010/main" val="3925813341"/>
                  </p:ext>
                </p:extLst>
              </p:nvPr>
            </p:nvGraphicFramePr>
            <p:xfrm>
              <a:off x="22859" y="17634"/>
              <a:ext cx="8503919" cy="780147"/>
            </p:xfrm>
            <a:graphic>
              <a:graphicData uri="http://schemas.openxmlformats.org/drawingml/2006/chart">
                <c:chart xmlns:c="http://schemas.openxmlformats.org/drawingml/2006/chart" xmlns:r="http://schemas.openxmlformats.org/officeDocument/2006/relationships" r:id="rId4"/>
              </a:graphicData>
            </a:graphic>
          </p:graphicFrame>
          <p:sp>
            <p:nvSpPr>
              <p:cNvPr id="18" name="Rounded Rectangle 17"/>
              <p:cNvSpPr/>
              <p:nvPr/>
            </p:nvSpPr>
            <p:spPr>
              <a:xfrm>
                <a:off x="0" y="0"/>
                <a:ext cx="8542020" cy="831476"/>
              </a:xfrm>
              <a:prstGeom prst="roundRect">
                <a:avLst/>
              </a:prstGeom>
              <a:noFill/>
              <a:ln w="19050">
                <a:solidFill>
                  <a:srgbClr val="2C9EB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TextBox 125"/>
              <p:cNvSpPr txBox="1"/>
              <p:nvPr/>
            </p:nvSpPr>
            <p:spPr>
              <a:xfrm>
                <a:off x="223970" y="-41349"/>
                <a:ext cx="2368661" cy="918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27432" tIns="0" rIns="27432"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50" b="1">
                    <a:solidFill>
                      <a:srgbClr val="2C9EB9"/>
                    </a:solidFill>
                    <a:latin typeface="Arial" panose="020B0604020202020204" pitchFamily="34" charset="0"/>
                    <a:cs typeface="Arial" panose="020B0604020202020204" pitchFamily="34" charset="0"/>
                  </a:rPr>
                  <a:t>Fixed dose</a:t>
                </a:r>
                <a:r>
                  <a:rPr lang="en-US" sz="850" b="1" baseline="0">
                    <a:solidFill>
                      <a:srgbClr val="2C9EB9"/>
                    </a:solidFill>
                    <a:latin typeface="Arial" panose="020B0604020202020204" pitchFamily="34" charset="0"/>
                    <a:cs typeface="Arial" panose="020B0604020202020204" pitchFamily="34" charset="0"/>
                  </a:rPr>
                  <a:t> combination medication protocol</a:t>
                </a:r>
                <a:endParaRPr lang="en-US" sz="850" b="1">
                  <a:solidFill>
                    <a:srgbClr val="2C9EB9"/>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116581" y="2025681"/>
              <a:ext cx="8718036" cy="1295905"/>
            </a:xfrm>
            <a:prstGeom prst="rect">
              <a:avLst/>
            </a:prstGeom>
          </p:spPr>
        </p:pic>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95556" y="1939157"/>
              <a:ext cx="8711939" cy="1194920"/>
            </a:xfrm>
            <a:prstGeom prst="rect">
              <a:avLst/>
            </a:prstGeom>
          </p:spPr>
        </p:pic>
      </p:grpSp>
      <p:grpSp>
        <p:nvGrpSpPr>
          <p:cNvPr id="32" name="Group 31"/>
          <p:cNvGrpSpPr/>
          <p:nvPr/>
        </p:nvGrpSpPr>
        <p:grpSpPr>
          <a:xfrm>
            <a:off x="959816" y="4232461"/>
            <a:ext cx="3991756" cy="230832"/>
            <a:chOff x="436517" y="4309573"/>
            <a:chExt cx="3991756" cy="230832"/>
          </a:xfrm>
        </p:grpSpPr>
        <p:sp>
          <p:nvSpPr>
            <p:cNvPr id="25" name="TextBox 24"/>
            <p:cNvSpPr txBox="1"/>
            <p:nvPr/>
          </p:nvSpPr>
          <p:spPr>
            <a:xfrm>
              <a:off x="710589" y="4309573"/>
              <a:ext cx="3717684" cy="230832"/>
            </a:xfrm>
            <a:prstGeom prst="rect">
              <a:avLst/>
            </a:prstGeom>
            <a:noFill/>
          </p:spPr>
          <p:txBody>
            <a:bodyPr wrap="none" rtlCol="0">
              <a:spAutoFit/>
            </a:bodyPr>
            <a:lstStyle/>
            <a:p>
              <a:r>
                <a:rPr lang="en-US" sz="900" dirty="0">
                  <a:solidFill>
                    <a:srgbClr val="3EA4BC"/>
                  </a:solidFill>
                </a:rPr>
                <a:t>Proportion of protocol fixed dose combination medications prescribed</a:t>
              </a:r>
            </a:p>
          </p:txBody>
        </p:sp>
        <p:cxnSp>
          <p:nvCxnSpPr>
            <p:cNvPr id="27" name="Straight Connector 26"/>
            <p:cNvCxnSpPr>
              <a:endCxn id="25" idx="1"/>
            </p:cNvCxnSpPr>
            <p:nvPr/>
          </p:nvCxnSpPr>
          <p:spPr>
            <a:xfrm flipV="1">
              <a:off x="436517" y="4424989"/>
              <a:ext cx="274072" cy="7695"/>
            </a:xfrm>
            <a:prstGeom prst="line">
              <a:avLst/>
            </a:prstGeom>
            <a:ln w="19050">
              <a:solidFill>
                <a:srgbClr val="3EA4BC"/>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59816" y="4406893"/>
            <a:ext cx="6341759" cy="230832"/>
            <a:chOff x="436517" y="4484005"/>
            <a:chExt cx="6341759" cy="230832"/>
          </a:xfrm>
        </p:grpSpPr>
        <p:cxnSp>
          <p:nvCxnSpPr>
            <p:cNvPr id="28" name="Straight Connector 27"/>
            <p:cNvCxnSpPr/>
            <p:nvPr/>
          </p:nvCxnSpPr>
          <p:spPr>
            <a:xfrm>
              <a:off x="436517" y="4598168"/>
              <a:ext cx="274072" cy="0"/>
            </a:xfrm>
            <a:prstGeom prst="line">
              <a:avLst/>
            </a:prstGeom>
            <a:ln w="19050">
              <a:solidFill>
                <a:srgbClr val="3EA4BC"/>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0589" y="4484005"/>
              <a:ext cx="6067687" cy="230832"/>
            </a:xfrm>
            <a:prstGeom prst="rect">
              <a:avLst/>
            </a:prstGeom>
            <a:noFill/>
          </p:spPr>
          <p:txBody>
            <a:bodyPr wrap="none" rtlCol="0">
              <a:spAutoFit/>
            </a:bodyPr>
            <a:lstStyle/>
            <a:p>
              <a:r>
                <a:rPr lang="en-US" sz="900" dirty="0">
                  <a:solidFill>
                    <a:srgbClr val="3EA4BC"/>
                  </a:solidFill>
                </a:rPr>
                <a:t>Multidrug combination medications dispensed as a single pill (</a:t>
              </a:r>
              <a:r>
                <a:rPr lang="en-US" sz="900" dirty="0" err="1">
                  <a:solidFill>
                    <a:srgbClr val="3EA4BC"/>
                  </a:solidFill>
                </a:rPr>
                <a:t>Amlodipine+Losartan</a:t>
              </a:r>
              <a:r>
                <a:rPr lang="en-US" sz="900" dirty="0">
                  <a:solidFill>
                    <a:srgbClr val="3EA4BC"/>
                  </a:solidFill>
                </a:rPr>
                <a:t> or </a:t>
              </a:r>
              <a:r>
                <a:rPr lang="en-US" sz="900" dirty="0" err="1">
                  <a:solidFill>
                    <a:srgbClr val="3EA4BC"/>
                  </a:solidFill>
                </a:rPr>
                <a:t>Amlodipine+Losartan+HCTZ</a:t>
              </a:r>
              <a:r>
                <a:rPr lang="en-US" sz="900" dirty="0">
                  <a:solidFill>
                    <a:srgbClr val="3EA4BC"/>
                  </a:solidFill>
                </a:rPr>
                <a:t>)</a:t>
              </a:r>
            </a:p>
          </p:txBody>
        </p:sp>
      </p:grpSp>
      <p:sp>
        <p:nvSpPr>
          <p:cNvPr id="33" name="Text Placeholder 10">
            <a:extLst>
              <a:ext uri="{FF2B5EF4-FFF2-40B4-BE49-F238E27FC236}">
                <a16:creationId xmlns:a16="http://schemas.microsoft.com/office/drawing/2014/main" id="{90F6FD7A-3190-B58A-4AF6-B448810326B3}"/>
              </a:ext>
            </a:extLst>
          </p:cNvPr>
          <p:cNvSpPr txBox="1">
            <a:spLocks/>
          </p:cNvSpPr>
          <p:nvPr/>
        </p:nvSpPr>
        <p:spPr>
          <a:xfrm>
            <a:off x="445980" y="746384"/>
            <a:ext cx="6315740" cy="321610"/>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FontTx/>
              <a:buNone/>
              <a:defRPr sz="16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0" dirty="0"/>
              <a:t>Secondary outcome: Change in mean fixed-dose combination rates</a:t>
            </a:r>
          </a:p>
        </p:txBody>
      </p:sp>
      <p:graphicFrame>
        <p:nvGraphicFramePr>
          <p:cNvPr id="36" name="Table 35"/>
          <p:cNvGraphicFramePr>
            <a:graphicFrameLocks noGrp="1"/>
          </p:cNvGraphicFramePr>
          <p:nvPr>
            <p:extLst>
              <p:ext uri="{D42A27DB-BD31-4B8C-83A1-F6EECF244321}">
                <p14:modId xmlns:p14="http://schemas.microsoft.com/office/powerpoint/2010/main" val="4195778195"/>
              </p:ext>
            </p:extLst>
          </p:nvPr>
        </p:nvGraphicFramePr>
        <p:xfrm>
          <a:off x="119543" y="1400119"/>
          <a:ext cx="8998140" cy="1463040"/>
        </p:xfrm>
        <a:graphic>
          <a:graphicData uri="http://schemas.openxmlformats.org/drawingml/2006/table">
            <a:tbl>
              <a:tblPr firstRow="1" bandRow="1">
                <a:tableStyleId>{5C22544A-7EE6-4342-B048-85BDC9FD1C3A}</a:tableStyleId>
              </a:tblPr>
              <a:tblGrid>
                <a:gridCol w="2304137">
                  <a:extLst>
                    <a:ext uri="{9D8B030D-6E8A-4147-A177-3AD203B41FA5}">
                      <a16:colId xmlns:a16="http://schemas.microsoft.com/office/drawing/2014/main" val="1624688471"/>
                    </a:ext>
                  </a:extLst>
                </a:gridCol>
                <a:gridCol w="1195705">
                  <a:extLst>
                    <a:ext uri="{9D8B030D-6E8A-4147-A177-3AD203B41FA5}">
                      <a16:colId xmlns:a16="http://schemas.microsoft.com/office/drawing/2014/main" val="4241202989"/>
                    </a:ext>
                  </a:extLst>
                </a:gridCol>
                <a:gridCol w="1195705">
                  <a:extLst>
                    <a:ext uri="{9D8B030D-6E8A-4147-A177-3AD203B41FA5}">
                      <a16:colId xmlns:a16="http://schemas.microsoft.com/office/drawing/2014/main" val="1196119089"/>
                    </a:ext>
                  </a:extLst>
                </a:gridCol>
                <a:gridCol w="1217865">
                  <a:extLst>
                    <a:ext uri="{9D8B030D-6E8A-4147-A177-3AD203B41FA5}">
                      <a16:colId xmlns:a16="http://schemas.microsoft.com/office/drawing/2014/main" val="2588245769"/>
                    </a:ext>
                  </a:extLst>
                </a:gridCol>
                <a:gridCol w="1678688">
                  <a:extLst>
                    <a:ext uri="{9D8B030D-6E8A-4147-A177-3AD203B41FA5}">
                      <a16:colId xmlns:a16="http://schemas.microsoft.com/office/drawing/2014/main" val="88577330"/>
                    </a:ext>
                  </a:extLst>
                </a:gridCol>
                <a:gridCol w="1406040">
                  <a:extLst>
                    <a:ext uri="{9D8B030D-6E8A-4147-A177-3AD203B41FA5}">
                      <a16:colId xmlns:a16="http://schemas.microsoft.com/office/drawing/2014/main" val="4042103721"/>
                    </a:ext>
                  </a:extLst>
                </a:gridCol>
              </a:tblGrid>
              <a:tr h="228600">
                <a:tc>
                  <a:txBody>
                    <a:bodyPr/>
                    <a:lstStyle/>
                    <a:p>
                      <a:endParaRPr lang="en-US" sz="900" dirty="0">
                        <a:latin typeface="+mn-lt"/>
                      </a:endParaRPr>
                    </a:p>
                  </a:txBody>
                  <a:tcPr/>
                </a:tc>
                <a:tc>
                  <a:txBody>
                    <a:bodyPr/>
                    <a:lstStyle/>
                    <a:p>
                      <a:pPr algn="ctr"/>
                      <a:r>
                        <a:rPr lang="en-US" sz="1200" dirty="0">
                          <a:latin typeface="+mn-lt"/>
                        </a:rPr>
                        <a:t>Baseline</a:t>
                      </a:r>
                    </a:p>
                  </a:txBody>
                  <a:tcPr anchor="ctr"/>
                </a:tc>
                <a:tc>
                  <a:txBody>
                    <a:bodyPr/>
                    <a:lstStyle/>
                    <a:p>
                      <a:pPr algn="ctr"/>
                      <a:r>
                        <a:rPr lang="en-US" sz="1200" dirty="0">
                          <a:latin typeface="+mn-lt"/>
                        </a:rPr>
                        <a:t>Jan 2021</a:t>
                      </a:r>
                    </a:p>
                  </a:txBody>
                  <a:tcPr anchor="ctr"/>
                </a:tc>
                <a:tc>
                  <a:txBody>
                    <a:bodyPr/>
                    <a:lstStyle/>
                    <a:p>
                      <a:pPr algn="ctr"/>
                      <a:r>
                        <a:rPr lang="en-US" sz="1200" dirty="0">
                          <a:latin typeface="+mn-lt"/>
                        </a:rPr>
                        <a:t>Oct 2023</a:t>
                      </a:r>
                    </a:p>
                  </a:txBody>
                  <a:tcPr anchor="ctr"/>
                </a:tc>
                <a:tc>
                  <a:txBody>
                    <a:bodyPr/>
                    <a:lstStyle/>
                    <a:p>
                      <a:pPr algn="ctr"/>
                      <a:r>
                        <a:rPr lang="en-US" sz="1200" dirty="0">
                          <a:latin typeface="+mn-lt"/>
                        </a:rPr>
                        <a:t>Pre-Implementation</a:t>
                      </a:r>
                    </a:p>
                  </a:txBody>
                  <a:tcPr anchor="ctr"/>
                </a:tc>
                <a:tc>
                  <a:txBody>
                    <a:bodyPr/>
                    <a:lstStyle/>
                    <a:p>
                      <a:pPr algn="ctr"/>
                      <a:r>
                        <a:rPr lang="en-US" sz="1200" dirty="0">
                          <a:latin typeface="+mn-lt"/>
                        </a:rPr>
                        <a:t>Implementation</a:t>
                      </a:r>
                    </a:p>
                  </a:txBody>
                  <a:tcPr anchor="ctr"/>
                </a:tc>
                <a:extLst>
                  <a:ext uri="{0D108BD9-81ED-4DB2-BD59-A6C34878D82A}">
                    <a16:rowId xmlns:a16="http://schemas.microsoft.com/office/drawing/2014/main" val="1361287739"/>
                  </a:ext>
                </a:extLst>
              </a:tr>
              <a:tr h="228600">
                <a:tc>
                  <a:txBody>
                    <a:bodyPr/>
                    <a:lstStyle/>
                    <a:p>
                      <a:r>
                        <a:rPr lang="en-US" sz="1200" dirty="0">
                          <a:latin typeface="+mn-lt"/>
                        </a:rPr>
                        <a:t>Proportion of protocol fixed-dose combination medications prescribed</a:t>
                      </a:r>
                      <a:r>
                        <a:rPr lang="en-US" sz="1200" baseline="0" dirty="0">
                          <a:latin typeface="+mn-lt"/>
                        </a:rPr>
                        <a:t> </a:t>
                      </a:r>
                      <a:r>
                        <a:rPr lang="en-US" sz="1200" dirty="0">
                          <a:latin typeface="+mn-lt"/>
                        </a:rPr>
                        <a:t>(95%</a:t>
                      </a:r>
                      <a:r>
                        <a:rPr lang="en-US" sz="1200" baseline="0" dirty="0">
                          <a:latin typeface="+mn-lt"/>
                        </a:rPr>
                        <a:t> CI)</a:t>
                      </a:r>
                      <a:endParaRPr lang="en-US" sz="1200" dirty="0">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43% (23-66%)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83% (81-85%)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90% (85-94%)</a:t>
                      </a:r>
                    </a:p>
                  </a:txBody>
                  <a:tcPr anchor="ctr"/>
                </a:tc>
                <a:tc>
                  <a:txBody>
                    <a:bodyPr/>
                    <a:lstStyle/>
                    <a:p>
                      <a:pPr algn="ctr"/>
                      <a:r>
                        <a:rPr lang="en-US" sz="1200" dirty="0"/>
                        <a:t>0.3%</a:t>
                      </a:r>
                    </a:p>
                  </a:txBody>
                  <a:tcPr anchor="ctr"/>
                </a:tc>
                <a:tc>
                  <a:txBody>
                    <a:bodyPr/>
                    <a:lstStyle/>
                    <a:p>
                      <a:pPr algn="ctr"/>
                      <a:r>
                        <a:rPr lang="en-US" sz="1200" dirty="0"/>
                        <a:t>0.4%</a:t>
                      </a:r>
                    </a:p>
                  </a:txBody>
                  <a:tcPr anchor="ctr"/>
                </a:tc>
                <a:extLst>
                  <a:ext uri="{0D108BD9-81ED-4DB2-BD59-A6C34878D82A}">
                    <a16:rowId xmlns:a16="http://schemas.microsoft.com/office/drawing/2014/main" val="455865055"/>
                  </a:ext>
                </a:extLst>
              </a:tr>
              <a:tr h="182880">
                <a:tc rowSpan="2">
                  <a:txBody>
                    <a:bodyPr/>
                    <a:lstStyle/>
                    <a:p>
                      <a:r>
                        <a:rPr lang="en-US" sz="1200" dirty="0">
                          <a:latin typeface="+mn-lt"/>
                        </a:rPr>
                        <a:t>P-Value</a:t>
                      </a:r>
                    </a:p>
                  </a:txBody>
                  <a:tcPr anchor="ct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0.003 (non-linear)</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rowSpan="2" gridSpan="2">
                  <a:txBody>
                    <a:bodyPr/>
                    <a:lstStyle/>
                    <a:p>
                      <a:pPr algn="ctr"/>
                      <a:r>
                        <a:rPr lang="en-US" sz="1200" dirty="0"/>
                        <a:t>0.95</a:t>
                      </a:r>
                    </a:p>
                  </a:txBody>
                  <a:tcPr anchor="ctr"/>
                </a:tc>
                <a:tc rowSpan="2" hMerge="1">
                  <a:txBody>
                    <a:bodyPr/>
                    <a:lstStyle/>
                    <a:p>
                      <a:pPr algn="ctr"/>
                      <a:endParaRPr lang="en-US" sz="900" dirty="0"/>
                    </a:p>
                  </a:txBody>
                  <a:tcPr anchor="ctr"/>
                </a:tc>
                <a:extLst>
                  <a:ext uri="{0D108BD9-81ED-4DB2-BD59-A6C34878D82A}">
                    <a16:rowId xmlns:a16="http://schemas.microsoft.com/office/drawing/2014/main" val="471189596"/>
                  </a:ext>
                </a:extLst>
              </a:tr>
              <a:tr h="182880">
                <a:tc vMerge="1">
                  <a:txBody>
                    <a:bodyPr/>
                    <a:lstStyle/>
                    <a:p>
                      <a:endParaRPr lang="en-US" sz="900" dirty="0">
                        <a:latin typeface="+mn-lt"/>
                      </a:endParaRPr>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Step effect p&lt;</a:t>
                      </a:r>
                      <a:r>
                        <a:rPr lang="en-US" sz="1200" dirty="0"/>
                        <a:t>.0001</a:t>
                      </a:r>
                    </a:p>
                  </a:txBody>
                  <a:tcPr anchor="ctr"/>
                </a:tc>
                <a:tc hMerge="1">
                  <a:txBody>
                    <a:bodyPr/>
                    <a:lstStyle/>
                    <a:p>
                      <a:pPr algn="ctr"/>
                      <a:r>
                        <a:rPr lang="en-US" sz="800" dirty="0"/>
                        <a:t>&lt;0.0001 (non-linear)</a:t>
                      </a:r>
                    </a:p>
                  </a:txBody>
                  <a:tcPr anchor="ctr"/>
                </a:tc>
                <a:tc hMerge="1">
                  <a:txBody>
                    <a:bodyPr/>
                    <a:lstStyle/>
                    <a:p>
                      <a:endParaRPr lang="en-US"/>
                    </a:p>
                  </a:txBody>
                  <a:tcPr/>
                </a:tc>
                <a:tc gridSpan="2" vMerge="1">
                  <a:txBody>
                    <a:bodyPr/>
                    <a:lstStyle/>
                    <a:p>
                      <a:pPr algn="ctr"/>
                      <a:endParaRPr lang="en-US" sz="800" dirty="0"/>
                    </a:p>
                  </a:txBody>
                  <a:tcPr anchor="ctr"/>
                </a:tc>
                <a:tc hMerge="1" vMerge="1">
                  <a:txBody>
                    <a:bodyPr/>
                    <a:lstStyle/>
                    <a:p>
                      <a:endParaRPr lang="en-US"/>
                    </a:p>
                  </a:txBody>
                  <a:tcPr/>
                </a:tc>
                <a:extLst>
                  <a:ext uri="{0D108BD9-81ED-4DB2-BD59-A6C34878D82A}">
                    <a16:rowId xmlns:a16="http://schemas.microsoft.com/office/drawing/2014/main" val="3522271011"/>
                  </a:ext>
                </a:extLst>
              </a:tr>
            </a:tbl>
          </a:graphicData>
        </a:graphic>
      </p:graphicFrame>
      <p:sp>
        <p:nvSpPr>
          <p:cNvPr id="37" name="TextBox 36"/>
          <p:cNvSpPr txBox="1"/>
          <p:nvPr/>
        </p:nvSpPr>
        <p:spPr>
          <a:xfrm>
            <a:off x="6121238" y="1139745"/>
            <a:ext cx="2758875" cy="237455"/>
          </a:xfrm>
          <a:prstGeom prst="roundRect">
            <a:avLst>
              <a:gd name="adj" fmla="val 50000"/>
            </a:avLst>
          </a:prstGeom>
          <a:solidFill>
            <a:srgbClr val="C10E20"/>
          </a:solidFill>
        </p:spPr>
        <p:txBody>
          <a:bodyPr wrap="square" lIns="0" tIns="0" rIns="0" bIns="0" rtlCol="0" anchor="ctr">
            <a:noAutofit/>
          </a:bodyPr>
          <a:lstStyle/>
          <a:p>
            <a:pPr algn="ctr"/>
            <a:r>
              <a:rPr lang="en-US" sz="1200" b="1" dirty="0">
                <a:solidFill>
                  <a:schemeClr val="bg1"/>
                </a:solidFill>
              </a:rPr>
              <a:t>Change in proportion per month (</a:t>
            </a:r>
            <a:r>
              <a:rPr lang="el-GR" sz="1200" b="1" dirty="0">
                <a:solidFill>
                  <a:schemeClr val="bg1"/>
                </a:solidFill>
              </a:rPr>
              <a:t>β</a:t>
            </a:r>
            <a:r>
              <a:rPr lang="en-US" sz="1200" b="1" dirty="0">
                <a:solidFill>
                  <a:schemeClr val="bg1"/>
                </a:solidFill>
              </a:rPr>
              <a:t>)</a:t>
            </a:r>
            <a:endParaRPr lang="en-US" sz="1200" b="1" dirty="0"/>
          </a:p>
        </p:txBody>
      </p:sp>
    </p:spTree>
    <p:extLst>
      <p:ext uri="{BB962C8B-B14F-4D97-AF65-F5344CB8AC3E}">
        <p14:creationId xmlns:p14="http://schemas.microsoft.com/office/powerpoint/2010/main" val="259711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11</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grpSp>
        <p:nvGrpSpPr>
          <p:cNvPr id="26" name="Group 25"/>
          <p:cNvGrpSpPr/>
          <p:nvPr/>
        </p:nvGrpSpPr>
        <p:grpSpPr>
          <a:xfrm>
            <a:off x="224028" y="2875299"/>
            <a:ext cx="8701948" cy="1519158"/>
            <a:chOff x="218024" y="1812171"/>
            <a:chExt cx="8701948" cy="1519158"/>
          </a:xfrm>
        </p:grpSpPr>
        <p:cxnSp>
          <p:nvCxnSpPr>
            <p:cNvPr id="23" name="Straight Connector 22"/>
            <p:cNvCxnSpPr/>
            <p:nvPr/>
          </p:nvCxnSpPr>
          <p:spPr>
            <a:xfrm flipV="1">
              <a:off x="2434728" y="2181339"/>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68467" y="2181339"/>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118732" y="2181338"/>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4028" y="1812171"/>
              <a:ext cx="8695944" cy="1519158"/>
              <a:chOff x="0" y="0"/>
              <a:chExt cx="8542020" cy="831822"/>
            </a:xfrm>
          </p:grpSpPr>
          <p:graphicFrame>
            <p:nvGraphicFramePr>
              <p:cNvPr id="18" name="Chart 17"/>
              <p:cNvGraphicFramePr/>
              <p:nvPr>
                <p:extLst>
                  <p:ext uri="{D42A27DB-BD31-4B8C-83A1-F6EECF244321}">
                    <p14:modId xmlns:p14="http://schemas.microsoft.com/office/powerpoint/2010/main" val="3171110301"/>
                  </p:ext>
                </p:extLst>
              </p:nvPr>
            </p:nvGraphicFramePr>
            <p:xfrm>
              <a:off x="22861" y="85062"/>
              <a:ext cx="8466595" cy="72771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95"/>
              <p:cNvSpPr txBox="1"/>
              <p:nvPr/>
            </p:nvSpPr>
            <p:spPr>
              <a:xfrm>
                <a:off x="494649" y="130605"/>
                <a:ext cx="3792108" cy="715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0" dirty="0">
                    <a:solidFill>
                      <a:sysClr val="windowText" lastClr="000000"/>
                    </a:solidFill>
                    <a:effectLst>
                      <a:glow rad="88900">
                        <a:schemeClr val="bg1"/>
                      </a:glow>
                    </a:effectLst>
                    <a:latin typeface="Arial" panose="020B0604020202020204" pitchFamily="34" charset="0"/>
                    <a:cs typeface="Arial" panose="020B0604020202020204" pitchFamily="34" charset="0"/>
                  </a:rPr>
                  <a:t>Proportion of PHCs with at least 1 30-day</a:t>
                </a:r>
                <a:r>
                  <a:rPr lang="en-US" sz="800" b="0" baseline="0" dirty="0">
                    <a:solidFill>
                      <a:sysClr val="windowText" lastClr="000000"/>
                    </a:solidFill>
                    <a:effectLst>
                      <a:glow rad="88900">
                        <a:schemeClr val="bg1"/>
                      </a:glow>
                    </a:effectLst>
                    <a:latin typeface="Arial" panose="020B0604020202020204" pitchFamily="34" charset="0"/>
                    <a:cs typeface="Arial" panose="020B0604020202020204" pitchFamily="34" charset="0"/>
                  </a:rPr>
                  <a:t> dose of a protocol BP-lowering medication</a:t>
                </a:r>
                <a:endParaRPr lang="en-US" sz="800" b="0" dirty="0">
                  <a:solidFill>
                    <a:sysClr val="windowText" lastClr="000000"/>
                  </a:solidFill>
                  <a:effectLst>
                    <a:glow rad="88900">
                      <a:schemeClr val="bg1"/>
                    </a:glow>
                  </a:effectLst>
                  <a:latin typeface="Arial" panose="020B0604020202020204" pitchFamily="34" charset="0"/>
                  <a:cs typeface="Arial" panose="020B0604020202020204" pitchFamily="34" charset="0"/>
                </a:endParaRPr>
              </a:p>
            </p:txBody>
          </p:sp>
          <p:sp>
            <p:nvSpPr>
              <p:cNvPr id="20" name="Rounded Rectangle 19"/>
              <p:cNvSpPr/>
              <p:nvPr/>
            </p:nvSpPr>
            <p:spPr>
              <a:xfrm>
                <a:off x="0" y="46962"/>
                <a:ext cx="8542020" cy="784860"/>
              </a:xfrm>
              <a:prstGeom prst="roundRect">
                <a:avLst/>
              </a:prstGeom>
              <a:noFill/>
              <a:ln w="19050">
                <a:solidFill>
                  <a:srgbClr val="B54F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TextBox 197"/>
              <p:cNvSpPr txBox="1"/>
              <p:nvPr/>
            </p:nvSpPr>
            <p:spPr>
              <a:xfrm>
                <a:off x="223968" y="0"/>
                <a:ext cx="2552160" cy="6863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27432" tIns="0" rIns="27432"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50" b="1">
                    <a:solidFill>
                      <a:srgbClr val="B54F74"/>
                    </a:solidFill>
                    <a:latin typeface="Arial" panose="020B0604020202020204" pitchFamily="34" charset="0"/>
                    <a:cs typeface="Arial" panose="020B0604020202020204" pitchFamily="34" charset="0"/>
                  </a:rPr>
                  <a:t>Access to essential medicines and technology</a:t>
                </a:r>
              </a:p>
            </p:txBody>
          </p:sp>
        </p:grpSp>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218024" y="1898645"/>
              <a:ext cx="8699746" cy="1432684"/>
            </a:xfrm>
            <a:prstGeom prst="rect">
              <a:avLst/>
            </a:prstGeom>
          </p:spPr>
        </p:pic>
      </p:grpSp>
      <p:sp>
        <p:nvSpPr>
          <p:cNvPr id="27" name="Rectangle 26"/>
          <p:cNvSpPr/>
          <p:nvPr/>
        </p:nvSpPr>
        <p:spPr>
          <a:xfrm>
            <a:off x="1432155" y="4430520"/>
            <a:ext cx="6279691" cy="230832"/>
          </a:xfrm>
          <a:prstGeom prst="rect">
            <a:avLst/>
          </a:prstGeom>
        </p:spPr>
        <p:txBody>
          <a:bodyPr wrap="square">
            <a:spAutoFit/>
          </a:bodyPr>
          <a:lstStyle/>
          <a:p>
            <a:pPr algn="ctr"/>
            <a:r>
              <a:rPr lang="en-US" sz="900" kern="100" dirty="0">
                <a:solidFill>
                  <a:srgbClr val="BC6081"/>
                </a:solidFill>
                <a:latin typeface="Arial" panose="020B0604020202020204" pitchFamily="34" charset="0"/>
                <a:ea typeface="Calibri" panose="020F0502020204030204" pitchFamily="34" charset="0"/>
                <a:cs typeface="Arial MT"/>
              </a:rPr>
              <a:t>Medications including Amlodipine, Losartan, HCTZ, </a:t>
            </a:r>
            <a:r>
              <a:rPr lang="en-US" sz="900" kern="100" dirty="0" err="1">
                <a:solidFill>
                  <a:srgbClr val="BC6081"/>
                </a:solidFill>
                <a:latin typeface="Arial" panose="020B0604020202020204" pitchFamily="34" charset="0"/>
                <a:ea typeface="Calibri" panose="020F0502020204030204" pitchFamily="34" charset="0"/>
                <a:cs typeface="Arial MT"/>
              </a:rPr>
              <a:t>Amlodipine+Losartan</a:t>
            </a:r>
            <a:r>
              <a:rPr lang="en-US" sz="900" kern="100" dirty="0">
                <a:solidFill>
                  <a:srgbClr val="BC6081"/>
                </a:solidFill>
                <a:latin typeface="Arial" panose="020B0604020202020204" pitchFamily="34" charset="0"/>
                <a:ea typeface="Calibri" panose="020F0502020204030204" pitchFamily="34" charset="0"/>
                <a:cs typeface="Arial MT"/>
              </a:rPr>
              <a:t>, or </a:t>
            </a:r>
            <a:r>
              <a:rPr lang="en-US" sz="900" kern="100" dirty="0" err="1">
                <a:solidFill>
                  <a:srgbClr val="BC6081"/>
                </a:solidFill>
                <a:latin typeface="Arial" panose="020B0604020202020204" pitchFamily="34" charset="0"/>
                <a:ea typeface="Calibri" panose="020F0502020204030204" pitchFamily="34" charset="0"/>
                <a:cs typeface="Arial MT"/>
              </a:rPr>
              <a:t>Amlodipine+Losartan+HCTZ</a:t>
            </a:r>
            <a:endParaRPr lang="en-US" sz="1100" kern="100" dirty="0">
              <a:solidFill>
                <a:srgbClr val="BC6081"/>
              </a:solidFill>
              <a:effectLst/>
              <a:latin typeface="Arial MT"/>
              <a:ea typeface="Calibri" panose="020F0502020204030204" pitchFamily="34" charset="0"/>
              <a:cs typeface="Arial MT"/>
            </a:endParaRPr>
          </a:p>
        </p:txBody>
      </p:sp>
      <p:sp>
        <p:nvSpPr>
          <p:cNvPr id="29" name="Text Placeholder 10">
            <a:extLst>
              <a:ext uri="{FF2B5EF4-FFF2-40B4-BE49-F238E27FC236}">
                <a16:creationId xmlns:a16="http://schemas.microsoft.com/office/drawing/2014/main" id="{90F6FD7A-3190-B58A-4AF6-B448810326B3}"/>
              </a:ext>
            </a:extLst>
          </p:cNvPr>
          <p:cNvSpPr txBox="1">
            <a:spLocks/>
          </p:cNvSpPr>
          <p:nvPr/>
        </p:nvSpPr>
        <p:spPr>
          <a:xfrm>
            <a:off x="445980" y="746384"/>
            <a:ext cx="6315740" cy="321610"/>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FontTx/>
              <a:buNone/>
              <a:defRPr sz="16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0" dirty="0"/>
              <a:t>Co-primary implementation outcome: Access to essential medicines</a:t>
            </a:r>
          </a:p>
        </p:txBody>
      </p:sp>
      <p:sp>
        <p:nvSpPr>
          <p:cNvPr id="31" name="Title 1">
            <a:extLst>
              <a:ext uri="{FF2B5EF4-FFF2-40B4-BE49-F238E27FC236}">
                <a16:creationId xmlns:a16="http://schemas.microsoft.com/office/drawing/2014/main" id="{7914433B-1A64-DD47-8259-13F16C6E9560}"/>
              </a:ext>
            </a:extLst>
          </p:cNvPr>
          <p:cNvSpPr txBox="1">
            <a:spLocks/>
          </p:cNvSpPr>
          <p:nvPr/>
        </p:nvSpPr>
        <p:spPr>
          <a:xfrm>
            <a:off x="437989" y="447083"/>
            <a:ext cx="6828720" cy="465932"/>
          </a:xfrm>
          <a:prstGeom prst="rect">
            <a:avLst/>
          </a:prstGeom>
        </p:spPr>
        <p:txBody>
          <a:bodyPr vert="horz" lIns="91440" tIns="45720" rIns="91440" bIns="45720" rtlCol="0" anchor="t">
            <a:normAutofit fontScale="97500"/>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r>
              <a:rPr lang="en-US" dirty="0"/>
              <a:t>RESULTS</a:t>
            </a:r>
          </a:p>
        </p:txBody>
      </p:sp>
      <p:graphicFrame>
        <p:nvGraphicFramePr>
          <p:cNvPr id="32" name="Table 31"/>
          <p:cNvGraphicFramePr>
            <a:graphicFrameLocks noGrp="1"/>
          </p:cNvGraphicFramePr>
          <p:nvPr>
            <p:extLst>
              <p:ext uri="{D42A27DB-BD31-4B8C-83A1-F6EECF244321}">
                <p14:modId xmlns:p14="http://schemas.microsoft.com/office/powerpoint/2010/main" val="980616313"/>
              </p:ext>
            </p:extLst>
          </p:nvPr>
        </p:nvGraphicFramePr>
        <p:xfrm>
          <a:off x="79631" y="1067994"/>
          <a:ext cx="8966507" cy="1666596"/>
        </p:xfrm>
        <a:graphic>
          <a:graphicData uri="http://schemas.openxmlformats.org/drawingml/2006/table">
            <a:tbl>
              <a:tblPr firstRow="1" bandRow="1">
                <a:tableStyleId>{5C22544A-7EE6-4342-B048-85BDC9FD1C3A}</a:tableStyleId>
              </a:tblPr>
              <a:tblGrid>
                <a:gridCol w="2073620">
                  <a:extLst>
                    <a:ext uri="{9D8B030D-6E8A-4147-A177-3AD203B41FA5}">
                      <a16:colId xmlns:a16="http://schemas.microsoft.com/office/drawing/2014/main" val="1624688471"/>
                    </a:ext>
                  </a:extLst>
                </a:gridCol>
                <a:gridCol w="1195705">
                  <a:extLst>
                    <a:ext uri="{9D8B030D-6E8A-4147-A177-3AD203B41FA5}">
                      <a16:colId xmlns:a16="http://schemas.microsoft.com/office/drawing/2014/main" val="4241202989"/>
                    </a:ext>
                  </a:extLst>
                </a:gridCol>
                <a:gridCol w="1195705">
                  <a:extLst>
                    <a:ext uri="{9D8B030D-6E8A-4147-A177-3AD203B41FA5}">
                      <a16:colId xmlns:a16="http://schemas.microsoft.com/office/drawing/2014/main" val="1196119089"/>
                    </a:ext>
                  </a:extLst>
                </a:gridCol>
                <a:gridCol w="1363980">
                  <a:extLst>
                    <a:ext uri="{9D8B030D-6E8A-4147-A177-3AD203B41FA5}">
                      <a16:colId xmlns:a16="http://schemas.microsoft.com/office/drawing/2014/main" val="2588245769"/>
                    </a:ext>
                  </a:extLst>
                </a:gridCol>
                <a:gridCol w="1648143">
                  <a:extLst>
                    <a:ext uri="{9D8B030D-6E8A-4147-A177-3AD203B41FA5}">
                      <a16:colId xmlns:a16="http://schemas.microsoft.com/office/drawing/2014/main" val="88577330"/>
                    </a:ext>
                  </a:extLst>
                </a:gridCol>
                <a:gridCol w="1489354">
                  <a:extLst>
                    <a:ext uri="{9D8B030D-6E8A-4147-A177-3AD203B41FA5}">
                      <a16:colId xmlns:a16="http://schemas.microsoft.com/office/drawing/2014/main" val="4042103721"/>
                    </a:ext>
                  </a:extLst>
                </a:gridCol>
              </a:tblGrid>
              <a:tr h="252005">
                <a:tc>
                  <a:txBody>
                    <a:bodyPr/>
                    <a:lstStyle/>
                    <a:p>
                      <a:endParaRPr lang="en-US" sz="1200" dirty="0">
                        <a:latin typeface="+mn-lt"/>
                      </a:endParaRPr>
                    </a:p>
                  </a:txBody>
                  <a:tcPr/>
                </a:tc>
                <a:tc>
                  <a:txBody>
                    <a:bodyPr/>
                    <a:lstStyle/>
                    <a:p>
                      <a:pPr algn="ctr"/>
                      <a:r>
                        <a:rPr lang="en-US" sz="1200" dirty="0">
                          <a:latin typeface="+mn-lt"/>
                        </a:rPr>
                        <a:t>Baseline</a:t>
                      </a:r>
                    </a:p>
                  </a:txBody>
                  <a:tcPr anchor="ctr"/>
                </a:tc>
                <a:tc>
                  <a:txBody>
                    <a:bodyPr/>
                    <a:lstStyle/>
                    <a:p>
                      <a:pPr algn="ctr"/>
                      <a:r>
                        <a:rPr lang="en-US" sz="1200" dirty="0">
                          <a:latin typeface="+mn-lt"/>
                        </a:rPr>
                        <a:t>Q1 2021</a:t>
                      </a:r>
                    </a:p>
                  </a:txBody>
                  <a:tcPr anchor="ctr"/>
                </a:tc>
                <a:tc>
                  <a:txBody>
                    <a:bodyPr/>
                    <a:lstStyle/>
                    <a:p>
                      <a:pPr algn="ctr"/>
                      <a:r>
                        <a:rPr lang="en-US" sz="1200" dirty="0">
                          <a:latin typeface="+mn-lt"/>
                        </a:rPr>
                        <a:t>Q3 2023</a:t>
                      </a:r>
                    </a:p>
                  </a:txBody>
                  <a:tcPr anchor="ctr"/>
                </a:tc>
                <a:tc>
                  <a:txBody>
                    <a:bodyPr/>
                    <a:lstStyle/>
                    <a:p>
                      <a:pPr algn="ctr"/>
                      <a:r>
                        <a:rPr lang="en-US" sz="1200" dirty="0">
                          <a:latin typeface="+mn-lt"/>
                        </a:rPr>
                        <a:t>Pre-Implementation</a:t>
                      </a:r>
                    </a:p>
                  </a:txBody>
                  <a:tcPr anchor="ctr"/>
                </a:tc>
                <a:tc>
                  <a:txBody>
                    <a:bodyPr/>
                    <a:lstStyle/>
                    <a:p>
                      <a:pPr algn="ctr"/>
                      <a:r>
                        <a:rPr lang="en-US" sz="1200" dirty="0">
                          <a:latin typeface="+mn-lt"/>
                        </a:rPr>
                        <a:t>Implementation</a:t>
                      </a:r>
                    </a:p>
                  </a:txBody>
                  <a:tcPr anchor="ctr"/>
                </a:tc>
                <a:extLst>
                  <a:ext uri="{0D108BD9-81ED-4DB2-BD59-A6C34878D82A}">
                    <a16:rowId xmlns:a16="http://schemas.microsoft.com/office/drawing/2014/main" val="1361287739"/>
                  </a:ext>
                </a:extLst>
              </a:tr>
              <a:tr h="756014">
                <a:tc>
                  <a:txBody>
                    <a:bodyPr/>
                    <a:lstStyle/>
                    <a:p>
                      <a:r>
                        <a:rPr lang="en-US" sz="1200" dirty="0">
                          <a:latin typeface="+mn-lt"/>
                        </a:rPr>
                        <a:t>Proportion of PHCs with at least 1 30-day dose of a protocol</a:t>
                      </a:r>
                      <a:r>
                        <a:rPr lang="en-US" sz="1200" baseline="0" dirty="0">
                          <a:latin typeface="+mn-lt"/>
                        </a:rPr>
                        <a:t> BP-lowering medication </a:t>
                      </a:r>
                      <a:r>
                        <a:rPr lang="en-US" sz="1200" dirty="0">
                          <a:latin typeface="+mn-lt"/>
                        </a:rPr>
                        <a:t>(95%</a:t>
                      </a:r>
                      <a:r>
                        <a:rPr lang="en-US" sz="1200" baseline="0" dirty="0">
                          <a:latin typeface="+mn-lt"/>
                        </a:rPr>
                        <a:t> CI)</a:t>
                      </a:r>
                      <a:endParaRPr lang="en-US" sz="1200" dirty="0">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26%</a:t>
                      </a:r>
                      <a:r>
                        <a:rPr lang="en-US" sz="1200" baseline="0" dirty="0"/>
                        <a:t> (14-40%)</a:t>
                      </a:r>
                      <a:endParaRPr lang="en-US" sz="12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79% (65-89%)</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100% (93-100%)</a:t>
                      </a:r>
                    </a:p>
                  </a:txBody>
                  <a:tcPr anchor="ctr"/>
                </a:tc>
                <a:tc>
                  <a:txBody>
                    <a:bodyPr/>
                    <a:lstStyle/>
                    <a:p>
                      <a:pPr algn="ctr"/>
                      <a:r>
                        <a:rPr lang="en-US" sz="1200" dirty="0"/>
                        <a:t>-2.8%</a:t>
                      </a:r>
                    </a:p>
                  </a:txBody>
                  <a:tcPr anchor="ctr"/>
                </a:tc>
                <a:tc>
                  <a:txBody>
                    <a:bodyPr/>
                    <a:lstStyle/>
                    <a:p>
                      <a:pPr algn="ctr"/>
                      <a:r>
                        <a:rPr lang="en-US" sz="1200" dirty="0"/>
                        <a:t>2.0%</a:t>
                      </a:r>
                    </a:p>
                  </a:txBody>
                  <a:tcPr anchor="ctr"/>
                </a:tc>
                <a:extLst>
                  <a:ext uri="{0D108BD9-81ED-4DB2-BD59-A6C34878D82A}">
                    <a16:rowId xmlns:a16="http://schemas.microsoft.com/office/drawing/2014/main" val="455865055"/>
                  </a:ext>
                </a:extLst>
              </a:tr>
              <a:tr h="252005">
                <a:tc rowSpan="2">
                  <a:txBody>
                    <a:bodyPr/>
                    <a:lstStyle/>
                    <a:p>
                      <a:r>
                        <a:rPr lang="en-US" sz="1200" dirty="0">
                          <a:latin typeface="+mn-lt"/>
                        </a:rPr>
                        <a:t>P-Value</a:t>
                      </a:r>
                    </a:p>
                  </a:txBody>
                  <a:tcPr anchor="ct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0.001 (non-linear)</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rowSpan="2" gridSpan="2">
                  <a:txBody>
                    <a:bodyPr/>
                    <a:lstStyle/>
                    <a:p>
                      <a:pPr algn="ctr"/>
                      <a:r>
                        <a:rPr lang="en-US" sz="1200" dirty="0"/>
                        <a:t>0.16</a:t>
                      </a:r>
                    </a:p>
                  </a:txBody>
                  <a:tcPr anchor="ctr"/>
                </a:tc>
                <a:tc rowSpan="2" hMerge="1">
                  <a:txBody>
                    <a:bodyPr/>
                    <a:lstStyle/>
                    <a:p>
                      <a:pPr algn="ctr"/>
                      <a:endParaRPr lang="en-US" sz="900" dirty="0"/>
                    </a:p>
                  </a:txBody>
                  <a:tcPr anchor="ctr"/>
                </a:tc>
                <a:extLst>
                  <a:ext uri="{0D108BD9-81ED-4DB2-BD59-A6C34878D82A}">
                    <a16:rowId xmlns:a16="http://schemas.microsoft.com/office/drawing/2014/main" val="471189596"/>
                  </a:ext>
                </a:extLst>
              </a:tr>
              <a:tr h="294996">
                <a:tc vMerge="1">
                  <a:txBody>
                    <a:bodyPr/>
                    <a:lstStyle/>
                    <a:p>
                      <a:endParaRPr lang="en-US" sz="900" dirty="0">
                        <a:latin typeface="+mn-lt"/>
                      </a:endParaRPr>
                    </a:p>
                  </a:txBody>
                  <a:tcPr/>
                </a:tc>
                <a:tc gridSpan="3">
                  <a:txBody>
                    <a:bodyPr/>
                    <a:lstStyle/>
                    <a:p>
                      <a:pPr algn="ctr"/>
                      <a:r>
                        <a:rPr lang="en-US" sz="1200" dirty="0"/>
                        <a:t>Step effect p&lt;.0001</a:t>
                      </a:r>
                    </a:p>
                  </a:txBody>
                  <a:tcPr anchor="ctr"/>
                </a:tc>
                <a:tc hMerge="1">
                  <a:txBody>
                    <a:bodyPr/>
                    <a:lstStyle/>
                    <a:p>
                      <a:pPr algn="ctr"/>
                      <a:r>
                        <a:rPr lang="en-US" sz="1200" dirty="0"/>
                        <a:t>0.001</a:t>
                      </a:r>
                    </a:p>
                  </a:txBody>
                  <a:tcPr anchor="ctr"/>
                </a:tc>
                <a:tc hMerge="1">
                  <a:txBody>
                    <a:bodyPr/>
                    <a:lstStyle/>
                    <a:p>
                      <a:endParaRPr lang="en-US"/>
                    </a:p>
                  </a:txBody>
                  <a:tcPr/>
                </a:tc>
                <a:tc gridSpan="2" vMerge="1">
                  <a:txBody>
                    <a:bodyPr/>
                    <a:lstStyle/>
                    <a:p>
                      <a:pPr algn="ctr"/>
                      <a:endParaRPr lang="en-US" sz="800" dirty="0"/>
                    </a:p>
                  </a:txBody>
                  <a:tcPr anchor="ctr"/>
                </a:tc>
                <a:tc hMerge="1" vMerge="1">
                  <a:txBody>
                    <a:bodyPr/>
                    <a:lstStyle/>
                    <a:p>
                      <a:endParaRPr lang="en-US"/>
                    </a:p>
                  </a:txBody>
                  <a:tcPr/>
                </a:tc>
                <a:extLst>
                  <a:ext uri="{0D108BD9-81ED-4DB2-BD59-A6C34878D82A}">
                    <a16:rowId xmlns:a16="http://schemas.microsoft.com/office/drawing/2014/main" val="3522271011"/>
                  </a:ext>
                </a:extLst>
              </a:tr>
            </a:tbl>
          </a:graphicData>
        </a:graphic>
      </p:graphicFrame>
      <p:sp>
        <p:nvSpPr>
          <p:cNvPr id="33" name="TextBox 32"/>
          <p:cNvSpPr txBox="1"/>
          <p:nvPr/>
        </p:nvSpPr>
        <p:spPr>
          <a:xfrm>
            <a:off x="6061349" y="828967"/>
            <a:ext cx="2873902" cy="170518"/>
          </a:xfrm>
          <a:prstGeom prst="roundRect">
            <a:avLst>
              <a:gd name="adj" fmla="val 50000"/>
            </a:avLst>
          </a:prstGeom>
          <a:solidFill>
            <a:srgbClr val="C10E20"/>
          </a:solidFill>
        </p:spPr>
        <p:txBody>
          <a:bodyPr wrap="square" lIns="0" tIns="0" rIns="0" bIns="0" rtlCol="0" anchor="ctr">
            <a:noAutofit/>
          </a:bodyPr>
          <a:lstStyle/>
          <a:p>
            <a:pPr algn="ctr"/>
            <a:r>
              <a:rPr lang="en-US" sz="1200" b="1" dirty="0">
                <a:solidFill>
                  <a:schemeClr val="bg1"/>
                </a:solidFill>
              </a:rPr>
              <a:t>Change in proportion per quarter (</a:t>
            </a:r>
            <a:r>
              <a:rPr lang="el-GR" sz="1200" b="1" dirty="0">
                <a:solidFill>
                  <a:schemeClr val="bg1"/>
                </a:solidFill>
              </a:rPr>
              <a:t>β</a:t>
            </a:r>
            <a:r>
              <a:rPr lang="en-US" sz="1200" b="1" dirty="0">
                <a:solidFill>
                  <a:schemeClr val="bg1"/>
                </a:solidFill>
              </a:rPr>
              <a:t>)</a:t>
            </a:r>
            <a:endParaRPr lang="en-US" sz="1200" b="1" dirty="0"/>
          </a:p>
        </p:txBody>
      </p:sp>
    </p:spTree>
    <p:extLst>
      <p:ext uri="{BB962C8B-B14F-4D97-AF65-F5344CB8AC3E}">
        <p14:creationId xmlns:p14="http://schemas.microsoft.com/office/powerpoint/2010/main" val="270426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298897"/>
            <a:ext cx="6828720" cy="465932"/>
          </a:xfrm>
        </p:spPr>
        <p:txBody>
          <a:bodyPr>
            <a:normAutofit fontScale="90000"/>
          </a:bodyPr>
          <a:lstStyle/>
          <a:p>
            <a:r>
              <a:rPr lang="en-US" dirty="0"/>
              <a:t>Discussion</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12</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sp>
        <p:nvSpPr>
          <p:cNvPr id="7" name="TextBox 6">
            <a:extLst>
              <a:ext uri="{FF2B5EF4-FFF2-40B4-BE49-F238E27FC236}">
                <a16:creationId xmlns:a16="http://schemas.microsoft.com/office/drawing/2014/main" id="{B710F5E9-87BE-5811-36C3-ADB6CA99FCC3}"/>
              </a:ext>
            </a:extLst>
          </p:cNvPr>
          <p:cNvSpPr txBox="1"/>
          <p:nvPr/>
        </p:nvSpPr>
        <p:spPr>
          <a:xfrm>
            <a:off x="405733" y="1086728"/>
            <a:ext cx="8250587" cy="3231654"/>
          </a:xfrm>
          <a:prstGeom prst="rect">
            <a:avLst/>
          </a:prstGeom>
          <a:noFill/>
        </p:spPr>
        <p:txBody>
          <a:bodyPr wrap="square" rtlCol="0">
            <a:spAutoFit/>
          </a:bodyPr>
          <a:lstStyle/>
          <a:p>
            <a:r>
              <a:rPr lang="en-US" sz="1700" dirty="0">
                <a:effectLst/>
                <a:latin typeface="Arial" panose="020B0604020202020204" pitchFamily="34" charset="0"/>
                <a:ea typeface="Calibri" panose="020F0502020204030204" pitchFamily="34" charset="0"/>
                <a:cs typeface="Arial" panose="020B0604020202020204" pitchFamily="34" charset="0"/>
              </a:rPr>
              <a:t>The Hypertension Treatment in Nigeria Program led to significant </a:t>
            </a:r>
            <a:r>
              <a:rPr lang="en-US" sz="1700">
                <a:effectLst/>
                <a:latin typeface="Arial" panose="020B0604020202020204" pitchFamily="34" charset="0"/>
                <a:ea typeface="Calibri" panose="020F0502020204030204" pitchFamily="34" charset="0"/>
                <a:cs typeface="Arial" panose="020B0604020202020204" pitchFamily="34" charset="0"/>
              </a:rPr>
              <a:t>increase in the </a:t>
            </a:r>
            <a:r>
              <a:rPr lang="en-US" sz="1700" dirty="0">
                <a:effectLst/>
                <a:latin typeface="Arial" panose="020B0604020202020204" pitchFamily="34" charset="0"/>
                <a:ea typeface="Calibri" panose="020F0502020204030204" pitchFamily="34" charset="0"/>
                <a:cs typeface="Arial" panose="020B0604020202020204" pitchFamily="34" charset="0"/>
              </a:rPr>
              <a:t>3-month rolling average treatment and control rates from baseline to </a:t>
            </a:r>
            <a:r>
              <a:rPr lang="en-US" sz="1700">
                <a:effectLst/>
                <a:latin typeface="Arial" panose="020B0604020202020204" pitchFamily="34" charset="0"/>
                <a:ea typeface="Calibri" panose="020F0502020204030204" pitchFamily="34" charset="0"/>
                <a:cs typeface="Arial" panose="020B0604020202020204" pitchFamily="34" charset="0"/>
              </a:rPr>
              <a:t>October 2023, </a:t>
            </a:r>
            <a:r>
              <a:rPr lang="en-US" sz="1700" dirty="0">
                <a:effectLst/>
                <a:latin typeface="Arial" panose="020B0604020202020204" pitchFamily="34" charset="0"/>
                <a:ea typeface="Calibri" panose="020F0502020204030204" pitchFamily="34" charset="0"/>
                <a:cs typeface="Arial" panose="020B0604020202020204" pitchFamily="34" charset="0"/>
              </a:rPr>
              <a:t>but the changes in slope were greater in the pre-implementation period.</a:t>
            </a:r>
          </a:p>
          <a:p>
            <a:endParaRPr lang="en-US" sz="1700" dirty="0">
              <a:latin typeface="Arial" panose="020B0604020202020204" pitchFamily="34" charset="0"/>
              <a:ea typeface="Calibri" panose="020F0502020204030204" pitchFamily="34" charset="0"/>
              <a:cs typeface="Arial" panose="020B0604020202020204" pitchFamily="34" charset="0"/>
            </a:endParaRPr>
          </a:p>
          <a:p>
            <a:r>
              <a:rPr lang="en-US" sz="1700" dirty="0">
                <a:effectLst/>
                <a:latin typeface="Arial" panose="020B0604020202020204" pitchFamily="34" charset="0"/>
                <a:ea typeface="Calibri" panose="020F0502020204030204" pitchFamily="34" charset="0"/>
                <a:cs typeface="Arial" panose="020B0604020202020204" pitchFamily="34" charset="0"/>
              </a:rPr>
              <a:t>Blood pressures improved significantly and substantially over the study period. </a:t>
            </a:r>
          </a:p>
          <a:p>
            <a:endParaRPr lang="en-US" sz="1700" dirty="0">
              <a:latin typeface="Arial" panose="020B0604020202020204" pitchFamily="34" charset="0"/>
              <a:ea typeface="Calibri" panose="020F0502020204030204" pitchFamily="34" charset="0"/>
              <a:cs typeface="Arial" panose="020B0604020202020204" pitchFamily="34" charset="0"/>
            </a:endParaRPr>
          </a:p>
          <a:p>
            <a:r>
              <a:rPr lang="en-US" sz="1700" dirty="0">
                <a:effectLst/>
                <a:latin typeface="Arial" panose="020B0604020202020204" pitchFamily="34" charset="0"/>
                <a:ea typeface="Calibri" panose="020F0502020204030204" pitchFamily="34" charset="0"/>
                <a:cs typeface="Arial" panose="020B0604020202020204" pitchFamily="34" charset="0"/>
              </a:rPr>
              <a:t>The HTN Program also led to a large increase in availability and use of fixed-dose combination therapy from 43% at baseline to 97% by October 2023.</a:t>
            </a:r>
            <a:endParaRPr lang="en-US" sz="17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US" sz="1700" dirty="0">
              <a:effectLst/>
              <a:latin typeface="Arial" panose="020B0604020202020204" pitchFamily="34" charset="0"/>
              <a:ea typeface="Calibri" panose="020F0502020204030204" pitchFamily="34" charset="0"/>
              <a:cs typeface="Arial" panose="020B0604020202020204" pitchFamily="34" charset="0"/>
            </a:endParaRPr>
          </a:p>
          <a:p>
            <a:r>
              <a:rPr lang="en-US" sz="1700" dirty="0">
                <a:effectLst/>
                <a:latin typeface="Arial MT"/>
                <a:ea typeface="Calibri" panose="020F0502020204030204" pitchFamily="34" charset="0"/>
                <a:cs typeface="Arial MT"/>
              </a:rPr>
              <a:t>Limitations included: 1) </a:t>
            </a:r>
            <a:r>
              <a:rPr lang="en-US" sz="1700" dirty="0">
                <a:latin typeface="Arial MT"/>
                <a:ea typeface="Calibri" panose="020F0502020204030204" pitchFamily="34" charset="0"/>
                <a:cs typeface="Arial MT"/>
              </a:rPr>
              <a:t>higher than anticipated baseline treatment and control rates, 2) variable retention in care over the long study period, and 3) interrupted time series study design, which limits causal inference.</a:t>
            </a:r>
            <a:endParaRPr lang="en-US" sz="1700" dirty="0">
              <a:effectLst/>
              <a:latin typeface="Arial MT"/>
              <a:ea typeface="Calibri" panose="020F0502020204030204" pitchFamily="34" charset="0"/>
              <a:cs typeface="Arial MT"/>
            </a:endParaRPr>
          </a:p>
        </p:txBody>
      </p:sp>
      <p:sp>
        <p:nvSpPr>
          <p:cNvPr id="8" name="Text Placeholder 10">
            <a:extLst>
              <a:ext uri="{FF2B5EF4-FFF2-40B4-BE49-F238E27FC236}">
                <a16:creationId xmlns:a16="http://schemas.microsoft.com/office/drawing/2014/main" id="{811B95B3-C60F-4354-0D38-FA15BBB87B99}"/>
              </a:ext>
            </a:extLst>
          </p:cNvPr>
          <p:cNvSpPr>
            <a:spLocks noGrp="1"/>
          </p:cNvSpPr>
          <p:nvPr>
            <p:ph type="body" sz="quarter" idx="23"/>
          </p:nvPr>
        </p:nvSpPr>
        <p:spPr>
          <a:xfrm>
            <a:off x="437989" y="703083"/>
            <a:ext cx="7973816" cy="321610"/>
          </a:xfrm>
        </p:spPr>
        <p:txBody>
          <a:bodyPr>
            <a:noAutofit/>
          </a:bodyPr>
          <a:lstStyle/>
          <a:p>
            <a:r>
              <a:rPr lang="en-US" dirty="0"/>
              <a:t>Results in Context</a:t>
            </a:r>
          </a:p>
        </p:txBody>
      </p:sp>
    </p:spTree>
    <p:extLst>
      <p:ext uri="{BB962C8B-B14F-4D97-AF65-F5344CB8AC3E}">
        <p14:creationId xmlns:p14="http://schemas.microsoft.com/office/powerpoint/2010/main" val="182557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492803"/>
            <a:ext cx="6828720" cy="465932"/>
          </a:xfrm>
        </p:spPr>
        <p:txBody>
          <a:bodyPr>
            <a:normAutofit fontScale="90000"/>
          </a:bodyPr>
          <a:lstStyle/>
          <a:p>
            <a:r>
              <a:rPr lang="en-US" dirty="0"/>
              <a:t>CONCLUSION</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13</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sp>
        <p:nvSpPr>
          <p:cNvPr id="3" name="TextBox 2">
            <a:extLst>
              <a:ext uri="{FF2B5EF4-FFF2-40B4-BE49-F238E27FC236}">
                <a16:creationId xmlns:a16="http://schemas.microsoft.com/office/drawing/2014/main" id="{FD5F55C0-5D67-02BE-005B-FEA880D5E1A3}"/>
              </a:ext>
            </a:extLst>
          </p:cNvPr>
          <p:cNvSpPr txBox="1"/>
          <p:nvPr/>
        </p:nvSpPr>
        <p:spPr>
          <a:xfrm>
            <a:off x="437989" y="1002089"/>
            <a:ext cx="8464851" cy="3139321"/>
          </a:xfrm>
          <a:prstGeom prst="rect">
            <a:avLst/>
          </a:prstGeom>
          <a:noFill/>
        </p:spPr>
        <p:txBody>
          <a:bodyPr wrap="square" rtlCol="0">
            <a:spAutoFit/>
          </a:bodyPr>
          <a:lstStyle/>
          <a:p>
            <a:r>
              <a:rPr lang="en-US" sz="1800" dirty="0">
                <a:effectLst/>
                <a:latin typeface="Arial MT"/>
                <a:ea typeface="Calibri" panose="020F0502020204030204" pitchFamily="34" charset="0"/>
                <a:cs typeface="Arial MT"/>
              </a:rPr>
              <a:t>A multi-level hypertension program led by community health workers, among the largest hypertension control programs in Africa, was successfully implemented and was associated with improvements in hypertension treatment and control in primary care in </a:t>
            </a:r>
            <a:r>
              <a:rPr lang="en-US" dirty="0">
                <a:latin typeface="Arial MT"/>
                <a:ea typeface="Calibri" panose="020F0502020204030204" pitchFamily="34" charset="0"/>
                <a:cs typeface="Arial MT"/>
              </a:rPr>
              <a:t>Federal Capital Territory</a:t>
            </a:r>
            <a:r>
              <a:rPr lang="en-US" sz="1800" dirty="0">
                <a:effectLst/>
                <a:latin typeface="Arial MT"/>
                <a:ea typeface="Calibri" panose="020F0502020204030204" pitchFamily="34" charset="0"/>
                <a:cs typeface="Arial MT"/>
              </a:rPr>
              <a:t>, Nigeria.</a:t>
            </a:r>
          </a:p>
          <a:p>
            <a:endParaRPr lang="en-US" dirty="0">
              <a:latin typeface="Arial MT"/>
              <a:ea typeface="Calibri" panose="020F0502020204030204" pitchFamily="34" charset="0"/>
              <a:cs typeface="Arial MT"/>
            </a:endParaRPr>
          </a:p>
          <a:p>
            <a:r>
              <a:rPr lang="en-US" dirty="0">
                <a:latin typeface="Arial MT"/>
                <a:ea typeface="Calibri" panose="020F0502020204030204" pitchFamily="34" charset="0"/>
                <a:cs typeface="Arial MT"/>
              </a:rPr>
              <a:t>Mixed methods assessments of implementation, implementation cost, normalization into routine care, and sustainability are ongoing.</a:t>
            </a:r>
          </a:p>
          <a:p>
            <a:endParaRPr lang="en-US" sz="1800" dirty="0">
              <a:effectLst/>
              <a:latin typeface="Arial MT"/>
              <a:ea typeface="Calibri" panose="020F0502020204030204" pitchFamily="34" charset="0"/>
              <a:cs typeface="Arial MT"/>
            </a:endParaRPr>
          </a:p>
          <a:p>
            <a:r>
              <a:rPr lang="en-US" dirty="0">
                <a:latin typeface="Arial MT"/>
                <a:ea typeface="Calibri" panose="020F0502020204030204" pitchFamily="34" charset="0"/>
                <a:cs typeface="Arial MT"/>
              </a:rPr>
              <a:t>Our team now seeks to pursue scale-up of the HTN Program and HEARTS implementation to Nigeria’s 6 geopolitical regions in collaboration with the Federal Ministry of Health and National Primary Care Board Development Agency.</a:t>
            </a:r>
            <a:r>
              <a:rPr lang="en-US" dirty="0">
                <a:effectLst/>
              </a:rPr>
              <a:t> </a:t>
            </a:r>
            <a:endParaRPr lang="en-US" dirty="0"/>
          </a:p>
        </p:txBody>
      </p:sp>
    </p:spTree>
    <p:extLst>
      <p:ext uri="{BB962C8B-B14F-4D97-AF65-F5344CB8AC3E}">
        <p14:creationId xmlns:p14="http://schemas.microsoft.com/office/powerpoint/2010/main" val="398531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p:txBody>
          <a:bodyPr>
            <a:normAutofit fontScale="90000"/>
          </a:bodyPr>
          <a:lstStyle/>
          <a:p>
            <a:r>
              <a:rPr lang="en-US" dirty="0"/>
              <a:t>ACKNOWLEDGMENTS</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14</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sp>
        <p:nvSpPr>
          <p:cNvPr id="3" name="TextBox 2">
            <a:extLst>
              <a:ext uri="{FF2B5EF4-FFF2-40B4-BE49-F238E27FC236}">
                <a16:creationId xmlns:a16="http://schemas.microsoft.com/office/drawing/2014/main" id="{FD5F55C0-5D67-02BE-005B-FEA880D5E1A3}"/>
              </a:ext>
            </a:extLst>
          </p:cNvPr>
          <p:cNvSpPr txBox="1"/>
          <p:nvPr/>
        </p:nvSpPr>
        <p:spPr>
          <a:xfrm>
            <a:off x="437989" y="1154244"/>
            <a:ext cx="8258750" cy="3046988"/>
          </a:xfrm>
          <a:prstGeom prst="rect">
            <a:avLst/>
          </a:prstGeom>
          <a:noFill/>
        </p:spPr>
        <p:txBody>
          <a:bodyPr wrap="square" rtlCol="0">
            <a:spAutoFit/>
          </a:bodyPr>
          <a:lstStyle/>
          <a:p>
            <a:r>
              <a:rPr lang="en-US" sz="1600" u="sng" dirty="0">
                <a:effectLst/>
                <a:latin typeface="Arial MT"/>
                <a:ea typeface="Calibri" panose="020F0502020204030204" pitchFamily="34" charset="0"/>
                <a:cs typeface="Arial MT"/>
              </a:rPr>
              <a:t>Patients, HTN Program Team, and Partners</a:t>
            </a:r>
            <a:r>
              <a:rPr lang="en-US" sz="1600" dirty="0">
                <a:effectLst/>
                <a:latin typeface="Arial MT"/>
                <a:ea typeface="Calibri" panose="020F0502020204030204" pitchFamily="34" charset="0"/>
                <a:cs typeface="Arial MT"/>
              </a:rPr>
              <a:t>: Federal Ministry of Health, National Primary Care Development Agency, FCT Department of Public Health, WHO Nigeria, RTSL</a:t>
            </a:r>
            <a:endParaRPr lang="en-US" sz="1600" u="sng" dirty="0">
              <a:effectLst/>
              <a:latin typeface="Arial MT"/>
              <a:ea typeface="Calibri" panose="020F0502020204030204" pitchFamily="34" charset="0"/>
              <a:cs typeface="Arial MT"/>
            </a:endParaRPr>
          </a:p>
          <a:p>
            <a:endParaRPr lang="en-US" sz="1600" u="sng" dirty="0">
              <a:latin typeface="Arial MT"/>
              <a:ea typeface="Calibri" panose="020F0502020204030204" pitchFamily="34" charset="0"/>
              <a:cs typeface="Arial MT"/>
            </a:endParaRPr>
          </a:p>
          <a:p>
            <a:r>
              <a:rPr lang="en-US" sz="1600" u="sng" dirty="0">
                <a:effectLst/>
                <a:latin typeface="Arial MT"/>
                <a:ea typeface="Calibri" panose="020F0502020204030204" pitchFamily="34" charset="0"/>
                <a:cs typeface="Arial MT"/>
              </a:rPr>
              <a:t>Sponsors</a:t>
            </a:r>
            <a:r>
              <a:rPr lang="en-US" sz="1600" dirty="0">
                <a:effectLst/>
                <a:latin typeface="Arial MT"/>
                <a:ea typeface="Calibri" panose="020F0502020204030204" pitchFamily="34" charset="0"/>
                <a:cs typeface="Arial MT"/>
              </a:rPr>
              <a:t>: </a:t>
            </a:r>
            <a:r>
              <a:rPr lang="en-US" sz="1600" dirty="0">
                <a:latin typeface="Arial MT"/>
              </a:rPr>
              <a:t>NHLBI (R01HL144708), Northwestern Robert J. </a:t>
            </a:r>
            <a:r>
              <a:rPr lang="en-US" sz="1600" dirty="0" err="1">
                <a:latin typeface="Arial MT"/>
              </a:rPr>
              <a:t>Havey</a:t>
            </a:r>
            <a:r>
              <a:rPr lang="en-US" sz="1600" dirty="0">
                <a:latin typeface="Arial MT"/>
              </a:rPr>
              <a:t> MD Institute for Global Health, Resolve to Save Lives</a:t>
            </a:r>
          </a:p>
          <a:p>
            <a:endParaRPr lang="en-US" sz="1600" dirty="0">
              <a:latin typeface="Arial MT"/>
            </a:endParaRPr>
          </a:p>
          <a:p>
            <a:r>
              <a:rPr lang="en-US" sz="1600" u="sng" dirty="0">
                <a:latin typeface="Arial MT"/>
              </a:rPr>
              <a:t>Advisory Board</a:t>
            </a:r>
            <a:r>
              <a:rPr lang="en-US" sz="1600" dirty="0">
                <a:latin typeface="Arial MT"/>
              </a:rPr>
              <a:t>: Dr. Mangai Toma, Mrs. Chiamaka Omoyele, Dr. Nina Ezeigwe, Dr. Ndaeyo Iwot, Dr. Josephine Okechukwu, Dr. Mary Dewan, Mr. Michael Uwazie, Dr. Sunday Goji, PharmD Innocent Uche Nnubia, Dr. Ibrahim Katibi, Dr. Emmanuel Agogo </a:t>
            </a:r>
          </a:p>
          <a:p>
            <a:endParaRPr lang="en-US" sz="1600" dirty="0">
              <a:latin typeface="Arial MT"/>
            </a:endParaRPr>
          </a:p>
          <a:p>
            <a:r>
              <a:rPr lang="en-US" sz="1600" u="sng" dirty="0">
                <a:latin typeface="Arial MT"/>
              </a:rPr>
              <a:t>Data and Safety Monitoring Board</a:t>
            </a:r>
            <a:r>
              <a:rPr lang="en-US" sz="1600" dirty="0">
                <a:latin typeface="Arial MT"/>
              </a:rPr>
              <a:t>: Dr. Brian Rayner, Dr. </a:t>
            </a:r>
            <a:r>
              <a:rPr lang="en-US" sz="1600" dirty="0" err="1">
                <a:latin typeface="Arial MT"/>
              </a:rPr>
              <a:t>Amam</a:t>
            </a:r>
            <a:r>
              <a:rPr lang="en-US" sz="1600" dirty="0">
                <a:latin typeface="Arial MT"/>
              </a:rPr>
              <a:t> </a:t>
            </a:r>
            <a:r>
              <a:rPr lang="en-US" sz="1600" dirty="0" err="1">
                <a:latin typeface="Arial MT"/>
              </a:rPr>
              <a:t>Mbakwem</a:t>
            </a:r>
            <a:r>
              <a:rPr lang="en-US" sz="1600" dirty="0">
                <a:latin typeface="Arial MT"/>
              </a:rPr>
              <a:t>, Dr. Justine Davies, Dr. James Sheppard, Dr. Patricia </a:t>
            </a:r>
            <a:r>
              <a:rPr lang="en-US" sz="1600" dirty="0" err="1">
                <a:latin typeface="Arial MT"/>
              </a:rPr>
              <a:t>Ojiah</a:t>
            </a:r>
            <a:r>
              <a:rPr lang="en-US" sz="1600" dirty="0">
                <a:latin typeface="Arial MT"/>
              </a:rPr>
              <a:t>, Dr. Amanda Thrift, Dr. Adeloye Davies</a:t>
            </a:r>
            <a:endParaRPr lang="en-US" sz="1600" dirty="0"/>
          </a:p>
        </p:txBody>
      </p:sp>
    </p:spTree>
    <p:extLst>
      <p:ext uri="{BB962C8B-B14F-4D97-AF65-F5344CB8AC3E}">
        <p14:creationId xmlns:p14="http://schemas.microsoft.com/office/powerpoint/2010/main" val="420750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D5FF9-53DA-7C48-A4C5-619C74AAC3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368" y="133642"/>
            <a:ext cx="6266145" cy="4277583"/>
          </a:xfrm>
          <a:prstGeom prst="rect">
            <a:avLst/>
          </a:prstGeom>
        </p:spPr>
      </p:pic>
      <p:sp>
        <p:nvSpPr>
          <p:cNvPr id="5" name="Title 1">
            <a:extLst>
              <a:ext uri="{FF2B5EF4-FFF2-40B4-BE49-F238E27FC236}">
                <a16:creationId xmlns:a16="http://schemas.microsoft.com/office/drawing/2014/main" id="{917BB96E-0E1A-0348-B525-E7E5E23501A3}"/>
              </a:ext>
            </a:extLst>
          </p:cNvPr>
          <p:cNvSpPr>
            <a:spLocks noGrp="1"/>
          </p:cNvSpPr>
          <p:nvPr>
            <p:ph type="title"/>
          </p:nvPr>
        </p:nvSpPr>
        <p:spPr>
          <a:xfrm>
            <a:off x="472994" y="4492414"/>
            <a:ext cx="8198011" cy="376766"/>
          </a:xfrm>
        </p:spPr>
        <p:txBody>
          <a:bodyPr>
            <a:normAutofit/>
          </a:bodyPr>
          <a:lstStyle/>
          <a:p>
            <a:r>
              <a:rPr lang="en-US" sz="1000" dirty="0"/>
              <a:t>Cardiovascular research unit of University OF </a:t>
            </a:r>
            <a:r>
              <a:rPr lang="en-US" sz="1000" dirty="0" err="1"/>
              <a:t>abuja</a:t>
            </a:r>
            <a:r>
              <a:rPr lang="en-US" sz="1000" dirty="0"/>
              <a:t> &amp; university of abuja teaching hospital</a:t>
            </a:r>
          </a:p>
        </p:txBody>
      </p:sp>
    </p:spTree>
    <p:extLst>
      <p:ext uri="{BB962C8B-B14F-4D97-AF65-F5344CB8AC3E}">
        <p14:creationId xmlns:p14="http://schemas.microsoft.com/office/powerpoint/2010/main" val="205207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5CD2-F34B-F04E-B4CC-5DA2A631245F}"/>
              </a:ext>
            </a:extLst>
          </p:cNvPr>
          <p:cNvSpPr>
            <a:spLocks noGrp="1"/>
          </p:cNvSpPr>
          <p:nvPr>
            <p:ph type="title"/>
          </p:nvPr>
        </p:nvSpPr>
        <p:spPr>
          <a:xfrm>
            <a:off x="4419012" y="654371"/>
            <a:ext cx="4105960" cy="2354940"/>
          </a:xfrm>
        </p:spPr>
        <p:txBody>
          <a:bodyPr anchor="b"/>
          <a:lstStyle/>
          <a:p>
            <a:r>
              <a:rPr lang="en-US" dirty="0"/>
              <a:t>THANK YOU</a:t>
            </a:r>
          </a:p>
        </p:txBody>
      </p:sp>
    </p:spTree>
    <p:extLst>
      <p:ext uri="{BB962C8B-B14F-4D97-AF65-F5344CB8AC3E}">
        <p14:creationId xmlns:p14="http://schemas.microsoft.com/office/powerpoint/2010/main" val="172657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17</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graphicFrame>
        <p:nvGraphicFramePr>
          <p:cNvPr id="9" name="Table 8">
            <a:extLst>
              <a:ext uri="{FF2B5EF4-FFF2-40B4-BE49-F238E27FC236}">
                <a16:creationId xmlns:a16="http://schemas.microsoft.com/office/drawing/2014/main" id="{D199330C-C3BC-40B8-82B3-C43019CE17E4}"/>
              </a:ext>
            </a:extLst>
          </p:cNvPr>
          <p:cNvGraphicFramePr>
            <a:graphicFrameLocks noGrp="1"/>
          </p:cNvGraphicFramePr>
          <p:nvPr/>
        </p:nvGraphicFramePr>
        <p:xfrm>
          <a:off x="-235055" y="4299866"/>
          <a:ext cx="8174808" cy="358608"/>
        </p:xfrm>
        <a:graphic>
          <a:graphicData uri="http://schemas.openxmlformats.org/drawingml/2006/table">
            <a:tbl>
              <a:tblPr firstRow="1" firstCol="1" bandRow="1">
                <a:tableStyleId>{5C22544A-7EE6-4342-B048-85BDC9FD1C3A}</a:tableStyleId>
              </a:tblPr>
              <a:tblGrid>
                <a:gridCol w="2409856">
                  <a:extLst>
                    <a:ext uri="{9D8B030D-6E8A-4147-A177-3AD203B41FA5}">
                      <a16:colId xmlns:a16="http://schemas.microsoft.com/office/drawing/2014/main" val="1538418093"/>
                    </a:ext>
                  </a:extLst>
                </a:gridCol>
                <a:gridCol w="2285206">
                  <a:extLst>
                    <a:ext uri="{9D8B030D-6E8A-4147-A177-3AD203B41FA5}">
                      <a16:colId xmlns:a16="http://schemas.microsoft.com/office/drawing/2014/main" val="3146610288"/>
                    </a:ext>
                  </a:extLst>
                </a:gridCol>
                <a:gridCol w="2212496">
                  <a:extLst>
                    <a:ext uri="{9D8B030D-6E8A-4147-A177-3AD203B41FA5}">
                      <a16:colId xmlns:a16="http://schemas.microsoft.com/office/drawing/2014/main" val="1539943910"/>
                    </a:ext>
                  </a:extLst>
                </a:gridCol>
                <a:gridCol w="1267250">
                  <a:extLst>
                    <a:ext uri="{9D8B030D-6E8A-4147-A177-3AD203B41FA5}">
                      <a16:colId xmlns:a16="http://schemas.microsoft.com/office/drawing/2014/main" val="3445768045"/>
                    </a:ext>
                  </a:extLst>
                </a:gridCol>
              </a:tblGrid>
              <a:tr h="358608">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051461"/>
                  </a:ext>
                </a:extLst>
              </a:tr>
            </a:tbl>
          </a:graphicData>
        </a:graphic>
      </p:graphicFrame>
      <p:sp>
        <p:nvSpPr>
          <p:cNvPr id="12" name="Rectangle 11"/>
          <p:cNvSpPr/>
          <p:nvPr/>
        </p:nvSpPr>
        <p:spPr>
          <a:xfrm>
            <a:off x="1432155" y="4430520"/>
            <a:ext cx="6279691" cy="230832"/>
          </a:xfrm>
          <a:prstGeom prst="rect">
            <a:avLst/>
          </a:prstGeom>
        </p:spPr>
        <p:txBody>
          <a:bodyPr wrap="square">
            <a:spAutoFit/>
          </a:bodyPr>
          <a:lstStyle/>
          <a:p>
            <a:pPr algn="ctr"/>
            <a:r>
              <a:rPr lang="en-US" sz="900" kern="100" dirty="0">
                <a:solidFill>
                  <a:srgbClr val="EB8427"/>
                </a:solidFill>
                <a:latin typeface="Arial" panose="020B0604020202020204" pitchFamily="34" charset="0"/>
                <a:ea typeface="Calibri" panose="020F0502020204030204" pitchFamily="34" charset="0"/>
                <a:cs typeface="Arial MT"/>
              </a:rPr>
              <a:t>Healthcare workers including MD, Nurse, Pharmacist, Lab Tech, CHEW, Junior CHEW, Health Officer</a:t>
            </a:r>
            <a:endParaRPr lang="en-US" sz="1100" kern="100" dirty="0">
              <a:solidFill>
                <a:srgbClr val="EB8427"/>
              </a:solidFill>
              <a:effectLst/>
              <a:latin typeface="Arial MT"/>
              <a:ea typeface="Calibri" panose="020F0502020204030204" pitchFamily="34" charset="0"/>
              <a:cs typeface="Arial MT"/>
            </a:endParaRPr>
          </a:p>
        </p:txBody>
      </p:sp>
      <p:grpSp>
        <p:nvGrpSpPr>
          <p:cNvPr id="7" name="Group 6"/>
          <p:cNvGrpSpPr/>
          <p:nvPr/>
        </p:nvGrpSpPr>
        <p:grpSpPr>
          <a:xfrm>
            <a:off x="229535" y="2892354"/>
            <a:ext cx="8695945" cy="1507074"/>
            <a:chOff x="229535" y="2892354"/>
            <a:chExt cx="8695945" cy="1507074"/>
          </a:xfrm>
        </p:grpSpPr>
        <p:cxnSp>
          <p:nvCxnSpPr>
            <p:cNvPr id="18" name="Straight Connector 17"/>
            <p:cNvCxnSpPr/>
            <p:nvPr/>
          </p:nvCxnSpPr>
          <p:spPr>
            <a:xfrm flipV="1">
              <a:off x="2440732" y="3244467"/>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74471" y="3244467"/>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124736" y="3244466"/>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29535" y="2892354"/>
              <a:ext cx="8695945" cy="1507074"/>
              <a:chOff x="0" y="0"/>
              <a:chExt cx="8542020" cy="825205"/>
            </a:xfrm>
          </p:grpSpPr>
          <p:graphicFrame>
            <p:nvGraphicFramePr>
              <p:cNvPr id="14" name="Chart 13"/>
              <p:cNvGraphicFramePr/>
              <p:nvPr/>
            </p:nvGraphicFramePr>
            <p:xfrm>
              <a:off x="22861" y="78445"/>
              <a:ext cx="8466595" cy="72771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230"/>
              <p:cNvSpPr txBox="1"/>
              <p:nvPr/>
            </p:nvSpPr>
            <p:spPr>
              <a:xfrm>
                <a:off x="494650" y="123988"/>
                <a:ext cx="2932257" cy="938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0">
                    <a:solidFill>
                      <a:sysClr val="windowText" lastClr="000000"/>
                    </a:solidFill>
                    <a:effectLst>
                      <a:glow rad="88900">
                        <a:schemeClr val="bg1"/>
                      </a:glow>
                    </a:effectLst>
                    <a:latin typeface="Arial" panose="020B0604020202020204" pitchFamily="34" charset="0"/>
                    <a:cs typeface="Arial" panose="020B0604020202020204" pitchFamily="34" charset="0"/>
                  </a:rPr>
                  <a:t>Proportion of PHCs with at least 2 permanant</a:t>
                </a:r>
                <a:r>
                  <a:rPr lang="en-US" sz="800" b="0" baseline="0">
                    <a:solidFill>
                      <a:sysClr val="windowText" lastClr="000000"/>
                    </a:solidFill>
                    <a:effectLst>
                      <a:glow rad="88900">
                        <a:schemeClr val="bg1"/>
                      </a:glow>
                    </a:effectLst>
                    <a:latin typeface="Arial" panose="020B0604020202020204" pitchFamily="34" charset="0"/>
                    <a:cs typeface="Arial" panose="020B0604020202020204" pitchFamily="34" charset="0"/>
                  </a:rPr>
                  <a:t> healthcare workers</a:t>
                </a:r>
                <a:endParaRPr lang="en-US" sz="800" b="0">
                  <a:solidFill>
                    <a:sysClr val="windowText" lastClr="000000"/>
                  </a:solidFill>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0" y="40345"/>
                <a:ext cx="8542020" cy="784860"/>
              </a:xfrm>
              <a:prstGeom prst="roundRect">
                <a:avLst/>
              </a:prstGeom>
              <a:noFill/>
              <a:ln w="19050">
                <a:solidFill>
                  <a:srgbClr val="EB832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TextBox 232"/>
              <p:cNvSpPr txBox="1"/>
              <p:nvPr/>
            </p:nvSpPr>
            <p:spPr>
              <a:xfrm>
                <a:off x="223968" y="0"/>
                <a:ext cx="3471218" cy="6863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27432" tIns="0" rIns="27432"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50" b="1">
                    <a:solidFill>
                      <a:srgbClr val="EB8324"/>
                    </a:solidFill>
                    <a:latin typeface="Arial" panose="020B0604020202020204" pitchFamily="34" charset="0"/>
                    <a:cs typeface="Arial" panose="020B0604020202020204" pitchFamily="34" charset="0"/>
                  </a:rPr>
                  <a:t>Team-based</a:t>
                </a:r>
                <a:r>
                  <a:rPr lang="en-US" sz="850" b="1" baseline="0">
                    <a:solidFill>
                      <a:srgbClr val="EB8324"/>
                    </a:solidFill>
                    <a:latin typeface="Arial" panose="020B0604020202020204" pitchFamily="34" charset="0"/>
                    <a:cs typeface="Arial" panose="020B0604020202020204" pitchFamily="34" charset="0"/>
                  </a:rPr>
                  <a:t> care and CHEW provided hypertension management</a:t>
                </a:r>
                <a:endParaRPr lang="en-US" sz="850" b="1">
                  <a:solidFill>
                    <a:srgbClr val="EB8324"/>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229535" y="2965001"/>
              <a:ext cx="8693649" cy="1432684"/>
            </a:xfrm>
            <a:prstGeom prst="rect">
              <a:avLst/>
            </a:prstGeom>
          </p:spPr>
        </p:pic>
      </p:grpSp>
      <p:sp>
        <p:nvSpPr>
          <p:cNvPr id="21" name="Text Placeholder 10">
            <a:extLst>
              <a:ext uri="{FF2B5EF4-FFF2-40B4-BE49-F238E27FC236}">
                <a16:creationId xmlns:a16="http://schemas.microsoft.com/office/drawing/2014/main" id="{90F6FD7A-3190-B58A-4AF6-B448810326B3}"/>
              </a:ext>
            </a:extLst>
          </p:cNvPr>
          <p:cNvSpPr txBox="1">
            <a:spLocks/>
          </p:cNvSpPr>
          <p:nvPr/>
        </p:nvSpPr>
        <p:spPr>
          <a:xfrm>
            <a:off x="445980" y="746384"/>
            <a:ext cx="6315740" cy="321610"/>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FontTx/>
              <a:buNone/>
              <a:defRPr sz="16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i="1" dirty="0"/>
              <a:t>Secondary outcomes: CHEW provided hypertension management</a:t>
            </a:r>
          </a:p>
        </p:txBody>
      </p:sp>
      <p:sp>
        <p:nvSpPr>
          <p:cNvPr id="24" name="Title 1">
            <a:extLst>
              <a:ext uri="{FF2B5EF4-FFF2-40B4-BE49-F238E27FC236}">
                <a16:creationId xmlns:a16="http://schemas.microsoft.com/office/drawing/2014/main" id="{7914433B-1A64-DD47-8259-13F16C6E9560}"/>
              </a:ext>
            </a:extLst>
          </p:cNvPr>
          <p:cNvSpPr txBox="1">
            <a:spLocks/>
          </p:cNvSpPr>
          <p:nvPr/>
        </p:nvSpPr>
        <p:spPr>
          <a:xfrm>
            <a:off x="437989" y="447083"/>
            <a:ext cx="6828720" cy="465932"/>
          </a:xfrm>
          <a:prstGeom prst="rect">
            <a:avLst/>
          </a:prstGeom>
        </p:spPr>
        <p:txBody>
          <a:bodyPr vert="horz" lIns="91440" tIns="45720" rIns="91440" bIns="45720" rtlCol="0" anchor="t">
            <a:normAutofit fontScale="97500"/>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r>
              <a:rPr lang="en-US"/>
              <a:t>RESULTS</a:t>
            </a:r>
            <a:endParaRPr lang="en-US" dirty="0"/>
          </a:p>
        </p:txBody>
      </p:sp>
      <p:graphicFrame>
        <p:nvGraphicFramePr>
          <p:cNvPr id="27" name="Table 26"/>
          <p:cNvGraphicFramePr>
            <a:graphicFrameLocks noGrp="1"/>
          </p:cNvGraphicFramePr>
          <p:nvPr/>
        </p:nvGraphicFramePr>
        <p:xfrm>
          <a:off x="819045" y="1379689"/>
          <a:ext cx="7505910" cy="11582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624688471"/>
                    </a:ext>
                  </a:extLst>
                </a:gridCol>
                <a:gridCol w="997026">
                  <a:extLst>
                    <a:ext uri="{9D8B030D-6E8A-4147-A177-3AD203B41FA5}">
                      <a16:colId xmlns:a16="http://schemas.microsoft.com/office/drawing/2014/main" val="4241202989"/>
                    </a:ext>
                  </a:extLst>
                </a:gridCol>
                <a:gridCol w="1008045">
                  <a:extLst>
                    <a:ext uri="{9D8B030D-6E8A-4147-A177-3AD203B41FA5}">
                      <a16:colId xmlns:a16="http://schemas.microsoft.com/office/drawing/2014/main" val="1196119089"/>
                    </a:ext>
                  </a:extLst>
                </a:gridCol>
                <a:gridCol w="1045009">
                  <a:extLst>
                    <a:ext uri="{9D8B030D-6E8A-4147-A177-3AD203B41FA5}">
                      <a16:colId xmlns:a16="http://schemas.microsoft.com/office/drawing/2014/main" val="2588245769"/>
                    </a:ext>
                  </a:extLst>
                </a:gridCol>
                <a:gridCol w="1313515">
                  <a:extLst>
                    <a:ext uri="{9D8B030D-6E8A-4147-A177-3AD203B41FA5}">
                      <a16:colId xmlns:a16="http://schemas.microsoft.com/office/drawing/2014/main" val="88577330"/>
                    </a:ext>
                  </a:extLst>
                </a:gridCol>
                <a:gridCol w="1313515">
                  <a:extLst>
                    <a:ext uri="{9D8B030D-6E8A-4147-A177-3AD203B41FA5}">
                      <a16:colId xmlns:a16="http://schemas.microsoft.com/office/drawing/2014/main" val="4042103721"/>
                    </a:ext>
                  </a:extLst>
                </a:gridCol>
              </a:tblGrid>
              <a:tr h="228600">
                <a:tc>
                  <a:txBody>
                    <a:bodyPr/>
                    <a:lstStyle/>
                    <a:p>
                      <a:endParaRPr lang="en-US" sz="900" dirty="0">
                        <a:latin typeface="+mn-lt"/>
                      </a:endParaRPr>
                    </a:p>
                  </a:txBody>
                  <a:tcPr/>
                </a:tc>
                <a:tc>
                  <a:txBody>
                    <a:bodyPr/>
                    <a:lstStyle/>
                    <a:p>
                      <a:pPr algn="ctr"/>
                      <a:r>
                        <a:rPr lang="en-US" sz="900" dirty="0">
                          <a:latin typeface="+mn-lt"/>
                        </a:rPr>
                        <a:t>Baseline</a:t>
                      </a:r>
                    </a:p>
                  </a:txBody>
                  <a:tcPr anchor="ctr"/>
                </a:tc>
                <a:tc>
                  <a:txBody>
                    <a:bodyPr/>
                    <a:lstStyle/>
                    <a:p>
                      <a:pPr algn="ctr"/>
                      <a:r>
                        <a:rPr lang="en-US" sz="900" dirty="0">
                          <a:latin typeface="+mn-lt"/>
                        </a:rPr>
                        <a:t>Q1 2021</a:t>
                      </a:r>
                    </a:p>
                  </a:txBody>
                  <a:tcPr anchor="ctr"/>
                </a:tc>
                <a:tc>
                  <a:txBody>
                    <a:bodyPr/>
                    <a:lstStyle/>
                    <a:p>
                      <a:pPr algn="ctr"/>
                      <a:r>
                        <a:rPr lang="en-US" sz="900" dirty="0">
                          <a:latin typeface="+mn-lt"/>
                        </a:rPr>
                        <a:t>Q3 2023</a:t>
                      </a:r>
                    </a:p>
                  </a:txBody>
                  <a:tcPr anchor="ctr"/>
                </a:tc>
                <a:tc>
                  <a:txBody>
                    <a:bodyPr/>
                    <a:lstStyle/>
                    <a:p>
                      <a:pPr algn="ctr"/>
                      <a:r>
                        <a:rPr lang="en-US" sz="900" dirty="0">
                          <a:latin typeface="+mn-lt"/>
                        </a:rPr>
                        <a:t>Pre-Implementation</a:t>
                      </a:r>
                    </a:p>
                  </a:txBody>
                  <a:tcPr anchor="ctr"/>
                </a:tc>
                <a:tc>
                  <a:txBody>
                    <a:bodyPr/>
                    <a:lstStyle/>
                    <a:p>
                      <a:pPr algn="ctr"/>
                      <a:r>
                        <a:rPr lang="en-US" sz="900" dirty="0">
                          <a:latin typeface="+mn-lt"/>
                        </a:rPr>
                        <a:t>Implementation</a:t>
                      </a:r>
                    </a:p>
                  </a:txBody>
                  <a:tcPr anchor="ctr"/>
                </a:tc>
                <a:extLst>
                  <a:ext uri="{0D108BD9-81ED-4DB2-BD59-A6C34878D82A}">
                    <a16:rowId xmlns:a16="http://schemas.microsoft.com/office/drawing/2014/main" val="1361287739"/>
                  </a:ext>
                </a:extLst>
              </a:tr>
              <a:tr h="228600">
                <a:tc>
                  <a:txBody>
                    <a:bodyPr/>
                    <a:lstStyle/>
                    <a:p>
                      <a:r>
                        <a:rPr lang="en-US" sz="900" dirty="0">
                          <a:latin typeface="+mn-lt"/>
                        </a:rPr>
                        <a:t>Proportion of PHCs with at least 2 permanent healthcare workers (95%</a:t>
                      </a:r>
                      <a:r>
                        <a:rPr lang="en-US" sz="900" baseline="0" dirty="0">
                          <a:latin typeface="+mn-lt"/>
                        </a:rPr>
                        <a:t> CI)</a:t>
                      </a:r>
                      <a:endParaRPr lang="en-US" sz="900" dirty="0">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t>60%</a:t>
                      </a:r>
                      <a:r>
                        <a:rPr lang="en-US" sz="900" baseline="0" dirty="0"/>
                        <a:t> (44-74%)</a:t>
                      </a:r>
                      <a:endParaRPr lang="en-US" sz="9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t>91% (79-97%)</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t>96% (86-100%)</a:t>
                      </a:r>
                    </a:p>
                  </a:txBody>
                  <a:tcPr anchor="ctr"/>
                </a:tc>
                <a:tc>
                  <a:txBody>
                    <a:bodyPr/>
                    <a:lstStyle/>
                    <a:p>
                      <a:pPr algn="ctr"/>
                      <a:r>
                        <a:rPr lang="en-US" sz="900" dirty="0"/>
                        <a:t>17.2%</a:t>
                      </a:r>
                    </a:p>
                  </a:txBody>
                  <a:tcPr anchor="ctr"/>
                </a:tc>
                <a:tc>
                  <a:txBody>
                    <a:bodyPr/>
                    <a:lstStyle/>
                    <a:p>
                      <a:pPr algn="ctr"/>
                      <a:r>
                        <a:rPr lang="en-US" sz="900" dirty="0"/>
                        <a:t>0.4%</a:t>
                      </a:r>
                    </a:p>
                  </a:txBody>
                  <a:tcPr anchor="ctr"/>
                </a:tc>
                <a:extLst>
                  <a:ext uri="{0D108BD9-81ED-4DB2-BD59-A6C34878D82A}">
                    <a16:rowId xmlns:a16="http://schemas.microsoft.com/office/drawing/2014/main" val="455865055"/>
                  </a:ext>
                </a:extLst>
              </a:tr>
              <a:tr h="182880">
                <a:tc rowSpan="2">
                  <a:txBody>
                    <a:bodyPr/>
                    <a:lstStyle/>
                    <a:p>
                      <a:r>
                        <a:rPr lang="en-US" sz="800" dirty="0">
                          <a:latin typeface="+mn-lt"/>
                        </a:rPr>
                        <a:t>P-Value</a:t>
                      </a:r>
                    </a:p>
                  </a:txBody>
                  <a:tcPr anchor="ct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latin typeface="+mn-lt"/>
                        </a:rPr>
                        <a:t>0.03 (non-linear)</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rowSpan="2"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t>&lt;0.0001</a:t>
                      </a:r>
                    </a:p>
                  </a:txBody>
                  <a:tcPr anchor="ctr"/>
                </a:tc>
                <a:tc rowSpan="2" hMerge="1">
                  <a:txBody>
                    <a:bodyPr/>
                    <a:lstStyle/>
                    <a:p>
                      <a:pPr algn="ctr"/>
                      <a:endParaRPr lang="en-US" sz="900" dirty="0"/>
                    </a:p>
                  </a:txBody>
                  <a:tcPr anchor="ctr"/>
                </a:tc>
                <a:extLst>
                  <a:ext uri="{0D108BD9-81ED-4DB2-BD59-A6C34878D82A}">
                    <a16:rowId xmlns:a16="http://schemas.microsoft.com/office/drawing/2014/main" val="471189596"/>
                  </a:ext>
                </a:extLst>
              </a:tr>
              <a:tr h="182880">
                <a:tc vMerge="1">
                  <a:txBody>
                    <a:bodyPr/>
                    <a:lstStyle/>
                    <a:p>
                      <a:endParaRPr lang="en-US" sz="900" dirty="0">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latin typeface="+mn-lt"/>
                        </a:rPr>
                        <a:t>-</a:t>
                      </a:r>
                    </a:p>
                  </a:txBody>
                  <a:tcPr anchor="ctr"/>
                </a:tc>
                <a:tc gridSpan="2">
                  <a:txBody>
                    <a:bodyPr/>
                    <a:lstStyle/>
                    <a:p>
                      <a:pPr algn="ctr"/>
                      <a:r>
                        <a:rPr lang="en-US" sz="800" dirty="0"/>
                        <a:t>0.005</a:t>
                      </a:r>
                    </a:p>
                  </a:txBody>
                  <a:tcPr anchor="ctr"/>
                </a:tc>
                <a:tc hMerge="1">
                  <a:txBody>
                    <a:bodyPr/>
                    <a:lstStyle/>
                    <a:p>
                      <a:endParaRPr lang="en-US"/>
                    </a:p>
                  </a:txBody>
                  <a:tcPr/>
                </a:tc>
                <a:tc gridSpan="2" vMerge="1">
                  <a:txBody>
                    <a:bodyPr/>
                    <a:lstStyle/>
                    <a:p>
                      <a:pPr algn="ctr"/>
                      <a:endParaRPr lang="en-US" sz="800" dirty="0"/>
                    </a:p>
                  </a:txBody>
                  <a:tcPr anchor="ctr"/>
                </a:tc>
                <a:tc hMerge="1" vMerge="1">
                  <a:txBody>
                    <a:bodyPr/>
                    <a:lstStyle/>
                    <a:p>
                      <a:endParaRPr lang="en-US"/>
                    </a:p>
                  </a:txBody>
                  <a:tcPr/>
                </a:tc>
                <a:extLst>
                  <a:ext uri="{0D108BD9-81ED-4DB2-BD59-A6C34878D82A}">
                    <a16:rowId xmlns:a16="http://schemas.microsoft.com/office/drawing/2014/main" val="3522271011"/>
                  </a:ext>
                </a:extLst>
              </a:tr>
            </a:tbl>
          </a:graphicData>
        </a:graphic>
      </p:graphicFrame>
      <p:sp>
        <p:nvSpPr>
          <p:cNvPr id="28" name="TextBox 27"/>
          <p:cNvSpPr txBox="1"/>
          <p:nvPr/>
        </p:nvSpPr>
        <p:spPr>
          <a:xfrm>
            <a:off x="5691789" y="1173108"/>
            <a:ext cx="2620145" cy="192922"/>
          </a:xfrm>
          <a:prstGeom prst="roundRect">
            <a:avLst>
              <a:gd name="adj" fmla="val 50000"/>
            </a:avLst>
          </a:prstGeom>
          <a:solidFill>
            <a:srgbClr val="C10E20"/>
          </a:solidFill>
        </p:spPr>
        <p:txBody>
          <a:bodyPr wrap="square" lIns="0" tIns="0" rIns="0" bIns="0" rtlCol="0" anchor="ctr">
            <a:noAutofit/>
          </a:bodyPr>
          <a:lstStyle/>
          <a:p>
            <a:pPr algn="ctr"/>
            <a:r>
              <a:rPr lang="en-US" sz="900" b="1" dirty="0">
                <a:solidFill>
                  <a:schemeClr val="bg1"/>
                </a:solidFill>
              </a:rPr>
              <a:t>Change in proportion per quarter (</a:t>
            </a:r>
            <a:r>
              <a:rPr lang="el-GR" sz="900" b="1" dirty="0">
                <a:solidFill>
                  <a:schemeClr val="bg1"/>
                </a:solidFill>
              </a:rPr>
              <a:t>β</a:t>
            </a:r>
            <a:r>
              <a:rPr lang="en-US" sz="900" b="1" dirty="0">
                <a:solidFill>
                  <a:schemeClr val="bg1"/>
                </a:solidFill>
              </a:rPr>
              <a:t>)</a:t>
            </a:r>
            <a:endParaRPr lang="en-US" sz="900" b="1" dirty="0"/>
          </a:p>
        </p:txBody>
      </p:sp>
    </p:spTree>
    <p:extLst>
      <p:ext uri="{BB962C8B-B14F-4D97-AF65-F5344CB8AC3E}">
        <p14:creationId xmlns:p14="http://schemas.microsoft.com/office/powerpoint/2010/main" val="313174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18</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graphicFrame>
        <p:nvGraphicFramePr>
          <p:cNvPr id="9" name="Table 8">
            <a:extLst>
              <a:ext uri="{FF2B5EF4-FFF2-40B4-BE49-F238E27FC236}">
                <a16:creationId xmlns:a16="http://schemas.microsoft.com/office/drawing/2014/main" id="{D199330C-C3BC-40B8-82B3-C43019CE17E4}"/>
              </a:ext>
            </a:extLst>
          </p:cNvPr>
          <p:cNvGraphicFramePr>
            <a:graphicFrameLocks noGrp="1"/>
          </p:cNvGraphicFramePr>
          <p:nvPr/>
        </p:nvGraphicFramePr>
        <p:xfrm>
          <a:off x="-235055" y="4299866"/>
          <a:ext cx="8174808" cy="358608"/>
        </p:xfrm>
        <a:graphic>
          <a:graphicData uri="http://schemas.openxmlformats.org/drawingml/2006/table">
            <a:tbl>
              <a:tblPr firstRow="1" firstCol="1" bandRow="1">
                <a:tableStyleId>{5C22544A-7EE6-4342-B048-85BDC9FD1C3A}</a:tableStyleId>
              </a:tblPr>
              <a:tblGrid>
                <a:gridCol w="2409856">
                  <a:extLst>
                    <a:ext uri="{9D8B030D-6E8A-4147-A177-3AD203B41FA5}">
                      <a16:colId xmlns:a16="http://schemas.microsoft.com/office/drawing/2014/main" val="1538418093"/>
                    </a:ext>
                  </a:extLst>
                </a:gridCol>
                <a:gridCol w="2285206">
                  <a:extLst>
                    <a:ext uri="{9D8B030D-6E8A-4147-A177-3AD203B41FA5}">
                      <a16:colId xmlns:a16="http://schemas.microsoft.com/office/drawing/2014/main" val="3146610288"/>
                    </a:ext>
                  </a:extLst>
                </a:gridCol>
                <a:gridCol w="2212496">
                  <a:extLst>
                    <a:ext uri="{9D8B030D-6E8A-4147-A177-3AD203B41FA5}">
                      <a16:colId xmlns:a16="http://schemas.microsoft.com/office/drawing/2014/main" val="1539943910"/>
                    </a:ext>
                  </a:extLst>
                </a:gridCol>
                <a:gridCol w="1267250">
                  <a:extLst>
                    <a:ext uri="{9D8B030D-6E8A-4147-A177-3AD203B41FA5}">
                      <a16:colId xmlns:a16="http://schemas.microsoft.com/office/drawing/2014/main" val="3445768045"/>
                    </a:ext>
                  </a:extLst>
                </a:gridCol>
              </a:tblGrid>
              <a:tr h="358608">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b="0" kern="100" dirty="0">
                        <a:solidFill>
                          <a:schemeClr val="tx1"/>
                        </a:solidFill>
                        <a:effectLst/>
                        <a:latin typeface="Arial MT"/>
                        <a:ea typeface="Calibri" panose="020F0502020204030204" pitchFamily="34" charset="0"/>
                        <a:cs typeface="Arial M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051461"/>
                  </a:ext>
                </a:extLst>
              </a:tr>
            </a:tbl>
          </a:graphicData>
        </a:graphic>
      </p:graphicFrame>
      <p:grpSp>
        <p:nvGrpSpPr>
          <p:cNvPr id="8" name="Group 7"/>
          <p:cNvGrpSpPr/>
          <p:nvPr/>
        </p:nvGrpSpPr>
        <p:grpSpPr>
          <a:xfrm>
            <a:off x="210055" y="2900287"/>
            <a:ext cx="8715425" cy="1502750"/>
            <a:chOff x="210055" y="2900287"/>
            <a:chExt cx="8715425" cy="1502750"/>
          </a:xfrm>
        </p:grpSpPr>
        <p:cxnSp>
          <p:nvCxnSpPr>
            <p:cNvPr id="26" name="Straight Connector 25"/>
            <p:cNvCxnSpPr/>
            <p:nvPr/>
          </p:nvCxnSpPr>
          <p:spPr>
            <a:xfrm flipV="1">
              <a:off x="2440732" y="3244467"/>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74471" y="3244467"/>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124736" y="3244466"/>
              <a:ext cx="0" cy="8978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29535" y="2900287"/>
              <a:ext cx="8695945" cy="1502232"/>
              <a:chOff x="0" y="0"/>
              <a:chExt cx="8542020" cy="822554"/>
            </a:xfrm>
          </p:grpSpPr>
          <p:graphicFrame>
            <p:nvGraphicFramePr>
              <p:cNvPr id="22" name="Chart 21"/>
              <p:cNvGraphicFramePr/>
              <p:nvPr/>
            </p:nvGraphicFramePr>
            <p:xfrm>
              <a:off x="22861" y="75794"/>
              <a:ext cx="8466595" cy="72771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60"/>
              <p:cNvSpPr txBox="1"/>
              <p:nvPr/>
            </p:nvSpPr>
            <p:spPr>
              <a:xfrm>
                <a:off x="494650" y="121337"/>
                <a:ext cx="1580341" cy="1031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0">
                    <a:solidFill>
                      <a:sysClr val="windowText" lastClr="000000"/>
                    </a:solidFill>
                    <a:effectLst>
                      <a:glow rad="88900">
                        <a:schemeClr val="bg1"/>
                      </a:glow>
                    </a:effectLst>
                    <a:latin typeface="Arial" panose="020B0604020202020204" pitchFamily="34" charset="0"/>
                    <a:cs typeface="Arial" panose="020B0604020202020204" pitchFamily="34" charset="0"/>
                  </a:rPr>
                  <a:t>Proportion of cards without errors</a:t>
                </a:r>
              </a:p>
            </p:txBody>
          </p:sp>
          <p:sp>
            <p:nvSpPr>
              <p:cNvPr id="24" name="Rounded Rectangle 23"/>
              <p:cNvSpPr/>
              <p:nvPr/>
            </p:nvSpPr>
            <p:spPr>
              <a:xfrm>
                <a:off x="0" y="37694"/>
                <a:ext cx="8542020" cy="784860"/>
              </a:xfrm>
              <a:prstGeom prst="roundRect">
                <a:avLst/>
              </a:prstGeom>
              <a:noFill/>
              <a:ln w="19050">
                <a:solidFill>
                  <a:srgbClr val="7841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TextBox 262"/>
              <p:cNvSpPr txBox="1"/>
              <p:nvPr/>
            </p:nvSpPr>
            <p:spPr>
              <a:xfrm>
                <a:off x="223968" y="0"/>
                <a:ext cx="1917345" cy="6863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27432" tIns="0" rIns="27432"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50" b="1">
                    <a:solidFill>
                      <a:srgbClr val="784185"/>
                    </a:solidFill>
                    <a:latin typeface="Arial" panose="020B0604020202020204" pitchFamily="34" charset="0"/>
                    <a:cs typeface="Arial" panose="020B0604020202020204" pitchFamily="34" charset="0"/>
                  </a:rPr>
                  <a:t>Performance</a:t>
                </a:r>
                <a:r>
                  <a:rPr lang="en-US" sz="850" b="1" baseline="0">
                    <a:solidFill>
                      <a:srgbClr val="784185"/>
                    </a:solidFill>
                    <a:latin typeface="Arial" panose="020B0604020202020204" pitchFamily="34" charset="0"/>
                    <a:cs typeface="Arial" panose="020B0604020202020204" pitchFamily="34" charset="0"/>
                  </a:rPr>
                  <a:t> and quality reporting</a:t>
                </a:r>
                <a:endParaRPr lang="en-US" sz="850" b="1">
                  <a:solidFill>
                    <a:srgbClr val="784185"/>
                  </a:solidFill>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210055" y="2970353"/>
              <a:ext cx="8693649" cy="1432684"/>
            </a:xfrm>
            <a:prstGeom prst="rect">
              <a:avLst/>
            </a:prstGeom>
          </p:spPr>
        </p:pic>
      </p:grpSp>
      <p:sp>
        <p:nvSpPr>
          <p:cNvPr id="32" name="Text Placeholder 10">
            <a:extLst>
              <a:ext uri="{FF2B5EF4-FFF2-40B4-BE49-F238E27FC236}">
                <a16:creationId xmlns:a16="http://schemas.microsoft.com/office/drawing/2014/main" id="{90F6FD7A-3190-B58A-4AF6-B448810326B3}"/>
              </a:ext>
            </a:extLst>
          </p:cNvPr>
          <p:cNvSpPr txBox="1">
            <a:spLocks/>
          </p:cNvSpPr>
          <p:nvPr/>
        </p:nvSpPr>
        <p:spPr>
          <a:xfrm>
            <a:off x="445980" y="746384"/>
            <a:ext cx="6315740" cy="321610"/>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FontTx/>
              <a:buNone/>
              <a:defRPr sz="16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i="1" dirty="0"/>
              <a:t>Secondary outcomes: Performance and quality reporting</a:t>
            </a:r>
          </a:p>
        </p:txBody>
      </p:sp>
      <p:sp>
        <p:nvSpPr>
          <p:cNvPr id="34" name="Title 1">
            <a:extLst>
              <a:ext uri="{FF2B5EF4-FFF2-40B4-BE49-F238E27FC236}">
                <a16:creationId xmlns:a16="http://schemas.microsoft.com/office/drawing/2014/main" id="{7914433B-1A64-DD47-8259-13F16C6E9560}"/>
              </a:ext>
            </a:extLst>
          </p:cNvPr>
          <p:cNvSpPr txBox="1">
            <a:spLocks/>
          </p:cNvSpPr>
          <p:nvPr/>
        </p:nvSpPr>
        <p:spPr>
          <a:xfrm>
            <a:off x="437989" y="447083"/>
            <a:ext cx="6828720" cy="465932"/>
          </a:xfrm>
          <a:prstGeom prst="rect">
            <a:avLst/>
          </a:prstGeom>
        </p:spPr>
        <p:txBody>
          <a:bodyPr vert="horz" lIns="91440" tIns="45720" rIns="91440" bIns="45720" rtlCol="0" anchor="t">
            <a:normAutofit fontScale="97500"/>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r>
              <a:rPr lang="en-US"/>
              <a:t>RESULTS</a:t>
            </a:r>
            <a:endParaRPr lang="en-US" dirty="0"/>
          </a:p>
        </p:txBody>
      </p:sp>
      <p:graphicFrame>
        <p:nvGraphicFramePr>
          <p:cNvPr id="35" name="Table 34"/>
          <p:cNvGraphicFramePr>
            <a:graphicFrameLocks noGrp="1"/>
          </p:cNvGraphicFramePr>
          <p:nvPr/>
        </p:nvGraphicFramePr>
        <p:xfrm>
          <a:off x="819045" y="1379689"/>
          <a:ext cx="7505910" cy="10210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624688471"/>
                    </a:ext>
                  </a:extLst>
                </a:gridCol>
                <a:gridCol w="997026">
                  <a:extLst>
                    <a:ext uri="{9D8B030D-6E8A-4147-A177-3AD203B41FA5}">
                      <a16:colId xmlns:a16="http://schemas.microsoft.com/office/drawing/2014/main" val="4241202989"/>
                    </a:ext>
                  </a:extLst>
                </a:gridCol>
                <a:gridCol w="1008045">
                  <a:extLst>
                    <a:ext uri="{9D8B030D-6E8A-4147-A177-3AD203B41FA5}">
                      <a16:colId xmlns:a16="http://schemas.microsoft.com/office/drawing/2014/main" val="1196119089"/>
                    </a:ext>
                  </a:extLst>
                </a:gridCol>
                <a:gridCol w="1045009">
                  <a:extLst>
                    <a:ext uri="{9D8B030D-6E8A-4147-A177-3AD203B41FA5}">
                      <a16:colId xmlns:a16="http://schemas.microsoft.com/office/drawing/2014/main" val="2588245769"/>
                    </a:ext>
                  </a:extLst>
                </a:gridCol>
                <a:gridCol w="1313515">
                  <a:extLst>
                    <a:ext uri="{9D8B030D-6E8A-4147-A177-3AD203B41FA5}">
                      <a16:colId xmlns:a16="http://schemas.microsoft.com/office/drawing/2014/main" val="88577330"/>
                    </a:ext>
                  </a:extLst>
                </a:gridCol>
                <a:gridCol w="1313515">
                  <a:extLst>
                    <a:ext uri="{9D8B030D-6E8A-4147-A177-3AD203B41FA5}">
                      <a16:colId xmlns:a16="http://schemas.microsoft.com/office/drawing/2014/main" val="4042103721"/>
                    </a:ext>
                  </a:extLst>
                </a:gridCol>
              </a:tblGrid>
              <a:tr h="228600">
                <a:tc>
                  <a:txBody>
                    <a:bodyPr/>
                    <a:lstStyle/>
                    <a:p>
                      <a:endParaRPr lang="en-US" sz="900" dirty="0">
                        <a:latin typeface="+mn-lt"/>
                      </a:endParaRPr>
                    </a:p>
                  </a:txBody>
                  <a:tcPr/>
                </a:tc>
                <a:tc>
                  <a:txBody>
                    <a:bodyPr/>
                    <a:lstStyle/>
                    <a:p>
                      <a:pPr algn="ctr"/>
                      <a:r>
                        <a:rPr lang="en-US" sz="900" dirty="0">
                          <a:latin typeface="+mn-lt"/>
                        </a:rPr>
                        <a:t>Baseline</a:t>
                      </a:r>
                    </a:p>
                  </a:txBody>
                  <a:tcPr anchor="ctr"/>
                </a:tc>
                <a:tc>
                  <a:txBody>
                    <a:bodyPr/>
                    <a:lstStyle/>
                    <a:p>
                      <a:pPr algn="ctr"/>
                      <a:r>
                        <a:rPr lang="en-US" sz="900" dirty="0">
                          <a:latin typeface="+mn-lt"/>
                        </a:rPr>
                        <a:t>Q1 2021</a:t>
                      </a:r>
                    </a:p>
                  </a:txBody>
                  <a:tcPr anchor="ctr"/>
                </a:tc>
                <a:tc>
                  <a:txBody>
                    <a:bodyPr/>
                    <a:lstStyle/>
                    <a:p>
                      <a:pPr algn="ctr"/>
                      <a:r>
                        <a:rPr lang="en-US" sz="900" dirty="0">
                          <a:latin typeface="+mn-lt"/>
                        </a:rPr>
                        <a:t>Q3 2023</a:t>
                      </a:r>
                    </a:p>
                  </a:txBody>
                  <a:tcPr anchor="ctr"/>
                </a:tc>
                <a:tc>
                  <a:txBody>
                    <a:bodyPr/>
                    <a:lstStyle/>
                    <a:p>
                      <a:pPr algn="ctr"/>
                      <a:r>
                        <a:rPr lang="en-US" sz="900" dirty="0">
                          <a:latin typeface="+mn-lt"/>
                        </a:rPr>
                        <a:t>Pre-Implementation</a:t>
                      </a:r>
                    </a:p>
                  </a:txBody>
                  <a:tcPr anchor="ctr"/>
                </a:tc>
                <a:tc>
                  <a:txBody>
                    <a:bodyPr/>
                    <a:lstStyle/>
                    <a:p>
                      <a:pPr algn="ctr"/>
                      <a:r>
                        <a:rPr lang="en-US" sz="900" dirty="0">
                          <a:latin typeface="+mn-lt"/>
                        </a:rPr>
                        <a:t>Implementation</a:t>
                      </a:r>
                    </a:p>
                  </a:txBody>
                  <a:tcPr anchor="ctr"/>
                </a:tc>
                <a:extLst>
                  <a:ext uri="{0D108BD9-81ED-4DB2-BD59-A6C34878D82A}">
                    <a16:rowId xmlns:a16="http://schemas.microsoft.com/office/drawing/2014/main" val="1361287739"/>
                  </a:ext>
                </a:extLst>
              </a:tr>
              <a:tr h="228600">
                <a:tc>
                  <a:txBody>
                    <a:bodyPr/>
                    <a:lstStyle/>
                    <a:p>
                      <a:r>
                        <a:rPr lang="en-US" sz="900" dirty="0">
                          <a:latin typeface="+mn-lt"/>
                        </a:rPr>
                        <a:t>Proportion of cards without errors (95%</a:t>
                      </a:r>
                      <a:r>
                        <a:rPr lang="en-US" sz="900" baseline="0" dirty="0">
                          <a:latin typeface="+mn-lt"/>
                        </a:rPr>
                        <a:t> CI)</a:t>
                      </a:r>
                      <a:endParaRPr lang="en-US" sz="900" dirty="0">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t>56%</a:t>
                      </a:r>
                      <a:r>
                        <a:rPr lang="en-US" sz="900" baseline="0" dirty="0"/>
                        <a:t> (44-67%)</a:t>
                      </a:r>
                      <a:endParaRPr lang="en-US" sz="9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t>73% (65-82%)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t>87% (82-91%)</a:t>
                      </a:r>
                    </a:p>
                  </a:txBody>
                  <a:tcPr anchor="ctr"/>
                </a:tc>
                <a:tc>
                  <a:txBody>
                    <a:bodyPr/>
                    <a:lstStyle/>
                    <a:p>
                      <a:pPr algn="ctr"/>
                      <a:r>
                        <a:rPr lang="en-US" sz="900" dirty="0"/>
                        <a:t>8.6%</a:t>
                      </a:r>
                    </a:p>
                  </a:txBody>
                  <a:tcPr anchor="ctr"/>
                </a:tc>
                <a:tc>
                  <a:txBody>
                    <a:bodyPr/>
                    <a:lstStyle/>
                    <a:p>
                      <a:pPr algn="ctr"/>
                      <a:r>
                        <a:rPr lang="en-US" sz="900" dirty="0"/>
                        <a:t>1.2%</a:t>
                      </a:r>
                    </a:p>
                  </a:txBody>
                  <a:tcPr anchor="ctr"/>
                </a:tc>
                <a:extLst>
                  <a:ext uri="{0D108BD9-81ED-4DB2-BD59-A6C34878D82A}">
                    <a16:rowId xmlns:a16="http://schemas.microsoft.com/office/drawing/2014/main" val="455865055"/>
                  </a:ext>
                </a:extLst>
              </a:tr>
              <a:tr h="182880">
                <a:tc rowSpan="2">
                  <a:txBody>
                    <a:bodyPr/>
                    <a:lstStyle/>
                    <a:p>
                      <a:r>
                        <a:rPr lang="en-US" sz="800" dirty="0">
                          <a:latin typeface="+mn-lt"/>
                        </a:rPr>
                        <a:t>P-Value</a:t>
                      </a:r>
                    </a:p>
                  </a:txBody>
                  <a:tcPr anchor="ct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latin typeface="+mn-lt"/>
                        </a:rPr>
                        <a:t>0.02 (non-linear)</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dirty="0"/>
                    </a:p>
                  </a:txBody>
                  <a:tcPr anchor="ctr"/>
                </a:tc>
                <a:tc rowSpan="2"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t>0.04</a:t>
                      </a:r>
                    </a:p>
                  </a:txBody>
                  <a:tcPr anchor="ctr"/>
                </a:tc>
                <a:tc rowSpan="2" hMerge="1">
                  <a:txBody>
                    <a:bodyPr/>
                    <a:lstStyle/>
                    <a:p>
                      <a:pPr algn="ctr"/>
                      <a:endParaRPr lang="en-US" sz="900" dirty="0"/>
                    </a:p>
                  </a:txBody>
                  <a:tcPr anchor="ctr"/>
                </a:tc>
                <a:extLst>
                  <a:ext uri="{0D108BD9-81ED-4DB2-BD59-A6C34878D82A}">
                    <a16:rowId xmlns:a16="http://schemas.microsoft.com/office/drawing/2014/main" val="471189596"/>
                  </a:ext>
                </a:extLst>
              </a:tr>
              <a:tr h="182880">
                <a:tc vMerge="1">
                  <a:txBody>
                    <a:bodyPr/>
                    <a:lstStyle/>
                    <a:p>
                      <a:endParaRPr lang="en-US" sz="900" dirty="0">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latin typeface="+mn-lt"/>
                        </a:rPr>
                        <a:t>-</a:t>
                      </a:r>
                    </a:p>
                  </a:txBody>
                  <a:tcPr anchor="ctr"/>
                </a:tc>
                <a:tc gridSpan="2">
                  <a:txBody>
                    <a:bodyPr/>
                    <a:lstStyle/>
                    <a:p>
                      <a:pPr algn="ctr"/>
                      <a:r>
                        <a:rPr lang="en-US" sz="800" dirty="0"/>
                        <a:t>0.02</a:t>
                      </a:r>
                    </a:p>
                  </a:txBody>
                  <a:tcPr anchor="ctr"/>
                </a:tc>
                <a:tc hMerge="1">
                  <a:txBody>
                    <a:bodyPr/>
                    <a:lstStyle/>
                    <a:p>
                      <a:endParaRPr lang="en-US"/>
                    </a:p>
                  </a:txBody>
                  <a:tcPr/>
                </a:tc>
                <a:tc gridSpan="2" vMerge="1">
                  <a:txBody>
                    <a:bodyPr/>
                    <a:lstStyle/>
                    <a:p>
                      <a:pPr algn="ctr"/>
                      <a:endParaRPr lang="en-US" sz="800" dirty="0"/>
                    </a:p>
                  </a:txBody>
                  <a:tcPr anchor="ctr"/>
                </a:tc>
                <a:tc hMerge="1" vMerge="1">
                  <a:txBody>
                    <a:bodyPr/>
                    <a:lstStyle/>
                    <a:p>
                      <a:endParaRPr lang="en-US"/>
                    </a:p>
                  </a:txBody>
                  <a:tcPr/>
                </a:tc>
                <a:extLst>
                  <a:ext uri="{0D108BD9-81ED-4DB2-BD59-A6C34878D82A}">
                    <a16:rowId xmlns:a16="http://schemas.microsoft.com/office/drawing/2014/main" val="3522271011"/>
                  </a:ext>
                </a:extLst>
              </a:tr>
            </a:tbl>
          </a:graphicData>
        </a:graphic>
      </p:graphicFrame>
      <p:sp>
        <p:nvSpPr>
          <p:cNvPr id="36" name="TextBox 35"/>
          <p:cNvSpPr txBox="1"/>
          <p:nvPr/>
        </p:nvSpPr>
        <p:spPr>
          <a:xfrm>
            <a:off x="5691789" y="1173108"/>
            <a:ext cx="2620145" cy="192922"/>
          </a:xfrm>
          <a:prstGeom prst="roundRect">
            <a:avLst>
              <a:gd name="adj" fmla="val 50000"/>
            </a:avLst>
          </a:prstGeom>
          <a:solidFill>
            <a:srgbClr val="C10E20"/>
          </a:solidFill>
        </p:spPr>
        <p:txBody>
          <a:bodyPr wrap="square" lIns="0" tIns="0" rIns="0" bIns="0" rtlCol="0" anchor="ctr">
            <a:noAutofit/>
          </a:bodyPr>
          <a:lstStyle/>
          <a:p>
            <a:pPr algn="ctr"/>
            <a:r>
              <a:rPr lang="en-US" sz="900" b="1" dirty="0">
                <a:solidFill>
                  <a:schemeClr val="bg1"/>
                </a:solidFill>
              </a:rPr>
              <a:t>Change in proportion per quarter (</a:t>
            </a:r>
            <a:r>
              <a:rPr lang="el-GR" sz="900" b="1" dirty="0">
                <a:solidFill>
                  <a:schemeClr val="bg1"/>
                </a:solidFill>
              </a:rPr>
              <a:t>β</a:t>
            </a:r>
            <a:r>
              <a:rPr lang="en-US" sz="900" b="1" dirty="0">
                <a:solidFill>
                  <a:schemeClr val="bg1"/>
                </a:solidFill>
              </a:rPr>
              <a:t>)</a:t>
            </a:r>
            <a:endParaRPr lang="en-US" sz="900" b="1" dirty="0"/>
          </a:p>
        </p:txBody>
      </p:sp>
    </p:spTree>
    <p:extLst>
      <p:ext uri="{BB962C8B-B14F-4D97-AF65-F5344CB8AC3E}">
        <p14:creationId xmlns:p14="http://schemas.microsoft.com/office/powerpoint/2010/main" val="292777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431843"/>
            <a:ext cx="7469904" cy="465932"/>
          </a:xfrm>
        </p:spPr>
        <p:txBody>
          <a:bodyPr>
            <a:normAutofit fontScale="90000"/>
          </a:bodyPr>
          <a:lstStyle/>
          <a:p>
            <a:r>
              <a:rPr lang="en-US" dirty="0"/>
              <a:t>Global hypertension cascade of care</a:t>
            </a:r>
          </a:p>
        </p:txBody>
      </p:sp>
      <p:sp>
        <p:nvSpPr>
          <p:cNvPr id="8" name="Text Placeholder 7">
            <a:extLst>
              <a:ext uri="{FF2B5EF4-FFF2-40B4-BE49-F238E27FC236}">
                <a16:creationId xmlns:a16="http://schemas.microsoft.com/office/drawing/2014/main" id="{E86A7874-DBDD-9C42-B934-14C361E3D437}"/>
              </a:ext>
            </a:extLst>
          </p:cNvPr>
          <p:cNvSpPr>
            <a:spLocks noGrp="1"/>
          </p:cNvSpPr>
          <p:nvPr>
            <p:ph type="body" sz="quarter" idx="23"/>
          </p:nvPr>
        </p:nvSpPr>
        <p:spPr>
          <a:xfrm>
            <a:off x="444627" y="897774"/>
            <a:ext cx="2790942" cy="591837"/>
          </a:xfrm>
        </p:spPr>
        <p:txBody>
          <a:bodyPr>
            <a:normAutofit fontScale="85000" lnSpcReduction="10000"/>
          </a:bodyPr>
          <a:lstStyle/>
          <a:p>
            <a:r>
              <a:rPr lang="en-US" dirty="0"/>
              <a:t>Closing the gap for 1.4 billion adults who have hypertension</a:t>
            </a:r>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r>
              <a:rPr lang="en-US" sz="800" dirty="0">
                <a:latin typeface="Arial" panose="020B0604020202020204" pitchFamily="34" charset="0"/>
                <a:cs typeface="Arial" panose="020B0604020202020204" pitchFamily="34" charset="0"/>
              </a:rPr>
              <a:t>NCD RisC. Lancet. 2021; 398(10304):957-80. Odili AN, et al. Glob Heart. 2020 Jul 10;15(1):47. </a:t>
            </a:r>
          </a:p>
          <a:p>
            <a:r>
              <a:rPr lang="en-US" sz="800" dirty="0">
                <a:latin typeface="Arial" panose="020B0604020202020204" pitchFamily="34" charset="0"/>
                <a:cs typeface="Arial" panose="020B0604020202020204" pitchFamily="34" charset="0"/>
              </a:rPr>
              <a:t>Adeloye D, et al. J Clin Hypertens (Greenwich). 2021 May;23(5):963-977. </a:t>
            </a:r>
            <a:endParaRPr lang="en-US" sz="800" spc="-5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2</a:t>
            </a:fld>
            <a:endParaRPr lang="en-US" dirty="0"/>
          </a:p>
        </p:txBody>
      </p:sp>
      <p:sp>
        <p:nvSpPr>
          <p:cNvPr id="20" name="TextBox 19">
            <a:extLst>
              <a:ext uri="{FF2B5EF4-FFF2-40B4-BE49-F238E27FC236}">
                <a16:creationId xmlns:a16="http://schemas.microsoft.com/office/drawing/2014/main" id="{1A9F12B4-A25D-BFF4-F9AE-5F45877CFCA2}"/>
              </a:ext>
            </a:extLst>
          </p:cNvPr>
          <p:cNvSpPr txBox="1"/>
          <p:nvPr/>
        </p:nvSpPr>
        <p:spPr>
          <a:xfrm>
            <a:off x="425752" y="1816530"/>
            <a:ext cx="2563628" cy="2308324"/>
          </a:xfrm>
          <a:prstGeom prst="rect">
            <a:avLst/>
          </a:prstGeom>
          <a:noFill/>
        </p:spPr>
        <p:txBody>
          <a:bodyPr wrap="square" rtlCol="0">
            <a:spAutoFit/>
          </a:bodyPr>
          <a:lstStyle/>
          <a:p>
            <a:r>
              <a:rPr lang="en-US" dirty="0"/>
              <a:t>Despite the large and growing burden of BP-related diseases, the global hypertension cascade of care, </a:t>
            </a:r>
            <a:r>
              <a:rPr lang="en-US" i="1" dirty="0"/>
              <a:t>including in Nigeria</a:t>
            </a:r>
            <a:r>
              <a:rPr lang="en-US" dirty="0"/>
              <a:t>, is poorly implemented and thus ineffective.</a:t>
            </a:r>
          </a:p>
        </p:txBody>
      </p:sp>
      <p:pic>
        <p:nvPicPr>
          <p:cNvPr id="21" name="Picture 20">
            <a:extLst>
              <a:ext uri="{FF2B5EF4-FFF2-40B4-BE49-F238E27FC236}">
                <a16:creationId xmlns:a16="http://schemas.microsoft.com/office/drawing/2014/main" id="{61C66052-D58F-5D94-ED05-71BD5CCDF3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22" name="Text Placeholder 9">
            <a:extLst>
              <a:ext uri="{FF2B5EF4-FFF2-40B4-BE49-F238E27FC236}">
                <a16:creationId xmlns:a16="http://schemas.microsoft.com/office/drawing/2014/main" id="{4FE77361-CC4C-7D66-6F0B-448FC93531A8}"/>
              </a:ext>
            </a:extLst>
          </p:cNvPr>
          <p:cNvSpPr>
            <a:spLocks noGrp="1"/>
          </p:cNvSpPr>
          <p:nvPr>
            <p:ph type="body" sz="quarter" idx="13"/>
          </p:nvPr>
        </p:nvSpPr>
        <p:spPr>
          <a:xfrm>
            <a:off x="6186116" y="4767264"/>
            <a:ext cx="1200646" cy="273844"/>
          </a:xfrm>
        </p:spPr>
        <p:txBody>
          <a:bodyPr/>
          <a:lstStyle/>
          <a:p>
            <a:r>
              <a:rPr lang="en-US" dirty="0"/>
              <a:t>R01HL144708</a:t>
            </a:r>
          </a:p>
        </p:txBody>
      </p:sp>
      <p:pic>
        <p:nvPicPr>
          <p:cNvPr id="6" name="Picture 5">
            <a:extLst>
              <a:ext uri="{FF2B5EF4-FFF2-40B4-BE49-F238E27FC236}">
                <a16:creationId xmlns:a16="http://schemas.microsoft.com/office/drawing/2014/main" id="{DC7D8D98-3EDE-43CB-BD11-A896C61A4E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9107" y="843999"/>
            <a:ext cx="5282408" cy="1252347"/>
          </a:xfrm>
          <a:prstGeom prst="rect">
            <a:avLst/>
          </a:prstGeom>
        </p:spPr>
      </p:pic>
      <p:pic>
        <p:nvPicPr>
          <p:cNvPr id="9" name="Picture 8">
            <a:extLst>
              <a:ext uri="{FF2B5EF4-FFF2-40B4-BE49-F238E27FC236}">
                <a16:creationId xmlns:a16="http://schemas.microsoft.com/office/drawing/2014/main" id="{FCBE01BD-3C6D-4367-8CB5-F6185F2A1A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9464" y="2063183"/>
            <a:ext cx="5124970" cy="1238248"/>
          </a:xfrm>
          <a:prstGeom prst="rect">
            <a:avLst/>
          </a:prstGeom>
        </p:spPr>
      </p:pic>
      <p:pic>
        <p:nvPicPr>
          <p:cNvPr id="11" name="Picture 10">
            <a:extLst>
              <a:ext uri="{FF2B5EF4-FFF2-40B4-BE49-F238E27FC236}">
                <a16:creationId xmlns:a16="http://schemas.microsoft.com/office/drawing/2014/main" id="{8187B00E-73DB-47BB-9D95-DF24F9FFE9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3753" y="3249987"/>
            <a:ext cx="5418152" cy="1305945"/>
          </a:xfrm>
          <a:prstGeom prst="rect">
            <a:avLst/>
          </a:prstGeom>
        </p:spPr>
      </p:pic>
    </p:spTree>
    <p:extLst>
      <p:ext uri="{BB962C8B-B14F-4D97-AF65-F5344CB8AC3E}">
        <p14:creationId xmlns:p14="http://schemas.microsoft.com/office/powerpoint/2010/main" val="261024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378503"/>
            <a:ext cx="6828720" cy="465932"/>
          </a:xfrm>
        </p:spPr>
        <p:txBody>
          <a:bodyPr>
            <a:normAutofit fontScale="90000"/>
          </a:bodyPr>
          <a:lstStyle/>
          <a:p>
            <a:r>
              <a:rPr lang="en-US" dirty="0"/>
              <a:t>Hypertension treatment in Nigeria</a:t>
            </a:r>
          </a:p>
        </p:txBody>
      </p:sp>
      <p:sp>
        <p:nvSpPr>
          <p:cNvPr id="3" name="Content Placeholder 2">
            <a:extLst>
              <a:ext uri="{FF2B5EF4-FFF2-40B4-BE49-F238E27FC236}">
                <a16:creationId xmlns:a16="http://schemas.microsoft.com/office/drawing/2014/main" id="{752D27D5-7108-E843-8545-3B5788C1C5F7}"/>
              </a:ext>
            </a:extLst>
          </p:cNvPr>
          <p:cNvSpPr>
            <a:spLocks noGrp="1"/>
          </p:cNvSpPr>
          <p:nvPr>
            <p:ph idx="1"/>
          </p:nvPr>
        </p:nvSpPr>
        <p:spPr>
          <a:xfrm>
            <a:off x="437990" y="1300587"/>
            <a:ext cx="8427714" cy="2868139"/>
          </a:xfrm>
        </p:spPr>
        <p:txBody>
          <a:bodyPr>
            <a:noAutofit/>
          </a:bodyPr>
          <a:lstStyle/>
          <a:p>
            <a:pPr>
              <a:lnSpc>
                <a:spcPct val="100000"/>
              </a:lnSpc>
              <a:spcBef>
                <a:spcPts val="0"/>
              </a:spcBef>
            </a:pPr>
            <a:r>
              <a:rPr lang="en-US" sz="1800" dirty="0">
                <a:solidFill>
                  <a:srgbClr val="000000"/>
                </a:solidFill>
                <a:latin typeface="Arial" panose="020B0604020202020204" pitchFamily="34" charset="0"/>
                <a:cs typeface="Arial" panose="020B0604020202020204" pitchFamily="34" charset="0"/>
              </a:rPr>
              <a:t>Based on the WHO HEARTS technical package and Kaiser Permanente’s Northern California model, we are evaluating implementation and effectiveness of a multilevel implementation package in 60 primary care facilities in FCT, Nigeria:</a:t>
            </a:r>
          </a:p>
          <a:p>
            <a:pPr marL="457200" indent="-457200">
              <a:lnSpc>
                <a:spcPct val="100000"/>
              </a:lnSpc>
              <a:spcBef>
                <a:spcPts val="0"/>
              </a:spcBef>
              <a:buFontTx/>
              <a:buAutoNum type="arabicParenR"/>
            </a:pPr>
            <a:endParaRPr lang="en-US" sz="18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chemeClr val="tx1"/>
              </a:buClr>
              <a:buFontTx/>
              <a:buAutoNum type="arabicParenR"/>
            </a:pPr>
            <a:r>
              <a:rPr lang="en-US" sz="1800" dirty="0">
                <a:solidFill>
                  <a:srgbClr val="000000"/>
                </a:solidFill>
                <a:latin typeface="Arial" panose="020B0604020202020204" pitchFamily="34" charset="0"/>
                <a:cs typeface="Arial" panose="020B0604020202020204" pitchFamily="34" charset="0"/>
              </a:rPr>
              <a:t>Standard treatment protocol (national policy level)</a:t>
            </a:r>
          </a:p>
          <a:p>
            <a:pPr marL="457200" indent="-457200">
              <a:lnSpc>
                <a:spcPct val="100000"/>
              </a:lnSpc>
              <a:spcBef>
                <a:spcPts val="0"/>
              </a:spcBef>
              <a:buClr>
                <a:schemeClr val="tx1"/>
              </a:buClr>
              <a:buAutoNum type="arabicParenR"/>
            </a:pPr>
            <a:r>
              <a:rPr lang="en-US" sz="1800" dirty="0">
                <a:solidFill>
                  <a:srgbClr val="000000"/>
                </a:solidFill>
                <a:latin typeface="Arial" panose="020B0604020202020204" pitchFamily="34" charset="0"/>
                <a:cs typeface="Arial" panose="020B0604020202020204" pitchFamily="34" charset="0"/>
              </a:rPr>
              <a:t>Patient registration and empanelment (health system level)</a:t>
            </a:r>
          </a:p>
          <a:p>
            <a:pPr marL="457200" indent="-457200">
              <a:lnSpc>
                <a:spcPct val="100000"/>
              </a:lnSpc>
              <a:spcBef>
                <a:spcPts val="0"/>
              </a:spcBef>
              <a:buClr>
                <a:schemeClr val="tx1"/>
              </a:buClr>
              <a:buAutoNum type="arabicParenR"/>
            </a:pPr>
            <a:r>
              <a:rPr lang="en-US" sz="1800" dirty="0">
                <a:solidFill>
                  <a:srgbClr val="000000"/>
                </a:solidFill>
                <a:latin typeface="Arial" panose="020B0604020202020204" pitchFamily="34" charset="0"/>
                <a:cs typeface="Arial" panose="020B0604020202020204" pitchFamily="34" charset="0"/>
              </a:rPr>
              <a:t>Prioritization of fixed-dose combination therapy (health system level) </a:t>
            </a:r>
          </a:p>
          <a:p>
            <a:pPr marL="457200" indent="-457200">
              <a:lnSpc>
                <a:spcPct val="100000"/>
              </a:lnSpc>
              <a:spcBef>
                <a:spcPts val="0"/>
              </a:spcBef>
              <a:buClr>
                <a:schemeClr val="tx1"/>
              </a:buClr>
              <a:buAutoNum type="arabicParenR"/>
            </a:pPr>
            <a:r>
              <a:rPr lang="en-US" sz="1800" dirty="0">
                <a:solidFill>
                  <a:srgbClr val="000000"/>
                </a:solidFill>
                <a:latin typeface="Arial" panose="020B0604020202020204" pitchFamily="34" charset="0"/>
                <a:cs typeface="Arial" panose="020B0604020202020204" pitchFamily="34" charset="0"/>
              </a:rPr>
              <a:t>Team-based care led by community health workers (health worker level)</a:t>
            </a:r>
          </a:p>
          <a:p>
            <a:pPr marL="457200" indent="-457200">
              <a:lnSpc>
                <a:spcPct val="100000"/>
              </a:lnSpc>
              <a:spcBef>
                <a:spcPts val="0"/>
              </a:spcBef>
              <a:buClr>
                <a:schemeClr val="tx1"/>
              </a:buClr>
              <a:buAutoNum type="arabicParenR"/>
            </a:pPr>
            <a:r>
              <a:rPr lang="en-US" sz="1800" dirty="0">
                <a:solidFill>
                  <a:srgbClr val="000000"/>
                </a:solidFill>
                <a:latin typeface="Arial" panose="020B0604020202020204" pitchFamily="34" charset="0"/>
                <a:cs typeface="Arial" panose="020B0604020202020204" pitchFamily="34" charset="0"/>
              </a:rPr>
              <a:t>Home blood pressure monitoring and health coaching (patient-level)</a:t>
            </a:r>
          </a:p>
          <a:p>
            <a:pPr marL="457200" indent="-457200">
              <a:lnSpc>
                <a:spcPct val="100000"/>
              </a:lnSpc>
              <a:spcBef>
                <a:spcPts val="0"/>
              </a:spcBef>
              <a:buClr>
                <a:schemeClr val="tx1"/>
              </a:buClr>
              <a:buAutoNum type="arabicParenR"/>
            </a:pPr>
            <a:endParaRPr lang="en-US" sz="18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US" sz="1800" i="1" dirty="0">
                <a:solidFill>
                  <a:srgbClr val="000000"/>
                </a:solidFill>
                <a:latin typeface="Arial" panose="020B0604020202020204" pitchFamily="34" charset="0"/>
                <a:cs typeface="Arial" panose="020B0604020202020204" pitchFamily="34" charset="0"/>
              </a:rPr>
              <a:t>Additional strategies: Free/reduced cost medications (Dec 2020), public health messaging and community mobilization, and quarterly supportive supervision.</a:t>
            </a:r>
          </a:p>
        </p:txBody>
      </p:sp>
      <p:sp>
        <p:nvSpPr>
          <p:cNvPr id="8" name="Text Placeholder 7">
            <a:extLst>
              <a:ext uri="{FF2B5EF4-FFF2-40B4-BE49-F238E27FC236}">
                <a16:creationId xmlns:a16="http://schemas.microsoft.com/office/drawing/2014/main" id="{E86A7874-DBDD-9C42-B934-14C361E3D437}"/>
              </a:ext>
            </a:extLst>
          </p:cNvPr>
          <p:cNvSpPr>
            <a:spLocks noGrp="1"/>
          </p:cNvSpPr>
          <p:nvPr>
            <p:ph type="body" sz="quarter" idx="23"/>
          </p:nvPr>
        </p:nvSpPr>
        <p:spPr>
          <a:xfrm>
            <a:off x="444627" y="844435"/>
            <a:ext cx="6822082" cy="321610"/>
          </a:xfrm>
        </p:spPr>
        <p:txBody>
          <a:bodyPr>
            <a:normAutofit fontScale="92500" lnSpcReduction="10000"/>
          </a:bodyPr>
          <a:lstStyle/>
          <a:p>
            <a:r>
              <a:rPr lang="en-US" dirty="0"/>
              <a:t>Multi-level Implementation Package</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3</a:t>
            </a:fld>
            <a:endParaRPr lang="en-US" dirty="0"/>
          </a:p>
        </p:txBody>
      </p:sp>
      <p:pic>
        <p:nvPicPr>
          <p:cNvPr id="12" name="Picture 11">
            <a:extLst>
              <a:ext uri="{FF2B5EF4-FFF2-40B4-BE49-F238E27FC236}">
                <a16:creationId xmlns:a16="http://schemas.microsoft.com/office/drawing/2014/main" id="{F99AD34D-20A6-B1DC-0964-A5EB470F62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6" name="Text Placeholder 9">
            <a:extLst>
              <a:ext uri="{FF2B5EF4-FFF2-40B4-BE49-F238E27FC236}">
                <a16:creationId xmlns:a16="http://schemas.microsoft.com/office/drawing/2014/main" id="{347BEDBE-11F2-A883-27E2-9F8408998AC5}"/>
              </a:ext>
            </a:extLst>
          </p:cNvPr>
          <p:cNvSpPr>
            <a:spLocks noGrp="1"/>
          </p:cNvSpPr>
          <p:nvPr>
            <p:ph type="body" sz="quarter" idx="13"/>
          </p:nvPr>
        </p:nvSpPr>
        <p:spPr>
          <a:xfrm>
            <a:off x="6186116" y="4767264"/>
            <a:ext cx="1200646" cy="273844"/>
          </a:xfrm>
        </p:spPr>
        <p:txBody>
          <a:bodyPr/>
          <a:lstStyle/>
          <a:p>
            <a:r>
              <a:rPr lang="en-US" dirty="0"/>
              <a:t>R01HL144708</a:t>
            </a:r>
          </a:p>
        </p:txBody>
      </p:sp>
      <p:sp>
        <p:nvSpPr>
          <p:cNvPr id="7" name="Footer Placeholder 3">
            <a:extLst>
              <a:ext uri="{FF2B5EF4-FFF2-40B4-BE49-F238E27FC236}">
                <a16:creationId xmlns:a16="http://schemas.microsoft.com/office/drawing/2014/main" id="{D220102D-23A6-E25A-A7E3-DBB02C3693BC}"/>
              </a:ext>
            </a:extLst>
          </p:cNvPr>
          <p:cNvSpPr>
            <a:spLocks noGrp="1"/>
          </p:cNvSpPr>
          <p:nvPr>
            <p:ph type="ftr" sz="quarter" idx="3"/>
          </p:nvPr>
        </p:nvSpPr>
        <p:spPr>
          <a:xfrm>
            <a:off x="437989" y="4767263"/>
            <a:ext cx="5505611" cy="273844"/>
          </a:xfrm>
          <a:prstGeom prst="rect">
            <a:avLst/>
          </a:prstGeom>
        </p:spPr>
        <p:txBody>
          <a:bodyPr/>
          <a:lstStyle/>
          <a:p>
            <a:r>
              <a:rPr lang="en-US" dirty="0"/>
              <a:t>Jaffe MG, Young JD. J Clin Hypertens. 2016;18:260–261. WHO HEARTS, 2016. </a:t>
            </a:r>
          </a:p>
          <a:p>
            <a:r>
              <a:rPr lang="en-US" dirty="0"/>
              <a:t>Baldridge AS, et al. Implement Sci Commun. 2022 Aug 2;3(1):84.</a:t>
            </a:r>
          </a:p>
        </p:txBody>
      </p:sp>
    </p:spTree>
    <p:extLst>
      <p:ext uri="{BB962C8B-B14F-4D97-AF65-F5344CB8AC3E}">
        <p14:creationId xmlns:p14="http://schemas.microsoft.com/office/powerpoint/2010/main" val="340994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439463"/>
            <a:ext cx="6828720" cy="465932"/>
          </a:xfrm>
        </p:spPr>
        <p:txBody>
          <a:bodyPr>
            <a:normAutofit fontScale="90000"/>
          </a:bodyPr>
          <a:lstStyle/>
          <a:p>
            <a:r>
              <a:rPr lang="en-US" dirty="0"/>
              <a:t>Implementation PACKAGE</a:t>
            </a:r>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r>
              <a:rPr lang="en-US" dirty="0"/>
              <a:t>Jaffe MG, Young JD. J Clin Hypertens. 2016;18:260–261. WHO HEARTS, 2016. </a:t>
            </a:r>
          </a:p>
          <a:p>
            <a:r>
              <a:rPr lang="en-US" dirty="0"/>
              <a:t>Baldridge AS, et al. Implement Sci Commun. 2022 Aug 2;3(1):84.</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4</a:t>
            </a:fld>
            <a:endParaRPr lang="en-US" dirty="0"/>
          </a:p>
        </p:txBody>
      </p:sp>
      <p:pic>
        <p:nvPicPr>
          <p:cNvPr id="12" name="Picture 11">
            <a:extLst>
              <a:ext uri="{FF2B5EF4-FFF2-40B4-BE49-F238E27FC236}">
                <a16:creationId xmlns:a16="http://schemas.microsoft.com/office/drawing/2014/main" id="{F99AD34D-20A6-B1DC-0964-A5EB470F62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6" name="Text Placeholder 9">
            <a:extLst>
              <a:ext uri="{FF2B5EF4-FFF2-40B4-BE49-F238E27FC236}">
                <a16:creationId xmlns:a16="http://schemas.microsoft.com/office/drawing/2014/main" id="{347BEDBE-11F2-A883-27E2-9F8408998AC5}"/>
              </a:ext>
            </a:extLst>
          </p:cNvPr>
          <p:cNvSpPr>
            <a:spLocks noGrp="1"/>
          </p:cNvSpPr>
          <p:nvPr>
            <p:ph type="body" sz="quarter" idx="13"/>
          </p:nvPr>
        </p:nvSpPr>
        <p:spPr>
          <a:xfrm>
            <a:off x="6186116" y="4767264"/>
            <a:ext cx="1200646" cy="273844"/>
          </a:xfrm>
        </p:spPr>
        <p:txBody>
          <a:bodyPr/>
          <a:lstStyle/>
          <a:p>
            <a:r>
              <a:rPr lang="en-US" dirty="0"/>
              <a:t>R01HL144708</a:t>
            </a:r>
          </a:p>
        </p:txBody>
      </p:sp>
      <p:pic>
        <p:nvPicPr>
          <p:cNvPr id="13" name="Picture 12">
            <a:extLst>
              <a:ext uri="{FF2B5EF4-FFF2-40B4-BE49-F238E27FC236}">
                <a16:creationId xmlns:a16="http://schemas.microsoft.com/office/drawing/2014/main" id="{55F08CA1-98B6-4170-8C56-689332A9C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294" y="895875"/>
            <a:ext cx="6225877" cy="3457642"/>
          </a:xfrm>
          <a:prstGeom prst="rect">
            <a:avLst/>
          </a:prstGeom>
        </p:spPr>
      </p:pic>
      <p:pic>
        <p:nvPicPr>
          <p:cNvPr id="14" name="Picture 13">
            <a:extLst>
              <a:ext uri="{FF2B5EF4-FFF2-40B4-BE49-F238E27FC236}">
                <a16:creationId xmlns:a16="http://schemas.microsoft.com/office/drawing/2014/main" id="{18301DBB-B6B0-4563-A891-306186D9F4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2629" y="636917"/>
            <a:ext cx="2783276" cy="3965713"/>
          </a:xfrm>
          <a:prstGeom prst="rect">
            <a:avLst/>
          </a:prstGeom>
        </p:spPr>
      </p:pic>
    </p:spTree>
    <p:extLst>
      <p:ext uri="{BB962C8B-B14F-4D97-AF65-F5344CB8AC3E}">
        <p14:creationId xmlns:p14="http://schemas.microsoft.com/office/powerpoint/2010/main" val="351371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325163"/>
            <a:ext cx="6828720" cy="465932"/>
          </a:xfrm>
        </p:spPr>
        <p:txBody>
          <a:bodyPr>
            <a:normAutofit fontScale="90000"/>
          </a:bodyPr>
          <a:lstStyle/>
          <a:p>
            <a:r>
              <a:rPr lang="en-US" dirty="0"/>
              <a:t>METHODS</a:t>
            </a:r>
          </a:p>
        </p:txBody>
      </p:sp>
      <p:sp>
        <p:nvSpPr>
          <p:cNvPr id="3" name="Content Placeholder 2">
            <a:extLst>
              <a:ext uri="{FF2B5EF4-FFF2-40B4-BE49-F238E27FC236}">
                <a16:creationId xmlns:a16="http://schemas.microsoft.com/office/drawing/2014/main" id="{752D27D5-7108-E843-8545-3B5788C1C5F7}"/>
              </a:ext>
            </a:extLst>
          </p:cNvPr>
          <p:cNvSpPr>
            <a:spLocks noGrp="1"/>
          </p:cNvSpPr>
          <p:nvPr>
            <p:ph idx="1"/>
          </p:nvPr>
        </p:nvSpPr>
        <p:spPr>
          <a:xfrm>
            <a:off x="437990" y="1247247"/>
            <a:ext cx="8307176" cy="3085993"/>
          </a:xfrm>
        </p:spPr>
        <p:txBody>
          <a:bodyPr>
            <a:noAutofit/>
          </a:bodyPr>
          <a:lstStyle/>
          <a:p>
            <a:pPr>
              <a:lnSpc>
                <a:spcPct val="100000"/>
              </a:lnSpc>
              <a:spcBef>
                <a:spcPts val="0"/>
              </a:spcBef>
            </a:pPr>
            <a:r>
              <a:rPr lang="en-US" sz="1800" u="sng" dirty="0">
                <a:solidFill>
                  <a:srgbClr val="000000"/>
                </a:solidFill>
                <a:latin typeface="Arial" panose="020B0604020202020204" pitchFamily="34" charset="0"/>
                <a:cs typeface="Arial" panose="020B0604020202020204" pitchFamily="34" charset="0"/>
              </a:rPr>
              <a:t>April 2019 to August 2019 (formative)</a:t>
            </a:r>
            <a:r>
              <a:rPr lang="en-US" sz="1800" dirty="0">
                <a:solidFill>
                  <a:srgbClr val="000000"/>
                </a:solidFill>
                <a:latin typeface="Arial" panose="020B0604020202020204" pitchFamily="34" charset="0"/>
                <a:cs typeface="Arial" panose="020B0604020202020204" pitchFamily="34" charset="0"/>
              </a:rPr>
              <a:t>: We conducted quantitative and qualitative research to assess service availability and readiness and acceptability of the implementation package.</a:t>
            </a:r>
          </a:p>
          <a:p>
            <a:pPr>
              <a:lnSpc>
                <a:spcPct val="100000"/>
              </a:lnSpc>
              <a:spcBef>
                <a:spcPts val="0"/>
              </a:spcBef>
            </a:pPr>
            <a:endParaRPr lang="en-US" sz="18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US" sz="1800" u="sng" dirty="0">
                <a:solidFill>
                  <a:srgbClr val="000000"/>
                </a:solidFill>
                <a:latin typeface="Arial" panose="020B0604020202020204" pitchFamily="34" charset="0"/>
                <a:cs typeface="Arial" panose="020B0604020202020204" pitchFamily="34" charset="0"/>
              </a:rPr>
              <a:t>January 2020 to November 2020 (pre-implementation)</a:t>
            </a:r>
            <a:r>
              <a:rPr lang="en-US" sz="1800" dirty="0">
                <a:solidFill>
                  <a:srgbClr val="000000"/>
                </a:solidFill>
                <a:latin typeface="Arial" panose="020B0604020202020204" pitchFamily="34" charset="0"/>
                <a:cs typeface="Arial" panose="020B0604020202020204" pitchFamily="34" charset="0"/>
              </a:rPr>
              <a:t>: We collected baseline data among sequentially registered patients with hypertension (SBP&gt;140 mm Hg, DBP&gt;90 mmHg, or taking BP lowering medication) presenting to 60 primary care facilities.</a:t>
            </a:r>
          </a:p>
          <a:p>
            <a:pPr>
              <a:lnSpc>
                <a:spcPct val="100000"/>
              </a:lnSpc>
              <a:spcBef>
                <a:spcPts val="0"/>
              </a:spcBef>
            </a:pPr>
            <a:endParaRPr lang="en-US" sz="18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US" sz="1800" u="sng" dirty="0">
                <a:solidFill>
                  <a:srgbClr val="000000"/>
                </a:solidFill>
                <a:latin typeface="Arial" panose="020B0604020202020204" pitchFamily="34" charset="0"/>
                <a:cs typeface="Arial" panose="020B0604020202020204" pitchFamily="34" charset="0"/>
              </a:rPr>
              <a:t>January 2021 onward (implementation)</a:t>
            </a:r>
            <a:r>
              <a:rPr lang="en-US" sz="1800" dirty="0">
                <a:solidFill>
                  <a:srgbClr val="000000"/>
                </a:solidFill>
                <a:latin typeface="Arial" panose="020B0604020202020204" pitchFamily="34" charset="0"/>
                <a:cs typeface="Arial" panose="020B0604020202020204" pitchFamily="34" charset="0"/>
              </a:rPr>
              <a:t>: We are evaluating the implementation package through ongoing data collection in these facilities.</a:t>
            </a:r>
          </a:p>
          <a:p>
            <a:pPr>
              <a:lnSpc>
                <a:spcPct val="100000"/>
              </a:lnSpc>
              <a:spcBef>
                <a:spcPts val="0"/>
              </a:spcBef>
            </a:pPr>
            <a:endParaRPr lang="en-US" sz="18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US" sz="1800" i="1" dirty="0">
              <a:solidFill>
                <a:srgbClr val="000000"/>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E86A7874-DBDD-9C42-B934-14C361E3D437}"/>
              </a:ext>
            </a:extLst>
          </p:cNvPr>
          <p:cNvSpPr>
            <a:spLocks noGrp="1"/>
          </p:cNvSpPr>
          <p:nvPr>
            <p:ph type="body" sz="quarter" idx="23"/>
          </p:nvPr>
        </p:nvSpPr>
        <p:spPr>
          <a:xfrm>
            <a:off x="444627" y="791095"/>
            <a:ext cx="7685582" cy="321610"/>
          </a:xfrm>
        </p:spPr>
        <p:txBody>
          <a:bodyPr>
            <a:normAutofit fontScale="92500" lnSpcReduction="10000"/>
          </a:bodyPr>
          <a:lstStyle/>
          <a:p>
            <a:r>
              <a:rPr lang="en-US" dirty="0"/>
              <a:t>Study Design: Single Arm, Type II Hybrid, Interrupted Time Series (NCT04158154)</a:t>
            </a:r>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r>
              <a:rPr lang="en-US" b="0" i="0" dirty="0">
                <a:effectLst/>
                <a:latin typeface="Arial" panose="020B0604020202020204" pitchFamily="34" charset="0"/>
                <a:cs typeface="Arial" panose="020B0604020202020204" pitchFamily="34" charset="0"/>
              </a:rPr>
              <a:t>Orji IA, et al. BMC Health Serv Res. 2021;21(1):322.  Okoli, R, et al. Implement Sci Commun. 2021; 2(1):97. Baldridge AS, et al. Implement Sci Commun. 2022; 3(1):84. </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5</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spTree>
    <p:extLst>
      <p:ext uri="{BB962C8B-B14F-4D97-AF65-F5344CB8AC3E}">
        <p14:creationId xmlns:p14="http://schemas.microsoft.com/office/powerpoint/2010/main" val="24459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424223"/>
            <a:ext cx="6828720" cy="465932"/>
          </a:xfrm>
        </p:spPr>
        <p:txBody>
          <a:bodyPr>
            <a:normAutofit fontScale="90000"/>
          </a:bodyPr>
          <a:lstStyle/>
          <a:p>
            <a:r>
              <a:rPr lang="en-US" dirty="0"/>
              <a:t>METHODS</a:t>
            </a:r>
          </a:p>
        </p:txBody>
      </p:sp>
      <p:sp>
        <p:nvSpPr>
          <p:cNvPr id="3" name="Content Placeholder 2">
            <a:extLst>
              <a:ext uri="{FF2B5EF4-FFF2-40B4-BE49-F238E27FC236}">
                <a16:creationId xmlns:a16="http://schemas.microsoft.com/office/drawing/2014/main" id="{752D27D5-7108-E843-8545-3B5788C1C5F7}"/>
              </a:ext>
            </a:extLst>
          </p:cNvPr>
          <p:cNvSpPr>
            <a:spLocks noGrp="1"/>
          </p:cNvSpPr>
          <p:nvPr>
            <p:ph idx="1"/>
          </p:nvPr>
        </p:nvSpPr>
        <p:spPr>
          <a:xfrm>
            <a:off x="365761" y="1393580"/>
            <a:ext cx="8509882" cy="3074950"/>
          </a:xfrm>
        </p:spPr>
        <p:txBody>
          <a:bodyPr>
            <a:noAutofit/>
          </a:bodyPr>
          <a:lstStyle/>
          <a:p>
            <a:pPr>
              <a:lnSpc>
                <a:spcPct val="100000"/>
              </a:lnSpc>
              <a:spcBef>
                <a:spcPts val="0"/>
              </a:spcBef>
            </a:pPr>
            <a:r>
              <a:rPr lang="en-US" sz="1700" u="sng" dirty="0">
                <a:solidFill>
                  <a:srgbClr val="000000"/>
                </a:solidFill>
                <a:latin typeface="Arial" panose="020B0604020202020204" pitchFamily="34" charset="0"/>
                <a:cs typeface="Arial" panose="020B0604020202020204" pitchFamily="34" charset="0"/>
              </a:rPr>
              <a:t>Co-primary effectiveness outcomes</a:t>
            </a:r>
            <a:r>
              <a:rPr lang="en-US" sz="1700" dirty="0">
                <a:solidFill>
                  <a:srgbClr val="000000"/>
                </a:solidFill>
                <a:latin typeface="Arial" panose="020B0604020202020204" pitchFamily="34" charset="0"/>
                <a:cs typeface="Arial" panose="020B0604020202020204" pitchFamily="34" charset="0"/>
              </a:rPr>
              <a:t>: Change in slope of monthly* treatment and control (BP &lt;140/&lt;90 mmHg) rates between pre-implementation and implementation periods.</a:t>
            </a:r>
          </a:p>
          <a:p>
            <a:pPr>
              <a:lnSpc>
                <a:spcPct val="100000"/>
              </a:lnSpc>
              <a:spcBef>
                <a:spcPts val="0"/>
              </a:spcBef>
            </a:pPr>
            <a:br>
              <a:rPr lang="en-US" sz="1700" dirty="0">
                <a:solidFill>
                  <a:srgbClr val="000000"/>
                </a:solidFill>
                <a:latin typeface="Arial" panose="020B0604020202020204" pitchFamily="34" charset="0"/>
                <a:cs typeface="Arial" panose="020B0604020202020204" pitchFamily="34" charset="0"/>
              </a:rPr>
            </a:br>
            <a:r>
              <a:rPr lang="en-US" sz="1700" u="sng" dirty="0">
                <a:solidFill>
                  <a:srgbClr val="000000"/>
                </a:solidFill>
                <a:latin typeface="Arial" panose="020B0604020202020204" pitchFamily="34" charset="0"/>
                <a:cs typeface="Arial" panose="020B0604020202020204" pitchFamily="34" charset="0"/>
              </a:rPr>
              <a:t>Secondary effectiveness outcomes</a:t>
            </a:r>
            <a:r>
              <a:rPr lang="en-US" sz="1700" dirty="0">
                <a:solidFill>
                  <a:srgbClr val="000000"/>
                </a:solidFill>
                <a:latin typeface="Arial" panose="020B0604020202020204" pitchFamily="34" charset="0"/>
                <a:cs typeface="Arial" panose="020B0604020202020204" pitchFamily="34" charset="0"/>
              </a:rPr>
              <a:t>: Change in monthly mean systolic and diastolic BP, and rates of multidrug and fixed-dose combination therapy prescription.</a:t>
            </a:r>
          </a:p>
          <a:p>
            <a:pPr>
              <a:lnSpc>
                <a:spcPct val="100000"/>
              </a:lnSpc>
              <a:spcBef>
                <a:spcPts val="0"/>
              </a:spcBef>
            </a:pPr>
            <a:endParaRPr lang="en-US" sz="17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US" sz="1700" u="sng" dirty="0">
                <a:solidFill>
                  <a:srgbClr val="000000"/>
                </a:solidFill>
                <a:latin typeface="Arial" panose="020B0604020202020204" pitchFamily="34" charset="0"/>
                <a:cs typeface="Arial" panose="020B0604020202020204" pitchFamily="34" charset="0"/>
              </a:rPr>
              <a:t>Co-primary implementation outcomes</a:t>
            </a:r>
            <a:r>
              <a:rPr lang="en-US" sz="1700" dirty="0">
                <a:solidFill>
                  <a:srgbClr val="000000"/>
                </a:solidFill>
                <a:latin typeface="Arial" panose="020B0604020202020204" pitchFamily="34" charset="0"/>
                <a:cs typeface="Arial" panose="020B0604020202020204" pitchFamily="34" charset="0"/>
              </a:rPr>
              <a:t>: Reach, effectiveness, adoption, implementation, maintenance, acceptability, and cost of the implementation package.</a:t>
            </a:r>
          </a:p>
          <a:p>
            <a:pPr>
              <a:lnSpc>
                <a:spcPct val="100000"/>
              </a:lnSpc>
              <a:spcBef>
                <a:spcPts val="0"/>
              </a:spcBef>
            </a:pPr>
            <a:endParaRPr lang="en-US" sz="17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US" sz="1700" u="sng" dirty="0">
                <a:solidFill>
                  <a:srgbClr val="000000"/>
                </a:solidFill>
                <a:latin typeface="Arial" panose="020B0604020202020204" pitchFamily="34" charset="0"/>
                <a:cs typeface="Arial" panose="020B0604020202020204" pitchFamily="34" charset="0"/>
              </a:rPr>
              <a:t>Safety outcomes</a:t>
            </a:r>
            <a:r>
              <a:rPr lang="en-US" sz="1700" dirty="0">
                <a:solidFill>
                  <a:srgbClr val="000000"/>
                </a:solidFill>
                <a:latin typeface="Arial" panose="020B0604020202020204" pitchFamily="34" charset="0"/>
                <a:cs typeface="Arial" panose="020B0604020202020204" pitchFamily="34" charset="0"/>
              </a:rPr>
              <a:t>: Adverse events of special interest (symptoms; changes in serum potassium and serum creatinine), serious adverse events.</a:t>
            </a:r>
          </a:p>
          <a:p>
            <a:pPr>
              <a:lnSpc>
                <a:spcPct val="100000"/>
              </a:lnSpc>
              <a:spcBef>
                <a:spcPts val="0"/>
              </a:spcBef>
            </a:pPr>
            <a:endParaRPr lang="en-US" sz="1700" i="1" dirty="0">
              <a:solidFill>
                <a:srgbClr val="000000"/>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r>
              <a:rPr lang="en-US" b="0" i="0" dirty="0">
                <a:effectLst/>
                <a:latin typeface="Arial" panose="020B0604020202020204" pitchFamily="34" charset="0"/>
                <a:cs typeface="Arial" panose="020B0604020202020204" pitchFamily="34" charset="0"/>
              </a:rPr>
              <a:t>Baldridge AS, et al.. Implement Sci Commun. 2022; 3(1):84. </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6</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sp>
        <p:nvSpPr>
          <p:cNvPr id="12" name="Text Placeholder 7">
            <a:extLst>
              <a:ext uri="{FF2B5EF4-FFF2-40B4-BE49-F238E27FC236}">
                <a16:creationId xmlns:a16="http://schemas.microsoft.com/office/drawing/2014/main" id="{39B112BD-3235-2CFF-D476-8F3958AE27F2}"/>
              </a:ext>
            </a:extLst>
          </p:cNvPr>
          <p:cNvSpPr>
            <a:spLocks noGrp="1"/>
          </p:cNvSpPr>
          <p:nvPr>
            <p:ph type="body" sz="quarter" idx="23"/>
          </p:nvPr>
        </p:nvSpPr>
        <p:spPr>
          <a:xfrm>
            <a:off x="365761" y="1002497"/>
            <a:ext cx="7685582" cy="321610"/>
          </a:xfrm>
        </p:spPr>
        <p:txBody>
          <a:bodyPr>
            <a:normAutofit fontScale="92500" lnSpcReduction="10000"/>
          </a:bodyPr>
          <a:lstStyle/>
          <a:p>
            <a:r>
              <a:rPr lang="en-US" dirty="0"/>
              <a:t>Study Design: Single Arm, Type II Hybrid, Interrupted Time Series (NCT04158154)</a:t>
            </a:r>
          </a:p>
        </p:txBody>
      </p:sp>
      <p:sp>
        <p:nvSpPr>
          <p:cNvPr id="7" name="TextBox 6">
            <a:extLst>
              <a:ext uri="{FF2B5EF4-FFF2-40B4-BE49-F238E27FC236}">
                <a16:creationId xmlns:a16="http://schemas.microsoft.com/office/drawing/2014/main" id="{1CAADBC4-590A-51F1-4AF8-4776384C2FD0}"/>
              </a:ext>
            </a:extLst>
          </p:cNvPr>
          <p:cNvSpPr txBox="1"/>
          <p:nvPr/>
        </p:nvSpPr>
        <p:spPr>
          <a:xfrm>
            <a:off x="6751320" y="4320540"/>
            <a:ext cx="2110740" cy="307777"/>
          </a:xfrm>
          <a:prstGeom prst="rect">
            <a:avLst/>
          </a:prstGeom>
          <a:noFill/>
        </p:spPr>
        <p:txBody>
          <a:bodyPr wrap="square" rtlCol="0">
            <a:spAutoFit/>
          </a:bodyPr>
          <a:lstStyle/>
          <a:p>
            <a:r>
              <a:rPr lang="en-US" sz="1400" dirty="0"/>
              <a:t>*3 month rolling average</a:t>
            </a:r>
          </a:p>
        </p:txBody>
      </p:sp>
    </p:spTree>
    <p:extLst>
      <p:ext uri="{BB962C8B-B14F-4D97-AF65-F5344CB8AC3E}">
        <p14:creationId xmlns:p14="http://schemas.microsoft.com/office/powerpoint/2010/main" val="61854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401363"/>
            <a:ext cx="6828720" cy="465932"/>
          </a:xfrm>
        </p:spPr>
        <p:txBody>
          <a:bodyPr>
            <a:normAutofit fontScale="90000"/>
          </a:bodyPr>
          <a:lstStyle/>
          <a:p>
            <a:r>
              <a:rPr lang="en-US" dirty="0"/>
              <a:t>RESULTS</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7</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sp>
        <p:nvSpPr>
          <p:cNvPr id="11" name="Text Placeholder 10">
            <a:extLst>
              <a:ext uri="{FF2B5EF4-FFF2-40B4-BE49-F238E27FC236}">
                <a16:creationId xmlns:a16="http://schemas.microsoft.com/office/drawing/2014/main" id="{90F6FD7A-3190-B58A-4AF6-B448810326B3}"/>
              </a:ext>
            </a:extLst>
          </p:cNvPr>
          <p:cNvSpPr>
            <a:spLocks noGrp="1"/>
          </p:cNvSpPr>
          <p:nvPr>
            <p:ph type="body" sz="quarter" idx="23"/>
          </p:nvPr>
        </p:nvSpPr>
        <p:spPr>
          <a:xfrm>
            <a:off x="482824" y="744706"/>
            <a:ext cx="8462158" cy="1077396"/>
          </a:xfrm>
        </p:spPr>
        <p:txBody>
          <a:bodyPr>
            <a:normAutofit/>
          </a:bodyPr>
          <a:lstStyle/>
          <a:p>
            <a:r>
              <a:rPr lang="en-US" sz="1200" b="0" dirty="0"/>
              <a:t>Between January 2020 and October 2023, </a:t>
            </a:r>
            <a:r>
              <a:rPr lang="en-US" sz="1200" dirty="0"/>
              <a:t>21,038 participants </a:t>
            </a:r>
            <a:r>
              <a:rPr lang="en-US" sz="1200" b="0" dirty="0"/>
              <a:t>were registered, and there were 133,311 unique visits. </a:t>
            </a:r>
          </a:p>
        </p:txBody>
      </p:sp>
      <p:sp>
        <p:nvSpPr>
          <p:cNvPr id="3" name="TextBox 2">
            <a:extLst>
              <a:ext uri="{FF2B5EF4-FFF2-40B4-BE49-F238E27FC236}">
                <a16:creationId xmlns:a16="http://schemas.microsoft.com/office/drawing/2014/main" id="{89D92953-D9E2-A06B-8317-BBAB5AE40BAB}"/>
              </a:ext>
            </a:extLst>
          </p:cNvPr>
          <p:cNvSpPr txBox="1"/>
          <p:nvPr/>
        </p:nvSpPr>
        <p:spPr>
          <a:xfrm>
            <a:off x="502920" y="4823460"/>
            <a:ext cx="3413760" cy="215444"/>
          </a:xfrm>
          <a:prstGeom prst="rect">
            <a:avLst/>
          </a:prstGeom>
          <a:noFill/>
        </p:spPr>
        <p:txBody>
          <a:bodyPr wrap="square" rtlCol="0">
            <a:spAutoFit/>
          </a:bodyPr>
          <a:lstStyle/>
          <a:p>
            <a:r>
              <a:rPr lang="en-US" sz="800" b="0" i="0" dirty="0">
                <a:solidFill>
                  <a:schemeClr val="bg1"/>
                </a:solidFill>
                <a:effectLst/>
                <a:latin typeface="Arial" panose="020B0604020202020204" pitchFamily="34" charset="0"/>
                <a:cs typeface="Arial" panose="020B0604020202020204" pitchFamily="34" charset="0"/>
              </a:rPr>
              <a:t>Ojji DB, et al. J Hypertens. 2022 May 1;40(5):888-896.</a:t>
            </a:r>
            <a:endParaRPr lang="en-US" sz="800" dirty="0">
              <a:solidFill>
                <a:schemeClr val="bg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213976"/>
              </p:ext>
            </p:extLst>
          </p:nvPr>
        </p:nvGraphicFramePr>
        <p:xfrm>
          <a:off x="893133" y="1006813"/>
          <a:ext cx="7370847" cy="2454160"/>
        </p:xfrm>
        <a:graphic>
          <a:graphicData uri="http://schemas.openxmlformats.org/drawingml/2006/table">
            <a:tbl>
              <a:tblPr firstRow="1" bandRow="1">
                <a:tableStyleId>{5C22544A-7EE6-4342-B048-85BDC9FD1C3A}</a:tableStyleId>
              </a:tblPr>
              <a:tblGrid>
                <a:gridCol w="2764744">
                  <a:extLst>
                    <a:ext uri="{9D8B030D-6E8A-4147-A177-3AD203B41FA5}">
                      <a16:colId xmlns:a16="http://schemas.microsoft.com/office/drawing/2014/main" val="2901703856"/>
                    </a:ext>
                  </a:extLst>
                </a:gridCol>
                <a:gridCol w="1728356">
                  <a:extLst>
                    <a:ext uri="{9D8B030D-6E8A-4147-A177-3AD203B41FA5}">
                      <a16:colId xmlns:a16="http://schemas.microsoft.com/office/drawing/2014/main" val="33442381"/>
                    </a:ext>
                  </a:extLst>
                </a:gridCol>
                <a:gridCol w="1728356">
                  <a:extLst>
                    <a:ext uri="{9D8B030D-6E8A-4147-A177-3AD203B41FA5}">
                      <a16:colId xmlns:a16="http://schemas.microsoft.com/office/drawing/2014/main" val="234813093"/>
                    </a:ext>
                  </a:extLst>
                </a:gridCol>
                <a:gridCol w="1149391">
                  <a:extLst>
                    <a:ext uri="{9D8B030D-6E8A-4147-A177-3AD203B41FA5}">
                      <a16:colId xmlns:a16="http://schemas.microsoft.com/office/drawing/2014/main" val="1112859892"/>
                    </a:ext>
                  </a:extLst>
                </a:gridCol>
              </a:tblGrid>
              <a:tr h="256478">
                <a:tc>
                  <a:txBody>
                    <a:bodyPr/>
                    <a:lstStyle/>
                    <a:p>
                      <a:pPr marL="0" algn="ctr" defTabSz="685800" rtl="0" eaLnBrk="1" latinLnBrk="0" hangingPunct="1"/>
                      <a:endParaRPr lang="en-US" sz="1200" b="0" i="1" kern="1200" dirty="0">
                        <a:solidFill>
                          <a:schemeClr val="lt1"/>
                        </a:solidFill>
                        <a:latin typeface="+mn-lt"/>
                        <a:ea typeface="+mn-ea"/>
                        <a:cs typeface="+mn-cs"/>
                      </a:endParaRPr>
                    </a:p>
                  </a:txBody>
                  <a:tcPr marT="18288" marB="18288" anchor="ctr">
                    <a:solidFill>
                      <a:schemeClr val="accent1"/>
                    </a:solidFill>
                  </a:tcPr>
                </a:tc>
                <a:tc>
                  <a:txBody>
                    <a:bodyPr/>
                    <a:lstStyle/>
                    <a:p>
                      <a:pPr marL="0" algn="ctr" defTabSz="685800" rtl="0" eaLnBrk="1" latinLnBrk="0" hangingPunct="1"/>
                      <a:r>
                        <a:rPr lang="en-US" sz="1200" b="1" kern="1200" dirty="0">
                          <a:solidFill>
                            <a:schemeClr val="lt1"/>
                          </a:solidFill>
                          <a:latin typeface="+mn-lt"/>
                          <a:ea typeface="+mn-ea"/>
                          <a:cs typeface="+mn-cs"/>
                        </a:rPr>
                        <a:t>Pre-Implementation</a:t>
                      </a:r>
                    </a:p>
                    <a:p>
                      <a:pPr marL="0" algn="ctr" defTabSz="685800" rtl="0" eaLnBrk="1" latinLnBrk="0" hangingPunct="1"/>
                      <a:r>
                        <a:rPr lang="en-US" sz="1200" b="1" i="1" kern="1200" dirty="0">
                          <a:solidFill>
                            <a:schemeClr val="lt1"/>
                          </a:solidFill>
                          <a:latin typeface="+mn-lt"/>
                          <a:ea typeface="+mn-ea"/>
                          <a:cs typeface="+mn-cs"/>
                        </a:rPr>
                        <a:t>N=5,005</a:t>
                      </a:r>
                    </a:p>
                  </a:txBody>
                  <a:tcPr marT="18288" marB="18288" anchor="ctr">
                    <a:solidFill>
                      <a:schemeClr val="accent1"/>
                    </a:solidFill>
                  </a:tcPr>
                </a:tc>
                <a:tc>
                  <a:txBody>
                    <a:bodyPr/>
                    <a:lstStyle/>
                    <a:p>
                      <a:pPr marL="0" algn="ctr" defTabSz="685800" rtl="0" eaLnBrk="1" latinLnBrk="0" hangingPunct="1"/>
                      <a:r>
                        <a:rPr lang="en-US" sz="1200" b="1" kern="1200" dirty="0">
                          <a:solidFill>
                            <a:schemeClr val="lt1"/>
                          </a:solidFill>
                          <a:latin typeface="+mn-lt"/>
                          <a:ea typeface="+mn-ea"/>
                          <a:cs typeface="+mn-cs"/>
                        </a:rPr>
                        <a:t>Implementation</a:t>
                      </a:r>
                    </a:p>
                    <a:p>
                      <a:pPr marL="0" algn="ctr" defTabSz="685800" rtl="0" eaLnBrk="1" latinLnBrk="0" hangingPunct="1"/>
                      <a:r>
                        <a:rPr lang="en-US" sz="1200" b="1" i="1" kern="1200" dirty="0">
                          <a:solidFill>
                            <a:schemeClr val="lt1"/>
                          </a:solidFill>
                          <a:latin typeface="+mn-lt"/>
                          <a:ea typeface="+mn-ea"/>
                          <a:cs typeface="+mn-cs"/>
                        </a:rPr>
                        <a:t>N=16,033</a:t>
                      </a:r>
                    </a:p>
                  </a:txBody>
                  <a:tcPr marT="18288" marB="18288" anchor="ctr">
                    <a:solidFill>
                      <a:schemeClr val="accent1"/>
                    </a:solidFill>
                  </a:tcPr>
                </a:tc>
                <a:tc>
                  <a:txBody>
                    <a:bodyPr/>
                    <a:lstStyle/>
                    <a:p>
                      <a:pPr marL="0" algn="ctr" defTabSz="685800" rtl="0" eaLnBrk="1" latinLnBrk="0" hangingPunct="1"/>
                      <a:r>
                        <a:rPr lang="en-US" sz="1200" b="1" kern="1200" dirty="0">
                          <a:solidFill>
                            <a:schemeClr val="lt1"/>
                          </a:solidFill>
                          <a:latin typeface="+mn-lt"/>
                          <a:ea typeface="+mn-ea"/>
                          <a:cs typeface="+mn-cs"/>
                        </a:rPr>
                        <a:t>P-value</a:t>
                      </a:r>
                    </a:p>
                  </a:txBody>
                  <a:tcPr marT="18288" marB="18288" anchor="ctr">
                    <a:solidFill>
                      <a:schemeClr val="accent1"/>
                    </a:solidFill>
                  </a:tcPr>
                </a:tc>
                <a:extLst>
                  <a:ext uri="{0D108BD9-81ED-4DB2-BD59-A6C34878D82A}">
                    <a16:rowId xmlns:a16="http://schemas.microsoft.com/office/drawing/2014/main" val="254224184"/>
                  </a:ext>
                </a:extLst>
              </a:tr>
              <a:tr h="2564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Mean (SD) </a:t>
                      </a:r>
                      <a:r>
                        <a:rPr lang="en-US" sz="1200" dirty="0"/>
                        <a:t>Age, years</a:t>
                      </a:r>
                      <a:endParaRPr lang="en-US" sz="1200" b="0" i="1" kern="1200" dirty="0">
                        <a:solidFill>
                          <a:schemeClr val="lt1"/>
                        </a:solidFill>
                        <a:latin typeface="+mn-lt"/>
                        <a:ea typeface="+mn-ea"/>
                        <a:cs typeface="+mn-cs"/>
                      </a:endParaRPr>
                    </a:p>
                  </a:txBody>
                  <a:tcPr marT="18288" marB="18288" anchor="ctr"/>
                </a:tc>
                <a:tc>
                  <a:txBody>
                    <a:bodyPr/>
                    <a:lstStyle/>
                    <a:p>
                      <a:pPr algn="ctr"/>
                      <a:r>
                        <a:rPr lang="en-US" sz="1200" dirty="0"/>
                        <a:t>48 (13)</a:t>
                      </a:r>
                    </a:p>
                  </a:txBody>
                  <a:tcPr marT="18288" marB="18288" anchor="ctr"/>
                </a:tc>
                <a:tc>
                  <a:txBody>
                    <a:bodyPr/>
                    <a:lstStyle/>
                    <a:p>
                      <a:pPr algn="ctr"/>
                      <a:r>
                        <a:rPr lang="en-US" sz="1200" dirty="0"/>
                        <a:t>50 (12)</a:t>
                      </a:r>
                    </a:p>
                  </a:txBody>
                  <a:tcPr marT="18288" marB="18288" anchor="ctr"/>
                </a:tc>
                <a:tc>
                  <a:txBody>
                    <a:bodyPr/>
                    <a:lstStyle/>
                    <a:p>
                      <a:pPr algn="ctr"/>
                      <a:r>
                        <a:rPr lang="en-US" sz="1200" dirty="0"/>
                        <a:t>&lt;.0001</a:t>
                      </a:r>
                    </a:p>
                  </a:txBody>
                  <a:tcPr marT="18288" marB="18288" anchor="ctr"/>
                </a:tc>
                <a:extLst>
                  <a:ext uri="{0D108BD9-81ED-4DB2-BD59-A6C34878D82A}">
                    <a16:rowId xmlns:a16="http://schemas.microsoft.com/office/drawing/2014/main" val="1229127790"/>
                  </a:ext>
                </a:extLst>
              </a:tr>
              <a:tr h="256478">
                <a:tc>
                  <a:txBody>
                    <a:bodyPr/>
                    <a:lstStyle/>
                    <a:p>
                      <a:r>
                        <a:rPr lang="en-US" sz="1200" dirty="0"/>
                        <a:t>Female, %</a:t>
                      </a:r>
                    </a:p>
                  </a:txBody>
                  <a:tcPr marT="18288" marB="18288" anchor="ctr"/>
                </a:tc>
                <a:tc>
                  <a:txBody>
                    <a:bodyPr/>
                    <a:lstStyle/>
                    <a:p>
                      <a:pPr algn="ctr"/>
                      <a:r>
                        <a:rPr lang="en-US" sz="1200" dirty="0"/>
                        <a:t>66%</a:t>
                      </a:r>
                    </a:p>
                  </a:txBody>
                  <a:tcPr marT="18288" marB="18288" anchor="ctr"/>
                </a:tc>
                <a:tc>
                  <a:txBody>
                    <a:bodyPr/>
                    <a:lstStyle/>
                    <a:p>
                      <a:pPr algn="ctr"/>
                      <a:r>
                        <a:rPr lang="en-US" sz="1200" dirty="0"/>
                        <a:t>69%</a:t>
                      </a:r>
                    </a:p>
                  </a:txBody>
                  <a:tcPr marT="18288" marB="18288" anchor="ctr"/>
                </a:tc>
                <a:tc>
                  <a:txBody>
                    <a:bodyPr/>
                    <a:lstStyle/>
                    <a:p>
                      <a:pPr algn="ctr"/>
                      <a:r>
                        <a:rPr lang="en-US" sz="1200" dirty="0"/>
                        <a:t>0.0007</a:t>
                      </a:r>
                    </a:p>
                  </a:txBody>
                  <a:tcPr marT="18288" marB="18288" anchor="ctr"/>
                </a:tc>
                <a:extLst>
                  <a:ext uri="{0D108BD9-81ED-4DB2-BD59-A6C34878D82A}">
                    <a16:rowId xmlns:a16="http://schemas.microsoft.com/office/drawing/2014/main" val="3969934844"/>
                  </a:ext>
                </a:extLst>
              </a:tr>
              <a:tr h="256478">
                <a:tc>
                  <a:txBody>
                    <a:bodyPr/>
                    <a:lstStyle/>
                    <a:p>
                      <a:r>
                        <a:rPr lang="en-US" sz="1200" dirty="0"/>
                        <a:t>Mean (SD) BMI, kg/m</a:t>
                      </a:r>
                      <a:r>
                        <a:rPr lang="en-US" sz="1200" baseline="30000" dirty="0"/>
                        <a:t>2</a:t>
                      </a:r>
                    </a:p>
                  </a:txBody>
                  <a:tcPr marT="18288" marB="18288" anchor="ctr"/>
                </a:tc>
                <a:tc>
                  <a:txBody>
                    <a:bodyPr/>
                    <a:lstStyle/>
                    <a:p>
                      <a:pPr algn="ctr"/>
                      <a:r>
                        <a:rPr lang="en-US" sz="1200" dirty="0"/>
                        <a:t>27 (6)</a:t>
                      </a:r>
                    </a:p>
                  </a:txBody>
                  <a:tcPr marT="18288" marB="18288" anchor="ctr"/>
                </a:tc>
                <a:tc>
                  <a:txBody>
                    <a:bodyPr/>
                    <a:lstStyle/>
                    <a:p>
                      <a:pPr algn="ctr"/>
                      <a:r>
                        <a:rPr lang="en-US" sz="1200" dirty="0"/>
                        <a:t>27 (6)</a:t>
                      </a:r>
                    </a:p>
                  </a:txBody>
                  <a:tcPr marT="18288" marB="18288" anchor="ctr"/>
                </a:tc>
                <a:tc>
                  <a:txBody>
                    <a:bodyPr/>
                    <a:lstStyle/>
                    <a:p>
                      <a:pPr algn="ctr"/>
                      <a:r>
                        <a:rPr lang="en-US" sz="1200" dirty="0"/>
                        <a:t>0.97</a:t>
                      </a:r>
                    </a:p>
                  </a:txBody>
                  <a:tcPr marT="18288" marB="18288" anchor="ctr"/>
                </a:tc>
                <a:extLst>
                  <a:ext uri="{0D108BD9-81ED-4DB2-BD59-A6C34878D82A}">
                    <a16:rowId xmlns:a16="http://schemas.microsoft.com/office/drawing/2014/main" val="1215384621"/>
                  </a:ext>
                </a:extLst>
              </a:tr>
              <a:tr h="256478">
                <a:tc>
                  <a:txBody>
                    <a:bodyPr/>
                    <a:lstStyle/>
                    <a:p>
                      <a:pPr marL="685800" indent="-685800">
                        <a:tabLst>
                          <a:tab pos="741363" algn="l"/>
                        </a:tabLst>
                      </a:pPr>
                      <a:r>
                        <a:rPr lang="en-US" sz="1200" dirty="0"/>
                        <a:t>Education: No formal or primary, %</a:t>
                      </a:r>
                    </a:p>
                  </a:txBody>
                  <a:tcPr marT="18288" marB="18288" anchor="ctr"/>
                </a:tc>
                <a:tc>
                  <a:txBody>
                    <a:bodyPr/>
                    <a:lstStyle/>
                    <a:p>
                      <a:pPr algn="ctr"/>
                      <a:r>
                        <a:rPr lang="en-US" sz="1200" dirty="0"/>
                        <a:t>47%</a:t>
                      </a:r>
                    </a:p>
                  </a:txBody>
                  <a:tcPr marT="18288" marB="18288" anchor="ctr"/>
                </a:tc>
                <a:tc>
                  <a:txBody>
                    <a:bodyPr/>
                    <a:lstStyle/>
                    <a:p>
                      <a:pPr algn="ctr"/>
                      <a:r>
                        <a:rPr lang="en-US" sz="1200" dirty="0"/>
                        <a:t>46%</a:t>
                      </a:r>
                    </a:p>
                  </a:txBody>
                  <a:tcPr marT="18288" marB="18288" anchor="ctr"/>
                </a:tc>
                <a:tc rowSpan="3">
                  <a:txBody>
                    <a:bodyPr/>
                    <a:lstStyle/>
                    <a:p>
                      <a:pPr algn="ctr"/>
                      <a:r>
                        <a:rPr lang="en-US" sz="1200" dirty="0"/>
                        <a:t>0.009</a:t>
                      </a:r>
                    </a:p>
                  </a:txBody>
                  <a:tcPr marT="18288" marB="18288" anchor="ctr"/>
                </a:tc>
                <a:extLst>
                  <a:ext uri="{0D108BD9-81ED-4DB2-BD59-A6C34878D82A}">
                    <a16:rowId xmlns:a16="http://schemas.microsoft.com/office/drawing/2014/main" val="4258532431"/>
                  </a:ext>
                </a:extLst>
              </a:tr>
              <a:tr h="256478">
                <a:tc>
                  <a:txBody>
                    <a:bodyPr/>
                    <a:lstStyle/>
                    <a:p>
                      <a:pPr marL="685800" lvl="2" indent="0"/>
                      <a:r>
                        <a:rPr lang="en-US" sz="1200" dirty="0"/>
                        <a:t>Secondary, %</a:t>
                      </a:r>
                    </a:p>
                  </a:txBody>
                  <a:tcPr marT="18288" marB="18288" anchor="ctr"/>
                </a:tc>
                <a:tc>
                  <a:txBody>
                    <a:bodyPr/>
                    <a:lstStyle/>
                    <a:p>
                      <a:pPr algn="ctr"/>
                      <a:r>
                        <a:rPr lang="en-US" sz="1200" dirty="0"/>
                        <a:t>28%</a:t>
                      </a:r>
                    </a:p>
                  </a:txBody>
                  <a:tcPr marT="18288" marB="18288" anchor="ctr"/>
                </a:tc>
                <a:tc>
                  <a:txBody>
                    <a:bodyPr/>
                    <a:lstStyle/>
                    <a:p>
                      <a:pPr algn="ctr"/>
                      <a:r>
                        <a:rPr lang="en-US" sz="1200" dirty="0"/>
                        <a:t>28%</a:t>
                      </a:r>
                    </a:p>
                  </a:txBody>
                  <a:tcPr marT="18288" marB="18288" anchor="ctr"/>
                </a:tc>
                <a:tc vMerge="1">
                  <a:txBody>
                    <a:bodyPr/>
                    <a:lstStyle/>
                    <a:p>
                      <a:pPr algn="ctr"/>
                      <a:endParaRPr lang="en-US" sz="1100" dirty="0"/>
                    </a:p>
                  </a:txBody>
                  <a:tcPr anchor="ctr"/>
                </a:tc>
                <a:extLst>
                  <a:ext uri="{0D108BD9-81ED-4DB2-BD59-A6C34878D82A}">
                    <a16:rowId xmlns:a16="http://schemas.microsoft.com/office/drawing/2014/main" val="2793694435"/>
                  </a:ext>
                </a:extLst>
              </a:tr>
              <a:tr h="256478">
                <a:tc>
                  <a:txBody>
                    <a:bodyPr/>
                    <a:lstStyle/>
                    <a:p>
                      <a:pPr marL="685800" lvl="1" indent="0"/>
                      <a:r>
                        <a:rPr lang="en-US" sz="1200" dirty="0"/>
                        <a:t>College</a:t>
                      </a:r>
                      <a:r>
                        <a:rPr lang="en-US" sz="1200" baseline="0" dirty="0"/>
                        <a:t> or greater, %</a:t>
                      </a:r>
                      <a:endParaRPr lang="en-US" sz="1200" dirty="0"/>
                    </a:p>
                  </a:txBody>
                  <a:tcPr marT="18288" marB="18288" anchor="ctr"/>
                </a:tc>
                <a:tc>
                  <a:txBody>
                    <a:bodyPr/>
                    <a:lstStyle/>
                    <a:p>
                      <a:pPr algn="ctr"/>
                      <a:r>
                        <a:rPr lang="en-US" sz="1200" dirty="0"/>
                        <a:t>25%</a:t>
                      </a:r>
                    </a:p>
                  </a:txBody>
                  <a:tcPr marT="18288" marB="18288" anchor="ctr"/>
                </a:tc>
                <a:tc>
                  <a:txBody>
                    <a:bodyPr/>
                    <a:lstStyle/>
                    <a:p>
                      <a:pPr algn="ctr"/>
                      <a:r>
                        <a:rPr lang="en-US" sz="1200" dirty="0"/>
                        <a:t>27%</a:t>
                      </a:r>
                    </a:p>
                  </a:txBody>
                  <a:tcPr marT="18288" marB="18288" anchor="ctr"/>
                </a:tc>
                <a:tc vMerge="1">
                  <a:txBody>
                    <a:bodyPr/>
                    <a:lstStyle/>
                    <a:p>
                      <a:pPr algn="ctr"/>
                      <a:endParaRPr lang="en-US" sz="1100" dirty="0"/>
                    </a:p>
                  </a:txBody>
                  <a:tcPr anchor="ctr"/>
                </a:tc>
                <a:extLst>
                  <a:ext uri="{0D108BD9-81ED-4DB2-BD59-A6C34878D82A}">
                    <a16:rowId xmlns:a16="http://schemas.microsoft.com/office/drawing/2014/main" val="2020425219"/>
                  </a:ext>
                </a:extLst>
              </a:tr>
              <a:tr h="256478">
                <a:tc>
                  <a:txBody>
                    <a:bodyPr/>
                    <a:lstStyle/>
                    <a:p>
                      <a:r>
                        <a:rPr lang="en-US" sz="1200" dirty="0"/>
                        <a:t>Mean (SD) SBP, mmHg at </a:t>
                      </a:r>
                      <a:r>
                        <a:rPr lang="en-US" sz="1200" baseline="0" dirty="0"/>
                        <a:t>enrollment</a:t>
                      </a:r>
                      <a:endParaRPr lang="en-US" sz="1200" dirty="0"/>
                    </a:p>
                  </a:txBody>
                  <a:tcPr marT="18288" marB="18288"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154 (20)</a:t>
                      </a:r>
                    </a:p>
                  </a:txBody>
                  <a:tcPr marT="18288" marB="18288" anchor="ctr"/>
                </a:tc>
                <a:tc>
                  <a:txBody>
                    <a:bodyPr/>
                    <a:lstStyle/>
                    <a:p>
                      <a:pPr algn="ctr"/>
                      <a:r>
                        <a:rPr lang="en-US" sz="1200" dirty="0"/>
                        <a:t>157 (21)</a:t>
                      </a:r>
                    </a:p>
                  </a:txBody>
                  <a:tcPr marT="18288" marB="18288"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&lt;.0001</a:t>
                      </a:r>
                    </a:p>
                  </a:txBody>
                  <a:tcPr marT="18288" marB="18288" anchor="ctr"/>
                </a:tc>
                <a:extLst>
                  <a:ext uri="{0D108BD9-81ED-4DB2-BD59-A6C34878D82A}">
                    <a16:rowId xmlns:a16="http://schemas.microsoft.com/office/drawing/2014/main" val="4229051775"/>
                  </a:ext>
                </a:extLst>
              </a:tr>
              <a:tr h="2564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Mean (SD) DBP, mmHg at </a:t>
                      </a:r>
                      <a:r>
                        <a:rPr lang="en-US" sz="1200" baseline="0" dirty="0"/>
                        <a:t>enrollment</a:t>
                      </a:r>
                      <a:endParaRPr lang="en-US" sz="1200" dirty="0"/>
                    </a:p>
                  </a:txBody>
                  <a:tcPr marT="18288" marB="18288" anchor="ctr"/>
                </a:tc>
                <a:tc>
                  <a:txBody>
                    <a:bodyPr/>
                    <a:lstStyle/>
                    <a:p>
                      <a:pPr algn="ctr"/>
                      <a:r>
                        <a:rPr lang="en-US" sz="1200" dirty="0"/>
                        <a:t>96 (14)</a:t>
                      </a:r>
                    </a:p>
                  </a:txBody>
                  <a:tcPr marT="18288" marB="18288" anchor="ctr"/>
                </a:tc>
                <a:tc>
                  <a:txBody>
                    <a:bodyPr/>
                    <a:lstStyle/>
                    <a:p>
                      <a:pPr algn="ctr"/>
                      <a:r>
                        <a:rPr lang="en-US" sz="1200" dirty="0"/>
                        <a:t>97 (13)</a:t>
                      </a:r>
                    </a:p>
                  </a:txBody>
                  <a:tcPr marT="18288" marB="18288" anchor="ctr"/>
                </a:tc>
                <a:tc>
                  <a:txBody>
                    <a:bodyPr/>
                    <a:lstStyle/>
                    <a:p>
                      <a:pPr algn="ctr"/>
                      <a:r>
                        <a:rPr lang="en-US" sz="1200" dirty="0"/>
                        <a:t>&lt;.0001</a:t>
                      </a:r>
                    </a:p>
                  </a:txBody>
                  <a:tcPr marT="18288" marB="18288" anchor="ctr"/>
                </a:tc>
                <a:extLst>
                  <a:ext uri="{0D108BD9-81ED-4DB2-BD59-A6C34878D82A}">
                    <a16:rowId xmlns:a16="http://schemas.microsoft.com/office/drawing/2014/main" val="1047909551"/>
                  </a:ext>
                </a:extLst>
              </a:tr>
            </a:tbl>
          </a:graphicData>
        </a:graphic>
      </p:graphicFrame>
      <p:grpSp>
        <p:nvGrpSpPr>
          <p:cNvPr id="33" name="Group 32"/>
          <p:cNvGrpSpPr/>
          <p:nvPr/>
        </p:nvGrpSpPr>
        <p:grpSpPr>
          <a:xfrm>
            <a:off x="370342" y="3549241"/>
            <a:ext cx="8612355" cy="1062953"/>
            <a:chOff x="149425" y="3552045"/>
            <a:chExt cx="8821393" cy="1096155"/>
          </a:xfrm>
        </p:grpSpPr>
        <p:cxnSp>
          <p:nvCxnSpPr>
            <p:cNvPr id="32" name="Straight Connector 31"/>
            <p:cNvCxnSpPr/>
            <p:nvPr/>
          </p:nvCxnSpPr>
          <p:spPr>
            <a:xfrm>
              <a:off x="7108492" y="3762375"/>
              <a:ext cx="0" cy="65722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03467" y="3762375"/>
              <a:ext cx="0" cy="65722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1"/>
            <p:cNvGrpSpPr>
              <a:grpSpLocks noChangeAspect="1"/>
            </p:cNvGrpSpPr>
            <p:nvPr/>
          </p:nvGrpSpPr>
          <p:grpSpPr>
            <a:xfrm>
              <a:off x="149425" y="3552045"/>
              <a:ext cx="8821393" cy="1096155"/>
              <a:chOff x="0" y="73222"/>
              <a:chExt cx="8542020" cy="784858"/>
            </a:xfrm>
          </p:grpSpPr>
          <p:graphicFrame>
            <p:nvGraphicFramePr>
              <p:cNvPr id="23" name="Chart 22"/>
              <p:cNvGraphicFramePr/>
              <p:nvPr>
                <p:extLst>
                  <p:ext uri="{D42A27DB-BD31-4B8C-83A1-F6EECF244321}">
                    <p14:modId xmlns:p14="http://schemas.microsoft.com/office/powerpoint/2010/main" val="1067822923"/>
                  </p:ext>
                </p:extLst>
              </p:nvPr>
            </p:nvGraphicFramePr>
            <p:xfrm>
              <a:off x="22859" y="111323"/>
              <a:ext cx="8503921" cy="727708"/>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0" y="73222"/>
                <a:ext cx="8542020" cy="784858"/>
              </a:xfrm>
              <a:prstGeom prst="roundRect">
                <a:avLst/>
              </a:prstGeom>
              <a:no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rgbClr val="784185"/>
                  </a:solidFill>
                </a:endParaRPr>
              </a:p>
            </p:txBody>
          </p:sp>
          <p:sp>
            <p:nvSpPr>
              <p:cNvPr id="25" name="TextBox 36"/>
              <p:cNvSpPr txBox="1"/>
              <p:nvPr/>
            </p:nvSpPr>
            <p:spPr>
              <a:xfrm>
                <a:off x="680088" y="116546"/>
                <a:ext cx="4872556" cy="11362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27432" tIns="0" rIns="27432"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solidFill>
                      <a:sysClr val="windowText" lastClr="000000"/>
                    </a:solidFill>
                  </a:rPr>
                  <a:t>Hypertension patient registry</a:t>
                </a:r>
                <a:r>
                  <a:rPr lang="en-US" sz="1000" b="1" baseline="0" dirty="0">
                    <a:solidFill>
                      <a:sysClr val="windowText" lastClr="000000"/>
                    </a:solidFill>
                  </a:rPr>
                  <a:t> and empanelment </a:t>
                </a:r>
                <a:r>
                  <a:rPr lang="en-US" sz="1000" b="1" baseline="0" dirty="0">
                    <a:solidFill>
                      <a:srgbClr val="3EBB91"/>
                    </a:solidFill>
                  </a:rPr>
                  <a:t>(Home BP monitoring)</a:t>
                </a:r>
                <a:endParaRPr lang="en-US" sz="1000" b="1" dirty="0">
                  <a:solidFill>
                    <a:srgbClr val="3EBB91"/>
                  </a:solidFill>
                </a:endParaRPr>
              </a:p>
            </p:txBody>
          </p:sp>
        </p:grpSp>
        <p:sp>
          <p:nvSpPr>
            <p:cNvPr id="17" name="TextBox 59"/>
            <p:cNvSpPr txBox="1"/>
            <p:nvPr/>
          </p:nvSpPr>
          <p:spPr>
            <a:xfrm>
              <a:off x="7870493" y="4016892"/>
              <a:ext cx="728328" cy="2209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rgbClr val="3EBB91"/>
                  </a:solidFill>
                  <a:latin typeface="Arial" panose="020B0604020202020204" pitchFamily="34" charset="0"/>
                  <a:cs typeface="Arial" panose="020B0604020202020204" pitchFamily="34" charset="0"/>
                </a:rPr>
                <a:t>Home BP</a:t>
              </a:r>
            </a:p>
          </p:txBody>
        </p:sp>
        <p:sp>
          <p:nvSpPr>
            <p:cNvPr id="18" name="TextBox 60"/>
            <p:cNvSpPr txBox="1"/>
            <p:nvPr/>
          </p:nvSpPr>
          <p:spPr>
            <a:xfrm>
              <a:off x="7923143" y="3887352"/>
              <a:ext cx="583548" cy="1900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8E114EBF-66A3-4E2D-9F0C-97B412E2E4F5}" type="TxLink">
                <a:rPr lang="en-US" sz="1000" b="0" i="0" u="none" strike="noStrike">
                  <a:solidFill>
                    <a:srgbClr val="3EBB91"/>
                  </a:solidFill>
                  <a:latin typeface="Arial" panose="020B0604020202020204" pitchFamily="34" charset="0"/>
                  <a:cs typeface="Arial" panose="020B0604020202020204" pitchFamily="34" charset="0"/>
                </a:rPr>
                <a:pPr algn="ctr"/>
                <a:t>n=153</a:t>
              </a:fld>
              <a:endParaRPr lang="en-US" sz="1000" dirty="0">
                <a:solidFill>
                  <a:srgbClr val="3EBB9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835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37989" y="454703"/>
            <a:ext cx="6828720" cy="465932"/>
          </a:xfrm>
        </p:spPr>
        <p:txBody>
          <a:bodyPr>
            <a:normAutofit fontScale="90000"/>
          </a:bodyPr>
          <a:lstStyle/>
          <a:p>
            <a:r>
              <a:rPr lang="en-US" dirty="0"/>
              <a:t>RESULTS</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8</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cxnSp>
        <p:nvCxnSpPr>
          <p:cNvPr id="52" name="Straight Connector 51"/>
          <p:cNvCxnSpPr/>
          <p:nvPr/>
        </p:nvCxnSpPr>
        <p:spPr>
          <a:xfrm>
            <a:off x="3129280" y="3251368"/>
            <a:ext cx="0" cy="109219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15280" y="3251368"/>
            <a:ext cx="0" cy="109219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701280" y="3251368"/>
            <a:ext cx="0" cy="109219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11825" y="2875270"/>
            <a:ext cx="8808590" cy="1847248"/>
            <a:chOff x="229181" y="2474566"/>
            <a:chExt cx="8808590" cy="1847248"/>
          </a:xfrm>
        </p:grpSpPr>
        <p:grpSp>
          <p:nvGrpSpPr>
            <p:cNvPr id="42" name="Group 41"/>
            <p:cNvGrpSpPr/>
            <p:nvPr/>
          </p:nvGrpSpPr>
          <p:grpSpPr>
            <a:xfrm>
              <a:off x="341827" y="2572689"/>
              <a:ext cx="8695944" cy="1739901"/>
              <a:chOff x="0" y="39970"/>
              <a:chExt cx="8542020" cy="782314"/>
            </a:xfrm>
          </p:grpSpPr>
          <p:graphicFrame>
            <p:nvGraphicFramePr>
              <p:cNvPr id="43" name="Chart 42"/>
              <p:cNvGraphicFramePr>
                <a:graphicFrameLocks/>
              </p:cNvGraphicFramePr>
              <p:nvPr>
                <p:extLst>
                  <p:ext uri="{D42A27DB-BD31-4B8C-83A1-F6EECF244321}">
                    <p14:modId xmlns:p14="http://schemas.microsoft.com/office/powerpoint/2010/main" val="3608988638"/>
                  </p:ext>
                </p:extLst>
              </p:nvPr>
            </p:nvGraphicFramePr>
            <p:xfrm>
              <a:off x="22860" y="75524"/>
              <a:ext cx="8503920" cy="727710"/>
            </p:xfrm>
            <a:graphic>
              <a:graphicData uri="http://schemas.openxmlformats.org/drawingml/2006/chart">
                <c:chart xmlns:c="http://schemas.openxmlformats.org/drawingml/2006/chart" xmlns:r="http://schemas.openxmlformats.org/officeDocument/2006/relationships" r:id="rId4"/>
              </a:graphicData>
            </a:graphic>
          </p:graphicFrame>
          <p:sp>
            <p:nvSpPr>
              <p:cNvPr id="44" name="Rounded Rectangle 43"/>
              <p:cNvSpPr/>
              <p:nvPr/>
            </p:nvSpPr>
            <p:spPr>
              <a:xfrm>
                <a:off x="0" y="80383"/>
                <a:ext cx="8542020" cy="741901"/>
              </a:xfrm>
              <a:prstGeom prst="roundRect">
                <a:avLst/>
              </a:prstGeom>
              <a:no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5" name="TextBox 118"/>
              <p:cNvSpPr txBox="1"/>
              <p:nvPr/>
            </p:nvSpPr>
            <p:spPr>
              <a:xfrm>
                <a:off x="236219" y="39970"/>
                <a:ext cx="5264441" cy="8038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27432" tIns="0" rIns="27432"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solidFill>
                      <a:sysClr val="windowText" lastClr="000000"/>
                    </a:solidFill>
                    <a:latin typeface="Arial" panose="020B0604020202020204" pitchFamily="34" charset="0"/>
                    <a:cs typeface="Arial" panose="020B0604020202020204" pitchFamily="34" charset="0"/>
                  </a:rPr>
                  <a:t>Hypertension treatment rates</a:t>
                </a:r>
                <a:r>
                  <a:rPr lang="en-US" sz="1000" b="1" baseline="0" dirty="0">
                    <a:solidFill>
                      <a:sysClr val="windowText" lastClr="000000"/>
                    </a:solidFill>
                    <a:latin typeface="Arial" panose="020B0604020202020204" pitchFamily="34" charset="0"/>
                    <a:cs typeface="Arial" panose="020B0604020202020204" pitchFamily="34" charset="0"/>
                  </a:rPr>
                  <a:t> for HTN </a:t>
                </a:r>
                <a:r>
                  <a:rPr lang="en-US" sz="1000" b="1" dirty="0">
                    <a:solidFill>
                      <a:sysClr val="windowText" lastClr="000000"/>
                    </a:solidFill>
                    <a:latin typeface="Arial" panose="020B0604020202020204" pitchFamily="34" charset="0"/>
                    <a:cs typeface="Arial" panose="020B0604020202020204" pitchFamily="34" charset="0"/>
                  </a:rPr>
                  <a:t>and control rates for </a:t>
                </a:r>
                <a:r>
                  <a:rPr lang="en-US" sz="1000" b="1" dirty="0">
                    <a:solidFill>
                      <a:srgbClr val="784185"/>
                    </a:solidFill>
                    <a:latin typeface="Arial" panose="020B0604020202020204" pitchFamily="34" charset="0"/>
                    <a:cs typeface="Arial" panose="020B0604020202020204" pitchFamily="34" charset="0"/>
                  </a:rPr>
                  <a:t>HTN </a:t>
                </a:r>
                <a:r>
                  <a:rPr lang="en-US" sz="1000" b="1" dirty="0">
                    <a:solidFill>
                      <a:sysClr val="windowText" lastClr="000000"/>
                    </a:solidFill>
                    <a:latin typeface="Arial" panose="020B0604020202020204" pitchFamily="34" charset="0"/>
                    <a:cs typeface="Arial" panose="020B0604020202020204" pitchFamily="34" charset="0"/>
                  </a:rPr>
                  <a:t>&amp;</a:t>
                </a:r>
                <a:r>
                  <a:rPr lang="en-US" sz="1000" b="1" dirty="0">
                    <a:solidFill>
                      <a:srgbClr val="784185"/>
                    </a:solidFill>
                    <a:latin typeface="Arial" panose="020B0604020202020204" pitchFamily="34" charset="0"/>
                    <a:cs typeface="Arial" panose="020B0604020202020204" pitchFamily="34" charset="0"/>
                  </a:rPr>
                  <a:t> </a:t>
                </a:r>
                <a:r>
                  <a:rPr lang="en-US" sz="1000" b="1" dirty="0">
                    <a:solidFill>
                      <a:srgbClr val="3EBB91"/>
                    </a:solidFill>
                    <a:latin typeface="Arial" panose="020B0604020202020204" pitchFamily="34" charset="0"/>
                    <a:cs typeface="Arial" panose="020B0604020202020204" pitchFamily="34" charset="0"/>
                  </a:rPr>
                  <a:t>Home BP monitoring</a:t>
                </a:r>
              </a:p>
            </p:txBody>
          </p:sp>
        </p:grpSp>
        <p:pic>
          <p:nvPicPr>
            <p:cNvPr id="46" name="Picture 45"/>
            <p:cNvPicPr>
              <a:picLocks noChangeAspect="1"/>
            </p:cNvPicPr>
            <p:nvPr/>
          </p:nvPicPr>
          <p:blipFill>
            <a:blip r:embed="rId5">
              <a:clrChange>
                <a:clrFrom>
                  <a:srgbClr val="FFFFFF"/>
                </a:clrFrom>
                <a:clrTo>
                  <a:srgbClr val="FFFFFF">
                    <a:alpha val="0"/>
                  </a:srgbClr>
                </a:clrTo>
              </a:clrChange>
            </a:blip>
            <a:stretch>
              <a:fillRect/>
            </a:stretch>
          </p:blipFill>
          <p:spPr>
            <a:xfrm>
              <a:off x="229181" y="2474566"/>
              <a:ext cx="8718036" cy="1847248"/>
            </a:xfrm>
            <a:prstGeom prst="rect">
              <a:avLst/>
            </a:prstGeom>
          </p:spPr>
        </p:pic>
        <p:pic>
          <p:nvPicPr>
            <p:cNvPr id="47" name="Picture 46"/>
            <p:cNvPicPr>
              <a:picLocks noChangeAspect="1"/>
            </p:cNvPicPr>
            <p:nvPr/>
          </p:nvPicPr>
          <p:blipFill>
            <a:blip r:embed="rId6">
              <a:clrChange>
                <a:clrFrom>
                  <a:srgbClr val="FFFFFF"/>
                </a:clrFrom>
                <a:clrTo>
                  <a:srgbClr val="FFFFFF">
                    <a:alpha val="0"/>
                  </a:srgbClr>
                </a:clrTo>
              </a:clrChange>
            </a:blip>
            <a:stretch>
              <a:fillRect/>
            </a:stretch>
          </p:blipFill>
          <p:spPr>
            <a:xfrm>
              <a:off x="232230" y="2474566"/>
              <a:ext cx="8711939" cy="1847248"/>
            </a:xfrm>
            <a:prstGeom prst="rect">
              <a:avLst/>
            </a:prstGeom>
          </p:spPr>
        </p:pic>
        <p:pic>
          <p:nvPicPr>
            <p:cNvPr id="48" name="Picture 47"/>
            <p:cNvPicPr>
              <a:picLocks noChangeAspect="1"/>
            </p:cNvPicPr>
            <p:nvPr/>
          </p:nvPicPr>
          <p:blipFill>
            <a:blip r:embed="rId7">
              <a:clrChange>
                <a:clrFrom>
                  <a:srgbClr val="FFFFFF"/>
                </a:clrFrom>
                <a:clrTo>
                  <a:srgbClr val="FFFFFF">
                    <a:alpha val="0"/>
                  </a:srgbClr>
                </a:clrTo>
              </a:clrChange>
            </a:blip>
            <a:stretch>
              <a:fillRect/>
            </a:stretch>
          </p:blipFill>
          <p:spPr>
            <a:xfrm>
              <a:off x="229181" y="2477614"/>
              <a:ext cx="8718036" cy="1841152"/>
            </a:xfrm>
            <a:prstGeom prst="rect">
              <a:avLst/>
            </a:prstGeom>
          </p:spPr>
        </p:pic>
        <p:pic>
          <p:nvPicPr>
            <p:cNvPr id="49" name="Picture 48"/>
            <p:cNvPicPr>
              <a:picLocks noChangeAspect="1"/>
            </p:cNvPicPr>
            <p:nvPr/>
          </p:nvPicPr>
          <p:blipFill>
            <a:blip r:embed="rId8">
              <a:clrChange>
                <a:clrFrom>
                  <a:srgbClr val="FFFFFF"/>
                </a:clrFrom>
                <a:clrTo>
                  <a:srgbClr val="FFFFFF">
                    <a:alpha val="0"/>
                  </a:srgbClr>
                </a:clrTo>
              </a:clrChange>
            </a:blip>
            <a:stretch>
              <a:fillRect/>
            </a:stretch>
          </p:blipFill>
          <p:spPr>
            <a:xfrm>
              <a:off x="229181" y="2474566"/>
              <a:ext cx="8718036" cy="1847248"/>
            </a:xfrm>
            <a:prstGeom prst="rect">
              <a:avLst/>
            </a:prstGeom>
          </p:spPr>
        </p:pic>
      </p:grpSp>
      <p:sp>
        <p:nvSpPr>
          <p:cNvPr id="56" name="TextBox 55"/>
          <p:cNvSpPr txBox="1"/>
          <p:nvPr/>
        </p:nvSpPr>
        <p:spPr>
          <a:xfrm>
            <a:off x="3054886" y="4148592"/>
            <a:ext cx="3376245" cy="200055"/>
          </a:xfrm>
          <a:prstGeom prst="rect">
            <a:avLst/>
          </a:prstGeom>
          <a:noFill/>
        </p:spPr>
        <p:txBody>
          <a:bodyPr wrap="none" rtlCol="0">
            <a:spAutoFit/>
          </a:bodyPr>
          <a:lstStyle/>
          <a:p>
            <a:r>
              <a:rPr lang="en-US" sz="700" i="1" dirty="0">
                <a:solidFill>
                  <a:srgbClr val="5BC5A2"/>
                </a:solidFill>
                <a:effectLst>
                  <a:glow rad="152400">
                    <a:schemeClr val="bg1"/>
                  </a:glow>
                </a:effectLst>
              </a:rPr>
              <a:t>Control rate for Home BP participants prior to enrollment in Home BP monitoring</a:t>
            </a:r>
          </a:p>
        </p:txBody>
      </p:sp>
      <p:sp>
        <p:nvSpPr>
          <p:cNvPr id="57" name="TextBox 56"/>
          <p:cNvSpPr txBox="1"/>
          <p:nvPr/>
        </p:nvSpPr>
        <p:spPr>
          <a:xfrm>
            <a:off x="8040944" y="4022710"/>
            <a:ext cx="839319" cy="307777"/>
          </a:xfrm>
          <a:prstGeom prst="rect">
            <a:avLst/>
          </a:prstGeom>
          <a:noFill/>
        </p:spPr>
        <p:txBody>
          <a:bodyPr wrap="square" rtlCol="0">
            <a:spAutoFit/>
          </a:bodyPr>
          <a:lstStyle/>
          <a:p>
            <a:pPr algn="ctr"/>
            <a:r>
              <a:rPr lang="en-US" sz="700" dirty="0">
                <a:solidFill>
                  <a:srgbClr val="5BC5A2"/>
                </a:solidFill>
                <a:effectLst>
                  <a:glow rad="152400">
                    <a:schemeClr val="bg1"/>
                  </a:glow>
                </a:effectLst>
              </a:rPr>
              <a:t>Home BP Control Rate</a:t>
            </a:r>
          </a:p>
        </p:txBody>
      </p:sp>
      <p:sp>
        <p:nvSpPr>
          <p:cNvPr id="63" name="TextBox 62"/>
          <p:cNvSpPr txBox="1"/>
          <p:nvPr/>
        </p:nvSpPr>
        <p:spPr>
          <a:xfrm>
            <a:off x="1589029" y="3179076"/>
            <a:ext cx="1140056" cy="215444"/>
          </a:xfrm>
          <a:prstGeom prst="rect">
            <a:avLst/>
          </a:prstGeom>
          <a:noFill/>
        </p:spPr>
        <p:txBody>
          <a:bodyPr wrap="none" rtlCol="0">
            <a:spAutoFit/>
          </a:bodyPr>
          <a:lstStyle/>
          <a:p>
            <a:r>
              <a:rPr lang="en-US" sz="800" dirty="0">
                <a:effectLst>
                  <a:glow rad="152400">
                    <a:schemeClr val="bg1"/>
                  </a:glow>
                </a:effectLst>
              </a:rPr>
              <a:t>HTN Treatment Rate</a:t>
            </a:r>
          </a:p>
        </p:txBody>
      </p:sp>
      <p:sp>
        <p:nvSpPr>
          <p:cNvPr id="64" name="TextBox 63"/>
          <p:cNvSpPr txBox="1"/>
          <p:nvPr/>
        </p:nvSpPr>
        <p:spPr>
          <a:xfrm>
            <a:off x="3582632" y="3661105"/>
            <a:ext cx="1002197" cy="215444"/>
          </a:xfrm>
          <a:prstGeom prst="rect">
            <a:avLst/>
          </a:prstGeom>
          <a:noFill/>
        </p:spPr>
        <p:txBody>
          <a:bodyPr wrap="none" rtlCol="0">
            <a:spAutoFit/>
          </a:bodyPr>
          <a:lstStyle/>
          <a:p>
            <a:r>
              <a:rPr lang="en-US" sz="800" dirty="0">
                <a:solidFill>
                  <a:srgbClr val="855491"/>
                </a:solidFill>
                <a:effectLst>
                  <a:glow rad="152400">
                    <a:schemeClr val="bg1"/>
                  </a:glow>
                </a:effectLst>
              </a:rPr>
              <a:t>HTN Control Rate</a:t>
            </a:r>
          </a:p>
        </p:txBody>
      </p:sp>
      <p:graphicFrame>
        <p:nvGraphicFramePr>
          <p:cNvPr id="66" name="Table 65"/>
          <p:cNvGraphicFramePr>
            <a:graphicFrameLocks noGrp="1"/>
          </p:cNvGraphicFramePr>
          <p:nvPr>
            <p:extLst>
              <p:ext uri="{D42A27DB-BD31-4B8C-83A1-F6EECF244321}">
                <p14:modId xmlns:p14="http://schemas.microsoft.com/office/powerpoint/2010/main" val="858124107"/>
              </p:ext>
            </p:extLst>
          </p:nvPr>
        </p:nvGraphicFramePr>
        <p:xfrm>
          <a:off x="278441" y="1121129"/>
          <a:ext cx="8609254" cy="1764272"/>
        </p:xfrm>
        <a:graphic>
          <a:graphicData uri="http://schemas.openxmlformats.org/drawingml/2006/table">
            <a:tbl>
              <a:tblPr firstRow="1" bandRow="1">
                <a:tableStyleId>{5C22544A-7EE6-4342-B048-85BDC9FD1C3A}</a:tableStyleId>
              </a:tblPr>
              <a:tblGrid>
                <a:gridCol w="1920304">
                  <a:extLst>
                    <a:ext uri="{9D8B030D-6E8A-4147-A177-3AD203B41FA5}">
                      <a16:colId xmlns:a16="http://schemas.microsoft.com/office/drawing/2014/main" val="1624688471"/>
                    </a:ext>
                  </a:extLst>
                </a:gridCol>
                <a:gridCol w="1223017">
                  <a:extLst>
                    <a:ext uri="{9D8B030D-6E8A-4147-A177-3AD203B41FA5}">
                      <a16:colId xmlns:a16="http://schemas.microsoft.com/office/drawing/2014/main" val="4241202989"/>
                    </a:ext>
                  </a:extLst>
                </a:gridCol>
                <a:gridCol w="1223017">
                  <a:extLst>
                    <a:ext uri="{9D8B030D-6E8A-4147-A177-3AD203B41FA5}">
                      <a16:colId xmlns:a16="http://schemas.microsoft.com/office/drawing/2014/main" val="3492205236"/>
                    </a:ext>
                  </a:extLst>
                </a:gridCol>
                <a:gridCol w="1223017">
                  <a:extLst>
                    <a:ext uri="{9D8B030D-6E8A-4147-A177-3AD203B41FA5}">
                      <a16:colId xmlns:a16="http://schemas.microsoft.com/office/drawing/2014/main" val="2588245769"/>
                    </a:ext>
                  </a:extLst>
                </a:gridCol>
                <a:gridCol w="1648143">
                  <a:extLst>
                    <a:ext uri="{9D8B030D-6E8A-4147-A177-3AD203B41FA5}">
                      <a16:colId xmlns:a16="http://schemas.microsoft.com/office/drawing/2014/main" val="88577330"/>
                    </a:ext>
                  </a:extLst>
                </a:gridCol>
                <a:gridCol w="1371756">
                  <a:extLst>
                    <a:ext uri="{9D8B030D-6E8A-4147-A177-3AD203B41FA5}">
                      <a16:colId xmlns:a16="http://schemas.microsoft.com/office/drawing/2014/main" val="4042103721"/>
                    </a:ext>
                  </a:extLst>
                </a:gridCol>
              </a:tblGrid>
              <a:tr h="246987">
                <a:tc>
                  <a:txBody>
                    <a:bodyPr/>
                    <a:lstStyle/>
                    <a:p>
                      <a:endParaRPr lang="en-US" sz="900" dirty="0">
                        <a:latin typeface="+mn-lt"/>
                      </a:endParaRPr>
                    </a:p>
                  </a:txBody>
                  <a:tcPr/>
                </a:tc>
                <a:tc>
                  <a:txBody>
                    <a:bodyPr/>
                    <a:lstStyle/>
                    <a:p>
                      <a:pPr algn="ctr"/>
                      <a:r>
                        <a:rPr lang="en-US" sz="1200" dirty="0">
                          <a:latin typeface="+mn-lt"/>
                        </a:rPr>
                        <a:t>Baseline</a:t>
                      </a:r>
                    </a:p>
                  </a:txBody>
                  <a:tcPr anchor="ctr"/>
                </a:tc>
                <a:tc>
                  <a:txBody>
                    <a:bodyPr/>
                    <a:lstStyle/>
                    <a:p>
                      <a:pPr algn="ctr"/>
                      <a:r>
                        <a:rPr lang="en-US" sz="1200" dirty="0">
                          <a:latin typeface="+mn-lt"/>
                        </a:rPr>
                        <a:t>Jan 2021</a:t>
                      </a:r>
                    </a:p>
                  </a:txBody>
                  <a:tcPr anchor="ctr"/>
                </a:tc>
                <a:tc>
                  <a:txBody>
                    <a:bodyPr/>
                    <a:lstStyle/>
                    <a:p>
                      <a:pPr algn="ctr"/>
                      <a:r>
                        <a:rPr lang="en-US" sz="1200" dirty="0">
                          <a:latin typeface="+mn-lt"/>
                        </a:rPr>
                        <a:t>Oct 2023</a:t>
                      </a:r>
                    </a:p>
                  </a:txBody>
                  <a:tcPr anchor="ctr"/>
                </a:tc>
                <a:tc>
                  <a:txBody>
                    <a:bodyPr/>
                    <a:lstStyle/>
                    <a:p>
                      <a:pPr algn="ctr"/>
                      <a:r>
                        <a:rPr lang="en-US" sz="1200" dirty="0">
                          <a:latin typeface="+mn-lt"/>
                        </a:rPr>
                        <a:t>Pre-Implementation</a:t>
                      </a:r>
                    </a:p>
                  </a:txBody>
                  <a:tcPr anchor="ctr"/>
                </a:tc>
                <a:tc>
                  <a:txBody>
                    <a:bodyPr/>
                    <a:lstStyle/>
                    <a:p>
                      <a:pPr algn="ctr"/>
                      <a:r>
                        <a:rPr lang="en-US" sz="1200" dirty="0">
                          <a:latin typeface="+mn-lt"/>
                        </a:rPr>
                        <a:t>Implementation</a:t>
                      </a:r>
                    </a:p>
                  </a:txBody>
                  <a:tcPr anchor="ctr"/>
                </a:tc>
                <a:extLst>
                  <a:ext uri="{0D108BD9-81ED-4DB2-BD59-A6C34878D82A}">
                    <a16:rowId xmlns:a16="http://schemas.microsoft.com/office/drawing/2014/main" val="1361287739"/>
                  </a:ext>
                </a:extLst>
              </a:tr>
              <a:tr h="246987">
                <a:tc>
                  <a:txBody>
                    <a:bodyPr/>
                    <a:lstStyle/>
                    <a:p>
                      <a:r>
                        <a:rPr lang="en-US" sz="1200" dirty="0">
                          <a:latin typeface="+mn-lt"/>
                        </a:rPr>
                        <a:t>Treatment rate (95%</a:t>
                      </a:r>
                      <a:r>
                        <a:rPr lang="en-US" sz="1200" baseline="0" dirty="0">
                          <a:latin typeface="+mn-lt"/>
                        </a:rPr>
                        <a:t> CI)</a:t>
                      </a:r>
                      <a:endParaRPr lang="en-US" sz="1200" dirty="0">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76%</a:t>
                      </a:r>
                      <a:r>
                        <a:rPr lang="en-US" sz="1200" baseline="0" dirty="0"/>
                        <a:t> (73-78%)</a:t>
                      </a:r>
                      <a:endParaRPr lang="en-US" sz="12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91% (91-91%)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97% (97-97%)</a:t>
                      </a:r>
                    </a:p>
                  </a:txBody>
                  <a:tcPr anchor="ctr"/>
                </a:tc>
                <a:tc>
                  <a:txBody>
                    <a:bodyPr/>
                    <a:lstStyle/>
                    <a:p>
                      <a:pPr algn="ctr"/>
                      <a:r>
                        <a:rPr lang="en-US" sz="1200" dirty="0"/>
                        <a:t>1.0%</a:t>
                      </a:r>
                    </a:p>
                  </a:txBody>
                  <a:tcPr anchor="ctr"/>
                </a:tc>
                <a:tc>
                  <a:txBody>
                    <a:bodyPr/>
                    <a:lstStyle/>
                    <a:p>
                      <a:pPr algn="ctr"/>
                      <a:r>
                        <a:rPr lang="en-US" sz="1200" dirty="0"/>
                        <a:t>0.1%</a:t>
                      </a:r>
                    </a:p>
                  </a:txBody>
                  <a:tcPr anchor="ctr"/>
                </a:tc>
                <a:extLst>
                  <a:ext uri="{0D108BD9-81ED-4DB2-BD59-A6C34878D82A}">
                    <a16:rowId xmlns:a16="http://schemas.microsoft.com/office/drawing/2014/main" val="455865055"/>
                  </a:ext>
                </a:extLst>
              </a:tr>
              <a:tr h="361900">
                <a:tc>
                  <a:txBody>
                    <a:bodyPr/>
                    <a:lstStyle/>
                    <a:p>
                      <a:pPr algn="l"/>
                      <a:r>
                        <a:rPr lang="en-US" sz="1200" dirty="0">
                          <a:latin typeface="+mn-lt"/>
                        </a:rPr>
                        <a:t>P-value</a:t>
                      </a:r>
                    </a:p>
                  </a:txBody>
                  <a:tcPr anchor="ctr"/>
                </a:tc>
                <a:tc gridSpan="3">
                  <a:txBody>
                    <a:bodyPr/>
                    <a:lstStyle/>
                    <a:p>
                      <a:pPr algn="ctr"/>
                      <a:r>
                        <a:rPr lang="en-US" sz="1200" dirty="0"/>
                        <a:t>&lt;.0001 (non-linear)</a:t>
                      </a:r>
                      <a:endParaRPr lang="en-US" sz="1200" dirty="0">
                        <a:latin typeface="+mn-lt"/>
                      </a:endParaRPr>
                    </a:p>
                  </a:txBody>
                  <a:tcPr anchor="ctr"/>
                </a:tc>
                <a:tc hMerge="1">
                  <a:txBody>
                    <a:bodyPr/>
                    <a:lstStyle/>
                    <a:p>
                      <a:pPr algn="ctr"/>
                      <a:endParaRPr lang="en-US" sz="900" dirty="0">
                        <a:latin typeface="+mn-lt"/>
                      </a:endParaRPr>
                    </a:p>
                  </a:txBody>
                  <a:tcPr anchor="ctr"/>
                </a:tc>
                <a:tc hMerge="1">
                  <a:txBody>
                    <a:bodyPr/>
                    <a:lstStyle/>
                    <a:p>
                      <a:pPr algn="ctr"/>
                      <a:endParaRPr lang="en-US" sz="900" dirty="0">
                        <a:latin typeface="+mn-lt"/>
                      </a:endParaRPr>
                    </a:p>
                  </a:txBody>
                  <a:tcPr anchor="ct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&lt;.0001</a:t>
                      </a:r>
                    </a:p>
                  </a:txBody>
                  <a:tcPr anchor="ctr"/>
                </a:tc>
                <a:tc hMerge="1">
                  <a:txBody>
                    <a:bodyPr/>
                    <a:lstStyle/>
                    <a:p>
                      <a:pPr algn="ctr"/>
                      <a:endParaRPr lang="en-US" sz="900" dirty="0"/>
                    </a:p>
                  </a:txBody>
                  <a:tcPr anchor="ctr"/>
                </a:tc>
                <a:extLst>
                  <a:ext uri="{0D108BD9-81ED-4DB2-BD59-A6C34878D82A}">
                    <a16:rowId xmlns:a16="http://schemas.microsoft.com/office/drawing/2014/main" val="2403531001"/>
                  </a:ext>
                </a:extLst>
              </a:tr>
              <a:tr h="246987">
                <a:tc>
                  <a:txBody>
                    <a:bodyPr/>
                    <a:lstStyle/>
                    <a:p>
                      <a:pPr algn="l"/>
                      <a:endParaRPr lang="en-US" sz="1200" dirty="0">
                        <a:latin typeface="+mn-lt"/>
                      </a:endParaRPr>
                    </a:p>
                  </a:txBody>
                  <a:tcPr anchor="ctr">
                    <a:noFill/>
                  </a:tcPr>
                </a:tc>
                <a:tc>
                  <a:txBody>
                    <a:bodyPr/>
                    <a:lstStyle/>
                    <a:p>
                      <a:pPr algn="ctr"/>
                      <a:endParaRPr lang="en-US" sz="1200" dirty="0"/>
                    </a:p>
                  </a:txBody>
                  <a:tcPr anchor="ctr">
                    <a:noFill/>
                  </a:tcPr>
                </a:tc>
                <a:tc gridSpan="2">
                  <a:txBody>
                    <a:bodyPr/>
                    <a:lstStyle/>
                    <a:p>
                      <a:pPr algn="ctr"/>
                      <a:endParaRPr lang="en-US" sz="1200" dirty="0">
                        <a:latin typeface="+mn-lt"/>
                      </a:endParaRPr>
                    </a:p>
                  </a:txBody>
                  <a:tcPr anchor="ctr">
                    <a:noFill/>
                  </a:tcPr>
                </a:tc>
                <a:tc hMerge="1">
                  <a:txBody>
                    <a:bodyPr/>
                    <a:lstStyle/>
                    <a:p>
                      <a:endParaRPr lang="en-US"/>
                    </a:p>
                  </a:txBody>
                  <a:tcPr/>
                </a:tc>
                <a:tc gridSpan="2">
                  <a:txBody>
                    <a:bodyPr/>
                    <a:lstStyle/>
                    <a:p>
                      <a:pPr algn="ctr"/>
                      <a:endParaRPr lang="en-US" sz="1200" dirty="0"/>
                    </a:p>
                  </a:txBody>
                  <a:tcPr anchor="ctr">
                    <a:noFill/>
                  </a:tcPr>
                </a:tc>
                <a:tc hMerge="1">
                  <a:txBody>
                    <a:bodyPr/>
                    <a:lstStyle/>
                    <a:p>
                      <a:endParaRPr lang="en-US"/>
                    </a:p>
                  </a:txBody>
                  <a:tcPr/>
                </a:tc>
                <a:extLst>
                  <a:ext uri="{0D108BD9-81ED-4DB2-BD59-A6C34878D82A}">
                    <a16:rowId xmlns:a16="http://schemas.microsoft.com/office/drawing/2014/main" val="1142655610"/>
                  </a:ext>
                </a:extLst>
              </a:tr>
              <a:tr h="246987">
                <a:tc>
                  <a:txBody>
                    <a:bodyPr/>
                    <a:lstStyle/>
                    <a:p>
                      <a:r>
                        <a:rPr lang="en-US" sz="1200" dirty="0">
                          <a:latin typeface="+mn-lt"/>
                        </a:rPr>
                        <a:t>Control rate (95%</a:t>
                      </a:r>
                      <a:r>
                        <a:rPr lang="en-US" sz="1200" baseline="0" dirty="0">
                          <a:latin typeface="+mn-lt"/>
                        </a:rPr>
                        <a:t> CI)</a:t>
                      </a:r>
                      <a:endParaRPr lang="en-US" sz="1200" dirty="0">
                        <a:latin typeface="+mn-lt"/>
                      </a:endParaRPr>
                    </a:p>
                  </a:txBody>
                  <a:tcPr/>
                </a:tc>
                <a:tc>
                  <a:txBody>
                    <a:bodyPr/>
                    <a:lstStyle/>
                    <a:p>
                      <a:pPr algn="ctr"/>
                      <a:r>
                        <a:rPr lang="en-US" sz="1200" dirty="0"/>
                        <a:t>23% (20-27%)</a:t>
                      </a:r>
                    </a:p>
                  </a:txBody>
                  <a:tcPr anchor="ctr"/>
                </a:tc>
                <a:tc>
                  <a:txBody>
                    <a:bodyPr/>
                    <a:lstStyle/>
                    <a:p>
                      <a:pPr algn="ctr"/>
                      <a:r>
                        <a:rPr lang="en-US" sz="1200" dirty="0">
                          <a:latin typeface="+mn-lt"/>
                        </a:rPr>
                        <a:t>37% (36-37%)</a:t>
                      </a:r>
                    </a:p>
                  </a:txBody>
                  <a:tcPr anchor="ctr"/>
                </a:tc>
                <a:tc>
                  <a:txBody>
                    <a:bodyPr/>
                    <a:lstStyle/>
                    <a:p>
                      <a:pPr algn="ctr"/>
                      <a:r>
                        <a:rPr lang="en-US" sz="1200" dirty="0"/>
                        <a:t>56% (55-56%)</a:t>
                      </a:r>
                      <a:endParaRPr lang="en-US" sz="1200" dirty="0">
                        <a:latin typeface="+mn-lt"/>
                      </a:endParaRPr>
                    </a:p>
                  </a:txBody>
                  <a:tcPr anchor="ctr"/>
                </a:tc>
                <a:tc>
                  <a:txBody>
                    <a:bodyPr/>
                    <a:lstStyle/>
                    <a:p>
                      <a:pPr algn="ctr"/>
                      <a:r>
                        <a:rPr lang="en-US" sz="1200" dirty="0"/>
                        <a:t>1.6%</a:t>
                      </a:r>
                    </a:p>
                  </a:txBody>
                  <a:tcPr anchor="ctr"/>
                </a:tc>
                <a:tc>
                  <a:txBody>
                    <a:bodyPr/>
                    <a:lstStyle/>
                    <a:p>
                      <a:pPr algn="ctr"/>
                      <a:r>
                        <a:rPr lang="en-US" sz="1200" dirty="0"/>
                        <a:t>0.5%</a:t>
                      </a:r>
                    </a:p>
                  </a:txBody>
                  <a:tcPr anchor="ctr"/>
                </a:tc>
                <a:extLst>
                  <a:ext uri="{0D108BD9-81ED-4DB2-BD59-A6C34878D82A}">
                    <a16:rowId xmlns:a16="http://schemas.microsoft.com/office/drawing/2014/main" val="770263081"/>
                  </a:ext>
                </a:extLst>
              </a:tr>
              <a:tr h="305092">
                <a:tc>
                  <a:txBody>
                    <a:bodyPr/>
                    <a:lstStyle/>
                    <a:p>
                      <a:pPr algn="l"/>
                      <a:r>
                        <a:rPr lang="en-US" sz="1200" dirty="0">
                          <a:latin typeface="+mn-lt"/>
                        </a:rPr>
                        <a:t>P-value</a:t>
                      </a:r>
                    </a:p>
                  </a:txBody>
                  <a:tcPr anchor="ct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&lt;.0001 (non-linear)</a:t>
                      </a:r>
                      <a:endParaRPr lang="en-US" sz="1200" dirty="0">
                        <a:latin typeface="+mn-lt"/>
                      </a:endParaRPr>
                    </a:p>
                  </a:txBody>
                  <a:tcPr anchor="ctr"/>
                </a:tc>
                <a:tc hMerge="1">
                  <a:txBody>
                    <a:bodyPr/>
                    <a:lstStyle/>
                    <a:p>
                      <a:pPr algn="ctr"/>
                      <a:endParaRPr lang="en-US" sz="900" dirty="0">
                        <a:latin typeface="+mn-lt"/>
                      </a:endParaRPr>
                    </a:p>
                  </a:txBody>
                  <a:tcPr anchor="ctr"/>
                </a:tc>
                <a:tc hMerge="1">
                  <a:txBody>
                    <a:bodyPr/>
                    <a:lstStyle/>
                    <a:p>
                      <a:pPr algn="ctr"/>
                      <a:endParaRPr lang="en-US" sz="900" dirty="0">
                        <a:latin typeface="+mn-lt"/>
                      </a:endParaRPr>
                    </a:p>
                  </a:txBody>
                  <a:tcPr anchor="ct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&lt;.01</a:t>
                      </a:r>
                    </a:p>
                  </a:txBody>
                  <a:tcPr anchor="ctr"/>
                </a:tc>
                <a:tc hMerge="1">
                  <a:txBody>
                    <a:bodyPr/>
                    <a:lstStyle/>
                    <a:p>
                      <a:pPr algn="ctr"/>
                      <a:endParaRPr lang="en-US" sz="900" dirty="0"/>
                    </a:p>
                  </a:txBody>
                  <a:tcPr anchor="ctr"/>
                </a:tc>
                <a:extLst>
                  <a:ext uri="{0D108BD9-81ED-4DB2-BD59-A6C34878D82A}">
                    <a16:rowId xmlns:a16="http://schemas.microsoft.com/office/drawing/2014/main" val="1034998065"/>
                  </a:ext>
                </a:extLst>
              </a:tr>
            </a:tbl>
          </a:graphicData>
        </a:graphic>
      </p:graphicFrame>
      <p:sp>
        <p:nvSpPr>
          <p:cNvPr id="67" name="TextBox 66"/>
          <p:cNvSpPr txBox="1"/>
          <p:nvPr/>
        </p:nvSpPr>
        <p:spPr>
          <a:xfrm>
            <a:off x="6120474" y="867320"/>
            <a:ext cx="2545186" cy="192922"/>
          </a:xfrm>
          <a:prstGeom prst="roundRect">
            <a:avLst>
              <a:gd name="adj" fmla="val 50000"/>
            </a:avLst>
          </a:prstGeom>
          <a:solidFill>
            <a:srgbClr val="C10E20"/>
          </a:solidFill>
        </p:spPr>
        <p:txBody>
          <a:bodyPr wrap="square" lIns="0" tIns="0" rIns="0" bIns="0" rtlCol="0" anchor="ctr">
            <a:noAutofit/>
          </a:bodyPr>
          <a:lstStyle/>
          <a:p>
            <a:pPr algn="ctr"/>
            <a:r>
              <a:rPr lang="en-US" sz="1200" b="1" dirty="0">
                <a:solidFill>
                  <a:schemeClr val="bg1"/>
                </a:solidFill>
              </a:rPr>
              <a:t>Change in rate per month (</a:t>
            </a:r>
            <a:r>
              <a:rPr lang="el-GR" sz="1200" b="1" dirty="0">
                <a:solidFill>
                  <a:schemeClr val="bg1"/>
                </a:solidFill>
              </a:rPr>
              <a:t>β</a:t>
            </a:r>
            <a:r>
              <a:rPr lang="en-US" sz="1200" b="1" dirty="0">
                <a:solidFill>
                  <a:schemeClr val="bg1"/>
                </a:solidFill>
              </a:rPr>
              <a:t>)</a:t>
            </a:r>
            <a:endParaRPr lang="en-US" sz="1200" b="1" dirty="0"/>
          </a:p>
        </p:txBody>
      </p:sp>
      <p:sp>
        <p:nvSpPr>
          <p:cNvPr id="68" name="Text Placeholder 10">
            <a:extLst>
              <a:ext uri="{FF2B5EF4-FFF2-40B4-BE49-F238E27FC236}">
                <a16:creationId xmlns:a16="http://schemas.microsoft.com/office/drawing/2014/main" id="{90F6FD7A-3190-B58A-4AF6-B448810326B3}"/>
              </a:ext>
            </a:extLst>
          </p:cNvPr>
          <p:cNvSpPr>
            <a:spLocks noGrp="1"/>
          </p:cNvSpPr>
          <p:nvPr>
            <p:ph type="body" sz="quarter" idx="23"/>
          </p:nvPr>
        </p:nvSpPr>
        <p:spPr>
          <a:xfrm>
            <a:off x="470699" y="817722"/>
            <a:ext cx="6315740" cy="321610"/>
          </a:xfrm>
        </p:spPr>
        <p:txBody>
          <a:bodyPr>
            <a:noAutofit/>
          </a:bodyPr>
          <a:lstStyle/>
          <a:p>
            <a:r>
              <a:rPr lang="en-US" sz="1200" b="0" dirty="0"/>
              <a:t>Co-primary outcomes: Change in slope in treatment and control rates</a:t>
            </a:r>
          </a:p>
        </p:txBody>
      </p:sp>
    </p:spTree>
    <p:extLst>
      <p:ext uri="{BB962C8B-B14F-4D97-AF65-F5344CB8AC3E}">
        <p14:creationId xmlns:p14="http://schemas.microsoft.com/office/powerpoint/2010/main" val="336897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445980" y="306478"/>
            <a:ext cx="6828720" cy="465932"/>
          </a:xfrm>
        </p:spPr>
        <p:txBody>
          <a:bodyPr>
            <a:normAutofit/>
          </a:bodyPr>
          <a:lstStyle/>
          <a:p>
            <a:r>
              <a:rPr lang="en-US" sz="2400" dirty="0"/>
              <a:t>RESULTS</a:t>
            </a: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9</a:t>
            </a:fld>
            <a:endParaRPr lang="en-US" dirty="0"/>
          </a:p>
        </p:txBody>
      </p:sp>
      <p:pic>
        <p:nvPicPr>
          <p:cNvPr id="6" name="Picture 5">
            <a:extLst>
              <a:ext uri="{FF2B5EF4-FFF2-40B4-BE49-F238E27FC236}">
                <a16:creationId xmlns:a16="http://schemas.microsoft.com/office/drawing/2014/main" id="{6F2C345E-268E-3DF0-B38E-29E8A0010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8300" y="0"/>
            <a:ext cx="840630" cy="518010"/>
          </a:xfrm>
          <a:prstGeom prst="rect">
            <a:avLst/>
          </a:prstGeom>
        </p:spPr>
      </p:pic>
      <p:sp>
        <p:nvSpPr>
          <p:cNvPr id="10" name="Text Placeholder 9">
            <a:extLst>
              <a:ext uri="{FF2B5EF4-FFF2-40B4-BE49-F238E27FC236}">
                <a16:creationId xmlns:a16="http://schemas.microsoft.com/office/drawing/2014/main" id="{49345D17-444E-1F15-57CB-C36D37DDCFC9}"/>
              </a:ext>
            </a:extLst>
          </p:cNvPr>
          <p:cNvSpPr>
            <a:spLocks noGrp="1"/>
          </p:cNvSpPr>
          <p:nvPr>
            <p:ph type="body" sz="quarter" idx="13"/>
          </p:nvPr>
        </p:nvSpPr>
        <p:spPr/>
        <p:txBody>
          <a:bodyPr/>
          <a:lstStyle/>
          <a:p>
            <a:r>
              <a:rPr lang="en-US" dirty="0"/>
              <a:t>R01HL144708</a:t>
            </a:r>
          </a:p>
        </p:txBody>
      </p:sp>
      <p:sp>
        <p:nvSpPr>
          <p:cNvPr id="11" name="Text Placeholder 10">
            <a:extLst>
              <a:ext uri="{FF2B5EF4-FFF2-40B4-BE49-F238E27FC236}">
                <a16:creationId xmlns:a16="http://schemas.microsoft.com/office/drawing/2014/main" id="{90F6FD7A-3190-B58A-4AF6-B448810326B3}"/>
              </a:ext>
            </a:extLst>
          </p:cNvPr>
          <p:cNvSpPr>
            <a:spLocks noGrp="1"/>
          </p:cNvSpPr>
          <p:nvPr>
            <p:ph type="body" sz="quarter" idx="23"/>
          </p:nvPr>
        </p:nvSpPr>
        <p:spPr>
          <a:xfrm>
            <a:off x="445980" y="634977"/>
            <a:ext cx="6315740" cy="321610"/>
          </a:xfrm>
        </p:spPr>
        <p:txBody>
          <a:bodyPr>
            <a:normAutofit/>
          </a:bodyPr>
          <a:lstStyle/>
          <a:p>
            <a:r>
              <a:rPr lang="en-US" sz="1200" b="0" dirty="0"/>
              <a:t>Secondary outcomes: Change in mean systolic and diastolic BP</a:t>
            </a:r>
          </a:p>
        </p:txBody>
      </p:sp>
      <p:graphicFrame>
        <p:nvGraphicFramePr>
          <p:cNvPr id="50" name="Table 49"/>
          <p:cNvGraphicFramePr>
            <a:graphicFrameLocks noGrp="1"/>
          </p:cNvGraphicFramePr>
          <p:nvPr>
            <p:extLst>
              <p:ext uri="{D42A27DB-BD31-4B8C-83A1-F6EECF244321}">
                <p14:modId xmlns:p14="http://schemas.microsoft.com/office/powerpoint/2010/main" val="3976609387"/>
              </p:ext>
            </p:extLst>
          </p:nvPr>
        </p:nvGraphicFramePr>
        <p:xfrm>
          <a:off x="0" y="969674"/>
          <a:ext cx="9073662" cy="165645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624688471"/>
                    </a:ext>
                  </a:extLst>
                </a:gridCol>
                <a:gridCol w="1185705">
                  <a:extLst>
                    <a:ext uri="{9D8B030D-6E8A-4147-A177-3AD203B41FA5}">
                      <a16:colId xmlns:a16="http://schemas.microsoft.com/office/drawing/2014/main" val="4241202989"/>
                    </a:ext>
                  </a:extLst>
                </a:gridCol>
                <a:gridCol w="1245996">
                  <a:extLst>
                    <a:ext uri="{9D8B030D-6E8A-4147-A177-3AD203B41FA5}">
                      <a16:colId xmlns:a16="http://schemas.microsoft.com/office/drawing/2014/main" val="2596507021"/>
                    </a:ext>
                  </a:extLst>
                </a:gridCol>
                <a:gridCol w="1215851">
                  <a:extLst>
                    <a:ext uri="{9D8B030D-6E8A-4147-A177-3AD203B41FA5}">
                      <a16:colId xmlns:a16="http://schemas.microsoft.com/office/drawing/2014/main" val="2588245769"/>
                    </a:ext>
                  </a:extLst>
                </a:gridCol>
                <a:gridCol w="1607736">
                  <a:extLst>
                    <a:ext uri="{9D8B030D-6E8A-4147-A177-3AD203B41FA5}">
                      <a16:colId xmlns:a16="http://schemas.microsoft.com/office/drawing/2014/main" val="88577330"/>
                    </a:ext>
                  </a:extLst>
                </a:gridCol>
                <a:gridCol w="1316334">
                  <a:extLst>
                    <a:ext uri="{9D8B030D-6E8A-4147-A177-3AD203B41FA5}">
                      <a16:colId xmlns:a16="http://schemas.microsoft.com/office/drawing/2014/main" val="4042103721"/>
                    </a:ext>
                  </a:extLst>
                </a:gridCol>
                <a:gridCol w="673240">
                  <a:extLst>
                    <a:ext uri="{9D8B030D-6E8A-4147-A177-3AD203B41FA5}">
                      <a16:colId xmlns:a16="http://schemas.microsoft.com/office/drawing/2014/main" val="562828974"/>
                    </a:ext>
                  </a:extLst>
                </a:gridCol>
              </a:tblGrid>
              <a:tr h="396645">
                <a:tc>
                  <a:txBody>
                    <a:bodyPr/>
                    <a:lstStyle/>
                    <a:p>
                      <a:endParaRPr lang="en-US" sz="1200" dirty="0">
                        <a:latin typeface="+mn-lt"/>
                      </a:endParaRPr>
                    </a:p>
                  </a:txBody>
                  <a:tcPr/>
                </a:tc>
                <a:tc>
                  <a:txBody>
                    <a:bodyPr/>
                    <a:lstStyle/>
                    <a:p>
                      <a:pPr algn="ctr"/>
                      <a:r>
                        <a:rPr lang="en-US" sz="1200" dirty="0">
                          <a:latin typeface="+mn-lt"/>
                        </a:rPr>
                        <a:t>Baseline</a:t>
                      </a:r>
                    </a:p>
                  </a:txBody>
                  <a:tcPr anchor="ctr"/>
                </a:tc>
                <a:tc>
                  <a:txBody>
                    <a:bodyPr/>
                    <a:lstStyle/>
                    <a:p>
                      <a:pPr algn="ctr"/>
                      <a:r>
                        <a:rPr lang="en-US" sz="1200" dirty="0">
                          <a:latin typeface="+mn-lt"/>
                        </a:rPr>
                        <a:t>Jan 2021</a:t>
                      </a:r>
                    </a:p>
                  </a:txBody>
                  <a:tcPr anchor="ctr"/>
                </a:tc>
                <a:tc>
                  <a:txBody>
                    <a:bodyPr/>
                    <a:lstStyle/>
                    <a:p>
                      <a:pPr algn="ctr"/>
                      <a:r>
                        <a:rPr lang="en-US" sz="1200" dirty="0">
                          <a:latin typeface="+mn-lt"/>
                        </a:rPr>
                        <a:t>Oct 2023</a:t>
                      </a:r>
                    </a:p>
                  </a:txBody>
                  <a:tcPr anchor="ctr"/>
                </a:tc>
                <a:tc>
                  <a:txBody>
                    <a:bodyPr/>
                    <a:lstStyle/>
                    <a:p>
                      <a:pPr algn="ctr"/>
                      <a:r>
                        <a:rPr lang="en-US" sz="1200" dirty="0">
                          <a:latin typeface="+mn-lt"/>
                        </a:rPr>
                        <a:t>Pre-Implementation</a:t>
                      </a:r>
                    </a:p>
                  </a:txBody>
                  <a:tcPr anchor="ctr"/>
                </a:tc>
                <a:tc>
                  <a:txBody>
                    <a:bodyPr/>
                    <a:lstStyle/>
                    <a:p>
                      <a:pPr algn="ctr"/>
                      <a:r>
                        <a:rPr lang="en-US" sz="1200" dirty="0">
                          <a:latin typeface="+mn-lt"/>
                        </a:rPr>
                        <a:t>Implementation</a:t>
                      </a:r>
                    </a:p>
                  </a:txBody>
                  <a:tcPr anchor="ctr"/>
                </a:tc>
                <a:tc>
                  <a:txBody>
                    <a:bodyPr/>
                    <a:lstStyle/>
                    <a:p>
                      <a:pPr algn="ctr"/>
                      <a:r>
                        <a:rPr lang="en-US" sz="1100" dirty="0">
                          <a:latin typeface="+mn-lt"/>
                        </a:rPr>
                        <a:t>P value</a:t>
                      </a:r>
                    </a:p>
                  </a:txBody>
                  <a:tcPr anchor="ctr"/>
                </a:tc>
                <a:extLst>
                  <a:ext uri="{0D108BD9-81ED-4DB2-BD59-A6C34878D82A}">
                    <a16:rowId xmlns:a16="http://schemas.microsoft.com/office/drawing/2014/main" val="1361287739"/>
                  </a:ext>
                </a:extLst>
              </a:tr>
              <a:tr h="262107">
                <a:tc>
                  <a:txBody>
                    <a:bodyPr/>
                    <a:lstStyle/>
                    <a:p>
                      <a:r>
                        <a:rPr lang="en-US" sz="1200" dirty="0">
                          <a:latin typeface="+mn-lt"/>
                        </a:rPr>
                        <a:t>Mean S</a:t>
                      </a:r>
                      <a:r>
                        <a:rPr lang="en-US" sz="1200" baseline="0" dirty="0">
                          <a:latin typeface="+mn-lt"/>
                        </a:rPr>
                        <a:t>BP, enrollment</a:t>
                      </a:r>
                      <a:endParaRPr lang="en-US" sz="1200" dirty="0">
                        <a:latin typeface="+mn-lt"/>
                      </a:endParaRPr>
                    </a:p>
                  </a:txBody>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151 (145-156)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155 (154</a:t>
                      </a:r>
                      <a:r>
                        <a:rPr lang="en-US" sz="1200" baseline="0" dirty="0">
                          <a:latin typeface="+mn-lt"/>
                        </a:rPr>
                        <a:t>-156)</a:t>
                      </a:r>
                      <a:endParaRPr lang="en-US" sz="12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158 (153</a:t>
                      </a:r>
                      <a:r>
                        <a:rPr lang="en-US" sz="1200" baseline="0" dirty="0">
                          <a:latin typeface="+mn-lt"/>
                        </a:rPr>
                        <a:t>-164)</a:t>
                      </a:r>
                      <a:endParaRPr lang="en-US" sz="12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0.5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rPr>
                        <a:t>0.2</a:t>
                      </a:r>
                    </a:p>
                  </a:txBody>
                  <a:tcPr anchor="ctr"/>
                </a:tc>
                <a:tc>
                  <a:txBody>
                    <a:bodyPr/>
                    <a:lstStyle/>
                    <a:p>
                      <a:pPr algn="ctr"/>
                      <a:r>
                        <a:rPr lang="en-US" sz="1200" dirty="0">
                          <a:latin typeface="+mn-lt"/>
                        </a:rPr>
                        <a:t>0.01</a:t>
                      </a:r>
                    </a:p>
                  </a:txBody>
                  <a:tcPr anchor="ctr"/>
                </a:tc>
                <a:extLst>
                  <a:ext uri="{0D108BD9-81ED-4DB2-BD59-A6C34878D82A}">
                    <a16:rowId xmlns:a16="http://schemas.microsoft.com/office/drawing/2014/main" val="455865055"/>
                  </a:ext>
                </a:extLst>
              </a:tr>
              <a:tr h="262107">
                <a:tc>
                  <a:txBody>
                    <a:bodyPr/>
                    <a:lstStyle/>
                    <a:p>
                      <a:pPr marL="685800" indent="0"/>
                      <a:r>
                        <a:rPr lang="en-US" sz="1200" dirty="0">
                          <a:latin typeface="+mn-lt"/>
                        </a:rPr>
                        <a:t>All visits</a:t>
                      </a:r>
                    </a:p>
                  </a:txBody>
                  <a:tcPr/>
                </a:tc>
                <a:tc vMerge="1">
                  <a:txBody>
                    <a:bodyPr/>
                    <a:lstStyle/>
                    <a:p>
                      <a:pPr algn="ctr"/>
                      <a:endParaRPr lang="en-US" sz="900" dirty="0">
                        <a:latin typeface="+mn-lt"/>
                      </a:endParaRPr>
                    </a:p>
                  </a:txBody>
                  <a:tcPr anchor="ctr"/>
                </a:tc>
                <a:tc>
                  <a:txBody>
                    <a:bodyPr/>
                    <a:lstStyle/>
                    <a:p>
                      <a:pPr algn="ctr"/>
                      <a:r>
                        <a:rPr lang="en-US" sz="1200" dirty="0">
                          <a:latin typeface="+mn-lt"/>
                        </a:rPr>
                        <a:t>146 (145-147)</a:t>
                      </a:r>
                    </a:p>
                  </a:txBody>
                  <a:tcPr anchor="ctr"/>
                </a:tc>
                <a:tc>
                  <a:txBody>
                    <a:bodyPr/>
                    <a:lstStyle/>
                    <a:p>
                      <a:pPr algn="ctr"/>
                      <a:r>
                        <a:rPr lang="en-US" sz="1200" dirty="0">
                          <a:latin typeface="+mn-lt"/>
                        </a:rPr>
                        <a:t>134 (133-135)</a:t>
                      </a:r>
                    </a:p>
                  </a:txBody>
                  <a:tcPr anchor="ctr"/>
                </a:tc>
                <a:tc>
                  <a:txBody>
                    <a:bodyPr/>
                    <a:lstStyle/>
                    <a:p>
                      <a:pPr algn="ctr"/>
                      <a:r>
                        <a:rPr lang="en-US" sz="1200" dirty="0">
                          <a:latin typeface="+mn-lt"/>
                        </a:rPr>
                        <a:t>-0.8</a:t>
                      </a:r>
                    </a:p>
                  </a:txBody>
                  <a:tcPr anchor="ctr"/>
                </a:tc>
                <a:tc>
                  <a:txBody>
                    <a:bodyPr/>
                    <a:lstStyle/>
                    <a:p>
                      <a:pPr algn="ctr"/>
                      <a:r>
                        <a:rPr lang="en-US" sz="1200" dirty="0">
                          <a:latin typeface="+mn-lt"/>
                        </a:rPr>
                        <a:t>-0.2</a:t>
                      </a:r>
                    </a:p>
                  </a:txBody>
                  <a:tcPr anchor="ctr"/>
                </a:tc>
                <a:tc>
                  <a:txBody>
                    <a:bodyPr/>
                    <a:lstStyle/>
                    <a:p>
                      <a:pPr algn="ctr"/>
                      <a:r>
                        <a:rPr lang="en-US" sz="1200" dirty="0">
                          <a:latin typeface="+mn-lt"/>
                        </a:rPr>
                        <a:t>0.001</a:t>
                      </a:r>
                    </a:p>
                  </a:txBody>
                  <a:tcPr anchor="ctr"/>
                </a:tc>
                <a:extLst>
                  <a:ext uri="{0D108BD9-81ED-4DB2-BD59-A6C34878D82A}">
                    <a16:rowId xmlns:a16="http://schemas.microsoft.com/office/drawing/2014/main" val="527324433"/>
                  </a:ext>
                </a:extLst>
              </a:tr>
              <a:tr h="436846">
                <a:tc>
                  <a:txBody>
                    <a:bodyPr/>
                    <a:lstStyle/>
                    <a:p>
                      <a:r>
                        <a:rPr lang="en-US" sz="1200" dirty="0">
                          <a:latin typeface="+mn-lt"/>
                        </a:rPr>
                        <a:t>Mean D</a:t>
                      </a:r>
                      <a:r>
                        <a:rPr lang="en-US" sz="1200" baseline="0" dirty="0">
                          <a:latin typeface="+mn-lt"/>
                        </a:rPr>
                        <a:t>BP, enrollment</a:t>
                      </a:r>
                      <a:endParaRPr lang="en-US" sz="1200" dirty="0">
                        <a:latin typeface="+mn-lt"/>
                      </a:endParaRPr>
                    </a:p>
                  </a:txBody>
                  <a:tcPr anchor="ctr"/>
                </a:tc>
                <a:tc rowSpan="2">
                  <a:txBody>
                    <a:bodyPr/>
                    <a:lstStyle/>
                    <a:p>
                      <a:pPr algn="ctr"/>
                      <a:r>
                        <a:rPr lang="en-US" sz="1200" dirty="0">
                          <a:latin typeface="+mn-lt"/>
                        </a:rPr>
                        <a:t>92</a:t>
                      </a:r>
                      <a:r>
                        <a:rPr lang="en-US" sz="1200" baseline="0" dirty="0">
                          <a:latin typeface="+mn-lt"/>
                        </a:rPr>
                        <a:t> (89-95)</a:t>
                      </a:r>
                      <a:endParaRPr lang="en-US" sz="1200" dirty="0">
                        <a:latin typeface="+mn-lt"/>
                      </a:endParaRPr>
                    </a:p>
                  </a:txBody>
                  <a:tcPr anchor="ctr"/>
                </a:tc>
                <a:tc>
                  <a:txBody>
                    <a:bodyPr/>
                    <a:lstStyle/>
                    <a:p>
                      <a:pPr algn="ctr"/>
                      <a:r>
                        <a:rPr lang="en-US" sz="1200" dirty="0">
                          <a:latin typeface="+mn-lt"/>
                        </a:rPr>
                        <a:t>96 (95-97)</a:t>
                      </a:r>
                    </a:p>
                  </a:txBody>
                  <a:tcPr anchor="ctr"/>
                </a:tc>
                <a:tc>
                  <a:txBody>
                    <a:bodyPr/>
                    <a:lstStyle/>
                    <a:p>
                      <a:pPr algn="ctr"/>
                      <a:r>
                        <a:rPr lang="en-US" sz="1200" dirty="0">
                          <a:latin typeface="+mn-lt"/>
                        </a:rPr>
                        <a:t>97 (94-100)</a:t>
                      </a:r>
                    </a:p>
                  </a:txBody>
                  <a:tcPr anchor="ctr"/>
                </a:tc>
                <a:tc>
                  <a:txBody>
                    <a:bodyPr/>
                    <a:lstStyle/>
                    <a:p>
                      <a:pPr algn="ctr"/>
                      <a:r>
                        <a:rPr lang="en-US" sz="1200" dirty="0">
                          <a:latin typeface="+mn-lt"/>
                        </a:rPr>
                        <a:t>0.5</a:t>
                      </a:r>
                    </a:p>
                  </a:txBody>
                  <a:tcPr anchor="ctr"/>
                </a:tc>
                <a:tc>
                  <a:txBody>
                    <a:bodyPr/>
                    <a:lstStyle/>
                    <a:p>
                      <a:pPr algn="ctr"/>
                      <a:r>
                        <a:rPr lang="en-US" sz="1200" dirty="0">
                          <a:latin typeface="+mn-lt"/>
                        </a:rPr>
                        <a:t>0.1</a:t>
                      </a:r>
                    </a:p>
                  </a:txBody>
                  <a:tcPr anchor="ctr"/>
                </a:tc>
                <a:tc>
                  <a:txBody>
                    <a:bodyPr/>
                    <a:lstStyle/>
                    <a:p>
                      <a:pPr algn="ctr"/>
                      <a:r>
                        <a:rPr lang="en-US" sz="1200" dirty="0">
                          <a:latin typeface="+mn-lt"/>
                        </a:rPr>
                        <a:t>0.0006</a:t>
                      </a:r>
                    </a:p>
                  </a:txBody>
                  <a:tcPr anchor="ctr"/>
                </a:tc>
                <a:extLst>
                  <a:ext uri="{0D108BD9-81ED-4DB2-BD59-A6C34878D82A}">
                    <a16:rowId xmlns:a16="http://schemas.microsoft.com/office/drawing/2014/main" val="2403531001"/>
                  </a:ext>
                </a:extLst>
              </a:tr>
              <a:tr h="262107">
                <a:tc>
                  <a:txBody>
                    <a:bodyPr/>
                    <a:lstStyle/>
                    <a:p>
                      <a:pPr marL="685800" indent="0"/>
                      <a:r>
                        <a:rPr lang="en-US" sz="1200" dirty="0">
                          <a:latin typeface="+mn-lt"/>
                        </a:rPr>
                        <a:t>All visits</a:t>
                      </a:r>
                    </a:p>
                  </a:txBody>
                  <a:tcPr/>
                </a:tc>
                <a:tc vMerge="1">
                  <a:txBody>
                    <a:bodyPr/>
                    <a:lstStyle/>
                    <a:p>
                      <a:pPr algn="ctr"/>
                      <a:endParaRPr lang="en-US" sz="900" dirty="0">
                        <a:latin typeface="+mn-lt"/>
                      </a:endParaRPr>
                    </a:p>
                  </a:txBody>
                  <a:tcPr anchor="ctr"/>
                </a:tc>
                <a:tc>
                  <a:txBody>
                    <a:bodyPr/>
                    <a:lstStyle/>
                    <a:p>
                      <a:pPr algn="ctr"/>
                      <a:r>
                        <a:rPr lang="en-US" sz="1200" dirty="0">
                          <a:latin typeface="+mn-lt"/>
                        </a:rPr>
                        <a:t>91 (90-91)</a:t>
                      </a:r>
                    </a:p>
                  </a:txBody>
                  <a:tcPr anchor="ctr"/>
                </a:tc>
                <a:tc>
                  <a:txBody>
                    <a:bodyPr/>
                    <a:lstStyle/>
                    <a:p>
                      <a:pPr algn="ctr"/>
                      <a:r>
                        <a:rPr lang="en-US" sz="1200" dirty="0">
                          <a:latin typeface="+mn-lt"/>
                        </a:rPr>
                        <a:t>83 (83-84)</a:t>
                      </a:r>
                    </a:p>
                  </a:txBody>
                  <a:tcPr anchor="ctr"/>
                </a:tc>
                <a:tc>
                  <a:txBody>
                    <a:bodyPr/>
                    <a:lstStyle/>
                    <a:p>
                      <a:pPr algn="ctr"/>
                      <a:r>
                        <a:rPr lang="en-US" sz="1200" dirty="0">
                          <a:latin typeface="+mn-lt"/>
                        </a:rPr>
                        <a:t>-0.4</a:t>
                      </a:r>
                    </a:p>
                  </a:txBody>
                  <a:tcPr anchor="ctr"/>
                </a:tc>
                <a:tc>
                  <a:txBody>
                    <a:bodyPr/>
                    <a:lstStyle/>
                    <a:p>
                      <a:pPr algn="ctr"/>
                      <a:r>
                        <a:rPr lang="en-US" sz="1200" dirty="0">
                          <a:latin typeface="+mn-lt"/>
                        </a:rPr>
                        <a:t>-0.2</a:t>
                      </a:r>
                    </a:p>
                  </a:txBody>
                  <a:tcPr anchor="ctr"/>
                </a:tc>
                <a:tc>
                  <a:txBody>
                    <a:bodyPr/>
                    <a:lstStyle/>
                    <a:p>
                      <a:pPr algn="ctr"/>
                      <a:r>
                        <a:rPr lang="en-US" sz="1200" dirty="0">
                          <a:latin typeface="+mn-lt"/>
                        </a:rPr>
                        <a:t>0.002</a:t>
                      </a:r>
                    </a:p>
                  </a:txBody>
                  <a:tcPr anchor="ctr"/>
                </a:tc>
                <a:extLst>
                  <a:ext uri="{0D108BD9-81ED-4DB2-BD59-A6C34878D82A}">
                    <a16:rowId xmlns:a16="http://schemas.microsoft.com/office/drawing/2014/main" val="2029979288"/>
                  </a:ext>
                </a:extLst>
              </a:tr>
            </a:tbl>
          </a:graphicData>
        </a:graphic>
      </p:graphicFrame>
      <p:sp>
        <p:nvSpPr>
          <p:cNvPr id="51" name="TextBox 50"/>
          <p:cNvSpPr txBox="1"/>
          <p:nvPr/>
        </p:nvSpPr>
        <p:spPr>
          <a:xfrm>
            <a:off x="5488463" y="734464"/>
            <a:ext cx="3209557" cy="209282"/>
          </a:xfrm>
          <a:prstGeom prst="roundRect">
            <a:avLst>
              <a:gd name="adj" fmla="val 50000"/>
            </a:avLst>
          </a:prstGeom>
          <a:solidFill>
            <a:srgbClr val="C10E20"/>
          </a:solidFill>
        </p:spPr>
        <p:txBody>
          <a:bodyPr wrap="square" lIns="0" tIns="0" rIns="0" bIns="0" rtlCol="0" anchor="ctr">
            <a:noAutofit/>
          </a:bodyPr>
          <a:lstStyle/>
          <a:p>
            <a:pPr algn="ctr"/>
            <a:r>
              <a:rPr lang="en-US" sz="1200" b="1" dirty="0">
                <a:solidFill>
                  <a:schemeClr val="bg1"/>
                </a:solidFill>
              </a:rPr>
              <a:t>Change in BP per month (</a:t>
            </a:r>
            <a:r>
              <a:rPr lang="el-GR" sz="1200" b="1" dirty="0">
                <a:solidFill>
                  <a:schemeClr val="bg1"/>
                </a:solidFill>
              </a:rPr>
              <a:t>β</a:t>
            </a:r>
            <a:r>
              <a:rPr lang="en-US" sz="1200" b="1" dirty="0">
                <a:solidFill>
                  <a:schemeClr val="bg1"/>
                </a:solidFill>
              </a:rPr>
              <a:t>)</a:t>
            </a:r>
            <a:endParaRPr lang="en-US" sz="1200" b="1" dirty="0"/>
          </a:p>
        </p:txBody>
      </p:sp>
      <p:grpSp>
        <p:nvGrpSpPr>
          <p:cNvPr id="18" name="Group 17"/>
          <p:cNvGrpSpPr/>
          <p:nvPr/>
        </p:nvGrpSpPr>
        <p:grpSpPr>
          <a:xfrm>
            <a:off x="114200" y="2631046"/>
            <a:ext cx="8710311" cy="2096666"/>
            <a:chOff x="114200" y="2573581"/>
            <a:chExt cx="8710311" cy="2096666"/>
          </a:xfrm>
        </p:grpSpPr>
        <p:grpSp>
          <p:nvGrpSpPr>
            <p:cNvPr id="15" name="Group 14"/>
            <p:cNvGrpSpPr/>
            <p:nvPr/>
          </p:nvGrpSpPr>
          <p:grpSpPr>
            <a:xfrm>
              <a:off x="114200" y="2573581"/>
              <a:ext cx="8710311" cy="2096666"/>
              <a:chOff x="114200" y="2573581"/>
              <a:chExt cx="8710311" cy="2096666"/>
            </a:xfrm>
          </p:grpSpPr>
          <p:cxnSp>
            <p:nvCxnSpPr>
              <p:cNvPr id="75" name="Straight Connector 74"/>
              <p:cNvCxnSpPr/>
              <p:nvPr/>
            </p:nvCxnSpPr>
            <p:spPr>
              <a:xfrm flipV="1">
                <a:off x="2882987" y="3005604"/>
                <a:ext cx="0" cy="114983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930284" y="3005604"/>
                <a:ext cx="0" cy="114983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982660" y="3005604"/>
                <a:ext cx="0" cy="114983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a:graphicFrameLocks/>
              </p:cNvGraphicFramePr>
              <p:nvPr>
                <p:extLst>
                  <p:ext uri="{D42A27DB-BD31-4B8C-83A1-F6EECF244321}">
                    <p14:modId xmlns:p14="http://schemas.microsoft.com/office/powerpoint/2010/main" val="1654419269"/>
                  </p:ext>
                </p:extLst>
              </p:nvPr>
            </p:nvGraphicFramePr>
            <p:xfrm>
              <a:off x="160223" y="2722573"/>
              <a:ext cx="8664288" cy="177036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114200" y="2627910"/>
                <a:ext cx="8596105" cy="2042337"/>
              </a:xfrm>
              <a:prstGeom prst="rect">
                <a:avLst/>
              </a:prstGeom>
            </p:spPr>
          </p:pic>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118997" y="2679630"/>
                <a:ext cx="8590008" cy="1780186"/>
              </a:xfrm>
              <a:prstGeom prst="rect">
                <a:avLst/>
              </a:prstGeom>
            </p:spPr>
          </p:pic>
          <p:grpSp>
            <p:nvGrpSpPr>
              <p:cNvPr id="63" name="Group 62"/>
              <p:cNvGrpSpPr/>
              <p:nvPr/>
            </p:nvGrpSpPr>
            <p:grpSpPr>
              <a:xfrm>
                <a:off x="364876" y="2573581"/>
                <a:ext cx="8396139" cy="1966604"/>
                <a:chOff x="271637" y="28686"/>
                <a:chExt cx="8247522" cy="935323"/>
              </a:xfrm>
            </p:grpSpPr>
            <p:sp>
              <p:nvSpPr>
                <p:cNvPr id="65" name="Rounded Rectangle 64"/>
                <p:cNvSpPr/>
                <p:nvPr/>
              </p:nvSpPr>
              <p:spPr>
                <a:xfrm>
                  <a:off x="271637" y="67497"/>
                  <a:ext cx="8247522" cy="896512"/>
                </a:xfrm>
                <a:prstGeom prst="roundRect">
                  <a:avLst/>
                </a:prstGeom>
                <a:no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6" name="TextBox 181"/>
                <p:cNvSpPr txBox="1"/>
                <p:nvPr/>
              </p:nvSpPr>
              <p:spPr>
                <a:xfrm>
                  <a:off x="616821" y="28686"/>
                  <a:ext cx="2030963" cy="681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27432" tIns="0" rIns="27432"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dirty="0">
                      <a:solidFill>
                        <a:schemeClr val="accent1"/>
                      </a:solidFill>
                      <a:latin typeface="Arial" panose="020B0604020202020204" pitchFamily="34" charset="0"/>
                      <a:cs typeface="Arial" panose="020B0604020202020204" pitchFamily="34" charset="0"/>
                    </a:rPr>
                    <a:t>Systolic</a:t>
                  </a:r>
                  <a:r>
                    <a:rPr lang="en-US" sz="900" b="1" dirty="0">
                      <a:solidFill>
                        <a:sysClr val="windowText" lastClr="000000"/>
                      </a:solidFill>
                      <a:latin typeface="Arial" panose="020B0604020202020204" pitchFamily="34" charset="0"/>
                      <a:cs typeface="Arial" panose="020B0604020202020204" pitchFamily="34" charset="0"/>
                    </a:rPr>
                    <a:t> &amp; </a:t>
                  </a:r>
                  <a:r>
                    <a:rPr lang="en-US" sz="900" b="1" dirty="0">
                      <a:solidFill>
                        <a:srgbClr val="4796DD"/>
                      </a:solidFill>
                      <a:latin typeface="Arial" panose="020B0604020202020204" pitchFamily="34" charset="0"/>
                      <a:cs typeface="Arial" panose="020B0604020202020204" pitchFamily="34" charset="0"/>
                    </a:rPr>
                    <a:t>Diastolic</a:t>
                  </a:r>
                  <a:r>
                    <a:rPr lang="en-US" sz="900" b="1" dirty="0">
                      <a:solidFill>
                        <a:sysClr val="windowText" lastClr="000000"/>
                      </a:solidFill>
                      <a:latin typeface="Arial" panose="020B0604020202020204" pitchFamily="34" charset="0"/>
                      <a:cs typeface="Arial" panose="020B0604020202020204" pitchFamily="34" charset="0"/>
                    </a:rPr>
                    <a:t> Blood Pressure</a:t>
                  </a:r>
                </a:p>
              </p:txBody>
            </p:sp>
          </p:grpSp>
          <p:sp>
            <p:nvSpPr>
              <p:cNvPr id="37" name="TextBox 36"/>
              <p:cNvSpPr txBox="1"/>
              <p:nvPr/>
            </p:nvSpPr>
            <p:spPr>
              <a:xfrm>
                <a:off x="1830720" y="3430691"/>
                <a:ext cx="554960" cy="215444"/>
              </a:xfrm>
              <a:prstGeom prst="rect">
                <a:avLst/>
              </a:prstGeom>
              <a:noFill/>
            </p:spPr>
            <p:txBody>
              <a:bodyPr wrap="none" rtlCol="0">
                <a:spAutoFit/>
              </a:bodyPr>
              <a:lstStyle/>
              <a:p>
                <a:r>
                  <a:rPr lang="en-US" sz="800" dirty="0">
                    <a:effectLst>
                      <a:glow rad="152400">
                        <a:schemeClr val="bg1"/>
                      </a:glow>
                    </a:effectLst>
                  </a:rPr>
                  <a:t>All visits</a:t>
                </a:r>
              </a:p>
            </p:txBody>
          </p:sp>
          <p:sp>
            <p:nvSpPr>
              <p:cNvPr id="38" name="TextBox 37"/>
              <p:cNvSpPr txBox="1"/>
              <p:nvPr/>
            </p:nvSpPr>
            <p:spPr>
              <a:xfrm>
                <a:off x="1712098" y="3081308"/>
                <a:ext cx="792205" cy="215444"/>
              </a:xfrm>
              <a:prstGeom prst="rect">
                <a:avLst/>
              </a:prstGeom>
              <a:noFill/>
            </p:spPr>
            <p:txBody>
              <a:bodyPr wrap="square" rtlCol="0">
                <a:spAutoFit/>
              </a:bodyPr>
              <a:lstStyle/>
              <a:p>
                <a:r>
                  <a:rPr lang="en-US" sz="800" dirty="0">
                    <a:effectLst>
                      <a:glow rad="152400">
                        <a:schemeClr val="bg1"/>
                      </a:glow>
                    </a:effectLst>
                  </a:rPr>
                  <a:t>At enrollment</a:t>
                </a:r>
              </a:p>
            </p:txBody>
          </p:sp>
          <p:sp>
            <p:nvSpPr>
              <p:cNvPr id="78" name="TextBox 77"/>
              <p:cNvSpPr txBox="1"/>
              <p:nvPr/>
            </p:nvSpPr>
            <p:spPr>
              <a:xfrm>
                <a:off x="1830720" y="4035221"/>
                <a:ext cx="554960" cy="215444"/>
              </a:xfrm>
              <a:prstGeom prst="rect">
                <a:avLst/>
              </a:prstGeom>
              <a:noFill/>
            </p:spPr>
            <p:txBody>
              <a:bodyPr wrap="none" rtlCol="0">
                <a:spAutoFit/>
              </a:bodyPr>
              <a:lstStyle/>
              <a:p>
                <a:r>
                  <a:rPr lang="en-US" sz="800" dirty="0">
                    <a:effectLst>
                      <a:glow rad="152400">
                        <a:schemeClr val="bg1"/>
                      </a:glow>
                    </a:effectLst>
                  </a:rPr>
                  <a:t>All visits</a:t>
                </a:r>
              </a:p>
            </p:txBody>
          </p:sp>
          <p:sp>
            <p:nvSpPr>
              <p:cNvPr id="79" name="TextBox 78"/>
              <p:cNvSpPr txBox="1"/>
              <p:nvPr/>
            </p:nvSpPr>
            <p:spPr>
              <a:xfrm>
                <a:off x="1712098" y="3773910"/>
                <a:ext cx="792205" cy="215444"/>
              </a:xfrm>
              <a:prstGeom prst="rect">
                <a:avLst/>
              </a:prstGeom>
              <a:noFill/>
            </p:spPr>
            <p:txBody>
              <a:bodyPr wrap="none" rtlCol="0">
                <a:spAutoFit/>
              </a:bodyPr>
              <a:lstStyle/>
              <a:p>
                <a:r>
                  <a:rPr lang="en-US" sz="800" dirty="0">
                    <a:effectLst>
                      <a:glow rad="152400">
                        <a:schemeClr val="bg1"/>
                      </a:glow>
                    </a:effectLst>
                  </a:rPr>
                  <a:t>At enrollment</a:t>
                </a:r>
              </a:p>
            </p:txBody>
          </p:sp>
        </p:grpSp>
        <p:pic>
          <p:nvPicPr>
            <p:cNvPr id="16" name="Picture 15"/>
            <p:cNvPicPr>
              <a:picLocks noChangeAspect="1"/>
            </p:cNvPicPr>
            <p:nvPr/>
          </p:nvPicPr>
          <p:blipFill>
            <a:blip r:embed="rId7">
              <a:clrChange>
                <a:clrFrom>
                  <a:srgbClr val="FFFFFF"/>
                </a:clrFrom>
                <a:clrTo>
                  <a:srgbClr val="FFFFFF">
                    <a:alpha val="0"/>
                  </a:srgbClr>
                </a:clrTo>
              </a:clrChange>
            </a:blip>
            <a:stretch>
              <a:fillRect/>
            </a:stretch>
          </p:blipFill>
          <p:spPr>
            <a:xfrm>
              <a:off x="120328" y="2722573"/>
              <a:ext cx="8596105" cy="1780186"/>
            </a:xfrm>
            <a:prstGeom prst="rect">
              <a:avLst/>
            </a:prstGeom>
          </p:spPr>
        </p:pic>
        <p:pic>
          <p:nvPicPr>
            <p:cNvPr id="17" name="Picture 16"/>
            <p:cNvPicPr>
              <a:picLocks noChangeAspect="1"/>
            </p:cNvPicPr>
            <p:nvPr/>
          </p:nvPicPr>
          <p:blipFill>
            <a:blip r:embed="rId8">
              <a:clrChange>
                <a:clrFrom>
                  <a:srgbClr val="FFFFFF"/>
                </a:clrFrom>
                <a:clrTo>
                  <a:srgbClr val="FFFFFF">
                    <a:alpha val="0"/>
                  </a:srgbClr>
                </a:clrTo>
              </a:clrChange>
            </a:blip>
            <a:stretch>
              <a:fillRect/>
            </a:stretch>
          </p:blipFill>
          <p:spPr>
            <a:xfrm>
              <a:off x="118667" y="2691017"/>
              <a:ext cx="8596105" cy="1767993"/>
            </a:xfrm>
            <a:prstGeom prst="rect">
              <a:avLst/>
            </a:prstGeom>
          </p:spPr>
        </p:pic>
      </p:grpSp>
    </p:spTree>
    <p:extLst>
      <p:ext uri="{BB962C8B-B14F-4D97-AF65-F5344CB8AC3E}">
        <p14:creationId xmlns:p14="http://schemas.microsoft.com/office/powerpoint/2010/main" val="1237078971"/>
      </p:ext>
    </p:extLst>
  </p:cSld>
  <p:clrMapOvr>
    <a:masterClrMapping/>
  </p:clrMapOvr>
</p:sld>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269bf9-969f-4947-ab6e-df6fb505fba0" xsi:nil="true"/>
    <lcf76f155ced4ddcb4097134ff3c332f xmlns="21c7ca72-f6d5-4b0e-8803-9d163f0b428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4" ma:contentTypeDescription="Create a new document." ma:contentTypeScope="" ma:versionID="299bf37512a0e65d5c5832ee96259ba1">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57dadf77126b35889de0131be83f2f8e"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B01956-89A4-452F-B337-BF42E6A84754}">
  <ds:schemaRefs>
    <ds:schemaRef ds:uri="http://schemas.microsoft.com/office/2006/metadata/properties"/>
    <ds:schemaRef ds:uri="c74dc0d8-9e79-43b3-a046-d7b4f8b6315c"/>
    <ds:schemaRef ds:uri="http://purl.org/dc/terms/"/>
    <ds:schemaRef ds:uri="http://schemas.openxmlformats.org/package/2006/metadata/core-properties"/>
    <ds:schemaRef ds:uri="http://purl.org/dc/dcmitype/"/>
    <ds:schemaRef ds:uri="http://schemas.microsoft.com/office/infopath/2007/PartnerControls"/>
    <ds:schemaRef ds:uri="56e86ec4-42b3-40be-b6cc-1f21e0b6ce44"/>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D7D11096-7A32-416E-98F2-1D181EB957B5}">
  <ds:schemaRefs>
    <ds:schemaRef ds:uri="http://schemas.microsoft.com/sharepoint/v3/contenttype/forms"/>
  </ds:schemaRefs>
</ds:datastoreItem>
</file>

<file path=customXml/itemProps3.xml><?xml version="1.0" encoding="utf-8"?>
<ds:datastoreItem xmlns:ds="http://schemas.openxmlformats.org/officeDocument/2006/customXml" ds:itemID="{989D9C85-6F08-4A11-BEA8-145582F2247E}"/>
</file>

<file path=docProps/app.xml><?xml version="1.0" encoding="utf-8"?>
<Properties xmlns="http://schemas.openxmlformats.org/officeDocument/2006/extended-properties" xmlns:vt="http://schemas.openxmlformats.org/officeDocument/2006/docPropsVTypes">
  <Template>Office Theme</Template>
  <TotalTime>5440</TotalTime>
  <Words>1811</Words>
  <Application>Microsoft Office PowerPoint</Application>
  <PresentationFormat>On-screen Show (16:9)</PresentationFormat>
  <Paragraphs>301</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Arial MT</vt:lpstr>
      <vt:lpstr>Dark Background</vt:lpstr>
      <vt:lpstr>Hypertension Treatment in Nigeria: Early Results of a Type 2 Hybrid Effectiveness and Implementation Interrupted Time Series Trial</vt:lpstr>
      <vt:lpstr>Global hypertension cascade of care</vt:lpstr>
      <vt:lpstr>Hypertension treatment in Nigeria</vt:lpstr>
      <vt:lpstr>Implementation PACKAGE</vt:lpstr>
      <vt:lpstr>METHODS</vt:lpstr>
      <vt:lpstr>METHODS</vt:lpstr>
      <vt:lpstr>RESULTS</vt:lpstr>
      <vt:lpstr>RESULTS</vt:lpstr>
      <vt:lpstr>RESULTS</vt:lpstr>
      <vt:lpstr>RESULTS</vt:lpstr>
      <vt:lpstr>PowerPoint Presentation</vt:lpstr>
      <vt:lpstr>Discussion</vt:lpstr>
      <vt:lpstr>CONCLUSION</vt:lpstr>
      <vt:lpstr>ACKNOWLEDGMENTS</vt:lpstr>
      <vt:lpstr>Cardiovascular research unit of University OF abuja &amp; university of abuja teaching hospital</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Kutos</dc:creator>
  <cp:lastModifiedBy>Jason Wermers</cp:lastModifiedBy>
  <cp:revision>231</cp:revision>
  <dcterms:created xsi:type="dcterms:W3CDTF">2020-08-20T15:39:54Z</dcterms:created>
  <dcterms:modified xsi:type="dcterms:W3CDTF">2023-11-13T12:37:17Z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0x010100D7DBA476097D9D43A812F6304B5BB482</vt:lpwstr>
  </property>
</Properties>
</file>