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82" r:id="rId5"/>
    <p:sldId id="264" r:id="rId6"/>
    <p:sldId id="273" r:id="rId7"/>
    <p:sldId id="278" r:id="rId8"/>
    <p:sldId id="275" r:id="rId9"/>
    <p:sldId id="274" r:id="rId10"/>
    <p:sldId id="269" r:id="rId11"/>
    <p:sldId id="268" r:id="rId12"/>
    <p:sldId id="257" r:id="rId13"/>
    <p:sldId id="276" r:id="rId14"/>
    <p:sldId id="258" r:id="rId15"/>
    <p:sldId id="259" r:id="rId16"/>
    <p:sldId id="266" r:id="rId17"/>
    <p:sldId id="261" r:id="rId18"/>
    <p:sldId id="260" r:id="rId19"/>
    <p:sldId id="263" r:id="rId20"/>
    <p:sldId id="280" r:id="rId21"/>
    <p:sldId id="281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12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0" y="0"/>
            <a:ext cx="8734425" cy="6858000"/>
            <a:chOff x="0" y="0"/>
            <a:chExt cx="5502" cy="4320"/>
          </a:xfrm>
        </p:grpSpPr>
        <p:sp>
          <p:nvSpPr>
            <p:cNvPr id="6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97" descr="blue-gradient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9" descr="PerelmanMedicine_logo_RB_sm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" y="3531"/>
              <a:ext cx="180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105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2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90488"/>
            <a:ext cx="2128838" cy="2478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90488"/>
            <a:ext cx="6238875" cy="2478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95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0" y="0"/>
            <a:ext cx="8734425" cy="6858000"/>
            <a:chOff x="0" y="0"/>
            <a:chExt cx="5502" cy="4320"/>
          </a:xfrm>
        </p:grpSpPr>
        <p:sp>
          <p:nvSpPr>
            <p:cNvPr id="6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97" descr="blue-gradient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9" descr="PerelmanMedicine_logo_RB_sm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" y="3531"/>
              <a:ext cx="180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1055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11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456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40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3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12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890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28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11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008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21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90488"/>
            <a:ext cx="2128838" cy="2478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90488"/>
            <a:ext cx="6238875" cy="2478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95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  <a:defRPr/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0" y="0"/>
            <a:ext cx="8734425" cy="6858000"/>
            <a:chOff x="0" y="0"/>
            <a:chExt cx="5502" cy="4320"/>
          </a:xfrm>
        </p:grpSpPr>
        <p:sp>
          <p:nvSpPr>
            <p:cNvPr id="6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97" descr="blue-gradient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9" descr="PerelmanMedicine_logo_RB_sm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02" y="3531"/>
              <a:ext cx="180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6467475"/>
            <a:ext cx="2209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467475"/>
            <a:ext cx="2209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456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90488"/>
            <a:ext cx="2128838" cy="2478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90488"/>
            <a:ext cx="6238875" cy="2478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EA56C-945D-4152-AA1D-10C7F33B1A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/>
        </p:nvSpPr>
        <p:spPr bwMode="auto">
          <a:xfrm>
            <a:off x="612775" y="582613"/>
            <a:ext cx="7918450" cy="7889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en-US" sz="4200">
              <a:solidFill>
                <a:srgbClr val="FFFF00"/>
              </a:solidFill>
              <a:latin typeface="Century Gothic"/>
              <a:cs typeface="Arial" pitchFamily="34" charset="0"/>
            </a:endParaRPr>
          </a:p>
        </p:txBody>
      </p:sp>
      <p:sp>
        <p:nvSpPr>
          <p:cNvPr id="3" name="Rectangle 3"/>
          <p:cNvSpPr>
            <a:spLocks noGrp="1"/>
          </p:cNvSpPr>
          <p:nvPr/>
        </p:nvSpPr>
        <p:spPr bwMode="auto">
          <a:xfrm>
            <a:off x="989013" y="2044700"/>
            <a:ext cx="7165975" cy="40814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54638C"/>
              </a:buClr>
              <a:buSzPct val="90000"/>
              <a:buFont typeface="Wingdings 2" pitchFamily="18" charset="2"/>
              <a:buChar char="Ü"/>
              <a:defRPr/>
            </a:pPr>
            <a:endParaRPr lang="en-US" sz="2200">
              <a:solidFill>
                <a:prstClr val="white"/>
              </a:solidFill>
              <a:latin typeface="Century Gothic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752600"/>
            <a:ext cx="41529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752600"/>
            <a:ext cx="41529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28600" y="66294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C24B7-3AC8-4112-8138-6AE0FC3042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4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1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89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28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00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1</a:t>
            </a:r>
          </a:p>
          <a:p>
            <a:pPr lvl="1"/>
            <a:r>
              <a:rPr lang="en-US" smtClean="0"/>
              <a:t>Level two</a:t>
            </a:r>
          </a:p>
          <a:p>
            <a:pPr lvl="2"/>
            <a:r>
              <a:rPr lang="en-US" smtClean="0"/>
              <a:t>Level three</a:t>
            </a:r>
          </a:p>
          <a:p>
            <a:pPr lvl="3"/>
            <a:r>
              <a:rPr lang="en-US" smtClean="0"/>
              <a:t>Level four</a:t>
            </a:r>
          </a:p>
          <a:p>
            <a:pPr lvl="4"/>
            <a:r>
              <a:rPr lang="en-US" smtClean="0"/>
              <a:t>Level five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8896350" y="6589713"/>
            <a:ext cx="1428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algn="r" defTabSz="901700" eaLnBrk="0" hangingPunct="0"/>
            <a:fld id="{A990FAA3-1F5B-4A5D-AD5C-3B6ACF7CA758}" type="slidenum">
              <a:rPr lang="en-US" sz="1100" b="1">
                <a:solidFill>
                  <a:srgbClr val="14397F"/>
                </a:solidFill>
                <a:latin typeface="Franklin Gothic Book" pitchFamily="34" charset="0"/>
              </a:rPr>
              <a:pPr algn="r" defTabSz="901700" eaLnBrk="0" hangingPunct="0"/>
              <a:t>‹#›</a:t>
            </a:fld>
            <a:endParaRPr lang="en-US" sz="1100" b="1">
              <a:solidFill>
                <a:srgbClr val="14397F"/>
              </a:solidFill>
              <a:latin typeface="Franklin Gothic Book" pitchFamily="34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0" y="673100"/>
            <a:ext cx="9144000" cy="6146800"/>
            <a:chOff x="0" y="424"/>
            <a:chExt cx="5760" cy="3872"/>
          </a:xfrm>
        </p:grpSpPr>
        <p:sp>
          <p:nvSpPr>
            <p:cNvPr id="1031" name="Line 9"/>
            <p:cNvSpPr>
              <a:spLocks noChangeShapeType="1"/>
            </p:cNvSpPr>
            <p:nvPr userDrawn="1"/>
          </p:nvSpPr>
          <p:spPr bwMode="auto">
            <a:xfrm>
              <a:off x="0" y="3979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2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1033" name="Picture 30" descr="PerelmanMedicine_logo_RB_t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" y="4020"/>
              <a:ext cx="960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2pPr>
      <a:lvl3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3pPr>
      <a:lvl4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4pPr>
      <a:lvl5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5pPr>
      <a:lvl6pPr marL="4572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1" fontAlgn="base" hangingPunct="1">
        <a:spcBef>
          <a:spcPts val="400"/>
        </a:spcBef>
        <a:spcAft>
          <a:spcPts val="200"/>
        </a:spcAft>
        <a:buClr>
          <a:schemeClr val="tx2"/>
        </a:buClr>
        <a:buFont typeface="Wingdings" pitchFamily="2" charset="2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</a:defRPr>
      </a:lvl2pPr>
      <a:lvl3pPr marL="1077913" indent="-30321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</a:defRPr>
      </a:lvl3pPr>
      <a:lvl4pPr marL="1438275" indent="-24606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○"/>
        <a:defRPr sz="1600">
          <a:solidFill>
            <a:srgbClr val="000000"/>
          </a:solidFill>
          <a:latin typeface="+mn-lt"/>
        </a:defRPr>
      </a:lvl4pPr>
      <a:lvl5pPr marL="17954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5pPr>
      <a:lvl6pPr marL="22526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1</a:t>
            </a:r>
          </a:p>
          <a:p>
            <a:pPr lvl="1"/>
            <a:r>
              <a:rPr lang="en-US" smtClean="0"/>
              <a:t>Level two</a:t>
            </a:r>
          </a:p>
          <a:p>
            <a:pPr lvl="2"/>
            <a:r>
              <a:rPr lang="en-US" smtClean="0"/>
              <a:t>Level three</a:t>
            </a:r>
          </a:p>
          <a:p>
            <a:pPr lvl="3"/>
            <a:r>
              <a:rPr lang="en-US" smtClean="0"/>
              <a:t>Level four</a:t>
            </a:r>
          </a:p>
          <a:p>
            <a:pPr lvl="4"/>
            <a:r>
              <a:rPr lang="en-US" smtClean="0"/>
              <a:t>Level five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8896350" y="6589713"/>
            <a:ext cx="1428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algn="r" defTabSz="901700" eaLnBrk="0" hangingPunct="0"/>
            <a:fld id="{A990FAA3-1F5B-4A5D-AD5C-3B6ACF7CA758}" type="slidenum">
              <a:rPr lang="en-US" sz="1100" b="1">
                <a:solidFill>
                  <a:srgbClr val="14397F"/>
                </a:solidFill>
                <a:latin typeface="Franklin Gothic Book" pitchFamily="34" charset="0"/>
              </a:rPr>
              <a:pPr algn="r" defTabSz="901700" eaLnBrk="0" hangingPunct="0"/>
              <a:t>‹#›</a:t>
            </a:fld>
            <a:endParaRPr lang="en-US" sz="1100" b="1">
              <a:solidFill>
                <a:srgbClr val="14397F"/>
              </a:solidFill>
              <a:latin typeface="Franklin Gothic Book" pitchFamily="34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0" y="673100"/>
            <a:ext cx="9144000" cy="6146800"/>
            <a:chOff x="0" y="424"/>
            <a:chExt cx="5760" cy="3872"/>
          </a:xfrm>
        </p:grpSpPr>
        <p:sp>
          <p:nvSpPr>
            <p:cNvPr id="1031" name="Line 9"/>
            <p:cNvSpPr>
              <a:spLocks noChangeShapeType="1"/>
            </p:cNvSpPr>
            <p:nvPr userDrawn="1"/>
          </p:nvSpPr>
          <p:spPr bwMode="auto">
            <a:xfrm>
              <a:off x="0" y="3979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2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1033" name="Picture 30" descr="PerelmanMedicine_logo_RB_t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" y="4020"/>
              <a:ext cx="960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2pPr>
      <a:lvl3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3pPr>
      <a:lvl4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4pPr>
      <a:lvl5pPr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5pPr>
      <a:lvl6pPr marL="4572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1" fontAlgn="base" hangingPunct="1">
        <a:spcBef>
          <a:spcPts val="400"/>
        </a:spcBef>
        <a:spcAft>
          <a:spcPts val="200"/>
        </a:spcAft>
        <a:buClr>
          <a:schemeClr val="tx2"/>
        </a:buClr>
        <a:buFont typeface="Wingdings" pitchFamily="2" charset="2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</a:defRPr>
      </a:lvl2pPr>
      <a:lvl3pPr marL="1077913" indent="-30321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</a:defRPr>
      </a:lvl3pPr>
      <a:lvl4pPr marL="1438275" indent="-246063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○"/>
        <a:defRPr sz="1600">
          <a:solidFill>
            <a:srgbClr val="000000"/>
          </a:solidFill>
          <a:latin typeface="+mn-lt"/>
        </a:defRPr>
      </a:lvl4pPr>
      <a:lvl5pPr marL="17954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5pPr>
      <a:lvl6pPr marL="22526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1</a:t>
            </a:r>
          </a:p>
          <a:p>
            <a:pPr lvl="1"/>
            <a:r>
              <a:rPr lang="en-US" smtClean="0"/>
              <a:t>Level two</a:t>
            </a:r>
          </a:p>
          <a:p>
            <a:pPr lvl="2"/>
            <a:r>
              <a:rPr lang="en-US" smtClean="0"/>
              <a:t>Level three</a:t>
            </a:r>
          </a:p>
          <a:p>
            <a:pPr lvl="3"/>
            <a:r>
              <a:rPr lang="en-US" smtClean="0"/>
              <a:t>Level four</a:t>
            </a:r>
          </a:p>
          <a:p>
            <a:pPr lvl="4"/>
            <a:r>
              <a:rPr lang="en-US" smtClean="0"/>
              <a:t>Level five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8896350" y="6589713"/>
            <a:ext cx="142875" cy="168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algn="r" defTabSz="901700" eaLnBrk="0" hangingPunct="0">
              <a:defRPr/>
            </a:pPr>
            <a:fld id="{1AD83C12-FAAA-479C-9CF8-1F6D541D96BC}" type="slidenum">
              <a:rPr lang="en-US" sz="1100" b="1">
                <a:solidFill>
                  <a:srgbClr val="14397F"/>
                </a:solidFill>
                <a:latin typeface="Franklin Gothic Book" pitchFamily="34" charset="0"/>
              </a:rPr>
              <a:pPr algn="r" defTabSz="901700" eaLnBrk="0" hangingPunct="0">
                <a:defRPr/>
              </a:pPr>
              <a:t>‹#›</a:t>
            </a:fld>
            <a:endParaRPr lang="en-US" sz="1100" b="1">
              <a:solidFill>
                <a:srgbClr val="14397F"/>
              </a:solidFill>
              <a:latin typeface="Franklin Gothic Book" pitchFamily="34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  <a:defRPr/>
            </a:pPr>
            <a:endParaRPr lang="en-US" sz="1900">
              <a:solidFill>
                <a:srgbClr val="000000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0" y="673100"/>
            <a:ext cx="9144000" cy="6146800"/>
            <a:chOff x="0" y="424"/>
            <a:chExt cx="5760" cy="3872"/>
          </a:xfrm>
        </p:grpSpPr>
        <p:sp>
          <p:nvSpPr>
            <p:cNvPr id="1031" name="Line 9"/>
            <p:cNvSpPr>
              <a:spLocks noChangeShapeType="1"/>
            </p:cNvSpPr>
            <p:nvPr userDrawn="1"/>
          </p:nvSpPr>
          <p:spPr bwMode="auto">
            <a:xfrm>
              <a:off x="0" y="3979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2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5129" name="Picture 30" descr="PerelmanMedicine_logo_RB_t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76" y="4020"/>
              <a:ext cx="96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0177" name="Picture 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53200" y="6467475"/>
            <a:ext cx="2209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5pPr>
      <a:lvl6pPr marL="4572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pitchFamily="2" charset="2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–"/>
        <a:defRPr>
          <a:solidFill>
            <a:srgbClr val="000000"/>
          </a:solidFill>
          <a:latin typeface="+mn-lt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○"/>
        <a:defRPr sz="1600">
          <a:solidFill>
            <a:srgbClr val="000000"/>
          </a:solidFill>
          <a:latin typeface="+mn-lt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5pPr>
      <a:lvl6pPr marL="22526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1" fontAlgn="base" hangingPunct="1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09600" y="2590800"/>
            <a:ext cx="8077200" cy="2667000"/>
          </a:xfrm>
        </p:spPr>
        <p:txBody>
          <a:bodyPr>
            <a:normAutofit/>
          </a:bodyPr>
          <a:lstStyle/>
          <a:p>
            <a:r>
              <a:rPr lang="en-US" b="1" dirty="0" smtClean="0"/>
              <a:t>Jay Giri, MD MPH</a:t>
            </a:r>
          </a:p>
          <a:p>
            <a:r>
              <a:rPr lang="en-US" dirty="0" smtClean="0"/>
              <a:t>Assistant Professor of Medicine</a:t>
            </a:r>
            <a:endParaRPr lang="en-US" b="1" dirty="0" smtClean="0"/>
          </a:p>
          <a:p>
            <a:r>
              <a:rPr lang="en-US" b="1" dirty="0" smtClean="0"/>
              <a:t>Director, Pulmonary Embolism Response Team</a:t>
            </a:r>
          </a:p>
          <a:p>
            <a:r>
              <a:rPr lang="en-US" dirty="0" smtClean="0"/>
              <a:t>Associate Director, Penn Cardiovascular Outcomes, Quality &amp; Evaluative Research Center</a:t>
            </a:r>
            <a:endParaRPr lang="en-US" b="1" dirty="0" smtClean="0"/>
          </a:p>
          <a:p>
            <a:r>
              <a:rPr lang="en-US" b="1" dirty="0" smtClean="0"/>
              <a:t>University of Pennsylvania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62000" y="1752600"/>
            <a:ext cx="8382000" cy="5429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Pulmonary Embolism: Filling the Evidence Gap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5408886"/>
          </a:xfrm>
        </p:spPr>
        <p:txBody>
          <a:bodyPr/>
          <a:lstStyle/>
          <a:p>
            <a:r>
              <a:rPr lang="en-US" sz="3200" dirty="0" smtClean="0"/>
              <a:t>EKOS catheter = $3,000 list price</a:t>
            </a:r>
          </a:p>
          <a:p>
            <a:pPr lvl="1"/>
            <a:r>
              <a:rPr lang="en-US" sz="3000" dirty="0" smtClean="0"/>
              <a:t>Most cases – 2 catheters = </a:t>
            </a:r>
            <a:r>
              <a:rPr lang="en-US" sz="4000" b="1" dirty="0" smtClean="0">
                <a:solidFill>
                  <a:srgbClr val="00B050"/>
                </a:solidFill>
              </a:rPr>
              <a:t>$6,000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Estimated 300,000 PE hospitalizations</a:t>
            </a:r>
          </a:p>
          <a:p>
            <a:endParaRPr lang="en-US" sz="3200" dirty="0" smtClean="0"/>
          </a:p>
          <a:p>
            <a:r>
              <a:rPr lang="en-US" sz="3200" dirty="0" smtClean="0"/>
              <a:t>40% intermediate/high-risk</a:t>
            </a:r>
          </a:p>
          <a:p>
            <a:pPr lvl="1"/>
            <a:r>
              <a:rPr lang="en-US" sz="3000" dirty="0" smtClean="0"/>
              <a:t>120,000 potential cases</a:t>
            </a:r>
          </a:p>
          <a:p>
            <a:endParaRPr lang="en-US" sz="3200" dirty="0" smtClean="0"/>
          </a:p>
          <a:p>
            <a:r>
              <a:rPr lang="en-US" sz="3200" dirty="0" smtClean="0"/>
              <a:t>US market: </a:t>
            </a:r>
            <a:r>
              <a:rPr lang="en-US" sz="4000" dirty="0" smtClean="0">
                <a:solidFill>
                  <a:srgbClr val="00B050"/>
                </a:solidFill>
              </a:rPr>
              <a:t>$720M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UlTIMA</a:t>
            </a:r>
            <a:r>
              <a:rPr lang="en-US" dirty="0" smtClean="0"/>
              <a:t> &amp; SEATTLE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3813578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A 59 patient randomized trial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 150 patient single-armed trial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050" name="Picture 2" descr="C:\Documents and Settings\girij\Desktop\EKOS emai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897" y="914400"/>
            <a:ext cx="9029103" cy="5410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Interventional Physician Incentives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762000"/>
          <a:ext cx="83058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868449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Procedure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CPT code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Work RVU - Unilateral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Work RVU - Bilateral</a:t>
                      </a:r>
                      <a:endParaRPr lang="en-US" sz="2400" baseline="0" dirty="0"/>
                    </a:p>
                  </a:txBody>
                  <a:tcPr/>
                </a:tc>
              </a:tr>
              <a:tr h="8684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 guided access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76937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</a:t>
                      </a:r>
                      <a:endParaRPr lang="en-US" sz="2000" dirty="0"/>
                    </a:p>
                  </a:txBody>
                  <a:tcPr/>
                </a:tc>
              </a:tr>
              <a:tr h="8684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Main PA  </a:t>
                      </a:r>
                      <a:r>
                        <a:rPr lang="en-US" sz="2000" dirty="0" err="1" smtClean="0"/>
                        <a:t>cath</a:t>
                      </a:r>
                      <a:r>
                        <a:rPr lang="en-US" sz="2000" dirty="0" smtClean="0"/>
                        <a:t> placement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36013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2.52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2.52</a:t>
                      </a:r>
                      <a:endParaRPr lang="en-US" sz="2000" dirty="0"/>
                    </a:p>
                  </a:txBody>
                  <a:tcPr/>
                </a:tc>
              </a:tr>
              <a:tr h="5031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  gram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75743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1.66</a:t>
                      </a:r>
                      <a:endParaRPr lang="en-US" sz="2000" dirty="0"/>
                    </a:p>
                  </a:txBody>
                  <a:tcPr/>
                </a:tc>
              </a:tr>
              <a:tr h="8684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Selective PA</a:t>
                      </a:r>
                      <a:r>
                        <a:rPr lang="en-US" sz="2000" baseline="0" dirty="0" smtClean="0"/>
                        <a:t> Placement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36015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5.25</a:t>
                      </a:r>
                      <a:endParaRPr lang="en-US" sz="2000" dirty="0"/>
                    </a:p>
                  </a:txBody>
                  <a:tcPr/>
                </a:tc>
              </a:tr>
              <a:tr h="5031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Infusion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37211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</a:tr>
              <a:tr h="5031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Cessation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37214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2.74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4.11</a:t>
                      </a:r>
                      <a:endParaRPr lang="en-US" sz="2000" dirty="0"/>
                    </a:p>
                  </a:txBody>
                  <a:tcPr/>
                </a:tc>
              </a:tr>
              <a:tr h="5031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18.39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26.14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1447800" y="1447800"/>
            <a:ext cx="6858000" cy="4572000"/>
          </a:xfrm>
          <a:prstGeom prst="rect">
            <a:avLst/>
          </a:prstGeom>
          <a:solidFill>
            <a:srgbClr val="FFC0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AACAF0">
                    <a:lumMod val="10000"/>
                  </a:srgbClr>
                </a:solidFill>
              </a:rPr>
              <a:t>Bilateral PE CDT : 26.14 RVU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3200" dirty="0">
              <a:solidFill>
                <a:srgbClr val="AACAF0">
                  <a:lumMod val="10000"/>
                </a:srgb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AACAF0">
                    <a:lumMod val="10000"/>
                  </a:srgbClr>
                </a:solidFill>
              </a:rPr>
              <a:t>LHC + PCI : 15.96 RVU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3200" dirty="0">
              <a:solidFill>
                <a:srgbClr val="AACAF0">
                  <a:lumMod val="10000"/>
                </a:srgb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AACAF0">
                    <a:lumMod val="10000"/>
                  </a:srgbClr>
                </a:solidFill>
              </a:rPr>
              <a:t>TF TAVR : 15.7 RVU (per operator)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3200" dirty="0">
              <a:solidFill>
                <a:srgbClr val="AACAF0">
                  <a:lumMod val="10000"/>
                </a:srgb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AACAF0">
                    <a:lumMod val="10000"/>
                  </a:srgbClr>
                </a:solidFill>
              </a:rPr>
              <a:t>1 hour critical care time: 4.5 RVU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8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 Interventional Therapies on the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girij\Desktop\sc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00200"/>
            <a:ext cx="6502399" cy="4876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76400" y="3352800"/>
            <a:ext cx="2514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Evidence-Based Regulation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562600" y="2819400"/>
            <a:ext cx="2819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Technological Advancement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Ready for PE Devices without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5598682"/>
          </a:xfrm>
        </p:spPr>
        <p:txBody>
          <a:bodyPr/>
          <a:lstStyle/>
          <a:p>
            <a:r>
              <a:rPr lang="en-US" dirty="0" smtClean="0"/>
              <a:t>EKOS </a:t>
            </a:r>
          </a:p>
          <a:p>
            <a:pPr lvl="1"/>
            <a:r>
              <a:rPr lang="en-US" dirty="0" smtClean="0"/>
              <a:t>Huge Potential Market</a:t>
            </a:r>
          </a:p>
          <a:p>
            <a:pPr lvl="1"/>
            <a:r>
              <a:rPr lang="en-US" dirty="0" smtClean="0"/>
              <a:t>510K</a:t>
            </a:r>
          </a:p>
          <a:p>
            <a:pPr lvl="1"/>
            <a:r>
              <a:rPr lang="en-US" dirty="0" smtClean="0"/>
              <a:t>Cleared with only 180 total patients studied </a:t>
            </a:r>
          </a:p>
          <a:p>
            <a:pPr lvl="1"/>
            <a:r>
              <a:rPr lang="en-US" dirty="0" smtClean="0"/>
              <a:t>$6K per case</a:t>
            </a:r>
          </a:p>
          <a:p>
            <a:r>
              <a:rPr lang="en-US" dirty="0" err="1" smtClean="0"/>
              <a:t>Angiovac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No comparative data of any kind</a:t>
            </a:r>
          </a:p>
          <a:p>
            <a:pPr lvl="1"/>
            <a:r>
              <a:rPr lang="en-US" dirty="0" smtClean="0"/>
              <a:t>Largest Published Study – 14 patients</a:t>
            </a:r>
          </a:p>
          <a:p>
            <a:pPr lvl="1"/>
            <a:r>
              <a:rPr lang="en-US" dirty="0" smtClean="0"/>
              <a:t>$14K per device</a:t>
            </a:r>
          </a:p>
          <a:p>
            <a:r>
              <a:rPr lang="en-US" dirty="0" err="1" smtClean="0"/>
              <a:t>Flowtriever</a:t>
            </a:r>
            <a:endParaRPr lang="en-US" dirty="0" smtClean="0"/>
          </a:p>
          <a:p>
            <a:pPr lvl="1"/>
            <a:r>
              <a:rPr lang="en-US" dirty="0" smtClean="0"/>
              <a:t>Huge Potential Market</a:t>
            </a:r>
          </a:p>
          <a:p>
            <a:pPr lvl="1"/>
            <a:r>
              <a:rPr lang="en-US" dirty="0" smtClean="0"/>
              <a:t>Looking for 510k with 150 patient study (FLARE study)</a:t>
            </a:r>
          </a:p>
          <a:p>
            <a:pPr lvl="1"/>
            <a:r>
              <a:rPr lang="en-US" dirty="0" smtClean="0"/>
              <a:t>$5K per device</a:t>
            </a:r>
          </a:p>
          <a:p>
            <a:r>
              <a:rPr lang="en-US" dirty="0" smtClean="0"/>
              <a:t>Indigo System (Penumbra)</a:t>
            </a:r>
          </a:p>
          <a:p>
            <a:pPr lvl="1"/>
            <a:r>
              <a:rPr lang="en-US" dirty="0" smtClean="0"/>
              <a:t>510k for removal of thrombus within the periphery</a:t>
            </a:r>
          </a:p>
          <a:p>
            <a:pPr lvl="1"/>
            <a:r>
              <a:rPr lang="en-US" dirty="0" smtClean="0"/>
              <a:t>Looking for 510k with 150 patient study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Clinician-Scientists Can Lead 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2" name="Picture 2" descr="C:\Documents and Settings\girij\Desktop\mitralvalvepaper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5410201" cy="3333750"/>
          </a:xfrm>
          <a:prstGeom prst="rect">
            <a:avLst/>
          </a:prstGeom>
          <a:noFill/>
        </p:spPr>
      </p:pic>
      <p:pic>
        <p:nvPicPr>
          <p:cNvPr id="20483" name="Picture 3" descr="C:\Documents and Settings\girij\Desktop\LAApaper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352800"/>
            <a:ext cx="6010275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642225" cy="5455053"/>
          </a:xfrm>
        </p:spPr>
        <p:txBody>
          <a:bodyPr/>
          <a:lstStyle/>
          <a:p>
            <a:r>
              <a:rPr lang="en-US" sz="2800" dirty="0" smtClean="0"/>
              <a:t>Outcomes Definitions</a:t>
            </a:r>
          </a:p>
          <a:p>
            <a:endParaRPr lang="en-US" sz="2800" dirty="0" smtClean="0"/>
          </a:p>
          <a:p>
            <a:r>
              <a:rPr lang="en-US" sz="2800" dirty="0" smtClean="0"/>
              <a:t>Design of Studies</a:t>
            </a:r>
          </a:p>
          <a:p>
            <a:pPr lvl="1"/>
            <a:r>
              <a:rPr lang="en-US" sz="2800" dirty="0" smtClean="0"/>
              <a:t>Inclusion/Exclusion Criteria</a:t>
            </a:r>
          </a:p>
          <a:p>
            <a:pPr lvl="1"/>
            <a:r>
              <a:rPr lang="en-US" sz="2800" dirty="0" smtClean="0"/>
              <a:t>Selection of Control Arm Patients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Operator Training Requirements</a:t>
            </a:r>
          </a:p>
          <a:p>
            <a:endParaRPr lang="en-US" sz="2800" dirty="0" smtClean="0"/>
          </a:p>
          <a:p>
            <a:r>
              <a:rPr lang="en-US" sz="2800" dirty="0" smtClean="0"/>
              <a:t>Post-Marketing Registries to Assess External Validity Continually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Opportunities</a:t>
            </a:r>
            <a:endParaRPr lang="en-US" dirty="0"/>
          </a:p>
        </p:txBody>
      </p:sp>
      <p:pic>
        <p:nvPicPr>
          <p:cNvPr id="5122" name="Picture 2" descr="C:\Documents and Settings\girij\Desktop\pertregistry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739879" cy="4800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5029199" cy="5562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PERT Consortium</a:t>
            </a:r>
          </a:p>
          <a:p>
            <a:pPr lvl="1"/>
            <a:r>
              <a:rPr lang="en-US" dirty="0" smtClean="0"/>
              <a:t>Ken </a:t>
            </a:r>
            <a:r>
              <a:rPr lang="en-US" dirty="0" err="1" smtClean="0"/>
              <a:t>Rosenfield</a:t>
            </a:r>
            <a:r>
              <a:rPr lang="en-US" dirty="0" smtClean="0"/>
              <a:t> - MGH</a:t>
            </a:r>
          </a:p>
          <a:p>
            <a:pPr lvl="1"/>
            <a:r>
              <a:rPr lang="en-US" dirty="0" smtClean="0"/>
              <a:t>Victor </a:t>
            </a:r>
            <a:r>
              <a:rPr lang="en-US" dirty="0" err="1" smtClean="0"/>
              <a:t>Tapson</a:t>
            </a:r>
            <a:r>
              <a:rPr lang="en-US" dirty="0" smtClean="0"/>
              <a:t> – Cedar Sinai	</a:t>
            </a:r>
          </a:p>
          <a:p>
            <a:pPr lvl="1"/>
            <a:r>
              <a:rPr lang="en-US" dirty="0" smtClean="0"/>
              <a:t>Jana Montgomery – </a:t>
            </a:r>
            <a:r>
              <a:rPr lang="en-US" dirty="0" err="1" smtClean="0"/>
              <a:t>Lahey</a:t>
            </a:r>
            <a:r>
              <a:rPr lang="en-US" dirty="0" smtClean="0"/>
              <a:t> Clinic</a:t>
            </a:r>
          </a:p>
          <a:p>
            <a:pPr lvl="1"/>
            <a:r>
              <a:rPr lang="en-US" dirty="0" smtClean="0"/>
              <a:t>Many Others</a:t>
            </a:r>
          </a:p>
          <a:p>
            <a:endParaRPr lang="en-US" dirty="0" smtClean="0"/>
          </a:p>
          <a:p>
            <a:r>
              <a:rPr lang="en-US" dirty="0" smtClean="0"/>
              <a:t>Penn Pulmonary Embolism Response Team</a:t>
            </a:r>
          </a:p>
          <a:p>
            <a:pPr lvl="1"/>
            <a:r>
              <a:rPr lang="en-US" dirty="0" smtClean="0"/>
              <a:t>Steven Pugliese</a:t>
            </a:r>
          </a:p>
          <a:p>
            <a:pPr lvl="1"/>
            <a:r>
              <a:rPr lang="en-US" dirty="0" smtClean="0"/>
              <a:t>Jeremy Mazurek</a:t>
            </a:r>
          </a:p>
          <a:p>
            <a:pPr lvl="1"/>
            <a:r>
              <a:rPr lang="en-US" dirty="0" smtClean="0"/>
              <a:t>Barry Fuchs</a:t>
            </a:r>
          </a:p>
          <a:p>
            <a:pPr lvl="1"/>
            <a:r>
              <a:rPr lang="en-US" dirty="0" smtClean="0"/>
              <a:t>Prashanth Vallabhajosyula</a:t>
            </a:r>
          </a:p>
          <a:p>
            <a:pPr lvl="1"/>
            <a:r>
              <a:rPr lang="en-US" dirty="0" smtClean="0"/>
              <a:t>Tai Kobayashi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 Research Collaborators</a:t>
            </a:r>
          </a:p>
          <a:p>
            <a:pPr lvl="1"/>
            <a:r>
              <a:rPr lang="en-US" dirty="0" smtClean="0"/>
              <a:t>Saurav Chatterjee – U Conn</a:t>
            </a:r>
          </a:p>
          <a:p>
            <a:pPr lvl="1"/>
            <a:r>
              <a:rPr lang="en-US" dirty="0" smtClean="0"/>
              <a:t>Ido Weinberg - MGH</a:t>
            </a:r>
          </a:p>
          <a:p>
            <a:pPr lvl="1"/>
            <a:r>
              <a:rPr lang="en-US" dirty="0" smtClean="0"/>
              <a:t>Geoffrey Barnes - </a:t>
            </a:r>
            <a:r>
              <a:rPr lang="en-US" dirty="0" err="1" smtClean="0"/>
              <a:t>UMich</a:t>
            </a:r>
            <a:endParaRPr lang="en-US" dirty="0" smtClean="0"/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Kabhrel</a:t>
            </a:r>
            <a:r>
              <a:rPr lang="en-US" dirty="0" smtClean="0"/>
              <a:t>  - MGH</a:t>
            </a:r>
          </a:p>
          <a:p>
            <a:pPr lvl="1"/>
            <a:r>
              <a:rPr lang="en-US" dirty="0" smtClean="0"/>
              <a:t>Ken </a:t>
            </a:r>
            <a:r>
              <a:rPr lang="en-US" dirty="0" err="1" smtClean="0"/>
              <a:t>Rosenfield</a:t>
            </a:r>
            <a:r>
              <a:rPr lang="en-US" dirty="0" smtClean="0"/>
              <a:t> – MGH</a:t>
            </a:r>
          </a:p>
          <a:p>
            <a:pPr lvl="1"/>
            <a:r>
              <a:rPr lang="en-US" dirty="0" err="1" smtClean="0"/>
              <a:t>Akhi</a:t>
            </a:r>
            <a:r>
              <a:rPr lang="en-US" dirty="0" smtClean="0"/>
              <a:t> Sista - NYU</a:t>
            </a:r>
          </a:p>
          <a:p>
            <a:pPr lvl="1"/>
            <a:r>
              <a:rPr lang="en-US" dirty="0" smtClean="0"/>
              <a:t>Bram Geller &amp; Srinath Adusumalli - Penn</a:t>
            </a:r>
            <a:endParaRPr lang="en-US" dirty="0"/>
          </a:p>
        </p:txBody>
      </p:sp>
      <p:pic>
        <p:nvPicPr>
          <p:cNvPr id="30722" name="Picture 2" descr="Image result for emile moh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8600"/>
            <a:ext cx="2667000" cy="39593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62600" y="42672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Emile Mohler, MD</a:t>
            </a:r>
          </a:p>
          <a:p>
            <a:pPr algn="ctr"/>
            <a:r>
              <a:rPr lang="en-US" sz="3200" b="1" dirty="0" smtClean="0"/>
              <a:t>1961 – 2017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7610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812756"/>
          </a:xfrm>
        </p:spPr>
        <p:txBody>
          <a:bodyPr/>
          <a:lstStyle/>
          <a:p>
            <a:r>
              <a:rPr lang="en-US" dirty="0" smtClean="0"/>
              <a:t>Board of Directors: PERT Consortium, a 501c3 not-for-profit organization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Studies – Major Bleeding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399" y="825500"/>
          <a:ext cx="8032753" cy="278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584"/>
                <a:gridCol w="2351617"/>
                <a:gridCol w="3003552"/>
              </a:tblGrid>
              <a:tr h="893233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Non-ICH</a:t>
                      </a:r>
                      <a:r>
                        <a:rPr lang="en-US" sz="2800" baseline="0" dirty="0" smtClean="0"/>
                        <a:t> Major Bleed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 Bleeding</a:t>
                      </a:r>
                      <a:endParaRPr lang="en-US" sz="2800" dirty="0"/>
                    </a:p>
                  </a:txBody>
                  <a:tcPr/>
                </a:tc>
              </a:tr>
              <a:tr h="89323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Catheter-Directed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164</a:t>
                      </a:r>
                      <a:endParaRPr lang="en-US" sz="2800" dirty="0"/>
                    </a:p>
                  </a:txBody>
                  <a:tcPr/>
                </a:tc>
              </a:tr>
              <a:tr h="89323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Systemic </a:t>
                      </a:r>
                      <a:r>
                        <a:rPr lang="en-US" sz="280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948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3505200"/>
            <a:ext cx="5334000" cy="2819400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800000">
                    <a:lumMod val="50000"/>
                  </a:srgbClr>
                </a:solidFill>
              </a:rPr>
              <a:t>P = 0.66</a:t>
            </a:r>
            <a:endParaRPr lang="en-US" sz="6000" dirty="0">
              <a:solidFill>
                <a:srgbClr val="800000">
                  <a:lumMod val="5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5867400"/>
            <a:ext cx="327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Chatterjee, et al.  JAMA 2014.</a:t>
            </a:r>
          </a:p>
          <a:p>
            <a:r>
              <a:rPr lang="en-US" sz="1400" dirty="0" err="1" smtClean="0">
                <a:solidFill>
                  <a:srgbClr val="000000"/>
                </a:solidFill>
              </a:rPr>
              <a:t>Kucher</a:t>
            </a:r>
            <a:r>
              <a:rPr lang="en-US" sz="1400" dirty="0" smtClean="0">
                <a:solidFill>
                  <a:srgbClr val="000000"/>
                </a:solidFill>
              </a:rPr>
              <a:t>, et al.  Circulation 2014.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Piazza, et al.  JACC </a:t>
            </a:r>
            <a:r>
              <a:rPr lang="en-US" sz="1400" dirty="0" err="1" smtClean="0">
                <a:solidFill>
                  <a:srgbClr val="000000"/>
                </a:solidFill>
              </a:rPr>
              <a:t>Intvn</a:t>
            </a:r>
            <a:r>
              <a:rPr lang="en-US" sz="1400" dirty="0" smtClean="0">
                <a:solidFill>
                  <a:srgbClr val="000000"/>
                </a:solidFill>
              </a:rPr>
              <a:t>. 2015</a:t>
            </a:r>
            <a:r>
              <a:rPr lang="en-US" dirty="0" smtClean="0">
                <a:solidFill>
                  <a:srgbClr val="000000"/>
                </a:solidFill>
              </a:rPr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Studies – ICH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1"/>
          <a:ext cx="8001000" cy="290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965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ICH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No ICH</a:t>
                      </a:r>
                      <a:endParaRPr lang="en-US" sz="3200" dirty="0"/>
                    </a:p>
                  </a:txBody>
                  <a:tcPr/>
                </a:tc>
              </a:tr>
              <a:tr h="97037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Catheter-Directed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180</a:t>
                      </a:r>
                      <a:endParaRPr lang="en-US" sz="2800" dirty="0"/>
                    </a:p>
                  </a:txBody>
                  <a:tcPr/>
                </a:tc>
              </a:tr>
              <a:tr h="96515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Systemic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3657600"/>
            <a:ext cx="5334000" cy="2819400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800000">
                    <a:lumMod val="50000"/>
                  </a:srgbClr>
                </a:solidFill>
              </a:rPr>
              <a:t>P = 0.15</a:t>
            </a:r>
            <a:endParaRPr lang="en-US" sz="6000" dirty="0">
              <a:solidFill>
                <a:srgbClr val="800000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5867400"/>
            <a:ext cx="327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Chatterjee, et al.  JAMA 2014.</a:t>
            </a:r>
          </a:p>
          <a:p>
            <a:r>
              <a:rPr lang="en-US" sz="1400" dirty="0" err="1" smtClean="0">
                <a:solidFill>
                  <a:srgbClr val="000000"/>
                </a:solidFill>
              </a:rPr>
              <a:t>Kucher</a:t>
            </a:r>
            <a:r>
              <a:rPr lang="en-US" sz="1400" dirty="0" smtClean="0">
                <a:solidFill>
                  <a:srgbClr val="000000"/>
                </a:solidFill>
              </a:rPr>
              <a:t>, et al.  Circulation 2014.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Piazza, et al.  JACC </a:t>
            </a:r>
            <a:r>
              <a:rPr lang="en-US" sz="1400" dirty="0" err="1" smtClean="0">
                <a:solidFill>
                  <a:srgbClr val="000000"/>
                </a:solidFill>
              </a:rPr>
              <a:t>Intvn</a:t>
            </a:r>
            <a:r>
              <a:rPr lang="en-US" sz="1400" dirty="0" smtClean="0">
                <a:solidFill>
                  <a:srgbClr val="000000"/>
                </a:solidFill>
              </a:rPr>
              <a:t>. 2015</a:t>
            </a:r>
            <a:r>
              <a:rPr lang="en-US" dirty="0" smtClean="0">
                <a:solidFill>
                  <a:srgbClr val="000000"/>
                </a:solidFill>
              </a:rPr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42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ICH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No ICH</a:t>
                      </a:r>
                      <a:endParaRPr lang="en-US" sz="3200" dirty="0"/>
                    </a:p>
                  </a:txBody>
                  <a:tcPr/>
                </a:tc>
              </a:tr>
              <a:tr h="137501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Catheter-Directed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180</a:t>
                      </a:r>
                      <a:endParaRPr lang="en-US" sz="2800" dirty="0"/>
                    </a:p>
                  </a:txBody>
                  <a:tcPr/>
                </a:tc>
              </a:tr>
              <a:tr h="75403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Systemic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Lysis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4038600"/>
            <a:ext cx="5334000" cy="2819400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800000">
                    <a:lumMod val="50000"/>
                  </a:srgbClr>
                </a:solidFill>
              </a:rPr>
              <a:t>P = 0.49</a:t>
            </a:r>
            <a:endParaRPr lang="en-US" sz="6000" dirty="0">
              <a:solidFill>
                <a:srgbClr val="800000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5867400"/>
            <a:ext cx="327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Chatterjee, et al.  JAMA 2014.</a:t>
            </a:r>
          </a:p>
          <a:p>
            <a:r>
              <a:rPr lang="en-US" sz="1400" dirty="0" err="1" smtClean="0">
                <a:solidFill>
                  <a:srgbClr val="000000"/>
                </a:solidFill>
              </a:rPr>
              <a:t>Kucher</a:t>
            </a:r>
            <a:r>
              <a:rPr lang="en-US" sz="1400" dirty="0" smtClean="0">
                <a:solidFill>
                  <a:srgbClr val="000000"/>
                </a:solidFill>
              </a:rPr>
              <a:t>, et al.  Circulation 2014.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Piazza, et al.  JACC </a:t>
            </a:r>
            <a:r>
              <a:rPr lang="en-US" sz="1400" dirty="0" err="1" smtClean="0">
                <a:solidFill>
                  <a:srgbClr val="000000"/>
                </a:solidFill>
              </a:rPr>
              <a:t>Intvn</a:t>
            </a:r>
            <a:r>
              <a:rPr lang="en-US" sz="1400" dirty="0" smtClean="0">
                <a:solidFill>
                  <a:srgbClr val="000000"/>
                </a:solidFill>
              </a:rPr>
              <a:t>. 2015</a:t>
            </a:r>
            <a:r>
              <a:rPr lang="en-US" dirty="0" smtClean="0">
                <a:solidFill>
                  <a:srgbClr val="000000"/>
                </a:solidFill>
              </a:rPr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all know 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6060347"/>
          </a:xfrm>
        </p:spPr>
        <p:txBody>
          <a:bodyPr/>
          <a:lstStyle/>
          <a:p>
            <a:r>
              <a:rPr lang="en-US" sz="2800" dirty="0" err="1" smtClean="0"/>
              <a:t>Lytics</a:t>
            </a:r>
            <a:r>
              <a:rPr lang="en-US" sz="2800" dirty="0" smtClean="0"/>
              <a:t> vs. Anti-</a:t>
            </a:r>
            <a:r>
              <a:rPr lang="en-US" sz="2800" dirty="0" err="1" smtClean="0"/>
              <a:t>Coag</a:t>
            </a:r>
            <a:r>
              <a:rPr lang="en-US" sz="2800" dirty="0" smtClean="0"/>
              <a:t> for Intermediate-Risk PE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CDT vs. Systemic </a:t>
            </a:r>
            <a:r>
              <a:rPr lang="en-US" sz="2800" dirty="0" err="1" smtClean="0"/>
              <a:t>Lytics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Novel Catheter Based Therapies vs. </a:t>
            </a:r>
            <a:r>
              <a:rPr lang="en-US" sz="2800" dirty="0" err="1" smtClean="0"/>
              <a:t>Anticoag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3675078"/>
          </a:xfrm>
        </p:spPr>
        <p:txBody>
          <a:bodyPr/>
          <a:lstStyle/>
          <a:p>
            <a:r>
              <a:rPr lang="en-US" sz="2800" dirty="0" smtClean="0"/>
              <a:t>Who should receive </a:t>
            </a:r>
            <a:r>
              <a:rPr lang="en-US" sz="2800" dirty="0" err="1" smtClean="0"/>
              <a:t>embolectomy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Who needs hemodynamic support?</a:t>
            </a:r>
          </a:p>
          <a:p>
            <a:endParaRPr lang="en-US" sz="2800" dirty="0" smtClean="0"/>
          </a:p>
          <a:p>
            <a:r>
              <a:rPr lang="en-US" sz="2800" dirty="0" smtClean="0"/>
              <a:t>How should we dose our </a:t>
            </a:r>
            <a:r>
              <a:rPr lang="en-US" sz="2800" dirty="0" err="1" smtClean="0"/>
              <a:t>lytics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Best Therapies for Clot in Transit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State of Interventional PE Research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girij\Desktop\RoadtoNowh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12214"/>
            <a:ext cx="4723763" cy="483015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girij\Desktop\arrows-up-280x2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879" y="0"/>
            <a:ext cx="8836121" cy="65608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00200" y="4343400"/>
            <a:ext cx="838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4800600"/>
            <a:ext cx="1066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Industry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0" y="5257800"/>
            <a:ext cx="14478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Societal Leaders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447800" y="0"/>
            <a:ext cx="6705600" cy="6705600"/>
          </a:xfrm>
          <a:prstGeom prst="ellipse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1981200" y="1524000"/>
            <a:ext cx="5562600" cy="3733800"/>
          </a:xfrm>
          <a:prstGeom prst="line">
            <a:avLst/>
          </a:prstGeom>
          <a:ln w="152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160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dirty="0" smtClean="0"/>
              <a:t>New Technology = </a:t>
            </a:r>
          </a:p>
          <a:p>
            <a:pPr algn="ctr">
              <a:buNone/>
            </a:pPr>
            <a:r>
              <a:rPr lang="en-US" sz="4800" b="1" dirty="0" smtClean="0"/>
              <a:t>New Opportunity to Advance Scientific Understanding</a:t>
            </a:r>
            <a:endParaRPr lang="en-US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510K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825500"/>
            <a:ext cx="7826375" cy="4988258"/>
          </a:xfrm>
        </p:spPr>
        <p:txBody>
          <a:bodyPr/>
          <a:lstStyle/>
          <a:p>
            <a:r>
              <a:rPr lang="en-US" sz="3200" dirty="0" smtClean="0"/>
              <a:t>For Low and Moderate Risk Devices </a:t>
            </a:r>
          </a:p>
          <a:p>
            <a:pPr lvl="1"/>
            <a:r>
              <a:rPr lang="en-US" sz="3200" dirty="0" smtClean="0"/>
              <a:t>Does this apply to interventional PE therapies?</a:t>
            </a:r>
          </a:p>
          <a:p>
            <a:endParaRPr lang="en-US" sz="3200" dirty="0" smtClean="0"/>
          </a:p>
          <a:p>
            <a:r>
              <a:rPr lang="en-US" sz="3200" dirty="0" smtClean="0"/>
              <a:t>Establish a predicate device that is FDA cleared</a:t>
            </a:r>
          </a:p>
          <a:p>
            <a:endParaRPr lang="en-US" sz="3200" dirty="0" smtClean="0"/>
          </a:p>
          <a:p>
            <a:r>
              <a:rPr lang="en-US" sz="3200" dirty="0" smtClean="0"/>
              <a:t>Provide data showing substantial equivalence to predicate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Classified as Moderate Risk Device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Predicate Devices: Other catheters that can be used for infusion (Swan-</a:t>
            </a:r>
            <a:r>
              <a:rPr lang="en-US" sz="2400" dirty="0" err="1" smtClean="0"/>
              <a:t>Ganz</a:t>
            </a:r>
            <a:r>
              <a:rPr lang="en-US" sz="2400" dirty="0" smtClean="0"/>
              <a:t>, etc.)</a:t>
            </a:r>
          </a:p>
          <a:p>
            <a:endParaRPr lang="en-US" sz="2400" dirty="0" smtClean="0"/>
          </a:p>
          <a:p>
            <a:r>
              <a:rPr lang="en-US" sz="2400" dirty="0" smtClean="0"/>
              <a:t>Initial indication: Peripheral Infusion with Warning Stating Lack of Evidence in PE</a:t>
            </a:r>
          </a:p>
          <a:p>
            <a:endParaRPr lang="en-US" sz="2400" dirty="0" smtClean="0"/>
          </a:p>
          <a:p>
            <a:r>
              <a:rPr lang="en-US" sz="2400" dirty="0" smtClean="0"/>
              <a:t>ULTIMA/SEATTLE II results justified 510k for PE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penn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enn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enn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536</Words>
  <Application>Microsoft Office PowerPoint</Application>
  <PresentationFormat>On-screen Show (4:3)</PresentationFormat>
  <Paragraphs>198</Paragraphs>
  <Slides>22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Century Gothic</vt:lpstr>
      <vt:lpstr>Franklin Gothic Book</vt:lpstr>
      <vt:lpstr>Wingdings</vt:lpstr>
      <vt:lpstr>Wingdings 2</vt:lpstr>
      <vt:lpstr>1_penn</vt:lpstr>
      <vt:lpstr>2_penn</vt:lpstr>
      <vt:lpstr>3_penn</vt:lpstr>
      <vt:lpstr>Pulmonary Embolism: Filling the Evidence Gap</vt:lpstr>
      <vt:lpstr>Disclosures </vt:lpstr>
      <vt:lpstr>We all know the questions</vt:lpstr>
      <vt:lpstr>Some Other Questions</vt:lpstr>
      <vt:lpstr>Current State of Interventional PE Research</vt:lpstr>
      <vt:lpstr>PowerPoint Presentation</vt:lpstr>
      <vt:lpstr>PowerPoint Presentation</vt:lpstr>
      <vt:lpstr>510K Clearance</vt:lpstr>
      <vt:lpstr>EKOS</vt:lpstr>
      <vt:lpstr>Incentives </vt:lpstr>
      <vt:lpstr>UlTIMA &amp; SEATTLE II</vt:lpstr>
      <vt:lpstr>Marketing</vt:lpstr>
      <vt:lpstr>Interventional Physician Incentives</vt:lpstr>
      <vt:lpstr>PE Interventional Therapies on the Scale</vt:lpstr>
      <vt:lpstr>Get Ready for PE Devices without Data</vt:lpstr>
      <vt:lpstr>Clinician-Scientists Can Lead Development</vt:lpstr>
      <vt:lpstr>Defining the Field</vt:lpstr>
      <vt:lpstr>New Opportunities</vt:lpstr>
      <vt:lpstr>Thank You</vt:lpstr>
      <vt:lpstr>All Studies – Major Bleeding Comparison</vt:lpstr>
      <vt:lpstr>All Studies – ICH Comparison</vt:lpstr>
      <vt:lpstr>What if?</vt:lpstr>
    </vt:vector>
  </TitlesOfParts>
  <Company>UPHS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girij</dc:creator>
  <cp:lastModifiedBy>Checkin 005</cp:lastModifiedBy>
  <cp:revision>80</cp:revision>
  <dcterms:created xsi:type="dcterms:W3CDTF">2016-06-10T11:40:51Z</dcterms:created>
  <dcterms:modified xsi:type="dcterms:W3CDTF">2018-03-04T14:48:19Z</dcterms:modified>
</cp:coreProperties>
</file>