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36612" y="1897176"/>
            <a:ext cx="747077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97836" y="2991495"/>
            <a:ext cx="4348327" cy="1232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77800" y="4737100"/>
            <a:ext cx="803114" cy="383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2914" y="823938"/>
            <a:ext cx="8586470" cy="3244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1F5F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048658" y="4878556"/>
            <a:ext cx="986154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Relationship Id="rId3" Type="http://schemas.openxmlformats.org/officeDocument/2006/relationships/image" Target="../media/image6.jp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1.jpg"/><Relationship Id="rId3" Type="http://schemas.openxmlformats.org/officeDocument/2006/relationships/image" Target="../media/image52.jpg"/><Relationship Id="rId4" Type="http://schemas.openxmlformats.org/officeDocument/2006/relationships/image" Target="../media/image53.jpg"/><Relationship Id="rId5" Type="http://schemas.openxmlformats.org/officeDocument/2006/relationships/image" Target="../media/image54.png"/><Relationship Id="rId6" Type="http://schemas.openxmlformats.org/officeDocument/2006/relationships/image" Target="../media/image55.png"/><Relationship Id="rId7" Type="http://schemas.openxmlformats.org/officeDocument/2006/relationships/image" Target="../media/image56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3" Type="http://schemas.openxmlformats.org/officeDocument/2006/relationships/image" Target="../media/image20.png"/><Relationship Id="rId14" Type="http://schemas.openxmlformats.org/officeDocument/2006/relationships/image" Target="../media/image21.png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24.png"/><Relationship Id="rId18" Type="http://schemas.openxmlformats.org/officeDocument/2006/relationships/image" Target="../media/image25.png"/><Relationship Id="rId19" Type="http://schemas.openxmlformats.org/officeDocument/2006/relationships/image" Target="../media/image26.png"/><Relationship Id="rId20" Type="http://schemas.openxmlformats.org/officeDocument/2006/relationships/image" Target="../media/image27.png"/><Relationship Id="rId21" Type="http://schemas.openxmlformats.org/officeDocument/2006/relationships/image" Target="../media/image28.png"/><Relationship Id="rId22" Type="http://schemas.openxmlformats.org/officeDocument/2006/relationships/image" Target="../media/image29.png"/><Relationship Id="rId23" Type="http://schemas.openxmlformats.org/officeDocument/2006/relationships/image" Target="../media/image30.png"/><Relationship Id="rId24" Type="http://schemas.openxmlformats.org/officeDocument/2006/relationships/image" Target="../media/image31.jpg"/><Relationship Id="rId25" Type="http://schemas.openxmlformats.org/officeDocument/2006/relationships/image" Target="../media/image32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Relationship Id="rId3" Type="http://schemas.openxmlformats.org/officeDocument/2006/relationships/image" Target="../media/image34.png"/><Relationship Id="rId4" Type="http://schemas.openxmlformats.org/officeDocument/2006/relationships/image" Target="../media/image35.png"/><Relationship Id="rId5" Type="http://schemas.openxmlformats.org/officeDocument/2006/relationships/image" Target="../media/image36.png"/><Relationship Id="rId6" Type="http://schemas.openxmlformats.org/officeDocument/2006/relationships/image" Target="../media/image37.png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Relationship Id="rId10" Type="http://schemas.openxmlformats.org/officeDocument/2006/relationships/image" Target="../media/image41.png"/><Relationship Id="rId11" Type="http://schemas.openxmlformats.org/officeDocument/2006/relationships/image" Target="../media/image4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3.jpg"/><Relationship Id="rId3" Type="http://schemas.openxmlformats.org/officeDocument/2006/relationships/image" Target="../media/image44.jpg"/><Relationship Id="rId4" Type="http://schemas.openxmlformats.org/officeDocument/2006/relationships/image" Target="../media/image4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6.jpg"/><Relationship Id="rId3" Type="http://schemas.openxmlformats.org/officeDocument/2006/relationships/image" Target="../media/image47.jpg"/><Relationship Id="rId4" Type="http://schemas.openxmlformats.org/officeDocument/2006/relationships/image" Target="../media/image48.jpg"/><Relationship Id="rId5" Type="http://schemas.openxmlformats.org/officeDocument/2006/relationships/image" Target="../media/image4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4318000"/>
            <a:ext cx="1123031" cy="405740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70300" y="4241800"/>
            <a:ext cx="574390" cy="574390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68700" y="952500"/>
            <a:ext cx="1797456" cy="85725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5400" marR="5080" indent="200025">
              <a:lnSpc>
                <a:spcPct val="100000"/>
              </a:lnSpc>
              <a:spcBef>
                <a:spcPts val="100"/>
              </a:spcBef>
            </a:pPr>
            <a:r>
              <a:rPr dirty="0" sz="3000" i="1">
                <a:latin typeface="Arial"/>
                <a:cs typeface="Arial"/>
              </a:rPr>
              <a:t>Surgical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versus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transcatheter</a:t>
            </a:r>
            <a:r>
              <a:rPr dirty="0" sz="3000" spc="60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approach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spc="-25" i="1">
                <a:latin typeface="Arial"/>
                <a:cs typeface="Arial"/>
              </a:rPr>
              <a:t>in</a:t>
            </a:r>
            <a:r>
              <a:rPr dirty="0" sz="3000" spc="-25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combined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coronary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and</a:t>
            </a:r>
            <a:r>
              <a:rPr dirty="0" sz="3000" spc="70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aortic</a:t>
            </a:r>
            <a:r>
              <a:rPr dirty="0" sz="3000" spc="65">
                <a:latin typeface="Times New Roman"/>
                <a:cs typeface="Times New Roman"/>
              </a:rPr>
              <a:t> </a:t>
            </a:r>
            <a:r>
              <a:rPr dirty="0" sz="3000" i="1">
                <a:latin typeface="Arial"/>
                <a:cs typeface="Arial"/>
              </a:rPr>
              <a:t>valve</a:t>
            </a:r>
            <a:r>
              <a:rPr dirty="0" sz="3000" spc="70">
                <a:latin typeface="Times New Roman"/>
                <a:cs typeface="Times New Roman"/>
              </a:rPr>
              <a:t> </a:t>
            </a:r>
            <a:r>
              <a:rPr dirty="0" sz="3000" spc="-10" i="1">
                <a:latin typeface="Arial"/>
                <a:cs typeface="Arial"/>
              </a:rPr>
              <a:t>disease</a:t>
            </a:r>
            <a:endParaRPr sz="30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L="15240" marR="5080">
              <a:lnSpc>
                <a:spcPct val="120000"/>
              </a:lnSpc>
              <a:spcBef>
                <a:spcPts val="100"/>
              </a:spcBef>
            </a:pP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Ignacio</a:t>
            </a:r>
            <a:r>
              <a:rPr dirty="0" sz="22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J.</a:t>
            </a:r>
            <a:r>
              <a:rPr dirty="0" sz="22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Amat</a:t>
            </a:r>
            <a:r>
              <a:rPr dirty="0" sz="22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Santos,</a:t>
            </a:r>
            <a:r>
              <a:rPr dirty="0" sz="22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MD,</a:t>
            </a:r>
            <a:r>
              <a:rPr dirty="0" sz="2200" spc="-10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PhD,</a:t>
            </a:r>
            <a:r>
              <a:rPr dirty="0" sz="2200" spc="-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FESC</a:t>
            </a:r>
            <a:r>
              <a:rPr dirty="0" sz="22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30">
                <a:solidFill>
                  <a:srgbClr val="FFFFFF"/>
                </a:solidFill>
                <a:latin typeface="Calibri"/>
                <a:cs typeface="Calibri"/>
              </a:rPr>
              <a:t>Director,</a:t>
            </a:r>
            <a:r>
              <a:rPr dirty="0" sz="22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Interventional</a:t>
            </a:r>
            <a:r>
              <a:rPr dirty="0" sz="22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Cardiology</a:t>
            </a:r>
            <a:r>
              <a:rPr dirty="0" sz="22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HCU</a:t>
            </a:r>
            <a:r>
              <a:rPr dirty="0" sz="22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Calibri"/>
                <a:cs typeface="Calibri"/>
              </a:rPr>
              <a:t>Valladolid</a:t>
            </a:r>
            <a:r>
              <a:rPr dirty="0" sz="22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FFFF"/>
                </a:solidFill>
                <a:latin typeface="Calibri"/>
                <a:cs typeface="Calibri"/>
              </a:rPr>
              <a:t>-</a:t>
            </a:r>
            <a:r>
              <a:rPr dirty="0" sz="220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Calibri"/>
                <a:cs typeface="Calibri"/>
              </a:rPr>
              <a:t>Spain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3500" y="635000"/>
            <a:ext cx="9080500" cy="4485640"/>
            <a:chOff x="63500" y="635000"/>
            <a:chExt cx="9080500" cy="448564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500" y="1104896"/>
              <a:ext cx="4388967" cy="3598545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99000" y="1066796"/>
              <a:ext cx="4300893" cy="359923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105400" y="698497"/>
              <a:ext cx="472963" cy="472963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94200" y="698503"/>
              <a:ext cx="416479" cy="416479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200" y="635000"/>
              <a:ext cx="9067800" cy="609600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52914" y="103594"/>
            <a:ext cx="497459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Global</a:t>
            </a:r>
            <a:r>
              <a:rPr dirty="0" spc="-114">
                <a:latin typeface="Times New Roman"/>
                <a:cs typeface="Times New Roman"/>
              </a:rPr>
              <a:t> </a:t>
            </a:r>
            <a:r>
              <a:rPr dirty="0"/>
              <a:t>population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according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 spc="-10"/>
              <a:t>gender</a:t>
            </a:r>
          </a:p>
        </p:txBody>
      </p:sp>
      <p:sp>
        <p:nvSpPr>
          <p:cNvPr id="9" name="object 9" descr=""/>
          <p:cNvSpPr txBox="1"/>
          <p:nvPr/>
        </p:nvSpPr>
        <p:spPr>
          <a:xfrm>
            <a:off x="174169" y="717133"/>
            <a:ext cx="8912860" cy="416559"/>
          </a:xfrm>
          <a:prstGeom prst="rect">
            <a:avLst/>
          </a:prstGeom>
          <a:ln w="31750">
            <a:solidFill>
              <a:srgbClr val="001F5F"/>
            </a:solidFill>
          </a:ln>
        </p:spPr>
        <p:txBody>
          <a:bodyPr wrap="square" lIns="0" tIns="58419" rIns="0" bIns="0" rtlCol="0" vert="horz">
            <a:spAutoFit/>
          </a:bodyPr>
          <a:lstStyle/>
          <a:p>
            <a:pPr algn="ctr" marR="724535">
              <a:lnSpc>
                <a:spcPct val="100000"/>
              </a:lnSpc>
              <a:spcBef>
                <a:spcPts val="459"/>
              </a:spcBef>
              <a:tabLst>
                <a:tab pos="1418590" algn="l"/>
              </a:tabLst>
            </a:pPr>
            <a:r>
              <a:rPr dirty="0" baseline="1543" sz="2700" spc="-60" b="1">
                <a:solidFill>
                  <a:srgbClr val="001F5F"/>
                </a:solidFill>
                <a:latin typeface="Calibri"/>
                <a:cs typeface="Calibri"/>
              </a:rPr>
              <a:t>1-</a:t>
            </a:r>
            <a:r>
              <a:rPr dirty="0" baseline="1543" sz="2700" spc="-30" b="1">
                <a:solidFill>
                  <a:srgbClr val="001F5F"/>
                </a:solidFill>
                <a:latin typeface="Calibri"/>
                <a:cs typeface="Calibri"/>
              </a:rPr>
              <a:t>YEAR</a:t>
            </a:r>
            <a:r>
              <a:rPr dirty="0" baseline="1543" sz="2700">
                <a:solidFill>
                  <a:srgbClr val="001F5F"/>
                </a:solidFill>
                <a:latin typeface="Times New Roman"/>
                <a:cs typeface="Times New Roman"/>
              </a:rPr>
              <a:t>	</a:t>
            </a:r>
            <a:r>
              <a:rPr dirty="0" sz="1800" spc="-50" b="1">
                <a:solidFill>
                  <a:srgbClr val="001F5F"/>
                </a:solidFill>
                <a:latin typeface="Calibri"/>
                <a:cs typeface="Calibri"/>
              </a:rPr>
              <a:t>+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841500" y="1104900"/>
            <a:ext cx="1625600" cy="355600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1920239" y="1165726"/>
            <a:ext cx="1486535" cy="206375"/>
          </a:xfrm>
          <a:prstGeom prst="rect">
            <a:avLst/>
          </a:prstGeom>
          <a:solidFill>
            <a:srgbClr val="001F5F"/>
          </a:solidFill>
          <a:ln w="9525">
            <a:solidFill>
              <a:srgbClr val="4A7EBA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339725">
              <a:lnSpc>
                <a:spcPts val="1620"/>
              </a:lnSpc>
            </a:pP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WOMEN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73800" y="1104900"/>
            <a:ext cx="1625600" cy="355600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6357175" y="1165726"/>
            <a:ext cx="1486535" cy="206375"/>
          </a:xfrm>
          <a:prstGeom prst="rect">
            <a:avLst/>
          </a:prstGeom>
          <a:solidFill>
            <a:srgbClr val="001F5F"/>
          </a:solidFill>
          <a:ln w="9525">
            <a:solidFill>
              <a:srgbClr val="4A7EBA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ts val="1620"/>
              </a:lnSpc>
            </a:pPr>
            <a:r>
              <a:rPr dirty="0" sz="1800" spc="-25">
                <a:solidFill>
                  <a:srgbClr val="FFFFFF"/>
                </a:solidFill>
                <a:latin typeface="Calibri"/>
                <a:cs typeface="Calibri"/>
              </a:rPr>
              <a:t>MEN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54505" y="4191099"/>
            <a:ext cx="8655685" cy="523240"/>
          </a:xfrm>
          <a:custGeom>
            <a:avLst/>
            <a:gdLst/>
            <a:ahLst/>
            <a:cxnLst/>
            <a:rect l="l" t="t" r="r" b="b"/>
            <a:pathLst>
              <a:path w="8655685" h="523239">
                <a:moveTo>
                  <a:pt x="8655354" y="0"/>
                </a:moveTo>
                <a:lnTo>
                  <a:pt x="0" y="0"/>
                </a:lnTo>
                <a:lnTo>
                  <a:pt x="0" y="523219"/>
                </a:lnTo>
                <a:lnTo>
                  <a:pt x="8655354" y="523219"/>
                </a:lnTo>
                <a:lnTo>
                  <a:pt x="8655354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The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essentials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 spc="-10"/>
              <a:t>remember</a:t>
            </a:r>
          </a:p>
        </p:txBody>
      </p:sp>
      <p:sp>
        <p:nvSpPr>
          <p:cNvPr id="4" name="object 4" descr=""/>
          <p:cNvSpPr/>
          <p:nvPr/>
        </p:nvSpPr>
        <p:spPr>
          <a:xfrm>
            <a:off x="244033" y="971984"/>
            <a:ext cx="8789670" cy="446405"/>
          </a:xfrm>
          <a:custGeom>
            <a:avLst/>
            <a:gdLst/>
            <a:ahLst/>
            <a:cxnLst/>
            <a:rect l="l" t="t" r="r" b="b"/>
            <a:pathLst>
              <a:path w="8789670" h="446405">
                <a:moveTo>
                  <a:pt x="8789606" y="0"/>
                </a:moveTo>
                <a:lnTo>
                  <a:pt x="0" y="0"/>
                </a:lnTo>
                <a:lnTo>
                  <a:pt x="0" y="446275"/>
                </a:lnTo>
                <a:lnTo>
                  <a:pt x="8789606" y="446275"/>
                </a:lnTo>
                <a:lnTo>
                  <a:pt x="8789606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244033" y="1079601"/>
            <a:ext cx="8789670" cy="339090"/>
          </a:xfrm>
          <a:prstGeom prst="rect">
            <a:avLst/>
          </a:prstGeom>
          <a:solidFill>
            <a:srgbClr val="F2F2F2"/>
          </a:solidFill>
        </p:spPr>
        <p:txBody>
          <a:bodyPr wrap="square" lIns="0" tIns="63500" rIns="0" bIns="0" rtlCol="0" vert="horz">
            <a:spAutoFit/>
          </a:bodyPr>
          <a:lstStyle/>
          <a:p>
            <a:pPr marL="179705">
              <a:lnSpc>
                <a:spcPct val="100000"/>
              </a:lnSpc>
              <a:spcBef>
                <a:spcPts val="500"/>
              </a:spcBef>
            </a:pPr>
            <a:r>
              <a:rPr dirty="0" sz="1400" spc="-10">
                <a:latin typeface="Calibri"/>
                <a:cs typeface="Calibri"/>
              </a:rPr>
              <a:t>Concomitant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severe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significant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CAD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frecuent.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Surgical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approach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guidelines-directed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strategy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 descr=""/>
          <p:cNvSpPr/>
          <p:nvPr/>
        </p:nvSpPr>
        <p:spPr>
          <a:xfrm>
            <a:off x="397678" y="884690"/>
            <a:ext cx="8504555" cy="194945"/>
          </a:xfrm>
          <a:custGeom>
            <a:avLst/>
            <a:gdLst/>
            <a:ahLst/>
            <a:cxnLst/>
            <a:rect l="l" t="t" r="r" b="b"/>
            <a:pathLst>
              <a:path w="8504555" h="194944">
                <a:moveTo>
                  <a:pt x="8504288" y="0"/>
                </a:moveTo>
                <a:lnTo>
                  <a:pt x="0" y="0"/>
                </a:lnTo>
                <a:lnTo>
                  <a:pt x="0" y="194910"/>
                </a:lnTo>
                <a:lnTo>
                  <a:pt x="8504288" y="194910"/>
                </a:lnTo>
                <a:lnTo>
                  <a:pt x="8504288" y="0"/>
                </a:lnTo>
                <a:close/>
              </a:path>
            </a:pathLst>
          </a:custGeom>
          <a:solidFill>
            <a:srgbClr val="794A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 txBox="1"/>
          <p:nvPr/>
        </p:nvSpPr>
        <p:spPr>
          <a:xfrm>
            <a:off x="601206" y="825004"/>
            <a:ext cx="52578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WHY?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243840" y="1659130"/>
            <a:ext cx="8673465" cy="457200"/>
          </a:xfrm>
          <a:custGeom>
            <a:avLst/>
            <a:gdLst/>
            <a:ahLst/>
            <a:cxnLst/>
            <a:rect l="l" t="t" r="r" b="b"/>
            <a:pathLst>
              <a:path w="8673465" h="457200">
                <a:moveTo>
                  <a:pt x="8673287" y="0"/>
                </a:moveTo>
                <a:lnTo>
                  <a:pt x="0" y="0"/>
                </a:lnTo>
                <a:lnTo>
                  <a:pt x="0" y="456664"/>
                </a:lnTo>
                <a:lnTo>
                  <a:pt x="8673287" y="456664"/>
                </a:lnTo>
                <a:lnTo>
                  <a:pt x="8673287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43840" y="1764741"/>
            <a:ext cx="8673465" cy="351155"/>
          </a:xfrm>
          <a:prstGeom prst="rect">
            <a:avLst/>
          </a:prstGeom>
          <a:solidFill>
            <a:srgbClr val="F2F2F2"/>
          </a:solidFill>
        </p:spPr>
        <p:txBody>
          <a:bodyPr wrap="square" lIns="0" tIns="83820" rIns="0" bIns="0" rtlCol="0" vert="horz">
            <a:spAutoFit/>
          </a:bodyPr>
          <a:lstStyle/>
          <a:p>
            <a:pPr marL="139065">
              <a:lnSpc>
                <a:spcPct val="100000"/>
              </a:lnSpc>
              <a:spcBef>
                <a:spcPts val="660"/>
              </a:spcBef>
            </a:pPr>
            <a:r>
              <a:rPr dirty="0" sz="1400" spc="-20">
                <a:latin typeface="Calibri"/>
                <a:cs typeface="Calibri"/>
              </a:rPr>
              <a:t>Patients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from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14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institutions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severe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AS+CAD</a:t>
            </a:r>
            <a:r>
              <a:rPr dirty="0" sz="1400" spc="2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who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underwent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CABG+SAVR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vs.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Calibri"/>
                <a:cs typeface="Calibri"/>
              </a:rPr>
              <a:t>PCI+TAVI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between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2018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2022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382771" y="1569830"/>
            <a:ext cx="8520430" cy="194945"/>
          </a:xfrm>
          <a:custGeom>
            <a:avLst/>
            <a:gdLst/>
            <a:ahLst/>
            <a:cxnLst/>
            <a:rect l="l" t="t" r="r" b="b"/>
            <a:pathLst>
              <a:path w="8520430" h="194944">
                <a:moveTo>
                  <a:pt x="8519985" y="0"/>
                </a:moveTo>
                <a:lnTo>
                  <a:pt x="0" y="0"/>
                </a:lnTo>
                <a:lnTo>
                  <a:pt x="0" y="194910"/>
                </a:lnTo>
                <a:lnTo>
                  <a:pt x="8519985" y="194910"/>
                </a:lnTo>
                <a:lnTo>
                  <a:pt x="8519985" y="0"/>
                </a:lnTo>
                <a:close/>
              </a:path>
            </a:pathLst>
          </a:custGeom>
          <a:solidFill>
            <a:srgbClr val="794A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586298" y="1510157"/>
            <a:ext cx="6280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WHAT?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 descr=""/>
          <p:cNvSpPr/>
          <p:nvPr/>
        </p:nvSpPr>
        <p:spPr>
          <a:xfrm>
            <a:off x="243840" y="2278170"/>
            <a:ext cx="8673465" cy="736600"/>
          </a:xfrm>
          <a:custGeom>
            <a:avLst/>
            <a:gdLst/>
            <a:ahLst/>
            <a:cxnLst/>
            <a:rect l="l" t="t" r="r" b="b"/>
            <a:pathLst>
              <a:path w="8673465" h="736600">
                <a:moveTo>
                  <a:pt x="8673287" y="0"/>
                </a:moveTo>
                <a:lnTo>
                  <a:pt x="0" y="0"/>
                </a:lnTo>
                <a:lnTo>
                  <a:pt x="0" y="736098"/>
                </a:lnTo>
                <a:lnTo>
                  <a:pt x="8673287" y="736098"/>
                </a:lnTo>
                <a:lnTo>
                  <a:pt x="8673287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243840" y="2432773"/>
            <a:ext cx="8673465" cy="581660"/>
          </a:xfrm>
          <a:prstGeom prst="rect">
            <a:avLst/>
          </a:prstGeom>
          <a:solidFill>
            <a:srgbClr val="F2F2F2"/>
          </a:solidFill>
        </p:spPr>
        <p:txBody>
          <a:bodyPr wrap="square" lIns="0" tIns="1270" rIns="0" bIns="0" rtlCol="0" vert="horz">
            <a:spAutoFit/>
          </a:bodyPr>
          <a:lstStyle/>
          <a:p>
            <a:pPr algn="ctr" marR="3175">
              <a:lnSpc>
                <a:spcPct val="100000"/>
              </a:lnSpc>
              <a:spcBef>
                <a:spcPts val="10"/>
              </a:spcBef>
            </a:pPr>
            <a:r>
              <a:rPr dirty="0" sz="1400">
                <a:latin typeface="Calibri"/>
                <a:cs typeface="Calibri"/>
              </a:rPr>
              <a:t>Primary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endpoint: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Global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mortality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+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Cerebrovascular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events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1-</a:t>
            </a:r>
            <a:r>
              <a:rPr dirty="0" sz="1400" spc="-25">
                <a:latin typeface="Calibri"/>
                <a:cs typeface="Calibri"/>
              </a:rPr>
              <a:t>yr</a:t>
            </a:r>
            <a:endParaRPr sz="1400">
              <a:latin typeface="Calibri"/>
              <a:cs typeface="Calibri"/>
            </a:endParaRPr>
          </a:p>
          <a:p>
            <a:pPr algn="ctr" marR="4445">
              <a:lnSpc>
                <a:spcPct val="100000"/>
              </a:lnSpc>
              <a:spcBef>
                <a:spcPts val="700"/>
              </a:spcBef>
            </a:pPr>
            <a:r>
              <a:rPr dirty="0" sz="1400">
                <a:latin typeface="Calibri"/>
                <a:cs typeface="Calibri"/>
              </a:rPr>
              <a:t>Secondary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endpoint: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All-</a:t>
            </a:r>
            <a:r>
              <a:rPr dirty="0" sz="1400">
                <a:latin typeface="Calibri"/>
                <a:cs typeface="Calibri"/>
              </a:rPr>
              <a:t>cause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mortality,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Stroke,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MI,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AoReg,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Calibri"/>
                <a:cs typeface="Calibri"/>
              </a:rPr>
              <a:t>Re-</a:t>
            </a:r>
            <a:r>
              <a:rPr dirty="0" sz="1400" spc="-10">
                <a:latin typeface="Calibri"/>
                <a:cs typeface="Calibri"/>
              </a:rPr>
              <a:t>intervention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Calibri"/>
                <a:cs typeface="Calibri"/>
              </a:rPr>
              <a:t>(CAD/Valve)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at</a:t>
            </a:r>
            <a:r>
              <a:rPr dirty="0" sz="1400" spc="-5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1-</a:t>
            </a:r>
            <a:r>
              <a:rPr dirty="0" sz="1400" spc="-25">
                <a:latin typeface="Calibri"/>
                <a:cs typeface="Calibri"/>
              </a:rPr>
              <a:t>yr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82771" y="2258016"/>
            <a:ext cx="8534400" cy="175260"/>
          </a:xfrm>
          <a:prstGeom prst="rect">
            <a:avLst/>
          </a:prstGeom>
          <a:solidFill>
            <a:srgbClr val="794A7E"/>
          </a:solidFill>
        </p:spPr>
        <p:txBody>
          <a:bodyPr wrap="square" lIns="0" tIns="0" rIns="0" bIns="0" rtlCol="0" vert="horz">
            <a:spAutoFit/>
          </a:bodyPr>
          <a:lstStyle/>
          <a:p>
            <a:pPr marL="215900">
              <a:lnSpc>
                <a:spcPts val="1375"/>
              </a:lnSpc>
            </a:pPr>
            <a:r>
              <a:rPr dirty="0" sz="1600" spc="-20">
                <a:solidFill>
                  <a:srgbClr val="FFFFFF"/>
                </a:solidFill>
                <a:latin typeface="Calibri"/>
                <a:cs typeface="Calibri"/>
              </a:rPr>
              <a:t>HOW?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49269" y="3371860"/>
            <a:ext cx="8660765" cy="646430"/>
          </a:xfrm>
          <a:prstGeom prst="rect">
            <a:avLst/>
          </a:prstGeom>
          <a:solidFill>
            <a:srgbClr val="F2F2F2"/>
          </a:solidFill>
        </p:spPr>
        <p:txBody>
          <a:bodyPr wrap="square" lIns="0" tIns="31114" rIns="0" bIns="0" rtlCol="0" vert="horz">
            <a:spAutoFit/>
          </a:bodyPr>
          <a:lstStyle/>
          <a:p>
            <a:pPr marL="300355">
              <a:lnSpc>
                <a:spcPct val="100000"/>
              </a:lnSpc>
              <a:spcBef>
                <a:spcPts val="244"/>
              </a:spcBef>
            </a:pPr>
            <a:r>
              <a:rPr dirty="0" sz="1800" b="1">
                <a:latin typeface="Calibri"/>
                <a:cs typeface="Calibri"/>
              </a:rPr>
              <a:t>The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rate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of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Mortality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+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cerebrovascular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events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was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higher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after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CABG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+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SAVR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b="1">
                <a:latin typeface="Calibri"/>
                <a:cs typeface="Calibri"/>
              </a:rPr>
              <a:t>at</a:t>
            </a:r>
            <a:r>
              <a:rPr dirty="0" sz="1800" spc="-70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1-year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82771" y="3168506"/>
            <a:ext cx="8520430" cy="194945"/>
          </a:xfrm>
          <a:prstGeom prst="rect">
            <a:avLst/>
          </a:prstGeom>
          <a:solidFill>
            <a:srgbClr val="794A7E"/>
          </a:solidFill>
        </p:spPr>
        <p:txBody>
          <a:bodyPr wrap="square" lIns="0" tIns="0" rIns="0" bIns="0" rtlCol="0" vert="horz">
            <a:spAutoFit/>
          </a:bodyPr>
          <a:lstStyle/>
          <a:p>
            <a:pPr marL="215900">
              <a:lnSpc>
                <a:spcPts val="1535"/>
              </a:lnSpc>
            </a:pP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dirty="0" sz="16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16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6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30">
                <a:solidFill>
                  <a:srgbClr val="FFFFFF"/>
                </a:solidFill>
                <a:latin typeface="Calibri"/>
                <a:cs typeface="Calibri"/>
              </a:rPr>
              <a:t>RESULTS</a:t>
            </a:r>
            <a:r>
              <a:rPr dirty="0" sz="16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0">
                <a:solidFill>
                  <a:srgbClr val="FFFFFF"/>
                </a:solidFill>
                <a:latin typeface="Calibri"/>
                <a:cs typeface="Calibri"/>
              </a:rPr>
              <a:t>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49269" y="4288551"/>
            <a:ext cx="8660765" cy="426084"/>
          </a:xfrm>
          <a:prstGeom prst="rect">
            <a:avLst/>
          </a:prstGeom>
          <a:solidFill>
            <a:srgbClr val="F2F2F2"/>
          </a:solidFill>
        </p:spPr>
        <p:txBody>
          <a:bodyPr wrap="square" lIns="0" tIns="149860" rIns="0" bIns="0" rtlCol="0" vert="horz">
            <a:spAutoFit/>
          </a:bodyPr>
          <a:lstStyle/>
          <a:p>
            <a:pPr marL="1129665" indent="-286385">
              <a:lnSpc>
                <a:spcPct val="100000"/>
              </a:lnSpc>
              <a:spcBef>
                <a:spcPts val="1180"/>
              </a:spcBef>
              <a:buSzPct val="103571"/>
              <a:buFont typeface="Arial"/>
              <a:buChar char="•"/>
              <a:tabLst>
                <a:tab pos="1129665" algn="l"/>
              </a:tabLst>
            </a:pPr>
            <a:r>
              <a:rPr dirty="0" sz="1400">
                <a:latin typeface="Calibri"/>
                <a:cs typeface="Calibri"/>
              </a:rPr>
              <a:t>This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highlights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need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randomized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trial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this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setting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and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likely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update</a:t>
            </a:r>
            <a:r>
              <a:rPr dirty="0" sz="1400" spc="-6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the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Calibri"/>
                <a:cs typeface="Calibri"/>
              </a:rPr>
              <a:t>Guidelines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393218" y="4093640"/>
            <a:ext cx="8509000" cy="194945"/>
          </a:xfrm>
          <a:custGeom>
            <a:avLst/>
            <a:gdLst/>
            <a:ahLst/>
            <a:cxnLst/>
            <a:rect l="l" t="t" r="r" b="b"/>
            <a:pathLst>
              <a:path w="8509000" h="194945">
                <a:moveTo>
                  <a:pt x="8508974" y="0"/>
                </a:moveTo>
                <a:lnTo>
                  <a:pt x="0" y="0"/>
                </a:lnTo>
                <a:lnTo>
                  <a:pt x="0" y="194910"/>
                </a:lnTo>
                <a:lnTo>
                  <a:pt x="8508974" y="194910"/>
                </a:lnTo>
                <a:lnTo>
                  <a:pt x="8508974" y="0"/>
                </a:lnTo>
                <a:close/>
              </a:path>
            </a:pathLst>
          </a:custGeom>
          <a:solidFill>
            <a:srgbClr val="794A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596746" y="4033966"/>
            <a:ext cx="19621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WHY</a:t>
            </a:r>
            <a:r>
              <a:rPr dirty="0" sz="16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IS</a:t>
            </a:r>
            <a:r>
              <a:rPr dirty="0" sz="16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dirty="0" sz="1600" spc="-4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Calibri"/>
                <a:cs typeface="Calibri"/>
              </a:rPr>
              <a:t>IMPORTANT?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9413" y="2767838"/>
            <a:ext cx="2166620" cy="4521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spc="-10" b="0">
                <a:latin typeface="Calibri Light"/>
                <a:cs typeface="Calibri Light"/>
              </a:rPr>
              <a:t>PCRonline.com</a:t>
            </a:r>
            <a:endParaRPr sz="2800">
              <a:latin typeface="Calibri Light"/>
              <a:cs typeface="Calibri Light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35400" y="1955798"/>
            <a:ext cx="1468704" cy="6171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Potential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conflicts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/>
              <a:t>of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 spc="-10"/>
              <a:t>interest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94367" y="942111"/>
            <a:ext cx="7366634" cy="1696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0" b="1">
                <a:latin typeface="Calibri"/>
                <a:cs typeface="Calibri"/>
              </a:rPr>
              <a:t>Speaker's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name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: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Ignacio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b="1">
                <a:latin typeface="Calibri"/>
                <a:cs typeface="Calibri"/>
              </a:rPr>
              <a:t>J</a:t>
            </a:r>
            <a:r>
              <a:rPr dirty="0" sz="2000" spc="-75">
                <a:latin typeface="Times New Roman"/>
                <a:cs typeface="Times New Roman"/>
              </a:rPr>
              <a:t> </a:t>
            </a:r>
            <a:r>
              <a:rPr dirty="0" sz="2000" spc="-25" b="1">
                <a:latin typeface="Calibri"/>
                <a:cs typeface="Calibri"/>
              </a:rPr>
              <a:t>Amat-</a:t>
            </a:r>
            <a:r>
              <a:rPr dirty="0" sz="2000" spc="-10" b="1">
                <a:latin typeface="Calibri"/>
                <a:cs typeface="Calibri"/>
              </a:rPr>
              <a:t>Santos</a:t>
            </a:r>
            <a:endParaRPr sz="2000">
              <a:latin typeface="Calibri"/>
              <a:cs typeface="Calibri"/>
            </a:endParaRPr>
          </a:p>
          <a:p>
            <a:pPr marL="61594">
              <a:lnSpc>
                <a:spcPct val="100000"/>
              </a:lnSpc>
              <a:spcBef>
                <a:spcPts val="1835"/>
              </a:spcBef>
            </a:pPr>
            <a:r>
              <a:rPr dirty="0" sz="2000">
                <a:latin typeface="Segoe UI Emoji"/>
                <a:cs typeface="Segoe UI Emoji"/>
              </a:rPr>
              <a:t>☑</a:t>
            </a:r>
            <a:r>
              <a:rPr dirty="0" sz="2000" spc="-114">
                <a:latin typeface="Segoe UI Emoji"/>
                <a:cs typeface="Segoe UI Emoji"/>
              </a:rPr>
              <a:t> </a:t>
            </a:r>
            <a:r>
              <a:rPr dirty="0" sz="2000">
                <a:latin typeface="Calibri"/>
                <a:cs typeface="Calibri"/>
              </a:rPr>
              <a:t>I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have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the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following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potential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conflicts</a:t>
            </a:r>
            <a:r>
              <a:rPr dirty="0" sz="2000" spc="-7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Calibri"/>
                <a:cs typeface="Calibri"/>
              </a:rPr>
              <a:t>interest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to</a:t>
            </a:r>
            <a:r>
              <a:rPr dirty="0" sz="2000" spc="-6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declare:</a:t>
            </a:r>
            <a:endParaRPr sz="2000">
              <a:latin typeface="Calibri"/>
              <a:cs typeface="Calibri"/>
            </a:endParaRPr>
          </a:p>
          <a:p>
            <a:pPr marL="61594" marR="5080">
              <a:lnSpc>
                <a:spcPts val="2160"/>
              </a:lnSpc>
              <a:spcBef>
                <a:spcPts val="2235"/>
              </a:spcBef>
            </a:pPr>
            <a:r>
              <a:rPr dirty="0" sz="2000" spc="-10">
                <a:latin typeface="Calibri"/>
                <a:cs typeface="Calibri"/>
              </a:rPr>
              <a:t>Receipt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of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honoraria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or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consultation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fees: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Boston</a:t>
            </a:r>
            <a:r>
              <a:rPr dirty="0" sz="2000" spc="-8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Scientific,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Medtronic,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Meril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Life,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Products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>
                <a:latin typeface="Calibri"/>
                <a:cs typeface="Calibri"/>
              </a:rPr>
              <a:t>&amp;</a:t>
            </a:r>
            <a:r>
              <a:rPr dirty="0" sz="2000" spc="-9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Calibri"/>
                <a:cs typeface="Calibri"/>
              </a:rPr>
              <a:t>Features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4965" marR="499109" indent="-34290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4965" algn="l"/>
              </a:tabLst>
            </a:pPr>
            <a:r>
              <a:rPr dirty="0"/>
              <a:t>Patients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severe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aortic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stenosis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(AS)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/>
              <a:t>present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/>
              <a:t>frequently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(~50%)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55">
                <a:latin typeface="Times New Roman"/>
                <a:cs typeface="Times New Roman"/>
              </a:rPr>
              <a:t> </a:t>
            </a:r>
            <a:r>
              <a:rPr dirty="0" spc="-10" b="1">
                <a:latin typeface="Arial"/>
                <a:cs typeface="Arial"/>
              </a:rPr>
              <a:t>concomitant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obstructive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coronary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artery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disease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 spc="-10"/>
              <a:t>(CAD)</a:t>
            </a:r>
          </a:p>
          <a:p>
            <a:pPr marL="354965" marR="240665" indent="-342900">
              <a:lnSpc>
                <a:spcPct val="100000"/>
              </a:lnSpc>
              <a:spcBef>
                <a:spcPts val="380"/>
              </a:spcBef>
              <a:buSzPct val="103125"/>
              <a:buChar char="•"/>
              <a:tabLst>
                <a:tab pos="354965" algn="l"/>
              </a:tabLst>
            </a:pPr>
            <a:r>
              <a:rPr dirty="0"/>
              <a:t>The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current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guidelines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recommend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combined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surgical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aortic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valve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replacement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 spc="-10"/>
              <a:t>(SAVR)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and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/>
              <a:t>coronary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artery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bypass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grafting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(CABG)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as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preferred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treatment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in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these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 spc="-10"/>
              <a:t>patients</a:t>
            </a: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SzPct val="103125"/>
              <a:buChar char="•"/>
              <a:tabLst>
                <a:tab pos="355600" algn="l"/>
              </a:tabLst>
            </a:pPr>
            <a:r>
              <a:rPr dirty="0"/>
              <a:t>However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combined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surgical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approach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/>
              <a:t>is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associated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with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/>
              <a:t>a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higher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rate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of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 b="1">
                <a:latin typeface="Arial"/>
                <a:cs typeface="Arial"/>
              </a:rPr>
              <a:t>adverse</a:t>
            </a:r>
            <a:r>
              <a:rPr dirty="0" spc="20">
                <a:latin typeface="Times New Roman"/>
                <a:cs typeface="Times New Roman"/>
              </a:rPr>
              <a:t> </a:t>
            </a:r>
            <a:r>
              <a:rPr dirty="0" spc="-10" b="1">
                <a:latin typeface="Arial"/>
                <a:cs typeface="Arial"/>
              </a:rPr>
              <a:t>events</a:t>
            </a:r>
          </a:p>
          <a:p>
            <a:pPr marL="354965">
              <a:lnSpc>
                <a:spcPct val="100000"/>
              </a:lnSpc>
            </a:pPr>
            <a:r>
              <a:rPr dirty="0"/>
              <a:t>as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compared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/>
              <a:t>isolated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SAVR</a:t>
            </a:r>
            <a:r>
              <a:rPr dirty="0" spc="5">
                <a:latin typeface="Times New Roman"/>
                <a:cs typeface="Times New Roman"/>
              </a:rPr>
              <a:t> </a:t>
            </a:r>
            <a:r>
              <a:rPr dirty="0"/>
              <a:t>or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10"/>
              <a:t>CABG.</a:t>
            </a:r>
          </a:p>
          <a:p>
            <a:pPr>
              <a:lnSpc>
                <a:spcPct val="100000"/>
              </a:lnSpc>
              <a:spcBef>
                <a:spcPts val="850"/>
              </a:spcBef>
            </a:pPr>
          </a:p>
          <a:p>
            <a:pPr marL="354965" marR="505459" indent="-342900">
              <a:lnSpc>
                <a:spcPct val="100000"/>
              </a:lnSpc>
              <a:buSzPct val="103125"/>
              <a:buFont typeface="Arial"/>
              <a:buChar char="•"/>
              <a:tabLst>
                <a:tab pos="354965" algn="l"/>
              </a:tabLst>
            </a:pP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Combined</a:t>
            </a:r>
            <a:r>
              <a:rPr dirty="0" u="sng" spc="15"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transcatheter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aortic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valve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implantation</a:t>
            </a:r>
            <a:r>
              <a:rPr dirty="0" u="none" spc="15">
                <a:latin typeface="Times New Roman"/>
                <a:cs typeface="Times New Roman"/>
              </a:rPr>
              <a:t> </a:t>
            </a:r>
            <a:r>
              <a:rPr dirty="0" u="none" spc="-30"/>
              <a:t>(TAVI)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and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percutaneous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 spc="-10"/>
              <a:t>coronary</a:t>
            </a:r>
            <a:r>
              <a:rPr dirty="0" u="none" spc="-10">
                <a:latin typeface="Times New Roman"/>
                <a:cs typeface="Times New Roman"/>
              </a:rPr>
              <a:t> </a:t>
            </a:r>
            <a:r>
              <a:rPr dirty="0" u="none"/>
              <a:t>intervention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(PCI)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have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evolved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as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a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valid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alternative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for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/>
              <a:t>SAVR</a:t>
            </a:r>
            <a:r>
              <a:rPr dirty="0" u="none" spc="10">
                <a:latin typeface="Times New Roman"/>
                <a:cs typeface="Times New Roman"/>
              </a:rPr>
              <a:t> </a:t>
            </a:r>
            <a:r>
              <a:rPr dirty="0" u="none"/>
              <a:t>and</a:t>
            </a:r>
            <a:r>
              <a:rPr dirty="0" u="none" spc="5">
                <a:latin typeface="Times New Roman"/>
                <a:cs typeface="Times New Roman"/>
              </a:rPr>
              <a:t> </a:t>
            </a:r>
            <a:r>
              <a:rPr dirty="0" u="none" spc="-20"/>
              <a:t>CABG</a:t>
            </a:r>
          </a:p>
          <a:p>
            <a:pPr>
              <a:lnSpc>
                <a:spcPct val="100000"/>
              </a:lnSpc>
              <a:spcBef>
                <a:spcPts val="844"/>
              </a:spcBef>
              <a:buClr>
                <a:srgbClr val="001F5F"/>
              </a:buClr>
              <a:buFont typeface="Arial"/>
              <a:buChar char="•"/>
            </a:pPr>
          </a:p>
          <a:p>
            <a:pPr marL="354965" marR="5080" indent="-342900">
              <a:lnSpc>
                <a:spcPct val="100000"/>
              </a:lnSpc>
              <a:spcBef>
                <a:spcPts val="5"/>
              </a:spcBef>
              <a:buSzPct val="103125"/>
              <a:buChar char="•"/>
              <a:tabLst>
                <a:tab pos="354965" algn="l"/>
              </a:tabLst>
            </a:pPr>
            <a:r>
              <a:rPr dirty="0"/>
              <a:t>We</a:t>
            </a:r>
            <a:r>
              <a:rPr dirty="0" spc="10">
                <a:latin typeface="Times New Roman"/>
                <a:cs typeface="Times New Roman"/>
              </a:rPr>
              <a:t> </a:t>
            </a:r>
            <a:r>
              <a:rPr dirty="0"/>
              <a:t>aimed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to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/>
              <a:t>compare</a:t>
            </a:r>
            <a:r>
              <a:rPr dirty="0" spc="35">
                <a:latin typeface="Times New Roman"/>
                <a:cs typeface="Times New Roman"/>
              </a:rPr>
              <a:t> </a:t>
            </a: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percutaneous</a:t>
            </a:r>
            <a:r>
              <a:rPr dirty="0" u="sng" spc="15"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versus</a:t>
            </a:r>
            <a:r>
              <a:rPr dirty="0" u="sng" spc="15"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surgical</a:t>
            </a:r>
            <a:r>
              <a:rPr dirty="0" u="sng" spc="20"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="1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approach</a:t>
            </a:r>
            <a:r>
              <a:rPr dirty="0" u="none" spc="-5">
                <a:latin typeface="Times New Roman"/>
                <a:cs typeface="Times New Roman"/>
              </a:rPr>
              <a:t> </a:t>
            </a:r>
            <a:r>
              <a:rPr dirty="0" u="none"/>
              <a:t>when</a:t>
            </a:r>
            <a:r>
              <a:rPr dirty="0" u="none" spc="15">
                <a:latin typeface="Times New Roman"/>
                <a:cs typeface="Times New Roman"/>
              </a:rPr>
              <a:t> </a:t>
            </a:r>
            <a:r>
              <a:rPr dirty="0" u="none"/>
              <a:t>combined</a:t>
            </a:r>
            <a:r>
              <a:rPr dirty="0" u="none" spc="15">
                <a:latin typeface="Times New Roman"/>
                <a:cs typeface="Times New Roman"/>
              </a:rPr>
              <a:t> </a:t>
            </a:r>
            <a:r>
              <a:rPr dirty="0" u="none" spc="-10"/>
              <a:t>coronary</a:t>
            </a:r>
            <a:r>
              <a:rPr dirty="0" u="none" spc="-10">
                <a:latin typeface="Times New Roman"/>
                <a:cs typeface="Times New Roman"/>
              </a:rPr>
              <a:t> </a:t>
            </a:r>
            <a:r>
              <a:rPr dirty="0" u="none"/>
              <a:t>and</a:t>
            </a:r>
            <a:r>
              <a:rPr dirty="0" u="none" spc="25">
                <a:latin typeface="Times New Roman"/>
                <a:cs typeface="Times New Roman"/>
              </a:rPr>
              <a:t> </a:t>
            </a:r>
            <a:r>
              <a:rPr dirty="0" u="none"/>
              <a:t>aortic</a:t>
            </a:r>
            <a:r>
              <a:rPr dirty="0" u="none" spc="25">
                <a:latin typeface="Times New Roman"/>
                <a:cs typeface="Times New Roman"/>
              </a:rPr>
              <a:t> </a:t>
            </a:r>
            <a:r>
              <a:rPr dirty="0" u="none"/>
              <a:t>valve</a:t>
            </a:r>
            <a:r>
              <a:rPr dirty="0" u="none" spc="25">
                <a:latin typeface="Times New Roman"/>
                <a:cs typeface="Times New Roman"/>
              </a:rPr>
              <a:t> </a:t>
            </a:r>
            <a:r>
              <a:rPr dirty="0" u="none"/>
              <a:t>disease</a:t>
            </a:r>
            <a:r>
              <a:rPr dirty="0" u="none" spc="25">
                <a:latin typeface="Times New Roman"/>
                <a:cs typeface="Times New Roman"/>
              </a:rPr>
              <a:t> </a:t>
            </a:r>
            <a:r>
              <a:rPr dirty="0" u="none" spc="-10"/>
              <a:t>exists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Why</a:t>
            </a:r>
            <a:r>
              <a:rPr dirty="0" spc="-105">
                <a:latin typeface="Times New Roman"/>
                <a:cs typeface="Times New Roman"/>
              </a:rPr>
              <a:t> </a:t>
            </a:r>
            <a:r>
              <a:rPr dirty="0"/>
              <a:t>this</a:t>
            </a:r>
            <a:r>
              <a:rPr dirty="0" spc="-105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did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/>
              <a:t>we</a:t>
            </a:r>
            <a:r>
              <a:rPr dirty="0" spc="-110">
                <a:latin typeface="Times New Roman"/>
                <a:cs typeface="Times New Roman"/>
              </a:rPr>
              <a:t> </a:t>
            </a:r>
            <a:r>
              <a:rPr dirty="0" spc="-10"/>
              <a:t>study?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5471924" y="2660302"/>
            <a:ext cx="2741295" cy="1634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770"/>
              </a:lnSpc>
            </a:pP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impact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6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baseline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differences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80"/>
              </a:spcBef>
            </a:pPr>
            <a:endParaRPr sz="1600">
              <a:latin typeface="Arial"/>
              <a:cs typeface="Arial"/>
            </a:endParaRPr>
          </a:p>
          <a:p>
            <a:pPr algn="ctr" marL="247015">
              <a:lnSpc>
                <a:spcPct val="100000"/>
              </a:lnSpc>
              <a:spcBef>
                <a:spcPts val="5"/>
              </a:spcBef>
            </a:pPr>
            <a:r>
              <a:rPr dirty="0" sz="1350" b="1">
                <a:solidFill>
                  <a:srgbClr val="FFFFFF"/>
                </a:solidFill>
                <a:latin typeface="Calibri"/>
                <a:cs typeface="Calibri"/>
              </a:rPr>
              <a:t>Primary</a:t>
            </a:r>
            <a:r>
              <a:rPr dirty="0" sz="1350" spc="-6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50" spc="-10" b="1">
                <a:solidFill>
                  <a:srgbClr val="FFFFFF"/>
                </a:solidFill>
                <a:latin typeface="Calibri"/>
                <a:cs typeface="Calibri"/>
              </a:rPr>
              <a:t>endpoint</a:t>
            </a:r>
            <a:endParaRPr sz="1350">
              <a:latin typeface="Calibri"/>
              <a:cs typeface="Calibri"/>
            </a:endParaRPr>
          </a:p>
          <a:p>
            <a:pPr algn="ctr" marL="250825">
              <a:lnSpc>
                <a:spcPct val="100000"/>
              </a:lnSpc>
              <a:spcBef>
                <a:spcPts val="1065"/>
              </a:spcBef>
            </a:pPr>
            <a:r>
              <a:rPr dirty="0" sz="2400" spc="-20">
                <a:solidFill>
                  <a:srgbClr val="001F5F"/>
                </a:solidFill>
                <a:latin typeface="Arial"/>
                <a:cs typeface="Arial"/>
              </a:rPr>
              <a:t>All-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cause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mortality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24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stroke</a:t>
            </a:r>
            <a:r>
              <a:rPr dirty="0" sz="24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dirty="0" sz="24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001F5F"/>
                </a:solidFill>
                <a:latin typeface="Arial"/>
                <a:cs typeface="Arial"/>
              </a:rPr>
              <a:t>1-</a:t>
            </a:r>
            <a:r>
              <a:rPr dirty="0" sz="2400" spc="-25">
                <a:solidFill>
                  <a:srgbClr val="001F5F"/>
                </a:solidFill>
                <a:latin typeface="Arial"/>
                <a:cs typeface="Arial"/>
              </a:rPr>
              <a:t>yr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5600" y="3098800"/>
            <a:ext cx="3048000" cy="469900"/>
          </a:xfrm>
          <a:prstGeom prst="rect">
            <a:avLst/>
          </a:prstGeom>
        </p:spPr>
      </p:pic>
      <p:grpSp>
        <p:nvGrpSpPr>
          <p:cNvPr id="5" name="object 5" descr=""/>
          <p:cNvGrpSpPr/>
          <p:nvPr/>
        </p:nvGrpSpPr>
        <p:grpSpPr>
          <a:xfrm>
            <a:off x="0" y="1277594"/>
            <a:ext cx="5292090" cy="2901950"/>
            <a:chOff x="0" y="1277594"/>
            <a:chExt cx="5292090" cy="2901950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766517"/>
              <a:ext cx="2875861" cy="241300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9532" y="1277594"/>
              <a:ext cx="4432300" cy="22479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126331" y="1544637"/>
              <a:ext cx="3903345" cy="1722755"/>
            </a:xfrm>
            <a:custGeom>
              <a:avLst/>
              <a:gdLst/>
              <a:ahLst/>
              <a:cxnLst/>
              <a:rect l="l" t="t" r="r" b="b"/>
              <a:pathLst>
                <a:path w="3903345" h="1722754">
                  <a:moveTo>
                    <a:pt x="1010443" y="0"/>
                  </a:moveTo>
                  <a:lnTo>
                    <a:pt x="1037431" y="36512"/>
                  </a:lnTo>
                  <a:lnTo>
                    <a:pt x="1063631" y="74612"/>
                  </a:lnTo>
                  <a:lnTo>
                    <a:pt x="1080293" y="202399"/>
                  </a:lnTo>
                  <a:lnTo>
                    <a:pt x="1085056" y="297649"/>
                  </a:lnTo>
                  <a:lnTo>
                    <a:pt x="1082681" y="330200"/>
                  </a:lnTo>
                  <a:lnTo>
                    <a:pt x="1082681" y="356387"/>
                  </a:lnTo>
                  <a:lnTo>
                    <a:pt x="1082681" y="377024"/>
                  </a:lnTo>
                  <a:lnTo>
                    <a:pt x="1082681" y="393700"/>
                  </a:lnTo>
                  <a:lnTo>
                    <a:pt x="1075531" y="423062"/>
                  </a:lnTo>
                  <a:lnTo>
                    <a:pt x="1066806" y="438937"/>
                  </a:lnTo>
                  <a:lnTo>
                    <a:pt x="1053306" y="457200"/>
                  </a:lnTo>
                  <a:lnTo>
                    <a:pt x="1031881" y="478624"/>
                  </a:lnTo>
                  <a:lnTo>
                    <a:pt x="1027906" y="495300"/>
                  </a:lnTo>
                  <a:lnTo>
                    <a:pt x="1020768" y="510374"/>
                  </a:lnTo>
                  <a:lnTo>
                    <a:pt x="1006481" y="518312"/>
                  </a:lnTo>
                  <a:lnTo>
                    <a:pt x="989018" y="520700"/>
                  </a:lnTo>
                  <a:lnTo>
                    <a:pt x="856456" y="516724"/>
                  </a:lnTo>
                  <a:lnTo>
                    <a:pt x="723106" y="510374"/>
                  </a:lnTo>
                  <a:lnTo>
                    <a:pt x="696918" y="501650"/>
                  </a:lnTo>
                  <a:lnTo>
                    <a:pt x="676281" y="494499"/>
                  </a:lnTo>
                  <a:lnTo>
                    <a:pt x="646906" y="484974"/>
                  </a:lnTo>
                  <a:lnTo>
                    <a:pt x="625481" y="480212"/>
                  </a:lnTo>
                  <a:lnTo>
                    <a:pt x="605631" y="479425"/>
                  </a:lnTo>
                  <a:lnTo>
                    <a:pt x="578643" y="480212"/>
                  </a:lnTo>
                  <a:lnTo>
                    <a:pt x="559593" y="480212"/>
                  </a:lnTo>
                  <a:lnTo>
                    <a:pt x="535781" y="481012"/>
                  </a:lnTo>
                  <a:lnTo>
                    <a:pt x="506418" y="481012"/>
                  </a:lnTo>
                  <a:lnTo>
                    <a:pt x="469906" y="481012"/>
                  </a:lnTo>
                  <a:lnTo>
                    <a:pt x="425456" y="480212"/>
                  </a:lnTo>
                  <a:lnTo>
                    <a:pt x="372268" y="478624"/>
                  </a:lnTo>
                  <a:lnTo>
                    <a:pt x="339731" y="467512"/>
                  </a:lnTo>
                  <a:lnTo>
                    <a:pt x="341318" y="469099"/>
                  </a:lnTo>
                  <a:lnTo>
                    <a:pt x="342106" y="472274"/>
                  </a:lnTo>
                  <a:lnTo>
                    <a:pt x="338143" y="475449"/>
                  </a:lnTo>
                  <a:lnTo>
                    <a:pt x="324643" y="477837"/>
                  </a:lnTo>
                  <a:lnTo>
                    <a:pt x="297656" y="478624"/>
                  </a:lnTo>
                  <a:lnTo>
                    <a:pt x="281781" y="474662"/>
                  </a:lnTo>
                  <a:lnTo>
                    <a:pt x="265906" y="467512"/>
                  </a:lnTo>
                  <a:lnTo>
                    <a:pt x="212731" y="457200"/>
                  </a:lnTo>
                  <a:lnTo>
                    <a:pt x="180981" y="461162"/>
                  </a:lnTo>
                  <a:lnTo>
                    <a:pt x="149231" y="467512"/>
                  </a:lnTo>
                  <a:lnTo>
                    <a:pt x="138112" y="477037"/>
                  </a:lnTo>
                  <a:lnTo>
                    <a:pt x="127793" y="488950"/>
                  </a:lnTo>
                  <a:lnTo>
                    <a:pt x="96043" y="510374"/>
                  </a:lnTo>
                  <a:lnTo>
                    <a:pt x="74612" y="542124"/>
                  </a:lnTo>
                  <a:lnTo>
                    <a:pt x="44450" y="565937"/>
                  </a:lnTo>
                  <a:lnTo>
                    <a:pt x="43656" y="565150"/>
                  </a:lnTo>
                  <a:lnTo>
                    <a:pt x="42068" y="562762"/>
                  </a:lnTo>
                  <a:lnTo>
                    <a:pt x="39687" y="564349"/>
                  </a:lnTo>
                  <a:lnTo>
                    <a:pt x="33337" y="570699"/>
                  </a:lnTo>
                  <a:lnTo>
                    <a:pt x="21431" y="584987"/>
                  </a:lnTo>
                  <a:lnTo>
                    <a:pt x="0" y="616737"/>
                  </a:lnTo>
                  <a:lnTo>
                    <a:pt x="4762" y="636587"/>
                  </a:lnTo>
                  <a:lnTo>
                    <a:pt x="8731" y="649287"/>
                  </a:lnTo>
                  <a:lnTo>
                    <a:pt x="12700" y="665162"/>
                  </a:lnTo>
                  <a:lnTo>
                    <a:pt x="15081" y="672299"/>
                  </a:lnTo>
                  <a:lnTo>
                    <a:pt x="19050" y="682625"/>
                  </a:lnTo>
                  <a:lnTo>
                    <a:pt x="24606" y="698500"/>
                  </a:lnTo>
                  <a:lnTo>
                    <a:pt x="32543" y="723099"/>
                  </a:lnTo>
                  <a:lnTo>
                    <a:pt x="42862" y="754849"/>
                  </a:lnTo>
                  <a:lnTo>
                    <a:pt x="39687" y="946150"/>
                  </a:lnTo>
                  <a:lnTo>
                    <a:pt x="32543" y="1137437"/>
                  </a:lnTo>
                  <a:lnTo>
                    <a:pt x="23812" y="1169987"/>
                  </a:lnTo>
                  <a:lnTo>
                    <a:pt x="11112" y="1201737"/>
                  </a:lnTo>
                  <a:lnTo>
                    <a:pt x="0" y="1233487"/>
                  </a:lnTo>
                  <a:lnTo>
                    <a:pt x="5556" y="1282700"/>
                  </a:lnTo>
                  <a:lnTo>
                    <a:pt x="35718" y="1304124"/>
                  </a:lnTo>
                  <a:lnTo>
                    <a:pt x="42862" y="1308100"/>
                  </a:lnTo>
                  <a:lnTo>
                    <a:pt x="50006" y="1323174"/>
                  </a:lnTo>
                  <a:lnTo>
                    <a:pt x="53181" y="1339850"/>
                  </a:lnTo>
                  <a:lnTo>
                    <a:pt x="55562" y="1441450"/>
                  </a:lnTo>
                  <a:lnTo>
                    <a:pt x="57943" y="1491449"/>
                  </a:lnTo>
                  <a:lnTo>
                    <a:pt x="64293" y="1541462"/>
                  </a:lnTo>
                  <a:lnTo>
                    <a:pt x="68262" y="1550187"/>
                  </a:lnTo>
                  <a:lnTo>
                    <a:pt x="76200" y="1557337"/>
                  </a:lnTo>
                  <a:lnTo>
                    <a:pt x="96043" y="1562887"/>
                  </a:lnTo>
                  <a:lnTo>
                    <a:pt x="99218" y="1562100"/>
                  </a:lnTo>
                  <a:lnTo>
                    <a:pt x="108743" y="1558925"/>
                  </a:lnTo>
                  <a:lnTo>
                    <a:pt x="138112" y="1549400"/>
                  </a:lnTo>
                  <a:lnTo>
                    <a:pt x="169868" y="1538287"/>
                  </a:lnTo>
                  <a:lnTo>
                    <a:pt x="183356" y="1534312"/>
                  </a:lnTo>
                  <a:lnTo>
                    <a:pt x="192093" y="1531137"/>
                  </a:lnTo>
                  <a:lnTo>
                    <a:pt x="223843" y="1520825"/>
                  </a:lnTo>
                  <a:lnTo>
                    <a:pt x="255593" y="1509712"/>
                  </a:lnTo>
                  <a:lnTo>
                    <a:pt x="282581" y="1514475"/>
                  </a:lnTo>
                  <a:lnTo>
                    <a:pt x="308768" y="1520825"/>
                  </a:lnTo>
                  <a:lnTo>
                    <a:pt x="321468" y="1531137"/>
                  </a:lnTo>
                  <a:lnTo>
                    <a:pt x="332581" y="1546225"/>
                  </a:lnTo>
                  <a:lnTo>
                    <a:pt x="342106" y="1562100"/>
                  </a:lnTo>
                  <a:lnTo>
                    <a:pt x="350843" y="1573999"/>
                  </a:lnTo>
                  <a:lnTo>
                    <a:pt x="366718" y="1584325"/>
                  </a:lnTo>
                  <a:lnTo>
                    <a:pt x="383381" y="1594637"/>
                  </a:lnTo>
                  <a:lnTo>
                    <a:pt x="404018" y="1616075"/>
                  </a:lnTo>
                  <a:lnTo>
                    <a:pt x="408781" y="1632737"/>
                  </a:lnTo>
                  <a:lnTo>
                    <a:pt x="415131" y="1647825"/>
                  </a:lnTo>
                  <a:lnTo>
                    <a:pt x="430218" y="1659724"/>
                  </a:lnTo>
                  <a:lnTo>
                    <a:pt x="446881" y="1669249"/>
                  </a:lnTo>
                  <a:lnTo>
                    <a:pt x="468318" y="1690687"/>
                  </a:lnTo>
                  <a:lnTo>
                    <a:pt x="485781" y="1704174"/>
                  </a:lnTo>
                  <a:lnTo>
                    <a:pt x="498481" y="1711325"/>
                  </a:lnTo>
                  <a:lnTo>
                    <a:pt x="511968" y="1716087"/>
                  </a:lnTo>
                  <a:lnTo>
                    <a:pt x="531818" y="1722437"/>
                  </a:lnTo>
                  <a:lnTo>
                    <a:pt x="554043" y="1718462"/>
                  </a:lnTo>
                  <a:lnTo>
                    <a:pt x="574681" y="1712112"/>
                  </a:lnTo>
                  <a:lnTo>
                    <a:pt x="596106" y="1690687"/>
                  </a:lnTo>
                  <a:lnTo>
                    <a:pt x="616743" y="1669249"/>
                  </a:lnTo>
                  <a:lnTo>
                    <a:pt x="649293" y="1647825"/>
                  </a:lnTo>
                  <a:lnTo>
                    <a:pt x="677868" y="1612099"/>
                  </a:lnTo>
                  <a:lnTo>
                    <a:pt x="687393" y="1606550"/>
                  </a:lnTo>
                  <a:lnTo>
                    <a:pt x="702468" y="1594637"/>
                  </a:lnTo>
                  <a:lnTo>
                    <a:pt x="711993" y="1581937"/>
                  </a:lnTo>
                  <a:lnTo>
                    <a:pt x="723106" y="1573999"/>
                  </a:lnTo>
                  <a:lnTo>
                    <a:pt x="784231" y="1568450"/>
                  </a:lnTo>
                  <a:lnTo>
                    <a:pt x="845343" y="1566062"/>
                  </a:lnTo>
                  <a:lnTo>
                    <a:pt x="967581" y="1562887"/>
                  </a:lnTo>
                  <a:lnTo>
                    <a:pt x="985043" y="1553362"/>
                  </a:lnTo>
                  <a:lnTo>
                    <a:pt x="1000131" y="1541462"/>
                  </a:lnTo>
                  <a:lnTo>
                    <a:pt x="1011243" y="1525587"/>
                  </a:lnTo>
                  <a:lnTo>
                    <a:pt x="1014418" y="1516062"/>
                  </a:lnTo>
                  <a:lnTo>
                    <a:pt x="1010443" y="1509712"/>
                  </a:lnTo>
                  <a:lnTo>
                    <a:pt x="1008856" y="1508912"/>
                  </a:lnTo>
                  <a:lnTo>
                    <a:pt x="1012031" y="1508125"/>
                  </a:lnTo>
                  <a:lnTo>
                    <a:pt x="1022356" y="1505737"/>
                  </a:lnTo>
                  <a:lnTo>
                    <a:pt x="1042193" y="1499387"/>
                  </a:lnTo>
                  <a:lnTo>
                    <a:pt x="1063631" y="1477962"/>
                  </a:lnTo>
                  <a:lnTo>
                    <a:pt x="1073943" y="1461287"/>
                  </a:lnTo>
                  <a:lnTo>
                    <a:pt x="1085056" y="1446212"/>
                  </a:lnTo>
                  <a:lnTo>
                    <a:pt x="1148556" y="1403350"/>
                  </a:lnTo>
                  <a:lnTo>
                    <a:pt x="1201743" y="1350162"/>
                  </a:lnTo>
                  <a:lnTo>
                    <a:pt x="1212056" y="1318412"/>
                  </a:lnTo>
                  <a:lnTo>
                    <a:pt x="1205706" y="1269199"/>
                  </a:lnTo>
                  <a:lnTo>
                    <a:pt x="1191418" y="1223162"/>
                  </a:lnTo>
                  <a:lnTo>
                    <a:pt x="1194593" y="1207287"/>
                  </a:lnTo>
                  <a:lnTo>
                    <a:pt x="1200156" y="1185862"/>
                  </a:lnTo>
                  <a:lnTo>
                    <a:pt x="1206506" y="1164424"/>
                  </a:lnTo>
                  <a:lnTo>
                    <a:pt x="1212056" y="1148549"/>
                  </a:lnTo>
                  <a:lnTo>
                    <a:pt x="1223168" y="1132674"/>
                  </a:lnTo>
                  <a:lnTo>
                    <a:pt x="1233493" y="1116799"/>
                  </a:lnTo>
                  <a:lnTo>
                    <a:pt x="1243018" y="1084262"/>
                  </a:lnTo>
                  <a:lnTo>
                    <a:pt x="1247781" y="1067587"/>
                  </a:lnTo>
                  <a:lnTo>
                    <a:pt x="1254918" y="1052512"/>
                  </a:lnTo>
                  <a:lnTo>
                    <a:pt x="1283493" y="1007262"/>
                  </a:lnTo>
                  <a:lnTo>
                    <a:pt x="1318418" y="967574"/>
                  </a:lnTo>
                  <a:lnTo>
                    <a:pt x="1350968" y="946150"/>
                  </a:lnTo>
                  <a:lnTo>
                    <a:pt x="1362868" y="927887"/>
                  </a:lnTo>
                  <a:lnTo>
                    <a:pt x="1404143" y="892962"/>
                  </a:lnTo>
                  <a:lnTo>
                    <a:pt x="1443043" y="878674"/>
                  </a:lnTo>
                  <a:lnTo>
                    <a:pt x="1460506" y="873912"/>
                  </a:lnTo>
                  <a:lnTo>
                    <a:pt x="1467643" y="871537"/>
                  </a:lnTo>
                  <a:lnTo>
                    <a:pt x="1504156" y="844550"/>
                  </a:lnTo>
                  <a:lnTo>
                    <a:pt x="1547818" y="832637"/>
                  </a:lnTo>
                  <a:lnTo>
                    <a:pt x="1565281" y="828675"/>
                  </a:lnTo>
                  <a:lnTo>
                    <a:pt x="1564481" y="829462"/>
                  </a:lnTo>
                  <a:lnTo>
                    <a:pt x="1562893" y="829462"/>
                  </a:lnTo>
                  <a:lnTo>
                    <a:pt x="1564481" y="829462"/>
                  </a:lnTo>
                  <a:lnTo>
                    <a:pt x="1574006" y="825500"/>
                  </a:lnTo>
                  <a:lnTo>
                    <a:pt x="1595443" y="818349"/>
                  </a:lnTo>
                  <a:lnTo>
                    <a:pt x="1616868" y="786599"/>
                  </a:lnTo>
                  <a:lnTo>
                    <a:pt x="1626393" y="758825"/>
                  </a:lnTo>
                  <a:lnTo>
                    <a:pt x="1631956" y="727075"/>
                  </a:lnTo>
                  <a:lnTo>
                    <a:pt x="1635131" y="696112"/>
                  </a:lnTo>
                  <a:lnTo>
                    <a:pt x="1637506" y="669925"/>
                  </a:lnTo>
                  <a:lnTo>
                    <a:pt x="1648618" y="595312"/>
                  </a:lnTo>
                  <a:lnTo>
                    <a:pt x="1651006" y="577049"/>
                  </a:lnTo>
                  <a:lnTo>
                    <a:pt x="1653381" y="557999"/>
                  </a:lnTo>
                  <a:lnTo>
                    <a:pt x="1658143" y="542124"/>
                  </a:lnTo>
                  <a:lnTo>
                    <a:pt x="1669256" y="531812"/>
                  </a:lnTo>
                  <a:lnTo>
                    <a:pt x="1682756" y="527050"/>
                  </a:lnTo>
                  <a:lnTo>
                    <a:pt x="1692281" y="524662"/>
                  </a:lnTo>
                  <a:lnTo>
                    <a:pt x="1702593" y="520700"/>
                  </a:lnTo>
                  <a:lnTo>
                    <a:pt x="1712118" y="514350"/>
                  </a:lnTo>
                  <a:lnTo>
                    <a:pt x="1720856" y="508787"/>
                  </a:lnTo>
                  <a:lnTo>
                    <a:pt x="1733556" y="500062"/>
                  </a:lnTo>
                  <a:lnTo>
                    <a:pt x="1776418" y="504024"/>
                  </a:lnTo>
                  <a:lnTo>
                    <a:pt x="1818481" y="510374"/>
                  </a:lnTo>
                  <a:lnTo>
                    <a:pt x="1851031" y="519899"/>
                  </a:lnTo>
                  <a:lnTo>
                    <a:pt x="1881981" y="531812"/>
                  </a:lnTo>
                  <a:lnTo>
                    <a:pt x="1898656" y="538162"/>
                  </a:lnTo>
                  <a:lnTo>
                    <a:pt x="1914531" y="542124"/>
                  </a:lnTo>
                  <a:lnTo>
                    <a:pt x="2062956" y="553237"/>
                  </a:lnTo>
                  <a:lnTo>
                    <a:pt x="2100268" y="549275"/>
                  </a:lnTo>
                  <a:lnTo>
                    <a:pt x="2137568" y="542124"/>
                  </a:lnTo>
                  <a:lnTo>
                    <a:pt x="2148681" y="532599"/>
                  </a:lnTo>
                  <a:lnTo>
                    <a:pt x="2159006" y="520700"/>
                  </a:lnTo>
                  <a:lnTo>
                    <a:pt x="2174081" y="514350"/>
                  </a:lnTo>
                  <a:lnTo>
                    <a:pt x="2190756" y="510374"/>
                  </a:lnTo>
                  <a:lnTo>
                    <a:pt x="2222506" y="488950"/>
                  </a:lnTo>
                  <a:lnTo>
                    <a:pt x="2243931" y="467512"/>
                  </a:lnTo>
                  <a:lnTo>
                    <a:pt x="2262193" y="454812"/>
                  </a:lnTo>
                  <a:lnTo>
                    <a:pt x="2283618" y="440524"/>
                  </a:lnTo>
                  <a:lnTo>
                    <a:pt x="2300293" y="430212"/>
                  </a:lnTo>
                  <a:lnTo>
                    <a:pt x="2307431" y="425450"/>
                  </a:lnTo>
                  <a:lnTo>
                    <a:pt x="2316956" y="408774"/>
                  </a:lnTo>
                  <a:lnTo>
                    <a:pt x="2328868" y="393700"/>
                  </a:lnTo>
                  <a:lnTo>
                    <a:pt x="2344743" y="387350"/>
                  </a:lnTo>
                  <a:lnTo>
                    <a:pt x="2360618" y="382587"/>
                  </a:lnTo>
                  <a:lnTo>
                    <a:pt x="2392368" y="361149"/>
                  </a:lnTo>
                  <a:lnTo>
                    <a:pt x="2405068" y="361950"/>
                  </a:lnTo>
                  <a:lnTo>
                    <a:pt x="2424118" y="361950"/>
                  </a:lnTo>
                  <a:lnTo>
                    <a:pt x="2473331" y="363537"/>
                  </a:lnTo>
                  <a:lnTo>
                    <a:pt x="2528093" y="369887"/>
                  </a:lnTo>
                  <a:lnTo>
                    <a:pt x="2573343" y="382587"/>
                  </a:lnTo>
                  <a:lnTo>
                    <a:pt x="2605093" y="404012"/>
                  </a:lnTo>
                  <a:lnTo>
                    <a:pt x="2629693" y="442112"/>
                  </a:lnTo>
                  <a:lnTo>
                    <a:pt x="2636043" y="452437"/>
                  </a:lnTo>
                  <a:lnTo>
                    <a:pt x="2640806" y="458787"/>
                  </a:lnTo>
                  <a:lnTo>
                    <a:pt x="2649543" y="469099"/>
                  </a:lnTo>
                  <a:lnTo>
                    <a:pt x="2657481" y="477037"/>
                  </a:lnTo>
                  <a:lnTo>
                    <a:pt x="2669381" y="488950"/>
                  </a:lnTo>
                  <a:lnTo>
                    <a:pt x="2688431" y="541337"/>
                  </a:lnTo>
                  <a:lnTo>
                    <a:pt x="2702718" y="565937"/>
                  </a:lnTo>
                  <a:lnTo>
                    <a:pt x="2722568" y="584987"/>
                  </a:lnTo>
                  <a:lnTo>
                    <a:pt x="2754318" y="606425"/>
                  </a:lnTo>
                  <a:lnTo>
                    <a:pt x="2758281" y="622300"/>
                  </a:lnTo>
                  <a:lnTo>
                    <a:pt x="2764631" y="638175"/>
                  </a:lnTo>
                  <a:lnTo>
                    <a:pt x="2775743" y="651662"/>
                  </a:lnTo>
                  <a:lnTo>
                    <a:pt x="2787656" y="659599"/>
                  </a:lnTo>
                  <a:lnTo>
                    <a:pt x="2817818" y="669925"/>
                  </a:lnTo>
                  <a:lnTo>
                    <a:pt x="2827343" y="687387"/>
                  </a:lnTo>
                  <a:lnTo>
                    <a:pt x="2878143" y="716749"/>
                  </a:lnTo>
                  <a:lnTo>
                    <a:pt x="2902743" y="723099"/>
                  </a:lnTo>
                  <a:lnTo>
                    <a:pt x="2924181" y="754849"/>
                  </a:lnTo>
                  <a:lnTo>
                    <a:pt x="2945606" y="776287"/>
                  </a:lnTo>
                  <a:lnTo>
                    <a:pt x="2963068" y="800100"/>
                  </a:lnTo>
                  <a:lnTo>
                    <a:pt x="2972593" y="816762"/>
                  </a:lnTo>
                  <a:lnTo>
                    <a:pt x="2978156" y="827874"/>
                  </a:lnTo>
                  <a:lnTo>
                    <a:pt x="2982118" y="834224"/>
                  </a:lnTo>
                  <a:lnTo>
                    <a:pt x="2985293" y="838200"/>
                  </a:lnTo>
                  <a:lnTo>
                    <a:pt x="2990856" y="841375"/>
                  </a:lnTo>
                  <a:lnTo>
                    <a:pt x="3001968" y="845337"/>
                  </a:lnTo>
                  <a:lnTo>
                    <a:pt x="3020218" y="850900"/>
                  </a:lnTo>
                  <a:lnTo>
                    <a:pt x="3058318" y="887412"/>
                  </a:lnTo>
                  <a:lnTo>
                    <a:pt x="3079756" y="903287"/>
                  </a:lnTo>
                  <a:lnTo>
                    <a:pt x="3105156" y="914400"/>
                  </a:lnTo>
                  <a:lnTo>
                    <a:pt x="3138493" y="923124"/>
                  </a:lnTo>
                  <a:lnTo>
                    <a:pt x="3168656" y="935824"/>
                  </a:lnTo>
                  <a:lnTo>
                    <a:pt x="3181356" y="944562"/>
                  </a:lnTo>
                  <a:lnTo>
                    <a:pt x="3190081" y="950112"/>
                  </a:lnTo>
                  <a:lnTo>
                    <a:pt x="3199606" y="956462"/>
                  </a:lnTo>
                  <a:lnTo>
                    <a:pt x="3209931" y="960437"/>
                  </a:lnTo>
                  <a:lnTo>
                    <a:pt x="3219456" y="963612"/>
                  </a:lnTo>
                  <a:lnTo>
                    <a:pt x="3232943" y="967574"/>
                  </a:lnTo>
                  <a:lnTo>
                    <a:pt x="3244056" y="1001712"/>
                  </a:lnTo>
                  <a:lnTo>
                    <a:pt x="3251993" y="1016000"/>
                  </a:lnTo>
                  <a:lnTo>
                    <a:pt x="3264693" y="1031074"/>
                  </a:lnTo>
                  <a:lnTo>
                    <a:pt x="3279781" y="1042987"/>
                  </a:lnTo>
                  <a:lnTo>
                    <a:pt x="3296443" y="1052512"/>
                  </a:lnTo>
                  <a:lnTo>
                    <a:pt x="3302793" y="1072349"/>
                  </a:lnTo>
                  <a:lnTo>
                    <a:pt x="3307556" y="1085850"/>
                  </a:lnTo>
                  <a:lnTo>
                    <a:pt x="3314706" y="1098550"/>
                  </a:lnTo>
                  <a:lnTo>
                    <a:pt x="3328193" y="1116799"/>
                  </a:lnTo>
                  <a:lnTo>
                    <a:pt x="3336931" y="1126324"/>
                  </a:lnTo>
                  <a:lnTo>
                    <a:pt x="3342481" y="1132674"/>
                  </a:lnTo>
                  <a:lnTo>
                    <a:pt x="3371056" y="1169987"/>
                  </a:lnTo>
                  <a:lnTo>
                    <a:pt x="3381381" y="1201737"/>
                  </a:lnTo>
                  <a:lnTo>
                    <a:pt x="3377406" y="1239037"/>
                  </a:lnTo>
                  <a:lnTo>
                    <a:pt x="3371056" y="1275549"/>
                  </a:lnTo>
                  <a:lnTo>
                    <a:pt x="3363918" y="1290637"/>
                  </a:lnTo>
                  <a:lnTo>
                    <a:pt x="3352806" y="1304925"/>
                  </a:lnTo>
                  <a:lnTo>
                    <a:pt x="3328193" y="1328737"/>
                  </a:lnTo>
                  <a:lnTo>
                    <a:pt x="3323431" y="1341437"/>
                  </a:lnTo>
                  <a:lnTo>
                    <a:pt x="3317881" y="1361274"/>
                  </a:lnTo>
                  <a:lnTo>
                    <a:pt x="3317081" y="1380324"/>
                  </a:lnTo>
                  <a:lnTo>
                    <a:pt x="3328193" y="1393024"/>
                  </a:lnTo>
                  <a:lnTo>
                    <a:pt x="3338518" y="1393825"/>
                  </a:lnTo>
                  <a:lnTo>
                    <a:pt x="3349631" y="1391437"/>
                  </a:lnTo>
                  <a:lnTo>
                    <a:pt x="3371056" y="1381912"/>
                  </a:lnTo>
                  <a:lnTo>
                    <a:pt x="3394868" y="1366837"/>
                  </a:lnTo>
                  <a:lnTo>
                    <a:pt x="3410743" y="1357312"/>
                  </a:lnTo>
                  <a:lnTo>
                    <a:pt x="3421068" y="1350962"/>
                  </a:lnTo>
                  <a:lnTo>
                    <a:pt x="3428206" y="1346200"/>
                  </a:lnTo>
                  <a:lnTo>
                    <a:pt x="3438531" y="1335087"/>
                  </a:lnTo>
                  <a:lnTo>
                    <a:pt x="3444881" y="1324762"/>
                  </a:lnTo>
                  <a:lnTo>
                    <a:pt x="3455993" y="1308100"/>
                  </a:lnTo>
                  <a:lnTo>
                    <a:pt x="3477418" y="1243799"/>
                  </a:lnTo>
                  <a:lnTo>
                    <a:pt x="3487743" y="1212049"/>
                  </a:lnTo>
                  <a:lnTo>
                    <a:pt x="3483768" y="1174750"/>
                  </a:lnTo>
                  <a:lnTo>
                    <a:pt x="3477418" y="1137437"/>
                  </a:lnTo>
                  <a:lnTo>
                    <a:pt x="3471868" y="1118387"/>
                  </a:lnTo>
                  <a:lnTo>
                    <a:pt x="3464718" y="1097749"/>
                  </a:lnTo>
                  <a:lnTo>
                    <a:pt x="3458368" y="1081087"/>
                  </a:lnTo>
                  <a:lnTo>
                    <a:pt x="3455993" y="1073937"/>
                  </a:lnTo>
                  <a:lnTo>
                    <a:pt x="3459168" y="1023937"/>
                  </a:lnTo>
                  <a:lnTo>
                    <a:pt x="3504406" y="992974"/>
                  </a:lnTo>
                  <a:lnTo>
                    <a:pt x="3530606" y="989012"/>
                  </a:lnTo>
                  <a:lnTo>
                    <a:pt x="3554418" y="996950"/>
                  </a:lnTo>
                  <a:lnTo>
                    <a:pt x="3570293" y="1001712"/>
                  </a:lnTo>
                  <a:lnTo>
                    <a:pt x="3610768" y="1020762"/>
                  </a:lnTo>
                  <a:lnTo>
                    <a:pt x="3637756" y="1065212"/>
                  </a:lnTo>
                  <a:lnTo>
                    <a:pt x="3648868" y="1077112"/>
                  </a:lnTo>
                  <a:lnTo>
                    <a:pt x="3668718" y="1084262"/>
                  </a:lnTo>
                  <a:lnTo>
                    <a:pt x="3684593" y="1081087"/>
                  </a:lnTo>
                  <a:lnTo>
                    <a:pt x="3700468" y="1073937"/>
                  </a:lnTo>
                  <a:lnTo>
                    <a:pt x="3706818" y="1056474"/>
                  </a:lnTo>
                  <a:lnTo>
                    <a:pt x="3711581" y="1042187"/>
                  </a:lnTo>
                  <a:lnTo>
                    <a:pt x="3709993" y="1027112"/>
                  </a:lnTo>
                  <a:lnTo>
                    <a:pt x="3680618" y="994562"/>
                  </a:lnTo>
                  <a:lnTo>
                    <a:pt x="3625056" y="973924"/>
                  </a:lnTo>
                  <a:lnTo>
                    <a:pt x="3588543" y="963612"/>
                  </a:lnTo>
                  <a:lnTo>
                    <a:pt x="3572668" y="957262"/>
                  </a:lnTo>
                  <a:lnTo>
                    <a:pt x="3540918" y="935824"/>
                  </a:lnTo>
                  <a:lnTo>
                    <a:pt x="3509168" y="904074"/>
                  </a:lnTo>
                  <a:lnTo>
                    <a:pt x="3477418" y="882650"/>
                  </a:lnTo>
                  <a:lnTo>
                    <a:pt x="3454406" y="862799"/>
                  </a:lnTo>
                  <a:lnTo>
                    <a:pt x="3444081" y="853274"/>
                  </a:lnTo>
                  <a:lnTo>
                    <a:pt x="3441706" y="849312"/>
                  </a:lnTo>
                  <a:lnTo>
                    <a:pt x="3444081" y="850099"/>
                  </a:lnTo>
                  <a:lnTo>
                    <a:pt x="3446468" y="851687"/>
                  </a:lnTo>
                  <a:lnTo>
                    <a:pt x="3444881" y="850099"/>
                  </a:lnTo>
                  <a:lnTo>
                    <a:pt x="3435356" y="843749"/>
                  </a:lnTo>
                  <a:lnTo>
                    <a:pt x="3413131" y="829462"/>
                  </a:lnTo>
                  <a:lnTo>
                    <a:pt x="3410743" y="791362"/>
                  </a:lnTo>
                  <a:lnTo>
                    <a:pt x="3394081" y="742950"/>
                  </a:lnTo>
                  <a:lnTo>
                    <a:pt x="3349631" y="733425"/>
                  </a:lnTo>
                  <a:lnTo>
                    <a:pt x="3317881" y="738974"/>
                  </a:lnTo>
                  <a:lnTo>
                    <a:pt x="3305181" y="742149"/>
                  </a:lnTo>
                  <a:lnTo>
                    <a:pt x="3296443" y="744537"/>
                  </a:lnTo>
                  <a:lnTo>
                    <a:pt x="3242468" y="742149"/>
                  </a:lnTo>
                  <a:lnTo>
                    <a:pt x="3190081" y="733425"/>
                  </a:lnTo>
                  <a:lnTo>
                    <a:pt x="3163893" y="684999"/>
                  </a:lnTo>
                  <a:lnTo>
                    <a:pt x="3158331" y="669925"/>
                  </a:lnTo>
                  <a:lnTo>
                    <a:pt x="3137693" y="633412"/>
                  </a:lnTo>
                  <a:lnTo>
                    <a:pt x="3109918" y="602449"/>
                  </a:lnTo>
                  <a:lnTo>
                    <a:pt x="3083718" y="584987"/>
                  </a:lnTo>
                  <a:lnTo>
                    <a:pt x="3079756" y="568325"/>
                  </a:lnTo>
                  <a:lnTo>
                    <a:pt x="3073406" y="553237"/>
                  </a:lnTo>
                  <a:lnTo>
                    <a:pt x="3062293" y="542925"/>
                  </a:lnTo>
                  <a:lnTo>
                    <a:pt x="3051968" y="531812"/>
                  </a:lnTo>
                  <a:lnTo>
                    <a:pt x="3046418" y="510374"/>
                  </a:lnTo>
                  <a:lnTo>
                    <a:pt x="3043243" y="486562"/>
                  </a:lnTo>
                  <a:lnTo>
                    <a:pt x="3036093" y="464337"/>
                  </a:lnTo>
                  <a:lnTo>
                    <a:pt x="2995618" y="435762"/>
                  </a:lnTo>
                  <a:lnTo>
                    <a:pt x="2930531" y="419887"/>
                  </a:lnTo>
                  <a:lnTo>
                    <a:pt x="2902743" y="414337"/>
                  </a:lnTo>
                  <a:lnTo>
                    <a:pt x="2893218" y="386549"/>
                  </a:lnTo>
                  <a:lnTo>
                    <a:pt x="2884493" y="361149"/>
                  </a:lnTo>
                  <a:lnTo>
                    <a:pt x="2877343" y="336550"/>
                  </a:lnTo>
                  <a:lnTo>
                    <a:pt x="2870993" y="308762"/>
                  </a:lnTo>
                  <a:lnTo>
                    <a:pt x="2860681" y="244475"/>
                  </a:lnTo>
                  <a:lnTo>
                    <a:pt x="2861468" y="200025"/>
                  </a:lnTo>
                  <a:lnTo>
                    <a:pt x="2870993" y="159537"/>
                  </a:lnTo>
                  <a:lnTo>
                    <a:pt x="2918618" y="144462"/>
                  </a:lnTo>
                  <a:lnTo>
                    <a:pt x="2935293" y="138112"/>
                  </a:lnTo>
                  <a:lnTo>
                    <a:pt x="2967043" y="116674"/>
                  </a:lnTo>
                  <a:lnTo>
                    <a:pt x="2998793" y="106362"/>
                  </a:lnTo>
                  <a:lnTo>
                    <a:pt x="3013081" y="111125"/>
                  </a:lnTo>
                  <a:lnTo>
                    <a:pt x="3022606" y="114300"/>
                  </a:lnTo>
                  <a:lnTo>
                    <a:pt x="3031331" y="117475"/>
                  </a:lnTo>
                  <a:lnTo>
                    <a:pt x="3028956" y="119062"/>
                  </a:lnTo>
                  <a:lnTo>
                    <a:pt x="3022606" y="123024"/>
                  </a:lnTo>
                  <a:lnTo>
                    <a:pt x="3014668" y="131762"/>
                  </a:lnTo>
                  <a:lnTo>
                    <a:pt x="3019431" y="178587"/>
                  </a:lnTo>
                  <a:lnTo>
                    <a:pt x="3040856" y="223037"/>
                  </a:lnTo>
                  <a:lnTo>
                    <a:pt x="3086893" y="241300"/>
                  </a:lnTo>
                  <a:lnTo>
                    <a:pt x="3110706" y="245262"/>
                  </a:lnTo>
                  <a:lnTo>
                    <a:pt x="3133731" y="249237"/>
                  </a:lnTo>
                  <a:lnTo>
                    <a:pt x="3155156" y="252412"/>
                  </a:lnTo>
                  <a:lnTo>
                    <a:pt x="3171031" y="254787"/>
                  </a:lnTo>
                  <a:lnTo>
                    <a:pt x="3179768" y="255587"/>
                  </a:lnTo>
                  <a:lnTo>
                    <a:pt x="3196431" y="265112"/>
                  </a:lnTo>
                  <a:lnTo>
                    <a:pt x="3211518" y="276225"/>
                  </a:lnTo>
                  <a:lnTo>
                    <a:pt x="3217068" y="292100"/>
                  </a:lnTo>
                  <a:lnTo>
                    <a:pt x="3221831" y="308762"/>
                  </a:lnTo>
                  <a:lnTo>
                    <a:pt x="3232156" y="319087"/>
                  </a:lnTo>
                  <a:lnTo>
                    <a:pt x="3243268" y="329399"/>
                  </a:lnTo>
                  <a:lnTo>
                    <a:pt x="3253581" y="346075"/>
                  </a:lnTo>
                  <a:lnTo>
                    <a:pt x="3264693" y="361149"/>
                  </a:lnTo>
                  <a:lnTo>
                    <a:pt x="3295656" y="384175"/>
                  </a:lnTo>
                  <a:lnTo>
                    <a:pt x="3328193" y="404012"/>
                  </a:lnTo>
                  <a:lnTo>
                    <a:pt x="3392493" y="446874"/>
                  </a:lnTo>
                  <a:lnTo>
                    <a:pt x="3440118" y="473075"/>
                  </a:lnTo>
                  <a:lnTo>
                    <a:pt x="3480593" y="483387"/>
                  </a:lnTo>
                  <a:lnTo>
                    <a:pt x="3496468" y="484974"/>
                  </a:lnTo>
                  <a:lnTo>
                    <a:pt x="3519493" y="488950"/>
                  </a:lnTo>
                  <a:lnTo>
                    <a:pt x="3540918" y="520700"/>
                  </a:lnTo>
                  <a:lnTo>
                    <a:pt x="3556793" y="531812"/>
                  </a:lnTo>
                  <a:lnTo>
                    <a:pt x="3572668" y="542124"/>
                  </a:lnTo>
                  <a:lnTo>
                    <a:pt x="3585368" y="557999"/>
                  </a:lnTo>
                  <a:lnTo>
                    <a:pt x="3594893" y="572287"/>
                  </a:lnTo>
                  <a:lnTo>
                    <a:pt x="3606806" y="594512"/>
                  </a:lnTo>
                  <a:lnTo>
                    <a:pt x="3620293" y="611187"/>
                  </a:lnTo>
                  <a:lnTo>
                    <a:pt x="3631406" y="619125"/>
                  </a:lnTo>
                  <a:lnTo>
                    <a:pt x="3647281" y="627062"/>
                  </a:lnTo>
                  <a:lnTo>
                    <a:pt x="3650456" y="627849"/>
                  </a:lnTo>
                  <a:lnTo>
                    <a:pt x="3659981" y="631024"/>
                  </a:lnTo>
                  <a:lnTo>
                    <a:pt x="3689356" y="641350"/>
                  </a:lnTo>
                  <a:lnTo>
                    <a:pt x="3721106" y="652462"/>
                  </a:lnTo>
                  <a:lnTo>
                    <a:pt x="3734593" y="656424"/>
                  </a:lnTo>
                  <a:lnTo>
                    <a:pt x="3743331" y="659599"/>
                  </a:lnTo>
                  <a:lnTo>
                    <a:pt x="3796506" y="691349"/>
                  </a:lnTo>
                  <a:lnTo>
                    <a:pt x="3824293" y="739775"/>
                  </a:lnTo>
                  <a:lnTo>
                    <a:pt x="3829843" y="783424"/>
                  </a:lnTo>
                  <a:lnTo>
                    <a:pt x="3828256" y="809625"/>
                  </a:lnTo>
                  <a:lnTo>
                    <a:pt x="3825881" y="839787"/>
                  </a:lnTo>
                  <a:lnTo>
                    <a:pt x="3825881" y="877887"/>
                  </a:lnTo>
                  <a:lnTo>
                    <a:pt x="3828256" y="924712"/>
                  </a:lnTo>
                  <a:lnTo>
                    <a:pt x="3836193" y="952500"/>
                  </a:lnTo>
                  <a:lnTo>
                    <a:pt x="3850481" y="972337"/>
                  </a:lnTo>
                  <a:lnTo>
                    <a:pt x="3867156" y="992974"/>
                  </a:lnTo>
                  <a:lnTo>
                    <a:pt x="3881443" y="1020762"/>
                  </a:lnTo>
                  <a:lnTo>
                    <a:pt x="3886993" y="1039812"/>
                  </a:lnTo>
                  <a:lnTo>
                    <a:pt x="3889381" y="1048537"/>
                  </a:lnTo>
                  <a:lnTo>
                    <a:pt x="3893343" y="1054100"/>
                  </a:lnTo>
                  <a:lnTo>
                    <a:pt x="3902868" y="1063625"/>
                  </a:lnTo>
                </a:path>
              </a:pathLst>
            </a:custGeom>
            <a:ln w="381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02304" y="2160104"/>
              <a:ext cx="723899" cy="901700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3475037" y="2427287"/>
              <a:ext cx="193040" cy="361315"/>
            </a:xfrm>
            <a:custGeom>
              <a:avLst/>
              <a:gdLst/>
              <a:ahLst/>
              <a:cxnLst/>
              <a:rect l="l" t="t" r="r" b="b"/>
              <a:pathLst>
                <a:path w="193039" h="361314">
                  <a:moveTo>
                    <a:pt x="1587" y="53174"/>
                  </a:moveTo>
                  <a:lnTo>
                    <a:pt x="5562" y="38887"/>
                  </a:lnTo>
                  <a:lnTo>
                    <a:pt x="12700" y="30162"/>
                  </a:lnTo>
                  <a:lnTo>
                    <a:pt x="31750" y="23812"/>
                  </a:lnTo>
                  <a:lnTo>
                    <a:pt x="54775" y="23812"/>
                  </a:lnTo>
                  <a:lnTo>
                    <a:pt x="76200" y="21424"/>
                  </a:lnTo>
                  <a:lnTo>
                    <a:pt x="94462" y="15074"/>
                  </a:lnTo>
                  <a:lnTo>
                    <a:pt x="115887" y="7937"/>
                  </a:lnTo>
                  <a:lnTo>
                    <a:pt x="132562" y="2374"/>
                  </a:lnTo>
                  <a:lnTo>
                    <a:pt x="139700" y="0"/>
                  </a:lnTo>
                  <a:lnTo>
                    <a:pt x="154787" y="23012"/>
                  </a:lnTo>
                  <a:lnTo>
                    <a:pt x="165900" y="38100"/>
                  </a:lnTo>
                  <a:lnTo>
                    <a:pt x="187325" y="78574"/>
                  </a:lnTo>
                  <a:lnTo>
                    <a:pt x="192887" y="95250"/>
                  </a:lnTo>
                  <a:lnTo>
                    <a:pt x="188912" y="169862"/>
                  </a:lnTo>
                  <a:lnTo>
                    <a:pt x="182562" y="244475"/>
                  </a:lnTo>
                  <a:lnTo>
                    <a:pt x="171450" y="296062"/>
                  </a:lnTo>
                  <a:lnTo>
                    <a:pt x="146050" y="318287"/>
                  </a:lnTo>
                  <a:lnTo>
                    <a:pt x="135737" y="325437"/>
                  </a:lnTo>
                  <a:lnTo>
                    <a:pt x="130975" y="325437"/>
                  </a:lnTo>
                  <a:lnTo>
                    <a:pt x="121450" y="328612"/>
                  </a:lnTo>
                  <a:lnTo>
                    <a:pt x="96837" y="340512"/>
                  </a:lnTo>
                  <a:lnTo>
                    <a:pt x="65087" y="361149"/>
                  </a:lnTo>
                  <a:lnTo>
                    <a:pt x="45250" y="331787"/>
                  </a:lnTo>
                  <a:lnTo>
                    <a:pt x="37312" y="315112"/>
                  </a:lnTo>
                  <a:lnTo>
                    <a:pt x="33337" y="297649"/>
                  </a:lnTo>
                  <a:lnTo>
                    <a:pt x="29375" y="258762"/>
                  </a:lnTo>
                  <a:lnTo>
                    <a:pt x="26200" y="224624"/>
                  </a:lnTo>
                  <a:lnTo>
                    <a:pt x="22225" y="195262"/>
                  </a:lnTo>
                  <a:lnTo>
                    <a:pt x="19050" y="171450"/>
                  </a:lnTo>
                  <a:lnTo>
                    <a:pt x="12700" y="133350"/>
                  </a:lnTo>
                  <a:lnTo>
                    <a:pt x="7150" y="108737"/>
                  </a:lnTo>
                  <a:lnTo>
                    <a:pt x="3175" y="91274"/>
                  </a:lnTo>
                  <a:lnTo>
                    <a:pt x="800" y="79375"/>
                  </a:lnTo>
                  <a:lnTo>
                    <a:pt x="0" y="67462"/>
                  </a:lnTo>
                  <a:lnTo>
                    <a:pt x="1587" y="53174"/>
                  </a:lnTo>
                  <a:close/>
                </a:path>
              </a:pathLst>
            </a:custGeom>
            <a:ln w="381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220021" y="1873021"/>
              <a:ext cx="685799" cy="825500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3486950" y="2139949"/>
              <a:ext cx="160020" cy="273050"/>
            </a:xfrm>
            <a:custGeom>
              <a:avLst/>
              <a:gdLst/>
              <a:ahLst/>
              <a:cxnLst/>
              <a:rect l="l" t="t" r="r" b="b"/>
              <a:pathLst>
                <a:path w="160020" h="273050">
                  <a:moveTo>
                    <a:pt x="127787" y="265899"/>
                  </a:moveTo>
                  <a:lnTo>
                    <a:pt x="120650" y="273050"/>
                  </a:lnTo>
                  <a:lnTo>
                    <a:pt x="111125" y="273050"/>
                  </a:lnTo>
                  <a:lnTo>
                    <a:pt x="70637" y="234950"/>
                  </a:lnTo>
                  <a:lnTo>
                    <a:pt x="44450" y="198437"/>
                  </a:lnTo>
                  <a:lnTo>
                    <a:pt x="31750" y="149225"/>
                  </a:lnTo>
                  <a:lnTo>
                    <a:pt x="27774" y="135724"/>
                  </a:lnTo>
                  <a:lnTo>
                    <a:pt x="24599" y="126199"/>
                  </a:lnTo>
                  <a:lnTo>
                    <a:pt x="20637" y="115887"/>
                  </a:lnTo>
                  <a:lnTo>
                    <a:pt x="14287" y="106362"/>
                  </a:lnTo>
                  <a:lnTo>
                    <a:pt x="8724" y="97624"/>
                  </a:lnTo>
                  <a:lnTo>
                    <a:pt x="0" y="84924"/>
                  </a:lnTo>
                  <a:lnTo>
                    <a:pt x="34925" y="66675"/>
                  </a:lnTo>
                  <a:lnTo>
                    <a:pt x="51587" y="56349"/>
                  </a:lnTo>
                  <a:lnTo>
                    <a:pt x="64287" y="42862"/>
                  </a:lnTo>
                  <a:lnTo>
                    <a:pt x="72224" y="30162"/>
                  </a:lnTo>
                  <a:lnTo>
                    <a:pt x="77787" y="20637"/>
                  </a:lnTo>
                  <a:lnTo>
                    <a:pt x="84137" y="11899"/>
                  </a:lnTo>
                  <a:lnTo>
                    <a:pt x="94449" y="7137"/>
                  </a:lnTo>
                  <a:lnTo>
                    <a:pt x="103187" y="4762"/>
                  </a:lnTo>
                  <a:lnTo>
                    <a:pt x="117475" y="0"/>
                  </a:lnTo>
                  <a:lnTo>
                    <a:pt x="134137" y="3962"/>
                  </a:lnTo>
                  <a:lnTo>
                    <a:pt x="149225" y="11112"/>
                  </a:lnTo>
                  <a:lnTo>
                    <a:pt x="157162" y="26187"/>
                  </a:lnTo>
                  <a:lnTo>
                    <a:pt x="159537" y="42862"/>
                  </a:lnTo>
                  <a:lnTo>
                    <a:pt x="158750" y="107950"/>
                  </a:lnTo>
                  <a:lnTo>
                    <a:pt x="157162" y="157162"/>
                  </a:lnTo>
                  <a:lnTo>
                    <a:pt x="150012" y="218274"/>
                  </a:lnTo>
                  <a:lnTo>
                    <a:pt x="140487" y="246849"/>
                  </a:lnTo>
                  <a:lnTo>
                    <a:pt x="127787" y="265899"/>
                  </a:lnTo>
                  <a:close/>
                </a:path>
              </a:pathLst>
            </a:custGeom>
            <a:ln w="381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768750" y="2659824"/>
              <a:ext cx="914400" cy="787400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4040187" y="2926549"/>
              <a:ext cx="374015" cy="224154"/>
            </a:xfrm>
            <a:custGeom>
              <a:avLst/>
              <a:gdLst/>
              <a:ahLst/>
              <a:cxnLst/>
              <a:rect l="l" t="t" r="r" b="b"/>
              <a:pathLst>
                <a:path w="374014" h="224155">
                  <a:moveTo>
                    <a:pt x="372275" y="11112"/>
                  </a:moveTo>
                  <a:lnTo>
                    <a:pt x="366712" y="7937"/>
                  </a:lnTo>
                  <a:lnTo>
                    <a:pt x="363537" y="8737"/>
                  </a:lnTo>
                  <a:lnTo>
                    <a:pt x="357187" y="10325"/>
                  </a:lnTo>
                  <a:lnTo>
                    <a:pt x="346875" y="12700"/>
                  </a:lnTo>
                  <a:lnTo>
                    <a:pt x="329412" y="13500"/>
                  </a:lnTo>
                  <a:lnTo>
                    <a:pt x="303212" y="13500"/>
                  </a:lnTo>
                  <a:lnTo>
                    <a:pt x="265912" y="11112"/>
                  </a:lnTo>
                  <a:lnTo>
                    <a:pt x="159550" y="4762"/>
                  </a:lnTo>
                  <a:lnTo>
                    <a:pt x="53187" y="0"/>
                  </a:lnTo>
                  <a:lnTo>
                    <a:pt x="30962" y="3175"/>
                  </a:lnTo>
                  <a:lnTo>
                    <a:pt x="10325" y="11112"/>
                  </a:lnTo>
                  <a:lnTo>
                    <a:pt x="800" y="26200"/>
                  </a:lnTo>
                  <a:lnTo>
                    <a:pt x="0" y="42862"/>
                  </a:lnTo>
                  <a:lnTo>
                    <a:pt x="5562" y="50800"/>
                  </a:lnTo>
                  <a:lnTo>
                    <a:pt x="15875" y="57150"/>
                  </a:lnTo>
                  <a:lnTo>
                    <a:pt x="41275" y="66675"/>
                  </a:lnTo>
                  <a:lnTo>
                    <a:pt x="67475" y="72237"/>
                  </a:lnTo>
                  <a:lnTo>
                    <a:pt x="84937" y="74612"/>
                  </a:lnTo>
                  <a:lnTo>
                    <a:pt x="116687" y="96050"/>
                  </a:lnTo>
                  <a:lnTo>
                    <a:pt x="180187" y="117475"/>
                  </a:lnTo>
                  <a:lnTo>
                    <a:pt x="212725" y="138912"/>
                  </a:lnTo>
                  <a:lnTo>
                    <a:pt x="233362" y="159550"/>
                  </a:lnTo>
                  <a:lnTo>
                    <a:pt x="249237" y="165900"/>
                  </a:lnTo>
                  <a:lnTo>
                    <a:pt x="265912" y="170662"/>
                  </a:lnTo>
                  <a:lnTo>
                    <a:pt x="275437" y="187325"/>
                  </a:lnTo>
                  <a:lnTo>
                    <a:pt x="286550" y="202412"/>
                  </a:lnTo>
                  <a:lnTo>
                    <a:pt x="306387" y="219075"/>
                  </a:lnTo>
                  <a:lnTo>
                    <a:pt x="319087" y="223837"/>
                  </a:lnTo>
                  <a:lnTo>
                    <a:pt x="326237" y="217487"/>
                  </a:lnTo>
                  <a:lnTo>
                    <a:pt x="328612" y="203200"/>
                  </a:lnTo>
                  <a:lnTo>
                    <a:pt x="328612" y="182562"/>
                  </a:lnTo>
                  <a:lnTo>
                    <a:pt x="327825" y="158750"/>
                  </a:lnTo>
                  <a:lnTo>
                    <a:pt x="329412" y="106362"/>
                  </a:lnTo>
                  <a:lnTo>
                    <a:pt x="334175" y="90487"/>
                  </a:lnTo>
                  <a:lnTo>
                    <a:pt x="339725" y="74612"/>
                  </a:lnTo>
                  <a:lnTo>
                    <a:pt x="338137" y="61912"/>
                  </a:lnTo>
                  <a:lnTo>
                    <a:pt x="342112" y="51600"/>
                  </a:lnTo>
                  <a:lnTo>
                    <a:pt x="356400" y="33337"/>
                  </a:lnTo>
                  <a:lnTo>
                    <a:pt x="370687" y="20637"/>
                  </a:lnTo>
                  <a:lnTo>
                    <a:pt x="373862" y="15087"/>
                  </a:lnTo>
                  <a:lnTo>
                    <a:pt x="372275" y="11112"/>
                  </a:lnTo>
                  <a:close/>
                </a:path>
              </a:pathLst>
            </a:custGeom>
            <a:ln w="381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793811" y="2552712"/>
              <a:ext cx="64769" cy="54610"/>
            </a:xfrm>
            <a:custGeom>
              <a:avLst/>
              <a:gdLst/>
              <a:ahLst/>
              <a:cxnLst/>
              <a:rect l="l" t="t" r="r" b="b"/>
              <a:pathLst>
                <a:path w="64769" h="54610">
                  <a:moveTo>
                    <a:pt x="32385" y="0"/>
                  </a:moveTo>
                  <a:lnTo>
                    <a:pt x="19775" y="2126"/>
                  </a:lnTo>
                  <a:lnTo>
                    <a:pt x="9482" y="7926"/>
                  </a:lnTo>
                  <a:lnTo>
                    <a:pt x="2543" y="16528"/>
                  </a:lnTo>
                  <a:lnTo>
                    <a:pt x="0" y="27063"/>
                  </a:lnTo>
                  <a:lnTo>
                    <a:pt x="2543" y="37598"/>
                  </a:lnTo>
                  <a:lnTo>
                    <a:pt x="9482" y="46201"/>
                  </a:lnTo>
                  <a:lnTo>
                    <a:pt x="19775" y="52000"/>
                  </a:lnTo>
                  <a:lnTo>
                    <a:pt x="32385" y="54127"/>
                  </a:lnTo>
                  <a:lnTo>
                    <a:pt x="44988" y="52000"/>
                  </a:lnTo>
                  <a:lnTo>
                    <a:pt x="55283" y="46201"/>
                  </a:lnTo>
                  <a:lnTo>
                    <a:pt x="62224" y="37598"/>
                  </a:lnTo>
                  <a:lnTo>
                    <a:pt x="64770" y="27063"/>
                  </a:lnTo>
                  <a:lnTo>
                    <a:pt x="62224" y="16528"/>
                  </a:lnTo>
                  <a:lnTo>
                    <a:pt x="55283" y="7926"/>
                  </a:lnTo>
                  <a:lnTo>
                    <a:pt x="44988" y="2126"/>
                  </a:lnTo>
                  <a:lnTo>
                    <a:pt x="32385" y="0"/>
                  </a:lnTo>
                  <a:close/>
                </a:path>
              </a:pathLst>
            </a:custGeom>
            <a:solidFill>
              <a:srgbClr val="EE46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793875" y="2552700"/>
              <a:ext cx="65405" cy="55244"/>
            </a:xfrm>
            <a:custGeom>
              <a:avLst/>
              <a:gdLst/>
              <a:ahLst/>
              <a:cxnLst/>
              <a:rect l="l" t="t" r="r" b="b"/>
              <a:pathLst>
                <a:path w="65405" h="55244">
                  <a:moveTo>
                    <a:pt x="0" y="27774"/>
                  </a:moveTo>
                  <a:lnTo>
                    <a:pt x="2387" y="17462"/>
                  </a:lnTo>
                  <a:lnTo>
                    <a:pt x="9525" y="7937"/>
                  </a:lnTo>
                  <a:lnTo>
                    <a:pt x="32550" y="0"/>
                  </a:lnTo>
                  <a:lnTo>
                    <a:pt x="55562" y="7937"/>
                  </a:lnTo>
                  <a:lnTo>
                    <a:pt x="62712" y="17462"/>
                  </a:lnTo>
                  <a:lnTo>
                    <a:pt x="65087" y="27774"/>
                  </a:lnTo>
                  <a:lnTo>
                    <a:pt x="62712" y="38100"/>
                  </a:lnTo>
                  <a:lnTo>
                    <a:pt x="55562" y="46824"/>
                  </a:lnTo>
                  <a:lnTo>
                    <a:pt x="32550" y="54762"/>
                  </a:lnTo>
                  <a:lnTo>
                    <a:pt x="9525" y="46824"/>
                  </a:lnTo>
                  <a:lnTo>
                    <a:pt x="2387" y="38100"/>
                  </a:lnTo>
                  <a:lnTo>
                    <a:pt x="0" y="27774"/>
                  </a:lnTo>
                  <a:close/>
                </a:path>
              </a:pathLst>
            </a:custGeom>
            <a:ln w="254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48556" y="2176462"/>
              <a:ext cx="90487" cy="79375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56637" y="2213762"/>
              <a:ext cx="90487" cy="79375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44650" y="2255037"/>
              <a:ext cx="90487" cy="79375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738680" y="2557932"/>
              <a:ext cx="64769" cy="54610"/>
            </a:xfrm>
            <a:custGeom>
              <a:avLst/>
              <a:gdLst/>
              <a:ahLst/>
              <a:cxnLst/>
              <a:rect l="l" t="t" r="r" b="b"/>
              <a:pathLst>
                <a:path w="64769" h="54610">
                  <a:moveTo>
                    <a:pt x="32385" y="0"/>
                  </a:moveTo>
                  <a:lnTo>
                    <a:pt x="19781" y="2126"/>
                  </a:lnTo>
                  <a:lnTo>
                    <a:pt x="9486" y="7926"/>
                  </a:lnTo>
                  <a:lnTo>
                    <a:pt x="2545" y="16528"/>
                  </a:lnTo>
                  <a:lnTo>
                    <a:pt x="0" y="27063"/>
                  </a:lnTo>
                  <a:lnTo>
                    <a:pt x="2545" y="37598"/>
                  </a:lnTo>
                  <a:lnTo>
                    <a:pt x="9486" y="46201"/>
                  </a:lnTo>
                  <a:lnTo>
                    <a:pt x="19781" y="52000"/>
                  </a:lnTo>
                  <a:lnTo>
                    <a:pt x="32385" y="54127"/>
                  </a:lnTo>
                  <a:lnTo>
                    <a:pt x="44988" y="52000"/>
                  </a:lnTo>
                  <a:lnTo>
                    <a:pt x="55283" y="46201"/>
                  </a:lnTo>
                  <a:lnTo>
                    <a:pt x="62224" y="37598"/>
                  </a:lnTo>
                  <a:lnTo>
                    <a:pt x="64770" y="27063"/>
                  </a:lnTo>
                  <a:lnTo>
                    <a:pt x="62224" y="16528"/>
                  </a:lnTo>
                  <a:lnTo>
                    <a:pt x="55283" y="7926"/>
                  </a:lnTo>
                  <a:lnTo>
                    <a:pt x="44988" y="2126"/>
                  </a:lnTo>
                  <a:lnTo>
                    <a:pt x="32385" y="0"/>
                  </a:lnTo>
                  <a:close/>
                </a:path>
              </a:pathLst>
            </a:custGeom>
            <a:solidFill>
              <a:srgbClr val="EE46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739112" y="2558249"/>
              <a:ext cx="65405" cy="53975"/>
            </a:xfrm>
            <a:custGeom>
              <a:avLst/>
              <a:gdLst/>
              <a:ahLst/>
              <a:cxnLst/>
              <a:rect l="l" t="t" r="r" b="b"/>
              <a:pathLst>
                <a:path w="65405" h="53975">
                  <a:moveTo>
                    <a:pt x="0" y="26987"/>
                  </a:moveTo>
                  <a:lnTo>
                    <a:pt x="2374" y="16675"/>
                  </a:lnTo>
                  <a:lnTo>
                    <a:pt x="9525" y="7937"/>
                  </a:lnTo>
                  <a:lnTo>
                    <a:pt x="32537" y="0"/>
                  </a:lnTo>
                  <a:lnTo>
                    <a:pt x="55562" y="7937"/>
                  </a:lnTo>
                  <a:lnTo>
                    <a:pt x="62699" y="16675"/>
                  </a:lnTo>
                  <a:lnTo>
                    <a:pt x="65087" y="26987"/>
                  </a:lnTo>
                  <a:lnTo>
                    <a:pt x="62699" y="37312"/>
                  </a:lnTo>
                  <a:lnTo>
                    <a:pt x="55562" y="46037"/>
                  </a:lnTo>
                  <a:lnTo>
                    <a:pt x="32537" y="53975"/>
                  </a:lnTo>
                  <a:lnTo>
                    <a:pt x="9525" y="46037"/>
                  </a:lnTo>
                  <a:lnTo>
                    <a:pt x="2374" y="37312"/>
                  </a:lnTo>
                  <a:lnTo>
                    <a:pt x="0" y="26987"/>
                  </a:lnTo>
                  <a:close/>
                </a:path>
              </a:pathLst>
            </a:custGeom>
            <a:ln w="254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89975" y="2613025"/>
              <a:ext cx="89687" cy="79375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683550" y="2729699"/>
              <a:ext cx="90487" cy="79375"/>
            </a:xfrm>
            <a:prstGeom prst="rect">
              <a:avLst/>
            </a:prstGeom>
          </p:spPr>
        </p:pic>
        <p:pic>
          <p:nvPicPr>
            <p:cNvPr id="24" name="object 24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92250" y="2008187"/>
              <a:ext cx="90487" cy="79375"/>
            </a:xfrm>
            <a:prstGeom prst="rect">
              <a:avLst/>
            </a:prstGeom>
          </p:spPr>
        </p:pic>
        <p:pic>
          <p:nvPicPr>
            <p:cNvPr id="25" name="object 25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2548737" y="2329649"/>
              <a:ext cx="89687" cy="79375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027237" y="2659062"/>
              <a:ext cx="90487" cy="79375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400975" y="2692400"/>
              <a:ext cx="90487" cy="80162"/>
            </a:xfrm>
            <a:prstGeom prst="rect">
              <a:avLst/>
            </a:prstGeom>
          </p:spPr>
        </p:pic>
        <p:pic>
          <p:nvPicPr>
            <p:cNvPr id="28" name="object 28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1407325" y="3017037"/>
              <a:ext cx="89687" cy="79375"/>
            </a:xfrm>
            <a:prstGeom prst="rect">
              <a:avLst/>
            </a:prstGeom>
          </p:spPr>
        </p:pic>
        <p:pic>
          <p:nvPicPr>
            <p:cNvPr id="29" name="object 29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930400" y="3041649"/>
              <a:ext cx="90487" cy="79375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763712" y="2032787"/>
              <a:ext cx="89700" cy="79375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660739" y="3741794"/>
              <a:ext cx="104139" cy="99695"/>
            </a:xfrm>
            <a:custGeom>
              <a:avLst/>
              <a:gdLst/>
              <a:ahLst/>
              <a:cxnLst/>
              <a:rect l="l" t="t" r="r" b="b"/>
              <a:pathLst>
                <a:path w="104140" h="99695">
                  <a:moveTo>
                    <a:pt x="46793" y="0"/>
                  </a:moveTo>
                  <a:lnTo>
                    <a:pt x="14228" y="26781"/>
                  </a:lnTo>
                  <a:lnTo>
                    <a:pt x="0" y="70643"/>
                  </a:lnTo>
                  <a:lnTo>
                    <a:pt x="15848" y="90531"/>
                  </a:lnTo>
                  <a:lnTo>
                    <a:pt x="22082" y="93501"/>
                  </a:lnTo>
                  <a:lnTo>
                    <a:pt x="28713" y="95611"/>
                  </a:lnTo>
                  <a:lnTo>
                    <a:pt x="35502" y="97379"/>
                  </a:lnTo>
                  <a:lnTo>
                    <a:pt x="42210" y="99320"/>
                  </a:lnTo>
                  <a:lnTo>
                    <a:pt x="66216" y="97172"/>
                  </a:lnTo>
                  <a:lnTo>
                    <a:pt x="85761" y="94930"/>
                  </a:lnTo>
                  <a:lnTo>
                    <a:pt x="98909" y="86095"/>
                  </a:lnTo>
                  <a:lnTo>
                    <a:pt x="103722" y="64166"/>
                  </a:lnTo>
                  <a:lnTo>
                    <a:pt x="103390" y="52823"/>
                  </a:lnTo>
                  <a:lnTo>
                    <a:pt x="89935" y="14276"/>
                  </a:lnTo>
                  <a:lnTo>
                    <a:pt x="59448" y="220"/>
                  </a:lnTo>
                  <a:lnTo>
                    <a:pt x="4679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61193" y="3742524"/>
              <a:ext cx="104139" cy="99695"/>
            </a:xfrm>
            <a:custGeom>
              <a:avLst/>
              <a:gdLst/>
              <a:ahLst/>
              <a:cxnLst/>
              <a:rect l="l" t="t" r="r" b="b"/>
              <a:pathLst>
                <a:path w="104140" h="99695">
                  <a:moveTo>
                    <a:pt x="24606" y="11112"/>
                  </a:moveTo>
                  <a:lnTo>
                    <a:pt x="14287" y="26200"/>
                  </a:lnTo>
                  <a:lnTo>
                    <a:pt x="2381" y="47625"/>
                  </a:lnTo>
                  <a:lnTo>
                    <a:pt x="0" y="70650"/>
                  </a:lnTo>
                  <a:lnTo>
                    <a:pt x="4762" y="80962"/>
                  </a:lnTo>
                  <a:lnTo>
                    <a:pt x="15875" y="90487"/>
                  </a:lnTo>
                  <a:lnTo>
                    <a:pt x="28575" y="95250"/>
                  </a:lnTo>
                  <a:lnTo>
                    <a:pt x="42068" y="99225"/>
                  </a:lnTo>
                  <a:lnTo>
                    <a:pt x="65881" y="96837"/>
                  </a:lnTo>
                  <a:lnTo>
                    <a:pt x="85725" y="94462"/>
                  </a:lnTo>
                  <a:lnTo>
                    <a:pt x="99218" y="85725"/>
                  </a:lnTo>
                  <a:lnTo>
                    <a:pt x="102393" y="77000"/>
                  </a:lnTo>
                  <a:lnTo>
                    <a:pt x="103981" y="63500"/>
                  </a:lnTo>
                  <a:lnTo>
                    <a:pt x="102393" y="41275"/>
                  </a:lnTo>
                  <a:lnTo>
                    <a:pt x="94456" y="19850"/>
                  </a:lnTo>
                  <a:lnTo>
                    <a:pt x="83343" y="9525"/>
                  </a:lnTo>
                  <a:lnTo>
                    <a:pt x="68262" y="2387"/>
                  </a:lnTo>
                  <a:lnTo>
                    <a:pt x="59531" y="0"/>
                  </a:lnTo>
                  <a:lnTo>
                    <a:pt x="46831" y="0"/>
                  </a:lnTo>
                  <a:lnTo>
                    <a:pt x="34131" y="3175"/>
                  </a:lnTo>
                  <a:lnTo>
                    <a:pt x="24606" y="11112"/>
                  </a:lnTo>
                  <a:close/>
                </a:path>
              </a:pathLst>
            </a:custGeom>
            <a:ln w="254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3" name="object 33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11956" y="3650449"/>
              <a:ext cx="214312" cy="173837"/>
            </a:xfrm>
            <a:prstGeom prst="rect">
              <a:avLst/>
            </a:prstGeom>
          </p:spPr>
        </p:pic>
        <p:pic>
          <p:nvPicPr>
            <p:cNvPr id="34" name="object 34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39787" y="3670299"/>
              <a:ext cx="104775" cy="182562"/>
            </a:xfrm>
            <a:prstGeom prst="rect">
              <a:avLst/>
            </a:prstGeom>
          </p:spPr>
        </p:pic>
        <p:sp>
          <p:nvSpPr>
            <p:cNvPr id="35" name="object 35" descr=""/>
            <p:cNvSpPr/>
            <p:nvPr/>
          </p:nvSpPr>
          <p:spPr>
            <a:xfrm>
              <a:off x="991815" y="3582784"/>
              <a:ext cx="35560" cy="73025"/>
            </a:xfrm>
            <a:custGeom>
              <a:avLst/>
              <a:gdLst/>
              <a:ahLst/>
              <a:cxnLst/>
              <a:rect l="l" t="t" r="r" b="b"/>
              <a:pathLst>
                <a:path w="35559" h="73025">
                  <a:moveTo>
                    <a:pt x="26362" y="0"/>
                  </a:moveTo>
                  <a:lnTo>
                    <a:pt x="20389" y="5858"/>
                  </a:lnTo>
                  <a:lnTo>
                    <a:pt x="11533" y="21842"/>
                  </a:lnTo>
                  <a:lnTo>
                    <a:pt x="3501" y="42282"/>
                  </a:lnTo>
                  <a:lnTo>
                    <a:pt x="0" y="61506"/>
                  </a:lnTo>
                  <a:lnTo>
                    <a:pt x="3198" y="67712"/>
                  </a:lnTo>
                  <a:lnTo>
                    <a:pt x="10725" y="71834"/>
                  </a:lnTo>
                  <a:lnTo>
                    <a:pt x="19481" y="72989"/>
                  </a:lnTo>
                  <a:lnTo>
                    <a:pt x="26362" y="70294"/>
                  </a:lnTo>
                  <a:lnTo>
                    <a:pt x="34784" y="51710"/>
                  </a:lnTo>
                  <a:lnTo>
                    <a:pt x="34948" y="28755"/>
                  </a:lnTo>
                  <a:lnTo>
                    <a:pt x="30818" y="8997"/>
                  </a:lnTo>
                  <a:lnTo>
                    <a:pt x="263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992187" y="3582987"/>
              <a:ext cx="34925" cy="73025"/>
            </a:xfrm>
            <a:custGeom>
              <a:avLst/>
              <a:gdLst/>
              <a:ahLst/>
              <a:cxnLst/>
              <a:rect l="l" t="t" r="r" b="b"/>
              <a:pathLst>
                <a:path w="34925" h="73025">
                  <a:moveTo>
                    <a:pt x="26193" y="0"/>
                  </a:moveTo>
                  <a:lnTo>
                    <a:pt x="20637" y="5549"/>
                  </a:lnTo>
                  <a:lnTo>
                    <a:pt x="11906" y="22225"/>
                  </a:lnTo>
                  <a:lnTo>
                    <a:pt x="3175" y="42862"/>
                  </a:lnTo>
                  <a:lnTo>
                    <a:pt x="0" y="61912"/>
                  </a:lnTo>
                  <a:lnTo>
                    <a:pt x="3175" y="67462"/>
                  </a:lnTo>
                  <a:lnTo>
                    <a:pt x="11112" y="72224"/>
                  </a:lnTo>
                  <a:lnTo>
                    <a:pt x="19050" y="73025"/>
                  </a:lnTo>
                  <a:lnTo>
                    <a:pt x="26193" y="70637"/>
                  </a:lnTo>
                  <a:lnTo>
                    <a:pt x="34925" y="51587"/>
                  </a:lnTo>
                  <a:lnTo>
                    <a:pt x="34925" y="28575"/>
                  </a:lnTo>
                  <a:lnTo>
                    <a:pt x="30956" y="8724"/>
                  </a:lnTo>
                  <a:lnTo>
                    <a:pt x="26193" y="0"/>
                  </a:lnTo>
                  <a:close/>
                </a:path>
              </a:pathLst>
            </a:custGeom>
            <a:ln w="1587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12737" y="3801262"/>
              <a:ext cx="73818" cy="88112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77800" y="3634574"/>
              <a:ext cx="73818" cy="88112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5100" y="3856824"/>
              <a:ext cx="64293" cy="74618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703564" y="3748773"/>
              <a:ext cx="64769" cy="54610"/>
            </a:xfrm>
            <a:custGeom>
              <a:avLst/>
              <a:gdLst/>
              <a:ahLst/>
              <a:cxnLst/>
              <a:rect l="l" t="t" r="r" b="b"/>
              <a:pathLst>
                <a:path w="64770" h="54610">
                  <a:moveTo>
                    <a:pt x="32379" y="0"/>
                  </a:moveTo>
                  <a:lnTo>
                    <a:pt x="19775" y="2126"/>
                  </a:lnTo>
                  <a:lnTo>
                    <a:pt x="9483" y="7926"/>
                  </a:lnTo>
                  <a:lnTo>
                    <a:pt x="2544" y="16528"/>
                  </a:lnTo>
                  <a:lnTo>
                    <a:pt x="0" y="27063"/>
                  </a:lnTo>
                  <a:lnTo>
                    <a:pt x="2544" y="37598"/>
                  </a:lnTo>
                  <a:lnTo>
                    <a:pt x="9483" y="46201"/>
                  </a:lnTo>
                  <a:lnTo>
                    <a:pt x="19775" y="52000"/>
                  </a:lnTo>
                  <a:lnTo>
                    <a:pt x="32379" y="54127"/>
                  </a:lnTo>
                  <a:lnTo>
                    <a:pt x="44984" y="52000"/>
                  </a:lnTo>
                  <a:lnTo>
                    <a:pt x="55276" y="46201"/>
                  </a:lnTo>
                  <a:lnTo>
                    <a:pt x="62215" y="37598"/>
                  </a:lnTo>
                  <a:lnTo>
                    <a:pt x="64759" y="27063"/>
                  </a:lnTo>
                  <a:lnTo>
                    <a:pt x="62215" y="16528"/>
                  </a:lnTo>
                  <a:lnTo>
                    <a:pt x="55276" y="7926"/>
                  </a:lnTo>
                  <a:lnTo>
                    <a:pt x="44984" y="2126"/>
                  </a:lnTo>
                  <a:lnTo>
                    <a:pt x="32379" y="0"/>
                  </a:lnTo>
                  <a:close/>
                </a:path>
              </a:pathLst>
            </a:custGeom>
            <a:solidFill>
              <a:srgbClr val="EE46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04056" y="3748874"/>
              <a:ext cx="64769" cy="55244"/>
            </a:xfrm>
            <a:custGeom>
              <a:avLst/>
              <a:gdLst/>
              <a:ahLst/>
              <a:cxnLst/>
              <a:rect l="l" t="t" r="r" b="b"/>
              <a:pathLst>
                <a:path w="64770" h="55245">
                  <a:moveTo>
                    <a:pt x="0" y="26987"/>
                  </a:moveTo>
                  <a:lnTo>
                    <a:pt x="2381" y="16675"/>
                  </a:lnTo>
                  <a:lnTo>
                    <a:pt x="9525" y="7937"/>
                  </a:lnTo>
                  <a:lnTo>
                    <a:pt x="32543" y="0"/>
                  </a:lnTo>
                  <a:lnTo>
                    <a:pt x="54768" y="7937"/>
                  </a:lnTo>
                  <a:lnTo>
                    <a:pt x="61912" y="16675"/>
                  </a:lnTo>
                  <a:lnTo>
                    <a:pt x="64293" y="26987"/>
                  </a:lnTo>
                  <a:lnTo>
                    <a:pt x="61912" y="37312"/>
                  </a:lnTo>
                  <a:lnTo>
                    <a:pt x="54768" y="46837"/>
                  </a:lnTo>
                  <a:lnTo>
                    <a:pt x="32543" y="54775"/>
                  </a:lnTo>
                  <a:lnTo>
                    <a:pt x="9525" y="46837"/>
                  </a:lnTo>
                  <a:lnTo>
                    <a:pt x="2381" y="37312"/>
                  </a:lnTo>
                  <a:lnTo>
                    <a:pt x="0" y="26987"/>
                  </a:lnTo>
                  <a:close/>
                </a:path>
              </a:pathLst>
            </a:custGeom>
            <a:ln w="254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42" name="object 42" descr="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35000" y="1346199"/>
              <a:ext cx="4486465" cy="2241778"/>
            </a:xfrm>
            <a:prstGeom prst="rect">
              <a:avLst/>
            </a:prstGeom>
          </p:spPr>
        </p:pic>
      </p:grpSp>
      <p:grpSp>
        <p:nvGrpSpPr>
          <p:cNvPr id="43" name="object 43" descr=""/>
          <p:cNvGrpSpPr/>
          <p:nvPr/>
        </p:nvGrpSpPr>
        <p:grpSpPr>
          <a:xfrm>
            <a:off x="5443169" y="2692864"/>
            <a:ext cx="3209290" cy="1707514"/>
            <a:chOff x="5443169" y="2692864"/>
            <a:chExt cx="3209290" cy="1707514"/>
          </a:xfrm>
        </p:grpSpPr>
        <p:sp>
          <p:nvSpPr>
            <p:cNvPr id="44" name="object 44" descr=""/>
            <p:cNvSpPr/>
            <p:nvPr/>
          </p:nvSpPr>
          <p:spPr>
            <a:xfrm>
              <a:off x="5447931" y="2697627"/>
              <a:ext cx="3199765" cy="1697989"/>
            </a:xfrm>
            <a:custGeom>
              <a:avLst/>
              <a:gdLst/>
              <a:ahLst/>
              <a:cxnLst/>
              <a:rect l="l" t="t" r="r" b="b"/>
              <a:pathLst>
                <a:path w="3199765" h="1697989">
                  <a:moveTo>
                    <a:pt x="3199244" y="0"/>
                  </a:moveTo>
                  <a:lnTo>
                    <a:pt x="0" y="0"/>
                  </a:lnTo>
                  <a:lnTo>
                    <a:pt x="0" y="1697863"/>
                  </a:lnTo>
                  <a:lnTo>
                    <a:pt x="3199244" y="1697863"/>
                  </a:lnTo>
                  <a:lnTo>
                    <a:pt x="31992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5447931" y="2697627"/>
              <a:ext cx="3199765" cy="1697989"/>
            </a:xfrm>
            <a:custGeom>
              <a:avLst/>
              <a:gdLst/>
              <a:ahLst/>
              <a:cxnLst/>
              <a:rect l="l" t="t" r="r" b="b"/>
              <a:pathLst>
                <a:path w="3199765" h="1697989">
                  <a:moveTo>
                    <a:pt x="0" y="1697863"/>
                  </a:moveTo>
                  <a:lnTo>
                    <a:pt x="3199244" y="1697863"/>
                  </a:lnTo>
                  <a:lnTo>
                    <a:pt x="3199244" y="0"/>
                  </a:lnTo>
                  <a:lnTo>
                    <a:pt x="0" y="0"/>
                  </a:lnTo>
                  <a:lnTo>
                    <a:pt x="0" y="1697863"/>
                  </a:lnTo>
                  <a:close/>
                </a:path>
              </a:pathLst>
            </a:custGeom>
            <a:ln w="9525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6" name="object 46" descr=""/>
          <p:cNvSpPr txBox="1"/>
          <p:nvPr/>
        </p:nvSpPr>
        <p:spPr>
          <a:xfrm>
            <a:off x="5756598" y="2793923"/>
            <a:ext cx="2584450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5080">
              <a:lnSpc>
                <a:spcPct val="100000"/>
              </a:lnSpc>
              <a:spcBef>
                <a:spcPts val="100"/>
              </a:spcBef>
            </a:pPr>
            <a:r>
              <a:rPr dirty="0" sz="2400" spc="-20">
                <a:solidFill>
                  <a:srgbClr val="001F5F"/>
                </a:solidFill>
                <a:latin typeface="Arial"/>
                <a:cs typeface="Arial"/>
              </a:rPr>
              <a:t>All-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cause</a:t>
            </a:r>
            <a:r>
              <a:rPr dirty="0" sz="24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mortality,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Stroke,</a:t>
            </a:r>
            <a:r>
              <a:rPr dirty="0" sz="2400" spc="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MI,</a:t>
            </a:r>
            <a:r>
              <a:rPr dirty="0" sz="2400" spc="-6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AoReg,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25">
                <a:solidFill>
                  <a:srgbClr val="001F5F"/>
                </a:solidFill>
                <a:latin typeface="Arial"/>
                <a:cs typeface="Arial"/>
              </a:rPr>
              <a:t>Re-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intervention</a:t>
            </a:r>
            <a:r>
              <a:rPr dirty="0" sz="24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10">
                <a:solidFill>
                  <a:srgbClr val="001F5F"/>
                </a:solidFill>
                <a:latin typeface="Arial"/>
                <a:cs typeface="Arial"/>
              </a:rPr>
              <a:t>(CAD/Valve)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dirty="0" sz="24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2400" spc="-20">
                <a:solidFill>
                  <a:srgbClr val="001F5F"/>
                </a:solidFill>
                <a:latin typeface="Arial"/>
                <a:cs typeface="Arial"/>
              </a:rPr>
              <a:t>1-</a:t>
            </a:r>
            <a:r>
              <a:rPr dirty="0" sz="2400" spc="-50">
                <a:solidFill>
                  <a:srgbClr val="001F5F"/>
                </a:solidFill>
                <a:latin typeface="Arial"/>
                <a:cs typeface="Arial"/>
              </a:rPr>
              <a:t>y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47" name="object 47" descr=""/>
          <p:cNvGrpSpPr/>
          <p:nvPr/>
        </p:nvGrpSpPr>
        <p:grpSpPr>
          <a:xfrm>
            <a:off x="5372100" y="2324100"/>
            <a:ext cx="3340100" cy="469900"/>
            <a:chOff x="5372100" y="2324100"/>
            <a:chExt cx="3340100" cy="469900"/>
          </a:xfrm>
        </p:grpSpPr>
        <p:pic>
          <p:nvPicPr>
            <p:cNvPr id="48" name="object 48" descr="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372100" y="2324100"/>
              <a:ext cx="3340100" cy="469900"/>
            </a:xfrm>
            <a:prstGeom prst="rect">
              <a:avLst/>
            </a:prstGeom>
          </p:spPr>
        </p:pic>
        <p:sp>
          <p:nvSpPr>
            <p:cNvPr id="49" name="object 49" descr=""/>
            <p:cNvSpPr/>
            <p:nvPr/>
          </p:nvSpPr>
          <p:spPr>
            <a:xfrm>
              <a:off x="5437594" y="2376157"/>
              <a:ext cx="3210560" cy="342900"/>
            </a:xfrm>
            <a:custGeom>
              <a:avLst/>
              <a:gdLst/>
              <a:ahLst/>
              <a:cxnLst/>
              <a:rect l="l" t="t" r="r" b="b"/>
              <a:pathLst>
                <a:path w="3210559" h="342900">
                  <a:moveTo>
                    <a:pt x="3137230" y="0"/>
                  </a:moveTo>
                  <a:lnTo>
                    <a:pt x="72847" y="0"/>
                  </a:lnTo>
                  <a:lnTo>
                    <a:pt x="44491" y="5724"/>
                  </a:lnTo>
                  <a:lnTo>
                    <a:pt x="21336" y="21336"/>
                  </a:lnTo>
                  <a:lnTo>
                    <a:pt x="5724" y="44491"/>
                  </a:lnTo>
                  <a:lnTo>
                    <a:pt x="0" y="72847"/>
                  </a:lnTo>
                  <a:lnTo>
                    <a:pt x="0" y="342900"/>
                  </a:lnTo>
                  <a:lnTo>
                    <a:pt x="3210090" y="342900"/>
                  </a:lnTo>
                  <a:lnTo>
                    <a:pt x="3210090" y="72847"/>
                  </a:lnTo>
                  <a:lnTo>
                    <a:pt x="3204358" y="44491"/>
                  </a:lnTo>
                  <a:lnTo>
                    <a:pt x="3188743" y="21336"/>
                  </a:lnTo>
                  <a:lnTo>
                    <a:pt x="3165586" y="5724"/>
                  </a:lnTo>
                  <a:lnTo>
                    <a:pt x="3137230" y="0"/>
                  </a:lnTo>
                  <a:close/>
                </a:path>
              </a:pathLst>
            </a:custGeom>
            <a:solidFill>
              <a:srgbClr val="782897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5116334" y="823938"/>
            <a:ext cx="3716020" cy="18313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393700" indent="-34290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4965" algn="l"/>
                <a:tab pos="358140" algn="l"/>
              </a:tabLst>
            </a:pP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	National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multicenter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(14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centers)</a:t>
            </a:r>
            <a:r>
              <a:rPr dirty="0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retrospective</a:t>
            </a:r>
            <a:r>
              <a:rPr dirty="0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study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all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patients</a:t>
            </a:r>
            <a:r>
              <a:rPr dirty="0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severe</a:t>
            </a:r>
            <a:r>
              <a:rPr dirty="0" sz="1600" spc="-5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6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Arial"/>
                <a:cs typeface="Arial"/>
              </a:rPr>
              <a:t>CAD</a:t>
            </a:r>
            <a:endParaRPr sz="16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380"/>
              </a:spcBef>
              <a:buSzPct val="103125"/>
              <a:buChar char="•"/>
              <a:tabLst>
                <a:tab pos="354965" algn="l"/>
              </a:tabLst>
            </a:pP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Treated</a:t>
            </a:r>
            <a:r>
              <a:rPr dirty="0" sz="16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between</a:t>
            </a:r>
            <a:r>
              <a:rPr dirty="0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2018</a:t>
            </a:r>
            <a:r>
              <a:rPr dirty="0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r>
              <a:rPr dirty="0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dirty="0" sz="1600" spc="-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either</a:t>
            </a:r>
            <a:r>
              <a:rPr dirty="0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Arial"/>
                <a:cs typeface="Arial"/>
              </a:rPr>
              <a:t>PCI+TAVI</a:t>
            </a:r>
            <a:r>
              <a:rPr dirty="0" sz="16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dirty="0" sz="16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CABG+SAVR</a:t>
            </a:r>
            <a:r>
              <a:rPr dirty="0" sz="1600" spc="5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dirty="0" sz="16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least</a:t>
            </a:r>
            <a:r>
              <a:rPr dirty="0" sz="16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1-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year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6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follow</a:t>
            </a:r>
            <a:r>
              <a:rPr dirty="0" sz="16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Arial"/>
                <a:cs typeface="Arial"/>
              </a:rPr>
              <a:t>up</a:t>
            </a:r>
            <a:endParaRPr sz="1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85"/>
              </a:spcBef>
              <a:buSzPct val="103125"/>
              <a:buChar char="•"/>
              <a:tabLst>
                <a:tab pos="355600" algn="l"/>
              </a:tabLst>
            </a:pP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Matched</a:t>
            </a:r>
            <a:r>
              <a:rPr dirty="0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baseline="-4115" sz="2025" spc="-82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345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dirty="0" baseline="-4115" sz="2025" spc="-509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555">
                <a:solidFill>
                  <a:srgbClr val="001F5F"/>
                </a:solidFill>
                <a:latin typeface="Arial"/>
                <a:cs typeface="Arial"/>
              </a:rPr>
              <a:t>n</a:t>
            </a:r>
            <a:r>
              <a:rPr dirty="0" baseline="-4115" sz="2025" spc="-15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89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dirty="0" baseline="-4115" sz="2025" spc="-7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baseline="-4115" sz="2025" spc="-862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dirty="0" sz="1600" spc="-595">
                <a:solidFill>
                  <a:srgbClr val="001F5F"/>
                </a:solidFill>
                <a:latin typeface="Arial"/>
                <a:cs typeface="Arial"/>
              </a:rPr>
              <a:t>y</a:t>
            </a:r>
            <a:r>
              <a:rPr dirty="0" baseline="-4115" sz="2025" spc="-209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670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dirty="0" baseline="-4115" sz="2025" spc="-7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baseline="-4115" sz="2025" spc="-719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dirty="0" sz="1600" spc="-675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dirty="0" baseline="-4115" sz="2025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baseline="-4115" sz="2025" spc="7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baseline="-4115" sz="2025" spc="-78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2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dirty="0" sz="1600" spc="-84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dirty="0" baseline="-4115" sz="2025" spc="-1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baseline="-4115" sz="2025" spc="-292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37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dirty="0" baseline="-4115" sz="2025" spc="-577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spc="-53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dirty="0" baseline="-4115" sz="2025" spc="-33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695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dirty="0" baseline="-4115" sz="2025" spc="-15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baseline="-4115" sz="2025" spc="-58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54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dirty="0" baseline="-4115" sz="2025" spc="-1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baseline="-4115" sz="2025" spc="-73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15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dirty="0" sz="1600" spc="9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Arial"/>
                <a:cs typeface="Arial"/>
              </a:rPr>
              <a:t>the</a:t>
            </a:r>
            <a:endParaRPr sz="16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12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12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120">
                <a:latin typeface="Times New Roman"/>
                <a:cs typeface="Times New Roman"/>
              </a:rPr>
              <a:t> </a:t>
            </a:r>
            <a:r>
              <a:rPr dirty="0" spc="-10"/>
              <a:t>essential</a:t>
            </a:r>
            <a:r>
              <a:rPr dirty="0" spc="-125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4823769" y="103594"/>
            <a:ext cx="365506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BASELINE</a:t>
            </a:r>
            <a:r>
              <a:rPr dirty="0" sz="2500" spc="-1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CHARACTERISTICS</a:t>
            </a:r>
            <a:endParaRPr sz="2500">
              <a:latin typeface="Calibri"/>
              <a:cs typeface="Calibri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2667000" y="635000"/>
            <a:ext cx="1816100" cy="584200"/>
            <a:chOff x="2667000" y="635000"/>
            <a:chExt cx="1816100" cy="584200"/>
          </a:xfrm>
        </p:grpSpPr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67000" y="635000"/>
              <a:ext cx="1816100" cy="5842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49308" y="698880"/>
              <a:ext cx="1674050" cy="436092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2749550" y="699287"/>
              <a:ext cx="1674495" cy="436245"/>
            </a:xfrm>
            <a:custGeom>
              <a:avLst/>
              <a:gdLst/>
              <a:ahLst/>
              <a:cxnLst/>
              <a:rect l="l" t="t" r="r" b="b"/>
              <a:pathLst>
                <a:path w="1674495" h="436244">
                  <a:moveTo>
                    <a:pt x="0" y="73025"/>
                  </a:moveTo>
                  <a:lnTo>
                    <a:pt x="5562" y="44450"/>
                  </a:lnTo>
                  <a:lnTo>
                    <a:pt x="21437" y="21437"/>
                  </a:lnTo>
                  <a:lnTo>
                    <a:pt x="44450" y="5562"/>
                  </a:lnTo>
                  <a:lnTo>
                    <a:pt x="73025" y="0"/>
                  </a:lnTo>
                  <a:lnTo>
                    <a:pt x="1601787" y="0"/>
                  </a:lnTo>
                  <a:lnTo>
                    <a:pt x="1629575" y="5562"/>
                  </a:lnTo>
                  <a:lnTo>
                    <a:pt x="1652587" y="21437"/>
                  </a:lnTo>
                  <a:lnTo>
                    <a:pt x="1668462" y="44450"/>
                  </a:lnTo>
                  <a:lnTo>
                    <a:pt x="1674025" y="73025"/>
                  </a:lnTo>
                  <a:lnTo>
                    <a:pt x="1674025" y="363537"/>
                  </a:lnTo>
                  <a:lnTo>
                    <a:pt x="1668462" y="391325"/>
                  </a:lnTo>
                  <a:lnTo>
                    <a:pt x="1652587" y="414337"/>
                  </a:lnTo>
                  <a:lnTo>
                    <a:pt x="1629575" y="430212"/>
                  </a:lnTo>
                  <a:lnTo>
                    <a:pt x="1601787" y="435775"/>
                  </a:lnTo>
                  <a:lnTo>
                    <a:pt x="73025" y="435775"/>
                  </a:lnTo>
                  <a:lnTo>
                    <a:pt x="44450" y="430212"/>
                  </a:lnTo>
                  <a:lnTo>
                    <a:pt x="21437" y="414337"/>
                  </a:lnTo>
                  <a:lnTo>
                    <a:pt x="5562" y="391325"/>
                  </a:lnTo>
                  <a:lnTo>
                    <a:pt x="0" y="363537"/>
                  </a:lnTo>
                  <a:lnTo>
                    <a:pt x="0" y="73025"/>
                  </a:lnTo>
                  <a:close/>
                </a:path>
              </a:pathLst>
            </a:custGeom>
            <a:ln w="9525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887497" y="752437"/>
            <a:ext cx="14001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1342</a:t>
            </a:r>
            <a:r>
              <a:rPr dirty="0" sz="1800" spc="-8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30">
                <a:solidFill>
                  <a:srgbClr val="FFFFFF"/>
                </a:solidFill>
                <a:latin typeface="Calibri"/>
                <a:cs typeface="Calibri"/>
              </a:rPr>
              <a:t>PATIENTS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1447800" y="1346200"/>
            <a:ext cx="1816100" cy="774700"/>
            <a:chOff x="1447800" y="1346200"/>
            <a:chExt cx="1816100" cy="774700"/>
          </a:xfrm>
        </p:grpSpPr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7800" y="1346200"/>
              <a:ext cx="1816100" cy="77470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5422" y="1403121"/>
              <a:ext cx="1674050" cy="633476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1525587" y="1403349"/>
              <a:ext cx="1674495" cy="633730"/>
            </a:xfrm>
            <a:custGeom>
              <a:avLst/>
              <a:gdLst/>
              <a:ahLst/>
              <a:cxnLst/>
              <a:rect l="l" t="t" r="r" b="b"/>
              <a:pathLst>
                <a:path w="1674495" h="633730">
                  <a:moveTo>
                    <a:pt x="0" y="105562"/>
                  </a:moveTo>
                  <a:lnTo>
                    <a:pt x="8737" y="64287"/>
                  </a:lnTo>
                  <a:lnTo>
                    <a:pt x="30962" y="30949"/>
                  </a:lnTo>
                  <a:lnTo>
                    <a:pt x="64300" y="8724"/>
                  </a:lnTo>
                  <a:lnTo>
                    <a:pt x="105575" y="0"/>
                  </a:lnTo>
                  <a:lnTo>
                    <a:pt x="1568450" y="0"/>
                  </a:lnTo>
                  <a:lnTo>
                    <a:pt x="1609725" y="8724"/>
                  </a:lnTo>
                  <a:lnTo>
                    <a:pt x="1643062" y="30949"/>
                  </a:lnTo>
                  <a:lnTo>
                    <a:pt x="1666087" y="64287"/>
                  </a:lnTo>
                  <a:lnTo>
                    <a:pt x="1674025" y="105562"/>
                  </a:lnTo>
                  <a:lnTo>
                    <a:pt x="1674025" y="527837"/>
                  </a:lnTo>
                  <a:lnTo>
                    <a:pt x="1666087" y="569112"/>
                  </a:lnTo>
                  <a:lnTo>
                    <a:pt x="1643062" y="602449"/>
                  </a:lnTo>
                  <a:lnTo>
                    <a:pt x="1609725" y="625475"/>
                  </a:lnTo>
                  <a:lnTo>
                    <a:pt x="1568450" y="633412"/>
                  </a:lnTo>
                  <a:lnTo>
                    <a:pt x="105575" y="633412"/>
                  </a:lnTo>
                  <a:lnTo>
                    <a:pt x="64300" y="625475"/>
                  </a:lnTo>
                  <a:lnTo>
                    <a:pt x="30962" y="602449"/>
                  </a:lnTo>
                  <a:lnTo>
                    <a:pt x="8737" y="569112"/>
                  </a:lnTo>
                  <a:lnTo>
                    <a:pt x="0" y="527837"/>
                  </a:lnTo>
                  <a:lnTo>
                    <a:pt x="0" y="105562"/>
                  </a:lnTo>
                  <a:close/>
                </a:path>
              </a:pathLst>
            </a:custGeom>
            <a:ln w="9525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795716" y="1418209"/>
            <a:ext cx="113220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07314" marR="5080" indent="-9525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625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(46.6%)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PCI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20">
                <a:solidFill>
                  <a:srgbClr val="FFFFFF"/>
                </a:solidFill>
                <a:latin typeface="Calibri"/>
                <a:cs typeface="Calibri"/>
              </a:rPr>
              <a:t>TAVI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848100" y="1346200"/>
            <a:ext cx="1816100" cy="774700"/>
            <a:chOff x="3848100" y="1346200"/>
            <a:chExt cx="1816100" cy="774700"/>
          </a:xfrm>
        </p:grpSpPr>
        <p:pic>
          <p:nvPicPr>
            <p:cNvPr id="15" name="object 1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48100" y="1346200"/>
              <a:ext cx="1816100" cy="774700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28656" y="1403121"/>
              <a:ext cx="1674050" cy="633476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3929062" y="1403349"/>
              <a:ext cx="1674495" cy="633730"/>
            </a:xfrm>
            <a:custGeom>
              <a:avLst/>
              <a:gdLst/>
              <a:ahLst/>
              <a:cxnLst/>
              <a:rect l="l" t="t" r="r" b="b"/>
              <a:pathLst>
                <a:path w="1674495" h="633730">
                  <a:moveTo>
                    <a:pt x="0" y="105562"/>
                  </a:moveTo>
                  <a:lnTo>
                    <a:pt x="8737" y="64287"/>
                  </a:lnTo>
                  <a:lnTo>
                    <a:pt x="30962" y="30949"/>
                  </a:lnTo>
                  <a:lnTo>
                    <a:pt x="64300" y="8724"/>
                  </a:lnTo>
                  <a:lnTo>
                    <a:pt x="105575" y="0"/>
                  </a:lnTo>
                  <a:lnTo>
                    <a:pt x="1568450" y="0"/>
                  </a:lnTo>
                  <a:lnTo>
                    <a:pt x="1609725" y="8724"/>
                  </a:lnTo>
                  <a:lnTo>
                    <a:pt x="1643062" y="30949"/>
                  </a:lnTo>
                  <a:lnTo>
                    <a:pt x="1665287" y="64287"/>
                  </a:lnTo>
                  <a:lnTo>
                    <a:pt x="1674025" y="105562"/>
                  </a:lnTo>
                  <a:lnTo>
                    <a:pt x="1674025" y="527837"/>
                  </a:lnTo>
                  <a:lnTo>
                    <a:pt x="1665287" y="569112"/>
                  </a:lnTo>
                  <a:lnTo>
                    <a:pt x="1643062" y="602449"/>
                  </a:lnTo>
                  <a:lnTo>
                    <a:pt x="1609725" y="625475"/>
                  </a:lnTo>
                  <a:lnTo>
                    <a:pt x="1568450" y="633412"/>
                  </a:lnTo>
                  <a:lnTo>
                    <a:pt x="105575" y="633412"/>
                  </a:lnTo>
                  <a:lnTo>
                    <a:pt x="64300" y="625475"/>
                  </a:lnTo>
                  <a:lnTo>
                    <a:pt x="30962" y="602449"/>
                  </a:lnTo>
                  <a:lnTo>
                    <a:pt x="8737" y="569112"/>
                  </a:lnTo>
                  <a:lnTo>
                    <a:pt x="0" y="527837"/>
                  </a:lnTo>
                  <a:lnTo>
                    <a:pt x="0" y="105562"/>
                  </a:lnTo>
                  <a:close/>
                </a:path>
              </a:pathLst>
            </a:custGeom>
            <a:ln w="9525">
              <a:solidFill>
                <a:srgbClr val="4A7EB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142829" y="1418209"/>
            <a:ext cx="12452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58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713</a:t>
            </a:r>
            <a:r>
              <a:rPr dirty="0" sz="18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Calibri"/>
                <a:cs typeface="Calibri"/>
              </a:rPr>
              <a:t>(53.1%)</a:t>
            </a:r>
            <a:r>
              <a:rPr dirty="0" sz="18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CABG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>
                <a:solidFill>
                  <a:srgbClr val="FFFFFF"/>
                </a:solidFill>
                <a:latin typeface="Calibri"/>
                <a:cs typeface="Calibri"/>
              </a:rPr>
              <a:t>+</a:t>
            </a:r>
            <a:r>
              <a:rPr dirty="0" sz="18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800" spc="-35">
                <a:solidFill>
                  <a:srgbClr val="FFFFFF"/>
                </a:solidFill>
                <a:latin typeface="Calibri"/>
                <a:cs typeface="Calibri"/>
              </a:rPr>
              <a:t>SAVR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3098800" y="774700"/>
            <a:ext cx="4749800" cy="1041400"/>
            <a:chOff x="3098800" y="774700"/>
            <a:chExt cx="4749800" cy="1041400"/>
          </a:xfrm>
        </p:grpSpPr>
        <p:pic>
          <p:nvPicPr>
            <p:cNvPr id="20" name="object 20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098800" y="1054100"/>
              <a:ext cx="558800" cy="762000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3256622" y="1134973"/>
              <a:ext cx="330200" cy="585470"/>
            </a:xfrm>
            <a:custGeom>
              <a:avLst/>
              <a:gdLst/>
              <a:ahLst/>
              <a:cxnLst/>
              <a:rect l="l" t="t" r="r" b="b"/>
              <a:pathLst>
                <a:path w="330200" h="585469">
                  <a:moveTo>
                    <a:pt x="329717" y="0"/>
                  </a:moveTo>
                  <a:lnTo>
                    <a:pt x="329717" y="584885"/>
                  </a:lnTo>
                  <a:lnTo>
                    <a:pt x="0" y="584885"/>
                  </a:lnTo>
                </a:path>
              </a:pathLst>
            </a:custGeom>
            <a:ln w="254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3199472" y="168175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92500" y="1054100"/>
              <a:ext cx="520700" cy="762000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3586340" y="1134973"/>
              <a:ext cx="285750" cy="585470"/>
            </a:xfrm>
            <a:custGeom>
              <a:avLst/>
              <a:gdLst/>
              <a:ahLst/>
              <a:cxnLst/>
              <a:rect l="l" t="t" r="r" b="b"/>
              <a:pathLst>
                <a:path w="285750" h="585469">
                  <a:moveTo>
                    <a:pt x="0" y="0"/>
                  </a:moveTo>
                  <a:lnTo>
                    <a:pt x="0" y="584885"/>
                  </a:lnTo>
                  <a:lnTo>
                    <a:pt x="285165" y="584885"/>
                  </a:lnTo>
                </a:path>
              </a:pathLst>
            </a:custGeom>
            <a:ln w="254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3852456" y="1681759"/>
              <a:ext cx="76200" cy="76200"/>
            </a:xfrm>
            <a:custGeom>
              <a:avLst/>
              <a:gdLst/>
              <a:ahLst/>
              <a:cxnLst/>
              <a:rect l="l" t="t" r="r" b="b"/>
              <a:pathLst>
                <a:path w="76200" h="76200">
                  <a:moveTo>
                    <a:pt x="0" y="0"/>
                  </a:moveTo>
                  <a:lnTo>
                    <a:pt x="0" y="76200"/>
                  </a:lnTo>
                  <a:lnTo>
                    <a:pt x="76200" y="38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0B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492500" y="1143000"/>
              <a:ext cx="2527300" cy="190500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3586340" y="1223225"/>
              <a:ext cx="2299335" cy="20320"/>
            </a:xfrm>
            <a:custGeom>
              <a:avLst/>
              <a:gdLst/>
              <a:ahLst/>
              <a:cxnLst/>
              <a:rect l="l" t="t" r="r" b="b"/>
              <a:pathLst>
                <a:path w="2299335" h="20319">
                  <a:moveTo>
                    <a:pt x="0" y="0"/>
                  </a:moveTo>
                  <a:lnTo>
                    <a:pt x="2299182" y="19964"/>
                  </a:lnTo>
                </a:path>
              </a:pathLst>
            </a:custGeom>
            <a:ln w="254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866142" y="1204925"/>
              <a:ext cx="76835" cy="76200"/>
            </a:xfrm>
            <a:custGeom>
              <a:avLst/>
              <a:gdLst/>
              <a:ahLst/>
              <a:cxnLst/>
              <a:rect l="l" t="t" r="r" b="b"/>
              <a:pathLst>
                <a:path w="76835" h="76200">
                  <a:moveTo>
                    <a:pt x="673" y="0"/>
                  </a:moveTo>
                  <a:lnTo>
                    <a:pt x="0" y="76200"/>
                  </a:lnTo>
                  <a:lnTo>
                    <a:pt x="76530" y="38760"/>
                  </a:lnTo>
                  <a:lnTo>
                    <a:pt x="673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7400" y="774700"/>
              <a:ext cx="1981200" cy="876300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944527" y="829297"/>
              <a:ext cx="1841182" cy="730656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5945187" y="829462"/>
              <a:ext cx="1840864" cy="731520"/>
            </a:xfrm>
            <a:custGeom>
              <a:avLst/>
              <a:gdLst/>
              <a:ahLst/>
              <a:cxnLst/>
              <a:rect l="l" t="t" r="r" b="b"/>
              <a:pathLst>
                <a:path w="1840865" h="731519">
                  <a:moveTo>
                    <a:pt x="0" y="122237"/>
                  </a:moveTo>
                  <a:lnTo>
                    <a:pt x="9525" y="74612"/>
                  </a:lnTo>
                  <a:lnTo>
                    <a:pt x="35725" y="35725"/>
                  </a:lnTo>
                  <a:lnTo>
                    <a:pt x="73825" y="9525"/>
                  </a:lnTo>
                  <a:lnTo>
                    <a:pt x="121450" y="0"/>
                  </a:lnTo>
                  <a:lnTo>
                    <a:pt x="1719262" y="0"/>
                  </a:lnTo>
                  <a:lnTo>
                    <a:pt x="1766887" y="9525"/>
                  </a:lnTo>
                  <a:lnTo>
                    <a:pt x="1804987" y="35725"/>
                  </a:lnTo>
                  <a:lnTo>
                    <a:pt x="1831187" y="74612"/>
                  </a:lnTo>
                  <a:lnTo>
                    <a:pt x="1840712" y="122237"/>
                  </a:lnTo>
                  <a:lnTo>
                    <a:pt x="1840712" y="608812"/>
                  </a:lnTo>
                  <a:lnTo>
                    <a:pt x="1838325" y="633412"/>
                  </a:lnTo>
                  <a:lnTo>
                    <a:pt x="1831187" y="656437"/>
                  </a:lnTo>
                  <a:lnTo>
                    <a:pt x="1804987" y="695325"/>
                  </a:lnTo>
                  <a:lnTo>
                    <a:pt x="1766887" y="721525"/>
                  </a:lnTo>
                  <a:lnTo>
                    <a:pt x="1743875" y="728662"/>
                  </a:lnTo>
                  <a:lnTo>
                    <a:pt x="1719262" y="731050"/>
                  </a:lnTo>
                  <a:lnTo>
                    <a:pt x="121450" y="731050"/>
                  </a:lnTo>
                  <a:lnTo>
                    <a:pt x="73825" y="721525"/>
                  </a:lnTo>
                  <a:lnTo>
                    <a:pt x="35725" y="695325"/>
                  </a:lnTo>
                  <a:lnTo>
                    <a:pt x="9525" y="656437"/>
                  </a:lnTo>
                  <a:lnTo>
                    <a:pt x="0" y="608812"/>
                  </a:lnTo>
                  <a:lnTo>
                    <a:pt x="0" y="122237"/>
                  </a:lnTo>
                  <a:close/>
                </a:path>
              </a:pathLst>
            </a:custGeom>
            <a:ln w="9525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6210515" y="957198"/>
            <a:ext cx="130683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 marR="5080" indent="-5143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dirty="0" sz="14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Calibri"/>
                <a:cs typeface="Calibri"/>
              </a:rPr>
              <a:t>excluded</a:t>
            </a:r>
            <a:r>
              <a:rPr dirty="0" sz="14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due</a:t>
            </a:r>
            <a:r>
              <a:rPr dirty="0" sz="1400" spc="-4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dirty="0" sz="14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hybrid</a:t>
            </a:r>
            <a:r>
              <a:rPr dirty="0" sz="1400" spc="-6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approach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9" name="object 6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3" name="object 33" descr=""/>
          <p:cNvSpPr txBox="1"/>
          <p:nvPr/>
        </p:nvSpPr>
        <p:spPr>
          <a:xfrm>
            <a:off x="3571900" y="2696667"/>
            <a:ext cx="2447925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69"/>
              </a:lnSpc>
              <a:tabLst>
                <a:tab pos="1004569" algn="l"/>
                <a:tab pos="2129790" algn="l"/>
              </a:tabLst>
            </a:pPr>
            <a:r>
              <a:rPr dirty="0" sz="1000" spc="-10" b="1">
                <a:solidFill>
                  <a:srgbClr val="C00000"/>
                </a:solidFill>
                <a:latin typeface="Calibri"/>
                <a:cs typeface="Calibri"/>
              </a:rPr>
              <a:t>72.1±7</a:t>
            </a:r>
            <a:r>
              <a:rPr dirty="0" sz="1000" b="1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dirty="0" sz="1000" spc="-10" b="1">
                <a:solidFill>
                  <a:srgbClr val="C00000"/>
                </a:solidFill>
                <a:latin typeface="Calibri"/>
                <a:cs typeface="Calibri"/>
              </a:rPr>
              <a:t>81.6±5.8</a:t>
            </a:r>
            <a:r>
              <a:rPr dirty="0" sz="1000" b="1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dirty="0" baseline="6172" sz="1350" spc="-15">
                <a:latin typeface="Calibri"/>
                <a:cs typeface="Calibri"/>
              </a:rPr>
              <a:t>&lt;0.001</a:t>
            </a:r>
            <a:endParaRPr baseline="6172" sz="135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695199" y="2696667"/>
            <a:ext cx="2138680" cy="1295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69"/>
              </a:lnSpc>
              <a:tabLst>
                <a:tab pos="984250" algn="l"/>
                <a:tab pos="1877060" algn="l"/>
              </a:tabLst>
            </a:pPr>
            <a:r>
              <a:rPr dirty="0" sz="1000" spc="-10" b="1">
                <a:solidFill>
                  <a:srgbClr val="C00000"/>
                </a:solidFill>
                <a:latin typeface="Calibri"/>
                <a:cs typeface="Calibri"/>
              </a:rPr>
              <a:t>77.4±5.3</a:t>
            </a:r>
            <a:r>
              <a:rPr dirty="0" sz="1000" b="1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dirty="0" sz="1000" spc="-10" b="1">
                <a:solidFill>
                  <a:srgbClr val="C00000"/>
                </a:solidFill>
                <a:latin typeface="Calibri"/>
                <a:cs typeface="Calibri"/>
              </a:rPr>
              <a:t>77.9±5.7</a:t>
            </a:r>
            <a:r>
              <a:rPr dirty="0" sz="1000" b="1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dirty="0" baseline="6172" sz="1350" spc="-15">
                <a:latin typeface="Calibri"/>
                <a:cs typeface="Calibri"/>
              </a:rPr>
              <a:t>0.063</a:t>
            </a:r>
            <a:endParaRPr baseline="6172" sz="1350">
              <a:latin typeface="Calibri"/>
              <a:cs typeface="Calibri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4591" y="2699028"/>
            <a:ext cx="1017269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Age,</a:t>
            </a:r>
            <a:r>
              <a:rPr dirty="0" sz="1000" spc="-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dirty="0" sz="1000" b="1">
                <a:solidFill>
                  <a:srgbClr val="FFFFFF"/>
                </a:solidFill>
                <a:latin typeface="Calibri"/>
                <a:cs typeface="Calibri"/>
              </a:rPr>
              <a:t>Female</a:t>
            </a:r>
            <a:r>
              <a:rPr dirty="0" sz="10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000" spc="-25" b="1">
                <a:solidFill>
                  <a:srgbClr val="FFFFFF"/>
                </a:solidFill>
                <a:latin typeface="Calibri"/>
                <a:cs typeface="Calibri"/>
              </a:rPr>
              <a:t>sex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Arterial</a:t>
            </a:r>
            <a:r>
              <a:rPr dirty="0" sz="900" spc="-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hypertension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2582862" y="2696667"/>
            <a:ext cx="318135" cy="419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76.5±8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900" spc="-25">
                <a:latin typeface="Calibri"/>
                <a:cs typeface="Calibri"/>
              </a:rPr>
              <a:t>33</a:t>
            </a: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20"/>
              </a:spcBef>
            </a:pPr>
            <a:r>
              <a:rPr dirty="0" sz="900" spc="-20">
                <a:latin typeface="Calibri"/>
                <a:cs typeface="Calibri"/>
              </a:rPr>
              <a:t>82.6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3636187" y="2851429"/>
            <a:ext cx="227329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1000" spc="-15" b="1">
                <a:solidFill>
                  <a:srgbClr val="C00000"/>
                </a:solidFill>
                <a:latin typeface="Calibri"/>
                <a:cs typeface="Calibri"/>
              </a:rPr>
              <a:t>23.8</a:t>
            </a:r>
            <a:endParaRPr sz="10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900" spc="-20">
                <a:latin typeface="Calibri"/>
                <a:cs typeface="Calibri"/>
              </a:rPr>
              <a:t>80.5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4690493" y="2851429"/>
            <a:ext cx="227329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1000" spc="-15" b="1">
                <a:solidFill>
                  <a:srgbClr val="C00000"/>
                </a:solidFill>
                <a:latin typeface="Calibri"/>
                <a:cs typeface="Calibri"/>
              </a:rPr>
              <a:t>43.3</a:t>
            </a:r>
            <a:endParaRPr sz="1000">
              <a:latin typeface="Calibri"/>
              <a:cs typeface="Calibri"/>
            </a:endParaRPr>
          </a:p>
          <a:p>
            <a:pPr marL="5715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latin typeface="Calibri"/>
                <a:cs typeface="Calibri"/>
              </a:rPr>
              <a:t>85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5701868" y="2849067"/>
            <a:ext cx="31813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&lt;0.001</a:t>
            </a:r>
            <a:endParaRPr sz="900">
              <a:latin typeface="Calibri"/>
              <a:cs typeface="Calibri"/>
            </a:endParaRPr>
          </a:p>
          <a:p>
            <a:pPr marL="28575">
              <a:lnSpc>
                <a:spcPct val="100000"/>
              </a:lnSpc>
              <a:spcBef>
                <a:spcPts val="120"/>
              </a:spcBef>
            </a:pPr>
            <a:r>
              <a:rPr dirty="0" sz="900" spc="-10">
                <a:latin typeface="Calibri"/>
                <a:cs typeface="Calibri"/>
              </a:rPr>
              <a:t>0.032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808711" y="2851429"/>
            <a:ext cx="227329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1000" spc="-15" b="1">
                <a:solidFill>
                  <a:srgbClr val="C00000"/>
                </a:solidFill>
                <a:latin typeface="Calibri"/>
                <a:cs typeface="Calibri"/>
              </a:rPr>
              <a:t>68.5</a:t>
            </a:r>
            <a:endParaRPr sz="10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900" spc="-20">
                <a:latin typeface="Calibri"/>
                <a:cs typeface="Calibri"/>
              </a:rPr>
              <a:t>80.3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7793543" y="2851429"/>
            <a:ext cx="227329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50"/>
              </a:lnSpc>
            </a:pPr>
            <a:r>
              <a:rPr dirty="0" sz="1000" spc="-15" b="1">
                <a:solidFill>
                  <a:srgbClr val="C00000"/>
                </a:solidFill>
                <a:latin typeface="Calibri"/>
                <a:cs typeface="Calibri"/>
              </a:rPr>
              <a:t>65.4</a:t>
            </a:r>
            <a:endParaRPr sz="1000">
              <a:latin typeface="Calibri"/>
              <a:cs typeface="Calibri"/>
            </a:endParaRPr>
          </a:p>
          <a:p>
            <a:pPr marL="13970">
              <a:lnSpc>
                <a:spcPct val="100000"/>
              </a:lnSpc>
              <a:spcBef>
                <a:spcPts val="5"/>
              </a:spcBef>
            </a:pPr>
            <a:r>
              <a:rPr dirty="0" sz="900" spc="-20">
                <a:latin typeface="Calibri"/>
                <a:cs typeface="Calibri"/>
              </a:rPr>
              <a:t>81.9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8572817" y="2849067"/>
            <a:ext cx="26162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0.523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900" spc="-10">
                <a:latin typeface="Calibri"/>
                <a:cs typeface="Calibri"/>
              </a:rPr>
              <a:t>0.738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104591" y="3138627"/>
            <a:ext cx="872934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  <a:tabLst>
                <a:tab pos="2534920" algn="l"/>
                <a:tab pos="3545840" algn="l"/>
                <a:tab pos="4599940" algn="l"/>
                <a:tab pos="5625465" algn="l"/>
                <a:tab pos="6718300" algn="l"/>
                <a:tab pos="7703184" algn="l"/>
                <a:tab pos="8468360" algn="l"/>
              </a:tabLst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Dyslipidemia</a:t>
            </a:r>
            <a:r>
              <a:rPr dirty="0" sz="90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Calibri"/>
                <a:cs typeface="Calibri"/>
              </a:rPr>
              <a:t>74.6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Calibri"/>
                <a:cs typeface="Calibri"/>
              </a:rPr>
              <a:t>75.9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Calibri"/>
                <a:cs typeface="Calibri"/>
              </a:rPr>
              <a:t>73.1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Calibri"/>
                <a:cs typeface="Calibri"/>
              </a:rPr>
              <a:t>0.248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Calibri"/>
                <a:cs typeface="Calibri"/>
              </a:rPr>
              <a:t>76.0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20">
                <a:latin typeface="Calibri"/>
                <a:cs typeface="Calibri"/>
              </a:rPr>
              <a:t>81.9</a:t>
            </a:r>
            <a:r>
              <a:rPr dirty="0" sz="900">
                <a:latin typeface="Times New Roman"/>
                <a:cs typeface="Times New Roman"/>
              </a:rPr>
              <a:t>	</a:t>
            </a:r>
            <a:r>
              <a:rPr dirty="0" sz="900" spc="-10">
                <a:latin typeface="Calibri"/>
                <a:cs typeface="Calibri"/>
              </a:rPr>
              <a:t>0.110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104591" y="3275787"/>
            <a:ext cx="8255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Diabetes</a:t>
            </a:r>
            <a:r>
              <a:rPr dirty="0" sz="900" spc="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mellitus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2640012" y="327578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43.6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3693408" y="3275787"/>
            <a:ext cx="1162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5">
                <a:latin typeface="Calibri"/>
                <a:cs typeface="Calibri"/>
              </a:rPr>
              <a:t>47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4704819" y="327578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39.7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5730582" y="3275787"/>
            <a:ext cx="2609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0.007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6823204" y="327578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44.9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808074" y="327578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46.5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573169" y="3275787"/>
            <a:ext cx="2609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0.791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104591" y="3412947"/>
            <a:ext cx="140271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NYHA</a:t>
            </a:r>
            <a:r>
              <a:rPr dirty="0" sz="9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functional</a:t>
            </a:r>
            <a:r>
              <a:rPr dirty="0" sz="9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class</a:t>
            </a:r>
            <a:r>
              <a:rPr dirty="0" sz="9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III</a:t>
            </a:r>
            <a:r>
              <a:rPr dirty="0" sz="9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dirty="0" sz="900" spc="-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IV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2640012" y="341294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39.3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650546" y="341294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31.7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4747752" y="3412947"/>
            <a:ext cx="1162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5">
                <a:latin typeface="Calibri"/>
                <a:cs typeface="Calibri"/>
              </a:rPr>
              <a:t>48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5702008" y="3412947"/>
            <a:ext cx="31813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&lt;0.001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6823230" y="341294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36.6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7808100" y="341294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47.2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8573195" y="3412947"/>
            <a:ext cx="2609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0.020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4591" y="3550107"/>
            <a:ext cx="78613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Atrial</a:t>
            </a:r>
            <a:r>
              <a:rPr dirty="0" sz="900" spc="-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fibrillation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2682875" y="3550107"/>
            <a:ext cx="11620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5">
                <a:latin typeface="Calibri"/>
                <a:cs typeface="Calibri"/>
              </a:rPr>
              <a:t>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3650476" y="355010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14.2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4704819" y="355010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26.7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5702007" y="3550107"/>
            <a:ext cx="31813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&lt;0.001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6823228" y="355010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19.3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7808098" y="3550107"/>
            <a:ext cx="203200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20">
                <a:latin typeface="Calibri"/>
                <a:cs typeface="Calibri"/>
              </a:rPr>
              <a:t>28.0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8573193" y="3550107"/>
            <a:ext cx="260985" cy="114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855"/>
              </a:lnSpc>
            </a:pPr>
            <a:r>
              <a:rPr dirty="0" sz="900" spc="-10">
                <a:latin typeface="Calibri"/>
                <a:cs typeface="Calibri"/>
              </a:rPr>
              <a:t>0.025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68" name="object 68" descr=""/>
          <p:cNvGraphicFramePr>
            <a:graphicFrameLocks noGrp="1"/>
          </p:cNvGraphicFramePr>
          <p:nvPr/>
        </p:nvGraphicFramePr>
        <p:xfrm>
          <a:off x="40667" y="2120417"/>
          <a:ext cx="9086215" cy="2498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0435"/>
                <a:gridCol w="956944"/>
                <a:gridCol w="1064259"/>
                <a:gridCol w="1044575"/>
                <a:gridCol w="1064260"/>
                <a:gridCol w="1064259"/>
                <a:gridCol w="906145"/>
                <a:gridCol w="683895"/>
              </a:tblGrid>
              <a:tr h="137160">
                <a:tc rowSpan="2">
                  <a:txBody>
                    <a:bodyPr/>
                    <a:lstStyle/>
                    <a:p>
                      <a:pPr marL="55244">
                        <a:lnSpc>
                          <a:spcPts val="1019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1270">
                        <a:lnSpc>
                          <a:spcPts val="1019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Global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217804" marR="210185">
                        <a:lnSpc>
                          <a:spcPct val="10000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r>
                        <a:rPr dirty="0" sz="9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(n=1342)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Unmatched</a:t>
                      </a:r>
                      <a:r>
                        <a:rPr dirty="0" sz="900" spc="2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1D04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Matched</a:t>
                      </a:r>
                      <a:r>
                        <a:rPr dirty="0" sz="900" spc="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3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SAVR+CABG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5080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(n=713)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TAVI+PCI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44805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(n=625)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p-value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SAVR+CABG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 marL="5080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(n=254)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TAVI+PCI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4955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(n=254)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p-value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48590">
                <a:tc gridSpan="8">
                  <a:txBody>
                    <a:bodyPr/>
                    <a:lstStyle/>
                    <a:p>
                      <a:pPr marL="55244">
                        <a:lnSpc>
                          <a:spcPts val="1019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Clinical</a:t>
                      </a:r>
                      <a:r>
                        <a:rPr dirty="0" sz="900" spc="-5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characteristics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D0D8E8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48590">
                <a:tc rowSpan="2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marL="213360" marR="214629" indent="1905">
                        <a:lnSpc>
                          <a:spcPct val="10000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Global</a:t>
                      </a:r>
                      <a:r>
                        <a:rPr dirty="0" sz="9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r>
                        <a:rPr dirty="0" sz="9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(n=1342)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D8E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Unmatched</a:t>
                      </a:r>
                      <a:r>
                        <a:rPr dirty="0" sz="900" spc="2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D8E8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1D04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algn="ctr" marR="635">
                        <a:lnSpc>
                          <a:spcPts val="1040"/>
                        </a:lnSpc>
                        <a:spcBef>
                          <a:spcPts val="30"/>
                        </a:spcBef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Matched</a:t>
                      </a:r>
                      <a:r>
                        <a:rPr dirty="0" sz="900" spc="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D8E8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743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C00000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D0D8E8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SAVR+CABG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(n=713)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09245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TAVI+PCI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40360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(n=625)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p-value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SAVR+CABG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(n=254)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TAVI+PCI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271145">
                        <a:lnSpc>
                          <a:spcPts val="104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(n=254)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9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p-value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37160">
                <a:tc gridSpan="8">
                  <a:txBody>
                    <a:bodyPr/>
                    <a:lstStyle/>
                    <a:p>
                      <a:pPr marL="50800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Echocardiographic</a:t>
                      </a:r>
                      <a:r>
                        <a:rPr dirty="0" sz="9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findings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7160">
                <a:tc>
                  <a:txBody>
                    <a:bodyPr/>
                    <a:lstStyle/>
                    <a:p>
                      <a:pPr marL="50800">
                        <a:lnSpc>
                          <a:spcPts val="98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LVEF,</a:t>
                      </a:r>
                      <a:r>
                        <a:rPr dirty="0" sz="900" spc="-5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56.4±11.8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56.5±11.2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56.4±12.5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0.888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57.1±11.0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55.2±12.7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0.076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0800">
                        <a:lnSpc>
                          <a:spcPts val="98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AVA,</a:t>
                      </a:r>
                      <a:r>
                        <a:rPr dirty="0" sz="900" spc="-4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cm²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0.7±0.2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0.8±0.2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0.7±0.19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0.8±0.2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0.7±0.2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50800">
                        <a:lnSpc>
                          <a:spcPts val="101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Mean</a:t>
                      </a:r>
                      <a:r>
                        <a:rPr dirty="0" sz="9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transaortic</a:t>
                      </a:r>
                      <a:r>
                        <a:rPr dirty="0" sz="9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gradient,</a:t>
                      </a:r>
                      <a:r>
                        <a:rPr dirty="0" sz="900" spc="-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45.4±14.1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44.6±14.4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46.3±13.8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0.040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43.7±13.6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45.5±13.7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0.192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40335">
                <a:tc>
                  <a:txBody>
                    <a:bodyPr/>
                    <a:lstStyle/>
                    <a:p>
                      <a:pPr marL="55244">
                        <a:lnSpc>
                          <a:spcPts val="101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Three-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vessel</a:t>
                      </a:r>
                      <a:r>
                        <a:rPr dirty="0" sz="9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9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left</a:t>
                      </a:r>
                      <a:r>
                        <a:rPr dirty="0" sz="9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main</a:t>
                      </a:r>
                      <a:r>
                        <a:rPr dirty="0" sz="9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disease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01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27.2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1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33.7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1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19.8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01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38.2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01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23.2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01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SYNTAX</a:t>
                      </a:r>
                      <a:r>
                        <a:rPr dirty="0" sz="900" spc="-5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score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27.4±7.2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28.9±8.2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26.7±6.9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0.031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27.2±8.1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26.4±7.4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0.073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Previous</a:t>
                      </a:r>
                      <a:r>
                        <a:rPr dirty="0" sz="900" spc="2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CABG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2.6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0.7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4.8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ts val="980"/>
                        </a:lnSpc>
                      </a:pPr>
                      <a:r>
                        <a:rPr dirty="0" sz="900" spc="-50">
                          <a:latin typeface="Calibri"/>
                          <a:cs typeface="Calibri"/>
                        </a:rPr>
                        <a:t>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7.5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0.653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Previous</a:t>
                      </a:r>
                      <a:r>
                        <a:rPr dirty="0" sz="9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valve</a:t>
                      </a:r>
                      <a:r>
                        <a:rPr dirty="0" sz="900" spc="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surgery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2.3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1.4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3.4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1.2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6.3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0.004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COPD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11.9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25">
                          <a:latin typeface="Calibri"/>
                          <a:cs typeface="Calibri"/>
                        </a:rPr>
                        <a:t>10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14.1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0.020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11.0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15.4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0.161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CKD</a:t>
                      </a:r>
                      <a:r>
                        <a:rPr dirty="0" sz="9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(eGFR&lt;60ml/min)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26.9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14.9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40.6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20.1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980"/>
                        </a:lnSpc>
                      </a:pPr>
                      <a:r>
                        <a:rPr dirty="0" sz="900" spc="-20">
                          <a:latin typeface="Calibri"/>
                          <a:cs typeface="Calibri"/>
                        </a:rPr>
                        <a:t>39.0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55244">
                        <a:lnSpc>
                          <a:spcPts val="980"/>
                        </a:lnSpc>
                      </a:pPr>
                      <a:r>
                        <a:rPr dirty="0" sz="9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EuroSCORE</a:t>
                      </a:r>
                      <a:r>
                        <a:rPr dirty="0" sz="9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II,</a:t>
                      </a:r>
                      <a:r>
                        <a:rPr dirty="0" sz="900" spc="-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200660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2.6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[1.7-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4.3]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463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2.3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[1.6-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3.6]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4574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3.1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[1.9-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5.7]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&lt;0.001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255904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2.9</a:t>
                      </a:r>
                      <a:r>
                        <a:rPr dirty="0" sz="9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[2.1-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4.6]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ts val="980"/>
                        </a:lnSpc>
                      </a:pPr>
                      <a:r>
                        <a:rPr dirty="0" sz="900">
                          <a:latin typeface="Calibri"/>
                          <a:cs typeface="Calibri"/>
                        </a:rPr>
                        <a:t>2.7[1.7-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4.7]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ts val="98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0.662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essential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results?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23769" y="103594"/>
            <a:ext cx="3361054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PROCEDURAL</a:t>
            </a:r>
            <a:r>
              <a:rPr dirty="0" spc="-65">
                <a:latin typeface="Times New Roman"/>
                <a:cs typeface="Times New Roman"/>
              </a:rPr>
              <a:t> </a:t>
            </a:r>
            <a:r>
              <a:rPr dirty="0" spc="-10"/>
              <a:t>OUTCOMES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646791" y="663359"/>
          <a:ext cx="8406130" cy="3801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6185"/>
                <a:gridCol w="1973580"/>
                <a:gridCol w="1577975"/>
                <a:gridCol w="1343025"/>
                <a:gridCol w="926465"/>
              </a:tblGrid>
              <a:tr h="252729">
                <a:tc rowSpan="2"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Global</a:t>
                      </a:r>
                      <a:r>
                        <a:rPr dirty="0" sz="1200" spc="-2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population</a:t>
                      </a:r>
                      <a:r>
                        <a:rPr dirty="0" sz="1200" spc="-2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(n=1342)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Matched</a:t>
                      </a:r>
                      <a:r>
                        <a:rPr dirty="0" sz="12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576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272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SAVR+CABG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ts val="141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(n=254)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390525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TAVI+PCI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30530">
                        <a:lnSpc>
                          <a:spcPts val="141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(n=254)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243840">
                <a:tc gridSpan="5">
                  <a:txBody>
                    <a:bodyPr/>
                    <a:lstStyle/>
                    <a:p>
                      <a:pPr marL="51435">
                        <a:lnSpc>
                          <a:spcPts val="1820"/>
                        </a:lnSpc>
                      </a:pP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PROCEDURAL</a:t>
                      </a:r>
                      <a:r>
                        <a:rPr dirty="0" sz="16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Number</a:t>
                      </a:r>
                      <a:r>
                        <a:rPr dirty="0" sz="1200" spc="-1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grafts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≥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51.7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-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Biological</a:t>
                      </a:r>
                      <a:r>
                        <a:rPr dirty="0" sz="1200" spc="2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prosthesis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96.5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0.022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Re-intervention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0.9)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0.687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Procedural</a:t>
                      </a:r>
                      <a:r>
                        <a:rPr dirty="0" sz="1200" spc="1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0.7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0.4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0.625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Technical</a:t>
                      </a:r>
                      <a:r>
                        <a:rPr dirty="0" sz="1200" spc="1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success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97.2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96.5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95.2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0.648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3716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3840">
                <a:tc gridSpan="5">
                  <a:txBody>
                    <a:bodyPr/>
                    <a:lstStyle/>
                    <a:p>
                      <a:pPr marL="51435">
                        <a:lnSpc>
                          <a:spcPts val="1820"/>
                        </a:lnSpc>
                      </a:pPr>
                      <a:r>
                        <a:rPr dirty="0" sz="16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6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600" spc="-2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6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2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PPI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10.5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9.8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0.488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AKI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11.2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20.5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7.1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&lt;0.001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5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6.3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2.4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0.052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12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vascular</a:t>
                      </a:r>
                      <a:r>
                        <a:rPr dirty="0" sz="12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complic.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0.8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Major</a:t>
                      </a:r>
                      <a:r>
                        <a:rPr dirty="0" sz="12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bleeding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12.3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9.4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0.401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Cerebrovascular</a:t>
                      </a:r>
                      <a:r>
                        <a:rPr dirty="0" sz="1200" spc="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events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2.3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5.5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0.031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5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0.4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0.375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2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onset</a:t>
                      </a:r>
                      <a:r>
                        <a:rPr dirty="0" sz="12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16.3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29.9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5.9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&lt;0.001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51435">
                        <a:lnSpc>
                          <a:spcPts val="134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r>
                        <a:rPr dirty="0" sz="12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dirty="0" sz="1200" spc="-5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in-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</a:t>
                      </a:r>
                      <a:r>
                        <a:rPr dirty="0" sz="1200" spc="-4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death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5.3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10.6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0.002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6700" y="2692394"/>
            <a:ext cx="386542" cy="386542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3149597"/>
            <a:ext cx="374881" cy="37488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8600" y="3619500"/>
            <a:ext cx="330112" cy="330112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0" y="4152900"/>
            <a:ext cx="641985" cy="375285"/>
            <a:chOff x="0" y="4152900"/>
            <a:chExt cx="641985" cy="375285"/>
          </a:xfrm>
        </p:grpSpPr>
        <p:pic>
          <p:nvPicPr>
            <p:cNvPr id="9" name="object 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" y="4152900"/>
              <a:ext cx="374881" cy="374881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4165600"/>
              <a:ext cx="330112" cy="330112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8739" y="823938"/>
            <a:ext cx="3570604" cy="1488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4965" algn="l"/>
              </a:tabLst>
            </a:pP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1-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year</a:t>
            </a:r>
            <a:r>
              <a:rPr dirty="0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follow</a:t>
            </a:r>
            <a:r>
              <a:rPr dirty="0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up,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primary</a:t>
            </a:r>
            <a:r>
              <a:rPr dirty="0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endpoint</a:t>
            </a:r>
            <a:r>
              <a:rPr dirty="0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16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mortality</a:t>
            </a:r>
            <a:r>
              <a:rPr dirty="0" u="sng" sz="16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+</a:t>
            </a:r>
            <a:r>
              <a:rPr dirty="0" u="sng" sz="16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stroke</a:t>
            </a:r>
            <a:r>
              <a:rPr dirty="0" u="sng" sz="16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25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was</a:t>
            </a:r>
            <a:r>
              <a:rPr dirty="0" u="none" sz="16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higher</a:t>
            </a:r>
            <a:r>
              <a:rPr dirty="0" u="sng" sz="16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</a:t>
            </a:r>
            <a:r>
              <a:rPr dirty="0" u="sng" sz="16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1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CABG+SAVR</a:t>
            </a:r>
            <a:r>
              <a:rPr dirty="0" u="sng" sz="1600" spc="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6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group</a:t>
            </a:r>
            <a:r>
              <a:rPr dirty="0" u="none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than</a:t>
            </a:r>
            <a:r>
              <a:rPr dirty="0" u="none" sz="1600" spc="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u="none" sz="16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u="none" sz="16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 spc="-20">
                <a:solidFill>
                  <a:srgbClr val="001F5F"/>
                </a:solidFill>
                <a:latin typeface="Arial"/>
                <a:cs typeface="Arial"/>
              </a:rPr>
              <a:t>PCI+TAVI</a:t>
            </a:r>
            <a:r>
              <a:rPr dirty="0" u="none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cases</a:t>
            </a:r>
            <a:r>
              <a:rPr dirty="0" u="none" sz="1600" spc="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both,</a:t>
            </a:r>
            <a:r>
              <a:rPr dirty="0" u="none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 spc="-25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dirty="0" u="none" sz="1600" spc="-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u="none" sz="16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matched</a:t>
            </a:r>
            <a:r>
              <a:rPr dirty="0" u="none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u="none" sz="160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u="none" sz="1600" spc="-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 spc="-10">
                <a:solidFill>
                  <a:srgbClr val="001F5F"/>
                </a:solidFill>
                <a:latin typeface="Arial"/>
                <a:cs typeface="Arial"/>
              </a:rPr>
              <a:t>unmatched</a:t>
            </a:r>
            <a:r>
              <a:rPr dirty="0" u="none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u="none" sz="1600" spc="-10">
                <a:solidFill>
                  <a:srgbClr val="001F5F"/>
                </a:solidFill>
                <a:latin typeface="Arial"/>
                <a:cs typeface="Arial"/>
              </a:rPr>
              <a:t>cohorts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739" y="2628355"/>
            <a:ext cx="3462654" cy="1319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189865" indent="-342900">
              <a:lnSpc>
                <a:spcPct val="100000"/>
              </a:lnSpc>
              <a:spcBef>
                <a:spcPts val="100"/>
              </a:spcBef>
              <a:buSzPct val="103125"/>
              <a:buChar char="•"/>
              <a:tabLst>
                <a:tab pos="354965" algn="l"/>
              </a:tabLst>
            </a:pP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Conversely,</a:t>
            </a:r>
            <a:r>
              <a:rPr dirty="0" sz="16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dirty="0" sz="1600" spc="-4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0">
                <a:solidFill>
                  <a:srgbClr val="001F5F"/>
                </a:solidFill>
                <a:latin typeface="Arial"/>
                <a:cs typeface="Arial"/>
              </a:rPr>
              <a:t>PCI+TAVI</a:t>
            </a:r>
            <a:r>
              <a:rPr dirty="0" sz="1600" spc="-4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001F5F"/>
                </a:solidFill>
                <a:latin typeface="Arial"/>
                <a:cs typeface="Arial"/>
              </a:rPr>
              <a:t>group</a:t>
            </a:r>
            <a:r>
              <a:rPr dirty="0" sz="1600" spc="-1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presented</a:t>
            </a:r>
            <a:r>
              <a:rPr dirty="0" sz="1600" spc="1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higher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01F5F"/>
                </a:solidFill>
                <a:latin typeface="Arial"/>
                <a:cs typeface="Arial"/>
              </a:rPr>
              <a:t>degree</a:t>
            </a:r>
            <a:r>
              <a:rPr dirty="0" sz="16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600" spc="-25">
                <a:solidFill>
                  <a:srgbClr val="001F5F"/>
                </a:solidFill>
                <a:latin typeface="Arial"/>
                <a:cs typeface="Arial"/>
              </a:rPr>
              <a:t>of:</a:t>
            </a:r>
            <a:endParaRPr sz="1600">
              <a:latin typeface="Arial"/>
              <a:cs typeface="Arial"/>
            </a:endParaRPr>
          </a:p>
          <a:p>
            <a:pPr lvl="1" marL="798830" indent="-329565">
              <a:lnSpc>
                <a:spcPts val="1495"/>
              </a:lnSpc>
              <a:spcBef>
                <a:spcPts val="250"/>
              </a:spcBef>
              <a:buSzPct val="104166"/>
              <a:buFont typeface="Arial"/>
              <a:buChar char="–"/>
              <a:tabLst>
                <a:tab pos="798830" algn="l"/>
              </a:tabLst>
            </a:pPr>
            <a:r>
              <a:rPr dirty="0" u="sng" sz="12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Moderate-</a:t>
            </a:r>
            <a:r>
              <a:rPr dirty="0" u="sng" sz="12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severe</a:t>
            </a:r>
            <a:r>
              <a:rPr dirty="0" u="sng" sz="1200" spc="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aortic</a:t>
            </a:r>
            <a:r>
              <a:rPr dirty="0" u="sng" sz="1200" spc="3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regurgitation</a:t>
            </a:r>
            <a:endParaRPr sz="1200">
              <a:latin typeface="Arial"/>
              <a:cs typeface="Arial"/>
            </a:endParaRPr>
          </a:p>
          <a:p>
            <a:pPr algn="r" marR="737235">
              <a:lnSpc>
                <a:spcPts val="1435"/>
              </a:lnSpc>
            </a:pP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(12.6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1.5%,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p&lt;0.001)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25">
                <a:solidFill>
                  <a:srgbClr val="001F5F"/>
                </a:solidFill>
                <a:latin typeface="Arial"/>
                <a:cs typeface="Arial"/>
              </a:rPr>
              <a:t>and</a:t>
            </a:r>
            <a:endParaRPr sz="1200">
              <a:latin typeface="Arial"/>
              <a:cs typeface="Arial"/>
            </a:endParaRPr>
          </a:p>
          <a:p>
            <a:pPr algn="r" lvl="1" marL="285750" marR="724535" indent="-285750">
              <a:lnSpc>
                <a:spcPts val="1495"/>
              </a:lnSpc>
              <a:spcBef>
                <a:spcPts val="235"/>
              </a:spcBef>
              <a:buSzPct val="104166"/>
              <a:buFont typeface="Arial"/>
              <a:buChar char="–"/>
              <a:tabLst>
                <a:tab pos="285750" algn="l"/>
              </a:tabLst>
            </a:pPr>
            <a:r>
              <a:rPr dirty="0" u="sng" sz="12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New</a:t>
            </a:r>
            <a:r>
              <a:rPr dirty="0" u="sng" sz="1200" spc="2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permanent</a:t>
            </a:r>
            <a:r>
              <a:rPr dirty="0" u="sng" sz="1200" spc="25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200" spc="-10" b="1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pacemaker</a:t>
            </a:r>
            <a:endParaRPr sz="1200">
              <a:latin typeface="Arial"/>
              <a:cs typeface="Arial"/>
            </a:endParaRPr>
          </a:p>
          <a:p>
            <a:pPr marL="755015">
              <a:lnSpc>
                <a:spcPts val="1435"/>
              </a:lnSpc>
            </a:pP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(15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001F5F"/>
                </a:solidFill>
                <a:latin typeface="Arial"/>
                <a:cs typeface="Arial"/>
              </a:rPr>
              <a:t>6.5%,</a:t>
            </a:r>
            <a:r>
              <a:rPr dirty="0" sz="12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200" spc="-10">
                <a:solidFill>
                  <a:srgbClr val="001F5F"/>
                </a:solidFill>
                <a:latin typeface="Arial"/>
                <a:cs typeface="Arial"/>
              </a:rPr>
              <a:t>p&lt;0.001)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125">
                <a:latin typeface="Times New Roman"/>
                <a:cs typeface="Times New Roman"/>
              </a:rPr>
              <a:t> </a:t>
            </a:r>
            <a:r>
              <a:rPr dirty="0"/>
              <a:t>are</a:t>
            </a:r>
            <a:r>
              <a:rPr dirty="0" spc="-120">
                <a:latin typeface="Times New Roman"/>
                <a:cs typeface="Times New Roman"/>
              </a:rPr>
              <a:t> </a:t>
            </a:r>
            <a:r>
              <a:rPr dirty="0"/>
              <a:t>the</a:t>
            </a:r>
            <a:r>
              <a:rPr dirty="0" spc="-120">
                <a:latin typeface="Times New Roman"/>
                <a:cs typeface="Times New Roman"/>
              </a:rPr>
              <a:t> </a:t>
            </a:r>
            <a:r>
              <a:rPr dirty="0" spc="-10"/>
              <a:t>essential</a:t>
            </a:r>
            <a:r>
              <a:rPr dirty="0" spc="-125">
                <a:latin typeface="Times New Roman"/>
                <a:cs typeface="Times New Roman"/>
              </a:rPr>
              <a:t> </a:t>
            </a:r>
            <a:r>
              <a:rPr dirty="0" spc="-10"/>
              <a:t>results?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4823769" y="103594"/>
            <a:ext cx="314833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-20">
                <a:solidFill>
                  <a:srgbClr val="FFFFFF"/>
                </a:solidFill>
                <a:latin typeface="Calibri"/>
                <a:cs typeface="Calibri"/>
              </a:rPr>
              <a:t>FOLLOW</a:t>
            </a:r>
            <a:r>
              <a:rPr dirty="0" sz="2500" spc="-8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UP</a:t>
            </a:r>
            <a:r>
              <a:rPr dirty="0" sz="2500" spc="-7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OUTCOMES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86200" y="1346197"/>
            <a:ext cx="5173446" cy="2557716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4301947" y="2102002"/>
            <a:ext cx="185928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13%</a:t>
            </a:r>
            <a:r>
              <a:rPr dirty="0" sz="1400" spc="2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14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9.5%,</a:t>
            </a:r>
            <a:r>
              <a:rPr dirty="0" sz="1400" spc="3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p=0.035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955160" y="2102002"/>
            <a:ext cx="200787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15.8%</a:t>
            </a:r>
            <a:r>
              <a:rPr dirty="0" sz="1400" spc="25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vs.</a:t>
            </a:r>
            <a:r>
              <a:rPr dirty="0" sz="14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001F5F"/>
                </a:solidFill>
                <a:latin typeface="Arial"/>
                <a:cs typeface="Arial"/>
              </a:rPr>
              <a:t>9.9%,</a:t>
            </a:r>
            <a:r>
              <a:rPr dirty="0" sz="1400" spc="3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001F5F"/>
                </a:solidFill>
                <a:latin typeface="Arial"/>
                <a:cs typeface="Arial"/>
              </a:rPr>
              <a:t>p=0.035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740400" y="1003301"/>
            <a:ext cx="1455420" cy="629920"/>
            <a:chOff x="5740400" y="1003301"/>
            <a:chExt cx="1455420" cy="629920"/>
          </a:xfrm>
        </p:grpSpPr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65900" y="1003301"/>
              <a:ext cx="629513" cy="629512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40400" y="1066794"/>
              <a:ext cx="554334" cy="554334"/>
            </a:xfrm>
            <a:prstGeom prst="rect">
              <a:avLst/>
            </a:prstGeom>
          </p:spPr>
        </p:pic>
      </p:grpSp>
      <p:sp>
        <p:nvSpPr>
          <p:cNvPr id="12" name="object 12" descr=""/>
          <p:cNvSpPr txBox="1"/>
          <p:nvPr/>
        </p:nvSpPr>
        <p:spPr>
          <a:xfrm>
            <a:off x="5746445" y="699551"/>
            <a:ext cx="1447165" cy="939165"/>
          </a:xfrm>
          <a:prstGeom prst="rect">
            <a:avLst/>
          </a:prstGeom>
          <a:ln w="31750">
            <a:solidFill>
              <a:srgbClr val="001F5F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421005">
              <a:lnSpc>
                <a:spcPct val="100000"/>
              </a:lnSpc>
              <a:spcBef>
                <a:spcPts val="244"/>
              </a:spcBef>
            </a:pPr>
            <a:r>
              <a:rPr dirty="0" sz="1800" spc="-20" b="1">
                <a:solidFill>
                  <a:srgbClr val="001F5F"/>
                </a:solidFill>
                <a:latin typeface="Calibri"/>
                <a:cs typeface="Calibri"/>
              </a:rPr>
              <a:t>1-year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38800" y="622300"/>
            <a:ext cx="1638300" cy="1130300"/>
          </a:xfrm>
          <a:prstGeom prst="rect">
            <a:avLst/>
          </a:prstGeom>
        </p:spPr>
      </p:pic>
      <p:sp>
        <p:nvSpPr>
          <p:cNvPr id="14" name="object 14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essential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results?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23769" y="103594"/>
            <a:ext cx="314833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FOLLOW</a:t>
            </a:r>
            <a:r>
              <a:rPr dirty="0" spc="-80">
                <a:latin typeface="Times New Roman"/>
                <a:cs typeface="Times New Roman"/>
              </a:rPr>
              <a:t> </a:t>
            </a:r>
            <a:r>
              <a:rPr dirty="0"/>
              <a:t>UP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 spc="-10"/>
              <a:t>OUTCOMES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1836" y="1086916"/>
          <a:ext cx="9025255" cy="236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235"/>
                <a:gridCol w="633094"/>
                <a:gridCol w="575944"/>
                <a:gridCol w="1608454"/>
                <a:gridCol w="641985"/>
                <a:gridCol w="860425"/>
                <a:gridCol w="118110"/>
                <a:gridCol w="853440"/>
                <a:gridCol w="1335404"/>
                <a:gridCol w="681990"/>
              </a:tblGrid>
              <a:tr h="182880">
                <a:tc rowSpan="2"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Variables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Unmatched</a:t>
                      </a:r>
                      <a:r>
                        <a:rPr dirty="0" sz="120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4135">
                        <a:lnSpc>
                          <a:spcPts val="1340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Matched</a:t>
                      </a:r>
                      <a:r>
                        <a:rPr dirty="0" sz="12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cohort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60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7272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SAVR+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41605">
                        <a:lnSpc>
                          <a:spcPct val="10000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CABG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TAVI+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PCI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CI)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SAVR+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CABG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(n=254)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8270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TAVI+</a:t>
                      </a:r>
                      <a:r>
                        <a:rPr dirty="0" sz="12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PCI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86055">
                        <a:lnSpc>
                          <a:spcPct val="10000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(n=254)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HR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(95%</a:t>
                      </a:r>
                      <a:r>
                        <a:rPr dirty="0" sz="1200" spc="-5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CI)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p-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value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67030">
                <a:tc gridSpan="3">
                  <a:txBody>
                    <a:bodyPr/>
                    <a:lstStyle/>
                    <a:p>
                      <a:pPr marL="63500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Secondary</a:t>
                      </a:r>
                      <a:r>
                        <a:rPr dirty="0" sz="1200" spc="-3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endpoints*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001F5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1D04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7"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18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1800" spc="-6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DIFFERENCES</a:t>
                      </a:r>
                      <a:r>
                        <a:rPr dirty="0" sz="1800" spc="-6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800" spc="-6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800" spc="-6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SECONDARY</a:t>
                      </a:r>
                      <a:r>
                        <a:rPr dirty="0" sz="1800" spc="-60">
                          <a:solidFill>
                            <a:srgbClr val="001F5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OUTCOMES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38100">
                      <a:solidFill>
                        <a:srgbClr val="001F5F"/>
                      </a:solidFill>
                      <a:prstDash val="solid"/>
                    </a:lnL>
                    <a:lnR w="12700">
                      <a:solidFill>
                        <a:srgbClr val="001F5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38100">
                      <a:solidFill>
                        <a:srgbClr val="001F5F"/>
                      </a:solidFill>
                      <a:prstDash val="solid"/>
                    </a:lnB>
                    <a:solidFill>
                      <a:srgbClr val="91D04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9245">
                <a:tc>
                  <a:txBody>
                    <a:bodyPr/>
                    <a:lstStyle/>
                    <a:p>
                      <a:pPr algn="ctr" marL="170180">
                        <a:lnSpc>
                          <a:spcPts val="1350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Mortality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10.3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35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7.5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35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1.328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(0.897-1.964)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0.156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12.2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350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1.488(0.816-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2.714)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50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001F5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r" marR="290830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r>
                        <a:rPr dirty="0" sz="12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200" spc="-35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r" marR="264795">
                        <a:lnSpc>
                          <a:spcPts val="141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revascularization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1.6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0.844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(0.325-2.187)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0.726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0.5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2.7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365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0.214(0.025-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1.835)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0.160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marL="541655">
                        <a:lnSpc>
                          <a:spcPts val="136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Myocardial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504825">
                        <a:lnSpc>
                          <a:spcPts val="141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infarction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4.1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2.3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1.707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(0.869-3.354)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365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0.930(0.337-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2.566)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0.889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</a:tr>
              <a:tr h="310515">
                <a:tc>
                  <a:txBody>
                    <a:bodyPr/>
                    <a:lstStyle/>
                    <a:p>
                      <a:pPr algn="ctr" marL="170180">
                        <a:lnSpc>
                          <a:spcPts val="1365"/>
                        </a:lnSpc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Stroke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0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5.1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3.3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19939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1.545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(0.861-2.772)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0.144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7.4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4.0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685">
                        <a:lnSpc>
                          <a:spcPts val="1365"/>
                        </a:lnSpc>
                      </a:pPr>
                      <a:r>
                        <a:rPr dirty="0" sz="1200" spc="-20">
                          <a:latin typeface="Calibri"/>
                          <a:cs typeface="Calibri"/>
                        </a:rPr>
                        <a:t>1.789(0.783-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4.088)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</a:pPr>
                      <a:r>
                        <a:rPr dirty="0" sz="1200" spc="-10">
                          <a:latin typeface="Calibri"/>
                          <a:cs typeface="Calibri"/>
                        </a:rPr>
                        <a:t>0.168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64500" y="4787900"/>
            <a:ext cx="851881" cy="3077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70800" y="4787900"/>
            <a:ext cx="307776" cy="30777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77800" y="4737100"/>
            <a:ext cx="803114" cy="38302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252914" y="103594"/>
            <a:ext cx="4002404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are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2500" spc="-12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essential</a:t>
            </a:r>
            <a:r>
              <a:rPr dirty="0" sz="2500" spc="-12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500" spc="-10">
                <a:solidFill>
                  <a:srgbClr val="FFFFFF"/>
                </a:solidFill>
                <a:latin typeface="Calibri"/>
                <a:cs typeface="Calibri"/>
              </a:rPr>
              <a:t>results?</a:t>
            </a:r>
            <a:endParaRPr sz="2500">
              <a:latin typeface="Calibri"/>
              <a:cs typeface="Calibri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590800" y="723902"/>
            <a:ext cx="3910266" cy="4035425"/>
          </a:xfrm>
          <a:prstGeom prst="rect">
            <a:avLst/>
          </a:prstGeom>
        </p:spPr>
      </p:pic>
      <p:grpSp>
        <p:nvGrpSpPr>
          <p:cNvPr id="8" name="object 8" descr=""/>
          <p:cNvGrpSpPr/>
          <p:nvPr/>
        </p:nvGrpSpPr>
        <p:grpSpPr>
          <a:xfrm>
            <a:off x="4199699" y="2138932"/>
            <a:ext cx="217170" cy="174625"/>
            <a:chOff x="4199699" y="2138932"/>
            <a:chExt cx="217170" cy="174625"/>
          </a:xfrm>
        </p:grpSpPr>
        <p:sp>
          <p:nvSpPr>
            <p:cNvPr id="9" name="object 9" descr=""/>
            <p:cNvSpPr/>
            <p:nvPr/>
          </p:nvSpPr>
          <p:spPr>
            <a:xfrm>
              <a:off x="4212399" y="2151632"/>
              <a:ext cx="191770" cy="149225"/>
            </a:xfrm>
            <a:custGeom>
              <a:avLst/>
              <a:gdLst/>
              <a:ahLst/>
              <a:cxnLst/>
              <a:rect l="l" t="t" r="r" b="b"/>
              <a:pathLst>
                <a:path w="191770" h="149225">
                  <a:moveTo>
                    <a:pt x="191640" y="0"/>
                  </a:moveTo>
                  <a:lnTo>
                    <a:pt x="0" y="0"/>
                  </a:lnTo>
                  <a:lnTo>
                    <a:pt x="0" y="148654"/>
                  </a:lnTo>
                  <a:lnTo>
                    <a:pt x="191640" y="148654"/>
                  </a:lnTo>
                  <a:lnTo>
                    <a:pt x="191640" y="0"/>
                  </a:lnTo>
                  <a:close/>
                </a:path>
              </a:pathLst>
            </a:custGeom>
            <a:solidFill>
              <a:srgbClr val="F5B4B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4212399" y="2151632"/>
              <a:ext cx="191770" cy="149225"/>
            </a:xfrm>
            <a:custGeom>
              <a:avLst/>
              <a:gdLst/>
              <a:ahLst/>
              <a:cxnLst/>
              <a:rect l="l" t="t" r="r" b="b"/>
              <a:pathLst>
                <a:path w="191770" h="149225">
                  <a:moveTo>
                    <a:pt x="0" y="148654"/>
                  </a:moveTo>
                  <a:lnTo>
                    <a:pt x="191640" y="148654"/>
                  </a:lnTo>
                  <a:lnTo>
                    <a:pt x="191640" y="0"/>
                  </a:lnTo>
                  <a:lnTo>
                    <a:pt x="0" y="0"/>
                  </a:lnTo>
                  <a:lnTo>
                    <a:pt x="0" y="148654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4199699" y="2376785"/>
            <a:ext cx="217170" cy="174625"/>
            <a:chOff x="4199699" y="2376785"/>
            <a:chExt cx="217170" cy="174625"/>
          </a:xfrm>
        </p:grpSpPr>
        <p:sp>
          <p:nvSpPr>
            <p:cNvPr id="12" name="object 12" descr=""/>
            <p:cNvSpPr/>
            <p:nvPr/>
          </p:nvSpPr>
          <p:spPr>
            <a:xfrm>
              <a:off x="4212399" y="2389485"/>
              <a:ext cx="191770" cy="149225"/>
            </a:xfrm>
            <a:custGeom>
              <a:avLst/>
              <a:gdLst/>
              <a:ahLst/>
              <a:cxnLst/>
              <a:rect l="l" t="t" r="r" b="b"/>
              <a:pathLst>
                <a:path w="191770" h="149225">
                  <a:moveTo>
                    <a:pt x="191640" y="0"/>
                  </a:moveTo>
                  <a:lnTo>
                    <a:pt x="0" y="0"/>
                  </a:lnTo>
                  <a:lnTo>
                    <a:pt x="0" y="148659"/>
                  </a:lnTo>
                  <a:lnTo>
                    <a:pt x="191640" y="148659"/>
                  </a:lnTo>
                  <a:lnTo>
                    <a:pt x="191640" y="0"/>
                  </a:lnTo>
                  <a:close/>
                </a:path>
              </a:pathLst>
            </a:custGeom>
            <a:solidFill>
              <a:srgbClr val="B2A1C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212399" y="2389485"/>
              <a:ext cx="191770" cy="149225"/>
            </a:xfrm>
            <a:custGeom>
              <a:avLst/>
              <a:gdLst/>
              <a:ahLst/>
              <a:cxnLst/>
              <a:rect l="l" t="t" r="r" b="b"/>
              <a:pathLst>
                <a:path w="191770" h="149225">
                  <a:moveTo>
                    <a:pt x="0" y="148659"/>
                  </a:moveTo>
                  <a:lnTo>
                    <a:pt x="191640" y="148659"/>
                  </a:lnTo>
                  <a:lnTo>
                    <a:pt x="191640" y="0"/>
                  </a:lnTo>
                  <a:lnTo>
                    <a:pt x="0" y="0"/>
                  </a:lnTo>
                  <a:lnTo>
                    <a:pt x="0" y="148659"/>
                  </a:lnTo>
                  <a:close/>
                </a:path>
              </a:pathLst>
            </a:custGeom>
            <a:ln w="254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 txBox="1"/>
          <p:nvPr/>
        </p:nvSpPr>
        <p:spPr>
          <a:xfrm>
            <a:off x="4482782" y="2100719"/>
            <a:ext cx="1152525" cy="48895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5"/>
              </a:spcBef>
            </a:pPr>
            <a:r>
              <a:rPr dirty="0" sz="1600" spc="-10">
                <a:latin typeface="Calibri"/>
                <a:cs typeface="Calibri"/>
              </a:rPr>
              <a:t>Percutaneous</a:t>
            </a:r>
            <a:r>
              <a:rPr dirty="0" sz="1600" spc="-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Calibri"/>
                <a:cs typeface="Calibri"/>
              </a:rPr>
              <a:t>Surgical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30"/>
              </a:lnSpc>
            </a:pPr>
            <a:r>
              <a:rPr dirty="0" spc="-10"/>
              <a:t>EuroPCR.com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Ignacio J Amat-Santos</dc:creator>
  <dc:subject>TAVI hotline: long-term registry data</dc:subject>
  <dc:title>Surgical versus transcatheter approach in combined coronary and aortic valve disease</dc:title>
  <dcterms:created xsi:type="dcterms:W3CDTF">2024-05-15T15:01:32Z</dcterms:created>
  <dcterms:modified xsi:type="dcterms:W3CDTF">2024-05-15T15:01:32Z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2024-05-15T00:00:00Z</vt:filetime>
  </property>
  <property fmtid="{D5CDD505-2E9C-101B-9397-08002B2CF9AE}" pid="3" name="Creator">
    <vt:lpwstr>europcr2024</vt:lpwstr>
  </property>
  <property fmtid="{D5CDD505-2E9C-101B-9397-08002B2CF9AE}" pid="4" name="LastSaved">
    <vt:filetime>2024-05-15T00:00:00Z</vt:filetime>
  </property>
  <property fmtid="{D5CDD505-2E9C-101B-9397-08002B2CF9AE}" pid="5" name="Producer">
    <vt:lpwstr>GPL Ghostscript 9.52</vt:lpwstr>
  </property>
</Properties>
</file>