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319" r:id="rId2"/>
    <p:sldId id="2043" r:id="rId3"/>
    <p:sldId id="1971" r:id="rId4"/>
    <p:sldId id="2104" r:id="rId5"/>
    <p:sldId id="1973" r:id="rId6"/>
    <p:sldId id="1974" r:id="rId7"/>
    <p:sldId id="2028" r:id="rId8"/>
    <p:sldId id="2089" r:id="rId9"/>
    <p:sldId id="2065" r:id="rId10"/>
    <p:sldId id="2079" r:id="rId11"/>
    <p:sldId id="2038" r:id="rId12"/>
    <p:sldId id="1996" r:id="rId13"/>
    <p:sldId id="2109" r:id="rId14"/>
    <p:sldId id="2108" r:id="rId15"/>
    <p:sldId id="1749" r:id="rId16"/>
    <p:sldId id="1750" r:id="rId17"/>
    <p:sldId id="1751" r:id="rId18"/>
    <p:sldId id="1752" r:id="rId19"/>
    <p:sldId id="2039" r:id="rId20"/>
    <p:sldId id="2032" r:id="rId21"/>
    <p:sldId id="2025" r:id="rId22"/>
    <p:sldId id="2026" r:id="rId23"/>
    <p:sldId id="2096" r:id="rId24"/>
    <p:sldId id="1983" r:id="rId25"/>
    <p:sldId id="1992" r:id="rId26"/>
    <p:sldId id="2074" r:id="rId27"/>
    <p:sldId id="2088" r:id="rId28"/>
    <p:sldId id="2019" r:id="rId29"/>
    <p:sldId id="2101" r:id="rId30"/>
    <p:sldId id="2023" r:id="rId31"/>
    <p:sldId id="1959" r:id="rId32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99"/>
    <a:srgbClr val="1B5DA5"/>
    <a:srgbClr val="6699FF"/>
    <a:srgbClr val="FFFFCC"/>
    <a:srgbClr val="000099"/>
    <a:srgbClr val="00FFFF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7" autoAdjust="0"/>
    <p:restoredTop sz="97080" autoAdjust="0"/>
  </p:normalViewPr>
  <p:slideViewPr>
    <p:cSldViewPr snapToGrid="0">
      <p:cViewPr varScale="1">
        <p:scale>
          <a:sx n="81" d="100"/>
          <a:sy n="81" d="100"/>
        </p:scale>
        <p:origin x="-1170" y="-90"/>
      </p:cViewPr>
      <p:guideLst>
        <p:guide orient="horz" pos="240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832" y="-82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3.9853017360141414E-2"/>
          <c:w val="0.87072620059232664"/>
          <c:h val="0.8533722459189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Radial PCI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ACS</c:v>
                </c:pt>
                <c:pt idx="2">
                  <c:v>STEMI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1.3</c:v>
                </c:pt>
                <c:pt idx="1">
                  <c:v>2.5</c:v>
                </c:pt>
                <c:pt idx="2">
                  <c:v>8.1999999999999993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Femoral PCI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SA</c:v>
                </c:pt>
                <c:pt idx="1">
                  <c:v>ACS</c:v>
                </c:pt>
                <c:pt idx="2">
                  <c:v>STEMI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2.5</c:v>
                </c:pt>
                <c:pt idx="1">
                  <c:v>4.9000000000000004</c:v>
                </c:pt>
                <c:pt idx="2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81376"/>
        <c:axId val="33211520"/>
      </c:barChart>
      <c:catAx>
        <c:axId val="8098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33211520"/>
        <c:crosses val="autoZero"/>
        <c:auto val="1"/>
        <c:lblAlgn val="ctr"/>
        <c:lblOffset val="100"/>
        <c:noMultiLvlLbl val="0"/>
      </c:catAx>
      <c:valAx>
        <c:axId val="33211520"/>
        <c:scaling>
          <c:orientation val="minMax"/>
          <c:max val="2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098137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9628245337542588"/>
          <c:y val="0.12639175794510052"/>
          <c:w val="0.53132046889684925"/>
          <c:h val="0.15425170549277903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4.1252862180444431E-2"/>
          <c:w val="0.87072620059232664"/>
          <c:h val="0.8307791137685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 EP*</c:v>
                </c:pt>
                <c:pt idx="1">
                  <c:v>NACE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 EP*</c:v>
                </c:pt>
                <c:pt idx="1">
                  <c:v>NACE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1.4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64384"/>
        <c:axId val="88065920"/>
      </c:barChart>
      <c:catAx>
        <c:axId val="8806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88065920"/>
        <c:crosses val="autoZero"/>
        <c:auto val="1"/>
        <c:lblAlgn val="ctr"/>
        <c:lblOffset val="100"/>
        <c:noMultiLvlLbl val="0"/>
      </c:catAx>
      <c:valAx>
        <c:axId val="88065920"/>
        <c:scaling>
          <c:orientation val="minMax"/>
          <c:max val="2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806438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239044873195685"/>
          <c:y val="3.8495699069783416E-2"/>
          <c:w val="0.45639613982898508"/>
          <c:h val="0.11048809093538531"/>
        </c:manualLayout>
      </c:layout>
      <c:overlay val="0"/>
      <c:txPr>
        <a:bodyPr/>
        <a:lstStyle/>
        <a:p>
          <a:pPr>
            <a:defRPr sz="2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3.9853017360141414E-2"/>
          <c:w val="0.87072620059232664"/>
          <c:h val="0.85337224591898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 bleeding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1B5DA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Fem+VCD+Bival</c:v>
                </c:pt>
                <c:pt idx="1">
                  <c:v>Rad + UFH</c:v>
                </c:pt>
                <c:pt idx="2">
                  <c:v>Rad + Bival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2.1</c:v>
                </c:pt>
                <c:pt idx="1">
                  <c:v>2.2000000000000002</c:v>
                </c:pt>
                <c:pt idx="2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Non-Access bleeding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Fem+VCD+Bival</c:v>
                </c:pt>
                <c:pt idx="1">
                  <c:v>Rad + UFH</c:v>
                </c:pt>
                <c:pt idx="2">
                  <c:v>Rad + Bival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111296"/>
        <c:axId val="101112832"/>
      </c:barChart>
      <c:catAx>
        <c:axId val="10111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0"/>
            </a:pPr>
            <a:endParaRPr lang="en-US"/>
          </a:p>
        </c:txPr>
        <c:crossAx val="101112832"/>
        <c:crosses val="autoZero"/>
        <c:auto val="1"/>
        <c:lblAlgn val="ctr"/>
        <c:lblOffset val="100"/>
        <c:noMultiLvlLbl val="0"/>
      </c:catAx>
      <c:valAx>
        <c:axId val="101112832"/>
        <c:scaling>
          <c:orientation val="minMax"/>
          <c:max val="4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/>
            </a:pPr>
            <a:endParaRPr lang="en-US"/>
          </a:p>
        </c:txPr>
        <c:crossAx val="101111296"/>
        <c:crosses val="autoZero"/>
        <c:crossBetween val="between"/>
        <c:majorUnit val="1"/>
      </c:valAx>
    </c:plotArea>
    <c:legend>
      <c:legendPos val="tr"/>
      <c:layout>
        <c:manualLayout>
          <c:xMode val="edge"/>
          <c:yMode val="edge"/>
          <c:x val="0.6514053847715251"/>
          <c:y val="0.13697165263958319"/>
          <c:w val="0.33807442357295669"/>
          <c:h val="0.1542150122826039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4.1252862180444431E-2"/>
          <c:w val="0.87072620059232664"/>
          <c:h val="0.8307791137685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Primary EP*</c:v>
                </c:pt>
                <c:pt idx="1">
                  <c:v>Major Vasc</c:v>
                </c:pt>
                <c:pt idx="2">
                  <c:v>Major Bleed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3.7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Primary EP*</c:v>
                </c:pt>
                <c:pt idx="1">
                  <c:v>Major Vasc</c:v>
                </c:pt>
                <c:pt idx="2">
                  <c:v>Major Bleed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3.7</c:v>
                </c:pt>
                <c:pt idx="1">
                  <c:v>1.4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41216"/>
        <c:axId val="33642752"/>
      </c:barChart>
      <c:catAx>
        <c:axId val="3364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/>
            </a:pPr>
            <a:endParaRPr lang="en-US"/>
          </a:p>
        </c:txPr>
        <c:crossAx val="33642752"/>
        <c:crosses val="autoZero"/>
        <c:auto val="1"/>
        <c:lblAlgn val="ctr"/>
        <c:lblOffset val="100"/>
        <c:noMultiLvlLbl val="0"/>
      </c:catAx>
      <c:valAx>
        <c:axId val="33642752"/>
        <c:scaling>
          <c:orientation val="minMax"/>
          <c:max val="8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3641216"/>
        <c:crosses val="autoZero"/>
        <c:crossBetween val="between"/>
        <c:majorUnit val="2"/>
      </c:valAx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en-US"/>
          </a:p>
        </c:txPr>
      </c:legendEntry>
      <c:layout>
        <c:manualLayout>
          <c:xMode val="edge"/>
          <c:yMode val="edge"/>
          <c:x val="0.53407128937625548"/>
          <c:y val="0"/>
          <c:w val="0.41532985323952992"/>
          <c:h val="0.15768426678403571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3.9853017360141414E-2"/>
          <c:w val="0.87072620059232664"/>
          <c:h val="0.8533722459189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 (n=7,013)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Major Bleed</c:v>
                </c:pt>
                <c:pt idx="1">
                  <c:v>NACE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3.5</c:v>
                </c:pt>
                <c:pt idx="1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 (n=872)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Major Bleed</c:v>
                </c:pt>
                <c:pt idx="1">
                  <c:v>NACE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1.6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904"/>
        <c:axId val="3493888"/>
      </c:barChart>
      <c:catAx>
        <c:axId val="348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3493888"/>
        <c:crosses val="autoZero"/>
        <c:auto val="1"/>
        <c:lblAlgn val="ctr"/>
        <c:lblOffset val="100"/>
        <c:noMultiLvlLbl val="0"/>
      </c:catAx>
      <c:valAx>
        <c:axId val="3493888"/>
        <c:scaling>
          <c:orientation val="minMax"/>
          <c:max val="15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0"/>
            </a:pPr>
            <a:endParaRPr lang="en-US"/>
          </a:p>
        </c:txPr>
        <c:crossAx val="3483904"/>
        <c:crosses val="autoZero"/>
        <c:crossBetween val="between"/>
        <c:majorUnit val="5"/>
      </c:valAx>
    </c:plotArea>
    <c:legend>
      <c:legendPos val="tr"/>
      <c:layout>
        <c:manualLayout>
          <c:xMode val="edge"/>
          <c:yMode val="edge"/>
          <c:x val="0.15913783170400306"/>
          <c:y val="8.7616699850639732E-2"/>
          <c:w val="0.41604501124169052"/>
          <c:h val="0.14354496715483697"/>
        </c:manualLayout>
      </c:layout>
      <c:overlay val="0"/>
      <c:txPr>
        <a:bodyPr/>
        <a:lstStyle/>
        <a:p>
          <a:pPr>
            <a:defRPr sz="2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3.9853017360141414E-2"/>
          <c:w val="0.87072620059232664"/>
          <c:h val="0.8533722459189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 (n=7,013)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Enoxaparin</c:v>
                </c:pt>
                <c:pt idx="2">
                  <c:v>Fondaparinux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4.8</c:v>
                </c:pt>
                <c:pt idx="2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 (n=872)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Enoxaparin</c:v>
                </c:pt>
                <c:pt idx="2">
                  <c:v>Fondaparinux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1.6</c:v>
                </c:pt>
                <c:pt idx="1">
                  <c:v>2.4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54240"/>
        <c:axId val="40155776"/>
      </c:barChart>
      <c:catAx>
        <c:axId val="4015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600" b="0"/>
            </a:pPr>
            <a:endParaRPr lang="en-US"/>
          </a:p>
        </c:txPr>
        <c:crossAx val="40155776"/>
        <c:crosses val="autoZero"/>
        <c:auto val="1"/>
        <c:lblAlgn val="ctr"/>
        <c:lblOffset val="100"/>
        <c:noMultiLvlLbl val="0"/>
      </c:catAx>
      <c:valAx>
        <c:axId val="40155776"/>
        <c:scaling>
          <c:orientation val="minMax"/>
          <c:max val="1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0"/>
            </a:pPr>
            <a:endParaRPr lang="en-US"/>
          </a:p>
        </c:txPr>
        <c:crossAx val="40154240"/>
        <c:crosses val="autoZero"/>
        <c:crossBetween val="between"/>
        <c:majorUnit val="2"/>
      </c:valAx>
    </c:plotArea>
    <c:legend>
      <c:legendPos val="tr"/>
      <c:layout>
        <c:manualLayout>
          <c:xMode val="edge"/>
          <c:yMode val="edge"/>
          <c:x val="0.58448728783493409"/>
          <c:y val="8.2132816207423812E-2"/>
          <c:w val="0.40595767236111507"/>
          <c:h val="0.1542150122826039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3.9853017360141414E-2"/>
          <c:w val="0.87072620059232664"/>
          <c:h val="0.85337224591898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 (n=11,988)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NACE</c:v>
                </c:pt>
                <c:pt idx="1">
                  <c:v>MACE</c:v>
                </c:pt>
                <c:pt idx="2">
                  <c:v>Major Bleed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11.1</c:v>
                </c:pt>
                <c:pt idx="1">
                  <c:v>7.4</c:v>
                </c:pt>
                <c:pt idx="2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 (n=798)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NACE</c:v>
                </c:pt>
                <c:pt idx="1">
                  <c:v>MACE</c:v>
                </c:pt>
                <c:pt idx="2">
                  <c:v>Major Bleed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10.5</c:v>
                </c:pt>
                <c:pt idx="1">
                  <c:v>8.1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35392"/>
        <c:axId val="40236928"/>
      </c:barChart>
      <c:catAx>
        <c:axId val="4023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0"/>
            </a:pPr>
            <a:endParaRPr lang="en-US"/>
          </a:p>
        </c:txPr>
        <c:crossAx val="40236928"/>
        <c:crosses val="autoZero"/>
        <c:auto val="1"/>
        <c:lblAlgn val="ctr"/>
        <c:lblOffset val="100"/>
        <c:noMultiLvlLbl val="0"/>
      </c:catAx>
      <c:valAx>
        <c:axId val="40236928"/>
        <c:scaling>
          <c:orientation val="minMax"/>
          <c:max val="2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0"/>
            </a:pPr>
            <a:endParaRPr lang="en-US"/>
          </a:p>
        </c:txPr>
        <c:crossAx val="40235392"/>
        <c:crosses val="autoZero"/>
        <c:crossBetween val="between"/>
        <c:majorUnit val="5"/>
      </c:valAx>
    </c:plotArea>
    <c:legend>
      <c:legendPos val="tr"/>
      <c:layout>
        <c:manualLayout>
          <c:xMode val="edge"/>
          <c:yMode val="edge"/>
          <c:x val="0.58280606468817153"/>
          <c:y val="7.9390874385815824E-2"/>
          <c:w val="0.40932011865464024"/>
          <c:h val="0.1542150122826039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4.1252862180444431E-2"/>
          <c:w val="0.87072620059232664"/>
          <c:h val="0.8307791137685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Primary EP*</c:v>
                </c:pt>
                <c:pt idx="1">
                  <c:v>D,MI,CVA</c:v>
                </c:pt>
                <c:pt idx="2">
                  <c:v>Death</c:v>
                </c:pt>
                <c:pt idx="3">
                  <c:v>Major Vasc</c:v>
                </c:pt>
                <c:pt idx="4">
                  <c:v>Major Bleed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5.3</c:v>
                </c:pt>
                <c:pt idx="1">
                  <c:v>4.5999999999999996</c:v>
                </c:pt>
                <c:pt idx="2">
                  <c:v>3.2</c:v>
                </c:pt>
                <c:pt idx="3">
                  <c:v>3.5</c:v>
                </c:pt>
                <c:pt idx="4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Primary EP*</c:v>
                </c:pt>
                <c:pt idx="1">
                  <c:v>D,MI,CVA</c:v>
                </c:pt>
                <c:pt idx="2">
                  <c:v>Death</c:v>
                </c:pt>
                <c:pt idx="3">
                  <c:v>Major Vasc</c:v>
                </c:pt>
                <c:pt idx="4">
                  <c:v>Major Bleed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3.1</c:v>
                </c:pt>
                <c:pt idx="1">
                  <c:v>2.7</c:v>
                </c:pt>
                <c:pt idx="2">
                  <c:v>1.3</c:v>
                </c:pt>
                <c:pt idx="3">
                  <c:v>1.3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93760"/>
        <c:axId val="44699648"/>
      </c:barChart>
      <c:catAx>
        <c:axId val="4469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4699648"/>
        <c:crosses val="autoZero"/>
        <c:auto val="1"/>
        <c:lblAlgn val="ctr"/>
        <c:lblOffset val="100"/>
        <c:noMultiLvlLbl val="0"/>
      </c:catAx>
      <c:valAx>
        <c:axId val="44699648"/>
        <c:scaling>
          <c:orientation val="minMax"/>
          <c:max val="12"/>
        </c:scaling>
        <c:delete val="0"/>
        <c:axPos val="l"/>
        <c:numFmt formatCode="General" sourceLinked="0"/>
        <c:majorTickMark val="out"/>
        <c:minorTickMark val="none"/>
        <c:tickLblPos val="nextTo"/>
        <c:crossAx val="44693760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47051478764621751"/>
          <c:y val="1.0008069121985213E-2"/>
          <c:w val="0.44075245393154516"/>
          <c:h val="0.15768426678403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4.1252862180444431E-2"/>
          <c:w val="0.87072620059232664"/>
          <c:h val="0.8307791137685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 (n=3,100)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 or re-MI</c:v>
                </c:pt>
                <c:pt idx="1">
                  <c:v>MACE</c:v>
                </c:pt>
                <c:pt idx="2">
                  <c:v>Major Bleed</c:v>
                </c:pt>
                <c:pt idx="3">
                  <c:v>NACE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7.6</c:v>
                </c:pt>
                <c:pt idx="3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  (n=200)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 or re-MI</c:v>
                </c:pt>
                <c:pt idx="1">
                  <c:v>MACE</c:v>
                </c:pt>
                <c:pt idx="2">
                  <c:v>Major Bleed</c:v>
                </c:pt>
                <c:pt idx="3">
                  <c:v>NACE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68608"/>
        <c:axId val="41670144"/>
      </c:barChart>
      <c:catAx>
        <c:axId val="4166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41670144"/>
        <c:crosses val="autoZero"/>
        <c:auto val="1"/>
        <c:lblAlgn val="ctr"/>
        <c:lblOffset val="100"/>
        <c:noMultiLvlLbl val="0"/>
      </c:catAx>
      <c:valAx>
        <c:axId val="41670144"/>
        <c:scaling>
          <c:orientation val="minMax"/>
          <c:max val="3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600"/>
            </a:pPr>
            <a:endParaRPr lang="en-US"/>
          </a:p>
        </c:txPr>
        <c:crossAx val="416686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3366532847701607"/>
          <c:y val="0"/>
          <c:w val="0.701334111024701"/>
          <c:h val="0.1477026580945344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4.1252862180444431E-2"/>
          <c:w val="0.87072620059232664"/>
          <c:h val="0.8307791137685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 or re-MI</c:v>
                </c:pt>
                <c:pt idx="1">
                  <c:v>MACE</c:v>
                </c:pt>
                <c:pt idx="2">
                  <c:v>Major Bleed</c:v>
                </c:pt>
                <c:pt idx="3">
                  <c:v>NACE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</c:v>
                </c:pt>
                <c:pt idx="1">
                  <c:v>12.4</c:v>
                </c:pt>
                <c:pt idx="2">
                  <c:v>8.1</c:v>
                </c:pt>
                <c:pt idx="3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 or re-MI</c:v>
                </c:pt>
                <c:pt idx="1">
                  <c:v>MACE</c:v>
                </c:pt>
                <c:pt idx="2">
                  <c:v>Major Bleed</c:v>
                </c:pt>
                <c:pt idx="3">
                  <c:v>NACE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3.5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19520"/>
        <c:axId val="41821312"/>
      </c:barChart>
      <c:catAx>
        <c:axId val="4181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1821312"/>
        <c:crosses val="autoZero"/>
        <c:auto val="1"/>
        <c:lblAlgn val="ctr"/>
        <c:lblOffset val="100"/>
        <c:noMultiLvlLbl val="0"/>
      </c:catAx>
      <c:valAx>
        <c:axId val="41821312"/>
        <c:scaling>
          <c:orientation val="minMax"/>
          <c:max val="3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18195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26713398211009587"/>
          <c:y val="0"/>
          <c:w val="0.39944072780702045"/>
          <c:h val="0.14770265809453448"/>
        </c:manualLayout>
      </c:layout>
      <c:overlay val="0"/>
      <c:txPr>
        <a:bodyPr/>
        <a:lstStyle/>
        <a:p>
          <a:pPr>
            <a:defRPr sz="2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52930054818734E-2"/>
          <c:y val="4.1252862180444431E-2"/>
          <c:w val="0.87072620059232664"/>
          <c:h val="0.8307791137685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Femoral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NACE</c:v>
                </c:pt>
                <c:pt idx="1">
                  <c:v>MACCE</c:v>
                </c:pt>
                <c:pt idx="2">
                  <c:v>Bleeding</c:v>
                </c:pt>
                <c:pt idx="3">
                  <c:v>Cardiac Death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11.4</c:v>
                </c:pt>
                <c:pt idx="2">
                  <c:v>12.2</c:v>
                </c:pt>
                <c:pt idx="3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Radial</c:v>
                </c:pt>
              </c:strCache>
            </c:strRef>
          </c:tx>
          <c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NACE</c:v>
                </c:pt>
                <c:pt idx="1">
                  <c:v>MACCE</c:v>
                </c:pt>
                <c:pt idx="2">
                  <c:v>Bleeding</c:v>
                </c:pt>
                <c:pt idx="3">
                  <c:v>Cardiac Death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13.6</c:v>
                </c:pt>
                <c:pt idx="1">
                  <c:v>7.2</c:v>
                </c:pt>
                <c:pt idx="2">
                  <c:v>7.8</c:v>
                </c:pt>
                <c:pt idx="3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43008"/>
        <c:axId val="44844544"/>
      </c:barChart>
      <c:catAx>
        <c:axId val="4484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4844544"/>
        <c:crosses val="autoZero"/>
        <c:auto val="1"/>
        <c:lblAlgn val="ctr"/>
        <c:lblOffset val="100"/>
        <c:noMultiLvlLbl val="0"/>
      </c:catAx>
      <c:valAx>
        <c:axId val="44844544"/>
        <c:scaling>
          <c:orientation val="minMax"/>
          <c:max val="3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600"/>
            </a:pPr>
            <a:endParaRPr lang="en-US"/>
          </a:p>
        </c:txPr>
        <c:crossAx val="448430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0080561619279538"/>
          <c:y val="1.0008069121985213E-2"/>
          <c:w val="0.36448465185549955"/>
          <c:h val="0.15768426678403571"/>
        </c:manualLayout>
      </c:layout>
      <c:overlay val="0"/>
      <c:txPr>
        <a:bodyPr/>
        <a:lstStyle/>
        <a:p>
          <a:pPr>
            <a:defRPr sz="2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0.17986</cdr:x>
      <cdr:y>0.1551</cdr:y>
    </cdr:from>
    <cdr:to>
      <cdr:x>0.29352</cdr:x>
      <cdr:y>0.35252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6999" y="7183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9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8759825"/>
            <a:ext cx="2992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1" tIns="45126" rIns="90251" bIns="4512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4BC47C1-4EEB-49E9-87B9-AD2B3E9B8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3" rIns="91885" bIns="45943" numCol="1" anchor="t" anchorCtr="0" compatLnSpc="1">
            <a:prstTxWarp prst="textNoShape">
              <a:avLst/>
            </a:prstTxWarp>
          </a:bodyPr>
          <a:lstStyle>
            <a:lvl1pPr defTabSz="9175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3" rIns="91885" bIns="4594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3" rIns="91885" bIns="45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3" rIns="91885" bIns="45943" numCol="1" anchor="b" anchorCtr="0" compatLnSpc="1">
            <a:prstTxWarp prst="textNoShape">
              <a:avLst/>
            </a:prstTxWarp>
          </a:bodyPr>
          <a:lstStyle>
            <a:lvl1pPr defTabSz="9175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5" tIns="45943" rIns="91885" bIns="4594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DA494FE-1664-4FC8-8380-1081F5C17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494FE-1664-4FC8-8380-1081F5C17D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3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494FE-1664-4FC8-8380-1081F5C17D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10F98-AEF9-4255-89C2-99C585CFF4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7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10F98-AEF9-4255-89C2-99C585CFF4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3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494FE-1664-4FC8-8380-1081F5C17D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4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7C0E5-CCB3-414E-8D23-A136CD7DFBBC}" type="slidenum">
              <a:rPr lang="en-US"/>
              <a:pPr/>
              <a:t>29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85" tIns="45943" rIns="91885" bIns="45943" anchor="b"/>
          <a:lstStyle/>
          <a:p>
            <a:pPr algn="r" defTabSz="917575">
              <a:defRPr/>
            </a:pPr>
            <a:fld id="{9C4DCECC-D0CB-46BE-A118-EDA525147DC0}" type="slidenum">
              <a:rPr lang="en-US" sz="1200" b="0">
                <a:latin typeface="Times New Roman" pitchFamily="18" charset="0"/>
                <a:cs typeface="+mn-cs"/>
              </a:rPr>
              <a:pPr algn="r" defTabSz="917575">
                <a:defRPr/>
              </a:pPr>
              <a:t>3</a:t>
            </a:fld>
            <a:endParaRPr lang="en-US" sz="1200" b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0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D67B6-8B35-4168-84A4-B252AC66F590}" type="slidenum">
              <a:rPr lang="en-CA" smtClean="0"/>
              <a:pPr>
                <a:defRPr/>
              </a:pPr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Of note in high volume femoral PCI centres, femoral was not better than radial.</a:t>
            </a: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85" tIns="45943" rIns="91885" bIns="45943" anchor="b"/>
          <a:lstStyle/>
          <a:p>
            <a:pPr algn="r" defTabSz="917575">
              <a:defRPr/>
            </a:pPr>
            <a:fld id="{67E2DCAB-6904-4C22-B4D8-A296F2A722E4}" type="slidenum">
              <a:rPr lang="en-CA" sz="1200" b="0">
                <a:latin typeface="Times New Roman" pitchFamily="18" charset="0"/>
                <a:cs typeface="+mn-cs"/>
              </a:rPr>
              <a:pPr algn="r" defTabSz="917575">
                <a:defRPr/>
              </a:pPr>
              <a:t>6</a:t>
            </a:fld>
            <a:endParaRPr lang="en-CA" sz="1200" b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14091-CA5E-4089-A332-543A568B7D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3160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98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75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06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49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460625" y="3508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FFFF66"/>
        </a:buClr>
        <a:buChar char="–"/>
        <a:defRPr sz="2000" b="1">
          <a:solidFill>
            <a:schemeClr val="bg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rgbClr val="FFFF66"/>
        </a:buClr>
        <a:buChar char="»"/>
        <a:defRPr sz="2000" b="1">
          <a:solidFill>
            <a:schemeClr val="bg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rgbClr val="FFFF66"/>
        </a:buClr>
        <a:buChar char="»"/>
        <a:defRPr sz="2000" b="1">
          <a:solidFill>
            <a:schemeClr val="bg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rgbClr val="FFFF66"/>
        </a:buClr>
        <a:buChar char="»"/>
        <a:defRPr sz="2000" b="1">
          <a:solidFill>
            <a:schemeClr val="bg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rgbClr val="FFFF66"/>
        </a:buClr>
        <a:buChar char="»"/>
        <a:defRPr sz="2000" b="1">
          <a:solidFill>
            <a:schemeClr val="bg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rgbClr val="FFFF66"/>
        </a:buClr>
        <a:buChar char="»"/>
        <a:defRPr sz="2000" b="1">
          <a:solidFill>
            <a:schemeClr val="bg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4915"/>
            <a:ext cx="7772400" cy="1470025"/>
          </a:xfrm>
        </p:spPr>
        <p:txBody>
          <a:bodyPr/>
          <a:lstStyle/>
          <a:p>
            <a:r>
              <a:rPr lang="en-US" dirty="0" smtClean="0"/>
              <a:t>Radial vs Femoral Access in ACS 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/>
          <a:lstStyle/>
          <a:p>
            <a:r>
              <a:rPr lang="en-US" sz="2800" dirty="0" smtClean="0"/>
              <a:t>Michael J. Cowley, M.D. MSCAI</a:t>
            </a:r>
          </a:p>
          <a:p>
            <a:r>
              <a:rPr lang="en-US" sz="2800" dirty="0" smtClean="0"/>
              <a:t>Virginia Commonwealth </a:t>
            </a:r>
            <a:r>
              <a:rPr lang="en-US" sz="2800" dirty="0" err="1" smtClean="0"/>
              <a:t>Univ</a:t>
            </a:r>
            <a:endParaRPr lang="en-US" sz="2800" dirty="0" smtClean="0"/>
          </a:p>
          <a:p>
            <a:r>
              <a:rPr lang="en-US" sz="2800" dirty="0" smtClean="0"/>
              <a:t>Richmond, </a:t>
            </a:r>
            <a:r>
              <a:rPr lang="en-US" sz="2800" dirty="0" err="1" smtClean="0"/>
              <a:t>Va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46129" y="6041110"/>
            <a:ext cx="4442847" cy="5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None/>
              <a:defRPr sz="28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None/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None/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None/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None/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None/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Clr>
                <a:srgbClr val="FFFF66"/>
              </a:buClr>
              <a:buNone/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z="2400" dirty="0" smtClean="0"/>
              <a:t>Nothing to disclose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0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4243295885"/>
              </p:ext>
            </p:extLst>
          </p:nvPr>
        </p:nvGraphicFramePr>
        <p:xfrm>
          <a:off x="705440" y="1483312"/>
          <a:ext cx="7554024" cy="463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2975" y="1928687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13239"/>
            <a:ext cx="9144000" cy="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ACUITY Access</a:t>
            </a:r>
            <a:endParaRPr lang="en-US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25184"/>
            <a:ext cx="9144000" cy="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Endpoint Events by Access Site</a:t>
            </a:r>
            <a:endParaRPr lang="en-US" sz="3200" kern="0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5547" y="6331572"/>
            <a:ext cx="22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Hamon</a:t>
            </a:r>
            <a:r>
              <a:rPr lang="en-US" sz="1600" dirty="0" smtClean="0"/>
              <a:t> M : TCT 2006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468037" y="3555102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p=0.02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0670" y="2369662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p=ns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2835" y="2765889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p=ns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Radial Access for STEMI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1691640"/>
            <a:ext cx="7772400" cy="4495800"/>
          </a:xfrm>
        </p:spPr>
        <p:txBody>
          <a:bodyPr/>
          <a:lstStyle/>
          <a:p>
            <a:r>
              <a:rPr lang="en-US" dirty="0" smtClean="0"/>
              <a:t>NCDR</a:t>
            </a:r>
          </a:p>
          <a:p>
            <a:r>
              <a:rPr lang="en-US" dirty="0" smtClean="0"/>
              <a:t>REAL Registry</a:t>
            </a:r>
          </a:p>
          <a:p>
            <a:r>
              <a:rPr lang="en-US" dirty="0" smtClean="0"/>
              <a:t>Horizons AMI subgroup</a:t>
            </a:r>
          </a:p>
          <a:p>
            <a:r>
              <a:rPr lang="en-US" dirty="0" smtClean="0"/>
              <a:t>RIVAL</a:t>
            </a:r>
          </a:p>
          <a:p>
            <a:r>
              <a:rPr lang="en-US" dirty="0" smtClean="0"/>
              <a:t>RIFLE</a:t>
            </a:r>
          </a:p>
          <a:p>
            <a:r>
              <a:rPr lang="en-US" dirty="0" smtClean="0"/>
              <a:t>RADIAL STEMI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02323"/>
          </a:xfrm>
        </p:spPr>
        <p:txBody>
          <a:bodyPr/>
          <a:lstStyle/>
          <a:p>
            <a:r>
              <a:rPr lang="en-US" sz="4000" dirty="0" smtClean="0"/>
              <a:t>NCDR Registry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5" y="1484796"/>
            <a:ext cx="8826733" cy="380282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35672" y="6331051"/>
            <a:ext cx="4389058" cy="51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kern="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Baklanov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D: JACC 2013; 420-426 </a:t>
            </a:r>
            <a:endParaRPr lang="en-US" sz="2000" kern="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188051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</a:t>
            </a:r>
            <a:r>
              <a:rPr lang="en-US" sz="3200" kern="0" dirty="0" smtClean="0">
                <a:solidFill>
                  <a:schemeClr val="tx1"/>
                </a:solidFill>
              </a:rPr>
              <a:t>PCI in 90,879 pts; 6,159 had Radial PCI</a:t>
            </a:r>
            <a:endParaRPr lang="en-U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35672" y="6331051"/>
            <a:ext cx="4389058" cy="51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kern="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Baklanov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D: JACC 2013; 420-426 </a:t>
            </a:r>
            <a:endParaRPr lang="en-US" sz="2000" kern="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7315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3600" kern="0" dirty="0" smtClean="0"/>
              <a:t>Radial PCI for STEMI</a:t>
            </a:r>
            <a:endParaRPr lang="en-US" sz="36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4446" r="81688" b="20142"/>
          <a:stretch/>
        </p:blipFill>
        <p:spPr>
          <a:xfrm>
            <a:off x="11879" y="2"/>
            <a:ext cx="1733794" cy="4868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7802" y="989622"/>
            <a:ext cx="6977549" cy="5341429"/>
            <a:chOff x="1048941" y="1015906"/>
            <a:chExt cx="6977549" cy="534142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9323" r="45725" b="83110"/>
            <a:stretch/>
          </p:blipFill>
          <p:spPr bwMode="auto">
            <a:xfrm>
              <a:off x="1048941" y="1025906"/>
              <a:ext cx="6798402" cy="41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4" b="4038"/>
            <a:stretch/>
          </p:blipFill>
          <p:spPr bwMode="auto">
            <a:xfrm>
              <a:off x="1412850" y="1058942"/>
              <a:ext cx="6445644" cy="505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9323" r="45725" b="83110"/>
            <a:stretch/>
          </p:blipFill>
          <p:spPr bwMode="auto">
            <a:xfrm rot="16200000">
              <a:off x="-1391254" y="3499559"/>
              <a:ext cx="5292987" cy="41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9323" r="45725" b="83110"/>
            <a:stretch/>
          </p:blipFill>
          <p:spPr bwMode="auto">
            <a:xfrm>
              <a:off x="1060092" y="1031486"/>
              <a:ext cx="1887911" cy="41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9323" r="45725" b="83110"/>
            <a:stretch/>
          </p:blipFill>
          <p:spPr bwMode="auto">
            <a:xfrm>
              <a:off x="1461537" y="6102452"/>
              <a:ext cx="6385806" cy="249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9323" r="45725" b="83110"/>
            <a:stretch/>
          </p:blipFill>
          <p:spPr bwMode="auto">
            <a:xfrm rot="16200000">
              <a:off x="5251262" y="3582107"/>
              <a:ext cx="5341429" cy="20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9323" r="45725" b="83110"/>
          <a:stretch/>
        </p:blipFill>
        <p:spPr bwMode="auto">
          <a:xfrm>
            <a:off x="1076461" y="1774889"/>
            <a:ext cx="2243867" cy="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46821" y="1741597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Mortality, adjusted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9323" r="45725" b="83110"/>
          <a:stretch/>
        </p:blipFill>
        <p:spPr bwMode="auto">
          <a:xfrm>
            <a:off x="952876" y="2551758"/>
            <a:ext cx="2724248" cy="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9323" r="45725" b="83110"/>
          <a:stretch/>
        </p:blipFill>
        <p:spPr bwMode="auto">
          <a:xfrm>
            <a:off x="948226" y="3332340"/>
            <a:ext cx="3653023" cy="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85656" y="3338069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Procedure Success, adjusted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9323" r="45725" b="83110"/>
          <a:stretch/>
        </p:blipFill>
        <p:spPr bwMode="auto">
          <a:xfrm>
            <a:off x="1069971" y="4153817"/>
            <a:ext cx="1951020" cy="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9323" r="45725" b="83110"/>
          <a:stretch/>
        </p:blipFill>
        <p:spPr bwMode="auto">
          <a:xfrm>
            <a:off x="1050649" y="4952975"/>
            <a:ext cx="2321410" cy="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72489" y="41306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Bleeding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9623" y="492982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Bleeding,  adjusted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7972" y="254060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Procedure Success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9323" r="45725" b="83110"/>
          <a:stretch/>
        </p:blipFill>
        <p:spPr bwMode="auto">
          <a:xfrm>
            <a:off x="945493" y="995734"/>
            <a:ext cx="2318769" cy="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57238" y="996268"/>
            <a:ext cx="13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Mortality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9981" y="60305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Favors Radial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56906" y="602089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Favors Femoral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554975" y="1770766"/>
            <a:ext cx="1584055" cy="3325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23361" y="4934681"/>
            <a:ext cx="1278641" cy="3325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Radial Access for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</a:t>
            </a:r>
            <a:r>
              <a:rPr lang="en-US" sz="4000" dirty="0" smtClean="0"/>
              <a:t>PCI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129304"/>
              </p:ext>
            </p:extLst>
          </p:nvPr>
        </p:nvGraphicFramePr>
        <p:xfrm>
          <a:off x="358549" y="2409831"/>
          <a:ext cx="8515821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242"/>
                <a:gridCol w="5589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Study</a:t>
                      </a:r>
                      <a:endParaRPr lang="en-US" sz="3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Outcomes</a:t>
                      </a:r>
                      <a:endParaRPr lang="en-US" sz="3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RIVAL STEMI*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NACE,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MACE, Death,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Vasc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RIFLE STEACS*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NACE,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MACE, Bleed, Death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STEMI Radial*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Wingdings 3" pitchFamily="18" charset="2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NACE,            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Bleed   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Horizons AMI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NACE,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MACE, Bleed, Death/MI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Real Registry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Wingdings 3" pitchFamily="18" charset="2"/>
                        </a:rPr>
                        <a:t>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MACE, Death,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Vasc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, Transfuse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103876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3600" kern="0" dirty="0" smtClean="0">
                <a:solidFill>
                  <a:srgbClr val="FFC000"/>
                </a:solidFill>
              </a:rPr>
              <a:t>RCT, RCT subgroup, or Registry</a:t>
            </a:r>
            <a:endParaRPr lang="en-US" sz="3600" kern="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441" y="5947111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RCT radial </a:t>
            </a:r>
            <a:r>
              <a:rPr lang="en-US" dirty="0" err="1" smtClean="0"/>
              <a:t>vs</a:t>
            </a:r>
            <a:r>
              <a:rPr lang="en-US" dirty="0" smtClean="0"/>
              <a:t> femoral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03203"/>
            <a:ext cx="9144000" cy="728133"/>
          </a:xfrm>
        </p:spPr>
        <p:txBody>
          <a:bodyPr/>
          <a:lstStyle/>
          <a:p>
            <a:r>
              <a:rPr lang="en-US" altLang="ko-KR" sz="3600" dirty="0" smtClean="0"/>
              <a:t>RIVAL: Radial </a:t>
            </a:r>
            <a:r>
              <a:rPr lang="en-US" altLang="ko-KR" sz="3600" dirty="0" err="1" smtClean="0"/>
              <a:t>vs</a:t>
            </a:r>
            <a:r>
              <a:rPr lang="en-US" altLang="ko-KR" sz="3600" dirty="0" smtClean="0"/>
              <a:t> Femoral</a:t>
            </a:r>
            <a:endParaRPr lang="ko-KR" altLang="en-US" sz="3600" dirty="0"/>
          </a:p>
        </p:txBody>
      </p:sp>
      <p:grpSp>
        <p:nvGrpSpPr>
          <p:cNvPr id="3" name="그룹 13"/>
          <p:cNvGrpSpPr/>
          <p:nvPr/>
        </p:nvGrpSpPr>
        <p:grpSpPr>
          <a:xfrm>
            <a:off x="35169" y="1793784"/>
            <a:ext cx="8663354" cy="3817020"/>
            <a:chOff x="755576" y="1700213"/>
            <a:chExt cx="7992888" cy="3817020"/>
          </a:xfrm>
        </p:grpSpPr>
        <p:graphicFrame>
          <p:nvGraphicFramePr>
            <p:cNvPr id="5" name="차트 4"/>
            <p:cNvGraphicFramePr/>
            <p:nvPr>
              <p:extLst>
                <p:ext uri="{D42A27DB-BD31-4B8C-83A1-F6EECF244321}">
                  <p14:modId xmlns:p14="http://schemas.microsoft.com/office/powerpoint/2010/main" val="674798917"/>
                </p:ext>
              </p:extLst>
            </p:nvPr>
          </p:nvGraphicFramePr>
          <p:xfrm>
            <a:off x="755576" y="1700213"/>
            <a:ext cx="7992888" cy="3817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747044" y="241924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p=0.02</a:t>
              </a:r>
              <a:endParaRPr lang="ko-KR" alt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308" y="3308447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p=0.001</a:t>
              </a:r>
              <a:endParaRPr lang="ko-KR" alt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48695" y="3838021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p&lt;0.87</a:t>
              </a:r>
              <a:endPara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06855" y="6348195"/>
            <a:ext cx="404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Jolly SS: Lancet 2011; 377: 1409-1420</a:t>
            </a: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766" y="5554885"/>
            <a:ext cx="208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Complication</a:t>
            </a:r>
            <a:endParaRPr lang="ko-KR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273" y="6239666"/>
            <a:ext cx="354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* Death , MI, CVA, Major Bleed</a:t>
            </a:r>
            <a:endParaRPr lang="ko-KR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0" y="782325"/>
            <a:ext cx="9144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altLang="ko-KR" sz="3200" dirty="0" smtClean="0">
                <a:solidFill>
                  <a:srgbClr val="FFC000"/>
                </a:solidFill>
              </a:rPr>
              <a:t>STEMI (n=1,958 </a:t>
            </a:r>
            <a:r>
              <a:rPr lang="en-US" altLang="ko-KR" sz="3200" dirty="0" err="1" smtClean="0">
                <a:solidFill>
                  <a:srgbClr val="FFC000"/>
                </a:solidFill>
              </a:rPr>
              <a:t>pts</a:t>
            </a:r>
            <a:r>
              <a:rPr lang="en-US" altLang="ko-KR" sz="3200" dirty="0" smtClean="0">
                <a:solidFill>
                  <a:srgbClr val="FFC000"/>
                </a:solidFill>
              </a:rPr>
              <a:t>) 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269" y="279776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p=0.03</a:t>
            </a:r>
            <a:endParaRPr lang="ko-KR" altLang="en-US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5348" y="324961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p=0.002</a:t>
            </a:r>
            <a:endParaRPr lang="ko-KR" altLang="en-US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273" y="2229089"/>
            <a:ext cx="50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03203"/>
            <a:ext cx="9144000" cy="728133"/>
          </a:xfrm>
        </p:spPr>
        <p:txBody>
          <a:bodyPr/>
          <a:lstStyle/>
          <a:p>
            <a:r>
              <a:rPr lang="en-US" altLang="ko-KR" sz="3600" dirty="0" smtClean="0"/>
              <a:t>HORIZONS: Radial </a:t>
            </a:r>
            <a:r>
              <a:rPr lang="en-US" altLang="ko-KR" sz="3600" dirty="0" err="1" smtClean="0"/>
              <a:t>vs</a:t>
            </a:r>
            <a:r>
              <a:rPr lang="en-US" altLang="ko-KR" sz="3600" dirty="0" smtClean="0"/>
              <a:t> Femoral</a:t>
            </a:r>
            <a:endParaRPr lang="ko-KR" altLang="en-US" sz="3600" dirty="0"/>
          </a:p>
        </p:txBody>
      </p:sp>
      <p:grpSp>
        <p:nvGrpSpPr>
          <p:cNvPr id="3" name="그룹 13"/>
          <p:cNvGrpSpPr/>
          <p:nvPr/>
        </p:nvGrpSpPr>
        <p:grpSpPr>
          <a:xfrm>
            <a:off x="474812" y="1805354"/>
            <a:ext cx="7992888" cy="4191001"/>
            <a:chOff x="755576" y="1700213"/>
            <a:chExt cx="7992888" cy="3817020"/>
          </a:xfrm>
        </p:grpSpPr>
        <p:graphicFrame>
          <p:nvGraphicFramePr>
            <p:cNvPr id="5" name="차트 4"/>
            <p:cNvGraphicFramePr/>
            <p:nvPr>
              <p:extLst>
                <p:ext uri="{D42A27DB-BD31-4B8C-83A1-F6EECF244321}">
                  <p14:modId xmlns:p14="http://schemas.microsoft.com/office/powerpoint/2010/main" val="2119809980"/>
                </p:ext>
              </p:extLst>
            </p:nvPr>
          </p:nvGraphicFramePr>
          <p:xfrm>
            <a:off x="755576" y="1700213"/>
            <a:ext cx="7992888" cy="3817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900740" y="3285580"/>
              <a:ext cx="1072730" cy="392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p=0.02</a:t>
              </a:r>
              <a:endParaRPr lang="ko-KR" alt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5592" y="3249617"/>
              <a:ext cx="1072730" cy="392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p=0.02</a:t>
              </a:r>
              <a:endParaRPr lang="ko-KR" alt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35653" y="2454688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p&lt;0.001</a:t>
            </a:r>
            <a:endParaRPr lang="ko-KR" altLang="en-US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0" y="782325"/>
            <a:ext cx="9144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altLang="ko-KR" sz="3200" dirty="0" smtClean="0">
                <a:solidFill>
                  <a:srgbClr val="FFC000"/>
                </a:solidFill>
              </a:rPr>
              <a:t>30 Day Outcomes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73" y="2229089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532" y="3317171"/>
            <a:ext cx="1072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p=0.03</a:t>
            </a:r>
            <a:endParaRPr lang="ko-KR" altLang="en-US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25018" y="6358788"/>
            <a:ext cx="575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 err="1" smtClean="0">
                <a:solidFill>
                  <a:schemeClr val="tx1"/>
                </a:solidFill>
                <a:effectLst/>
              </a:rPr>
              <a:t>Généreux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 P: et al: </a:t>
            </a:r>
            <a:r>
              <a:rPr lang="en-US" sz="1800" b="0" dirty="0" err="1" smtClean="0">
                <a:solidFill>
                  <a:schemeClr val="tx1"/>
                </a:solidFill>
                <a:effectLst/>
              </a:rPr>
              <a:t>EuroIntervention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 2011; 7: 905-916</a:t>
            </a:r>
            <a:endParaRPr lang="en-US" sz="1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10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03203"/>
            <a:ext cx="9144000" cy="728133"/>
          </a:xfrm>
        </p:spPr>
        <p:txBody>
          <a:bodyPr/>
          <a:lstStyle/>
          <a:p>
            <a:r>
              <a:rPr lang="en-US" altLang="ko-KR" sz="3600" dirty="0" smtClean="0"/>
              <a:t>HORIZONS: Radial </a:t>
            </a:r>
            <a:r>
              <a:rPr lang="en-US" altLang="ko-KR" sz="3600" dirty="0" err="1" smtClean="0"/>
              <a:t>vs</a:t>
            </a:r>
            <a:r>
              <a:rPr lang="en-US" altLang="ko-KR" sz="3600" dirty="0" smtClean="0"/>
              <a:t> Femoral</a:t>
            </a:r>
            <a:endParaRPr lang="ko-KR" altLang="en-US" sz="3600" dirty="0"/>
          </a:p>
        </p:txBody>
      </p:sp>
      <p:grpSp>
        <p:nvGrpSpPr>
          <p:cNvPr id="3" name="그룹 13"/>
          <p:cNvGrpSpPr/>
          <p:nvPr/>
        </p:nvGrpSpPr>
        <p:grpSpPr>
          <a:xfrm>
            <a:off x="474812" y="1847125"/>
            <a:ext cx="7992888" cy="4074704"/>
            <a:chOff x="834852" y="1700213"/>
            <a:chExt cx="7992888" cy="3817020"/>
          </a:xfrm>
        </p:grpSpPr>
        <p:graphicFrame>
          <p:nvGraphicFramePr>
            <p:cNvPr id="5" name="차트 4"/>
            <p:cNvGraphicFramePr/>
            <p:nvPr>
              <p:extLst>
                <p:ext uri="{D42A27DB-BD31-4B8C-83A1-F6EECF244321}">
                  <p14:modId xmlns:p14="http://schemas.microsoft.com/office/powerpoint/2010/main" val="3745066754"/>
                </p:ext>
              </p:extLst>
            </p:nvPr>
          </p:nvGraphicFramePr>
          <p:xfrm>
            <a:off x="834852" y="1700213"/>
            <a:ext cx="7992888" cy="3817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987828" y="3068655"/>
              <a:ext cx="989373" cy="374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p=0.05</a:t>
              </a:r>
              <a:endPara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1893" y="2823030"/>
              <a:ext cx="989373" cy="374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p&lt;0.01</a:t>
              </a:r>
              <a:endPara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75568" y="2344617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p&lt;0.001</a:t>
            </a:r>
            <a:endParaRPr lang="ko-KR" alt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0" y="782325"/>
            <a:ext cx="9144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altLang="ko-KR" sz="3200" dirty="0" smtClean="0">
                <a:solidFill>
                  <a:srgbClr val="FFC000"/>
                </a:solidFill>
              </a:rPr>
              <a:t>1 Year Outcomes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73" y="2229089"/>
            <a:ext cx="50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5848" y="3207947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p=0.02</a:t>
            </a:r>
            <a:endParaRPr lang="ko-KR" alt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54680" y="6311896"/>
            <a:ext cx="575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 err="1" smtClean="0">
                <a:solidFill>
                  <a:schemeClr val="tx1"/>
                </a:solidFill>
                <a:effectLst/>
              </a:rPr>
              <a:t>Généreux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 P: et al: </a:t>
            </a:r>
            <a:r>
              <a:rPr lang="en-US" sz="1800" b="0" dirty="0" err="1" smtClean="0">
                <a:solidFill>
                  <a:schemeClr val="tx1"/>
                </a:solidFill>
                <a:effectLst/>
              </a:rPr>
              <a:t>EuroIntervention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 2011; 7: 905-916</a:t>
            </a:r>
            <a:endParaRPr lang="en-US" sz="1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55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028945897"/>
              </p:ext>
            </p:extLst>
          </p:nvPr>
        </p:nvGraphicFramePr>
        <p:xfrm>
          <a:off x="374314" y="2086276"/>
          <a:ext cx="8169344" cy="38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233" y="2358629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invGray">
          <a:xfrm>
            <a:off x="1471295" y="2275614"/>
            <a:ext cx="1355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rgbClr val="FFC000"/>
                </a:solidFill>
              </a:rPr>
              <a:t>p = 0.003</a:t>
            </a: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invGray">
          <a:xfrm>
            <a:off x="3117699" y="3184077"/>
            <a:ext cx="1484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rgbClr val="FFC000"/>
                </a:solidFill>
              </a:rPr>
              <a:t>p = 0.029</a:t>
            </a: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invGray">
          <a:xfrm>
            <a:off x="5067300" y="3195800"/>
            <a:ext cx="1314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rgbClr val="FFC000"/>
                </a:solidFill>
              </a:rPr>
              <a:t>p = 0.026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942984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Events at 30 days</a:t>
            </a:r>
            <a:endParaRPr lang="en-U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po 22"/>
          <p:cNvGrpSpPr>
            <a:grpSpLocks/>
          </p:cNvGrpSpPr>
          <p:nvPr/>
        </p:nvGrpSpPr>
        <p:grpSpPr bwMode="auto">
          <a:xfrm>
            <a:off x="53975" y="300038"/>
            <a:ext cx="1295400" cy="288925"/>
            <a:chOff x="144440" y="424656"/>
            <a:chExt cx="1294093" cy="288000"/>
          </a:xfrm>
        </p:grpSpPr>
        <p:pic>
          <p:nvPicPr>
            <p:cNvPr id="23" name="Immagine 23" descr="rifle9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48760"/>
            <a:stretch>
              <a:fillRect/>
            </a:stretch>
          </p:blipFill>
          <p:spPr>
            <a:xfrm rot="20170723">
              <a:off x="144440" y="424656"/>
              <a:ext cx="1240172" cy="28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Immagine 24" descr="rifle9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48760"/>
            <a:stretch>
              <a:fillRect/>
            </a:stretch>
          </p:blipFill>
          <p:spPr>
            <a:xfrm rot="1429277" flipH="1">
              <a:off x="198361" y="424656"/>
              <a:ext cx="1240172" cy="28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5" name="Immagine 30" descr="07-29-11-06-Diana-model-60-recoilless-breakbarrel-target-air-rifle-HN-Finale-Match-Rifle-pellet-targ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FDAC6"/>
              </a:clrFrom>
              <a:clrTo>
                <a:srgbClr val="DFDAC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</a:blip>
          <a:srcRect l="18478" t="15329" r="17044" b="16477"/>
          <a:stretch>
            <a:fillRect/>
          </a:stretch>
        </p:blipFill>
        <p:spPr>
          <a:xfrm>
            <a:off x="7997591" y="-27303"/>
            <a:ext cx="10921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5400" y="1435257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 1,001 </a:t>
            </a:r>
            <a:r>
              <a:rPr lang="en-US" sz="2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endParaRPr lang="en-US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invGray">
          <a:xfrm>
            <a:off x="6783662" y="3380466"/>
            <a:ext cx="1213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rgbClr val="FFC000"/>
                </a:solidFill>
              </a:rPr>
              <a:t>p = </a:t>
            </a:r>
            <a:r>
              <a:rPr lang="en-US" sz="2000" i="0" dirty="0" smtClean="0">
                <a:solidFill>
                  <a:srgbClr val="FFC000"/>
                </a:solidFill>
              </a:rPr>
              <a:t>0.02</a:t>
            </a:r>
            <a:endParaRPr lang="en-US" sz="2000" i="0" dirty="0">
              <a:solidFill>
                <a:srgbClr val="FFC000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5600" y="6031157"/>
            <a:ext cx="657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en-US" sz="1600" i="0" dirty="0" smtClean="0">
                <a:solidFill>
                  <a:schemeClr val="tx1"/>
                </a:solidFill>
              </a:rPr>
              <a:t>NACE: </a:t>
            </a:r>
            <a:r>
              <a:rPr lang="en-US" sz="1600" i="0" dirty="0">
                <a:solidFill>
                  <a:schemeClr val="tx1"/>
                </a:solidFill>
              </a:rPr>
              <a:t>= MACCE + bleeding</a:t>
            </a:r>
          </a:p>
          <a:p>
            <a:pPr marL="0" indent="0" eaLnBrk="1" hangingPunct="1">
              <a:buClr>
                <a:schemeClr val="tx2"/>
              </a:buClr>
            </a:pPr>
            <a:r>
              <a:rPr lang="en-US" sz="1600" i="0" dirty="0" smtClean="0">
                <a:solidFill>
                  <a:schemeClr val="tx1"/>
                </a:solidFill>
              </a:rPr>
              <a:t>MACCE: Cardiac </a:t>
            </a:r>
            <a:r>
              <a:rPr lang="en-US" sz="1600" i="0" dirty="0">
                <a:solidFill>
                  <a:schemeClr val="tx1"/>
                </a:solidFill>
              </a:rPr>
              <a:t>death, </a:t>
            </a:r>
            <a:r>
              <a:rPr lang="en-US" sz="1600" i="0" dirty="0" smtClean="0">
                <a:solidFill>
                  <a:schemeClr val="tx1"/>
                </a:solidFill>
              </a:rPr>
              <a:t>MI, TLR, stroke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39354" y="6360468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ea typeface="ヒラギノ角ゴ Pro W3" pitchFamily="-111" charset="-128"/>
              </a:rPr>
              <a:t>Romagnoli</a:t>
            </a:r>
            <a:r>
              <a:rPr lang="en-US" sz="1600" dirty="0" smtClean="0">
                <a:ea typeface="ヒラギノ角ゴ Pro W3" pitchFamily="-111" charset="-128"/>
              </a:rPr>
              <a:t> E, et al:  JACC 2012</a:t>
            </a:r>
            <a:endParaRPr lang="en-US" sz="1600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0" y="350316"/>
            <a:ext cx="9143999" cy="7556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i="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RIFLE </a:t>
            </a:r>
            <a:r>
              <a:rPr lang="en-US" sz="3600" i="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STEACS</a:t>
            </a:r>
            <a:endParaRPr lang="pt-BR" sz="3600" i="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20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03203"/>
            <a:ext cx="9144000" cy="728133"/>
          </a:xfrm>
        </p:spPr>
        <p:txBody>
          <a:bodyPr/>
          <a:lstStyle/>
          <a:p>
            <a:r>
              <a:rPr lang="en-US" altLang="ko-KR" sz="4000" dirty="0" smtClean="0"/>
              <a:t>Radial STEMI</a:t>
            </a:r>
            <a:endParaRPr lang="ko-KR" altLang="en-US" sz="4000" dirty="0"/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218716858"/>
              </p:ext>
            </p:extLst>
          </p:nvPr>
        </p:nvGraphicFramePr>
        <p:xfrm>
          <a:off x="186173" y="1510458"/>
          <a:ext cx="8511540" cy="445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36122" y="6400756"/>
            <a:ext cx="2745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Bernat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I: LBCT, TCT 2012</a:t>
            </a:r>
            <a:endParaRPr lang="ko-KR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877" y="6074158"/>
            <a:ext cx="354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* Bleeding and Access Site Complications at 30 days</a:t>
            </a:r>
            <a:endParaRPr lang="ko-KR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0" y="782325"/>
            <a:ext cx="9144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altLang="ko-KR" sz="3200" dirty="0" smtClean="0">
                <a:solidFill>
                  <a:srgbClr val="FFC000"/>
                </a:solidFill>
              </a:rPr>
              <a:t>n=707 </a:t>
            </a:r>
            <a:r>
              <a:rPr lang="en-US" altLang="ko-KR" sz="3200" dirty="0" err="1" smtClean="0">
                <a:solidFill>
                  <a:srgbClr val="FFC000"/>
                </a:solidFill>
              </a:rPr>
              <a:t>pts</a:t>
            </a:r>
            <a:r>
              <a:rPr lang="en-US" altLang="ko-KR" sz="3200" dirty="0" smtClean="0">
                <a:solidFill>
                  <a:srgbClr val="FFC000"/>
                </a:solidFill>
              </a:rPr>
              <a:t> 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825" y="1912108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invGray">
          <a:xfrm>
            <a:off x="6151558" y="2099007"/>
            <a:ext cx="207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0.</a:t>
            </a:r>
            <a:r>
              <a:rPr lang="cs-CZ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0028</a:t>
            </a:r>
            <a:endParaRPr lang="en-US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invGray">
          <a:xfrm>
            <a:off x="1473829" y="2407442"/>
            <a:ext cx="194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0.00</a:t>
            </a:r>
            <a:r>
              <a:rPr lang="cs-CZ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en-US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Popisek se šipkou dolů 24"/>
          <p:cNvSpPr/>
          <p:nvPr/>
        </p:nvSpPr>
        <p:spPr bwMode="auto">
          <a:xfrm>
            <a:off x="6780831" y="2742107"/>
            <a:ext cx="776058" cy="914400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invGray">
          <a:xfrm>
            <a:off x="6725269" y="2835770"/>
            <a:ext cx="938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cs-CZ" sz="2800" i="0" dirty="0">
                <a:solidFill>
                  <a:schemeClr val="bg2"/>
                </a:solidFill>
              </a:rPr>
              <a:t>80</a:t>
            </a:r>
            <a:r>
              <a:rPr lang="it-IT" sz="2800" i="0" dirty="0">
                <a:solidFill>
                  <a:schemeClr val="bg2"/>
                </a:solidFill>
              </a:rPr>
              <a:t>%</a:t>
            </a:r>
            <a:endParaRPr lang="en-US" sz="2800" i="0" dirty="0">
              <a:solidFill>
                <a:schemeClr val="bg2"/>
              </a:solidFill>
            </a:endParaRPr>
          </a:p>
        </p:txBody>
      </p:sp>
      <p:sp>
        <p:nvSpPr>
          <p:cNvPr id="26" name="Popisek se šipkou dolů 17"/>
          <p:cNvSpPr/>
          <p:nvPr/>
        </p:nvSpPr>
        <p:spPr bwMode="auto">
          <a:xfrm>
            <a:off x="3034292" y="3162304"/>
            <a:ext cx="776058" cy="914400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7" name="Obdélník 18"/>
          <p:cNvSpPr>
            <a:spLocks noChangeArrowheads="1"/>
          </p:cNvSpPr>
          <p:nvPr/>
        </p:nvSpPr>
        <p:spPr bwMode="auto">
          <a:xfrm>
            <a:off x="2969435" y="3273429"/>
            <a:ext cx="904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800" i="0" dirty="0">
                <a:solidFill>
                  <a:schemeClr val="bg2"/>
                </a:solidFill>
              </a:rPr>
              <a:t>58</a:t>
            </a:r>
            <a:r>
              <a:rPr lang="it-IT" sz="2800" i="0" dirty="0">
                <a:solidFill>
                  <a:schemeClr val="bg2"/>
                </a:solidFill>
              </a:rPr>
              <a:t>%</a:t>
            </a:r>
            <a:endParaRPr lang="en-US" sz="28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525292063"/>
              </p:ext>
            </p:extLst>
          </p:nvPr>
        </p:nvGraphicFramePr>
        <p:xfrm>
          <a:off x="715101" y="1749932"/>
          <a:ext cx="7713797" cy="42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7123" y="1909049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360583" y="6334849"/>
            <a:ext cx="4661430" cy="4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altLang="en-US" sz="1600" dirty="0">
                <a:ea typeface="MS PGothic" pitchFamily="34" charset="-128"/>
                <a:cs typeface="msgothic"/>
              </a:rPr>
              <a:t>Feldman </a:t>
            </a:r>
            <a:r>
              <a:rPr lang="en-GB" altLang="en-US" sz="1600" dirty="0" smtClean="0">
                <a:ea typeface="MS PGothic" pitchFamily="34" charset="-128"/>
                <a:cs typeface="msgothic"/>
              </a:rPr>
              <a:t>DN: </a:t>
            </a:r>
            <a:r>
              <a:rPr lang="en-GB" altLang="en-US" sz="1600" dirty="0">
                <a:ea typeface="MS PGothic" pitchFamily="34" charset="-128"/>
                <a:cs typeface="msgothic"/>
              </a:rPr>
              <a:t>Circulation 2013;127:2295-2306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39267"/>
            <a:ext cx="9144000" cy="10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Bleeding* Rates in NCDR PCI Registry</a:t>
            </a:r>
            <a:endParaRPr lang="en-US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4446" r="81688" b="20142"/>
          <a:stretch/>
        </p:blipFill>
        <p:spPr>
          <a:xfrm>
            <a:off x="11879" y="2"/>
            <a:ext cx="1733794" cy="48688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67471"/>
            <a:ext cx="9144000" cy="80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2007-2012 (n=2,820,874); Radial = 178,643 pts</a:t>
            </a:r>
            <a:endParaRPr lang="en-US" sz="2800" kern="0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75" y="6191414"/>
            <a:ext cx="344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Major or </a:t>
            </a:r>
            <a:r>
              <a:rPr lang="en-US" sz="1800" dirty="0" err="1" smtClean="0"/>
              <a:t>Hgb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Wingdings 3" panose="05040102010807070707" pitchFamily="18" charset="2"/>
              </a:rPr>
              <a:t>i</a:t>
            </a:r>
            <a:r>
              <a:rPr lang="en-US" sz="1800" dirty="0" smtClean="0"/>
              <a:t>  &gt; 3 gm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67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92" y="2292897"/>
            <a:ext cx="8823489" cy="3375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41894" y="6305738"/>
            <a:ext cx="4572000" cy="273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1380"/>
              </a:lnSpc>
              <a:defRPr/>
            </a:pPr>
            <a:r>
              <a:rPr lang="en-CA" sz="1600" dirty="0" err="1">
                <a:solidFill>
                  <a:srgbClr val="FFFFFF"/>
                </a:solidFill>
                <a:latin typeface="+mn-lt"/>
                <a:cs typeface="Arial Bold"/>
              </a:rPr>
              <a:t>Joyal</a:t>
            </a:r>
            <a:r>
              <a:rPr lang="en-CA" sz="1600" dirty="0">
                <a:solidFill>
                  <a:srgbClr val="FFFFFF"/>
                </a:solidFill>
                <a:latin typeface="+mn-lt"/>
                <a:cs typeface="Arial Bold"/>
              </a:rPr>
              <a:t> et </a:t>
            </a:r>
            <a:r>
              <a:rPr lang="en-CA" sz="1600" dirty="0" smtClean="0">
                <a:solidFill>
                  <a:srgbClr val="FFFFFF"/>
                </a:solidFill>
                <a:latin typeface="+mn-lt"/>
                <a:cs typeface="Arial Bold"/>
              </a:rPr>
              <a:t>al:  </a:t>
            </a:r>
            <a:r>
              <a:rPr lang="en-CA" sz="1600" dirty="0">
                <a:solidFill>
                  <a:srgbClr val="FFFFFF"/>
                </a:solidFill>
                <a:latin typeface="+mn-lt"/>
                <a:cs typeface="Arial Bold"/>
              </a:rPr>
              <a:t>Am J </a:t>
            </a:r>
            <a:r>
              <a:rPr lang="en-CA" sz="1600" dirty="0" err="1">
                <a:solidFill>
                  <a:srgbClr val="FFFFFF"/>
                </a:solidFill>
                <a:latin typeface="+mn-lt"/>
                <a:cs typeface="Arial Bold"/>
              </a:rPr>
              <a:t>Cardiol</a:t>
            </a:r>
            <a:r>
              <a:rPr lang="en-CA" sz="1600" dirty="0">
                <a:solidFill>
                  <a:srgbClr val="FFFFFF"/>
                </a:solidFill>
                <a:latin typeface="+mn-lt"/>
                <a:cs typeface="Arial Bold"/>
              </a:rPr>
              <a:t> 2012;109:813- 818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595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99"/>
                </a:solidFill>
                <a:latin typeface="+mj-lt"/>
                <a:cs typeface="+mn-cs"/>
              </a:rPr>
              <a:t> </a:t>
            </a:r>
            <a:r>
              <a:rPr lang="en-US" sz="2800" dirty="0" smtClean="0">
                <a:solidFill>
                  <a:srgbClr val="FFFF99"/>
                </a:solidFill>
                <a:latin typeface="+mj-lt"/>
                <a:cs typeface="+mn-cs"/>
              </a:rPr>
              <a:t>Death (30 days)</a:t>
            </a:r>
            <a:endParaRPr lang="en-US" sz="2800" dirty="0">
              <a:solidFill>
                <a:srgbClr val="FFFF99"/>
              </a:solidFill>
              <a:latin typeface="+mj-lt"/>
              <a:cs typeface="+mn-cs"/>
            </a:endParaRPr>
          </a:p>
        </p:txBody>
      </p:sp>
      <p:sp>
        <p:nvSpPr>
          <p:cNvPr id="23560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00"/>
                    </a:gs>
                    <a:gs pos="50000">
                      <a:schemeClr val="bg1"/>
                    </a:gs>
                    <a:gs pos="100000">
                      <a:srgbClr val="000000"/>
                    </a:gs>
                  </a:gsLst>
                  <a:lin ang="5400000" scaled="1"/>
                </a:gradFill>
              </a14:hiddenFill>
            </a:ext>
          </a:extLst>
        </p:spPr>
        <p:txBody>
          <a:bodyPr tIns="274320"/>
          <a:lstStyle/>
          <a:p>
            <a:pPr eaLnBrk="1" hangingPunct="1"/>
            <a:r>
              <a:rPr lang="en-US" altLang="en-US" sz="3600" dirty="0" smtClean="0">
                <a:effectLst/>
              </a:rPr>
              <a:t>Radial vs Femoral for STEMI</a:t>
            </a:r>
            <a:endParaRPr lang="en-US" altLang="en-US" sz="28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" y="105248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RCTs with </a:t>
            </a:r>
            <a:r>
              <a:rPr lang="en-US" alt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3,347 </a:t>
            </a:r>
            <a:r>
              <a:rPr lang="en-US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STEMI Patients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610437" y="4560964"/>
            <a:ext cx="519953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" y="1183787"/>
            <a:ext cx="9032120" cy="386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5997" y="6167862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Jang J: </a:t>
            </a:r>
            <a:r>
              <a:rPr lang="en-US" sz="1800" dirty="0" err="1" smtClean="0"/>
              <a:t>EuroIntervention</a:t>
            </a:r>
            <a:r>
              <a:rPr lang="en-US" sz="1800" dirty="0" smtClean="0"/>
              <a:t> 2012; 8: 501-510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3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vs Femoral for Primary PCI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1541"/>
            <a:ext cx="7772400" cy="3939988"/>
          </a:xfrm>
        </p:spPr>
        <p:txBody>
          <a:bodyPr/>
          <a:lstStyle/>
          <a:p>
            <a:r>
              <a:rPr lang="en-US" dirty="0" smtClean="0"/>
              <a:t>21 studies (8 RCT); 8,434 pts</a:t>
            </a:r>
          </a:p>
          <a:p>
            <a:r>
              <a:rPr lang="en-US" dirty="0" smtClean="0"/>
              <a:t>Lower MACE, mortality, bleeding</a:t>
            </a:r>
          </a:p>
          <a:p>
            <a:r>
              <a:rPr lang="en-US" dirty="0" smtClean="0"/>
              <a:t>No difference in D2B, procedure time, </a:t>
            </a:r>
            <a:r>
              <a:rPr lang="en-US" dirty="0" err="1" smtClean="0"/>
              <a:t>fluoro</a:t>
            </a:r>
            <a:r>
              <a:rPr lang="en-US" dirty="0" smtClean="0"/>
              <a:t> time</a:t>
            </a:r>
          </a:p>
          <a:p>
            <a:r>
              <a:rPr lang="en-US" dirty="0" smtClean="0"/>
              <a:t>Shorter hospital stay with TRA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45997" y="6176971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Jang J: </a:t>
            </a:r>
            <a:r>
              <a:rPr lang="en-US" sz="1800" dirty="0" err="1" smtClean="0"/>
              <a:t>EuroIntervention</a:t>
            </a:r>
            <a:r>
              <a:rPr lang="en-US" sz="1800" dirty="0" smtClean="0"/>
              <a:t> 2012; 8: 501-510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96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94836" y="6259886"/>
            <a:ext cx="3983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Steg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G: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Heart J 2012;33:2569-2619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6" y="1721224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1694" y="1936384"/>
            <a:ext cx="8548967" cy="181087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solidFill>
              <a:schemeClr val="bg2"/>
            </a:solidFill>
          </a:ln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performed by an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radial operator, radial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access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should be preferred over femoral access (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IIa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7806" y="4177554"/>
            <a:ext cx="8420100" cy="3585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6880"/>
            <a:ext cx="9144000" cy="900953"/>
          </a:xfrm>
        </p:spPr>
        <p:txBody>
          <a:bodyPr/>
          <a:lstStyle/>
          <a:p>
            <a:r>
              <a:rPr lang="en-US" sz="3600" dirty="0" smtClean="0"/>
              <a:t>ESC Guidelines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721658"/>
            <a:ext cx="9144000" cy="9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2800" kern="0" dirty="0" smtClean="0">
                <a:solidFill>
                  <a:srgbClr val="FFC000"/>
                </a:solidFill>
              </a:rPr>
              <a:t>Primary PCI: Indications and procedural aspects</a:t>
            </a:r>
            <a:endParaRPr lang="en-US" sz="28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" y="1093353"/>
            <a:ext cx="9061704" cy="4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5177" y="6212541"/>
            <a:ext cx="521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JACC CV </a:t>
            </a:r>
            <a:r>
              <a:rPr lang="en-US" dirty="0" err="1" smtClean="0"/>
              <a:t>Interv</a:t>
            </a:r>
            <a:r>
              <a:rPr lang="en-US" dirty="0" smtClean="0"/>
              <a:t> 2013; 6: 1149-1152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5094"/>
          </a:xfrm>
        </p:spPr>
        <p:txBody>
          <a:bodyPr/>
          <a:lstStyle/>
          <a:p>
            <a:r>
              <a:rPr lang="en-US" dirty="0" smtClean="0"/>
              <a:t>Radial Superiority for 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81" y="1842247"/>
            <a:ext cx="8095129" cy="4495800"/>
          </a:xfrm>
        </p:spPr>
        <p:txBody>
          <a:bodyPr/>
          <a:lstStyle/>
          <a:p>
            <a:r>
              <a:rPr lang="en-US" b="0" dirty="0" smtClean="0"/>
              <a:t>High volume radial centers</a:t>
            </a:r>
          </a:p>
          <a:p>
            <a:pPr lvl="1"/>
            <a:r>
              <a:rPr lang="en-US" b="0" dirty="0" smtClean="0"/>
              <a:t>Lower volume operators not better</a:t>
            </a:r>
          </a:p>
          <a:p>
            <a:r>
              <a:rPr lang="en-US" b="0" dirty="0" smtClean="0"/>
              <a:t>Suboptimal Antithrombotic Usage</a:t>
            </a:r>
          </a:p>
          <a:p>
            <a:pPr lvl="1"/>
            <a:r>
              <a:rPr lang="en-US" b="0" dirty="0" smtClean="0"/>
              <a:t>Infrequent </a:t>
            </a:r>
            <a:r>
              <a:rPr lang="en-US" b="0" dirty="0" err="1" smtClean="0"/>
              <a:t>bivalirudin</a:t>
            </a:r>
            <a:r>
              <a:rPr lang="en-US" b="0" dirty="0" smtClean="0"/>
              <a:t> (&lt;10%)</a:t>
            </a:r>
          </a:p>
          <a:p>
            <a:pPr lvl="1"/>
            <a:r>
              <a:rPr lang="en-US" b="0" dirty="0" smtClean="0"/>
              <a:t>High UFH doses (70-100 IU/kg)</a:t>
            </a:r>
          </a:p>
          <a:p>
            <a:pPr lvl="1"/>
            <a:r>
              <a:rPr lang="en-US" b="0" dirty="0" smtClean="0"/>
              <a:t>Liberal GPI use (25%, 70%, 45%) </a:t>
            </a:r>
          </a:p>
          <a:p>
            <a:r>
              <a:rPr lang="en-US" b="0" dirty="0" smtClean="0"/>
              <a:t>Infrequent VCD</a:t>
            </a: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829235"/>
            <a:ext cx="9144000" cy="9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3400" kern="0" dirty="0" smtClean="0">
                <a:solidFill>
                  <a:srgbClr val="FFC000"/>
                </a:solidFill>
              </a:rPr>
              <a:t>Criticisms</a:t>
            </a:r>
            <a:endParaRPr lang="en-US" sz="34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4157241456"/>
              </p:ext>
            </p:extLst>
          </p:nvPr>
        </p:nvGraphicFramePr>
        <p:xfrm>
          <a:off x="525238" y="1524000"/>
          <a:ext cx="8045021" cy="463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4699" y="1720790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1879" y="249094"/>
            <a:ext cx="9144000" cy="70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400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Bleeding Avoidance Strategies for PCI </a:t>
            </a:r>
            <a:endParaRPr lang="en-US" sz="3400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378293" y="6409298"/>
            <a:ext cx="44165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kumimoji="1" lang="en-US" sz="1600" dirty="0" err="1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Baklanov</a:t>
            </a:r>
            <a:r>
              <a:rPr kumimoji="1" lang="en-US" sz="16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 D: </a:t>
            </a:r>
            <a:r>
              <a:rPr kumimoji="1" lang="en-US" sz="1600" dirty="0" err="1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Circ</a:t>
            </a:r>
            <a:r>
              <a:rPr kumimoji="1" lang="en-US" sz="16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 CV </a:t>
            </a:r>
            <a:r>
              <a:rPr kumimoji="1" lang="en-US" sz="1600" dirty="0" err="1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Interv</a:t>
            </a:r>
            <a:r>
              <a:rPr kumimoji="1" lang="en-US" sz="16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 2013; 6: 347-353</a:t>
            </a:r>
            <a:endParaRPr lang="en-US" sz="1600" dirty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4182" y="25219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2.7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499725" y="272198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2.5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839513" y="337547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1.8</a:t>
            </a:r>
            <a:endParaRPr lang="en-US" b="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879" y="861092"/>
            <a:ext cx="9144000" cy="5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000" kern="0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Effect of Radial Access and </a:t>
            </a:r>
            <a:r>
              <a:rPr lang="en-US" sz="3000" kern="0" dirty="0" err="1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Bivalirudin</a:t>
            </a:r>
            <a:endParaRPr lang="en-US" sz="3000" kern="0" dirty="0" smtClean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999" y="1411627"/>
            <a:ext cx="9144000" cy="5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rgbClr val="FFFF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NCDR (n=501,017 pts)</a:t>
            </a:r>
            <a:endParaRPr lang="en-US" sz="2400" kern="0" dirty="0">
              <a:solidFill>
                <a:srgbClr val="FFFF9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3375" y="2244010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</a:rPr>
              <a:t>p&lt;0.001</a:t>
            </a:r>
            <a:endParaRPr lang="en-US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7632" r="2589" b="1527"/>
          <a:stretch/>
        </p:blipFill>
        <p:spPr bwMode="auto">
          <a:xfrm>
            <a:off x="1051356" y="1043803"/>
            <a:ext cx="7073149" cy="53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4378293" y="6409298"/>
            <a:ext cx="44165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kumimoji="1" lang="en-US" sz="1600" dirty="0" err="1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Baklanov</a:t>
            </a:r>
            <a:r>
              <a:rPr kumimoji="1" lang="en-US" sz="16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 D: </a:t>
            </a:r>
            <a:r>
              <a:rPr kumimoji="1" lang="en-US" sz="1600" dirty="0" err="1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Circ</a:t>
            </a:r>
            <a:r>
              <a:rPr kumimoji="1" lang="en-US" sz="16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 CV </a:t>
            </a:r>
            <a:r>
              <a:rPr kumimoji="1" lang="en-US" sz="1600" dirty="0" err="1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Interv</a:t>
            </a:r>
            <a:r>
              <a:rPr kumimoji="1" lang="en-US" sz="16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 2013; 6: 347-353</a:t>
            </a:r>
            <a:endParaRPr lang="en-US" sz="1600" dirty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9" y="125962"/>
            <a:ext cx="9144000" cy="5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Radial vs Femoral + </a:t>
            </a:r>
            <a:r>
              <a:rPr lang="en-US" sz="3200" kern="0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Bival</a:t>
            </a:r>
            <a:r>
              <a:rPr lang="en-US" sz="3200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+ VCD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999" y="533057"/>
            <a:ext cx="9144000" cy="5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NCDR (n=501,017 pts)</a:t>
            </a:r>
            <a:endParaRPr lang="en-US" sz="2400" kern="0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833446" y="1430216"/>
            <a:ext cx="984738" cy="422031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01816" y="2497015"/>
            <a:ext cx="2203938" cy="422031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26647" y="3575538"/>
            <a:ext cx="1209475" cy="422031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86554" y="4630615"/>
            <a:ext cx="1090246" cy="422031"/>
          </a:xfrm>
          <a:prstGeom prst="ellips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282"/>
            <a:ext cx="9144000" cy="1143000"/>
          </a:xfrm>
        </p:spPr>
        <p:txBody>
          <a:bodyPr/>
          <a:lstStyle/>
          <a:p>
            <a:r>
              <a:rPr lang="en-US" sz="3800" dirty="0" smtClean="0"/>
              <a:t>Radial vs Femoral for ACS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2855260"/>
            <a:ext cx="7772400" cy="2971798"/>
          </a:xfrm>
        </p:spPr>
        <p:txBody>
          <a:bodyPr/>
          <a:lstStyle/>
          <a:p>
            <a:r>
              <a:rPr lang="en-US" dirty="0" smtClean="0"/>
              <a:t>MATRIX Trial</a:t>
            </a:r>
          </a:p>
          <a:p>
            <a:r>
              <a:rPr lang="en-US" dirty="0" smtClean="0"/>
              <a:t>SAFARI-STEMI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11386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3400" kern="0" dirty="0" smtClean="0">
                <a:solidFill>
                  <a:srgbClr val="FFC000"/>
                </a:solidFill>
              </a:rPr>
              <a:t>Upcoming </a:t>
            </a:r>
            <a:r>
              <a:rPr lang="en-US" sz="3400" kern="0" dirty="0" err="1" smtClean="0">
                <a:solidFill>
                  <a:srgbClr val="FFC000"/>
                </a:solidFill>
              </a:rPr>
              <a:t>Bivalirudin</a:t>
            </a:r>
            <a:r>
              <a:rPr lang="en-US" sz="3400" kern="0" dirty="0" smtClean="0">
                <a:solidFill>
                  <a:srgbClr val="FFC000"/>
                </a:solidFill>
              </a:rPr>
              <a:t> Trials</a:t>
            </a:r>
            <a:endParaRPr lang="en-US" sz="34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0" y="221994"/>
            <a:ext cx="9144000" cy="6093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4008" tIns="27432" rIns="64008" bIns="27432">
            <a:spAutoFit/>
          </a:bodyPr>
          <a:lstStyle>
            <a:lvl1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Radial or Femoral For ACS? 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23666" name="Picture 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2052" b="13630"/>
          <a:stretch/>
        </p:blipFill>
        <p:spPr bwMode="auto">
          <a:xfrm>
            <a:off x="744071" y="1443320"/>
            <a:ext cx="7776880" cy="491553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865945"/>
            <a:ext cx="9144000" cy="5478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4008" tIns="27432" rIns="64008" bIns="27432">
            <a:spAutoFit/>
          </a:bodyPr>
          <a:lstStyle>
            <a:lvl1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858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858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You Make the Call !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7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38" y="287338"/>
            <a:ext cx="9144000" cy="13999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b="0" dirty="0" smtClean="0">
                <a:cs typeface="Arial" pitchFamily="34" charset="0"/>
              </a:rPr>
              <a:t>Meta-analysis </a:t>
            </a:r>
            <a:r>
              <a:rPr lang="en-CA" b="0" dirty="0">
                <a:cs typeface="Arial" pitchFamily="34" charset="0"/>
              </a:rPr>
              <a:t>of </a:t>
            </a:r>
            <a:r>
              <a:rPr lang="en-CA" b="0" dirty="0" smtClean="0">
                <a:cs typeface="Arial" pitchFamily="34" charset="0"/>
              </a:rPr>
              <a:t>Radial vs Femoral</a:t>
            </a:r>
            <a:br>
              <a:rPr lang="en-CA" b="0" dirty="0" smtClean="0">
                <a:cs typeface="Arial" pitchFamily="34" charset="0"/>
              </a:rPr>
            </a:br>
            <a:r>
              <a:rPr lang="en-CA" b="0" dirty="0" smtClean="0">
                <a:cs typeface="Arial" pitchFamily="34" charset="0"/>
              </a:rPr>
              <a:t> </a:t>
            </a:r>
            <a:r>
              <a:rPr lang="en-CA" sz="4000" b="0" dirty="0">
                <a:solidFill>
                  <a:srgbClr val="FFC000"/>
                </a:solidFill>
                <a:cs typeface="Arial" pitchFamily="34" charset="0"/>
              </a:rPr>
              <a:t>23 </a:t>
            </a:r>
            <a:r>
              <a:rPr lang="en-CA" sz="4000" b="0" dirty="0" smtClean="0">
                <a:solidFill>
                  <a:srgbClr val="FFC000"/>
                </a:solidFill>
                <a:cs typeface="Arial" pitchFamily="34" charset="0"/>
              </a:rPr>
              <a:t>Studies (n=7,030)</a:t>
            </a:r>
            <a:endParaRPr lang="en-US" sz="4000" b="0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673795" name="Group 24"/>
          <p:cNvGrpSpPr>
            <a:grpSpLocks noChangeAspect="1"/>
          </p:cNvGrpSpPr>
          <p:nvPr/>
        </p:nvGrpSpPr>
        <p:grpSpPr bwMode="auto">
          <a:xfrm>
            <a:off x="650192" y="2312988"/>
            <a:ext cx="8174536" cy="3568111"/>
            <a:chOff x="1126499" y="2282825"/>
            <a:chExt cx="6811437" cy="297322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481653" y="2282825"/>
              <a:ext cx="0" cy="2514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5830" y="4797517"/>
              <a:ext cx="4571545" cy="1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1" name="TextBox 13"/>
            <p:cNvSpPr txBox="1">
              <a:spLocks noChangeArrowheads="1"/>
            </p:cNvSpPr>
            <p:nvPr/>
          </p:nvSpPr>
          <p:spPr bwMode="auto">
            <a:xfrm>
              <a:off x="1832188" y="4845706"/>
              <a:ext cx="2364311" cy="410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sz="2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Radial better</a:t>
              </a:r>
              <a:endParaRPr lang="en-US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2" name="TextBox 14"/>
            <p:cNvSpPr txBox="1">
              <a:spLocks noChangeArrowheads="1"/>
            </p:cNvSpPr>
            <p:nvPr/>
          </p:nvSpPr>
          <p:spPr bwMode="auto">
            <a:xfrm>
              <a:off x="4853787" y="4845707"/>
              <a:ext cx="2571299" cy="410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sz="2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Femoral better</a:t>
              </a:r>
              <a:endParaRPr lang="en-US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3" name="TextBox 15"/>
            <p:cNvSpPr txBox="1">
              <a:spLocks noChangeArrowheads="1"/>
            </p:cNvSpPr>
            <p:nvPr/>
          </p:nvSpPr>
          <p:spPr bwMode="auto">
            <a:xfrm>
              <a:off x="4230012" y="4843035"/>
              <a:ext cx="533083" cy="3846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1.0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3801" name="TextBox 16"/>
            <p:cNvSpPr txBox="1">
              <a:spLocks noChangeArrowheads="1"/>
            </p:cNvSpPr>
            <p:nvPr/>
          </p:nvSpPr>
          <p:spPr bwMode="auto">
            <a:xfrm>
              <a:off x="1126499" y="3773716"/>
              <a:ext cx="2286000" cy="35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CA" altLang="en-US" sz="2200" dirty="0" smtClean="0"/>
                <a:t>Access Failure</a:t>
              </a:r>
              <a:endParaRPr lang="en-US" altLang="en-US" sz="2200" dirty="0"/>
            </a:p>
          </p:txBody>
        </p:sp>
        <p:sp>
          <p:nvSpPr>
            <p:cNvPr id="673802" name="TextBox 18"/>
            <p:cNvSpPr txBox="1">
              <a:spLocks noChangeArrowheads="1"/>
            </p:cNvSpPr>
            <p:nvPr/>
          </p:nvSpPr>
          <p:spPr bwMode="auto">
            <a:xfrm>
              <a:off x="1126499" y="3008541"/>
              <a:ext cx="2286000" cy="35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CA" altLang="en-US" sz="2200" dirty="0"/>
                <a:t>Death</a:t>
              </a:r>
              <a:endParaRPr lang="en-US" altLang="en-US" sz="2200" dirty="0"/>
            </a:p>
          </p:txBody>
        </p:sp>
        <p:sp>
          <p:nvSpPr>
            <p:cNvPr id="673803" name="TextBox 19"/>
            <p:cNvSpPr txBox="1">
              <a:spLocks noChangeArrowheads="1"/>
            </p:cNvSpPr>
            <p:nvPr/>
          </p:nvSpPr>
          <p:spPr bwMode="auto">
            <a:xfrm>
              <a:off x="1126499" y="3392716"/>
              <a:ext cx="2286000" cy="35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CA" altLang="en-US" sz="2200"/>
                <a:t>Death, MI or stroke</a:t>
              </a:r>
              <a:endParaRPr lang="en-US" altLang="en-US" sz="2200"/>
            </a:p>
          </p:txBody>
        </p:sp>
        <p:sp>
          <p:nvSpPr>
            <p:cNvPr id="673804" name="TextBox 20"/>
            <p:cNvSpPr txBox="1">
              <a:spLocks noChangeArrowheads="1"/>
            </p:cNvSpPr>
            <p:nvPr/>
          </p:nvSpPr>
          <p:spPr bwMode="auto">
            <a:xfrm>
              <a:off x="1126499" y="2554516"/>
              <a:ext cx="2286000" cy="35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CA" altLang="en-US" sz="2200" dirty="0"/>
                <a:t>Major bleeding</a:t>
              </a:r>
              <a:endParaRPr lang="en-US" altLang="en-US" sz="2200" dirty="0"/>
            </a:p>
          </p:txBody>
        </p: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>
              <a:off x="4441781" y="3964137"/>
              <a:ext cx="1428608" cy="1323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784381" y="3888736"/>
              <a:ext cx="190481" cy="19048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0" name="TextBox 32"/>
            <p:cNvSpPr txBox="1">
              <a:spLocks noChangeArrowheads="1"/>
            </p:cNvSpPr>
            <p:nvPr/>
          </p:nvSpPr>
          <p:spPr bwMode="auto">
            <a:xfrm>
              <a:off x="6119884" y="3794804"/>
              <a:ext cx="1818052" cy="3334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1.31  (0.87-1.96)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>
              <a:off x="3886400" y="3193395"/>
              <a:ext cx="952405" cy="1322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4038521" y="3116672"/>
              <a:ext cx="190481" cy="19048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3" name="TextBox 44"/>
            <p:cNvSpPr txBox="1">
              <a:spLocks noChangeArrowheads="1"/>
            </p:cNvSpPr>
            <p:nvPr/>
          </p:nvSpPr>
          <p:spPr bwMode="auto">
            <a:xfrm>
              <a:off x="6119884" y="3000329"/>
              <a:ext cx="1818052" cy="3334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0.74  (0.42-1.30)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>
              <a:off x="3886400" y="3581840"/>
              <a:ext cx="685203" cy="1322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3963122" y="3505116"/>
              <a:ext cx="190481" cy="19048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6" name="TextBox 50"/>
            <p:cNvSpPr txBox="1">
              <a:spLocks noChangeArrowheads="1"/>
            </p:cNvSpPr>
            <p:nvPr/>
          </p:nvSpPr>
          <p:spPr bwMode="auto">
            <a:xfrm>
              <a:off x="6119884" y="3411183"/>
              <a:ext cx="1818052" cy="3334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0.71  (0.49-1.01)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>
              <a:off x="3582160" y="2728617"/>
              <a:ext cx="380962" cy="1323"/>
            </a:xfrm>
            <a:prstGeom prst="line">
              <a:avLst/>
            </a:prstGeom>
            <a:ln w="28575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657559" y="2653216"/>
              <a:ext cx="190481" cy="19048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529" name="TextBox 56"/>
            <p:cNvSpPr txBox="1">
              <a:spLocks noChangeArrowheads="1"/>
            </p:cNvSpPr>
            <p:nvPr/>
          </p:nvSpPr>
          <p:spPr bwMode="auto">
            <a:xfrm>
              <a:off x="6119884" y="2583170"/>
              <a:ext cx="1818052" cy="3334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C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0.27  (0.16-0.45)</a:t>
              </a:r>
              <a:endPara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3817" name="TextBox 2"/>
          <p:cNvSpPr txBox="1">
            <a:spLocks noChangeArrowheads="1"/>
          </p:cNvSpPr>
          <p:nvPr/>
        </p:nvSpPr>
        <p:spPr bwMode="auto">
          <a:xfrm>
            <a:off x="4720319" y="6348413"/>
            <a:ext cx="4094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altLang="en-US" sz="1600" dirty="0"/>
              <a:t>Jolly SS: Am Heart J 2009;157:132-40</a:t>
            </a:r>
          </a:p>
        </p:txBody>
      </p:sp>
    </p:spTree>
    <p:extLst>
      <p:ext uri="{BB962C8B-B14F-4D97-AF65-F5344CB8AC3E}">
        <p14:creationId xmlns:p14="http://schemas.microsoft.com/office/powerpoint/2010/main" val="13455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95"/>
            <a:ext cx="9144000" cy="1086970"/>
          </a:xfrm>
        </p:spPr>
        <p:txBody>
          <a:bodyPr/>
          <a:lstStyle/>
          <a:p>
            <a:r>
              <a:rPr lang="en-US" sz="4000" dirty="0" smtClean="0"/>
              <a:t>Radial vs Femoral Access for ACS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2317380"/>
            <a:ext cx="8310281" cy="3715867"/>
          </a:xfrm>
        </p:spPr>
        <p:txBody>
          <a:bodyPr/>
          <a:lstStyle/>
          <a:p>
            <a:r>
              <a:rPr lang="en-US" sz="2800" b="0" dirty="0" smtClean="0"/>
              <a:t>TRA significantly reduces bleeding, MACE, mortality and access complications in ACS pts</a:t>
            </a:r>
          </a:p>
          <a:p>
            <a:r>
              <a:rPr lang="en-US" sz="2800" b="0" dirty="0" smtClean="0"/>
              <a:t>Data and guidelines support preferential use of TRA for ACS, and particularly with STEMI pts</a:t>
            </a:r>
          </a:p>
          <a:p>
            <a:r>
              <a:rPr lang="en-US" sz="2800" b="0" dirty="0" smtClean="0"/>
              <a:t>Broader TRA expertise should allow better clinical outcomes to a greater number of ACS pts </a:t>
            </a:r>
            <a:endParaRPr lang="en-US" sz="28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811307"/>
            <a:ext cx="9144000" cy="9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FFC000"/>
                </a:solidFill>
              </a:rPr>
              <a:t>Summary</a:t>
            </a:r>
            <a:endParaRPr lang="en-US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0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03203"/>
            <a:ext cx="9144000" cy="728133"/>
          </a:xfrm>
        </p:spPr>
        <p:txBody>
          <a:bodyPr/>
          <a:lstStyle/>
          <a:p>
            <a:r>
              <a:rPr lang="en-US" altLang="ko-KR" sz="3600" dirty="0" smtClean="0"/>
              <a:t>RIVAL: Radial </a:t>
            </a:r>
            <a:r>
              <a:rPr lang="en-US" altLang="ko-KR" sz="3600" dirty="0" err="1" smtClean="0"/>
              <a:t>vs</a:t>
            </a:r>
            <a:r>
              <a:rPr lang="en-US" altLang="ko-KR" sz="3600" dirty="0" smtClean="0"/>
              <a:t> Femoral</a:t>
            </a:r>
            <a:endParaRPr lang="ko-KR" altLang="en-US" sz="3600" dirty="0"/>
          </a:p>
        </p:txBody>
      </p:sp>
      <p:grpSp>
        <p:nvGrpSpPr>
          <p:cNvPr id="3" name="그룹 13"/>
          <p:cNvGrpSpPr/>
          <p:nvPr/>
        </p:nvGrpSpPr>
        <p:grpSpPr>
          <a:xfrm>
            <a:off x="395536" y="1828953"/>
            <a:ext cx="7992888" cy="3817020"/>
            <a:chOff x="755576" y="1700213"/>
            <a:chExt cx="7992888" cy="3817020"/>
          </a:xfrm>
        </p:grpSpPr>
        <p:graphicFrame>
          <p:nvGraphicFramePr>
            <p:cNvPr id="5" name="차트 4"/>
            <p:cNvGraphicFramePr/>
            <p:nvPr>
              <p:extLst>
                <p:ext uri="{D42A27DB-BD31-4B8C-83A1-F6EECF244321}">
                  <p14:modId xmlns:p14="http://schemas.microsoft.com/office/powerpoint/2010/main" val="2626837526"/>
                </p:ext>
              </p:extLst>
            </p:nvPr>
          </p:nvGraphicFramePr>
          <p:xfrm>
            <a:off x="755576" y="1700213"/>
            <a:ext cx="7992888" cy="3817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219483" y="2481564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p=0.50</a:t>
              </a:r>
              <a:endPara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85047" y="2629027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p=0.0001</a:t>
              </a:r>
              <a:endPara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6181" y="3618628"/>
              <a:ext cx="989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p&lt;0.23</a:t>
              </a:r>
              <a:endPara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06855" y="6348195"/>
            <a:ext cx="404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dirty="0" smtClean="0">
                <a:latin typeface="Arial" pitchFamily="34" charset="0"/>
                <a:cs typeface="Arial" pitchFamily="34" charset="0"/>
              </a:rPr>
              <a:t>Jolly SS: Lancet 2011; 377: 1409-1420</a:t>
            </a:r>
            <a:endParaRPr lang="ko-KR" altLang="en-US" sz="16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9617" y="5564345"/>
            <a:ext cx="2081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Complication</a:t>
            </a:r>
            <a:endParaRPr lang="ko-KR" alt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273" y="6239666"/>
            <a:ext cx="398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* Death , MI, CVA, Major Bleed</a:t>
            </a:r>
            <a:endParaRPr lang="ko-KR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 bwMode="auto">
          <a:xfrm>
            <a:off x="0" y="782325"/>
            <a:ext cx="9144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altLang="ko-KR" sz="3200" dirty="0" smtClean="0">
                <a:solidFill>
                  <a:srgbClr val="FFC000"/>
                </a:solidFill>
              </a:rPr>
              <a:t>ACS, NSTE, or STEMI (n=7,021 pts) 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73" y="2158751"/>
            <a:ext cx="50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52"/>
          <p:cNvSpPr>
            <a:spLocks noChangeArrowheads="1"/>
          </p:cNvSpPr>
          <p:nvPr/>
        </p:nvSpPr>
        <p:spPr bwMode="auto">
          <a:xfrm>
            <a:off x="725488" y="1600200"/>
            <a:ext cx="1033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NSTE/ACS</a:t>
            </a:r>
          </a:p>
        </p:txBody>
      </p:sp>
      <p:sp>
        <p:nvSpPr>
          <p:cNvPr id="379906" name="Rectangle 53"/>
          <p:cNvSpPr>
            <a:spLocks noChangeArrowheads="1"/>
          </p:cNvSpPr>
          <p:nvPr/>
        </p:nvSpPr>
        <p:spPr bwMode="auto">
          <a:xfrm>
            <a:off x="725488" y="1917700"/>
            <a:ext cx="627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STEMI</a:t>
            </a:r>
          </a:p>
        </p:txBody>
      </p:sp>
      <p:sp>
        <p:nvSpPr>
          <p:cNvPr id="379907" name="Rectangle 54"/>
          <p:cNvSpPr>
            <a:spLocks noChangeArrowheads="1"/>
          </p:cNvSpPr>
          <p:nvPr/>
        </p:nvSpPr>
        <p:spPr bwMode="auto">
          <a:xfrm>
            <a:off x="725488" y="2590800"/>
            <a:ext cx="1033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NSTE/ACS</a:t>
            </a:r>
          </a:p>
        </p:txBody>
      </p:sp>
      <p:sp>
        <p:nvSpPr>
          <p:cNvPr id="379908" name="Rectangle 55"/>
          <p:cNvSpPr>
            <a:spLocks noChangeArrowheads="1"/>
          </p:cNvSpPr>
          <p:nvPr/>
        </p:nvSpPr>
        <p:spPr bwMode="auto">
          <a:xfrm>
            <a:off x="725488" y="2847975"/>
            <a:ext cx="627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STEMI</a:t>
            </a:r>
          </a:p>
        </p:txBody>
      </p:sp>
      <p:sp>
        <p:nvSpPr>
          <p:cNvPr id="379909" name="Rectangle 56"/>
          <p:cNvSpPr>
            <a:spLocks noChangeArrowheads="1"/>
          </p:cNvSpPr>
          <p:nvPr/>
        </p:nvSpPr>
        <p:spPr bwMode="auto">
          <a:xfrm>
            <a:off x="801688" y="3505200"/>
            <a:ext cx="1033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NSTE/ACS</a:t>
            </a:r>
          </a:p>
        </p:txBody>
      </p:sp>
      <p:sp>
        <p:nvSpPr>
          <p:cNvPr id="379910" name="Rectangle 57"/>
          <p:cNvSpPr>
            <a:spLocks noChangeArrowheads="1"/>
          </p:cNvSpPr>
          <p:nvPr/>
        </p:nvSpPr>
        <p:spPr bwMode="auto">
          <a:xfrm>
            <a:off x="801688" y="3762375"/>
            <a:ext cx="627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STEMI</a:t>
            </a:r>
          </a:p>
        </p:txBody>
      </p:sp>
      <p:sp>
        <p:nvSpPr>
          <p:cNvPr id="379911" name="Rectangle 58"/>
          <p:cNvSpPr>
            <a:spLocks noChangeArrowheads="1"/>
          </p:cNvSpPr>
          <p:nvPr/>
        </p:nvSpPr>
        <p:spPr bwMode="auto">
          <a:xfrm>
            <a:off x="725488" y="4405313"/>
            <a:ext cx="1033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NSTE/ACS</a:t>
            </a:r>
          </a:p>
        </p:txBody>
      </p:sp>
      <p:sp>
        <p:nvSpPr>
          <p:cNvPr id="379912" name="Rectangle 59"/>
          <p:cNvSpPr>
            <a:spLocks noChangeArrowheads="1"/>
          </p:cNvSpPr>
          <p:nvPr/>
        </p:nvSpPr>
        <p:spPr bwMode="auto">
          <a:xfrm>
            <a:off x="725488" y="4648200"/>
            <a:ext cx="627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STEMI</a:t>
            </a:r>
          </a:p>
        </p:txBody>
      </p:sp>
      <p:sp>
        <p:nvSpPr>
          <p:cNvPr id="379913" name="Rectangle 60"/>
          <p:cNvSpPr>
            <a:spLocks noChangeArrowheads="1"/>
          </p:cNvSpPr>
          <p:nvPr/>
        </p:nvSpPr>
        <p:spPr bwMode="auto">
          <a:xfrm>
            <a:off x="725488" y="5318125"/>
            <a:ext cx="1033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NSTE/ACS</a:t>
            </a:r>
          </a:p>
        </p:txBody>
      </p:sp>
      <p:sp>
        <p:nvSpPr>
          <p:cNvPr id="379914" name="Rectangle 61"/>
          <p:cNvSpPr>
            <a:spLocks noChangeArrowheads="1"/>
          </p:cNvSpPr>
          <p:nvPr/>
        </p:nvSpPr>
        <p:spPr bwMode="auto">
          <a:xfrm>
            <a:off x="725488" y="5591175"/>
            <a:ext cx="627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STEMI</a:t>
            </a:r>
          </a:p>
        </p:txBody>
      </p:sp>
      <p:sp>
        <p:nvSpPr>
          <p:cNvPr id="379915" name="Rectangle 70"/>
          <p:cNvSpPr>
            <a:spLocks noChangeArrowheads="1"/>
          </p:cNvSpPr>
          <p:nvPr/>
        </p:nvSpPr>
        <p:spPr bwMode="auto">
          <a:xfrm>
            <a:off x="2384425" y="1600200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5063</a:t>
            </a:r>
          </a:p>
        </p:txBody>
      </p:sp>
      <p:sp>
        <p:nvSpPr>
          <p:cNvPr id="379916" name="Rectangle 71"/>
          <p:cNvSpPr>
            <a:spLocks noChangeArrowheads="1"/>
          </p:cNvSpPr>
          <p:nvPr/>
        </p:nvSpPr>
        <p:spPr bwMode="auto">
          <a:xfrm>
            <a:off x="2384425" y="1917700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1958</a:t>
            </a:r>
          </a:p>
        </p:txBody>
      </p:sp>
      <p:sp>
        <p:nvSpPr>
          <p:cNvPr id="379917" name="Rectangle 72"/>
          <p:cNvSpPr>
            <a:spLocks noChangeArrowheads="1"/>
          </p:cNvSpPr>
          <p:nvPr/>
        </p:nvSpPr>
        <p:spPr bwMode="auto">
          <a:xfrm>
            <a:off x="2384425" y="2590800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5063</a:t>
            </a:r>
          </a:p>
        </p:txBody>
      </p:sp>
      <p:sp>
        <p:nvSpPr>
          <p:cNvPr id="379918" name="Rectangle 73"/>
          <p:cNvSpPr>
            <a:spLocks noChangeArrowheads="1"/>
          </p:cNvSpPr>
          <p:nvPr/>
        </p:nvSpPr>
        <p:spPr bwMode="auto">
          <a:xfrm>
            <a:off x="2384425" y="2847975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1958</a:t>
            </a:r>
          </a:p>
        </p:txBody>
      </p:sp>
      <p:sp>
        <p:nvSpPr>
          <p:cNvPr id="379919" name="Rectangle 74"/>
          <p:cNvSpPr>
            <a:spLocks noChangeArrowheads="1"/>
          </p:cNvSpPr>
          <p:nvPr/>
        </p:nvSpPr>
        <p:spPr bwMode="auto">
          <a:xfrm>
            <a:off x="2384425" y="3505200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5063</a:t>
            </a:r>
          </a:p>
        </p:txBody>
      </p:sp>
      <p:sp>
        <p:nvSpPr>
          <p:cNvPr id="379920" name="Rectangle 75"/>
          <p:cNvSpPr>
            <a:spLocks noChangeArrowheads="1"/>
          </p:cNvSpPr>
          <p:nvPr/>
        </p:nvSpPr>
        <p:spPr bwMode="auto">
          <a:xfrm>
            <a:off x="2384425" y="3762375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1958</a:t>
            </a:r>
          </a:p>
        </p:txBody>
      </p:sp>
      <p:sp>
        <p:nvSpPr>
          <p:cNvPr id="379921" name="Rectangle 76"/>
          <p:cNvSpPr>
            <a:spLocks noChangeArrowheads="1"/>
          </p:cNvSpPr>
          <p:nvPr/>
        </p:nvSpPr>
        <p:spPr bwMode="auto">
          <a:xfrm>
            <a:off x="2384425" y="4405313"/>
            <a:ext cx="454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5063</a:t>
            </a:r>
          </a:p>
        </p:txBody>
      </p:sp>
      <p:sp>
        <p:nvSpPr>
          <p:cNvPr id="379922" name="Rectangle 77"/>
          <p:cNvSpPr>
            <a:spLocks noChangeArrowheads="1"/>
          </p:cNvSpPr>
          <p:nvPr/>
        </p:nvSpPr>
        <p:spPr bwMode="auto">
          <a:xfrm>
            <a:off x="2384425" y="4676775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1958</a:t>
            </a:r>
          </a:p>
        </p:txBody>
      </p:sp>
      <p:sp>
        <p:nvSpPr>
          <p:cNvPr id="379923" name="Rectangle 78"/>
          <p:cNvSpPr>
            <a:spLocks noChangeArrowheads="1"/>
          </p:cNvSpPr>
          <p:nvPr/>
        </p:nvSpPr>
        <p:spPr bwMode="auto">
          <a:xfrm>
            <a:off x="2384425" y="5318125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5063</a:t>
            </a:r>
          </a:p>
        </p:txBody>
      </p:sp>
      <p:sp>
        <p:nvSpPr>
          <p:cNvPr id="379924" name="Rectangle 79"/>
          <p:cNvSpPr>
            <a:spLocks noChangeArrowheads="1"/>
          </p:cNvSpPr>
          <p:nvPr/>
        </p:nvSpPr>
        <p:spPr bwMode="auto">
          <a:xfrm>
            <a:off x="2384425" y="5591175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1958</a:t>
            </a:r>
          </a:p>
        </p:txBody>
      </p:sp>
      <p:sp>
        <p:nvSpPr>
          <p:cNvPr id="379925" name="Rectangle 82"/>
          <p:cNvSpPr>
            <a:spLocks noChangeArrowheads="1"/>
          </p:cNvSpPr>
          <p:nvPr/>
        </p:nvSpPr>
        <p:spPr bwMode="auto">
          <a:xfrm>
            <a:off x="4132263" y="16002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3.5</a:t>
            </a:r>
          </a:p>
        </p:txBody>
      </p:sp>
      <p:sp>
        <p:nvSpPr>
          <p:cNvPr id="379926" name="Rectangle 83"/>
          <p:cNvSpPr>
            <a:spLocks noChangeArrowheads="1"/>
          </p:cNvSpPr>
          <p:nvPr/>
        </p:nvSpPr>
        <p:spPr bwMode="auto">
          <a:xfrm>
            <a:off x="4132263" y="19177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5.2</a:t>
            </a:r>
          </a:p>
        </p:txBody>
      </p:sp>
      <p:sp>
        <p:nvSpPr>
          <p:cNvPr id="379927" name="Rectangle 84"/>
          <p:cNvSpPr>
            <a:spLocks noChangeArrowheads="1"/>
          </p:cNvSpPr>
          <p:nvPr/>
        </p:nvSpPr>
        <p:spPr bwMode="auto">
          <a:xfrm>
            <a:off x="4132263" y="25908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2.7</a:t>
            </a:r>
          </a:p>
        </p:txBody>
      </p:sp>
      <p:sp>
        <p:nvSpPr>
          <p:cNvPr id="379928" name="Rectangle 85"/>
          <p:cNvSpPr>
            <a:spLocks noChangeArrowheads="1"/>
          </p:cNvSpPr>
          <p:nvPr/>
        </p:nvSpPr>
        <p:spPr bwMode="auto">
          <a:xfrm>
            <a:off x="4132263" y="28479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4.6</a:t>
            </a:r>
          </a:p>
        </p:txBody>
      </p:sp>
      <p:sp>
        <p:nvSpPr>
          <p:cNvPr id="379929" name="Rectangle 86"/>
          <p:cNvSpPr>
            <a:spLocks noChangeArrowheads="1"/>
          </p:cNvSpPr>
          <p:nvPr/>
        </p:nvSpPr>
        <p:spPr bwMode="auto">
          <a:xfrm>
            <a:off x="4132263" y="35052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0.8</a:t>
            </a:r>
          </a:p>
        </p:txBody>
      </p:sp>
      <p:sp>
        <p:nvSpPr>
          <p:cNvPr id="379930" name="Rectangle 87"/>
          <p:cNvSpPr>
            <a:spLocks noChangeArrowheads="1"/>
          </p:cNvSpPr>
          <p:nvPr/>
        </p:nvSpPr>
        <p:spPr bwMode="auto">
          <a:xfrm>
            <a:off x="4132263" y="37623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3.2</a:t>
            </a:r>
          </a:p>
        </p:txBody>
      </p:sp>
      <p:sp>
        <p:nvSpPr>
          <p:cNvPr id="379931" name="Rectangle 88"/>
          <p:cNvSpPr>
            <a:spLocks noChangeArrowheads="1"/>
          </p:cNvSpPr>
          <p:nvPr/>
        </p:nvSpPr>
        <p:spPr bwMode="auto">
          <a:xfrm>
            <a:off x="4132263" y="4405313"/>
            <a:ext cx="28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1.0</a:t>
            </a:r>
          </a:p>
        </p:txBody>
      </p:sp>
      <p:sp>
        <p:nvSpPr>
          <p:cNvPr id="379932" name="Rectangle 89"/>
          <p:cNvSpPr>
            <a:spLocks noChangeArrowheads="1"/>
          </p:cNvSpPr>
          <p:nvPr/>
        </p:nvSpPr>
        <p:spPr bwMode="auto">
          <a:xfrm>
            <a:off x="4132263" y="46767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0.9</a:t>
            </a:r>
          </a:p>
        </p:txBody>
      </p:sp>
      <p:sp>
        <p:nvSpPr>
          <p:cNvPr id="379933" name="Rectangle 90"/>
          <p:cNvSpPr>
            <a:spLocks noChangeArrowheads="1"/>
          </p:cNvSpPr>
          <p:nvPr/>
        </p:nvSpPr>
        <p:spPr bwMode="auto">
          <a:xfrm>
            <a:off x="4132263" y="531812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3.8</a:t>
            </a:r>
          </a:p>
        </p:txBody>
      </p:sp>
      <p:sp>
        <p:nvSpPr>
          <p:cNvPr id="379934" name="Rectangle 91"/>
          <p:cNvSpPr>
            <a:spLocks noChangeArrowheads="1"/>
          </p:cNvSpPr>
          <p:nvPr/>
        </p:nvSpPr>
        <p:spPr bwMode="auto">
          <a:xfrm>
            <a:off x="4132263" y="5591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3.5</a:t>
            </a:r>
          </a:p>
        </p:txBody>
      </p:sp>
      <p:sp>
        <p:nvSpPr>
          <p:cNvPr id="379935" name="Rectangle 94"/>
          <p:cNvSpPr>
            <a:spLocks noChangeArrowheads="1"/>
          </p:cNvSpPr>
          <p:nvPr/>
        </p:nvSpPr>
        <p:spPr bwMode="auto">
          <a:xfrm>
            <a:off x="3281363" y="16002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3.8</a:t>
            </a:r>
          </a:p>
        </p:txBody>
      </p:sp>
      <p:sp>
        <p:nvSpPr>
          <p:cNvPr id="379936" name="Rectangle 95"/>
          <p:cNvSpPr>
            <a:spLocks noChangeArrowheads="1"/>
          </p:cNvSpPr>
          <p:nvPr/>
        </p:nvSpPr>
        <p:spPr bwMode="auto">
          <a:xfrm>
            <a:off x="3281363" y="19177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3.1</a:t>
            </a:r>
          </a:p>
        </p:txBody>
      </p:sp>
      <p:sp>
        <p:nvSpPr>
          <p:cNvPr id="379937" name="Rectangle 96"/>
          <p:cNvSpPr>
            <a:spLocks noChangeArrowheads="1"/>
          </p:cNvSpPr>
          <p:nvPr/>
        </p:nvSpPr>
        <p:spPr bwMode="auto">
          <a:xfrm>
            <a:off x="3281363" y="25908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3.4</a:t>
            </a:r>
          </a:p>
        </p:txBody>
      </p:sp>
      <p:sp>
        <p:nvSpPr>
          <p:cNvPr id="379938" name="Rectangle 97"/>
          <p:cNvSpPr>
            <a:spLocks noChangeArrowheads="1"/>
          </p:cNvSpPr>
          <p:nvPr/>
        </p:nvSpPr>
        <p:spPr bwMode="auto">
          <a:xfrm>
            <a:off x="3281363" y="28479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2.7</a:t>
            </a:r>
          </a:p>
        </p:txBody>
      </p:sp>
      <p:sp>
        <p:nvSpPr>
          <p:cNvPr id="379939" name="Rectangle 98"/>
          <p:cNvSpPr>
            <a:spLocks noChangeArrowheads="1"/>
          </p:cNvSpPr>
          <p:nvPr/>
        </p:nvSpPr>
        <p:spPr bwMode="auto">
          <a:xfrm>
            <a:off x="3281363" y="3505200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1.2</a:t>
            </a:r>
          </a:p>
        </p:txBody>
      </p:sp>
      <p:sp>
        <p:nvSpPr>
          <p:cNvPr id="379940" name="Rectangle 99"/>
          <p:cNvSpPr>
            <a:spLocks noChangeArrowheads="1"/>
          </p:cNvSpPr>
          <p:nvPr/>
        </p:nvSpPr>
        <p:spPr bwMode="auto">
          <a:xfrm>
            <a:off x="3281363" y="37623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1.3</a:t>
            </a:r>
          </a:p>
        </p:txBody>
      </p:sp>
      <p:sp>
        <p:nvSpPr>
          <p:cNvPr id="379941" name="Rectangle 100"/>
          <p:cNvSpPr>
            <a:spLocks noChangeArrowheads="1"/>
          </p:cNvSpPr>
          <p:nvPr/>
        </p:nvSpPr>
        <p:spPr bwMode="auto">
          <a:xfrm>
            <a:off x="3281363" y="4405313"/>
            <a:ext cx="285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0.6</a:t>
            </a:r>
          </a:p>
        </p:txBody>
      </p:sp>
      <p:sp>
        <p:nvSpPr>
          <p:cNvPr id="379942" name="Rectangle 101"/>
          <p:cNvSpPr>
            <a:spLocks noChangeArrowheads="1"/>
          </p:cNvSpPr>
          <p:nvPr/>
        </p:nvSpPr>
        <p:spPr bwMode="auto">
          <a:xfrm>
            <a:off x="3281363" y="46767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0.8</a:t>
            </a:r>
          </a:p>
        </p:txBody>
      </p:sp>
      <p:sp>
        <p:nvSpPr>
          <p:cNvPr id="379943" name="Rectangle 102"/>
          <p:cNvSpPr>
            <a:spLocks noChangeArrowheads="1"/>
          </p:cNvSpPr>
          <p:nvPr/>
        </p:nvSpPr>
        <p:spPr bwMode="auto">
          <a:xfrm>
            <a:off x="3281363" y="531812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1.4</a:t>
            </a:r>
          </a:p>
        </p:txBody>
      </p:sp>
      <p:sp>
        <p:nvSpPr>
          <p:cNvPr id="379944" name="Rectangle 103"/>
          <p:cNvSpPr>
            <a:spLocks noChangeArrowheads="1"/>
          </p:cNvSpPr>
          <p:nvPr/>
        </p:nvSpPr>
        <p:spPr bwMode="auto">
          <a:xfrm>
            <a:off x="3281363" y="5591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1.3</a:t>
            </a:r>
          </a:p>
        </p:txBody>
      </p:sp>
      <p:sp>
        <p:nvSpPr>
          <p:cNvPr id="36926" name="Line 30"/>
          <p:cNvSpPr>
            <a:spLocks noChangeShapeType="1"/>
          </p:cNvSpPr>
          <p:nvPr/>
        </p:nvSpPr>
        <p:spPr bwMode="auto">
          <a:xfrm flipV="1">
            <a:off x="5913438" y="1371600"/>
            <a:ext cx="3175" cy="4572000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927" name="Line 31"/>
          <p:cNvSpPr>
            <a:spLocks noChangeShapeType="1"/>
          </p:cNvSpPr>
          <p:nvPr/>
        </p:nvSpPr>
        <p:spPr bwMode="auto">
          <a:xfrm>
            <a:off x="4841875" y="5991225"/>
            <a:ext cx="1588" cy="104775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928" name="Line 32"/>
          <p:cNvSpPr>
            <a:spLocks noChangeShapeType="1"/>
          </p:cNvSpPr>
          <p:nvPr/>
        </p:nvSpPr>
        <p:spPr bwMode="auto">
          <a:xfrm>
            <a:off x="5913438" y="5991225"/>
            <a:ext cx="3175" cy="104775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929" name="Line 33"/>
          <p:cNvSpPr>
            <a:spLocks noChangeShapeType="1"/>
          </p:cNvSpPr>
          <p:nvPr/>
        </p:nvSpPr>
        <p:spPr bwMode="auto">
          <a:xfrm>
            <a:off x="6986588" y="5991225"/>
            <a:ext cx="1587" cy="104775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930" name="Line 34"/>
          <p:cNvSpPr>
            <a:spLocks noChangeShapeType="1"/>
          </p:cNvSpPr>
          <p:nvPr/>
        </p:nvSpPr>
        <p:spPr bwMode="auto">
          <a:xfrm>
            <a:off x="4841875" y="5991225"/>
            <a:ext cx="2144713" cy="1588"/>
          </a:xfrm>
          <a:prstGeom prst="line">
            <a:avLst/>
          </a:prstGeom>
          <a:noFill/>
          <a:ln w="15875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9950" name="Rectangle 35"/>
          <p:cNvSpPr>
            <a:spLocks noChangeArrowheads="1"/>
          </p:cNvSpPr>
          <p:nvPr/>
        </p:nvSpPr>
        <p:spPr bwMode="auto">
          <a:xfrm>
            <a:off x="4752975" y="6156325"/>
            <a:ext cx="4302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0.25</a:t>
            </a:r>
          </a:p>
        </p:txBody>
      </p:sp>
      <p:sp>
        <p:nvSpPr>
          <p:cNvPr id="379951" name="Rectangle 36"/>
          <p:cNvSpPr>
            <a:spLocks noChangeArrowheads="1"/>
          </p:cNvSpPr>
          <p:nvPr/>
        </p:nvSpPr>
        <p:spPr bwMode="auto">
          <a:xfrm>
            <a:off x="5826125" y="6156325"/>
            <a:ext cx="4302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1.00</a:t>
            </a:r>
          </a:p>
        </p:txBody>
      </p:sp>
      <p:sp>
        <p:nvSpPr>
          <p:cNvPr id="379952" name="Rectangle 37"/>
          <p:cNvSpPr>
            <a:spLocks noChangeArrowheads="1"/>
          </p:cNvSpPr>
          <p:nvPr/>
        </p:nvSpPr>
        <p:spPr bwMode="auto">
          <a:xfrm>
            <a:off x="6897688" y="6156325"/>
            <a:ext cx="431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4.00</a:t>
            </a:r>
          </a:p>
        </p:txBody>
      </p:sp>
      <p:sp>
        <p:nvSpPr>
          <p:cNvPr id="379953" name="Rectangle 50"/>
          <p:cNvSpPr>
            <a:spLocks noChangeArrowheads="1"/>
          </p:cNvSpPr>
          <p:nvPr/>
        </p:nvSpPr>
        <p:spPr bwMode="auto">
          <a:xfrm>
            <a:off x="4456113" y="6421438"/>
            <a:ext cx="3246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Radial better         Femoral better </a:t>
            </a:r>
          </a:p>
        </p:txBody>
      </p:sp>
      <p:sp>
        <p:nvSpPr>
          <p:cNvPr id="379954" name="Rectangle 51"/>
          <p:cNvSpPr>
            <a:spLocks noChangeArrowheads="1"/>
          </p:cNvSpPr>
          <p:nvPr/>
        </p:nvSpPr>
        <p:spPr bwMode="auto">
          <a:xfrm>
            <a:off x="5046663" y="1076325"/>
            <a:ext cx="1851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FFC000"/>
                </a:solidFill>
              </a:rPr>
              <a:t>Hazard Ratio (95% CI)</a:t>
            </a:r>
          </a:p>
        </p:txBody>
      </p:sp>
      <p:sp>
        <p:nvSpPr>
          <p:cNvPr id="379955" name="Rectangle 118"/>
          <p:cNvSpPr>
            <a:spLocks noChangeArrowheads="1"/>
          </p:cNvSpPr>
          <p:nvPr/>
        </p:nvSpPr>
        <p:spPr bwMode="auto">
          <a:xfrm>
            <a:off x="7485063" y="1868488"/>
            <a:ext cx="512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0.025</a:t>
            </a:r>
          </a:p>
        </p:txBody>
      </p:sp>
      <p:sp>
        <p:nvSpPr>
          <p:cNvPr id="379956" name="Rectangle 119"/>
          <p:cNvSpPr>
            <a:spLocks noChangeArrowheads="1"/>
          </p:cNvSpPr>
          <p:nvPr/>
        </p:nvSpPr>
        <p:spPr bwMode="auto">
          <a:xfrm>
            <a:off x="7485063" y="2765425"/>
            <a:ext cx="501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0.011</a:t>
            </a:r>
          </a:p>
        </p:txBody>
      </p:sp>
      <p:sp>
        <p:nvSpPr>
          <p:cNvPr id="379957" name="Rectangle 120"/>
          <p:cNvSpPr>
            <a:spLocks noChangeArrowheads="1"/>
          </p:cNvSpPr>
          <p:nvPr/>
        </p:nvSpPr>
        <p:spPr bwMode="auto">
          <a:xfrm>
            <a:off x="7485063" y="3660775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0.001</a:t>
            </a:r>
          </a:p>
        </p:txBody>
      </p:sp>
      <p:sp>
        <p:nvSpPr>
          <p:cNvPr id="379958" name="Rectangle 121"/>
          <p:cNvSpPr>
            <a:spLocks noChangeArrowheads="1"/>
          </p:cNvSpPr>
          <p:nvPr/>
        </p:nvSpPr>
        <p:spPr bwMode="auto">
          <a:xfrm>
            <a:off x="7485063" y="4554538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0.56</a:t>
            </a:r>
          </a:p>
        </p:txBody>
      </p:sp>
      <p:sp>
        <p:nvSpPr>
          <p:cNvPr id="379959" name="Rectangle 122"/>
          <p:cNvSpPr>
            <a:spLocks noChangeArrowheads="1"/>
          </p:cNvSpPr>
          <p:nvPr/>
        </p:nvSpPr>
        <p:spPr bwMode="auto">
          <a:xfrm>
            <a:off x="7485063" y="5448300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0.89</a:t>
            </a:r>
          </a:p>
        </p:txBody>
      </p:sp>
      <p:sp>
        <p:nvSpPr>
          <p:cNvPr id="379960" name="Rectangle 124"/>
          <p:cNvSpPr>
            <a:spLocks noChangeArrowheads="1"/>
          </p:cNvSpPr>
          <p:nvPr/>
        </p:nvSpPr>
        <p:spPr bwMode="auto">
          <a:xfrm>
            <a:off x="7242175" y="1143000"/>
            <a:ext cx="1049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Interaction</a:t>
            </a:r>
          </a:p>
        </p:txBody>
      </p:sp>
      <p:sp>
        <p:nvSpPr>
          <p:cNvPr id="379961" name="Rectangle 125"/>
          <p:cNvSpPr>
            <a:spLocks noChangeArrowheads="1"/>
          </p:cNvSpPr>
          <p:nvPr/>
        </p:nvSpPr>
        <p:spPr bwMode="auto">
          <a:xfrm>
            <a:off x="7337425" y="1320800"/>
            <a:ext cx="717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p-value</a:t>
            </a:r>
          </a:p>
        </p:txBody>
      </p:sp>
      <p:sp>
        <p:nvSpPr>
          <p:cNvPr id="379962" name="Rectangle 126"/>
          <p:cNvSpPr>
            <a:spLocks noChangeArrowheads="1"/>
          </p:cNvSpPr>
          <p:nvPr/>
        </p:nvSpPr>
        <p:spPr bwMode="auto">
          <a:xfrm>
            <a:off x="2557463" y="1060450"/>
            <a:ext cx="12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FFC000"/>
                </a:solidFill>
              </a:rPr>
              <a:t>#</a:t>
            </a:r>
          </a:p>
        </p:txBody>
      </p:sp>
      <p:sp>
        <p:nvSpPr>
          <p:cNvPr id="379963" name="Rectangle 128"/>
          <p:cNvSpPr>
            <a:spLocks noChangeArrowheads="1"/>
          </p:cNvSpPr>
          <p:nvPr/>
        </p:nvSpPr>
        <p:spPr bwMode="auto">
          <a:xfrm>
            <a:off x="2916238" y="1060450"/>
            <a:ext cx="2247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%Radial  %Femoral</a:t>
            </a:r>
          </a:p>
        </p:txBody>
      </p:sp>
      <p:sp>
        <p:nvSpPr>
          <p:cNvPr id="379964" name="Rectangle 130"/>
          <p:cNvSpPr>
            <a:spLocks noChangeArrowheads="1"/>
          </p:cNvSpPr>
          <p:nvPr/>
        </p:nvSpPr>
        <p:spPr bwMode="auto">
          <a:xfrm>
            <a:off x="534988" y="1323975"/>
            <a:ext cx="1711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Primary Outcome</a:t>
            </a:r>
          </a:p>
        </p:txBody>
      </p:sp>
      <p:sp>
        <p:nvSpPr>
          <p:cNvPr id="379965" name="Rectangle 131"/>
          <p:cNvSpPr>
            <a:spLocks noChangeArrowheads="1"/>
          </p:cNvSpPr>
          <p:nvPr/>
        </p:nvSpPr>
        <p:spPr bwMode="auto">
          <a:xfrm>
            <a:off x="534988" y="2314575"/>
            <a:ext cx="184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Death, MI or stroke</a:t>
            </a:r>
          </a:p>
        </p:txBody>
      </p:sp>
      <p:sp>
        <p:nvSpPr>
          <p:cNvPr id="379966" name="Rectangle 132"/>
          <p:cNvSpPr>
            <a:spLocks noChangeArrowheads="1"/>
          </p:cNvSpPr>
          <p:nvPr/>
        </p:nvSpPr>
        <p:spPr bwMode="auto">
          <a:xfrm>
            <a:off x="611188" y="3200400"/>
            <a:ext cx="568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Death</a:t>
            </a:r>
          </a:p>
        </p:txBody>
      </p:sp>
      <p:sp>
        <p:nvSpPr>
          <p:cNvPr id="379967" name="Rectangle 133"/>
          <p:cNvSpPr>
            <a:spLocks noChangeArrowheads="1"/>
          </p:cNvSpPr>
          <p:nvPr/>
        </p:nvSpPr>
        <p:spPr bwMode="auto">
          <a:xfrm>
            <a:off x="534988" y="4114800"/>
            <a:ext cx="2279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Non CABG Major Bleed</a:t>
            </a:r>
          </a:p>
        </p:txBody>
      </p:sp>
      <p:sp>
        <p:nvSpPr>
          <p:cNvPr id="379968" name="Rectangle 134"/>
          <p:cNvSpPr>
            <a:spLocks noChangeArrowheads="1"/>
          </p:cNvSpPr>
          <p:nvPr/>
        </p:nvSpPr>
        <p:spPr bwMode="auto">
          <a:xfrm>
            <a:off x="534988" y="5060950"/>
            <a:ext cx="292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Major Vascular Complications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0" y="27146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Outcomes by STEMI </a:t>
            </a:r>
            <a:r>
              <a:rPr lang="en-US" sz="32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NSTEACS</a:t>
            </a:r>
          </a:p>
        </p:txBody>
      </p:sp>
      <p:sp>
        <p:nvSpPr>
          <p:cNvPr id="379970" name="Rectangle 135"/>
          <p:cNvSpPr>
            <a:spLocks noChangeArrowheads="1"/>
          </p:cNvSpPr>
          <p:nvPr/>
        </p:nvSpPr>
        <p:spPr bwMode="auto">
          <a:xfrm>
            <a:off x="0" y="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altLang="en-US" i="1">
                <a:solidFill>
                  <a:srgbClr val="FFC000"/>
                </a:solidFill>
                <a:latin typeface="Calibri" pitchFamily="34" charset="0"/>
              </a:rPr>
              <a:t>R I V A L</a:t>
            </a:r>
            <a:endParaRPr lang="en-US" altLang="en-US">
              <a:solidFill>
                <a:srgbClr val="FFC000"/>
              </a:solidFill>
            </a:endParaRPr>
          </a:p>
        </p:txBody>
      </p:sp>
      <p:sp>
        <p:nvSpPr>
          <p:cNvPr id="379971" name="Line 6"/>
          <p:cNvSpPr>
            <a:spLocks noChangeShapeType="1"/>
          </p:cNvSpPr>
          <p:nvPr/>
        </p:nvSpPr>
        <p:spPr bwMode="auto">
          <a:xfrm>
            <a:off x="5768975" y="1817688"/>
            <a:ext cx="222250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2" name="Line 7"/>
          <p:cNvSpPr>
            <a:spLocks noChangeShapeType="1"/>
          </p:cNvSpPr>
          <p:nvPr/>
        </p:nvSpPr>
        <p:spPr bwMode="auto">
          <a:xfrm>
            <a:off x="5168900" y="2041525"/>
            <a:ext cx="349250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3" name="Line 8"/>
          <p:cNvSpPr>
            <a:spLocks noChangeShapeType="1"/>
          </p:cNvSpPr>
          <p:nvPr/>
        </p:nvSpPr>
        <p:spPr bwMode="auto">
          <a:xfrm>
            <a:off x="5837238" y="2713038"/>
            <a:ext cx="244475" cy="3175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4" name="Line 9"/>
          <p:cNvSpPr>
            <a:spLocks noChangeShapeType="1"/>
          </p:cNvSpPr>
          <p:nvPr/>
        </p:nvSpPr>
        <p:spPr bwMode="auto">
          <a:xfrm>
            <a:off x="5130800" y="2936875"/>
            <a:ext cx="373063" cy="3175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5" name="Line 10"/>
          <p:cNvSpPr>
            <a:spLocks noChangeShapeType="1"/>
          </p:cNvSpPr>
          <p:nvPr/>
        </p:nvSpPr>
        <p:spPr bwMode="auto">
          <a:xfrm>
            <a:off x="5865813" y="3692525"/>
            <a:ext cx="438150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6" name="Line 11"/>
          <p:cNvSpPr>
            <a:spLocks noChangeShapeType="1"/>
          </p:cNvSpPr>
          <p:nvPr/>
        </p:nvSpPr>
        <p:spPr bwMode="auto">
          <a:xfrm>
            <a:off x="4672013" y="3913188"/>
            <a:ext cx="515937" cy="3175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7" name="Line 12"/>
          <p:cNvSpPr>
            <a:spLocks noChangeShapeType="1"/>
          </p:cNvSpPr>
          <p:nvPr/>
        </p:nvSpPr>
        <p:spPr bwMode="auto">
          <a:xfrm>
            <a:off x="5094288" y="4586288"/>
            <a:ext cx="490537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8" name="Line 13"/>
          <p:cNvSpPr>
            <a:spLocks noChangeShapeType="1"/>
          </p:cNvSpPr>
          <p:nvPr/>
        </p:nvSpPr>
        <p:spPr bwMode="auto">
          <a:xfrm>
            <a:off x="5114925" y="4808538"/>
            <a:ext cx="736600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79" name="Line 14"/>
          <p:cNvSpPr>
            <a:spLocks noChangeShapeType="1"/>
          </p:cNvSpPr>
          <p:nvPr/>
        </p:nvSpPr>
        <p:spPr bwMode="auto">
          <a:xfrm>
            <a:off x="4868863" y="5480050"/>
            <a:ext cx="295275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0" name="Line 15"/>
          <p:cNvSpPr>
            <a:spLocks noChangeShapeType="1"/>
          </p:cNvSpPr>
          <p:nvPr/>
        </p:nvSpPr>
        <p:spPr bwMode="auto">
          <a:xfrm>
            <a:off x="4618038" y="5703888"/>
            <a:ext cx="504825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1" name="Line 18"/>
          <p:cNvSpPr>
            <a:spLocks noChangeShapeType="1"/>
          </p:cNvSpPr>
          <p:nvPr/>
        </p:nvSpPr>
        <p:spPr bwMode="auto">
          <a:xfrm>
            <a:off x="5991225" y="1817688"/>
            <a:ext cx="223838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2" name="Line 19"/>
          <p:cNvSpPr>
            <a:spLocks noChangeShapeType="1"/>
          </p:cNvSpPr>
          <p:nvPr/>
        </p:nvSpPr>
        <p:spPr bwMode="auto">
          <a:xfrm>
            <a:off x="5516563" y="2041525"/>
            <a:ext cx="349250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3" name="Line 20"/>
          <p:cNvSpPr>
            <a:spLocks noChangeShapeType="1"/>
          </p:cNvSpPr>
          <p:nvPr/>
        </p:nvSpPr>
        <p:spPr bwMode="auto">
          <a:xfrm>
            <a:off x="6081713" y="2713038"/>
            <a:ext cx="247650" cy="3175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4" name="Line 21"/>
          <p:cNvSpPr>
            <a:spLocks noChangeShapeType="1"/>
          </p:cNvSpPr>
          <p:nvPr/>
        </p:nvSpPr>
        <p:spPr bwMode="auto">
          <a:xfrm>
            <a:off x="5503863" y="2936875"/>
            <a:ext cx="371475" cy="3175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5" name="Line 22"/>
          <p:cNvSpPr>
            <a:spLocks noChangeShapeType="1"/>
          </p:cNvSpPr>
          <p:nvPr/>
        </p:nvSpPr>
        <p:spPr bwMode="auto">
          <a:xfrm>
            <a:off x="6303963" y="3692525"/>
            <a:ext cx="439737" cy="1588"/>
          </a:xfrm>
          <a:prstGeom prst="line">
            <a:avLst/>
          </a:prstGeom>
          <a:noFill/>
          <a:ln w="158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6" name="Line 23"/>
          <p:cNvSpPr>
            <a:spLocks noChangeShapeType="1"/>
          </p:cNvSpPr>
          <p:nvPr/>
        </p:nvSpPr>
        <p:spPr bwMode="auto">
          <a:xfrm>
            <a:off x="5187950" y="3913188"/>
            <a:ext cx="514350" cy="3175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7" name="Line 24"/>
          <p:cNvSpPr>
            <a:spLocks noChangeShapeType="1"/>
          </p:cNvSpPr>
          <p:nvPr/>
        </p:nvSpPr>
        <p:spPr bwMode="auto">
          <a:xfrm>
            <a:off x="5584825" y="4586288"/>
            <a:ext cx="490538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8" name="Line 25"/>
          <p:cNvSpPr>
            <a:spLocks noChangeShapeType="1"/>
          </p:cNvSpPr>
          <p:nvPr/>
        </p:nvSpPr>
        <p:spPr bwMode="auto">
          <a:xfrm>
            <a:off x="5851525" y="4808538"/>
            <a:ext cx="736600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89" name="Line 26"/>
          <p:cNvSpPr>
            <a:spLocks noChangeShapeType="1"/>
          </p:cNvSpPr>
          <p:nvPr/>
        </p:nvSpPr>
        <p:spPr bwMode="auto">
          <a:xfrm>
            <a:off x="5164138" y="5480050"/>
            <a:ext cx="290512" cy="1588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90" name="Line 27"/>
          <p:cNvSpPr>
            <a:spLocks noChangeShapeType="1"/>
          </p:cNvSpPr>
          <p:nvPr/>
        </p:nvSpPr>
        <p:spPr bwMode="auto">
          <a:xfrm>
            <a:off x="5122863" y="5703888"/>
            <a:ext cx="508000" cy="1587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91" name="Rectangle 38"/>
          <p:cNvSpPr>
            <a:spLocks noChangeArrowheads="1"/>
          </p:cNvSpPr>
          <p:nvPr/>
        </p:nvSpPr>
        <p:spPr bwMode="auto">
          <a:xfrm>
            <a:off x="5940425" y="1766888"/>
            <a:ext cx="101600" cy="1016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2" name="Rectangle 39"/>
          <p:cNvSpPr>
            <a:spLocks noChangeArrowheads="1"/>
          </p:cNvSpPr>
          <p:nvPr/>
        </p:nvSpPr>
        <p:spPr bwMode="auto">
          <a:xfrm>
            <a:off x="5499100" y="2024063"/>
            <a:ext cx="38100" cy="381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3" name="Rectangle 40"/>
          <p:cNvSpPr>
            <a:spLocks noChangeArrowheads="1"/>
          </p:cNvSpPr>
          <p:nvPr/>
        </p:nvSpPr>
        <p:spPr bwMode="auto">
          <a:xfrm>
            <a:off x="6029325" y="2662238"/>
            <a:ext cx="103188" cy="103187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4" name="Rectangle 41"/>
          <p:cNvSpPr>
            <a:spLocks noChangeArrowheads="1"/>
          </p:cNvSpPr>
          <p:nvPr/>
        </p:nvSpPr>
        <p:spPr bwMode="auto">
          <a:xfrm>
            <a:off x="5483225" y="2917825"/>
            <a:ext cx="38100" cy="381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5" name="Rectangle 42"/>
          <p:cNvSpPr>
            <a:spLocks noChangeArrowheads="1"/>
          </p:cNvSpPr>
          <p:nvPr/>
        </p:nvSpPr>
        <p:spPr bwMode="auto">
          <a:xfrm>
            <a:off x="6251575" y="3638550"/>
            <a:ext cx="103188" cy="104775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6" name="Rectangle 43"/>
          <p:cNvSpPr>
            <a:spLocks noChangeArrowheads="1"/>
          </p:cNvSpPr>
          <p:nvPr/>
        </p:nvSpPr>
        <p:spPr bwMode="auto">
          <a:xfrm>
            <a:off x="5167313" y="3895725"/>
            <a:ext cx="38100" cy="381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7" name="Rectangle 44"/>
          <p:cNvSpPr>
            <a:spLocks noChangeArrowheads="1"/>
          </p:cNvSpPr>
          <p:nvPr/>
        </p:nvSpPr>
        <p:spPr bwMode="auto">
          <a:xfrm>
            <a:off x="5532438" y="4535488"/>
            <a:ext cx="104775" cy="1016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8" name="Rectangle 45"/>
          <p:cNvSpPr>
            <a:spLocks noChangeArrowheads="1"/>
          </p:cNvSpPr>
          <p:nvPr/>
        </p:nvSpPr>
        <p:spPr bwMode="auto">
          <a:xfrm>
            <a:off x="5830888" y="4789488"/>
            <a:ext cx="38100" cy="381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79999" name="Rectangle 46"/>
          <p:cNvSpPr>
            <a:spLocks noChangeArrowheads="1"/>
          </p:cNvSpPr>
          <p:nvPr/>
        </p:nvSpPr>
        <p:spPr bwMode="auto">
          <a:xfrm>
            <a:off x="5113338" y="5429250"/>
            <a:ext cx="101600" cy="1016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380000" name="Rectangle 47"/>
          <p:cNvSpPr>
            <a:spLocks noChangeArrowheads="1"/>
          </p:cNvSpPr>
          <p:nvPr/>
        </p:nvSpPr>
        <p:spPr bwMode="auto">
          <a:xfrm>
            <a:off x="5105400" y="5683250"/>
            <a:ext cx="36513" cy="381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400"/>
          </a:p>
        </p:txBody>
      </p:sp>
      <p:sp>
        <p:nvSpPr>
          <p:cNvPr id="98" name="Oval 97"/>
          <p:cNvSpPr/>
          <p:nvPr/>
        </p:nvSpPr>
        <p:spPr bwMode="auto">
          <a:xfrm>
            <a:off x="5035374" y="1898650"/>
            <a:ext cx="924101" cy="265113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974785" y="2788003"/>
            <a:ext cx="994215" cy="265113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4564063" y="3765903"/>
            <a:ext cx="1250597" cy="265113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4674128" y="5348640"/>
            <a:ext cx="993775" cy="265113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2"/>
          <p:cNvSpPr>
            <a:spLocks noChangeShapeType="1"/>
          </p:cNvSpPr>
          <p:nvPr/>
        </p:nvSpPr>
        <p:spPr bwMode="auto">
          <a:xfrm flipV="1">
            <a:off x="5602288" y="1568450"/>
            <a:ext cx="1587" cy="4679950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8611" name="Line 6"/>
          <p:cNvSpPr>
            <a:spLocks noChangeShapeType="1"/>
          </p:cNvSpPr>
          <p:nvPr/>
        </p:nvSpPr>
        <p:spPr bwMode="auto">
          <a:xfrm>
            <a:off x="4476750" y="1781175"/>
            <a:ext cx="500063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2" name="Line 7"/>
          <p:cNvSpPr>
            <a:spLocks noChangeShapeType="1"/>
          </p:cNvSpPr>
          <p:nvPr/>
        </p:nvSpPr>
        <p:spPr bwMode="auto">
          <a:xfrm>
            <a:off x="5483225" y="1992313"/>
            <a:ext cx="2952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3" name="Line 8"/>
          <p:cNvSpPr>
            <a:spLocks noChangeShapeType="1"/>
          </p:cNvSpPr>
          <p:nvPr/>
        </p:nvSpPr>
        <p:spPr bwMode="auto">
          <a:xfrm>
            <a:off x="5021263" y="2205038"/>
            <a:ext cx="407987" cy="1587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4" name="Line 9"/>
          <p:cNvSpPr>
            <a:spLocks noChangeShapeType="1"/>
          </p:cNvSpPr>
          <p:nvPr/>
        </p:nvSpPr>
        <p:spPr bwMode="auto">
          <a:xfrm>
            <a:off x="4430713" y="2759075"/>
            <a:ext cx="549275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5" name="Line 10"/>
          <p:cNvSpPr>
            <a:spLocks noChangeShapeType="1"/>
          </p:cNvSpPr>
          <p:nvPr/>
        </p:nvSpPr>
        <p:spPr bwMode="auto">
          <a:xfrm>
            <a:off x="5564188" y="2971800"/>
            <a:ext cx="3206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6" name="Line 11"/>
          <p:cNvSpPr>
            <a:spLocks noChangeShapeType="1"/>
          </p:cNvSpPr>
          <p:nvPr/>
        </p:nvSpPr>
        <p:spPr bwMode="auto">
          <a:xfrm>
            <a:off x="4973638" y="3184525"/>
            <a:ext cx="4476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7" name="Line 15"/>
          <p:cNvSpPr>
            <a:spLocks noChangeShapeType="1"/>
          </p:cNvSpPr>
          <p:nvPr/>
        </p:nvSpPr>
        <p:spPr bwMode="auto">
          <a:xfrm>
            <a:off x="3962400" y="3730625"/>
            <a:ext cx="931863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8" name="Line 16"/>
          <p:cNvSpPr>
            <a:spLocks noChangeShapeType="1"/>
          </p:cNvSpPr>
          <p:nvPr/>
        </p:nvSpPr>
        <p:spPr bwMode="auto">
          <a:xfrm>
            <a:off x="4683125" y="3940175"/>
            <a:ext cx="700088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9" name="Line 17"/>
          <p:cNvSpPr>
            <a:spLocks noChangeShapeType="1"/>
          </p:cNvSpPr>
          <p:nvPr/>
        </p:nvSpPr>
        <p:spPr bwMode="auto">
          <a:xfrm>
            <a:off x="4733925" y="4094163"/>
            <a:ext cx="8667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0" name="Line 18"/>
          <p:cNvSpPr>
            <a:spLocks noChangeShapeType="1"/>
          </p:cNvSpPr>
          <p:nvPr/>
        </p:nvSpPr>
        <p:spPr bwMode="auto">
          <a:xfrm>
            <a:off x="3352800" y="4655911"/>
            <a:ext cx="668338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1" name="Line 19"/>
          <p:cNvSpPr>
            <a:spLocks noChangeShapeType="1"/>
          </p:cNvSpPr>
          <p:nvPr/>
        </p:nvSpPr>
        <p:spPr bwMode="auto">
          <a:xfrm>
            <a:off x="4721225" y="4854575"/>
            <a:ext cx="379413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2" name="Line 20"/>
          <p:cNvSpPr>
            <a:spLocks noChangeShapeType="1"/>
          </p:cNvSpPr>
          <p:nvPr/>
        </p:nvSpPr>
        <p:spPr bwMode="auto">
          <a:xfrm>
            <a:off x="3797300" y="5067300"/>
            <a:ext cx="695325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3" name="Line 21"/>
          <p:cNvSpPr>
            <a:spLocks noChangeShapeType="1"/>
          </p:cNvSpPr>
          <p:nvPr/>
        </p:nvSpPr>
        <p:spPr bwMode="auto">
          <a:xfrm>
            <a:off x="5753100" y="5468938"/>
            <a:ext cx="419100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4" name="Line 22"/>
          <p:cNvSpPr>
            <a:spLocks noChangeShapeType="1"/>
          </p:cNvSpPr>
          <p:nvPr/>
        </p:nvSpPr>
        <p:spPr bwMode="auto">
          <a:xfrm>
            <a:off x="6535738" y="5678488"/>
            <a:ext cx="336550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5" name="Line 23"/>
          <p:cNvSpPr>
            <a:spLocks noChangeShapeType="1"/>
          </p:cNvSpPr>
          <p:nvPr/>
        </p:nvSpPr>
        <p:spPr bwMode="auto">
          <a:xfrm>
            <a:off x="6835775" y="5891213"/>
            <a:ext cx="581025" cy="1587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6" name="Line 24"/>
          <p:cNvSpPr>
            <a:spLocks noChangeShapeType="1"/>
          </p:cNvSpPr>
          <p:nvPr/>
        </p:nvSpPr>
        <p:spPr bwMode="auto">
          <a:xfrm>
            <a:off x="4976813" y="1781175"/>
            <a:ext cx="500062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7" name="Line 25"/>
          <p:cNvSpPr>
            <a:spLocks noChangeShapeType="1"/>
          </p:cNvSpPr>
          <p:nvPr/>
        </p:nvSpPr>
        <p:spPr bwMode="auto">
          <a:xfrm>
            <a:off x="5778500" y="1992313"/>
            <a:ext cx="2952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8" name="Line 26"/>
          <p:cNvSpPr>
            <a:spLocks noChangeShapeType="1"/>
          </p:cNvSpPr>
          <p:nvPr/>
        </p:nvSpPr>
        <p:spPr bwMode="auto">
          <a:xfrm>
            <a:off x="5429250" y="2205038"/>
            <a:ext cx="407988" cy="1587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9" name="Line 27"/>
          <p:cNvSpPr>
            <a:spLocks noChangeShapeType="1"/>
          </p:cNvSpPr>
          <p:nvPr/>
        </p:nvSpPr>
        <p:spPr bwMode="auto">
          <a:xfrm>
            <a:off x="4978400" y="2759075"/>
            <a:ext cx="547688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0" name="Line 28"/>
          <p:cNvSpPr>
            <a:spLocks noChangeShapeType="1"/>
          </p:cNvSpPr>
          <p:nvPr/>
        </p:nvSpPr>
        <p:spPr bwMode="auto">
          <a:xfrm>
            <a:off x="5883275" y="2971800"/>
            <a:ext cx="319088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1" name="Line 29"/>
          <p:cNvSpPr>
            <a:spLocks noChangeShapeType="1"/>
          </p:cNvSpPr>
          <p:nvPr/>
        </p:nvSpPr>
        <p:spPr bwMode="auto">
          <a:xfrm>
            <a:off x="5421313" y="3184525"/>
            <a:ext cx="450850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2" name="Line 33"/>
          <p:cNvSpPr>
            <a:spLocks noChangeShapeType="1"/>
          </p:cNvSpPr>
          <p:nvPr/>
        </p:nvSpPr>
        <p:spPr bwMode="auto">
          <a:xfrm>
            <a:off x="4892675" y="3730625"/>
            <a:ext cx="936625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3" name="Line 34"/>
          <p:cNvSpPr>
            <a:spLocks noChangeShapeType="1"/>
          </p:cNvSpPr>
          <p:nvPr/>
        </p:nvSpPr>
        <p:spPr bwMode="auto">
          <a:xfrm>
            <a:off x="5383213" y="3940175"/>
            <a:ext cx="698500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4" name="Line 35"/>
          <p:cNvSpPr>
            <a:spLocks noChangeShapeType="1"/>
          </p:cNvSpPr>
          <p:nvPr/>
        </p:nvSpPr>
        <p:spPr bwMode="auto">
          <a:xfrm>
            <a:off x="5600700" y="4094163"/>
            <a:ext cx="8667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5" name="Line 36"/>
          <p:cNvSpPr>
            <a:spLocks noChangeShapeType="1"/>
          </p:cNvSpPr>
          <p:nvPr/>
        </p:nvSpPr>
        <p:spPr bwMode="auto">
          <a:xfrm>
            <a:off x="4067175" y="4659313"/>
            <a:ext cx="661988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6" name="Line 37"/>
          <p:cNvSpPr>
            <a:spLocks noChangeShapeType="1"/>
          </p:cNvSpPr>
          <p:nvPr/>
        </p:nvSpPr>
        <p:spPr bwMode="auto">
          <a:xfrm>
            <a:off x="5100638" y="4854575"/>
            <a:ext cx="37782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7" name="Line 38"/>
          <p:cNvSpPr>
            <a:spLocks noChangeShapeType="1"/>
          </p:cNvSpPr>
          <p:nvPr/>
        </p:nvSpPr>
        <p:spPr bwMode="auto">
          <a:xfrm>
            <a:off x="4492625" y="5067300"/>
            <a:ext cx="695325" cy="1588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8" name="Line 39"/>
          <p:cNvSpPr>
            <a:spLocks noChangeShapeType="1"/>
          </p:cNvSpPr>
          <p:nvPr/>
        </p:nvSpPr>
        <p:spPr bwMode="auto">
          <a:xfrm>
            <a:off x="6172200" y="5468938"/>
            <a:ext cx="420688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39" name="Line 40"/>
          <p:cNvSpPr>
            <a:spLocks noChangeShapeType="1"/>
          </p:cNvSpPr>
          <p:nvPr/>
        </p:nvSpPr>
        <p:spPr bwMode="auto">
          <a:xfrm>
            <a:off x="6872288" y="5678488"/>
            <a:ext cx="333375" cy="317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0" name="Line 41"/>
          <p:cNvSpPr>
            <a:spLocks noChangeShapeType="1"/>
          </p:cNvSpPr>
          <p:nvPr/>
        </p:nvSpPr>
        <p:spPr bwMode="auto">
          <a:xfrm>
            <a:off x="7416800" y="5891213"/>
            <a:ext cx="584200" cy="1587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43"/>
          <p:cNvSpPr>
            <a:spLocks noChangeShapeType="1"/>
          </p:cNvSpPr>
          <p:nvPr/>
        </p:nvSpPr>
        <p:spPr bwMode="auto">
          <a:xfrm>
            <a:off x="4371975" y="6115050"/>
            <a:ext cx="1588" cy="125413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74" name="Line 44"/>
          <p:cNvSpPr>
            <a:spLocks noChangeShapeType="1"/>
          </p:cNvSpPr>
          <p:nvPr/>
        </p:nvSpPr>
        <p:spPr bwMode="auto">
          <a:xfrm>
            <a:off x="5597525" y="6115050"/>
            <a:ext cx="3175" cy="125413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75" name="Line 45"/>
          <p:cNvSpPr>
            <a:spLocks noChangeShapeType="1"/>
          </p:cNvSpPr>
          <p:nvPr/>
        </p:nvSpPr>
        <p:spPr bwMode="auto">
          <a:xfrm>
            <a:off x="6821488" y="6115050"/>
            <a:ext cx="3175" cy="125413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76" name="Line 46"/>
          <p:cNvSpPr>
            <a:spLocks noChangeShapeType="1"/>
          </p:cNvSpPr>
          <p:nvPr/>
        </p:nvSpPr>
        <p:spPr bwMode="auto">
          <a:xfrm>
            <a:off x="7734300" y="6115050"/>
            <a:ext cx="1588" cy="125413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77" name="Line 47"/>
          <p:cNvSpPr>
            <a:spLocks noChangeShapeType="1"/>
          </p:cNvSpPr>
          <p:nvPr/>
        </p:nvSpPr>
        <p:spPr bwMode="auto">
          <a:xfrm>
            <a:off x="4371975" y="6115050"/>
            <a:ext cx="3676650" cy="1588"/>
          </a:xfrm>
          <a:prstGeom prst="line">
            <a:avLst/>
          </a:prstGeom>
          <a:noFill/>
          <a:ln w="6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8646" name="Rectangle 48"/>
          <p:cNvSpPr>
            <a:spLocks noChangeArrowheads="1"/>
          </p:cNvSpPr>
          <p:nvPr/>
        </p:nvSpPr>
        <p:spPr bwMode="auto">
          <a:xfrm>
            <a:off x="4205288" y="6299200"/>
            <a:ext cx="347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0.25</a:t>
            </a:r>
          </a:p>
        </p:txBody>
      </p:sp>
      <p:sp>
        <p:nvSpPr>
          <p:cNvPr id="708647" name="Rectangle 49"/>
          <p:cNvSpPr>
            <a:spLocks noChangeArrowheads="1"/>
          </p:cNvSpPr>
          <p:nvPr/>
        </p:nvSpPr>
        <p:spPr bwMode="auto">
          <a:xfrm>
            <a:off x="5430838" y="6299200"/>
            <a:ext cx="347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1.00</a:t>
            </a:r>
          </a:p>
        </p:txBody>
      </p:sp>
      <p:sp>
        <p:nvSpPr>
          <p:cNvPr id="708648" name="Rectangle 50"/>
          <p:cNvSpPr>
            <a:spLocks noChangeArrowheads="1"/>
          </p:cNvSpPr>
          <p:nvPr/>
        </p:nvSpPr>
        <p:spPr bwMode="auto">
          <a:xfrm>
            <a:off x="6654800" y="6299200"/>
            <a:ext cx="3476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4.00</a:t>
            </a:r>
          </a:p>
        </p:txBody>
      </p:sp>
      <p:sp>
        <p:nvSpPr>
          <p:cNvPr id="708649" name="Rectangle 51"/>
          <p:cNvSpPr>
            <a:spLocks noChangeArrowheads="1"/>
          </p:cNvSpPr>
          <p:nvPr/>
        </p:nvSpPr>
        <p:spPr bwMode="auto">
          <a:xfrm>
            <a:off x="7564438" y="6307138"/>
            <a:ext cx="44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/>
              <a:t>16.00</a:t>
            </a:r>
          </a:p>
        </p:txBody>
      </p:sp>
      <p:sp>
        <p:nvSpPr>
          <p:cNvPr id="708650" name="Rectangle 52"/>
          <p:cNvSpPr>
            <a:spLocks noChangeArrowheads="1"/>
          </p:cNvSpPr>
          <p:nvPr/>
        </p:nvSpPr>
        <p:spPr bwMode="auto">
          <a:xfrm>
            <a:off x="4948238" y="1752600"/>
            <a:ext cx="57150" cy="571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1" name="Rectangle 53"/>
          <p:cNvSpPr>
            <a:spLocks noChangeArrowheads="1"/>
          </p:cNvSpPr>
          <p:nvPr/>
        </p:nvSpPr>
        <p:spPr bwMode="auto">
          <a:xfrm>
            <a:off x="5745163" y="1958975"/>
            <a:ext cx="66675" cy="66675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2" name="Rectangle 54"/>
          <p:cNvSpPr>
            <a:spLocks noChangeArrowheads="1"/>
          </p:cNvSpPr>
          <p:nvPr/>
        </p:nvSpPr>
        <p:spPr bwMode="auto">
          <a:xfrm>
            <a:off x="5405438" y="2182813"/>
            <a:ext cx="44450" cy="46037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3" name="Rectangle 55"/>
          <p:cNvSpPr>
            <a:spLocks noChangeArrowheads="1"/>
          </p:cNvSpPr>
          <p:nvPr/>
        </p:nvSpPr>
        <p:spPr bwMode="auto">
          <a:xfrm>
            <a:off x="4949825" y="2730500"/>
            <a:ext cx="57150" cy="571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4" name="Rectangle 56"/>
          <p:cNvSpPr>
            <a:spLocks noChangeArrowheads="1"/>
          </p:cNvSpPr>
          <p:nvPr/>
        </p:nvSpPr>
        <p:spPr bwMode="auto">
          <a:xfrm>
            <a:off x="5849938" y="2940050"/>
            <a:ext cx="66675" cy="66675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5" name="Rectangle 57"/>
          <p:cNvSpPr>
            <a:spLocks noChangeArrowheads="1"/>
          </p:cNvSpPr>
          <p:nvPr/>
        </p:nvSpPr>
        <p:spPr bwMode="auto">
          <a:xfrm>
            <a:off x="5400675" y="3160713"/>
            <a:ext cx="46038" cy="46037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6" name="Rectangle 61"/>
          <p:cNvSpPr>
            <a:spLocks noChangeArrowheads="1"/>
          </p:cNvSpPr>
          <p:nvPr/>
        </p:nvSpPr>
        <p:spPr bwMode="auto">
          <a:xfrm>
            <a:off x="4864100" y="3702050"/>
            <a:ext cx="57150" cy="571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7" name="Rectangle 62"/>
          <p:cNvSpPr>
            <a:spLocks noChangeArrowheads="1"/>
          </p:cNvSpPr>
          <p:nvPr/>
        </p:nvSpPr>
        <p:spPr bwMode="auto">
          <a:xfrm>
            <a:off x="5348288" y="3906838"/>
            <a:ext cx="68262" cy="66675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8" name="Rectangle 63"/>
          <p:cNvSpPr>
            <a:spLocks noChangeArrowheads="1"/>
          </p:cNvSpPr>
          <p:nvPr/>
        </p:nvSpPr>
        <p:spPr bwMode="auto">
          <a:xfrm>
            <a:off x="5578475" y="4073525"/>
            <a:ext cx="46038" cy="444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59" name="Rectangle 64"/>
          <p:cNvSpPr>
            <a:spLocks noChangeArrowheads="1"/>
          </p:cNvSpPr>
          <p:nvPr/>
        </p:nvSpPr>
        <p:spPr bwMode="auto">
          <a:xfrm>
            <a:off x="4038600" y="4616450"/>
            <a:ext cx="55563" cy="571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60" name="Rectangle 65"/>
          <p:cNvSpPr>
            <a:spLocks noChangeArrowheads="1"/>
          </p:cNvSpPr>
          <p:nvPr/>
        </p:nvSpPr>
        <p:spPr bwMode="auto">
          <a:xfrm>
            <a:off x="5067300" y="4821238"/>
            <a:ext cx="66675" cy="66675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61" name="Rectangle 66"/>
          <p:cNvSpPr>
            <a:spLocks noChangeArrowheads="1"/>
          </p:cNvSpPr>
          <p:nvPr/>
        </p:nvSpPr>
        <p:spPr bwMode="auto">
          <a:xfrm>
            <a:off x="4468813" y="5043488"/>
            <a:ext cx="46037" cy="444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62" name="Rectangle 67"/>
          <p:cNvSpPr>
            <a:spLocks noChangeArrowheads="1"/>
          </p:cNvSpPr>
          <p:nvPr/>
        </p:nvSpPr>
        <p:spPr bwMode="auto">
          <a:xfrm>
            <a:off x="6143625" y="5440363"/>
            <a:ext cx="57150" cy="571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63" name="Rectangle 68"/>
          <p:cNvSpPr>
            <a:spLocks noChangeArrowheads="1"/>
          </p:cNvSpPr>
          <p:nvPr/>
        </p:nvSpPr>
        <p:spPr bwMode="auto">
          <a:xfrm>
            <a:off x="6838950" y="5643563"/>
            <a:ext cx="66675" cy="68262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64" name="Rectangle 69"/>
          <p:cNvSpPr>
            <a:spLocks noChangeArrowheads="1"/>
          </p:cNvSpPr>
          <p:nvPr/>
        </p:nvSpPr>
        <p:spPr bwMode="auto">
          <a:xfrm>
            <a:off x="7396163" y="5867400"/>
            <a:ext cx="44450" cy="44450"/>
          </a:xfrm>
          <a:prstGeom prst="rect">
            <a:avLst/>
          </a:prstGeom>
          <a:solidFill>
            <a:srgbClr val="FF9933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altLang="en-US" sz="1600"/>
          </a:p>
        </p:txBody>
      </p:sp>
      <p:sp>
        <p:nvSpPr>
          <p:cNvPr id="708665" name="Rectangle 70"/>
          <p:cNvSpPr>
            <a:spLocks noChangeArrowheads="1"/>
          </p:cNvSpPr>
          <p:nvPr/>
        </p:nvSpPr>
        <p:spPr bwMode="auto">
          <a:xfrm>
            <a:off x="4129545" y="6553200"/>
            <a:ext cx="31511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/>
              <a:t>Radial better         Femoral better </a:t>
            </a:r>
          </a:p>
        </p:txBody>
      </p:sp>
      <p:sp>
        <p:nvSpPr>
          <p:cNvPr id="708666" name="Rectangle 72"/>
          <p:cNvSpPr>
            <a:spLocks noChangeArrowheads="1"/>
          </p:cNvSpPr>
          <p:nvPr/>
        </p:nvSpPr>
        <p:spPr bwMode="auto">
          <a:xfrm>
            <a:off x="868363" y="1674813"/>
            <a:ext cx="477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High </a:t>
            </a:r>
          </a:p>
        </p:txBody>
      </p:sp>
      <p:sp>
        <p:nvSpPr>
          <p:cNvPr id="708667" name="Rectangle 73"/>
          <p:cNvSpPr>
            <a:spLocks noChangeArrowheads="1"/>
          </p:cNvSpPr>
          <p:nvPr/>
        </p:nvSpPr>
        <p:spPr bwMode="auto">
          <a:xfrm>
            <a:off x="844550" y="1901825"/>
            <a:ext cx="728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Medium</a:t>
            </a:r>
          </a:p>
        </p:txBody>
      </p:sp>
      <p:sp>
        <p:nvSpPr>
          <p:cNvPr id="708668" name="Rectangle 74"/>
          <p:cNvSpPr>
            <a:spLocks noChangeArrowheads="1"/>
          </p:cNvSpPr>
          <p:nvPr/>
        </p:nvSpPr>
        <p:spPr bwMode="auto">
          <a:xfrm>
            <a:off x="844550" y="2114550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Low </a:t>
            </a:r>
          </a:p>
        </p:txBody>
      </p:sp>
      <p:sp>
        <p:nvSpPr>
          <p:cNvPr id="708669" name="Rectangle 75"/>
          <p:cNvSpPr>
            <a:spLocks noChangeArrowheads="1"/>
          </p:cNvSpPr>
          <p:nvPr/>
        </p:nvSpPr>
        <p:spPr bwMode="auto">
          <a:xfrm>
            <a:off x="920750" y="2630488"/>
            <a:ext cx="477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High </a:t>
            </a:r>
          </a:p>
        </p:txBody>
      </p:sp>
      <p:sp>
        <p:nvSpPr>
          <p:cNvPr id="708670" name="Rectangle 76"/>
          <p:cNvSpPr>
            <a:spLocks noChangeArrowheads="1"/>
          </p:cNvSpPr>
          <p:nvPr/>
        </p:nvSpPr>
        <p:spPr bwMode="auto">
          <a:xfrm>
            <a:off x="920750" y="2863850"/>
            <a:ext cx="728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Medium</a:t>
            </a:r>
          </a:p>
        </p:txBody>
      </p:sp>
      <p:sp>
        <p:nvSpPr>
          <p:cNvPr id="708671" name="Rectangle 77"/>
          <p:cNvSpPr>
            <a:spLocks noChangeArrowheads="1"/>
          </p:cNvSpPr>
          <p:nvPr/>
        </p:nvSpPr>
        <p:spPr bwMode="auto">
          <a:xfrm>
            <a:off x="920750" y="305276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Low </a:t>
            </a:r>
          </a:p>
        </p:txBody>
      </p:sp>
      <p:sp>
        <p:nvSpPr>
          <p:cNvPr id="708672" name="Rectangle 81"/>
          <p:cNvSpPr>
            <a:spLocks noChangeArrowheads="1"/>
          </p:cNvSpPr>
          <p:nvPr/>
        </p:nvSpPr>
        <p:spPr bwMode="auto">
          <a:xfrm>
            <a:off x="920750" y="3567113"/>
            <a:ext cx="477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High </a:t>
            </a:r>
          </a:p>
        </p:txBody>
      </p:sp>
      <p:sp>
        <p:nvSpPr>
          <p:cNvPr id="708673" name="Rectangle 82"/>
          <p:cNvSpPr>
            <a:spLocks noChangeArrowheads="1"/>
          </p:cNvSpPr>
          <p:nvPr/>
        </p:nvSpPr>
        <p:spPr bwMode="auto">
          <a:xfrm>
            <a:off x="920750" y="3776663"/>
            <a:ext cx="728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Medium</a:t>
            </a:r>
          </a:p>
        </p:txBody>
      </p:sp>
      <p:sp>
        <p:nvSpPr>
          <p:cNvPr id="708674" name="Rectangle 83"/>
          <p:cNvSpPr>
            <a:spLocks noChangeArrowheads="1"/>
          </p:cNvSpPr>
          <p:nvPr/>
        </p:nvSpPr>
        <p:spPr bwMode="auto">
          <a:xfrm>
            <a:off x="920750" y="3989388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Low </a:t>
            </a:r>
          </a:p>
        </p:txBody>
      </p:sp>
      <p:sp>
        <p:nvSpPr>
          <p:cNvPr id="708675" name="Rectangle 84"/>
          <p:cNvSpPr>
            <a:spLocks noChangeArrowheads="1"/>
          </p:cNvSpPr>
          <p:nvPr/>
        </p:nvSpPr>
        <p:spPr bwMode="auto">
          <a:xfrm>
            <a:off x="958850" y="4548188"/>
            <a:ext cx="420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High</a:t>
            </a:r>
          </a:p>
        </p:txBody>
      </p:sp>
      <p:sp>
        <p:nvSpPr>
          <p:cNvPr id="708676" name="Rectangle 85"/>
          <p:cNvSpPr>
            <a:spLocks noChangeArrowheads="1"/>
          </p:cNvSpPr>
          <p:nvPr/>
        </p:nvSpPr>
        <p:spPr bwMode="auto">
          <a:xfrm>
            <a:off x="920750" y="4756150"/>
            <a:ext cx="728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Medium</a:t>
            </a:r>
          </a:p>
        </p:txBody>
      </p:sp>
      <p:sp>
        <p:nvSpPr>
          <p:cNvPr id="708677" name="Rectangle 86"/>
          <p:cNvSpPr>
            <a:spLocks noChangeArrowheads="1"/>
          </p:cNvSpPr>
          <p:nvPr/>
        </p:nvSpPr>
        <p:spPr bwMode="auto">
          <a:xfrm>
            <a:off x="958850" y="4967288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Low </a:t>
            </a:r>
          </a:p>
        </p:txBody>
      </p:sp>
      <p:sp>
        <p:nvSpPr>
          <p:cNvPr id="708678" name="Rectangle 87"/>
          <p:cNvSpPr>
            <a:spLocks noChangeArrowheads="1"/>
          </p:cNvSpPr>
          <p:nvPr/>
        </p:nvSpPr>
        <p:spPr bwMode="auto">
          <a:xfrm>
            <a:off x="998538" y="5434013"/>
            <a:ext cx="4206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High</a:t>
            </a:r>
          </a:p>
        </p:txBody>
      </p:sp>
      <p:sp>
        <p:nvSpPr>
          <p:cNvPr id="708679" name="Rectangle 88"/>
          <p:cNvSpPr>
            <a:spLocks noChangeArrowheads="1"/>
          </p:cNvSpPr>
          <p:nvPr/>
        </p:nvSpPr>
        <p:spPr bwMode="auto">
          <a:xfrm>
            <a:off x="996950" y="5711825"/>
            <a:ext cx="728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Medium</a:t>
            </a:r>
          </a:p>
        </p:txBody>
      </p:sp>
      <p:sp>
        <p:nvSpPr>
          <p:cNvPr id="708680" name="Rectangle 89"/>
          <p:cNvSpPr>
            <a:spLocks noChangeArrowheads="1"/>
          </p:cNvSpPr>
          <p:nvPr/>
        </p:nvSpPr>
        <p:spPr bwMode="auto">
          <a:xfrm>
            <a:off x="996950" y="5940425"/>
            <a:ext cx="490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Low  </a:t>
            </a:r>
          </a:p>
        </p:txBody>
      </p:sp>
      <p:sp>
        <p:nvSpPr>
          <p:cNvPr id="708681" name="Rectangle 168"/>
          <p:cNvSpPr>
            <a:spLocks noChangeArrowheads="1"/>
          </p:cNvSpPr>
          <p:nvPr/>
        </p:nvSpPr>
        <p:spPr bwMode="auto">
          <a:xfrm>
            <a:off x="7853363" y="1674813"/>
            <a:ext cx="512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0.021</a:t>
            </a:r>
          </a:p>
        </p:txBody>
      </p:sp>
      <p:sp>
        <p:nvSpPr>
          <p:cNvPr id="708682" name="Rectangle 169"/>
          <p:cNvSpPr>
            <a:spLocks noChangeArrowheads="1"/>
          </p:cNvSpPr>
          <p:nvPr/>
        </p:nvSpPr>
        <p:spPr bwMode="auto">
          <a:xfrm>
            <a:off x="7853363" y="2611438"/>
            <a:ext cx="512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0.013</a:t>
            </a:r>
          </a:p>
        </p:txBody>
      </p:sp>
      <p:sp>
        <p:nvSpPr>
          <p:cNvPr id="708683" name="Rectangle 171"/>
          <p:cNvSpPr>
            <a:spLocks noChangeArrowheads="1"/>
          </p:cNvSpPr>
          <p:nvPr/>
        </p:nvSpPr>
        <p:spPr bwMode="auto">
          <a:xfrm>
            <a:off x="7853363" y="3795713"/>
            <a:ext cx="512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0.538</a:t>
            </a:r>
          </a:p>
        </p:txBody>
      </p:sp>
      <p:sp>
        <p:nvSpPr>
          <p:cNvPr id="708684" name="Rectangle 172"/>
          <p:cNvSpPr>
            <a:spLocks noChangeArrowheads="1"/>
          </p:cNvSpPr>
          <p:nvPr/>
        </p:nvSpPr>
        <p:spPr bwMode="auto">
          <a:xfrm>
            <a:off x="7853363" y="4527550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0.019</a:t>
            </a:r>
          </a:p>
        </p:txBody>
      </p:sp>
      <p:sp>
        <p:nvSpPr>
          <p:cNvPr id="708685" name="Rectangle 173"/>
          <p:cNvSpPr>
            <a:spLocks noChangeArrowheads="1"/>
          </p:cNvSpPr>
          <p:nvPr/>
        </p:nvSpPr>
        <p:spPr bwMode="auto">
          <a:xfrm>
            <a:off x="7853363" y="5414963"/>
            <a:ext cx="512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0.003</a:t>
            </a:r>
          </a:p>
        </p:txBody>
      </p:sp>
      <p:sp>
        <p:nvSpPr>
          <p:cNvPr id="708686" name="Rectangle 174"/>
          <p:cNvSpPr>
            <a:spLocks noChangeArrowheads="1"/>
          </p:cNvSpPr>
          <p:nvPr/>
        </p:nvSpPr>
        <p:spPr bwMode="auto">
          <a:xfrm>
            <a:off x="7624763" y="1416050"/>
            <a:ext cx="9858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Interaction</a:t>
            </a:r>
          </a:p>
        </p:txBody>
      </p:sp>
      <p:sp>
        <p:nvSpPr>
          <p:cNvPr id="708687" name="Rectangle 175"/>
          <p:cNvSpPr>
            <a:spLocks noChangeArrowheads="1"/>
          </p:cNvSpPr>
          <p:nvPr/>
        </p:nvSpPr>
        <p:spPr bwMode="auto">
          <a:xfrm>
            <a:off x="7700963" y="1236663"/>
            <a:ext cx="6953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/>
              <a:t>p-value</a:t>
            </a:r>
          </a:p>
        </p:txBody>
      </p:sp>
      <p:sp>
        <p:nvSpPr>
          <p:cNvPr id="708688" name="Rectangle 177"/>
          <p:cNvSpPr>
            <a:spLocks noChangeArrowheads="1"/>
          </p:cNvSpPr>
          <p:nvPr/>
        </p:nvSpPr>
        <p:spPr bwMode="auto">
          <a:xfrm>
            <a:off x="5105400" y="1263650"/>
            <a:ext cx="1016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u="sng"/>
              <a:t>HR (95% CI)</a:t>
            </a:r>
          </a:p>
        </p:txBody>
      </p:sp>
      <p:sp>
        <p:nvSpPr>
          <p:cNvPr id="708689" name="Rectangle 180"/>
          <p:cNvSpPr>
            <a:spLocks noChangeArrowheads="1"/>
          </p:cNvSpPr>
          <p:nvPr/>
        </p:nvSpPr>
        <p:spPr bwMode="auto">
          <a:xfrm>
            <a:off x="609600" y="1462088"/>
            <a:ext cx="1711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Primary Outcome</a:t>
            </a:r>
          </a:p>
        </p:txBody>
      </p:sp>
      <p:sp>
        <p:nvSpPr>
          <p:cNvPr id="708690" name="Rectangle 181"/>
          <p:cNvSpPr>
            <a:spLocks noChangeArrowheads="1"/>
          </p:cNvSpPr>
          <p:nvPr/>
        </p:nvSpPr>
        <p:spPr bwMode="auto">
          <a:xfrm>
            <a:off x="609600" y="2419350"/>
            <a:ext cx="1849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Death, MI or stroke</a:t>
            </a:r>
          </a:p>
        </p:txBody>
      </p:sp>
      <p:sp>
        <p:nvSpPr>
          <p:cNvPr id="708691" name="Rectangle 183"/>
          <p:cNvSpPr>
            <a:spLocks noChangeArrowheads="1"/>
          </p:cNvSpPr>
          <p:nvPr/>
        </p:nvSpPr>
        <p:spPr bwMode="auto">
          <a:xfrm>
            <a:off x="609600" y="3321050"/>
            <a:ext cx="2279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Non CABG Major Bleed</a:t>
            </a:r>
          </a:p>
        </p:txBody>
      </p:sp>
      <p:sp>
        <p:nvSpPr>
          <p:cNvPr id="708692" name="Rectangle 184"/>
          <p:cNvSpPr>
            <a:spLocks noChangeArrowheads="1"/>
          </p:cNvSpPr>
          <p:nvPr/>
        </p:nvSpPr>
        <p:spPr bwMode="auto">
          <a:xfrm>
            <a:off x="533400" y="4311650"/>
            <a:ext cx="292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Major Vascular Complications</a:t>
            </a:r>
          </a:p>
        </p:txBody>
      </p:sp>
      <p:sp>
        <p:nvSpPr>
          <p:cNvPr id="708693" name="Rectangle 185"/>
          <p:cNvSpPr>
            <a:spLocks noChangeArrowheads="1"/>
          </p:cNvSpPr>
          <p:nvPr/>
        </p:nvSpPr>
        <p:spPr bwMode="auto">
          <a:xfrm>
            <a:off x="533400" y="5208588"/>
            <a:ext cx="2268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Access site Cross-over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0" y="169863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Radial Volume at Centers</a:t>
            </a:r>
            <a:endParaRPr lang="en-US" sz="3200" kern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1800" kern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08695" name="Rectangle 185"/>
          <p:cNvSpPr>
            <a:spLocks noChangeArrowheads="1"/>
          </p:cNvSpPr>
          <p:nvPr/>
        </p:nvSpPr>
        <p:spPr bwMode="auto">
          <a:xfrm>
            <a:off x="0" y="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altLang="en-US" sz="1600" i="1">
                <a:solidFill>
                  <a:srgbClr val="FFC000"/>
                </a:solidFill>
                <a:latin typeface="Calibri" pitchFamily="34" charset="0"/>
              </a:rPr>
              <a:t>R I V A L</a:t>
            </a:r>
            <a:endParaRPr lang="en-US" altLang="en-US" sz="1600">
              <a:solidFill>
                <a:srgbClr val="FFC000"/>
              </a:solidFill>
            </a:endParaRPr>
          </a:p>
        </p:txBody>
      </p:sp>
      <p:sp>
        <p:nvSpPr>
          <p:cNvPr id="708697" name="Rectangle 180"/>
          <p:cNvSpPr>
            <a:spLocks noChangeArrowheads="1"/>
          </p:cNvSpPr>
          <p:nvPr/>
        </p:nvSpPr>
        <p:spPr bwMode="auto">
          <a:xfrm>
            <a:off x="152400" y="1216025"/>
            <a:ext cx="4398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rgbClr val="FFC000"/>
                </a:solidFill>
              </a:rPr>
              <a:t>Tertiles of  Radial PCI Centre Volume/yr</a:t>
            </a:r>
          </a:p>
        </p:txBody>
      </p:sp>
      <p:sp>
        <p:nvSpPr>
          <p:cNvPr id="708698" name="TextBox 1"/>
          <p:cNvSpPr txBox="1">
            <a:spLocks noChangeArrowheads="1"/>
          </p:cNvSpPr>
          <p:nvPr/>
        </p:nvSpPr>
        <p:spPr bwMode="auto">
          <a:xfrm>
            <a:off x="0" y="7251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CA" altLang="en-US" sz="1600" dirty="0"/>
              <a:t>*High (&gt;146 radial PCI/year/ median operator); Medium (61-146); Low (≤60)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360685" y="1642431"/>
            <a:ext cx="1252087" cy="284162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275590" y="2611684"/>
            <a:ext cx="1381126" cy="284162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808589" y="3592226"/>
            <a:ext cx="2165350" cy="284162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204430" y="4516615"/>
            <a:ext cx="1647145" cy="284162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557386" y="5331618"/>
            <a:ext cx="1201057" cy="250825"/>
          </a:xfrm>
          <a:prstGeom prst="ellipse">
            <a:avLst/>
          </a:prstGeom>
          <a:noFill/>
          <a:ln w="28575" cap="flat" cmpd="sng" algn="ctr">
            <a:solidFill>
              <a:srgbClr val="0FE7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753"/>
            <a:ext cx="9104138" cy="354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5413" y="6347728"/>
            <a:ext cx="483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Hamon</a:t>
            </a:r>
            <a:r>
              <a:rPr lang="en-US" sz="1800" dirty="0" smtClean="0"/>
              <a:t> M : </a:t>
            </a:r>
            <a:r>
              <a:rPr lang="en-US" sz="1800" dirty="0" err="1" smtClean="0"/>
              <a:t>EuroIntervention</a:t>
            </a:r>
            <a:r>
              <a:rPr lang="en-US" sz="1800" dirty="0" smtClean="0"/>
              <a:t> 2011: 7: 91-97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35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4191675288"/>
              </p:ext>
            </p:extLst>
          </p:nvPr>
        </p:nvGraphicFramePr>
        <p:xfrm>
          <a:off x="794988" y="1453956"/>
          <a:ext cx="7554024" cy="47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4699" y="1720790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04274"/>
            <a:ext cx="9144000" cy="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OASIS Trial</a:t>
            </a:r>
            <a:endParaRPr lang="en-US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25184"/>
            <a:ext cx="9144000" cy="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Endpoint Events by Access Site (9 days)</a:t>
            </a:r>
            <a:endParaRPr lang="en-US" sz="3200" kern="0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5719" y="6347728"/>
            <a:ext cx="43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Hamon</a:t>
            </a:r>
            <a:r>
              <a:rPr lang="en-US" sz="1600" dirty="0" smtClean="0"/>
              <a:t> M : </a:t>
            </a:r>
            <a:r>
              <a:rPr lang="en-US" sz="1600" dirty="0" err="1" smtClean="0"/>
              <a:t>EuroIntervention</a:t>
            </a:r>
            <a:r>
              <a:rPr lang="en-US" sz="1600" dirty="0" smtClean="0"/>
              <a:t> 2011: 7: 91-97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33014" y="3603812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p=0.004</a:t>
            </a:r>
            <a:endParaRPr lang="en-US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700" y="1940555"/>
            <a:ext cx="1072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p&lt;0.03</a:t>
            </a:r>
            <a:endParaRPr lang="en-US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1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3770647175"/>
              </p:ext>
            </p:extLst>
          </p:nvPr>
        </p:nvGraphicFramePr>
        <p:xfrm>
          <a:off x="618114" y="1458579"/>
          <a:ext cx="7696756" cy="463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7807" y="1755959"/>
            <a:ext cx="50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0" dirty="0" smtClean="0">
                <a:latin typeface="Arial" pitchFamily="34" charset="0"/>
                <a:cs typeface="Arial" pitchFamily="34" charset="0"/>
              </a:rPr>
              <a:t>%</a:t>
            </a:r>
            <a:endParaRPr lang="ko-KR" altLang="en-US" sz="2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13239"/>
            <a:ext cx="9144000" cy="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OASIS Trial</a:t>
            </a:r>
            <a:endParaRPr lang="en-US" kern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25184"/>
            <a:ext cx="9144000" cy="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Major Bleeding by Access Site (9 days)</a:t>
            </a:r>
            <a:endParaRPr lang="en-US" sz="3200" kern="0" dirty="0">
              <a:solidFill>
                <a:srgbClr val="FFC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348" y="6419448"/>
            <a:ext cx="4326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Hamon</a:t>
            </a:r>
            <a:r>
              <a:rPr lang="en-US" sz="1600" dirty="0" smtClean="0"/>
              <a:t> M : </a:t>
            </a:r>
            <a:r>
              <a:rPr lang="en-US" sz="1600" dirty="0" err="1" smtClean="0"/>
              <a:t>EuroIntervention</a:t>
            </a:r>
            <a:r>
              <a:rPr lang="en-US" sz="1600" dirty="0" smtClean="0"/>
              <a:t> 2011: 7: 91-97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827520" y="2951740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p=0.004</a:t>
            </a:r>
            <a:endParaRPr lang="en-US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9283" y="2514869"/>
            <a:ext cx="1072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&lt;0.03</a:t>
            </a:r>
            <a:endParaRPr lang="en-US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6315" y="3397792"/>
            <a:ext cx="1072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p&lt;0.05</a:t>
            </a:r>
            <a:endParaRPr lang="en-US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0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12905</TotalTime>
  <Words>1015</Words>
  <Application>Microsoft Office PowerPoint</Application>
  <PresentationFormat>On-screen Show (4:3)</PresentationFormat>
  <Paragraphs>302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Radial vs Femoral Access in ACS Patients</vt:lpstr>
      <vt:lpstr>PowerPoint Presentation</vt:lpstr>
      <vt:lpstr>Meta-analysis of Radial vs Femoral  23 Studies (n=7,030)</vt:lpstr>
      <vt:lpstr>RIVAL: Radial vs Femoral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Radial Access for STEMI</vt:lpstr>
      <vt:lpstr>NCDR Registry</vt:lpstr>
      <vt:lpstr>PowerPoint Presentation</vt:lpstr>
      <vt:lpstr>Radial Access for 1° PCI</vt:lpstr>
      <vt:lpstr>RIVAL: Radial vs Femoral</vt:lpstr>
      <vt:lpstr>HORIZONS: Radial vs Femoral</vt:lpstr>
      <vt:lpstr>HORIZONS: Radial vs Femoral</vt:lpstr>
      <vt:lpstr>PowerPoint Presentation</vt:lpstr>
      <vt:lpstr>Radial STEMI</vt:lpstr>
      <vt:lpstr>Radial vs Femoral for STEMI</vt:lpstr>
      <vt:lpstr>PowerPoint Presentation</vt:lpstr>
      <vt:lpstr>Radial vs Femoral for Primary PCI </vt:lpstr>
      <vt:lpstr>ESC Guidelines</vt:lpstr>
      <vt:lpstr>PowerPoint Presentation</vt:lpstr>
      <vt:lpstr>Radial Superiority for ACS</vt:lpstr>
      <vt:lpstr>PowerPoint Presentation</vt:lpstr>
      <vt:lpstr>PowerPoint Presentation</vt:lpstr>
      <vt:lpstr>Radial vs Femoral for ACS</vt:lpstr>
      <vt:lpstr>PowerPoint Presentation</vt:lpstr>
      <vt:lpstr>Radial vs Femoral Access for ACS</vt:lpstr>
      <vt:lpstr>PowerPoint Presentation</vt:lpstr>
    </vt:vector>
  </TitlesOfParts>
  <Company>NorthStar Creative,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Advance Concepts</cp:lastModifiedBy>
  <cp:revision>635</cp:revision>
  <dcterms:created xsi:type="dcterms:W3CDTF">2001-04-07T19:30:12Z</dcterms:created>
  <dcterms:modified xsi:type="dcterms:W3CDTF">2015-02-23T20:01:13Z</dcterms:modified>
</cp:coreProperties>
</file>