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416" r:id="rId5"/>
    <p:sldId id="429" r:id="rId6"/>
    <p:sldId id="450" r:id="rId7"/>
    <p:sldId id="473" r:id="rId8"/>
    <p:sldId id="445" r:id="rId9"/>
    <p:sldId id="431" r:id="rId10"/>
    <p:sldId id="435" r:id="rId11"/>
    <p:sldId id="432" r:id="rId12"/>
    <p:sldId id="467" r:id="rId13"/>
    <p:sldId id="463" r:id="rId14"/>
    <p:sldId id="466" r:id="rId15"/>
    <p:sldId id="468" r:id="rId16"/>
    <p:sldId id="439" r:id="rId17"/>
    <p:sldId id="460" r:id="rId18"/>
    <p:sldId id="441" r:id="rId19"/>
    <p:sldId id="458" r:id="rId20"/>
    <p:sldId id="469" r:id="rId21"/>
    <p:sldId id="474" r:id="rId22"/>
    <p:sldId id="476" r:id="rId23"/>
  </p:sldIdLst>
  <p:sldSz cx="9144000" cy="5143500" type="screen16x9"/>
  <p:notesSz cx="7086600" cy="93726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sentation" id="{82892CA7-015D-439A-BA57-E126950B5AD5}">
          <p14:sldIdLst>
            <p14:sldId id="416"/>
            <p14:sldId id="429"/>
            <p14:sldId id="450"/>
            <p14:sldId id="473"/>
            <p14:sldId id="445"/>
            <p14:sldId id="431"/>
            <p14:sldId id="435"/>
            <p14:sldId id="432"/>
            <p14:sldId id="467"/>
            <p14:sldId id="463"/>
            <p14:sldId id="466"/>
            <p14:sldId id="468"/>
            <p14:sldId id="439"/>
            <p14:sldId id="460"/>
            <p14:sldId id="441"/>
            <p14:sldId id="458"/>
            <p14:sldId id="469"/>
          </p14:sldIdLst>
        </p14:section>
        <p14:section name="Backup" id="{2C5A9A9B-3932-416C-8394-A59FAC76764F}">
          <p14:sldIdLst>
            <p14:sldId id="474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24EA88-10FB-92B4-24BD-4043C5669B6A}" name="Kelly Koch" initials="KK" userId="S::kelly.koch@inarimedical.com::999e4d36-0da3-4bc0-9f9f-714bf662772c" providerId="AD"/>
  <p188:author id="{A4011CA1-2EEE-607D-5A58-419BBDC8680C}" name="Jessi Parsons" initials="JP" userId="S::jessi.parsons@inarimedical.com::2c6f5694-3695-41dd-838f-b0a3fd462f2c" providerId="AD"/>
  <p188:author id="{FEDA4EC7-3524-8E66-1594-6E1E838946E0}" name="John Giesen" initials="JG" userId="S::johng@inarimedical.com::98675d91-1b13-48a0-94b8-8d3e774484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D32"/>
    <a:srgbClr val="4A5F6F"/>
    <a:srgbClr val="FEB91A"/>
    <a:srgbClr val="6699FF"/>
    <a:srgbClr val="ED2937"/>
    <a:srgbClr val="09253A"/>
    <a:srgbClr val="042035"/>
    <a:srgbClr val="122E43"/>
    <a:srgbClr val="0F2B40"/>
    <a:srgbClr val="002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3B0A9-59CA-44FB-AC6C-7995D480C5C8}" v="2425" dt="2022-09-14T23:23:01.246"/>
    <p1510:client id="{8DC45BDC-D4E5-443A-B54F-3CF778B74080}" v="42" dt="2022-09-15T00:27:42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39" d="100"/>
          <a:sy n="139" d="100"/>
        </p:scale>
        <p:origin x="840" y="176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Koch" userId="999e4d36-0da3-4bc0-9f9f-714bf662772c" providerId="ADAL" clId="{10B3B0A9-59CA-44FB-AC6C-7995D480C5C8}"/>
    <pc:docChg chg="undo redo custSel addSld delSld modSld modSection">
      <pc:chgData name="Kelly Koch" userId="999e4d36-0da3-4bc0-9f9f-714bf662772c" providerId="ADAL" clId="{10B3B0A9-59CA-44FB-AC6C-7995D480C5C8}" dt="2022-09-14T23:23:01.246" v="3614" actId="20577"/>
      <pc:docMkLst>
        <pc:docMk/>
      </pc:docMkLst>
      <pc:sldChg chg="addSp delSp modSp mod">
        <pc:chgData name="Kelly Koch" userId="999e4d36-0da3-4bc0-9f9f-714bf662772c" providerId="ADAL" clId="{10B3B0A9-59CA-44FB-AC6C-7995D480C5C8}" dt="2022-09-13T22:59:47.459" v="240" actId="20577"/>
        <pc:sldMkLst>
          <pc:docMk/>
          <pc:sldMk cId="1639441972" sldId="441"/>
        </pc:sldMkLst>
        <pc:spChg chg="del">
          <ac:chgData name="Kelly Koch" userId="999e4d36-0da3-4bc0-9f9f-714bf662772c" providerId="ADAL" clId="{10B3B0A9-59CA-44FB-AC6C-7995D480C5C8}" dt="2022-09-13T22:58:00.234" v="221" actId="478"/>
          <ac:spMkLst>
            <pc:docMk/>
            <pc:sldMk cId="1639441972" sldId="441"/>
            <ac:spMk id="2" creationId="{512DDBFF-AF5A-7F07-A78F-F0982E544910}"/>
          </ac:spMkLst>
        </pc:spChg>
        <pc:spChg chg="mod">
          <ac:chgData name="Kelly Koch" userId="999e4d36-0da3-4bc0-9f9f-714bf662772c" providerId="ADAL" clId="{10B3B0A9-59CA-44FB-AC6C-7995D480C5C8}" dt="2022-09-13T22:59:47.459" v="240" actId="20577"/>
          <ac:spMkLst>
            <pc:docMk/>
            <pc:sldMk cId="1639441972" sldId="441"/>
            <ac:spMk id="3" creationId="{599F5673-9F75-2A77-F428-A443C3619704}"/>
          </ac:spMkLst>
        </pc:spChg>
        <pc:spChg chg="add del mod">
          <ac:chgData name="Kelly Koch" userId="999e4d36-0da3-4bc0-9f9f-714bf662772c" providerId="ADAL" clId="{10B3B0A9-59CA-44FB-AC6C-7995D480C5C8}" dt="2022-09-13T22:58:04.475" v="224" actId="478"/>
          <ac:spMkLst>
            <pc:docMk/>
            <pc:sldMk cId="1639441972" sldId="441"/>
            <ac:spMk id="5" creationId="{9125D21C-B84A-151D-54C6-43469528AF76}"/>
          </ac:spMkLst>
        </pc:spChg>
        <pc:spChg chg="add del mod">
          <ac:chgData name="Kelly Koch" userId="999e4d36-0da3-4bc0-9f9f-714bf662772c" providerId="ADAL" clId="{10B3B0A9-59CA-44FB-AC6C-7995D480C5C8}" dt="2022-09-13T22:58:02.242" v="223"/>
          <ac:spMkLst>
            <pc:docMk/>
            <pc:sldMk cId="1639441972" sldId="441"/>
            <ac:spMk id="6" creationId="{FE21C87C-8300-2523-048D-9A70B4412EA2}"/>
          </ac:spMkLst>
        </pc:spChg>
        <pc:spChg chg="add mod">
          <ac:chgData name="Kelly Koch" userId="999e4d36-0da3-4bc0-9f9f-714bf662772c" providerId="ADAL" clId="{10B3B0A9-59CA-44FB-AC6C-7995D480C5C8}" dt="2022-09-13T22:58:08.943" v="235" actId="20577"/>
          <ac:spMkLst>
            <pc:docMk/>
            <pc:sldMk cId="1639441972" sldId="441"/>
            <ac:spMk id="7" creationId="{581CD01C-EB96-963C-E920-24C9BE6E530D}"/>
          </ac:spMkLst>
        </pc:spChg>
      </pc:sldChg>
      <pc:sldChg chg="addSp delSp modSp mod">
        <pc:chgData name="Kelly Koch" userId="999e4d36-0da3-4bc0-9f9f-714bf662772c" providerId="ADAL" clId="{10B3B0A9-59CA-44FB-AC6C-7995D480C5C8}" dt="2022-09-14T21:35:08.657" v="1311" actId="1037"/>
        <pc:sldMkLst>
          <pc:docMk/>
          <pc:sldMk cId="671762821" sldId="445"/>
        </pc:sldMkLst>
        <pc:spChg chg="add mod">
          <ac:chgData name="Kelly Koch" userId="999e4d36-0da3-4bc0-9f9f-714bf662772c" providerId="ADAL" clId="{10B3B0A9-59CA-44FB-AC6C-7995D480C5C8}" dt="2022-09-14T21:34:23.432" v="1224" actId="1076"/>
          <ac:spMkLst>
            <pc:docMk/>
            <pc:sldMk cId="671762821" sldId="445"/>
            <ac:spMk id="2" creationId="{15BD1654-A63B-B260-3FEF-51578421F949}"/>
          </ac:spMkLst>
        </pc:spChg>
        <pc:spChg chg="mod">
          <ac:chgData name="Kelly Koch" userId="999e4d36-0da3-4bc0-9f9f-714bf662772c" providerId="ADAL" clId="{10B3B0A9-59CA-44FB-AC6C-7995D480C5C8}" dt="2022-09-14T21:33:59.905" v="1223" actId="14100"/>
          <ac:spMkLst>
            <pc:docMk/>
            <pc:sldMk cId="671762821" sldId="445"/>
            <ac:spMk id="3" creationId="{FACA9B56-690B-F833-F8C5-9070D735F7AE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6" creationId="{A895FA13-0BEE-4260-B853-BBD313526243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10" creationId="{7A534B75-E6F9-9E4D-32CA-4CD8B4A0CCA0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17" creationId="{61299914-9123-AA9A-37DE-10B32B8A6061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18" creationId="{6522AE98-467F-8AA6-83F0-493BF8F3F453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1" creationId="{982FAC01-433E-46CD-0E50-CFC95B7BA1FA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2" creationId="{2870BCD4-03A7-8952-6E0D-55BF1EA72917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3" creationId="{4A68A760-9C5A-40BC-D705-97B43E50F8AE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4" creationId="{5D9DB329-805F-3055-2308-80E174FA6751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5" creationId="{8E2460C2-1733-D772-8772-AB58A7A03AD9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6" creationId="{E124D7EE-A709-A5A2-F773-22FEA0ADF2AF}"/>
          </ac:spMkLst>
        </pc:spChg>
        <pc:spChg chg="mod">
          <ac:chgData name="Kelly Koch" userId="999e4d36-0da3-4bc0-9f9f-714bf662772c" providerId="ADAL" clId="{10B3B0A9-59CA-44FB-AC6C-7995D480C5C8}" dt="2022-09-14T21:35:08.657" v="1311" actId="1037"/>
          <ac:spMkLst>
            <pc:docMk/>
            <pc:sldMk cId="671762821" sldId="445"/>
            <ac:spMk id="28" creationId="{80FE84F2-9B50-0D6E-8E54-F5B9628E341F}"/>
          </ac:spMkLst>
        </pc:spChg>
        <pc:spChg chg="del">
          <ac:chgData name="Kelly Koch" userId="999e4d36-0da3-4bc0-9f9f-714bf662772c" providerId="ADAL" clId="{10B3B0A9-59CA-44FB-AC6C-7995D480C5C8}" dt="2022-09-14T18:13:20.614" v="1143" actId="478"/>
          <ac:spMkLst>
            <pc:docMk/>
            <pc:sldMk cId="671762821" sldId="445"/>
            <ac:spMk id="27652" creationId="{00000000-0000-0000-0000-000000000000}"/>
          </ac:spMkLst>
        </pc:spChg>
        <pc:spChg chg="mod">
          <ac:chgData name="Kelly Koch" userId="999e4d36-0da3-4bc0-9f9f-714bf662772c" providerId="ADAL" clId="{10B3B0A9-59CA-44FB-AC6C-7995D480C5C8}" dt="2022-09-14T21:34:44.449" v="1287" actId="1037"/>
          <ac:spMkLst>
            <pc:docMk/>
            <pc:sldMk cId="671762821" sldId="445"/>
            <ac:spMk id="27653" creationId="{00000000-0000-0000-0000-000000000000}"/>
          </ac:spMkLst>
        </pc:spChg>
      </pc:sldChg>
      <pc:sldChg chg="modSp mod">
        <pc:chgData name="Kelly Koch" userId="999e4d36-0da3-4bc0-9f9f-714bf662772c" providerId="ADAL" clId="{10B3B0A9-59CA-44FB-AC6C-7995D480C5C8}" dt="2022-09-13T22:27:53.209" v="45" actId="20577"/>
        <pc:sldMkLst>
          <pc:docMk/>
          <pc:sldMk cId="3197998016" sldId="450"/>
        </pc:sldMkLst>
        <pc:spChg chg="mod">
          <ac:chgData name="Kelly Koch" userId="999e4d36-0da3-4bc0-9f9f-714bf662772c" providerId="ADAL" clId="{10B3B0A9-59CA-44FB-AC6C-7995D480C5C8}" dt="2022-09-13T22:27:53.209" v="45" actId="20577"/>
          <ac:spMkLst>
            <pc:docMk/>
            <pc:sldMk cId="3197998016" sldId="450"/>
            <ac:spMk id="3" creationId="{585272EE-007C-102C-79ED-385DB24D7E4A}"/>
          </ac:spMkLst>
        </pc:spChg>
        <pc:spChg chg="mod">
          <ac:chgData name="Kelly Koch" userId="999e4d36-0da3-4bc0-9f9f-714bf662772c" providerId="ADAL" clId="{10B3B0A9-59CA-44FB-AC6C-7995D480C5C8}" dt="2022-09-13T22:23:45.567" v="4" actId="20577"/>
          <ac:spMkLst>
            <pc:docMk/>
            <pc:sldMk cId="3197998016" sldId="450"/>
            <ac:spMk id="6" creationId="{DB8C36DF-CAB1-9F24-2625-FCB57CFD51DE}"/>
          </ac:spMkLst>
        </pc:spChg>
      </pc:sldChg>
      <pc:sldChg chg="modSp">
        <pc:chgData name="Kelly Koch" userId="999e4d36-0da3-4bc0-9f9f-714bf662772c" providerId="ADAL" clId="{10B3B0A9-59CA-44FB-AC6C-7995D480C5C8}" dt="2022-09-14T23:23:01.246" v="3614" actId="20577"/>
        <pc:sldMkLst>
          <pc:docMk/>
          <pc:sldMk cId="1834039208" sldId="460"/>
        </pc:sldMkLst>
        <pc:graphicFrameChg chg="mod">
          <ac:chgData name="Kelly Koch" userId="999e4d36-0da3-4bc0-9f9f-714bf662772c" providerId="ADAL" clId="{10B3B0A9-59CA-44FB-AC6C-7995D480C5C8}" dt="2022-09-14T23:23:01.246" v="3614" actId="20577"/>
          <ac:graphicFrameMkLst>
            <pc:docMk/>
            <pc:sldMk cId="1834039208" sldId="460"/>
            <ac:graphicFrameMk id="3" creationId="{0B36AF27-8B01-C852-D7A8-A20B31F28C2C}"/>
          </ac:graphicFrameMkLst>
        </pc:graphicFrameChg>
      </pc:sldChg>
      <pc:sldChg chg="modSp mod">
        <pc:chgData name="Kelly Koch" userId="999e4d36-0da3-4bc0-9f9f-714bf662772c" providerId="ADAL" clId="{10B3B0A9-59CA-44FB-AC6C-7995D480C5C8}" dt="2022-09-13T22:54:14.632" v="217" actId="1037"/>
        <pc:sldMkLst>
          <pc:docMk/>
          <pc:sldMk cId="2776188645" sldId="463"/>
        </pc:sldMkLst>
        <pc:spChg chg="mod">
          <ac:chgData name="Kelly Koch" userId="999e4d36-0da3-4bc0-9f9f-714bf662772c" providerId="ADAL" clId="{10B3B0A9-59CA-44FB-AC6C-7995D480C5C8}" dt="2022-09-13T22:54:01.296" v="214" actId="1038"/>
          <ac:spMkLst>
            <pc:docMk/>
            <pc:sldMk cId="2776188645" sldId="463"/>
            <ac:spMk id="7" creationId="{03573228-E1F4-747A-F1A8-86DD71173C13}"/>
          </ac:spMkLst>
        </pc:spChg>
        <pc:spChg chg="mod">
          <ac:chgData name="Kelly Koch" userId="999e4d36-0da3-4bc0-9f9f-714bf662772c" providerId="ADAL" clId="{10B3B0A9-59CA-44FB-AC6C-7995D480C5C8}" dt="2022-09-13T22:54:06.254" v="215" actId="1038"/>
          <ac:spMkLst>
            <pc:docMk/>
            <pc:sldMk cId="2776188645" sldId="463"/>
            <ac:spMk id="10" creationId="{C0D55AF7-E17B-33EF-2F8D-E0749093D924}"/>
          </ac:spMkLst>
        </pc:spChg>
        <pc:spChg chg="mod">
          <ac:chgData name="Kelly Koch" userId="999e4d36-0da3-4bc0-9f9f-714bf662772c" providerId="ADAL" clId="{10B3B0A9-59CA-44FB-AC6C-7995D480C5C8}" dt="2022-09-13T22:54:14.632" v="217" actId="1037"/>
          <ac:spMkLst>
            <pc:docMk/>
            <pc:sldMk cId="2776188645" sldId="463"/>
            <ac:spMk id="21" creationId="{20C1D82B-8D44-F38C-3DBA-B4450CC6ACD9}"/>
          </ac:spMkLst>
        </pc:spChg>
      </pc:sldChg>
      <pc:sldChg chg="modSp">
        <pc:chgData name="Kelly Koch" userId="999e4d36-0da3-4bc0-9f9f-714bf662772c" providerId="ADAL" clId="{10B3B0A9-59CA-44FB-AC6C-7995D480C5C8}" dt="2022-09-14T00:47:24.568" v="1071"/>
        <pc:sldMkLst>
          <pc:docMk/>
          <pc:sldMk cId="3214527469" sldId="466"/>
        </pc:sldMkLst>
        <pc:graphicFrameChg chg="mod">
          <ac:chgData name="Kelly Koch" userId="999e4d36-0da3-4bc0-9f9f-714bf662772c" providerId="ADAL" clId="{10B3B0A9-59CA-44FB-AC6C-7995D480C5C8}" dt="2022-09-14T00:47:24.568" v="1071"/>
          <ac:graphicFrameMkLst>
            <pc:docMk/>
            <pc:sldMk cId="3214527469" sldId="466"/>
            <ac:graphicFrameMk id="7" creationId="{5E448377-97E5-99BF-2A3A-941B4BB13273}"/>
          </ac:graphicFrameMkLst>
        </pc:graphicFrameChg>
        <pc:graphicFrameChg chg="mod">
          <ac:chgData name="Kelly Koch" userId="999e4d36-0da3-4bc0-9f9f-714bf662772c" providerId="ADAL" clId="{10B3B0A9-59CA-44FB-AC6C-7995D480C5C8}" dt="2022-09-13T22:54:55.139" v="219"/>
          <ac:graphicFrameMkLst>
            <pc:docMk/>
            <pc:sldMk cId="3214527469" sldId="466"/>
            <ac:graphicFrameMk id="9" creationId="{06D5BA47-E0AA-B989-EFBE-0912308C18D4}"/>
          </ac:graphicFrameMkLst>
        </pc:graphicFrameChg>
      </pc:sldChg>
      <pc:sldChg chg="modSp mod">
        <pc:chgData name="Kelly Koch" userId="999e4d36-0da3-4bc0-9f9f-714bf662772c" providerId="ADAL" clId="{10B3B0A9-59CA-44FB-AC6C-7995D480C5C8}" dt="2022-09-14T22:00:45.158" v="1321" actId="20577"/>
        <pc:sldMkLst>
          <pc:docMk/>
          <pc:sldMk cId="108854549" sldId="467"/>
        </pc:sldMkLst>
        <pc:spChg chg="mod">
          <ac:chgData name="Kelly Koch" userId="999e4d36-0da3-4bc0-9f9f-714bf662772c" providerId="ADAL" clId="{10B3B0A9-59CA-44FB-AC6C-7995D480C5C8}" dt="2022-09-14T22:00:45.158" v="1321" actId="20577"/>
          <ac:spMkLst>
            <pc:docMk/>
            <pc:sldMk cId="108854549" sldId="467"/>
            <ac:spMk id="5" creationId="{37FDF63C-611F-60B5-FD60-4B46A2ACC940}"/>
          </ac:spMkLst>
        </pc:spChg>
        <pc:spChg chg="mod">
          <ac:chgData name="Kelly Koch" userId="999e4d36-0da3-4bc0-9f9f-714bf662772c" providerId="ADAL" clId="{10B3B0A9-59CA-44FB-AC6C-7995D480C5C8}" dt="2022-09-13T22:53:45.087" v="212" actId="1036"/>
          <ac:spMkLst>
            <pc:docMk/>
            <pc:sldMk cId="108854549" sldId="467"/>
            <ac:spMk id="7" creationId="{58E33815-26DE-BA76-0DF0-90B76743C9B0}"/>
          </ac:spMkLst>
        </pc:spChg>
        <pc:spChg chg="mod">
          <ac:chgData name="Kelly Koch" userId="999e4d36-0da3-4bc0-9f9f-714bf662772c" providerId="ADAL" clId="{10B3B0A9-59CA-44FB-AC6C-7995D480C5C8}" dt="2022-09-13T22:53:36.632" v="210" actId="1036"/>
          <ac:spMkLst>
            <pc:docMk/>
            <pc:sldMk cId="108854549" sldId="467"/>
            <ac:spMk id="9" creationId="{B26C6F13-C7C7-3DBB-05D5-2621E388A3C3}"/>
          </ac:spMkLst>
        </pc:spChg>
      </pc:sldChg>
      <pc:sldChg chg="addSp delSp modSp mod">
        <pc:chgData name="Kelly Koch" userId="999e4d36-0da3-4bc0-9f9f-714bf662772c" providerId="ADAL" clId="{10B3B0A9-59CA-44FB-AC6C-7995D480C5C8}" dt="2022-09-14T18:53:30.176" v="1178" actId="1076"/>
        <pc:sldMkLst>
          <pc:docMk/>
          <pc:sldMk cId="2335789620" sldId="469"/>
        </pc:sldMkLst>
        <pc:spChg chg="del mod">
          <ac:chgData name="Kelly Koch" userId="999e4d36-0da3-4bc0-9f9f-714bf662772c" providerId="ADAL" clId="{10B3B0A9-59CA-44FB-AC6C-7995D480C5C8}" dt="2022-09-14T18:53:26.039" v="1177" actId="478"/>
          <ac:spMkLst>
            <pc:docMk/>
            <pc:sldMk cId="2335789620" sldId="469"/>
            <ac:spMk id="5" creationId="{E9388354-6F06-9B4E-C8B3-C14AEA15DCBE}"/>
          </ac:spMkLst>
        </pc:spChg>
        <pc:picChg chg="del">
          <ac:chgData name="Kelly Koch" userId="999e4d36-0da3-4bc0-9f9f-714bf662772c" providerId="ADAL" clId="{10B3B0A9-59CA-44FB-AC6C-7995D480C5C8}" dt="2022-09-14T16:10:36.673" v="1072" actId="478"/>
          <ac:picMkLst>
            <pc:docMk/>
            <pc:sldMk cId="2335789620" sldId="469"/>
            <ac:picMk id="4" creationId="{4DF0AB14-B608-3F88-97C5-A5BACC5FD96F}"/>
          </ac:picMkLst>
        </pc:picChg>
        <pc:picChg chg="add mod modCrop">
          <ac:chgData name="Kelly Koch" userId="999e4d36-0da3-4bc0-9f9f-714bf662772c" providerId="ADAL" clId="{10B3B0A9-59CA-44FB-AC6C-7995D480C5C8}" dt="2022-09-14T18:53:30.176" v="1178" actId="1076"/>
          <ac:picMkLst>
            <pc:docMk/>
            <pc:sldMk cId="2335789620" sldId="469"/>
            <ac:picMk id="6" creationId="{2B212204-CDC7-F26C-183F-6CCAA479BF1D}"/>
          </ac:picMkLst>
        </pc:picChg>
      </pc:sldChg>
      <pc:sldChg chg="del">
        <pc:chgData name="Kelly Koch" userId="999e4d36-0da3-4bc0-9f9f-714bf662772c" providerId="ADAL" clId="{10B3B0A9-59CA-44FB-AC6C-7995D480C5C8}" dt="2022-09-14T00:37:43.378" v="1069" actId="2696"/>
        <pc:sldMkLst>
          <pc:docMk/>
          <pc:sldMk cId="1170535361" sldId="471"/>
        </pc:sldMkLst>
      </pc:sldChg>
      <pc:sldChg chg="addSp delSp modSp mod">
        <pc:chgData name="Kelly Koch" userId="999e4d36-0da3-4bc0-9f9f-714bf662772c" providerId="ADAL" clId="{10B3B0A9-59CA-44FB-AC6C-7995D480C5C8}" dt="2022-09-14T19:01:35.996" v="1221" actId="1076"/>
        <pc:sldMkLst>
          <pc:docMk/>
          <pc:sldMk cId="3127271114" sldId="473"/>
        </pc:sldMkLst>
        <pc:spChg chg="del mod">
          <ac:chgData name="Kelly Koch" userId="999e4d36-0da3-4bc0-9f9f-714bf662772c" providerId="ADAL" clId="{10B3B0A9-59CA-44FB-AC6C-7995D480C5C8}" dt="2022-09-13T23:39:52.940" v="427" actId="478"/>
          <ac:spMkLst>
            <pc:docMk/>
            <pc:sldMk cId="3127271114" sldId="473"/>
            <ac:spMk id="3" creationId="{79D0752E-E6F2-E8F0-D296-6D598C7D59E5}"/>
          </ac:spMkLst>
        </pc:spChg>
        <pc:spChg chg="mod">
          <ac:chgData name="Kelly Koch" userId="999e4d36-0da3-4bc0-9f9f-714bf662772c" providerId="ADAL" clId="{10B3B0A9-59CA-44FB-AC6C-7995D480C5C8}" dt="2022-09-14T19:01:18.654" v="1220" actId="1035"/>
          <ac:spMkLst>
            <pc:docMk/>
            <pc:sldMk cId="3127271114" sldId="473"/>
            <ac:spMk id="5" creationId="{BA3395BD-5C8E-8053-2738-AB6D3C47F18C}"/>
          </ac:spMkLst>
        </pc:spChg>
        <pc:spChg chg="add del mod">
          <ac:chgData name="Kelly Koch" userId="999e4d36-0da3-4bc0-9f9f-714bf662772c" providerId="ADAL" clId="{10B3B0A9-59CA-44FB-AC6C-7995D480C5C8}" dt="2022-09-14T18:14:34.067" v="1161" actId="478"/>
          <ac:spMkLst>
            <pc:docMk/>
            <pc:sldMk cId="3127271114" sldId="473"/>
            <ac:spMk id="6" creationId="{B8AE4D2E-0594-8FFA-29F8-56BB4643A71F}"/>
          </ac:spMkLst>
        </pc:spChg>
        <pc:spChg chg="add mod">
          <ac:chgData name="Kelly Koch" userId="999e4d36-0da3-4bc0-9f9f-714bf662772c" providerId="ADAL" clId="{10B3B0A9-59CA-44FB-AC6C-7995D480C5C8}" dt="2022-09-13T23:39:33.674" v="426" actId="1035"/>
          <ac:spMkLst>
            <pc:docMk/>
            <pc:sldMk cId="3127271114" sldId="473"/>
            <ac:spMk id="7" creationId="{6E2C20DB-591B-A02E-4C9C-B7303F6CC82B}"/>
          </ac:spMkLst>
        </pc:spChg>
        <pc:spChg chg="add del mod">
          <ac:chgData name="Kelly Koch" userId="999e4d36-0da3-4bc0-9f9f-714bf662772c" providerId="ADAL" clId="{10B3B0A9-59CA-44FB-AC6C-7995D480C5C8}" dt="2022-09-13T23:50:49.339" v="608"/>
          <ac:spMkLst>
            <pc:docMk/>
            <pc:sldMk cId="3127271114" sldId="473"/>
            <ac:spMk id="8" creationId="{5822A704-2A92-9424-5D42-15403BCA7E34}"/>
          </ac:spMkLst>
        </pc:spChg>
        <pc:spChg chg="add del mod">
          <ac:chgData name="Kelly Koch" userId="999e4d36-0da3-4bc0-9f9f-714bf662772c" providerId="ADAL" clId="{10B3B0A9-59CA-44FB-AC6C-7995D480C5C8}" dt="2022-09-14T18:14:32.350" v="1160" actId="478"/>
          <ac:spMkLst>
            <pc:docMk/>
            <pc:sldMk cId="3127271114" sldId="473"/>
            <ac:spMk id="9" creationId="{05030271-4512-E9C5-337E-3DD70F9B8AE3}"/>
          </ac:spMkLst>
        </pc:spChg>
        <pc:grpChg chg="mod">
          <ac:chgData name="Kelly Koch" userId="999e4d36-0da3-4bc0-9f9f-714bf662772c" providerId="ADAL" clId="{10B3B0A9-59CA-44FB-AC6C-7995D480C5C8}" dt="2022-09-14T19:01:35.996" v="1221" actId="1076"/>
          <ac:grpSpMkLst>
            <pc:docMk/>
            <pc:sldMk cId="3127271114" sldId="473"/>
            <ac:grpSpMk id="4" creationId="{01D45C59-C840-D46A-3E00-109B5187308F}"/>
          </ac:grpSpMkLst>
        </pc:grpChg>
      </pc:sldChg>
      <pc:sldChg chg="addSp delSp modSp add mod">
        <pc:chgData name="Kelly Koch" userId="999e4d36-0da3-4bc0-9f9f-714bf662772c" providerId="ADAL" clId="{10B3B0A9-59CA-44FB-AC6C-7995D480C5C8}" dt="2022-09-14T23:02:50.952" v="2941" actId="1076"/>
        <pc:sldMkLst>
          <pc:docMk/>
          <pc:sldMk cId="3219390297" sldId="474"/>
        </pc:sldMkLst>
        <pc:spChg chg="del">
          <ac:chgData name="Kelly Koch" userId="999e4d36-0da3-4bc0-9f9f-714bf662772c" providerId="ADAL" clId="{10B3B0A9-59CA-44FB-AC6C-7995D480C5C8}" dt="2022-09-14T00:05:58.404" v="839" actId="478"/>
          <ac:spMkLst>
            <pc:docMk/>
            <pc:sldMk cId="3219390297" sldId="474"/>
            <ac:spMk id="2" creationId="{F56CC4D4-EFAA-1FA7-2A23-39E5B79B0088}"/>
          </ac:spMkLst>
        </pc:spChg>
        <pc:spChg chg="del">
          <ac:chgData name="Kelly Koch" userId="999e4d36-0da3-4bc0-9f9f-714bf662772c" providerId="ADAL" clId="{10B3B0A9-59CA-44FB-AC6C-7995D480C5C8}" dt="2022-09-14T00:06:01.608" v="840" actId="478"/>
          <ac:spMkLst>
            <pc:docMk/>
            <pc:sldMk cId="3219390297" sldId="474"/>
            <ac:spMk id="5" creationId="{0A0CDE31-22D2-660F-D2F5-F4E05F9EC4DD}"/>
          </ac:spMkLst>
        </pc:spChg>
        <pc:spChg chg="add mod">
          <ac:chgData name="Kelly Koch" userId="999e4d36-0da3-4bc0-9f9f-714bf662772c" providerId="ADAL" clId="{10B3B0A9-59CA-44FB-AC6C-7995D480C5C8}" dt="2022-09-14T00:06:38.357" v="899" actId="20577"/>
          <ac:spMkLst>
            <pc:docMk/>
            <pc:sldMk cId="3219390297" sldId="474"/>
            <ac:spMk id="7" creationId="{D1379008-BCA7-94FF-CBC1-09A0C6CF108E}"/>
          </ac:spMkLst>
        </pc:spChg>
        <pc:spChg chg="add mod">
          <ac:chgData name="Kelly Koch" userId="999e4d36-0da3-4bc0-9f9f-714bf662772c" providerId="ADAL" clId="{10B3B0A9-59CA-44FB-AC6C-7995D480C5C8}" dt="2022-09-14T23:00:45.925" v="2918" actId="1076"/>
          <ac:spMkLst>
            <pc:docMk/>
            <pc:sldMk cId="3219390297" sldId="474"/>
            <ac:spMk id="11" creationId="{4669C603-1968-4B0A-C221-59B4F2E3BC6D}"/>
          </ac:spMkLst>
        </pc:spChg>
        <pc:spChg chg="add mod ord">
          <ac:chgData name="Kelly Koch" userId="999e4d36-0da3-4bc0-9f9f-714bf662772c" providerId="ADAL" clId="{10B3B0A9-59CA-44FB-AC6C-7995D480C5C8}" dt="2022-09-14T23:01:13.771" v="2923" actId="14100"/>
          <ac:spMkLst>
            <pc:docMk/>
            <pc:sldMk cId="3219390297" sldId="474"/>
            <ac:spMk id="15" creationId="{F3D31BF5-28EF-469C-C2C3-87F49327E09F}"/>
          </ac:spMkLst>
        </pc:spChg>
        <pc:spChg chg="add del mod">
          <ac:chgData name="Kelly Koch" userId="999e4d36-0da3-4bc0-9f9f-714bf662772c" providerId="ADAL" clId="{10B3B0A9-59CA-44FB-AC6C-7995D480C5C8}" dt="2022-09-14T22:06:44.173" v="1327" actId="478"/>
          <ac:spMkLst>
            <pc:docMk/>
            <pc:sldMk cId="3219390297" sldId="474"/>
            <ac:spMk id="16" creationId="{FC79F170-BD27-5550-F197-C5181FF2B0DA}"/>
          </ac:spMkLst>
        </pc:spChg>
        <pc:spChg chg="add mod">
          <ac:chgData name="Kelly Koch" userId="999e4d36-0da3-4bc0-9f9f-714bf662772c" providerId="ADAL" clId="{10B3B0A9-59CA-44FB-AC6C-7995D480C5C8}" dt="2022-09-14T23:01:31.294" v="2926" actId="14100"/>
          <ac:spMkLst>
            <pc:docMk/>
            <pc:sldMk cId="3219390297" sldId="474"/>
            <ac:spMk id="20" creationId="{C88B5CF2-D6A2-50AE-7413-709DC4F34A00}"/>
          </ac:spMkLst>
        </pc:spChg>
        <pc:spChg chg="add mod">
          <ac:chgData name="Kelly Koch" userId="999e4d36-0da3-4bc0-9f9f-714bf662772c" providerId="ADAL" clId="{10B3B0A9-59CA-44FB-AC6C-7995D480C5C8}" dt="2022-09-14T23:02:24.398" v="2936" actId="1035"/>
          <ac:spMkLst>
            <pc:docMk/>
            <pc:sldMk cId="3219390297" sldId="474"/>
            <ac:spMk id="22" creationId="{F8E065E8-1C80-56AE-276A-8A9D1642A876}"/>
          </ac:spMkLst>
        </pc:spChg>
        <pc:spChg chg="add mod">
          <ac:chgData name="Kelly Koch" userId="999e4d36-0da3-4bc0-9f9f-714bf662772c" providerId="ADAL" clId="{10B3B0A9-59CA-44FB-AC6C-7995D480C5C8}" dt="2022-09-14T23:02:50.952" v="2941" actId="1076"/>
          <ac:spMkLst>
            <pc:docMk/>
            <pc:sldMk cId="3219390297" sldId="474"/>
            <ac:spMk id="24" creationId="{8A677367-4E66-E697-54CB-29757A6954A0}"/>
          </ac:spMkLst>
        </pc:spChg>
        <pc:graphicFrameChg chg="add mod modGraphic">
          <ac:chgData name="Kelly Koch" userId="999e4d36-0da3-4bc0-9f9f-714bf662772c" providerId="ADAL" clId="{10B3B0A9-59CA-44FB-AC6C-7995D480C5C8}" dt="2022-09-14T23:02:35.267" v="2939" actId="113"/>
          <ac:graphicFrameMkLst>
            <pc:docMk/>
            <pc:sldMk cId="3219390297" sldId="474"/>
            <ac:graphicFrameMk id="2" creationId="{1A845100-60A1-E8CE-8435-2DC66C394CCD}"/>
          </ac:graphicFrameMkLst>
        </pc:graphicFrameChg>
        <pc:graphicFrameChg chg="add del mod modGraphic">
          <ac:chgData name="Kelly Koch" userId="999e4d36-0da3-4bc0-9f9f-714bf662772c" providerId="ADAL" clId="{10B3B0A9-59CA-44FB-AC6C-7995D480C5C8}" dt="2022-09-14T22:42:17.909" v="2741" actId="478"/>
          <ac:graphicFrameMkLst>
            <pc:docMk/>
            <pc:sldMk cId="3219390297" sldId="474"/>
            <ac:graphicFrameMk id="6" creationId="{DDC5BB2C-2F11-50D8-527A-55E2880B1368}"/>
          </ac:graphicFrameMkLst>
        </pc:graphicFrameChg>
        <pc:graphicFrameChg chg="add mod modGraphic">
          <ac:chgData name="Kelly Koch" userId="999e4d36-0da3-4bc0-9f9f-714bf662772c" providerId="ADAL" clId="{10B3B0A9-59CA-44FB-AC6C-7995D480C5C8}" dt="2022-09-14T23:01:42.242" v="2928" actId="113"/>
          <ac:graphicFrameMkLst>
            <pc:docMk/>
            <pc:sldMk cId="3219390297" sldId="474"/>
            <ac:graphicFrameMk id="18" creationId="{6FF59099-8CE5-E17F-0C42-A4A669611660}"/>
          </ac:graphicFrameMkLst>
        </pc:graphicFrameChg>
        <pc:picChg chg="del">
          <ac:chgData name="Kelly Koch" userId="999e4d36-0da3-4bc0-9f9f-714bf662772c" providerId="ADAL" clId="{10B3B0A9-59CA-44FB-AC6C-7995D480C5C8}" dt="2022-09-14T22:06:41.852" v="1326" actId="478"/>
          <ac:picMkLst>
            <pc:docMk/>
            <pc:sldMk cId="3219390297" sldId="474"/>
            <ac:picMk id="3" creationId="{FCC4FAC9-C406-8EED-D8F0-935907501BB1}"/>
          </ac:picMkLst>
        </pc:picChg>
        <pc:picChg chg="del mod">
          <ac:chgData name="Kelly Koch" userId="999e4d36-0da3-4bc0-9f9f-714bf662772c" providerId="ADAL" clId="{10B3B0A9-59CA-44FB-AC6C-7995D480C5C8}" dt="2022-09-14T22:48:45.350" v="2763" actId="478"/>
          <ac:picMkLst>
            <pc:docMk/>
            <pc:sldMk cId="3219390297" sldId="474"/>
            <ac:picMk id="4" creationId="{0A2EC8ED-863F-8F74-A2F3-9C8974FBF391}"/>
          </ac:picMkLst>
        </pc:picChg>
        <pc:cxnChg chg="del mod">
          <ac:chgData name="Kelly Koch" userId="999e4d36-0da3-4bc0-9f9f-714bf662772c" providerId="ADAL" clId="{10B3B0A9-59CA-44FB-AC6C-7995D480C5C8}" dt="2022-09-14T22:48:29.166" v="2758" actId="478"/>
          <ac:cxnSpMkLst>
            <pc:docMk/>
            <pc:sldMk cId="3219390297" sldId="474"/>
            <ac:cxnSpMk id="8" creationId="{C4EE439C-03CD-F812-D3A9-9270DE3B2A05}"/>
          </ac:cxnSpMkLst>
        </pc:cxnChg>
        <pc:cxnChg chg="del mod">
          <ac:chgData name="Kelly Koch" userId="999e4d36-0da3-4bc0-9f9f-714bf662772c" providerId="ADAL" clId="{10B3B0A9-59CA-44FB-AC6C-7995D480C5C8}" dt="2022-09-14T22:48:30.198" v="2759" actId="478"/>
          <ac:cxnSpMkLst>
            <pc:docMk/>
            <pc:sldMk cId="3219390297" sldId="474"/>
            <ac:cxnSpMk id="9" creationId="{AEAEF62B-791D-B82F-553E-189E9E908A3F}"/>
          </ac:cxnSpMkLst>
        </pc:cxnChg>
        <pc:cxnChg chg="del mod">
          <ac:chgData name="Kelly Koch" userId="999e4d36-0da3-4bc0-9f9f-714bf662772c" providerId="ADAL" clId="{10B3B0A9-59CA-44FB-AC6C-7995D480C5C8}" dt="2022-09-14T22:48:31.092" v="2760" actId="478"/>
          <ac:cxnSpMkLst>
            <pc:docMk/>
            <pc:sldMk cId="3219390297" sldId="474"/>
            <ac:cxnSpMk id="10" creationId="{4811AC2D-4B80-25CB-5E05-D2D589029DB7}"/>
          </ac:cxnSpMkLst>
        </pc:cxnChg>
        <pc:cxnChg chg="del mod">
          <ac:chgData name="Kelly Koch" userId="999e4d36-0da3-4bc0-9f9f-714bf662772c" providerId="ADAL" clId="{10B3B0A9-59CA-44FB-AC6C-7995D480C5C8}" dt="2022-09-14T16:17:51.397" v="1109" actId="478"/>
          <ac:cxnSpMkLst>
            <pc:docMk/>
            <pc:sldMk cId="3219390297" sldId="474"/>
            <ac:cxnSpMk id="12" creationId="{3EEB4281-DFE3-8E58-D16B-4703126E0A14}"/>
          </ac:cxnSpMkLst>
        </pc:cxnChg>
        <pc:cxnChg chg="del mod">
          <ac:chgData name="Kelly Koch" userId="999e4d36-0da3-4bc0-9f9f-714bf662772c" providerId="ADAL" clId="{10B3B0A9-59CA-44FB-AC6C-7995D480C5C8}" dt="2022-09-14T22:51:53.969" v="2801" actId="478"/>
          <ac:cxnSpMkLst>
            <pc:docMk/>
            <pc:sldMk cId="3219390297" sldId="474"/>
            <ac:cxnSpMk id="13" creationId="{24C0A587-0186-5E95-B6D6-62E255BAC513}"/>
          </ac:cxnSpMkLst>
        </pc:cxnChg>
        <pc:cxnChg chg="del mod">
          <ac:chgData name="Kelly Koch" userId="999e4d36-0da3-4bc0-9f9f-714bf662772c" providerId="ADAL" clId="{10B3B0A9-59CA-44FB-AC6C-7995D480C5C8}" dt="2022-09-14T22:48:31.906" v="2761" actId="478"/>
          <ac:cxnSpMkLst>
            <pc:docMk/>
            <pc:sldMk cId="3219390297" sldId="474"/>
            <ac:cxnSpMk id="14" creationId="{2CFE70D4-AA11-51D8-026B-2CC10EBE1356}"/>
          </ac:cxnSpMkLst>
        </pc:cxnChg>
      </pc:sldChg>
      <pc:sldChg chg="delSp modSp add del mod">
        <pc:chgData name="Kelly Koch" userId="999e4d36-0da3-4bc0-9f9f-714bf662772c" providerId="ADAL" clId="{10B3B0A9-59CA-44FB-AC6C-7995D480C5C8}" dt="2022-09-14T23:16:50.508" v="3611" actId="2696"/>
        <pc:sldMkLst>
          <pc:docMk/>
          <pc:sldMk cId="3543236078" sldId="475"/>
        </pc:sldMkLst>
        <pc:spChg chg="del">
          <ac:chgData name="Kelly Koch" userId="999e4d36-0da3-4bc0-9f9f-714bf662772c" providerId="ADAL" clId="{10B3B0A9-59CA-44FB-AC6C-7995D480C5C8}" dt="2022-09-14T23:03:27.482" v="2947" actId="478"/>
          <ac:spMkLst>
            <pc:docMk/>
            <pc:sldMk cId="3543236078" sldId="475"/>
            <ac:spMk id="11" creationId="{4669C603-1968-4B0A-C221-59B4F2E3BC6D}"/>
          </ac:spMkLst>
        </pc:spChg>
        <pc:spChg chg="mod">
          <ac:chgData name="Kelly Koch" userId="999e4d36-0da3-4bc0-9f9f-714bf662772c" providerId="ADAL" clId="{10B3B0A9-59CA-44FB-AC6C-7995D480C5C8}" dt="2022-09-14T23:03:29.855" v="2948" actId="1076"/>
          <ac:spMkLst>
            <pc:docMk/>
            <pc:sldMk cId="3543236078" sldId="475"/>
            <ac:spMk id="16" creationId="{FC79F170-BD27-5550-F197-C5181FF2B0DA}"/>
          </ac:spMkLst>
        </pc:spChg>
        <pc:picChg chg="mod">
          <ac:chgData name="Kelly Koch" userId="999e4d36-0da3-4bc0-9f9f-714bf662772c" providerId="ADAL" clId="{10B3B0A9-59CA-44FB-AC6C-7995D480C5C8}" dt="2022-09-14T23:03:35.057" v="2950" actId="1076"/>
          <ac:picMkLst>
            <pc:docMk/>
            <pc:sldMk cId="3543236078" sldId="475"/>
            <ac:picMk id="3" creationId="{FCC4FAC9-C406-8EED-D8F0-935907501BB1}"/>
          </ac:picMkLst>
        </pc:picChg>
        <pc:picChg chg="del">
          <ac:chgData name="Kelly Koch" userId="999e4d36-0da3-4bc0-9f9f-714bf662772c" providerId="ADAL" clId="{10B3B0A9-59CA-44FB-AC6C-7995D480C5C8}" dt="2022-09-14T23:03:09.551" v="2942" actId="478"/>
          <ac:picMkLst>
            <pc:docMk/>
            <pc:sldMk cId="3543236078" sldId="475"/>
            <ac:picMk id="4" creationId="{0A2EC8ED-863F-8F74-A2F3-9C8974FBF391}"/>
          </ac:picMkLst>
        </pc:picChg>
        <pc:cxnChg chg="del">
          <ac:chgData name="Kelly Koch" userId="999e4d36-0da3-4bc0-9f9f-714bf662772c" providerId="ADAL" clId="{10B3B0A9-59CA-44FB-AC6C-7995D480C5C8}" dt="2022-09-14T23:03:12.167" v="2943" actId="478"/>
          <ac:cxnSpMkLst>
            <pc:docMk/>
            <pc:sldMk cId="3543236078" sldId="475"/>
            <ac:cxnSpMk id="8" creationId="{C4EE439C-03CD-F812-D3A9-9270DE3B2A05}"/>
          </ac:cxnSpMkLst>
        </pc:cxnChg>
        <pc:cxnChg chg="del">
          <ac:chgData name="Kelly Koch" userId="999e4d36-0da3-4bc0-9f9f-714bf662772c" providerId="ADAL" clId="{10B3B0A9-59CA-44FB-AC6C-7995D480C5C8}" dt="2022-09-14T23:03:13.151" v="2944" actId="478"/>
          <ac:cxnSpMkLst>
            <pc:docMk/>
            <pc:sldMk cId="3543236078" sldId="475"/>
            <ac:cxnSpMk id="9" creationId="{AEAEF62B-791D-B82F-553E-189E9E908A3F}"/>
          </ac:cxnSpMkLst>
        </pc:cxnChg>
        <pc:cxnChg chg="del">
          <ac:chgData name="Kelly Koch" userId="999e4d36-0da3-4bc0-9f9f-714bf662772c" providerId="ADAL" clId="{10B3B0A9-59CA-44FB-AC6C-7995D480C5C8}" dt="2022-09-14T23:03:14.170" v="2945" actId="478"/>
          <ac:cxnSpMkLst>
            <pc:docMk/>
            <pc:sldMk cId="3543236078" sldId="475"/>
            <ac:cxnSpMk id="10" creationId="{4811AC2D-4B80-25CB-5E05-D2D589029DB7}"/>
          </ac:cxnSpMkLst>
        </pc:cxnChg>
        <pc:cxnChg chg="del">
          <ac:chgData name="Kelly Koch" userId="999e4d36-0da3-4bc0-9f9f-714bf662772c" providerId="ADAL" clId="{10B3B0A9-59CA-44FB-AC6C-7995D480C5C8}" dt="2022-09-14T23:03:15.053" v="2946" actId="478"/>
          <ac:cxnSpMkLst>
            <pc:docMk/>
            <pc:sldMk cId="3543236078" sldId="475"/>
            <ac:cxnSpMk id="14" creationId="{2CFE70D4-AA11-51D8-026B-2CC10EBE1356}"/>
          </ac:cxnSpMkLst>
        </pc:cxnChg>
      </pc:sldChg>
      <pc:sldChg chg="addSp delSp modSp add mod">
        <pc:chgData name="Kelly Koch" userId="999e4d36-0da3-4bc0-9f9f-714bf662772c" providerId="ADAL" clId="{10B3B0A9-59CA-44FB-AC6C-7995D480C5C8}" dt="2022-09-14T23:17:19.316" v="3612" actId="1076"/>
        <pc:sldMkLst>
          <pc:docMk/>
          <pc:sldMk cId="66895696" sldId="476"/>
        </pc:sldMkLst>
        <pc:spChg chg="mod">
          <ac:chgData name="Kelly Koch" userId="999e4d36-0da3-4bc0-9f9f-714bf662772c" providerId="ADAL" clId="{10B3B0A9-59CA-44FB-AC6C-7995D480C5C8}" dt="2022-09-14T23:04:21.259" v="2954" actId="1076"/>
          <ac:spMkLst>
            <pc:docMk/>
            <pc:sldMk cId="66895696" sldId="476"/>
            <ac:spMk id="11" creationId="{4669C603-1968-4B0A-C221-59B4F2E3BC6D}"/>
          </ac:spMkLst>
        </pc:spChg>
        <pc:spChg chg="mod">
          <ac:chgData name="Kelly Koch" userId="999e4d36-0da3-4bc0-9f9f-714bf662772c" providerId="ADAL" clId="{10B3B0A9-59CA-44FB-AC6C-7995D480C5C8}" dt="2022-09-14T23:17:19.316" v="3612" actId="1076"/>
          <ac:spMkLst>
            <pc:docMk/>
            <pc:sldMk cId="66895696" sldId="476"/>
            <ac:spMk id="15" creationId="{F3D31BF5-28EF-469C-C2C3-87F49327E09F}"/>
          </ac:spMkLst>
        </pc:spChg>
        <pc:spChg chg="del">
          <ac:chgData name="Kelly Koch" userId="999e4d36-0da3-4bc0-9f9f-714bf662772c" providerId="ADAL" clId="{10B3B0A9-59CA-44FB-AC6C-7995D480C5C8}" dt="2022-09-14T23:04:35.215" v="2956" actId="478"/>
          <ac:spMkLst>
            <pc:docMk/>
            <pc:sldMk cId="66895696" sldId="476"/>
            <ac:spMk id="20" creationId="{C88B5CF2-D6A2-50AE-7413-709DC4F34A00}"/>
          </ac:spMkLst>
        </pc:spChg>
        <pc:spChg chg="del">
          <ac:chgData name="Kelly Koch" userId="999e4d36-0da3-4bc0-9f9f-714bf662772c" providerId="ADAL" clId="{10B3B0A9-59CA-44FB-AC6C-7995D480C5C8}" dt="2022-09-14T23:04:36.863" v="2957" actId="478"/>
          <ac:spMkLst>
            <pc:docMk/>
            <pc:sldMk cId="66895696" sldId="476"/>
            <ac:spMk id="22" creationId="{F8E065E8-1C80-56AE-276A-8A9D1642A876}"/>
          </ac:spMkLst>
        </pc:spChg>
        <pc:spChg chg="del">
          <ac:chgData name="Kelly Koch" userId="999e4d36-0da3-4bc0-9f9f-714bf662772c" providerId="ADAL" clId="{10B3B0A9-59CA-44FB-AC6C-7995D480C5C8}" dt="2022-09-14T23:04:40.009" v="2958" actId="478"/>
          <ac:spMkLst>
            <pc:docMk/>
            <pc:sldMk cId="66895696" sldId="476"/>
            <ac:spMk id="24" creationId="{8A677367-4E66-E697-54CB-29757A6954A0}"/>
          </ac:spMkLst>
        </pc:spChg>
        <pc:graphicFrameChg chg="modGraphic">
          <ac:chgData name="Kelly Koch" userId="999e4d36-0da3-4bc0-9f9f-714bf662772c" providerId="ADAL" clId="{10B3B0A9-59CA-44FB-AC6C-7995D480C5C8}" dt="2022-09-14T23:14:20.008" v="3607" actId="20577"/>
          <ac:graphicFrameMkLst>
            <pc:docMk/>
            <pc:sldMk cId="66895696" sldId="476"/>
            <ac:graphicFrameMk id="2" creationId="{1A845100-60A1-E8CE-8435-2DC66C394CCD}"/>
          </ac:graphicFrameMkLst>
        </pc:graphicFrameChg>
        <pc:graphicFrameChg chg="modGraphic">
          <ac:chgData name="Kelly Koch" userId="999e4d36-0da3-4bc0-9f9f-714bf662772c" providerId="ADAL" clId="{10B3B0A9-59CA-44FB-AC6C-7995D480C5C8}" dt="2022-09-14T23:08:52.760" v="3307" actId="20577"/>
          <ac:graphicFrameMkLst>
            <pc:docMk/>
            <pc:sldMk cId="66895696" sldId="476"/>
            <ac:graphicFrameMk id="18" creationId="{6FF59099-8CE5-E17F-0C42-A4A669611660}"/>
          </ac:graphicFrameMkLst>
        </pc:graphicFrameChg>
        <pc:picChg chg="add del mod">
          <ac:chgData name="Kelly Koch" userId="999e4d36-0da3-4bc0-9f9f-714bf662772c" providerId="ADAL" clId="{10B3B0A9-59CA-44FB-AC6C-7995D480C5C8}" dt="2022-09-14T23:16:45.246" v="3610" actId="478"/>
          <ac:picMkLst>
            <pc:docMk/>
            <pc:sldMk cId="66895696" sldId="476"/>
            <ac:picMk id="4" creationId="{65459E36-4D1A-6301-1B2E-1DF376E7D80C}"/>
          </ac:picMkLst>
        </pc:picChg>
      </pc:sldChg>
    </pc:docChg>
  </pc:docChgLst>
  <pc:docChgLst>
    <pc:chgData name="Jessi Parsons" userId="2c6f5694-3695-41dd-838f-b0a3fd462f2c" providerId="ADAL" clId="{8DC45BDC-D4E5-443A-B54F-3CF778B74080}"/>
    <pc:docChg chg="undo custSel modSld">
      <pc:chgData name="Jessi Parsons" userId="2c6f5694-3695-41dd-838f-b0a3fd462f2c" providerId="ADAL" clId="{8DC45BDC-D4E5-443A-B54F-3CF778B74080}" dt="2022-09-15T00:27:42.338" v="40" actId="1037"/>
      <pc:docMkLst>
        <pc:docMk/>
      </pc:docMkLst>
      <pc:sldChg chg="modSp mod">
        <pc:chgData name="Jessi Parsons" userId="2c6f5694-3695-41dd-838f-b0a3fd462f2c" providerId="ADAL" clId="{8DC45BDC-D4E5-443A-B54F-3CF778B74080}" dt="2022-09-15T00:27:42.338" v="40" actId="1037"/>
        <pc:sldMkLst>
          <pc:docMk/>
          <pc:sldMk cId="2172440844" sldId="431"/>
        </pc:sldMkLst>
        <pc:spChg chg="mod">
          <ac:chgData name="Jessi Parsons" userId="2c6f5694-3695-41dd-838f-b0a3fd462f2c" providerId="ADAL" clId="{8DC45BDC-D4E5-443A-B54F-3CF778B74080}" dt="2022-09-15T00:27:42.338" v="40" actId="1037"/>
          <ac:spMkLst>
            <pc:docMk/>
            <pc:sldMk cId="2172440844" sldId="431"/>
            <ac:spMk id="2" creationId="{CEEAD183-C82D-5CAE-48D8-4994425A483C}"/>
          </ac:spMkLst>
        </pc:spChg>
        <pc:spChg chg="mod">
          <ac:chgData name="Jessi Parsons" userId="2c6f5694-3695-41dd-838f-b0a3fd462f2c" providerId="ADAL" clId="{8DC45BDC-D4E5-443A-B54F-3CF778B74080}" dt="2022-09-15T00:27:42.338" v="40" actId="1037"/>
          <ac:spMkLst>
            <pc:docMk/>
            <pc:sldMk cId="2172440844" sldId="431"/>
            <ac:spMk id="5" creationId="{878E68BE-09CE-CAD8-FBE8-1672ED47BFFA}"/>
          </ac:spMkLst>
        </pc:spChg>
        <pc:spChg chg="mod">
          <ac:chgData name="Jessi Parsons" userId="2c6f5694-3695-41dd-838f-b0a3fd462f2c" providerId="ADAL" clId="{8DC45BDC-D4E5-443A-B54F-3CF778B74080}" dt="2022-09-15T00:27:42.338" v="40" actId="1037"/>
          <ac:spMkLst>
            <pc:docMk/>
            <pc:sldMk cId="2172440844" sldId="431"/>
            <ac:spMk id="8" creationId="{69E5B7BF-8448-ECA5-B20C-1DBADB2E0999}"/>
          </ac:spMkLst>
        </pc:spChg>
        <pc:graphicFrameChg chg="mod">
          <ac:chgData name="Jessi Parsons" userId="2c6f5694-3695-41dd-838f-b0a3fd462f2c" providerId="ADAL" clId="{8DC45BDC-D4E5-443A-B54F-3CF778B74080}" dt="2022-09-15T00:27:42.338" v="40" actId="1037"/>
          <ac:graphicFrameMkLst>
            <pc:docMk/>
            <pc:sldMk cId="2172440844" sldId="431"/>
            <ac:graphicFrameMk id="7" creationId="{EFE987B3-DFDA-5D10-DD75-1DE00271E46C}"/>
          </ac:graphicFrameMkLst>
        </pc:graphicFrameChg>
        <pc:graphicFrameChg chg="mod">
          <ac:chgData name="Jessi Parsons" userId="2c6f5694-3695-41dd-838f-b0a3fd462f2c" providerId="ADAL" clId="{8DC45BDC-D4E5-443A-B54F-3CF778B74080}" dt="2022-09-15T00:27:42.338" v="40" actId="1037"/>
          <ac:graphicFrameMkLst>
            <pc:docMk/>
            <pc:sldMk cId="2172440844" sldId="431"/>
            <ac:graphicFrameMk id="537604" creationId="{00000000-0000-0000-0000-000000000000}"/>
          </ac:graphicFrameMkLst>
        </pc:graphicFrameChg>
      </pc:sldChg>
      <pc:sldChg chg="modSp mod">
        <pc:chgData name="Jessi Parsons" userId="2c6f5694-3695-41dd-838f-b0a3fd462f2c" providerId="ADAL" clId="{8DC45BDC-D4E5-443A-B54F-3CF778B74080}" dt="2022-09-15T00:26:27.800" v="27" actId="1035"/>
        <pc:sldMkLst>
          <pc:docMk/>
          <pc:sldMk cId="3197998016" sldId="450"/>
        </pc:sldMkLst>
        <pc:spChg chg="mod">
          <ac:chgData name="Jessi Parsons" userId="2c6f5694-3695-41dd-838f-b0a3fd462f2c" providerId="ADAL" clId="{8DC45BDC-D4E5-443A-B54F-3CF778B74080}" dt="2022-09-15T00:26:27.800" v="27" actId="1035"/>
          <ac:spMkLst>
            <pc:docMk/>
            <pc:sldMk cId="3197998016" sldId="450"/>
            <ac:spMk id="3" creationId="{585272EE-007C-102C-79ED-385DB24D7E4A}"/>
          </ac:spMkLst>
        </pc:spChg>
      </pc:sldChg>
      <pc:sldChg chg="modSp mod">
        <pc:chgData name="Jessi Parsons" userId="2c6f5694-3695-41dd-838f-b0a3fd462f2c" providerId="ADAL" clId="{8DC45BDC-D4E5-443A-B54F-3CF778B74080}" dt="2022-09-15T00:21:07.902" v="4" actId="208"/>
        <pc:sldMkLst>
          <pc:docMk/>
          <pc:sldMk cId="3219390297" sldId="474"/>
        </pc:sldMkLst>
        <pc:spChg chg="mod">
          <ac:chgData name="Jessi Parsons" userId="2c6f5694-3695-41dd-838f-b0a3fd462f2c" providerId="ADAL" clId="{8DC45BDC-D4E5-443A-B54F-3CF778B74080}" dt="2022-09-15T00:19:22.598" v="2" actId="208"/>
          <ac:spMkLst>
            <pc:docMk/>
            <pc:sldMk cId="3219390297" sldId="474"/>
            <ac:spMk id="20" creationId="{C88B5CF2-D6A2-50AE-7413-709DC4F34A00}"/>
          </ac:spMkLst>
        </pc:spChg>
        <pc:spChg chg="mod">
          <ac:chgData name="Jessi Parsons" userId="2c6f5694-3695-41dd-838f-b0a3fd462f2c" providerId="ADAL" clId="{8DC45BDC-D4E5-443A-B54F-3CF778B74080}" dt="2022-09-15T00:21:07.902" v="4" actId="208"/>
          <ac:spMkLst>
            <pc:docMk/>
            <pc:sldMk cId="3219390297" sldId="474"/>
            <ac:spMk id="22" creationId="{F8E065E8-1C80-56AE-276A-8A9D1642A876}"/>
          </ac:spMkLst>
        </pc:spChg>
      </pc:sldChg>
      <pc:sldChg chg="modSp mod">
        <pc:chgData name="Jessi Parsons" userId="2c6f5694-3695-41dd-838f-b0a3fd462f2c" providerId="ADAL" clId="{8DC45BDC-D4E5-443A-B54F-3CF778B74080}" dt="2022-09-15T00:21:56.688" v="19" actId="1035"/>
        <pc:sldMkLst>
          <pc:docMk/>
          <pc:sldMk cId="66895696" sldId="476"/>
        </pc:sldMkLst>
        <pc:spChg chg="mod">
          <ac:chgData name="Jessi Parsons" userId="2c6f5694-3695-41dd-838f-b0a3fd462f2c" providerId="ADAL" clId="{8DC45BDC-D4E5-443A-B54F-3CF778B74080}" dt="2022-09-15T00:21:56.688" v="19" actId="1035"/>
          <ac:spMkLst>
            <pc:docMk/>
            <pc:sldMk cId="66895696" sldId="476"/>
            <ac:spMk id="11" creationId="{4669C603-1968-4B0A-C221-59B4F2E3BC6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narimedical.sharepoint.com/sites/us-clinical-affairs/Shared%20Documents/Scientific%20Communications/Conferences/2022/2022_09_TCT/Presentations/Background/Figure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arimedical.sharepoint.com/sites/us-clinical-affairs/Shared%20Documents/Scientific%20Communications/Conferences/2022/2022_09_TCT/Presentations/Background/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narimedical.sharepoint.com/sites/us-clinical-affairs/Shared%20Documents/Scientific%20Communications/Conferences/2022/2022_09_TCT/Presentations/Background/Figure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Mean PA Pressure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>
                    <a:lumMod val="65000"/>
                    <a:lumOff val="35000"/>
                  </a:srgbClr>
                </a:solidFill>
              </a:defRPr>
            </a:pPr>
            <a:r>
              <a:rPr lang="en-US" sz="1400" b="0" i="1">
                <a:solidFill>
                  <a:schemeClr val="tx2"/>
                </a:solidFill>
                <a:effectLst/>
              </a:rPr>
              <a:t>-7.6 mmHg (-23.0%)</a:t>
            </a:r>
            <a:endParaRPr lang="en-US" sz="140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25084448997773423"/>
          <c:y val="5.36656249506305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srgbClr val="FFFFFF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3391719483306"/>
          <c:y val="0.28483559814992104"/>
          <c:w val="0.83755772053916977"/>
          <c:h val="0.60327768420441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5-411E-A843-E8C2F4905E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5-411E-A843-E8C2F4905E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Sheet1!$B$4:$C$4</c:f>
                <c:numCache>
                  <c:formatCode>General</c:formatCode>
                  <c:ptCount val="2"/>
                  <c:pt idx="0">
                    <c:v>8.9600000000000009</c:v>
                  </c:pt>
                  <c:pt idx="1">
                    <c:v>8.9</c:v>
                  </c:pt>
                </c:numCache>
              </c:numRef>
            </c:plus>
            <c:minus>
              <c:numRef>
                <c:f>Sheet1!$B$4:$C$4</c:f>
                <c:numCache>
                  <c:formatCode>General</c:formatCode>
                  <c:ptCount val="2"/>
                  <c:pt idx="0">
                    <c:v>8.9600000000000009</c:v>
                  </c:pt>
                  <c:pt idx="1">
                    <c:v>8.9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Sheet1!$B$2:$C$2</c:f>
              <c:strCache>
                <c:ptCount val="2"/>
                <c:pt idx="0">
                  <c:v>Pre-procedure
n=779</c:v>
                </c:pt>
                <c:pt idx="1">
                  <c:v>Post-procedure
n=767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32.6</c:v>
                </c:pt>
                <c:pt idx="1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C5-411E-A843-E8C2F4905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60676880"/>
        <c:axId val="1060672720"/>
      </c:barChart>
      <c:catAx>
        <c:axId val="106067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72720"/>
        <c:crosses val="autoZero"/>
        <c:auto val="1"/>
        <c:lblAlgn val="ctr"/>
        <c:lblOffset val="100"/>
        <c:noMultiLvlLbl val="0"/>
      </c:catAx>
      <c:valAx>
        <c:axId val="1060672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 mPAP (mmHg)</a:t>
                </a:r>
              </a:p>
            </c:rich>
          </c:tx>
          <c:layout>
            <c:manualLayout>
              <c:xMode val="edge"/>
              <c:yMode val="edge"/>
              <c:x val="2.1315756170575731E-3"/>
              <c:y val="0.39274075515122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7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mMRC Dyspnea</a:t>
            </a:r>
            <a:r>
              <a:rPr lang="en-US" sz="1800" b="1" i="1" baseline="0">
                <a:solidFill>
                  <a:schemeClr val="tx2"/>
                </a:solidFill>
              </a:rPr>
              <a:t> Score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65000"/>
                    <a:lumOff val="35000"/>
                  </a:srgbClr>
                </a:solidFill>
              </a:defRPr>
            </a:pPr>
            <a:r>
              <a:rPr lang="en-US" sz="1400" b="0" i="1">
                <a:solidFill>
                  <a:schemeClr val="tx2"/>
                </a:solidFill>
                <a:effectLst/>
              </a:rPr>
              <a:t>-2.2 points (-81.9%)</a:t>
            </a:r>
            <a:endParaRPr lang="en-US" sz="140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2611469771804481"/>
          <c:y val="2.8973046645351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FFFFFF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610800099711432E-2"/>
          <c:y val="0.32319889148972714"/>
          <c:w val="0.83699927751465042"/>
          <c:h val="0.575022553815787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Sheet1!$A$82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Sheet1!$B$82:$E$82</c:f>
              <c:numCache>
                <c:formatCode>0.0</c:formatCode>
                <c:ptCount val="4"/>
                <c:pt idx="0">
                  <c:v>12</c:v>
                </c:pt>
                <c:pt idx="1">
                  <c:v>41.3</c:v>
                </c:pt>
                <c:pt idx="2">
                  <c:v>59.1</c:v>
                </c:pt>
                <c:pt idx="3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E-4936-8720-EE585D8DF4F7}"/>
            </c:ext>
          </c:extLst>
        </c:ser>
        <c:ser>
          <c:idx val="1"/>
          <c:order val="1"/>
          <c:tx>
            <c:strRef>
              <c:f>Sheet1!$A$83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Sheet1!$B$83:$E$83</c:f>
              <c:numCache>
                <c:formatCode>0.0</c:formatCode>
                <c:ptCount val="4"/>
                <c:pt idx="0">
                  <c:v>9.6999999999999993</c:v>
                </c:pt>
                <c:pt idx="1">
                  <c:v>25.8</c:v>
                </c:pt>
                <c:pt idx="2">
                  <c:v>23.9</c:v>
                </c:pt>
                <c:pt idx="3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E-4936-8720-EE585D8DF4F7}"/>
            </c:ext>
          </c:extLst>
        </c:ser>
        <c:ser>
          <c:idx val="2"/>
          <c:order val="2"/>
          <c:tx>
            <c:strRef>
              <c:f>Sheet1!$A$84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Sheet1!$B$84:$E$84</c:f>
              <c:numCache>
                <c:formatCode>0.0</c:formatCode>
                <c:ptCount val="4"/>
                <c:pt idx="0">
                  <c:v>11.8</c:v>
                </c:pt>
                <c:pt idx="1">
                  <c:v>17.3</c:v>
                </c:pt>
                <c:pt idx="2">
                  <c:v>10.9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E-4936-8720-EE585D8DF4F7}"/>
            </c:ext>
          </c:extLst>
        </c:ser>
        <c:ser>
          <c:idx val="3"/>
          <c:order val="3"/>
          <c:tx>
            <c:strRef>
              <c:f>Sheet1!$A$85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.11268236417486681"/>
                  <c:y val="-7.0536843698407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BE-4936-8720-EE585D8DF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Sheet1!$B$85:$E$85</c:f>
              <c:numCache>
                <c:formatCode>0.0</c:formatCode>
                <c:ptCount val="4"/>
                <c:pt idx="0">
                  <c:v>25.1</c:v>
                </c:pt>
                <c:pt idx="1">
                  <c:v>10.5</c:v>
                </c:pt>
                <c:pt idx="2">
                  <c:v>5.6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BE-4936-8720-EE585D8DF4F7}"/>
            </c:ext>
          </c:extLst>
        </c:ser>
        <c:ser>
          <c:idx val="4"/>
          <c:order val="4"/>
          <c:tx>
            <c:strRef>
              <c:f>Sheet1!$A$86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10463362387666203"/>
                  <c:y val="-3.1741579664283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BE-4936-8720-EE585D8DF4F7}"/>
                </c:ext>
              </c:extLst>
            </c:dLbl>
            <c:dLbl>
              <c:idx val="3"/>
              <c:layout>
                <c:manualLayout>
                  <c:x val="0.11134101308501244"/>
                  <c:y val="-4.4085249607395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72775400007597E-2"/>
                      <c:h val="5.0592689994737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5BE-4936-8720-EE585D8DF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Baseline
n=475</c:v>
                </c:pt>
                <c:pt idx="1">
                  <c:v>48-hour
n=392</c:v>
                </c:pt>
                <c:pt idx="2">
                  <c:v>30-day
n=394</c:v>
                </c:pt>
                <c:pt idx="3">
                  <c:v>6-month
n=282</c:v>
                </c:pt>
              </c:strCache>
            </c:strRef>
          </c:cat>
          <c:val>
            <c:numRef>
              <c:f>Sheet1!$B$86:$E$86</c:f>
              <c:numCache>
                <c:formatCode>0.0</c:formatCode>
                <c:ptCount val="4"/>
                <c:pt idx="0">
                  <c:v>41.5</c:v>
                </c:pt>
                <c:pt idx="1">
                  <c:v>5.0999999999999996</c:v>
                </c:pt>
                <c:pt idx="2">
                  <c:v>0.5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E-4936-8720-EE585D8DF4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08978671"/>
        <c:axId val="1108982831"/>
      </c:barChart>
      <c:catAx>
        <c:axId val="110897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982831"/>
        <c:crosses val="autoZero"/>
        <c:auto val="1"/>
        <c:lblAlgn val="ctr"/>
        <c:lblOffset val="100"/>
        <c:noMultiLvlLbl val="0"/>
      </c:catAx>
      <c:valAx>
        <c:axId val="1108982831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% of Patients</a:t>
                </a:r>
              </a:p>
            </c:rich>
          </c:tx>
          <c:layout>
            <c:manualLayout>
              <c:xMode val="edge"/>
              <c:yMode val="edge"/>
              <c:x val="8.048740298204772E-3"/>
              <c:y val="0.462450100042905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97867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30-day All-Cause Mortality</a:t>
            </a:r>
          </a:p>
        </c:rich>
      </c:tx>
      <c:layout>
        <c:manualLayout>
          <c:xMode val="edge"/>
          <c:yMode val="edge"/>
          <c:x val="0.257319451897214"/>
          <c:y val="8.4761236242066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59768674352308E-3"/>
          <c:y val="0.4622269870073607"/>
          <c:w val="0.97354226050188342"/>
          <c:h val="0.36618685041912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30-day Mortality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A04-4B5B-B75C-F776E3728F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A04-4B5B-B75C-F776E3728F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04-4B5B-B75C-F776E3728F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B3F-4B27-8554-45770C4B5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PERT Database (N=5048)</c:v>
                </c:pt>
                <c:pt idx="1">
                  <c:v>AC - Ismayl et al.
(N=518)</c:v>
                </c:pt>
                <c:pt idx="2">
                  <c:v>CDT - Ismayl et al. (N=315)</c:v>
                </c:pt>
                <c:pt idx="3">
                  <c:v>FLASH 
(N=734)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0.10199999999999999</c:v>
                </c:pt>
                <c:pt idx="1">
                  <c:v>0.1</c:v>
                </c:pt>
                <c:pt idx="2">
                  <c:v>3.2000000000000001E-2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A-4123-991E-B387D5FCA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055762975"/>
        <c:axId val="1055760479"/>
      </c:barChart>
      <c:catAx>
        <c:axId val="105576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760479"/>
        <c:crosses val="autoZero"/>
        <c:auto val="1"/>
        <c:lblAlgn val="ctr"/>
        <c:lblOffset val="100"/>
        <c:noMultiLvlLbl val="0"/>
      </c:catAx>
      <c:valAx>
        <c:axId val="1055760479"/>
        <c:scaling>
          <c:orientation val="minMax"/>
          <c:max val="0.15000000000000002"/>
          <c:min val="0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762975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30-day Readmission</a:t>
            </a:r>
          </a:p>
        </c:rich>
      </c:tx>
      <c:layout>
        <c:manualLayout>
          <c:xMode val="edge"/>
          <c:yMode val="edge"/>
          <c:x val="0.15663944912866229"/>
          <c:y val="0.11391063524565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03490781403412"/>
          <c:y val="0.14418396498240538"/>
          <c:w val="0.75663667605371798"/>
          <c:h val="0.71930545167710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30-day Mortality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B2-4FFF-A54C-8C53003760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B2-4FFF-A54C-8C53003760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B2-4FFF-A54C-8C53003760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B2-4FFF-A54C-8C5300376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PERT Database (N≈3400)</c:v>
                </c:pt>
                <c:pt idx="1">
                  <c:v>FLASH 
(N=711)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0.24399999999999999</c:v>
                </c:pt>
                <c:pt idx="1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B2-4FFF-A54C-8C5300376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055762975"/>
        <c:axId val="1055760479"/>
      </c:barChart>
      <c:catAx>
        <c:axId val="105576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760479"/>
        <c:crosses val="autoZero"/>
        <c:auto val="1"/>
        <c:lblAlgn val="ctr"/>
        <c:lblOffset val="100"/>
        <c:noMultiLvlLbl val="0"/>
      </c:catAx>
      <c:valAx>
        <c:axId val="1055760479"/>
        <c:scaling>
          <c:orientation val="minMax"/>
          <c:max val="0.30000000000000004"/>
          <c:min val="0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762975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Cardiac Index*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65000"/>
                    <a:lumOff val="35000"/>
                  </a:srgbClr>
                </a:solidFill>
              </a:defRPr>
            </a:pPr>
            <a:r>
              <a:rPr lang="en-US" sz="1400" b="0" i="1">
                <a:solidFill>
                  <a:schemeClr val="tx2"/>
                </a:solidFill>
                <a:effectLst/>
              </a:rPr>
              <a:t>0.29 L/min/m</a:t>
            </a:r>
            <a:r>
              <a:rPr lang="en-US" sz="1400" b="0" i="1" baseline="30000">
                <a:solidFill>
                  <a:schemeClr val="tx2"/>
                </a:solidFill>
                <a:effectLst/>
              </a:rPr>
              <a:t>2</a:t>
            </a:r>
            <a:r>
              <a:rPr lang="en-US" sz="1400" b="0" i="1">
                <a:solidFill>
                  <a:schemeClr val="tx2"/>
                </a:solidFill>
                <a:effectLst/>
              </a:rPr>
              <a:t> (18.9%)</a:t>
            </a:r>
            <a:endParaRPr lang="en-US" sz="1400" i="1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25630870854379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FFFFFF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04642370285232"/>
          <c:y val="0.2743630219112817"/>
          <c:w val="0.84095357629714773"/>
          <c:h val="0.59314743312668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0-4B4A-B255-9BF69D98BC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Sheet1!$H$4:$I$4</c:f>
                <c:numCache>
                  <c:formatCode>General</c:formatCode>
                  <c:ptCount val="2"/>
                  <c:pt idx="0">
                    <c:v>0.25600000000000001</c:v>
                  </c:pt>
                  <c:pt idx="1">
                    <c:v>0.58099999999999996</c:v>
                  </c:pt>
                </c:numCache>
              </c:numRef>
            </c:plus>
            <c:minus>
              <c:numRef>
                <c:f>Sheet1!$H$4:$I$4</c:f>
                <c:numCache>
                  <c:formatCode>General</c:formatCode>
                  <c:ptCount val="2"/>
                  <c:pt idx="0">
                    <c:v>0.25600000000000001</c:v>
                  </c:pt>
                  <c:pt idx="1">
                    <c:v>0.58099999999999996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Sheet1!$H$2:$I$2</c:f>
              <c:strCache>
                <c:ptCount val="2"/>
                <c:pt idx="0">
                  <c:v>Pre-procedure
n=176</c:v>
                </c:pt>
                <c:pt idx="1">
                  <c:v>Post-procedure
n=159</c:v>
                </c:pt>
              </c:strCache>
            </c:strRef>
          </c:cat>
          <c:val>
            <c:numRef>
              <c:f>Sheet1!$H$3:$I$3</c:f>
              <c:numCache>
                <c:formatCode>General</c:formatCode>
                <c:ptCount val="2"/>
                <c:pt idx="0">
                  <c:v>1.64</c:v>
                </c:pt>
                <c:pt idx="1">
                  <c:v>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80-4B4A-B255-9BF69D98BC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75995552"/>
        <c:axId val="875997216"/>
      </c:barChart>
      <c:catAx>
        <c:axId val="8759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997216"/>
        <c:crosses val="autoZero"/>
        <c:auto val="1"/>
        <c:lblAlgn val="ctr"/>
        <c:lblOffset val="100"/>
        <c:noMultiLvlLbl val="0"/>
      </c:catAx>
      <c:valAx>
        <c:axId val="875997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</a:t>
                </a:r>
                <a:r>
                  <a:rPr lang="en-US" baseline="0">
                    <a:solidFill>
                      <a:schemeClr val="tx2"/>
                    </a:solidFill>
                  </a:rPr>
                  <a:t> CI (L/min/m</a:t>
                </a:r>
                <a:r>
                  <a:rPr lang="en-US" baseline="30000">
                    <a:solidFill>
                      <a:schemeClr val="tx2"/>
                    </a:solidFill>
                  </a:rPr>
                  <a:t> 2</a:t>
                </a:r>
                <a:r>
                  <a:rPr lang="en-US" baseline="0">
                    <a:solidFill>
                      <a:schemeClr val="tx2"/>
                    </a:solidFill>
                  </a:rPr>
                  <a:t>)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995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FEB91A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TPVR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EB91A"/>
                </a:solidFill>
              </a:defRPr>
            </a:pPr>
            <a:r>
              <a:rPr lang="en-US" sz="1400" b="0" i="1">
                <a:effectLst/>
              </a:rPr>
              <a:t>-1.67 mmHg·min/L (-20.1%)</a:t>
            </a:r>
            <a:endParaRPr lang="en-US" sz="1400">
              <a:effectLst/>
            </a:endParaRPr>
          </a:p>
        </c:rich>
      </c:tx>
      <c:layout>
        <c:manualLayout>
          <c:xMode val="edge"/>
          <c:yMode val="edge"/>
          <c:x val="0.18736177114974611"/>
          <c:y val="4.36433218818481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FEB91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65836437434473"/>
          <c:y val="0.27468220955803935"/>
          <c:w val="0.85734163562565524"/>
          <c:h val="0.583698729445347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7-449F-9A9E-B79E0526B60C}"/>
              </c:ext>
            </c:extLst>
          </c:dPt>
          <c:dLbls>
            <c:dLbl>
              <c:idx val="0"/>
              <c:layout>
                <c:manualLayout>
                  <c:x val="0"/>
                  <c:y val="0.295769189183662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D7-449F-9A9E-B79E0526B60C}"/>
                </c:ext>
              </c:extLst>
            </c:dLbl>
            <c:dLbl>
              <c:idx val="1"/>
              <c:layout>
                <c:manualLayout>
                  <c:x val="-4.2499776625191344E-3"/>
                  <c:y val="0.24885146976861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D7-449F-9A9E-B79E0526B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Sheet1!$M$4:$N$4</c:f>
                <c:numCache>
                  <c:formatCode>General</c:formatCode>
                  <c:ptCount val="2"/>
                  <c:pt idx="0">
                    <c:v>3.2120000000000002</c:v>
                  </c:pt>
                  <c:pt idx="1">
                    <c:v>2.762</c:v>
                  </c:pt>
                </c:numCache>
              </c:numRef>
            </c:plus>
            <c:minus>
              <c:numRef>
                <c:f>Sheet1!$M$4:$N$4</c:f>
                <c:numCache>
                  <c:formatCode>General</c:formatCode>
                  <c:ptCount val="2"/>
                  <c:pt idx="0">
                    <c:v>3.2120000000000002</c:v>
                  </c:pt>
                  <c:pt idx="1">
                    <c:v>2.762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Sheet1!$M$2:$N$2</c:f>
              <c:strCache>
                <c:ptCount val="2"/>
                <c:pt idx="0">
                  <c:v>Pre-procedure
n=683</c:v>
                </c:pt>
                <c:pt idx="1">
                  <c:v>Post-procedure
n=621</c:v>
                </c:pt>
              </c:strCache>
            </c:strRef>
          </c:cat>
          <c:val>
            <c:numRef>
              <c:f>Sheet1!$M$3:$N$3</c:f>
              <c:numCache>
                <c:formatCode>General</c:formatCode>
                <c:ptCount val="2"/>
                <c:pt idx="0">
                  <c:v>6.65</c:v>
                </c:pt>
                <c:pt idx="1">
                  <c:v>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7-449F-9A9E-B79E0526B6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2932256"/>
        <c:axId val="1172932672"/>
      </c:barChart>
      <c:catAx>
        <c:axId val="117293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932672"/>
        <c:crosses val="autoZero"/>
        <c:auto val="1"/>
        <c:lblAlgn val="ctr"/>
        <c:lblOffset val="100"/>
        <c:noMultiLvlLbl val="0"/>
      </c:catAx>
      <c:valAx>
        <c:axId val="1172932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2"/>
                    </a:solidFill>
                    <a:latin typeface="+mn-lt"/>
                    <a:cs typeface="Arial" panose="020B0604020202020204" pitchFamily="34" charset="0"/>
                  </a:rPr>
                  <a:t>Mean TPVR (mmHg·min/L)</a:t>
                </a:r>
              </a:p>
            </c:rich>
          </c:tx>
          <c:layout>
            <c:manualLayout>
              <c:xMode val="edge"/>
              <c:yMode val="edge"/>
              <c:x val="4.2499776625189783E-3"/>
              <c:y val="0.36129550709731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93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Heart</a:t>
            </a:r>
            <a:r>
              <a:rPr lang="en-US" sz="1800" b="1" i="1" baseline="0">
                <a:solidFill>
                  <a:schemeClr val="tx2"/>
                </a:solidFill>
              </a:rPr>
              <a:t> Rate</a:t>
            </a:r>
          </a:p>
        </c:rich>
      </c:tx>
      <c:layout>
        <c:manualLayout>
          <c:xMode val="edge"/>
          <c:yMode val="edge"/>
          <c:x val="0.39907846673491643"/>
          <c:y val="1.8054695958886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59875353144203"/>
          <c:y val="0.22127336610558435"/>
          <c:w val="0.82221186877886132"/>
          <c:h val="0.65830916618445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5-4E3B-BCFC-DD1EDEB9E1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75-4E3B-BCFC-DD1EDEB9E18B}"/>
              </c:ext>
            </c:extLst>
          </c:dPt>
          <c:dLbls>
            <c:dLbl>
              <c:idx val="0"/>
              <c:layout>
                <c:manualLayout>
                  <c:x val="0"/>
                  <c:y val="0.26784165959758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75-4E3B-BCFC-DD1EDEB9E18B}"/>
                </c:ext>
              </c:extLst>
            </c:dLbl>
            <c:dLbl>
              <c:idx val="1"/>
              <c:layout>
                <c:manualLayout>
                  <c:x val="-2.7819823924610469E-3"/>
                  <c:y val="0.258731271527003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75-4E3B-BCFC-DD1EDEB9E18B}"/>
                </c:ext>
              </c:extLst>
            </c:dLbl>
            <c:dLbl>
              <c:idx val="2"/>
              <c:layout>
                <c:manualLayout>
                  <c:x val="0"/>
                  <c:y val="0.24400388681231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75-4E3B-BCFC-DD1EDEB9E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Sheet1!$B$31:$D$31</c:f>
                <c:numCache>
                  <c:formatCode>General</c:formatCode>
                  <c:ptCount val="3"/>
                  <c:pt idx="0">
                    <c:v>16.25</c:v>
                  </c:pt>
                  <c:pt idx="1">
                    <c:v>16.89</c:v>
                  </c:pt>
                  <c:pt idx="2">
                    <c:v>14.27</c:v>
                  </c:pt>
                </c:numCache>
              </c:numRef>
            </c:plus>
            <c:minus>
              <c:numRef>
                <c:f>Sheet1!$B$31:$D$31</c:f>
                <c:numCache>
                  <c:formatCode>General</c:formatCode>
                  <c:ptCount val="3"/>
                  <c:pt idx="0">
                    <c:v>16.25</c:v>
                  </c:pt>
                  <c:pt idx="1">
                    <c:v>16.89</c:v>
                  </c:pt>
                  <c:pt idx="2">
                    <c:v>14.27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Sheet1!$B$29:$D$29</c:f>
              <c:strCache>
                <c:ptCount val="3"/>
                <c:pt idx="0">
                  <c:v>Pre-procedure
n=798</c:v>
                </c:pt>
                <c:pt idx="1">
                  <c:v>Post-procedure
n=779</c:v>
                </c:pt>
                <c:pt idx="2">
                  <c:v>48-hour
n=728</c:v>
                </c:pt>
              </c:strCache>
            </c:strRef>
          </c:cat>
          <c:val>
            <c:numRef>
              <c:f>Sheet1!$B$30:$D$30</c:f>
              <c:numCache>
                <c:formatCode>General</c:formatCode>
                <c:ptCount val="3"/>
                <c:pt idx="0">
                  <c:v>101.5</c:v>
                </c:pt>
                <c:pt idx="1">
                  <c:v>89.5</c:v>
                </c:pt>
                <c:pt idx="2">
                  <c:v>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5-4E3B-BCFC-DD1EDEB9E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59938016"/>
        <c:axId val="1159938432"/>
      </c:barChart>
      <c:catAx>
        <c:axId val="11599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38432"/>
        <c:crosses val="autoZero"/>
        <c:auto val="1"/>
        <c:lblAlgn val="ctr"/>
        <c:lblOffset val="100"/>
        <c:noMultiLvlLbl val="0"/>
      </c:catAx>
      <c:valAx>
        <c:axId val="1159938432"/>
        <c:scaling>
          <c:orientation val="minMax"/>
          <c:max val="120"/>
          <c:min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</a:t>
                </a:r>
                <a:r>
                  <a:rPr lang="en-US" baseline="0">
                    <a:solidFill>
                      <a:schemeClr val="tx2"/>
                    </a:solidFill>
                  </a:rPr>
                  <a:t> Heart Rate (bpm)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3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Supplemental O</a:t>
            </a:r>
            <a:r>
              <a:rPr lang="en-US" sz="1800" b="1" i="1" baseline="-25000">
                <a:solidFill>
                  <a:schemeClr val="tx2"/>
                </a:solidFill>
              </a:rPr>
              <a:t>2</a:t>
            </a:r>
          </a:p>
        </c:rich>
      </c:tx>
      <c:layout>
        <c:manualLayout>
          <c:xMode val="edge"/>
          <c:yMode val="edge"/>
          <c:x val="0.20541613528449662"/>
          <c:y val="3.50680222988441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05192919666967"/>
          <c:y val="0.20091215515639371"/>
          <c:w val="0.68512283773023253"/>
          <c:h val="0.649735623008267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Sheet1!$H$30</c:f>
              <c:strCache>
                <c:ptCount val="1"/>
                <c:pt idx="0">
                  <c:v>None (Room air)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Sheet1!$I$29:$J$29</c:f>
              <c:strCache>
                <c:ptCount val="2"/>
                <c:pt idx="0">
                  <c:v>Pre-procedure
n=761</c:v>
                </c:pt>
                <c:pt idx="1">
                  <c:v>48-hour
n=712</c:v>
                </c:pt>
              </c:strCache>
            </c:strRef>
          </c:cat>
          <c:val>
            <c:numRef>
              <c:f>Sheet1!$I$30:$J$30</c:f>
              <c:numCache>
                <c:formatCode>General</c:formatCode>
                <c:ptCount val="2"/>
                <c:pt idx="0">
                  <c:v>10.5</c:v>
                </c:pt>
                <c:pt idx="1">
                  <c:v>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B-4EAC-ADE8-B4E765C4C4C3}"/>
            </c:ext>
          </c:extLst>
        </c:ser>
        <c:ser>
          <c:idx val="1"/>
          <c:order val="1"/>
          <c:tx>
            <c:strRef>
              <c:f>Sheet1!$H$31</c:f>
              <c:strCache>
                <c:ptCount val="1"/>
                <c:pt idx="0">
                  <c:v>Required</c:v>
                </c:pt>
              </c:strCache>
            </c:strRef>
          </c:tx>
          <c:spPr>
            <a:solidFill>
              <a:srgbClr val="ED293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Sheet1!$I$29:$J$29</c:f>
              <c:strCache>
                <c:ptCount val="2"/>
                <c:pt idx="0">
                  <c:v>Pre-procedure
n=761</c:v>
                </c:pt>
                <c:pt idx="1">
                  <c:v>48-hour
n=712</c:v>
                </c:pt>
              </c:strCache>
            </c:strRef>
          </c:cat>
          <c:val>
            <c:numRef>
              <c:f>Sheet1!$I$31:$J$31</c:f>
              <c:numCache>
                <c:formatCode>General</c:formatCode>
                <c:ptCount val="2"/>
                <c:pt idx="0">
                  <c:v>89.5</c:v>
                </c:pt>
                <c:pt idx="1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B-4EAC-ADE8-B4E765C4C4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64295024"/>
        <c:axId val="664299600"/>
      </c:barChart>
      <c:catAx>
        <c:axId val="6642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99600"/>
        <c:crosses val="autoZero"/>
        <c:auto val="1"/>
        <c:lblAlgn val="ctr"/>
        <c:lblOffset val="100"/>
        <c:noMultiLvlLbl val="0"/>
      </c:catAx>
      <c:valAx>
        <c:axId val="66429960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%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95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RV/LV Ratio</a:t>
            </a:r>
          </a:p>
        </c:rich>
      </c:tx>
      <c:layout>
        <c:manualLayout>
          <c:xMode val="edge"/>
          <c:yMode val="edge"/>
          <c:x val="0.309500955113093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30714880120584"/>
          <c:y val="0.30218187840534105"/>
          <c:w val="0.80933154354729409"/>
          <c:h val="0.60225058440680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B-4EAC-8C25-E801AA2D95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B-4EAC-8C25-E801AA2D9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Sheet1!$B$53:$D$53</c:f>
                <c:numCache>
                  <c:formatCode>General</c:formatCode>
                  <c:ptCount val="3"/>
                  <c:pt idx="0">
                    <c:v>0.36199999999999999</c:v>
                  </c:pt>
                  <c:pt idx="1">
                    <c:v>0.30599999999999999</c:v>
                  </c:pt>
                  <c:pt idx="2">
                    <c:v>0.23400000000000001</c:v>
                  </c:pt>
                </c:numCache>
              </c:numRef>
            </c:plus>
            <c:minus>
              <c:numRef>
                <c:f>Sheet1!$B$53:$D$53</c:f>
                <c:numCache>
                  <c:formatCode>General</c:formatCode>
                  <c:ptCount val="3"/>
                  <c:pt idx="0">
                    <c:v>0.36199999999999999</c:v>
                  </c:pt>
                  <c:pt idx="1">
                    <c:v>0.30599999999999999</c:v>
                  </c:pt>
                  <c:pt idx="2">
                    <c:v>0.23400000000000001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Sheet1!$B$51:$D$51</c:f>
              <c:strCache>
                <c:ptCount val="3"/>
                <c:pt idx="0">
                  <c:v>Baseline
n=582</c:v>
                </c:pt>
                <c:pt idx="1">
                  <c:v>48-hour
n=187</c:v>
                </c:pt>
                <c:pt idx="2">
                  <c:v>Latest follow-up
n=322</c:v>
                </c:pt>
              </c:strCache>
            </c:strRef>
          </c:cat>
          <c:val>
            <c:numRef>
              <c:f>Sheet1!$B$52:$D$52</c:f>
              <c:numCache>
                <c:formatCode>0.00</c:formatCode>
                <c:ptCount val="3"/>
                <c:pt idx="0">
                  <c:v>1.23</c:v>
                </c:pt>
                <c:pt idx="1">
                  <c:v>0.98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6B-4EAC-8C25-E801AA2D9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1101088"/>
        <c:axId val="621111072"/>
      </c:barChart>
      <c:catAx>
        <c:axId val="6211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11072"/>
        <c:crosses val="autoZero"/>
        <c:auto val="1"/>
        <c:lblAlgn val="ctr"/>
        <c:lblOffset val="100"/>
        <c:noMultiLvlLbl val="0"/>
      </c:catAx>
      <c:valAx>
        <c:axId val="621111072"/>
        <c:scaling>
          <c:orientation val="minMax"/>
          <c:max val="1.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 RV/LV</a:t>
                </a:r>
                <a:r>
                  <a:rPr lang="en-US" baseline="0">
                    <a:solidFill>
                      <a:schemeClr val="tx2"/>
                    </a:solidFill>
                  </a:rPr>
                  <a:t> Ratio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1.2559076135596413E-2"/>
              <c:y val="0.4602789783222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0108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baseline="0">
                <a:solidFill>
                  <a:schemeClr val="tx2"/>
                </a:solidFill>
                <a:effectLst/>
              </a:rPr>
              <a:t>RV Systolic Pressure</a:t>
            </a:r>
          </a:p>
        </c:rich>
      </c:tx>
      <c:layout>
        <c:manualLayout>
          <c:xMode val="edge"/>
          <c:yMode val="edge"/>
          <c:x val="0.18864851876095895"/>
          <c:y val="7.11613664275095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71044149394201"/>
          <c:y val="0.3073361046474048"/>
          <c:w val="0.77653698196122134"/>
          <c:h val="0.600729792838213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B2-462B-A853-D09BBB15AC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B2-462B-A853-D09BBB15AC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Sheet1!$H$53:$J$53</c:f>
                <c:numCache>
                  <c:formatCode>General</c:formatCode>
                  <c:ptCount val="3"/>
                  <c:pt idx="0">
                    <c:v>14.91</c:v>
                  </c:pt>
                  <c:pt idx="1">
                    <c:v>14.75</c:v>
                  </c:pt>
                  <c:pt idx="2">
                    <c:v>10.29</c:v>
                  </c:pt>
                </c:numCache>
              </c:numRef>
            </c:plus>
            <c:minus>
              <c:numRef>
                <c:f>Sheet1!$H$53:$J$53</c:f>
                <c:numCache>
                  <c:formatCode>General</c:formatCode>
                  <c:ptCount val="3"/>
                  <c:pt idx="0">
                    <c:v>14.91</c:v>
                  </c:pt>
                  <c:pt idx="1">
                    <c:v>14.75</c:v>
                  </c:pt>
                  <c:pt idx="2">
                    <c:v>10.29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Sheet1!$H$51:$J$51</c:f>
              <c:strCache>
                <c:ptCount val="3"/>
                <c:pt idx="0">
                  <c:v>Baseline
n=477</c:v>
                </c:pt>
                <c:pt idx="1">
                  <c:v>48-hour
n=130</c:v>
                </c:pt>
                <c:pt idx="2">
                  <c:v>Latest follow-up
n=208</c:v>
                </c:pt>
              </c:strCache>
            </c:strRef>
          </c:cat>
          <c:val>
            <c:numRef>
              <c:f>Sheet1!$H$52:$J$52</c:f>
              <c:numCache>
                <c:formatCode>0.0</c:formatCode>
                <c:ptCount val="3"/>
                <c:pt idx="0">
                  <c:v>48.9</c:v>
                </c:pt>
                <c:pt idx="1">
                  <c:v>38.799999999999997</c:v>
                </c:pt>
                <c:pt idx="2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2-462B-A853-D09BBB15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60668560"/>
        <c:axId val="1060664816"/>
      </c:barChart>
      <c:catAx>
        <c:axId val="106066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64816"/>
        <c:crosses val="autoZero"/>
        <c:auto val="1"/>
        <c:lblAlgn val="ctr"/>
        <c:lblOffset val="100"/>
        <c:noMultiLvlLbl val="0"/>
      </c:catAx>
      <c:valAx>
        <c:axId val="1060664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Mean RV</a:t>
                </a:r>
                <a:r>
                  <a:rPr lang="en-US" baseline="0">
                    <a:solidFill>
                      <a:schemeClr val="tx2"/>
                    </a:solidFill>
                  </a:rPr>
                  <a:t> Systolic Pressure (mmHg)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023780007049422E-2"/>
              <c:y val="0.33278013097084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6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>
                <a:solidFill>
                  <a:schemeClr val="tx2"/>
                </a:solidFill>
              </a:rPr>
              <a:t>RV</a:t>
            </a:r>
            <a:r>
              <a:rPr lang="en-US" sz="1800" b="1" i="1" baseline="0">
                <a:solidFill>
                  <a:schemeClr val="tx2"/>
                </a:solidFill>
              </a:rPr>
              <a:t> Function </a:t>
            </a:r>
          </a:p>
        </c:rich>
      </c:tx>
      <c:layout>
        <c:manualLayout>
          <c:xMode val="edge"/>
          <c:yMode val="edge"/>
          <c:x val="0.29637516975898187"/>
          <c:y val="9.35836116913837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1381701114652"/>
          <c:y val="0.29086044611798539"/>
          <c:w val="0.75368387481617538"/>
          <c:h val="0.54605150209647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Sheet1!$L$52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Sheet1!$M$51:$O$51</c:f>
              <c:strCache>
                <c:ptCount val="3"/>
                <c:pt idx="0">
                  <c:v>Baseline
n=620</c:v>
                </c:pt>
                <c:pt idx="1">
                  <c:v>48-hour
n=212</c:v>
                </c:pt>
                <c:pt idx="2">
                  <c:v>Latest follow-up
n=382</c:v>
                </c:pt>
              </c:strCache>
            </c:strRef>
          </c:cat>
          <c:val>
            <c:numRef>
              <c:f>Sheet1!$M$52:$O$52</c:f>
              <c:numCache>
                <c:formatCode>0.0</c:formatCode>
                <c:ptCount val="3"/>
                <c:pt idx="0">
                  <c:v>15</c:v>
                </c:pt>
                <c:pt idx="1">
                  <c:v>40.1</c:v>
                </c:pt>
                <c:pt idx="2">
                  <c:v>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5-4B7C-9917-FFA5953C669F}"/>
            </c:ext>
          </c:extLst>
        </c:ser>
        <c:ser>
          <c:idx val="1"/>
          <c:order val="1"/>
          <c:tx>
            <c:strRef>
              <c:f>Sheet1!$L$53</c:f>
              <c:strCache>
                <c:ptCount val="1"/>
                <c:pt idx="0">
                  <c:v>Mildly reduced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Sheet1!$M$51:$O$51</c:f>
              <c:strCache>
                <c:ptCount val="3"/>
                <c:pt idx="0">
                  <c:v>Baseline
n=620</c:v>
                </c:pt>
                <c:pt idx="1">
                  <c:v>48-hour
n=212</c:v>
                </c:pt>
                <c:pt idx="2">
                  <c:v>Latest follow-up
n=382</c:v>
                </c:pt>
              </c:strCache>
            </c:strRef>
          </c:cat>
          <c:val>
            <c:numRef>
              <c:f>Sheet1!$M$53:$O$53</c:f>
              <c:numCache>
                <c:formatCode>0.0</c:formatCode>
                <c:ptCount val="3"/>
                <c:pt idx="0">
                  <c:v>18.899999999999999</c:v>
                </c:pt>
                <c:pt idx="1">
                  <c:v>34.4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5-4B7C-9917-FFA5953C669F}"/>
            </c:ext>
          </c:extLst>
        </c:ser>
        <c:ser>
          <c:idx val="2"/>
          <c:order val="2"/>
          <c:tx>
            <c:strRef>
              <c:f>Sheet1!$L$54</c:f>
              <c:strCache>
                <c:ptCount val="1"/>
                <c:pt idx="0">
                  <c:v>Moderately reduced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18978844355142785"/>
                  <c:y val="2.39911417039315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65-4B7C-9917-FFA5953C6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Sheet1!$M$51:$O$51</c:f>
              <c:strCache>
                <c:ptCount val="3"/>
                <c:pt idx="0">
                  <c:v>Baseline
n=620</c:v>
                </c:pt>
                <c:pt idx="1">
                  <c:v>48-hour
n=212</c:v>
                </c:pt>
                <c:pt idx="2">
                  <c:v>Latest follow-up
n=382</c:v>
                </c:pt>
              </c:strCache>
            </c:strRef>
          </c:cat>
          <c:val>
            <c:numRef>
              <c:f>Sheet1!$M$54:$O$54</c:f>
              <c:numCache>
                <c:formatCode>0.0</c:formatCode>
                <c:ptCount val="3"/>
                <c:pt idx="0">
                  <c:v>37.1</c:v>
                </c:pt>
                <c:pt idx="1">
                  <c:v>20.8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65-4B7C-9917-FFA5953C669F}"/>
            </c:ext>
          </c:extLst>
        </c:ser>
        <c:ser>
          <c:idx val="3"/>
          <c:order val="3"/>
          <c:tx>
            <c:strRef>
              <c:f>Sheet1!$L$55</c:f>
              <c:strCache>
                <c:ptCount val="1"/>
                <c:pt idx="0">
                  <c:v>Severly reduced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18718886586235076"/>
                  <c:y val="-9.1578742393883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65-4B7C-9917-FFA5953C6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Sheet1!$M$51:$O$51</c:f>
              <c:strCache>
                <c:ptCount val="3"/>
                <c:pt idx="0">
                  <c:v>Baseline
n=620</c:v>
                </c:pt>
                <c:pt idx="1">
                  <c:v>48-hour
n=212</c:v>
                </c:pt>
                <c:pt idx="2">
                  <c:v>Latest follow-up
n=382</c:v>
                </c:pt>
              </c:strCache>
            </c:strRef>
          </c:cat>
          <c:val>
            <c:numRef>
              <c:f>Sheet1!$M$55:$O$55</c:f>
              <c:numCache>
                <c:formatCode>0.0</c:formatCode>
                <c:ptCount val="3"/>
                <c:pt idx="0">
                  <c:v>29</c:v>
                </c:pt>
                <c:pt idx="1">
                  <c:v>4.7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65-4B7C-9917-FFA5953C66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60272432"/>
        <c:axId val="1160271600"/>
      </c:barChart>
      <c:catAx>
        <c:axId val="11602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271600"/>
        <c:crosses val="autoZero"/>
        <c:auto val="1"/>
        <c:lblAlgn val="ctr"/>
        <c:lblOffset val="100"/>
        <c:noMultiLvlLbl val="0"/>
      </c:catAx>
      <c:valAx>
        <c:axId val="116027160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%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272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err="1">
                <a:solidFill>
                  <a:schemeClr val="tx2"/>
                </a:solidFill>
              </a:rPr>
              <a:t>PEmb</a:t>
            </a:r>
            <a:r>
              <a:rPr lang="en-US" sz="1800" b="1" i="1" baseline="0">
                <a:solidFill>
                  <a:schemeClr val="tx2"/>
                </a:solidFill>
              </a:rPr>
              <a:t> QoL</a:t>
            </a:r>
          </a:p>
        </c:rich>
      </c:tx>
      <c:layout>
        <c:manualLayout>
          <c:xMode val="edge"/>
          <c:yMode val="edge"/>
          <c:x val="0.36473107503038105"/>
          <c:y val="2.7467932450514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14138687516879"/>
          <c:y val="0.2945514003598948"/>
          <c:w val="0.83831729049402459"/>
          <c:h val="0.5585276034697550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Sheet1!$H$91:$J$91</c:f>
              <c:strCache>
                <c:ptCount val="3"/>
                <c:pt idx="0">
                  <c:v>48-hour
n=259</c:v>
                </c:pt>
                <c:pt idx="1">
                  <c:v>30-day
n=196</c:v>
                </c:pt>
                <c:pt idx="2">
                  <c:v>6-month
n=142</c:v>
                </c:pt>
              </c:strCache>
            </c:strRef>
          </c:cat>
          <c:val>
            <c:numRef>
              <c:f>Sheet1!$H$92:$J$92</c:f>
              <c:numCache>
                <c:formatCode>General</c:formatCode>
                <c:ptCount val="3"/>
                <c:pt idx="0">
                  <c:v>3.13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9-4B23-9819-9EA4AEF8FDE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39-4B23-9819-9EA4AEF8FDE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039-4B23-9819-9EA4AEF8FDE9}"/>
              </c:ext>
            </c:extLst>
          </c:dPt>
          <c:dLbls>
            <c:dLbl>
              <c:idx val="0"/>
              <c:layout>
                <c:manualLayout>
                  <c:x val="-2.8125553395746165E-17"/>
                  <c:y val="-6.68912174991639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039-4B23-9819-9EA4AEF8FDE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39-4B23-9819-9EA4AEF8FDE9}"/>
                </c:ext>
              </c:extLst>
            </c:dLbl>
            <c:dLbl>
              <c:idx val="2"/>
              <c:layout>
                <c:manualLayout>
                  <c:x val="-3.0682776332225528E-3"/>
                  <c:y val="-3.34456087495820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039-4B23-9819-9EA4AEF8F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Sheet1!$H$91:$J$91</c:f>
              <c:strCache>
                <c:ptCount val="3"/>
                <c:pt idx="0">
                  <c:v>48-hour
n=259</c:v>
                </c:pt>
                <c:pt idx="1">
                  <c:v>30-day
n=196</c:v>
                </c:pt>
                <c:pt idx="2">
                  <c:v>6-month
n=142</c:v>
                </c:pt>
              </c:strCache>
            </c:strRef>
          </c:cat>
          <c:val>
            <c:numRef>
              <c:f>Sheet1!$H$93:$J$93</c:f>
              <c:numCache>
                <c:formatCode>0.00</c:formatCode>
                <c:ptCount val="3"/>
                <c:pt idx="0">
                  <c:v>9.370000000000001</c:v>
                </c:pt>
                <c:pt idx="1">
                  <c:v>6.25</c:v>
                </c:pt>
                <c:pt idx="2">
                  <c:v>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39-4B23-9819-9EA4AEF8FDE9}"/>
            </c:ext>
          </c:extLst>
        </c:ser>
        <c:ser>
          <c:idx val="2"/>
          <c:order val="2"/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039-4B23-9819-9EA4AEF8FDE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039-4B23-9819-9EA4AEF8FD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039-4B23-9819-9EA4AEF8FDE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39-4B23-9819-9EA4AEF8FDE9}"/>
                </c:ext>
              </c:extLst>
            </c:dLbl>
            <c:dLbl>
              <c:idx val="1"/>
              <c:layout>
                <c:manualLayout>
                  <c:x val="0"/>
                  <c:y val="1.0033682624874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039-4B23-9819-9EA4AEF8FD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39-4B23-9819-9EA4AEF8F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Sheet1!$H$91:$J$91</c:f>
              <c:strCache>
                <c:ptCount val="3"/>
                <c:pt idx="0">
                  <c:v>48-hour
n=259</c:v>
                </c:pt>
                <c:pt idx="1">
                  <c:v>30-day
n=196</c:v>
                </c:pt>
                <c:pt idx="2">
                  <c:v>6-month
n=142</c:v>
                </c:pt>
              </c:strCache>
            </c:strRef>
          </c:cat>
          <c:val>
            <c:numRef>
              <c:f>Sheet1!$H$94:$J$94</c:f>
              <c:numCache>
                <c:formatCode>0.00</c:formatCode>
                <c:ptCount val="3"/>
                <c:pt idx="0">
                  <c:v>15.629999999999999</c:v>
                </c:pt>
                <c:pt idx="1">
                  <c:v>6.25</c:v>
                </c:pt>
                <c:pt idx="2">
                  <c:v>6.2500000000000009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39-4B23-9819-9EA4AEF8FDE9}"/>
            </c:ext>
          </c:extLst>
        </c:ser>
        <c:ser>
          <c:idx val="3"/>
          <c:order val="3"/>
          <c:spPr>
            <a:noFill/>
            <a:ln>
              <a:noFill/>
            </a:ln>
            <a:effectLst/>
          </c:spPr>
          <c:invertIfNegative val="0"/>
          <c:cat>
            <c:strRef>
              <c:f>Sheet1!$H$91:$J$91</c:f>
              <c:strCache>
                <c:ptCount val="3"/>
                <c:pt idx="0">
                  <c:v>48-hour
n=259</c:v>
                </c:pt>
                <c:pt idx="1">
                  <c:v>30-day
n=196</c:v>
                </c:pt>
                <c:pt idx="2">
                  <c:v>6-month
n=142</c:v>
                </c:pt>
              </c:strCache>
            </c:strRef>
          </c:cat>
          <c:val>
            <c:numRef>
              <c:f>Sheet1!$H$95:$J$95</c:f>
              <c:numCache>
                <c:formatCode>0.00</c:formatCode>
                <c:ptCount val="3"/>
                <c:pt idx="0">
                  <c:v>37.5</c:v>
                </c:pt>
                <c:pt idx="1">
                  <c:v>18.75</c:v>
                </c:pt>
                <c:pt idx="2">
                  <c:v>14.07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39-4B23-9819-9EA4AEF8F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2316895"/>
        <c:axId val="112317311"/>
      </c:barChart>
      <c:catAx>
        <c:axId val="11231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17311"/>
        <c:crosses val="autoZero"/>
        <c:auto val="1"/>
        <c:lblAlgn val="ctr"/>
        <c:lblOffset val="100"/>
        <c:noMultiLvlLbl val="0"/>
      </c:catAx>
      <c:valAx>
        <c:axId val="1123173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Median Frequency</a:t>
                </a:r>
                <a:r>
                  <a:rPr lang="en-US" baseline="0">
                    <a:solidFill>
                      <a:schemeClr val="tx2"/>
                    </a:solidFill>
                  </a:rPr>
                  <a:t> of Complaints Score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5.8030723848515034E-3"/>
              <c:y val="0.28333496747104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1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0.26948</cdr:x>
      <cdr:y>0.331</cdr:y>
    </cdr:from>
    <cdr:to>
      <cdr:x>0.26948</cdr:x>
      <cdr:y>0.62672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728CB70-D840-9BFE-6753-53717EC2C917}"/>
            </a:ext>
          </a:extLst>
        </cdr:cNvPr>
        <cdr:cNvCxnSpPr/>
      </cdr:nvCxnSpPr>
      <cdr:spPr>
        <a:xfrm xmlns:a="http://schemas.openxmlformats.org/drawingml/2006/main">
          <a:off x="1062629" y="1377352"/>
          <a:ext cx="0" cy="1230555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0.26402</cdr:x>
      <cdr:y>0.8275</cdr:y>
    </cdr:from>
    <cdr:to>
      <cdr:x>0.26402</cdr:x>
      <cdr:y>0.85235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3D2DCEF-1068-E9B4-68B5-0E96F4AAB51B}"/>
            </a:ext>
          </a:extLst>
        </cdr:cNvPr>
        <cdr:cNvCxnSpPr/>
      </cdr:nvCxnSpPr>
      <cdr:spPr>
        <a:xfrm xmlns:a="http://schemas.openxmlformats.org/drawingml/2006/main">
          <a:off x="1041098" y="3443419"/>
          <a:ext cx="0" cy="103406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0.54307</cdr:x>
      <cdr:y>0.60061</cdr:y>
    </cdr:from>
    <cdr:to>
      <cdr:x>0.54307</cdr:x>
      <cdr:y>0.75095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7109F6AD-C61D-419C-2704-8AAA47713225}"/>
            </a:ext>
          </a:extLst>
        </cdr:cNvPr>
        <cdr:cNvCxnSpPr/>
      </cdr:nvCxnSpPr>
      <cdr:spPr>
        <a:xfrm xmlns:a="http://schemas.openxmlformats.org/drawingml/2006/main">
          <a:off x="2141453" y="2499254"/>
          <a:ext cx="0" cy="625597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0.81833</cdr:x>
      <cdr:y>0.6657</cdr:y>
    </cdr:from>
    <cdr:to>
      <cdr:x>0.81833</cdr:x>
      <cdr:y>0.77911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06662200-878A-57A4-2B45-3195B8FCE33A}"/>
            </a:ext>
          </a:extLst>
        </cdr:cNvPr>
        <cdr:cNvCxnSpPr/>
      </cdr:nvCxnSpPr>
      <cdr:spPr>
        <a:xfrm xmlns:a="http://schemas.openxmlformats.org/drawingml/2006/main">
          <a:off x="3226878" y="2770131"/>
          <a:ext cx="0" cy="47192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0.83374</cdr:x>
      <cdr:y>0.28589</cdr:y>
    </cdr:from>
    <cdr:to>
      <cdr:x>0.9049</cdr:x>
      <cdr:y>0.3189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85EF38F-3479-01F0-0716-3F0F9043D68B}"/>
            </a:ext>
          </a:extLst>
        </cdr:cNvPr>
        <cdr:cNvCxnSpPr/>
      </cdr:nvCxnSpPr>
      <cdr:spPr bwMode="auto">
        <a:xfrm xmlns:a="http://schemas.openxmlformats.org/drawingml/2006/main" flipV="1">
          <a:off x="3946642" y="1133545"/>
          <a:ext cx="336847" cy="13088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3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6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0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1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4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7123" y="860391"/>
            <a:ext cx="5692378" cy="877163"/>
          </a:xfrm>
        </p:spPr>
        <p:txBody>
          <a:bodyPr/>
          <a:lstStyle/>
          <a:p>
            <a:pPr eaLnBrk="1" hangingPunct="1"/>
            <a:r>
              <a:rPr lang="en-US"/>
              <a:t>TCT Template</a:t>
            </a:r>
            <a:br>
              <a:rPr lang="en-US"/>
            </a:br>
            <a:r>
              <a:rPr lang="en-US"/>
              <a:t>Title 30 pt Bold Arial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b="1"/>
              <a:t>John Doe, MD</a:t>
            </a:r>
          </a:p>
          <a:p>
            <a:pPr eaLnBrk="1" hangingPunct="1"/>
            <a:r>
              <a:rPr lang="en-US" sz="2500" b="1"/>
              <a:t>Subtitle 25 </a:t>
            </a:r>
            <a:r>
              <a:rPr lang="en-US" sz="2500" b="1" err="1"/>
              <a:t>pt</a:t>
            </a:r>
            <a:r>
              <a:rPr lang="en-US" sz="2500" b="1"/>
              <a:t> Arial Bold Italics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96F627-2B6F-AAF5-DA4B-2FBB1DEA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50B3E-7583-0872-0B77-F77AD5119EF1}"/>
              </a:ext>
            </a:extLst>
          </p:cNvPr>
          <p:cNvSpPr txBox="1"/>
          <p:nvPr/>
        </p:nvSpPr>
        <p:spPr>
          <a:xfrm flipH="1">
            <a:off x="4548539" y="411480"/>
            <a:ext cx="4191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>
                <a:solidFill>
                  <a:schemeClr val="tx2"/>
                </a:solidFill>
              </a:rPr>
              <a:t>Outcomes for the Full </a:t>
            </a:r>
            <a:br>
              <a:rPr lang="en-US" sz="2400" i="0">
                <a:solidFill>
                  <a:schemeClr val="tx2"/>
                </a:solidFill>
              </a:rPr>
            </a:br>
            <a:r>
              <a:rPr lang="en-US" sz="2400" i="0">
                <a:solidFill>
                  <a:schemeClr val="tx2"/>
                </a:solidFill>
              </a:rPr>
              <a:t>US Cohort of the FLASH FlowTriever Mechanical Thrombectomy Registry in Pulmonary Embolism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68527-8CD8-6711-010E-39FE63F42EAF}"/>
              </a:ext>
            </a:extLst>
          </p:cNvPr>
          <p:cNvSpPr txBox="1"/>
          <p:nvPr/>
        </p:nvSpPr>
        <p:spPr>
          <a:xfrm flipH="1">
            <a:off x="4548541" y="2354580"/>
            <a:ext cx="4191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>
                <a:solidFill>
                  <a:schemeClr val="tx1"/>
                </a:solidFill>
              </a:rPr>
              <a:t>Catalin Toma, MD</a:t>
            </a:r>
            <a:br>
              <a:rPr lang="en-US" sz="2000" i="0">
                <a:solidFill>
                  <a:schemeClr val="tx1"/>
                </a:solidFill>
              </a:rPr>
            </a:br>
            <a:r>
              <a:rPr lang="en-US" b="0" i="0">
                <a:solidFill>
                  <a:schemeClr val="tx1"/>
                </a:solidFill>
              </a:rPr>
              <a:t>University of Pittsburgh Medical Center, Pittsburgh, PA, USA</a:t>
            </a:r>
            <a:endParaRPr lang="en-US" sz="200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Clinical Outcomes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50E61BF-6A0A-23BD-06EB-048CF222E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943830"/>
              </p:ext>
            </p:extLst>
          </p:nvPr>
        </p:nvGraphicFramePr>
        <p:xfrm>
          <a:off x="249280" y="683419"/>
          <a:ext cx="4339941" cy="352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2BF21E0-2DB1-3F12-7A07-0DF77DC5E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66397"/>
              </p:ext>
            </p:extLst>
          </p:nvPr>
        </p:nvGraphicFramePr>
        <p:xfrm>
          <a:off x="4938731" y="711499"/>
          <a:ext cx="3608514" cy="362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36D948-79A1-EBED-409E-E011A8F25620}"/>
              </a:ext>
            </a:extLst>
          </p:cNvPr>
          <p:cNvSpPr txBox="1"/>
          <p:nvPr/>
        </p:nvSpPr>
        <p:spPr>
          <a:xfrm>
            <a:off x="5243414" y="4099550"/>
            <a:ext cx="278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chemeClr val="tx2"/>
                </a:solidFill>
                <a:latin typeface="+mn-lt"/>
              </a:rPr>
              <a:t>87.4% of patients had improvement in supplemental O</a:t>
            </a:r>
            <a:r>
              <a:rPr lang="en-US" sz="1200" b="0" baseline="-25000">
                <a:solidFill>
                  <a:schemeClr val="tx2"/>
                </a:solidFill>
                <a:latin typeface="+mn-lt"/>
              </a:rPr>
              <a:t>2</a:t>
            </a:r>
            <a:r>
              <a:rPr lang="en-US" sz="1200" b="0" baseline="3000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b="0">
                <a:solidFill>
                  <a:schemeClr val="tx2"/>
                </a:solidFill>
                <a:latin typeface="+mn-lt"/>
              </a:rPr>
              <a:t>status at 48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73228-E1F4-747A-F1A8-86DD71173C13}"/>
              </a:ext>
            </a:extLst>
          </p:cNvPr>
          <p:cNvSpPr txBox="1"/>
          <p:nvPr/>
        </p:nvSpPr>
        <p:spPr>
          <a:xfrm>
            <a:off x="2217856" y="17264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5AF7-E17B-33EF-2F8D-E0749093D924}"/>
              </a:ext>
            </a:extLst>
          </p:cNvPr>
          <p:cNvSpPr txBox="1"/>
          <p:nvPr/>
        </p:nvSpPr>
        <p:spPr>
          <a:xfrm>
            <a:off x="3407380" y="1945353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1D82B-8D44-F38C-3DBA-B4450CC6ACD9}"/>
              </a:ext>
            </a:extLst>
          </p:cNvPr>
          <p:cNvSpPr txBox="1"/>
          <p:nvPr/>
        </p:nvSpPr>
        <p:spPr>
          <a:xfrm>
            <a:off x="6848276" y="1175886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AF9C8C-1580-3FF2-01BB-48CC37256E6E}"/>
              </a:ext>
            </a:extLst>
          </p:cNvPr>
          <p:cNvGrpSpPr/>
          <p:nvPr/>
        </p:nvGrpSpPr>
        <p:grpSpPr>
          <a:xfrm>
            <a:off x="7798364" y="1909251"/>
            <a:ext cx="1268633" cy="430887"/>
            <a:chOff x="289920" y="330209"/>
            <a:chExt cx="1295456" cy="4308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D4E15D-A49D-E1A3-FB5F-9B0D1D858593}"/>
                </a:ext>
              </a:extLst>
            </p:cNvPr>
            <p:cNvSpPr txBox="1"/>
            <p:nvPr/>
          </p:nvSpPr>
          <p:spPr>
            <a:xfrm>
              <a:off x="289920" y="330209"/>
              <a:ext cx="129545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Ins="45720" rtlCol="0">
              <a:spAutoFit/>
            </a:bodyPr>
            <a:lstStyle/>
            <a:p>
              <a:r>
                <a:rPr lang="en-US" sz="1100" b="0" i="0">
                  <a:solidFill>
                    <a:schemeClr val="tx1"/>
                  </a:solidFill>
                </a:rPr>
                <a:t>    Required</a:t>
              </a:r>
            </a:p>
            <a:p>
              <a:r>
                <a:rPr lang="en-US" sz="1100" b="0" i="0">
                  <a:solidFill>
                    <a:schemeClr val="tx1"/>
                  </a:solidFill>
                </a:rPr>
                <a:t>    None (room air)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B1F041-228E-2FC0-AEB1-63BFB8C0BB6B}"/>
                </a:ext>
              </a:extLst>
            </p:cNvPr>
            <p:cNvSpPr/>
            <p:nvPr/>
          </p:nvSpPr>
          <p:spPr bwMode="auto">
            <a:xfrm>
              <a:off x="366090" y="397086"/>
              <a:ext cx="109728" cy="109728"/>
            </a:xfrm>
            <a:prstGeom prst="rect">
              <a:avLst/>
            </a:prstGeom>
            <a:solidFill>
              <a:srgbClr val="ED293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761582-94F4-CDEA-DCA8-38DA6ED9B9AA}"/>
                </a:ext>
              </a:extLst>
            </p:cNvPr>
            <p:cNvSpPr/>
            <p:nvPr/>
          </p:nvSpPr>
          <p:spPr bwMode="auto">
            <a:xfrm>
              <a:off x="366090" y="574574"/>
              <a:ext cx="109728" cy="109728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236C51-532E-25E0-7B5E-5FDCAFD92C8A}"/>
              </a:ext>
            </a:extLst>
          </p:cNvPr>
          <p:cNvSpPr txBox="1"/>
          <p:nvPr/>
        </p:nvSpPr>
        <p:spPr>
          <a:xfrm>
            <a:off x="5055220" y="4925497"/>
            <a:ext cx="3730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p</a:t>
            </a:r>
            <a:r>
              <a:rPr lang="en-US" sz="800" b="0" i="0">
                <a:solidFill>
                  <a:schemeClr val="tx1"/>
                </a:solidFill>
              </a:rPr>
              <a:t> values calculated from paired assessments.</a:t>
            </a:r>
          </a:p>
        </p:txBody>
      </p:sp>
    </p:spTree>
    <p:extLst>
      <p:ext uri="{BB962C8B-B14F-4D97-AF65-F5344CB8AC3E}">
        <p14:creationId xmlns:p14="http://schemas.microsoft.com/office/powerpoint/2010/main" val="277618864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Echocardiographic Assessments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D198B6-C29A-7C38-14EE-7D7EACA32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18251"/>
              </p:ext>
            </p:extLst>
          </p:nvPr>
        </p:nvGraphicFramePr>
        <p:xfrm>
          <a:off x="-6" y="606330"/>
          <a:ext cx="3057072" cy="394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448377-97E5-99BF-2A3A-941B4BB13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6410"/>
              </p:ext>
            </p:extLst>
          </p:nvPr>
        </p:nvGraphicFramePr>
        <p:xfrm>
          <a:off x="2997726" y="576594"/>
          <a:ext cx="3137846" cy="396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D5BA47-E0AA-B989-EFBE-0912308C1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294766"/>
              </p:ext>
            </p:extLst>
          </p:nvPr>
        </p:nvGraphicFramePr>
        <p:xfrm>
          <a:off x="5926939" y="539424"/>
          <a:ext cx="3217061" cy="433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6A678B7-7610-76E8-3C9D-85648874AEC7}"/>
              </a:ext>
            </a:extLst>
          </p:cNvPr>
          <p:cNvSpPr txBox="1"/>
          <p:nvPr/>
        </p:nvSpPr>
        <p:spPr>
          <a:xfrm>
            <a:off x="1358370" y="2043674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2D368-510F-F4A3-4BB2-ACA7CF437AE3}"/>
              </a:ext>
            </a:extLst>
          </p:cNvPr>
          <p:cNvSpPr txBox="1"/>
          <p:nvPr/>
        </p:nvSpPr>
        <p:spPr>
          <a:xfrm>
            <a:off x="2184371" y="2411807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544F81-F5AA-F536-AED7-CD2075861768}"/>
              </a:ext>
            </a:extLst>
          </p:cNvPr>
          <p:cNvSpPr txBox="1"/>
          <p:nvPr/>
        </p:nvSpPr>
        <p:spPr>
          <a:xfrm>
            <a:off x="4338803" y="2129420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635872-E669-978C-E187-986A74DA8333}"/>
              </a:ext>
            </a:extLst>
          </p:cNvPr>
          <p:cNvSpPr txBox="1"/>
          <p:nvPr/>
        </p:nvSpPr>
        <p:spPr>
          <a:xfrm>
            <a:off x="5147188" y="2623200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7C890-FEF5-6D50-EED1-4F4B05899D4D}"/>
              </a:ext>
            </a:extLst>
          </p:cNvPr>
          <p:cNvSpPr txBox="1"/>
          <p:nvPr/>
        </p:nvSpPr>
        <p:spPr>
          <a:xfrm>
            <a:off x="7172426" y="1550614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8C06A-3D79-4385-FA54-44BD928E04AD}"/>
              </a:ext>
            </a:extLst>
          </p:cNvPr>
          <p:cNvSpPr txBox="1"/>
          <p:nvPr/>
        </p:nvSpPr>
        <p:spPr>
          <a:xfrm>
            <a:off x="7981724" y="1551647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18F45-DF46-26F7-AAB1-95613075607F}"/>
              </a:ext>
            </a:extLst>
          </p:cNvPr>
          <p:cNvSpPr txBox="1"/>
          <p:nvPr/>
        </p:nvSpPr>
        <p:spPr>
          <a:xfrm>
            <a:off x="3992137" y="4918063"/>
            <a:ext cx="4793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p</a:t>
            </a:r>
            <a:r>
              <a:rPr lang="en-US" sz="800" b="0" i="0">
                <a:solidFill>
                  <a:schemeClr val="tx1"/>
                </a:solidFill>
              </a:rPr>
              <a:t> values calculated from paired assessments; mean latest follow-up ranged from 105.2–116.3 days.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A1F51BB-60EF-ED08-D69F-BE50D0BD5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11489"/>
              </p:ext>
            </p:extLst>
          </p:nvPr>
        </p:nvGraphicFramePr>
        <p:xfrm>
          <a:off x="6421875" y="1021830"/>
          <a:ext cx="227618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42">
                  <a:extLst>
                    <a:ext uri="{9D8B030D-6E8A-4147-A177-3AD203B41FA5}">
                      <a16:colId xmlns:a16="http://schemas.microsoft.com/office/drawing/2014/main" val="394497733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99117032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0" i="0" kern="1200">
                          <a:solidFill>
                            <a:schemeClr val="tx1"/>
                          </a:solidFill>
                          <a:latin typeface="Arial" charset="0"/>
                          <a:ea typeface="ヒラギノ角ゴ Pro W3"/>
                          <a:cs typeface="Arial" charset="0"/>
                        </a:rPr>
                        <a:t>  Severely reduced</a:t>
                      </a:r>
                    </a:p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0" i="0" kern="1200">
                          <a:solidFill>
                            <a:schemeClr val="tx1"/>
                          </a:solidFill>
                          <a:latin typeface="Arial" charset="0"/>
                          <a:ea typeface="ヒラギノ角ゴ Pro W3"/>
                          <a:cs typeface="Arial" charset="0"/>
                        </a:rPr>
                        <a:t>  Moderately reduced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0" i="0" kern="1200">
                          <a:solidFill>
                            <a:schemeClr val="tx1"/>
                          </a:solidFill>
                          <a:latin typeface="Arial" charset="0"/>
                          <a:ea typeface="ヒラギノ角ゴ Pro W3"/>
                          <a:cs typeface="Arial" charset="0"/>
                        </a:rPr>
                        <a:t>  Mildly reduced</a:t>
                      </a:r>
                    </a:p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0" i="0" kern="1200">
                          <a:solidFill>
                            <a:schemeClr val="tx1"/>
                          </a:solidFill>
                          <a:latin typeface="Arial" charset="0"/>
                          <a:ea typeface="ヒラギノ角ゴ Pro W3"/>
                          <a:cs typeface="Arial" charset="0"/>
                        </a:rPr>
                        <a:t>  Normal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42824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BED0DB45-CD83-79AE-3ADB-FD8310984CD0}"/>
              </a:ext>
            </a:extLst>
          </p:cNvPr>
          <p:cNvGrpSpPr/>
          <p:nvPr/>
        </p:nvGrpSpPr>
        <p:grpSpPr>
          <a:xfrm>
            <a:off x="6451663" y="1091709"/>
            <a:ext cx="1365326" cy="223878"/>
            <a:chOff x="6524226" y="1067585"/>
            <a:chExt cx="1365326" cy="223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9F638D-0393-56D6-C01E-19D961542C76}"/>
                </a:ext>
              </a:extLst>
            </p:cNvPr>
            <p:cNvSpPr/>
            <p:nvPr/>
          </p:nvSpPr>
          <p:spPr bwMode="auto">
            <a:xfrm>
              <a:off x="6524226" y="1069379"/>
              <a:ext cx="91440" cy="91440"/>
            </a:xfrm>
            <a:prstGeom prst="rect">
              <a:avLst/>
            </a:prstGeom>
            <a:solidFill>
              <a:srgbClr val="ED293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3FB05E-D575-7DDB-56AB-9713F8DED420}"/>
                </a:ext>
              </a:extLst>
            </p:cNvPr>
            <p:cNvSpPr/>
            <p:nvPr/>
          </p:nvSpPr>
          <p:spPr bwMode="auto">
            <a:xfrm>
              <a:off x="6524226" y="1200023"/>
              <a:ext cx="91440" cy="9144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7A81FD-86C1-F6F6-FDBA-F5EEFAA090F6}"/>
                </a:ext>
              </a:extLst>
            </p:cNvPr>
            <p:cNvSpPr/>
            <p:nvPr/>
          </p:nvSpPr>
          <p:spPr bwMode="auto">
            <a:xfrm>
              <a:off x="7798112" y="1067585"/>
              <a:ext cx="91440" cy="9144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B6ABBA-C30D-9E5F-99D7-11827C942848}"/>
                </a:ext>
              </a:extLst>
            </p:cNvPr>
            <p:cNvSpPr/>
            <p:nvPr/>
          </p:nvSpPr>
          <p:spPr bwMode="auto">
            <a:xfrm>
              <a:off x="7798112" y="1200023"/>
              <a:ext cx="91440" cy="91440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52746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2B42E2-D1CD-C426-9AB5-FD7677E1F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658109"/>
              </p:ext>
            </p:extLst>
          </p:nvPr>
        </p:nvGraphicFramePr>
        <p:xfrm>
          <a:off x="5149898" y="579120"/>
          <a:ext cx="3943256" cy="416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16681"/>
            <a:ext cx="7769225" cy="566738"/>
          </a:xfrm>
        </p:spPr>
        <p:txBody>
          <a:bodyPr/>
          <a:lstStyle/>
          <a:p>
            <a:r>
              <a:rPr lang="en-US"/>
              <a:t>Dyspnea and Quality of Life Measures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6C3657-4C40-E66A-B7B4-79D076967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757842"/>
              </p:ext>
            </p:extLst>
          </p:nvPr>
        </p:nvGraphicFramePr>
        <p:xfrm>
          <a:off x="64305" y="563880"/>
          <a:ext cx="4733660" cy="396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EF020365-2A0B-F0F6-FA56-6868D7CC2919}"/>
              </a:ext>
            </a:extLst>
          </p:cNvPr>
          <p:cNvGrpSpPr/>
          <p:nvPr/>
        </p:nvGrpSpPr>
        <p:grpSpPr>
          <a:xfrm>
            <a:off x="4501313" y="2452454"/>
            <a:ext cx="452115" cy="938719"/>
            <a:chOff x="4323085" y="527741"/>
            <a:chExt cx="452115" cy="9387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5ACD5C-2060-25A1-39F6-977033E9A252}"/>
                </a:ext>
              </a:extLst>
            </p:cNvPr>
            <p:cNvGrpSpPr/>
            <p:nvPr/>
          </p:nvGrpSpPr>
          <p:grpSpPr>
            <a:xfrm>
              <a:off x="4323085" y="527741"/>
              <a:ext cx="452115" cy="938719"/>
              <a:chOff x="7193280" y="43239"/>
              <a:chExt cx="452115" cy="93871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F907A10-426E-CD25-9990-1DE8A4515121}"/>
                  </a:ext>
                </a:extLst>
              </p:cNvPr>
              <p:cNvGrpSpPr/>
              <p:nvPr/>
            </p:nvGrpSpPr>
            <p:grpSpPr>
              <a:xfrm>
                <a:off x="7193280" y="43239"/>
                <a:ext cx="452115" cy="938719"/>
                <a:chOff x="289920" y="330209"/>
                <a:chExt cx="328059" cy="93871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64390E-A95B-0D2C-AE3E-D8BBAE422A54}"/>
                    </a:ext>
                  </a:extLst>
                </p:cNvPr>
                <p:cNvSpPr txBox="1"/>
                <p:nvPr/>
              </p:nvSpPr>
              <p:spPr>
                <a:xfrm>
                  <a:off x="289920" y="330209"/>
                  <a:ext cx="328059" cy="9387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4</a:t>
                  </a:r>
                </a:p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3</a:t>
                  </a:r>
                </a:p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2</a:t>
                  </a:r>
                </a:p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1</a:t>
                  </a:r>
                </a:p>
                <a:p>
                  <a:r>
                    <a:rPr lang="en-US" sz="1100" b="0" i="0">
                      <a:solidFill>
                        <a:schemeClr val="tx1"/>
                      </a:solidFill>
                    </a:rPr>
                    <a:t>    0 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0B14CF2-6EF2-78B6-2835-771717440A57}"/>
                    </a:ext>
                  </a:extLst>
                </p:cNvPr>
                <p:cNvSpPr/>
                <p:nvPr/>
              </p:nvSpPr>
              <p:spPr bwMode="auto">
                <a:xfrm>
                  <a:off x="366090" y="397086"/>
                  <a:ext cx="79620" cy="109728"/>
                </a:xfrm>
                <a:prstGeom prst="rect">
                  <a:avLst/>
                </a:prstGeom>
                <a:solidFill>
                  <a:srgbClr val="ED293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1" u="none" strike="noStrike" cap="none" normalizeH="0" baseline="0">
                    <a:ln>
                      <a:noFill/>
                    </a:ln>
                    <a:solidFill>
                      <a:srgbClr val="FFCC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D7A45A9-DA06-D570-6E48-8F6E89EFA599}"/>
                    </a:ext>
                  </a:extLst>
                </p:cNvPr>
                <p:cNvSpPr/>
                <p:nvPr/>
              </p:nvSpPr>
              <p:spPr bwMode="auto">
                <a:xfrm>
                  <a:off x="366090" y="567316"/>
                  <a:ext cx="79620" cy="109728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1" u="none" strike="noStrike" cap="none" normalizeH="0" baseline="0">
                    <a:ln>
                      <a:noFill/>
                    </a:ln>
                    <a:solidFill>
                      <a:srgbClr val="FFCC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ヒラギノ角ゴ Pro W3" pitchFamily="-111" charset="-128"/>
                  </a:endParaRP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2D5F5A-7530-44EA-A87D-F5383088FFA7}"/>
                  </a:ext>
                </a:extLst>
              </p:cNvPr>
              <p:cNvSpPr/>
              <p:nvPr/>
            </p:nvSpPr>
            <p:spPr bwMode="auto">
              <a:xfrm>
                <a:off x="7298254" y="630024"/>
                <a:ext cx="109729" cy="109728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-111" charset="-128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96229A0-C507-DFA9-6279-CDF5872E1814}"/>
                  </a:ext>
                </a:extLst>
              </p:cNvPr>
              <p:cNvSpPr/>
              <p:nvPr/>
            </p:nvSpPr>
            <p:spPr bwMode="auto">
              <a:xfrm>
                <a:off x="7298254" y="798397"/>
                <a:ext cx="109729" cy="109728"/>
              </a:xfrm>
              <a:prstGeom prst="rect">
                <a:avLst/>
              </a:prstGeom>
              <a:solidFill>
                <a:srgbClr val="6699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-111" charset="-128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5CBA2E-E675-4051-D315-15BC6A76AF49}"/>
                </a:ext>
              </a:extLst>
            </p:cNvPr>
            <p:cNvSpPr/>
            <p:nvPr/>
          </p:nvSpPr>
          <p:spPr bwMode="auto">
            <a:xfrm>
              <a:off x="4428059" y="939687"/>
              <a:ext cx="109729" cy="10972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16BFE5C-5168-6547-F548-AF84F1E38C8B}"/>
              </a:ext>
            </a:extLst>
          </p:cNvPr>
          <p:cNvSpPr txBox="1"/>
          <p:nvPr/>
        </p:nvSpPr>
        <p:spPr>
          <a:xfrm>
            <a:off x="1635040" y="1524277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AEA8BA-0E09-8415-3AD8-0D9B8366C516}"/>
              </a:ext>
            </a:extLst>
          </p:cNvPr>
          <p:cNvSpPr txBox="1"/>
          <p:nvPr/>
        </p:nvSpPr>
        <p:spPr>
          <a:xfrm>
            <a:off x="2634744" y="1525039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B23BB6-09EB-D398-0792-2A2F57E86C1F}"/>
              </a:ext>
            </a:extLst>
          </p:cNvPr>
          <p:cNvSpPr txBox="1"/>
          <p:nvPr/>
        </p:nvSpPr>
        <p:spPr>
          <a:xfrm>
            <a:off x="3634448" y="1524628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3D17A9-C2D4-6FD4-852C-A45070027764}"/>
              </a:ext>
            </a:extLst>
          </p:cNvPr>
          <p:cNvSpPr txBox="1"/>
          <p:nvPr/>
        </p:nvSpPr>
        <p:spPr>
          <a:xfrm>
            <a:off x="6932344" y="2887073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5AD32A-C964-1BD5-92B0-A004BB7D2F37}"/>
              </a:ext>
            </a:extLst>
          </p:cNvPr>
          <p:cNvSpPr txBox="1"/>
          <p:nvPr/>
        </p:nvSpPr>
        <p:spPr>
          <a:xfrm>
            <a:off x="8008939" y="3136367"/>
            <a:ext cx="93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139C6-2287-D65F-20F8-0FA07127199C}"/>
              </a:ext>
            </a:extLst>
          </p:cNvPr>
          <p:cNvSpPr txBox="1"/>
          <p:nvPr/>
        </p:nvSpPr>
        <p:spPr>
          <a:xfrm>
            <a:off x="3888059" y="4925497"/>
            <a:ext cx="4898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p</a:t>
            </a:r>
            <a:r>
              <a:rPr lang="en-US" sz="800" b="0" i="0">
                <a:solidFill>
                  <a:schemeClr val="tx1"/>
                </a:solidFill>
              </a:rPr>
              <a:t> values calculated from paired assessments; score change is mean change from baseline to 6 months.</a:t>
            </a:r>
          </a:p>
        </p:txBody>
      </p:sp>
    </p:spTree>
    <p:extLst>
      <p:ext uri="{BB962C8B-B14F-4D97-AF65-F5344CB8AC3E}">
        <p14:creationId xmlns:p14="http://schemas.microsoft.com/office/powerpoint/2010/main" val="346288914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0F34-1791-232F-37E9-35A2CE0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Readmissions and Long-Term Sequelae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61DE9E-E279-C541-B9C2-D622084E0209}"/>
              </a:ext>
            </a:extLst>
          </p:cNvPr>
          <p:cNvSpPr/>
          <p:nvPr/>
        </p:nvSpPr>
        <p:spPr bwMode="auto">
          <a:xfrm>
            <a:off x="1502627" y="2628210"/>
            <a:ext cx="6026123" cy="136124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319A6B-5374-8F31-E487-B10D0B9AAD09}"/>
              </a:ext>
            </a:extLst>
          </p:cNvPr>
          <p:cNvSpPr/>
          <p:nvPr/>
        </p:nvSpPr>
        <p:spPr bwMode="auto">
          <a:xfrm>
            <a:off x="1502627" y="1089267"/>
            <a:ext cx="6026123" cy="1361242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552879C2-E992-1BA9-A30F-3BFA0D7CC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11790"/>
              </p:ext>
            </p:extLst>
          </p:nvPr>
        </p:nvGraphicFramePr>
        <p:xfrm>
          <a:off x="1578349" y="1266968"/>
          <a:ext cx="587297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083">
                  <a:extLst>
                    <a:ext uri="{9D8B030D-6E8A-4147-A177-3AD203B41FA5}">
                      <a16:colId xmlns:a16="http://schemas.microsoft.com/office/drawing/2014/main" val="1253533244"/>
                    </a:ext>
                  </a:extLst>
                </a:gridCol>
                <a:gridCol w="1761892">
                  <a:extLst>
                    <a:ext uri="{9D8B030D-6E8A-4147-A177-3AD203B41FA5}">
                      <a16:colId xmlns:a16="http://schemas.microsoft.com/office/drawing/2014/main" val="1515600415"/>
                    </a:ext>
                  </a:extLst>
                </a:gridCol>
              </a:tblGrid>
              <a:tr h="32621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>
                          <a:solidFill>
                            <a:schemeClr val="bg1"/>
                          </a:solidFill>
                          <a:latin typeface="+mn-lt"/>
                        </a:rPr>
                        <a:t>All-Cause Readmissions at 30-day visit: </a:t>
                      </a:r>
                      <a:endParaRPr lang="en-US" sz="1600" b="0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  <a:latin typeface="+mn-lt"/>
                        </a:rPr>
                        <a:t>6.2%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912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lvl="3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  <a:latin typeface="+mn-lt"/>
                        </a:rPr>
                        <a:t>Related to PE treatment: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  <a:latin typeface="+mn-lt"/>
                        </a:rPr>
                        <a:t>1.4% (10/711)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2777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  <a:latin typeface="+mn-lt"/>
                        </a:rPr>
                        <a:t>Unrelated to PE treatment: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bg1"/>
                          </a:solidFill>
                          <a:latin typeface="+mn-lt"/>
                        </a:rPr>
                        <a:t>4.8% (34/714)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18242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D3C534C4-AA55-1E3A-776F-BD72A9C77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84313"/>
              </p:ext>
            </p:extLst>
          </p:nvPr>
        </p:nvGraphicFramePr>
        <p:xfrm>
          <a:off x="1578348" y="2805911"/>
          <a:ext cx="587297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083">
                  <a:extLst>
                    <a:ext uri="{9D8B030D-6E8A-4147-A177-3AD203B41FA5}">
                      <a16:colId xmlns:a16="http://schemas.microsoft.com/office/drawing/2014/main" val="1253533244"/>
                    </a:ext>
                  </a:extLst>
                </a:gridCol>
                <a:gridCol w="1761892">
                  <a:extLst>
                    <a:ext uri="{9D8B030D-6E8A-4147-A177-3AD203B41FA5}">
                      <a16:colId xmlns:a16="http://schemas.microsoft.com/office/drawing/2014/main" val="1515600415"/>
                    </a:ext>
                  </a:extLst>
                </a:gridCol>
              </a:tblGrid>
              <a:tr h="32621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>
                          <a:solidFill>
                            <a:schemeClr val="tx1"/>
                          </a:solidFill>
                          <a:latin typeface="+mn-lt"/>
                        </a:rPr>
                        <a:t>Long-Term Sequelae at 6-month visit: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912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lvl="3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latin typeface="+mn-lt"/>
                        </a:rPr>
                        <a:t>CTEPH: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n-lt"/>
                        </a:rPr>
                        <a:t>1.2%  </a:t>
                      </a:r>
                      <a:r>
                        <a:rPr lang="en-US" sz="900" b="1" i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n-lt"/>
                        </a:rPr>
                        <a:t>(6/490)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2777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latin typeface="+mn-lt"/>
                        </a:rPr>
                        <a:t>CTED/Post-PE Syndrome: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tx1"/>
                          </a:solidFill>
                          <a:latin typeface="+mn-lt"/>
                        </a:rPr>
                        <a:t>2.0% (10/497)</a:t>
                      </a:r>
                      <a:endParaRPr lang="en-US" sz="16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1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9884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26F2-21FB-D02B-1A2B-6243CB47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" y="112388"/>
            <a:ext cx="7769225" cy="566738"/>
          </a:xfrm>
        </p:spPr>
        <p:txBody>
          <a:bodyPr/>
          <a:lstStyle/>
          <a:p>
            <a:r>
              <a:rPr lang="en-US"/>
              <a:t>FLASH in Perspective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D92CA25-5EB6-2B06-EB76-9035B080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28" y="4707911"/>
            <a:ext cx="4092939" cy="3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sz="700" b="0" i="0">
                <a:solidFill>
                  <a:schemeClr val="tx1"/>
                </a:solidFill>
              </a:rPr>
              <a:t>PERT Consortium Quality Database. Presented by E. </a:t>
            </a:r>
            <a:r>
              <a:rPr lang="en-US" sz="700" b="0" i="0" err="1">
                <a:solidFill>
                  <a:schemeClr val="tx1"/>
                </a:solidFill>
              </a:rPr>
              <a:t>Secemsky</a:t>
            </a:r>
            <a:r>
              <a:rPr lang="en-US" sz="700" b="0" i="0">
                <a:solidFill>
                  <a:schemeClr val="tx1"/>
                </a:solidFill>
              </a:rPr>
              <a:t>. (October 2021)</a:t>
            </a:r>
          </a:p>
          <a:p>
            <a:pPr marL="228600" indent="-228600">
              <a:buFontTx/>
              <a:buAutoNum type="arabicPeriod"/>
            </a:pPr>
            <a:r>
              <a:rPr lang="en-US" sz="700" b="0" i="0" err="1">
                <a:solidFill>
                  <a:schemeClr val="tx1"/>
                </a:solidFill>
              </a:rPr>
              <a:t>Ismayl</a:t>
            </a:r>
            <a:r>
              <a:rPr lang="en-US" sz="700" b="0" i="0">
                <a:solidFill>
                  <a:schemeClr val="tx1"/>
                </a:solidFill>
              </a:rPr>
              <a:t> M, et al. </a:t>
            </a:r>
            <a:r>
              <a:rPr lang="en-US" sz="700" b="0">
                <a:solidFill>
                  <a:schemeClr val="tx1"/>
                </a:solidFill>
              </a:rPr>
              <a:t>Am J </a:t>
            </a:r>
            <a:r>
              <a:rPr lang="en-US" sz="700" b="0" err="1">
                <a:solidFill>
                  <a:schemeClr val="tx1"/>
                </a:solidFill>
              </a:rPr>
              <a:t>Cardiol</a:t>
            </a:r>
            <a:r>
              <a:rPr lang="en-US" sz="700" b="0" i="0">
                <a:solidFill>
                  <a:schemeClr val="tx1"/>
                </a:solidFill>
              </a:rPr>
              <a:t>. 2022 (Catheter-directed thrombolysis meta-analysis)</a:t>
            </a:r>
          </a:p>
          <a:p>
            <a:pPr marL="228600" indent="-228600">
              <a:buFontTx/>
              <a:buAutoNum type="arabicPeriod"/>
            </a:pPr>
            <a:r>
              <a:rPr lang="en-US" sz="700" b="0" i="0">
                <a:solidFill>
                  <a:schemeClr val="tx1"/>
                </a:solidFill>
              </a:rPr>
              <a:t>PERT Consortium Quality Database. Presented by R. Lookstein. (October 2020)</a:t>
            </a:r>
          </a:p>
          <a:p>
            <a:pPr marL="228600" indent="-228600">
              <a:buFontTx/>
              <a:buAutoNum type="arabicPeriod"/>
            </a:pPr>
            <a:endParaRPr lang="en-US" sz="700" b="0" i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B36AF27-8B01-C852-D7A8-A20B31F28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512739"/>
              </p:ext>
            </p:extLst>
          </p:nvPr>
        </p:nvGraphicFramePr>
        <p:xfrm>
          <a:off x="174676" y="432071"/>
          <a:ext cx="5341042" cy="391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92BBF9-0D1C-207E-05B9-1085305C832A}"/>
              </a:ext>
            </a:extLst>
          </p:cNvPr>
          <p:cNvSpPr txBox="1"/>
          <p:nvPr/>
        </p:nvSpPr>
        <p:spPr>
          <a:xfrm>
            <a:off x="1285334" y="3734592"/>
            <a:ext cx="302682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41121-61A9-E173-AF9A-9F76159BC2AE}"/>
              </a:ext>
            </a:extLst>
          </p:cNvPr>
          <p:cNvSpPr txBox="1"/>
          <p:nvPr/>
        </p:nvSpPr>
        <p:spPr>
          <a:xfrm>
            <a:off x="2609212" y="3734592"/>
            <a:ext cx="520557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670AF-DE82-0E40-C296-EE0E293C7634}"/>
              </a:ext>
            </a:extLst>
          </p:cNvPr>
          <p:cNvSpPr txBox="1"/>
          <p:nvPr/>
        </p:nvSpPr>
        <p:spPr>
          <a:xfrm>
            <a:off x="3958011" y="3729386"/>
            <a:ext cx="520557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baseline="3000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7EAEFC-C649-E6F1-477A-4B4B1515F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002901"/>
              </p:ext>
            </p:extLst>
          </p:nvPr>
        </p:nvGraphicFramePr>
        <p:xfrm>
          <a:off x="5552493" y="303174"/>
          <a:ext cx="3461861" cy="391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4EE4130-6784-A73C-971E-52F461D804A5}"/>
              </a:ext>
            </a:extLst>
          </p:cNvPr>
          <p:cNvSpPr txBox="1"/>
          <p:nvPr/>
        </p:nvSpPr>
        <p:spPr>
          <a:xfrm>
            <a:off x="7023144" y="3729386"/>
            <a:ext cx="520557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baseline="3000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403920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5673-9F75-2A77-F428-A443C3619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52" y="813612"/>
            <a:ext cx="8488776" cy="35162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/>
              <a:t>FLASH results demonstrate the </a:t>
            </a:r>
            <a:r>
              <a:rPr lang="en-US" sz="1800">
                <a:solidFill>
                  <a:srgbClr val="FEB91A"/>
                </a:solidFill>
              </a:rPr>
              <a:t>excellent safety profile </a:t>
            </a:r>
            <a:r>
              <a:rPr lang="en-US" sz="1800"/>
              <a:t>of the FlowTriever System with a 1.4% major bleeding rate and 0.4% rate of other MAEs in the largest prospective interventional study population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/>
              <a:t>In a real-world patient population with prevalent baseline predictors of mortality, </a:t>
            </a:r>
            <a:r>
              <a:rPr lang="en-US" sz="1800">
                <a:solidFill>
                  <a:srgbClr val="FEB91A"/>
                </a:solidFill>
              </a:rPr>
              <a:t>all-cause mortality was &lt;1% </a:t>
            </a:r>
            <a:r>
              <a:rPr lang="en-US" sz="1800"/>
              <a:t>at the 30-day visit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>
                <a:solidFill>
                  <a:srgbClr val="FEB91A"/>
                </a:solidFill>
              </a:rPr>
              <a:t>Hemodynamics improved on-table</a:t>
            </a:r>
            <a:r>
              <a:rPr lang="en-US" sz="1800"/>
              <a:t>, acute vitals and RV strain normalized, and clinical recovery continued through 6 months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/>
              <a:t>Data from ongoing PEERLESS RCT will provide important evidence regarding the safety and effectiveness of FlowTriever mechanical thrombectomy compared with catheter-directed thrombolysis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1CD01C-EB96-963C-E920-24C9BE6E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" y="112388"/>
            <a:ext cx="7769225" cy="566738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3944197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DBFF-AF5A-7F07-A78F-F0982E54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7769225" cy="566738"/>
          </a:xfrm>
        </p:spPr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2125D-25F8-A8F6-3D42-367F3B86ACCB}"/>
              </a:ext>
            </a:extLst>
          </p:cNvPr>
          <p:cNvSpPr txBox="1"/>
          <p:nvPr/>
        </p:nvSpPr>
        <p:spPr>
          <a:xfrm>
            <a:off x="2747908" y="4784099"/>
            <a:ext cx="38591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*Past Principal Investigators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5DC60A-CBAF-C414-6D7E-6AE375D10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96683"/>
              </p:ext>
            </p:extLst>
          </p:nvPr>
        </p:nvGraphicFramePr>
        <p:xfrm>
          <a:off x="323850" y="565437"/>
          <a:ext cx="4023360" cy="386932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78055113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1449965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</a:rPr>
                        <a:t>PRINCIPAL INVESTIGATORS</a:t>
                      </a:r>
                      <a:endParaRPr lang="en-US" sz="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</a:rPr>
                        <a:t>SITES</a:t>
                      </a:r>
                      <a:endParaRPr lang="en-US" sz="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2673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spc="10">
                          <a:solidFill>
                            <a:schemeClr val="tx2"/>
                          </a:solidFill>
                          <a:effectLst/>
                        </a:rPr>
                        <a:t>Catalin </a:t>
                      </a:r>
                      <a:r>
                        <a:rPr lang="en-US" sz="800" kern="1200" spc="-10">
                          <a:solidFill>
                            <a:schemeClr val="tx2"/>
                          </a:solidFill>
                          <a:effectLst/>
                        </a:rPr>
                        <a:t>Toma</a:t>
                      </a:r>
                      <a:r>
                        <a:rPr lang="en-US" sz="800" kern="1200" spc="1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br>
                        <a:rPr lang="en-US" sz="800" kern="1200" spc="1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800" kern="1200" spc="10">
                          <a:solidFill>
                            <a:schemeClr val="tx2"/>
                          </a:solidFill>
                          <a:effectLst/>
                        </a:rPr>
                        <a:t>(Global FLASH PI)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spc="10">
                          <a:effectLst/>
                        </a:rPr>
                        <a:t>University of Pittsburgh Medical</a:t>
                      </a:r>
                      <a:r>
                        <a:rPr lang="en-US" sz="800" kern="1200" spc="-35">
                          <a:effectLst/>
                        </a:rPr>
                        <a:t> </a:t>
                      </a:r>
                      <a:r>
                        <a:rPr lang="en-US" sz="800" kern="1200" spc="10">
                          <a:effectLst/>
                        </a:rPr>
                        <a:t>Center (Pittsburgh, PA)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200945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Jaber, Wissam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Emory University (Atlanta, GA)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588537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Weinberg, Mitchell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Northwell Health (Manhasset,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51925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Bunte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Matthew; </a:t>
                      </a:r>
                      <a:b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Wible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Brandt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Saint Luke's Hospital of Kansas City </a:t>
                      </a:r>
                      <a:br>
                        <a:rPr lang="en-US" sz="800" kern="1200">
                          <a:effectLst/>
                        </a:rPr>
                      </a:br>
                      <a:r>
                        <a:rPr lang="en-US" sz="800" kern="1200">
                          <a:effectLst/>
                        </a:rPr>
                        <a:t>(Lee's Summit, MO)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28279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Stegman, Brian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CentraCare Heart &amp; Vascular Center (St. Cloud, MN)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5079889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Khandhar, Sameer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University of Pennsylvania (Philadelphia, PA)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236822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Gondi,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Sreedevi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Baptist Health Louisville (Louisville, KY)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613610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Chambers, Jeffrey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Metropolitan Heart &amp; Vascular Institute (Minneapolis, MN)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0672564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Amin, Rohit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Sacred Heart (Pensacola,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90075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Leung, Daniel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Christiana Care Health Services (Newark, DE)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423431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Pollak, Jeffrey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Yale University (New Haven, CT)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947186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Kado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Herman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Providence Hospital (Madison Heights,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7896386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Sarosi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Michael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St. Joseph Mercy (Ypsilanti,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1440969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Brown, Michael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Missouri Cardiovascular Specialists (Columbia, MO)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8549183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Castle, Jordan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Providence Sacred Heart (Spokane, WA)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073672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Bhat,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Ambarish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University of Missouri, Columbia (Columbia, MO)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100536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Savin, Michael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Oakland University William Beaumont School of Medicine</a:t>
                      </a:r>
                      <a:r>
                        <a:rPr lang="en-US" sz="800" kern="1200">
                          <a:effectLst/>
                        </a:rPr>
                        <a:t> </a:t>
                      </a:r>
                      <a:br>
                        <a:rPr lang="en-US" sz="800" kern="1200">
                          <a:effectLst/>
                        </a:rPr>
                      </a:br>
                      <a:r>
                        <a:rPr lang="en-US" sz="800" kern="1200">
                          <a:effectLst/>
                        </a:rPr>
                        <a:t>(Royal Oak,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705061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Siskin, Gary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kern="1200">
                          <a:effectLst/>
                        </a:rPr>
                        <a:t>Albany Medical Center (Albany,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159730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Beam, Daren/Stewart, Lauren Kathryn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Indiana University School of Medicine (Indianapolis, 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351883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Brancheau, Daniel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</a:t>
                      </a:r>
                      <a:r>
                        <a:rPr lang="en-US" sz="800" kern="1200" err="1">
                          <a:effectLst/>
                        </a:rPr>
                        <a:t>Genesys</a:t>
                      </a:r>
                      <a:r>
                        <a:rPr lang="en-US" sz="800" kern="1200">
                          <a:effectLst/>
                        </a:rPr>
                        <a:t> Hospital (Grand Blanc,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692756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Ahmed, Mustafa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UAB Division of Cardiovascular Disease (Birmingham, AL)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480352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Rosenberg, Michael;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Fanola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Christina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University of Minnesota (Minneapolis, MN)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444852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Elmasri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Fakhir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800" kern="1200">
                          <a:effectLst/>
                        </a:rPr>
                        <a:t>Lakeland Vascular Institute (Lakeland,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756764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Zlotnik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David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SUNY, The University at Buffalo (Buffalo,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970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C1B0C4-2C25-191C-B1B5-066A2C915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22966"/>
              </p:ext>
            </p:extLst>
          </p:nvPr>
        </p:nvGraphicFramePr>
        <p:xfrm>
          <a:off x="4568824" y="568039"/>
          <a:ext cx="4346576" cy="386671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82396">
                  <a:extLst>
                    <a:ext uri="{9D8B030D-6E8A-4147-A177-3AD203B41FA5}">
                      <a16:colId xmlns:a16="http://schemas.microsoft.com/office/drawing/2014/main" val="78055113"/>
                    </a:ext>
                  </a:extLst>
                </a:gridCol>
                <a:gridCol w="2964180">
                  <a:extLst>
                    <a:ext uri="{9D8B030D-6E8A-4147-A177-3AD203B41FA5}">
                      <a16:colId xmlns:a16="http://schemas.microsoft.com/office/drawing/2014/main" val="1449965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</a:rPr>
                        <a:t>PRINCIPAL INVESTIGATORS</a:t>
                      </a:r>
                      <a:endParaRPr lang="en-US" sz="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2"/>
                          </a:solidFill>
                          <a:effectLst/>
                        </a:rPr>
                        <a:t>SITES</a:t>
                      </a:r>
                      <a:endParaRPr lang="en-US" sz="8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2673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Bisharat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Mohannad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Memorial Hospital Jacksonville (Jacksonville,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221165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Butros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Paul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Inova Health System (Fairfax, VA)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528100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Koenig, Gerald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Henry Ford Health System (Detroit,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113658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Zybulewski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Adam; *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Olivieri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Brandon, *Beasley, Robert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Mount Sinai Medical Center of Florida (Miami,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5937250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Angel, Wesley; Roberts, Jon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Methodist Healthcare Foundation (Germantown, TN)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397285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Kerrigan, Jimmy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St. Thomas West (Nashville, TN)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132876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2"/>
                          </a:solidFill>
                          <a:effectLst/>
                        </a:rPr>
                        <a:t>Li, Jun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University Hospitals Cleveland Medical Center 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(Cleveland, OH)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289807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Schimmel, Daniel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Northwestern University (Chicago, IL)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329418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Balderman, Joshua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Pima Heart and Vascular (Tucson, AZ)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249805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Patton, Marquand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Palmetto General Hospital (Hialeah,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110324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Walker, Chris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UTMC Knoxville (Knoxville, TN)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1363342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Gonsalves, Carin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Thomas Jefferson University (Philadelphia, PA)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747679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Kasmikha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Zaid; </a:t>
                      </a:r>
                      <a:b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*</a:t>
                      </a: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Qaqi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Osama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Ascension Providence Rochester Hospital (Rochester, MI)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1697455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Veerina, Kalyan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Opelousas General (Opelousas, LA)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929015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Dexter, David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Sentara (Norfolk, VA)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341974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Lookstein, Robert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Mount Sinai Medical Center (New York,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508380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err="1">
                          <a:solidFill>
                            <a:schemeClr val="tx2"/>
                          </a:solidFill>
                          <a:effectLst/>
                        </a:rPr>
                        <a:t>Lasic</a:t>
                      </a: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, Zoran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Jamaica Hospital/Lenox Hill (New York,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8700607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2"/>
                          </a:solidFill>
                          <a:effectLst/>
                        </a:rPr>
                        <a:t>Mahjoobi, Maziar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Texoma Medical Center (Denison, TX)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7253950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Paul, Jonathan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University of Chicago (Chicago, IL)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7574659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Tumuluri, Ramagopal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Aurora St. Luke’s Medical Center (Milwaukee, WI)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5725691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Horowitz, James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NYU Langone Medical Center (New York, 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955580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Lee, Justin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Sarasota Memorial (Sarasota, FL)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2324898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Leonardi, Robert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Lexington Medical Center (Lexington, KY)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893644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Patel, Mitul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Valley Health (Ridgewood, NJ)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5861004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Rothschild, Daniel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Norton Healthcare (Louisville, KY)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5180973"/>
                  </a:ext>
                </a:extLst>
              </a:tr>
              <a:tr h="44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tx2"/>
                          </a:solidFill>
                          <a:effectLst/>
                        </a:rPr>
                        <a:t>Tabriz, David</a:t>
                      </a:r>
                      <a:endParaRPr lang="en-US" sz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Rush University Medical Center (Chicago, IL)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4" marR="170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3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51826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6BAB-A5DB-6F2C-47ED-17371929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Publication In </a:t>
            </a:r>
            <a:r>
              <a:rPr lang="en-US" i="1">
                <a:solidFill>
                  <a:schemeClr val="tx2"/>
                </a:solidFill>
              </a:rPr>
              <a:t>EuroIntervention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12204-CDC7-F26C-183F-6CCAA479B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3"/>
          <a:stretch/>
        </p:blipFill>
        <p:spPr>
          <a:xfrm>
            <a:off x="1136474" y="1239223"/>
            <a:ext cx="6864703" cy="23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962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379008-BCA7-94FF-CBC1-09A0C6CF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Linear Regression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9C603-1968-4B0A-C221-59B4F2E3BC6D}"/>
              </a:ext>
            </a:extLst>
          </p:cNvPr>
          <p:cNvSpPr txBox="1"/>
          <p:nvPr/>
        </p:nvSpPr>
        <p:spPr>
          <a:xfrm>
            <a:off x="2880361" y="760498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Absolute Reduction in mPAP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A845100-60A1-E8CE-8435-2DC66C394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147555"/>
              </p:ext>
            </p:extLst>
          </p:nvPr>
        </p:nvGraphicFramePr>
        <p:xfrm>
          <a:off x="4594226" y="1374934"/>
          <a:ext cx="448056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34969202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694505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80431991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20349261"/>
                    </a:ext>
                  </a:extLst>
                </a:gridCol>
              </a:tblGrid>
              <a:tr h="222637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Effect Estimate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95% CI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-value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97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(distal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(-1.38, 0.80)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0.606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47096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(proximal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(-0.81, 1.70)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74591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(both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-2.95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(-4.45, -1.46)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&lt;.001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1730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history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1.26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(-0.37, 2.88)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0.130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9360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PHTN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(-1.38, 1.74)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0.821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5251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Cancer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(-1.64, 0.66)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0.405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16151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Lytics contraindication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(-1.14, 0.79)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0.721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93779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RV/LV 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(-1.01, 0.97)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0.969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899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Heart rate (per 10bpm)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(-0.42, 0.05)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0.127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19922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symptom duration (per 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(-0.04, 0.09)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0.463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3724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sPAP (≥70 vs. &lt;70 mmHg)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4.07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(2.44, 5.69)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&lt;.001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410583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6FF59099-8CE5-E17F-0C42-A4A669611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597696"/>
              </p:ext>
            </p:extLst>
          </p:nvPr>
        </p:nvGraphicFramePr>
        <p:xfrm>
          <a:off x="71121" y="1374934"/>
          <a:ext cx="4478655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34969202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694505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0431991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20349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Effect Estimate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95% CI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-value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97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Baseline mPAP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(-0.44,-0.32)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&lt;.001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400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Age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(-0.01, 0.06)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71149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Gender (male vs. female)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(-0.53, 1.39)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0.380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397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Race (Black vs. White)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(-0.50, 1.64)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0.297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93142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Race (others/unknown vs. White)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(-2.28, 2.65)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0.883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72736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BMI (kg/m</a:t>
                      </a:r>
                      <a:r>
                        <a:rPr lang="en-US" sz="900" b="0" baseline="3000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900" b="0" baseline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9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(0.02, 0.14)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832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Intermediate-high vs. intermediate-low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(-1.66, 1.96)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0.872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981921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High vs. intermediate-low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(-1.85, 2.88)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0.671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7928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location (bilateral vs. unilateral)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-1.33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(-2.51, -0.15)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0.027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1925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location (saddle vs. unilateral)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-1.81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(-3.18, -0.44)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58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DVT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(-1.27, 1.27)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0.999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94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3D31BF5-28EF-469C-C2C3-87F49327E09F}"/>
              </a:ext>
            </a:extLst>
          </p:cNvPr>
          <p:cNvSpPr/>
          <p:nvPr/>
        </p:nvSpPr>
        <p:spPr bwMode="auto">
          <a:xfrm>
            <a:off x="69213" y="2887577"/>
            <a:ext cx="4478655" cy="21757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B5CF2-D6A2-50AE-7413-709DC4F34A00}"/>
              </a:ext>
            </a:extLst>
          </p:cNvPr>
          <p:cNvSpPr/>
          <p:nvPr/>
        </p:nvSpPr>
        <p:spPr bwMode="auto">
          <a:xfrm>
            <a:off x="69213" y="3571435"/>
            <a:ext cx="4478655" cy="46716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E065E8-1C80-56AE-276A-8A9D1642A876}"/>
              </a:ext>
            </a:extLst>
          </p:cNvPr>
          <p:cNvSpPr/>
          <p:nvPr/>
        </p:nvSpPr>
        <p:spPr bwMode="auto">
          <a:xfrm>
            <a:off x="4595178" y="2200872"/>
            <a:ext cx="4478655" cy="2175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677367-4E66-E697-54CB-29757A6954A0}"/>
              </a:ext>
            </a:extLst>
          </p:cNvPr>
          <p:cNvSpPr/>
          <p:nvPr/>
        </p:nvSpPr>
        <p:spPr bwMode="auto">
          <a:xfrm>
            <a:off x="4595177" y="4037721"/>
            <a:ext cx="4478655" cy="21757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39029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379008-BCA7-94FF-CBC1-09A0C6CF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Linear Regression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9C603-1968-4B0A-C221-59B4F2E3BC6D}"/>
              </a:ext>
            </a:extLst>
          </p:cNvPr>
          <p:cNvSpPr txBox="1"/>
          <p:nvPr/>
        </p:nvSpPr>
        <p:spPr>
          <a:xfrm>
            <a:off x="2020860" y="750564"/>
            <a:ext cx="514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Absolute Reduction in mMRC Dyspnea Score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A845100-60A1-E8CE-8435-2DC66C394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1853"/>
              </p:ext>
            </p:extLst>
          </p:nvPr>
        </p:nvGraphicFramePr>
        <p:xfrm>
          <a:off x="4594226" y="1374934"/>
          <a:ext cx="448056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34969202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694505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80431991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20349261"/>
                    </a:ext>
                  </a:extLst>
                </a:gridCol>
              </a:tblGrid>
              <a:tr h="222637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Effect Estimate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95% CI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-value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97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(distal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(-0.44, 0.17)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0.375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47096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(proximal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(-0.62, 0.05)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74591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Concomitant DVT (both vs. none)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(-0.41, 0.49)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0.853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1730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history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(-0.64, 0.35)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0.569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9360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PHTN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(-0.45, 0.54)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0.862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5251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Cancer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(-0.04, 0.60)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0.085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16151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Lytics contraindication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(-0.18, 0.37)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0.508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93779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RV/LV 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(-0.33, 0.27)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0.829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899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Heart rate (per 10bpm)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(-0.07, 0.07)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0.999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19922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symptom duration (per 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(0.01, 0.06)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3724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sPAP (≥70 vs. &lt;70 mmHg)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(-0.11, 0.68)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0.164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410583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6FF59099-8CE5-E17F-0C42-A4A669611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49015"/>
              </p:ext>
            </p:extLst>
          </p:nvPr>
        </p:nvGraphicFramePr>
        <p:xfrm>
          <a:off x="71121" y="1374934"/>
          <a:ext cx="4478655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34969202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694505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0431991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20349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Effect Estimate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95% CI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900">
                          <a:solidFill>
                            <a:schemeClr val="tx2"/>
                          </a:solidFill>
                        </a:rPr>
                        <a:t>-value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97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Baseline dyspnea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(-0.88, -0.70)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&lt;.001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4005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Age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(0.00, 0.02)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0.139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71149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Gender (male vs. female)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(-0.47, 0.05)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0.122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397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Race (Black vs. White)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(-0.25, 0.34)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93142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Race (others/unknown vs. White)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(-0.50, 0.80)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0.646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72736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BMI (kg/m</a:t>
                      </a:r>
                      <a:r>
                        <a:rPr lang="en-US" sz="900" b="0" baseline="3000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900" b="0" baseline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9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(-0.01, 0.02)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0.792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8327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Intermediate-high vs. intermediate-low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(-0.65, 0.37)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0.602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981921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High vs. intermediate-low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(-0.06, 1.24)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0.077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7928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location (bilateral vs. unilateral)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(-0.56, 0.09)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0.165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19253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PE location (saddle vs. unilateral)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(-0.68, 0.11)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0.157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58607"/>
                  </a:ext>
                </a:extLst>
              </a:tr>
              <a:tr h="22263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2"/>
                          </a:solidFill>
                        </a:rPr>
                        <a:t>DVT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-0.15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(-0.53, 0.23)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0.428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94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3D31BF5-28EF-469C-C2C3-87F49327E09F}"/>
              </a:ext>
            </a:extLst>
          </p:cNvPr>
          <p:cNvSpPr/>
          <p:nvPr/>
        </p:nvSpPr>
        <p:spPr bwMode="auto">
          <a:xfrm>
            <a:off x="4595178" y="3809579"/>
            <a:ext cx="4478655" cy="21757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9569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8500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Within the past 12 months, I or my spouse/partner have had a financial interest/arrangement or affiliation with the organization(s) listed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70292"/>
              </p:ext>
            </p:extLst>
          </p:nvPr>
        </p:nvGraphicFramePr>
        <p:xfrm>
          <a:off x="1428825" y="2006780"/>
          <a:ext cx="628635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tx1"/>
                          </a:solidFill>
                          <a:latin typeface="+mn-lt"/>
                        </a:rPr>
                        <a:t>Affiliation/Financial</a:t>
                      </a:r>
                      <a:r>
                        <a:rPr lang="en-US" sz="1400" u="sng" baseline="0">
                          <a:solidFill>
                            <a:schemeClr val="tx1"/>
                          </a:solidFill>
                          <a:latin typeface="+mn-lt"/>
                        </a:rPr>
                        <a:t> Relationship</a:t>
                      </a:r>
                      <a:endParaRPr lang="en-US" sz="1400" u="sng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tx1"/>
                          </a:solidFill>
                          <a:latin typeface="+mn-lt"/>
                        </a:rPr>
                        <a:t>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Consulting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2"/>
                          </a:solidFill>
                          <a:latin typeface="+mn-lt"/>
                        </a:rPr>
                        <a:t>Medtronic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Consulting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2"/>
                          </a:solidFill>
                          <a:latin typeface="+mn-lt"/>
                        </a:rPr>
                        <a:t>Philips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/>
              <a:t>Disclosure Statement of Financial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306798" y="4311772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411118866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CB63-E5B7-3DA6-02E3-224222A3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Intervention for Pulmonary Embolism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72EE-007C-102C-79ED-385DB24D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18" y="744379"/>
            <a:ext cx="8707484" cy="360664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Acute all-cause mortality following PE has remained high (&gt;10%) over 2 decades</a:t>
            </a:r>
            <a:r>
              <a:rPr lang="en-US" sz="1600" baseline="30000"/>
              <a:t>1,2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Following PE, the 30-day readmission rate is nearly 25%,</a:t>
            </a:r>
            <a:r>
              <a:rPr lang="en-US" sz="1600" baseline="30000"/>
              <a:t>3  </a:t>
            </a:r>
            <a:r>
              <a:rPr lang="en-US" sz="1600"/>
              <a:t>and up to half of patients report persistent dyspnea, exercise intolerance, and/or functional limitations at 3–6 months</a:t>
            </a:r>
            <a:r>
              <a:rPr lang="en-US" sz="1600" baseline="30000"/>
              <a:t>4</a:t>
            </a:r>
            <a:endParaRPr lang="en-US" sz="160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Guidelines suggest considering advanced therapies, including mechanical thrombectomy, when thrombolytics fail or are contraindicated, or hemodynamic deterioration occurs</a:t>
            </a:r>
            <a:r>
              <a:rPr lang="en-US" sz="1600" baseline="30000"/>
              <a:t>5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Major bleeding risks with thrombolytic-based treatment strategies remain a concern, and their use is limited by corresponding contraindications and consequent ICU monitoring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/>
              <a:t>Mechanical thrombectomy can rapidly extract thrombus and relieve RV strain without thrombolytics; additional data on the risk-to-benefit ratio could shift the standard of care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F20825B3-0CA9-C50E-A89A-89FBA50A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629" y="4735033"/>
            <a:ext cx="3918051" cy="4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numCol="1" anchor="t"/>
          <a:lstStyle/>
          <a:p>
            <a:pPr marL="228600" indent="-228600">
              <a:buAutoNum type="arabicPeriod"/>
            </a:pP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Kucher N, et al. </a:t>
            </a:r>
            <a:r>
              <a:rPr lang="en-US" sz="700" b="0">
                <a:solidFill>
                  <a:schemeClr val="tx1"/>
                </a:solidFill>
                <a:latin typeface="Arial"/>
                <a:cs typeface="Arial"/>
              </a:rPr>
              <a:t>Circulation</a:t>
            </a: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. 2006 (ICOPER)</a:t>
            </a:r>
          </a:p>
          <a:p>
            <a:pPr marL="228600" indent="-228600">
              <a:buAutoNum type="arabicPeriod"/>
            </a:pP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PERT Consortium Quality Database. Presented by E. </a:t>
            </a:r>
            <a:r>
              <a:rPr lang="en-US" sz="700" b="0" i="0" err="1">
                <a:solidFill>
                  <a:schemeClr val="tx1"/>
                </a:solidFill>
                <a:latin typeface="Arial"/>
                <a:cs typeface="Arial"/>
              </a:rPr>
              <a:t>Secemsky</a:t>
            </a: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 (October 2021)</a:t>
            </a:r>
          </a:p>
          <a:p>
            <a:pPr marL="228600" indent="-228600">
              <a:buAutoNum type="arabicPeriod"/>
            </a:pPr>
            <a:r>
              <a:rPr lang="en-US" sz="700" b="0" i="0">
                <a:solidFill>
                  <a:schemeClr val="tx1"/>
                </a:solidFill>
                <a:latin typeface="Arial"/>
                <a:cs typeface="Arial"/>
              </a:rPr>
              <a:t>PERT Consortium Quality Database. Presented by R. Lookstein (October 2020)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DB8C36DF-CAB1-9F24-2625-FCB57CFD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016" y="4735034"/>
            <a:ext cx="3918051" cy="4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marL="228600" indent="-228600">
              <a:buFontTx/>
              <a:buAutoNum type="arabicPeriod" startAt="4"/>
            </a:pPr>
            <a:r>
              <a:rPr lang="en-US" sz="700" b="0" i="0" err="1">
                <a:solidFill>
                  <a:schemeClr val="tx1"/>
                </a:solidFill>
              </a:rPr>
              <a:t>Luijten</a:t>
            </a:r>
            <a:r>
              <a:rPr lang="en-US" sz="700" b="0" i="0">
                <a:solidFill>
                  <a:schemeClr val="tx1"/>
                </a:solidFill>
              </a:rPr>
              <a:t> D, et al. </a:t>
            </a:r>
            <a:r>
              <a:rPr lang="en-US" sz="700" b="0">
                <a:solidFill>
                  <a:schemeClr val="tx1"/>
                </a:solidFill>
              </a:rPr>
              <a:t>Semin </a:t>
            </a:r>
            <a:r>
              <a:rPr lang="en-US" sz="700" b="0" err="1">
                <a:solidFill>
                  <a:schemeClr val="tx1"/>
                </a:solidFill>
              </a:rPr>
              <a:t>Thromb</a:t>
            </a:r>
            <a:r>
              <a:rPr lang="en-US" sz="700" b="0">
                <a:solidFill>
                  <a:schemeClr val="tx1"/>
                </a:solidFill>
              </a:rPr>
              <a:t> </a:t>
            </a:r>
            <a:r>
              <a:rPr lang="en-US" sz="700" b="0" err="1">
                <a:solidFill>
                  <a:schemeClr val="tx1"/>
                </a:solidFill>
              </a:rPr>
              <a:t>Hemost</a:t>
            </a:r>
            <a:r>
              <a:rPr lang="en-US" sz="700" b="0">
                <a:solidFill>
                  <a:schemeClr val="tx1"/>
                </a:solidFill>
              </a:rPr>
              <a:t>. </a:t>
            </a:r>
            <a:r>
              <a:rPr lang="en-US" sz="700" b="0" i="0">
                <a:solidFill>
                  <a:schemeClr val="tx1"/>
                </a:solidFill>
              </a:rPr>
              <a:t>2022</a:t>
            </a:r>
          </a:p>
          <a:p>
            <a:pPr marL="228600" indent="-228600">
              <a:buFontTx/>
              <a:buAutoNum type="arabicPeriod" startAt="4"/>
            </a:pPr>
            <a:r>
              <a:rPr lang="en-US" sz="700" b="0" i="0" err="1">
                <a:solidFill>
                  <a:schemeClr val="tx1"/>
                </a:solidFill>
              </a:rPr>
              <a:t>Konstantinides</a:t>
            </a:r>
            <a:r>
              <a:rPr lang="en-US" sz="700" b="0" i="0">
                <a:solidFill>
                  <a:schemeClr val="tx1"/>
                </a:solidFill>
              </a:rPr>
              <a:t> SV, et al. </a:t>
            </a:r>
            <a:r>
              <a:rPr lang="en-US" sz="700" b="0" err="1">
                <a:solidFill>
                  <a:schemeClr val="tx1"/>
                </a:solidFill>
              </a:rPr>
              <a:t>Eur</a:t>
            </a:r>
            <a:r>
              <a:rPr lang="en-US" sz="700" b="0">
                <a:solidFill>
                  <a:schemeClr val="tx1"/>
                </a:solidFill>
              </a:rPr>
              <a:t> Heart J</a:t>
            </a:r>
            <a:r>
              <a:rPr lang="en-US" sz="700" b="0" i="0">
                <a:solidFill>
                  <a:schemeClr val="tx1"/>
                </a:solidFill>
              </a:rPr>
              <a:t>. 2020 (ESC Guidelines)</a:t>
            </a:r>
          </a:p>
        </p:txBody>
      </p:sp>
    </p:spTree>
    <p:extLst>
      <p:ext uri="{BB962C8B-B14F-4D97-AF65-F5344CB8AC3E}">
        <p14:creationId xmlns:p14="http://schemas.microsoft.com/office/powerpoint/2010/main" val="319799801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9599-8D31-780F-BFB6-D04167B5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Percutaneous Mechanical Thrombectomy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D45C59-C840-D46A-3E00-109B5187308F}"/>
              </a:ext>
            </a:extLst>
          </p:cNvPr>
          <p:cNvGrpSpPr/>
          <p:nvPr/>
        </p:nvGrpSpPr>
        <p:grpSpPr>
          <a:xfrm>
            <a:off x="473198" y="1577614"/>
            <a:ext cx="3675515" cy="1983009"/>
            <a:chOff x="2374664" y="2571750"/>
            <a:chExt cx="3882009" cy="218468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2C8E280-E3A2-86A9-0FE9-760050C6E79A}"/>
                </a:ext>
              </a:extLst>
            </p:cNvPr>
            <p:cNvSpPr/>
            <p:nvPr/>
          </p:nvSpPr>
          <p:spPr bwMode="auto">
            <a:xfrm>
              <a:off x="2374664" y="2571750"/>
              <a:ext cx="3882009" cy="218468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pic>
          <p:nvPicPr>
            <p:cNvPr id="17" name="Picture 16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28F48E1E-64B6-0E8F-AB4F-0AA3A5159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846" y="2703506"/>
              <a:ext cx="3649643" cy="2052924"/>
            </a:xfrm>
            <a:prstGeom prst="rect">
              <a:avLst/>
            </a:prstGeom>
          </p:spPr>
        </p:pic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3395BD-5C8E-8053-2738-AB6D3C47F18C}"/>
              </a:ext>
            </a:extLst>
          </p:cNvPr>
          <p:cNvSpPr txBox="1">
            <a:spLocks/>
          </p:cNvSpPr>
          <p:nvPr/>
        </p:nvSpPr>
        <p:spPr bwMode="auto">
          <a:xfrm>
            <a:off x="4437103" y="1486455"/>
            <a:ext cx="4491737" cy="15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0" kern="0"/>
              <a:t>The FlowTriever System extracts </a:t>
            </a:r>
            <a:br>
              <a:rPr lang="en-US" sz="2000" i="0" kern="0"/>
            </a:br>
            <a:r>
              <a:rPr lang="en-US" sz="2000" i="0" kern="0"/>
              <a:t>PE thrombus by aspiration and/or mechanical modes </a:t>
            </a:r>
            <a:r>
              <a:rPr lang="en-US" sz="2000" i="0" kern="0">
                <a:solidFill>
                  <a:schemeClr val="tx2"/>
                </a:solidFill>
              </a:rPr>
              <a:t>without the need for thrombolytics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i="0" kern="0"/>
              <a:t>Large bore (16–24F) aspiration catheter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i="0" kern="0"/>
              <a:t>Nitinol mesh disks for clot disruption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C20DB-591B-A02E-4C9C-B7303F6CC82B}"/>
              </a:ext>
            </a:extLst>
          </p:cNvPr>
          <p:cNvSpPr txBox="1"/>
          <p:nvPr/>
        </p:nvSpPr>
        <p:spPr>
          <a:xfrm>
            <a:off x="3780545" y="4918063"/>
            <a:ext cx="5005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The FlowTriever System is 510(k)-cleared by the US FDA and CE Mark approved for the treatment of PE.</a:t>
            </a:r>
          </a:p>
        </p:txBody>
      </p:sp>
    </p:spTree>
    <p:extLst>
      <p:ext uri="{BB962C8B-B14F-4D97-AF65-F5344CB8AC3E}">
        <p14:creationId xmlns:p14="http://schemas.microsoft.com/office/powerpoint/2010/main" val="312727111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07623" y="740463"/>
            <a:ext cx="4614809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212725" indent="-212725"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1600" i="0">
                <a:solidFill>
                  <a:schemeClr val="tx2"/>
                </a:solidFill>
                <a:latin typeface="Arial"/>
                <a:cs typeface="ヒラギノ角ゴ Pro W3"/>
              </a:rPr>
              <a:t>Design:</a:t>
            </a:r>
            <a:r>
              <a:rPr lang="en-US" sz="1600" b="0" i="0">
                <a:solidFill>
                  <a:schemeClr val="tx1"/>
                </a:solidFill>
                <a:latin typeface="Arial"/>
                <a:cs typeface="ヒラギノ角ゴ Pro W3"/>
              </a:rPr>
              <a:t> Prospective, multicenter, single-arm</a:t>
            </a:r>
          </a:p>
          <a:p>
            <a:pPr marL="212725" indent="-212725"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1600" i="0">
                <a:solidFill>
                  <a:schemeClr val="tx2"/>
                </a:solidFill>
                <a:latin typeface="Arial"/>
                <a:cs typeface="ヒラギノ角ゴ Pro W3"/>
              </a:rPr>
              <a:t>Methods: </a:t>
            </a:r>
            <a:r>
              <a:rPr lang="en-US" sz="1600" b="0" i="0">
                <a:solidFill>
                  <a:schemeClr val="tx1"/>
                </a:solidFill>
                <a:latin typeface="Arial"/>
                <a:cs typeface="ヒラギノ角ゴ Pro W3"/>
              </a:rPr>
              <a:t>Decision to intervene at the discretion of treating physicians/local PERT</a:t>
            </a:r>
          </a:p>
          <a:p>
            <a:pPr marL="212725" indent="-212725"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1600" i="0">
                <a:solidFill>
                  <a:schemeClr val="tx2"/>
                </a:solidFill>
                <a:latin typeface="Arial"/>
                <a:cs typeface="ヒラギノ角ゴ Pro W3"/>
              </a:rPr>
              <a:t>Objective: </a:t>
            </a:r>
            <a:r>
              <a:rPr lang="en-US" sz="1600" b="0" i="0">
                <a:solidFill>
                  <a:schemeClr val="tx1"/>
                </a:solidFill>
                <a:latin typeface="Arial"/>
                <a:cs typeface="ヒラギノ角ゴ Pro W3"/>
              </a:rPr>
              <a:t>Evaluate the safety and effectiveness of the FlowTriever System for treatment of PE in an all-comer patient population through 6 months</a:t>
            </a:r>
          </a:p>
          <a:p>
            <a:pPr marL="212725" indent="-212725"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1600" i="0">
                <a:solidFill>
                  <a:schemeClr val="tx2"/>
                </a:solidFill>
                <a:latin typeface="Arial"/>
                <a:cs typeface="ヒラギノ角ゴ Pro W3"/>
              </a:rPr>
              <a:t>Primary Endpoint:</a:t>
            </a:r>
            <a:r>
              <a:rPr lang="en-US" sz="1600" i="0">
                <a:solidFill>
                  <a:schemeClr val="tx1"/>
                </a:solidFill>
                <a:latin typeface="Arial"/>
                <a:cs typeface="ヒラギノ角ゴ Pro W3"/>
              </a:rPr>
              <a:t> </a:t>
            </a:r>
            <a:r>
              <a:rPr lang="en-US" sz="1600" b="0" i="0">
                <a:solidFill>
                  <a:schemeClr val="tx1"/>
                </a:solidFill>
                <a:latin typeface="Arial"/>
                <a:cs typeface="ヒラギノ角ゴ Pro W3"/>
              </a:rPr>
              <a:t>MAE composite endpoint:</a:t>
            </a:r>
          </a:p>
          <a:p>
            <a:pPr marL="669925" lvl="1" indent="-212725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cs typeface="ヒラギノ角ゴ Pro W3"/>
              </a:rPr>
              <a:t>Device-related mortality within 48 hours</a:t>
            </a:r>
          </a:p>
          <a:p>
            <a:pPr marL="669925" lvl="1" indent="-212725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cs typeface="ヒラギノ角ゴ Pro W3"/>
              </a:rPr>
              <a:t>Major bleeding within 48 hours</a:t>
            </a:r>
          </a:p>
          <a:p>
            <a:pPr marL="669925" lvl="1" indent="-212725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cs typeface="ヒラギノ角ゴ Pro W3"/>
              </a:rPr>
              <a:t>Intraprocedural device- or procedure-related AEs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61299914-9123-AA9A-37DE-10B32B8A6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3809" y="1331661"/>
            <a:ext cx="3194" cy="606341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522AE98-467F-8AA6-83F0-493BF8F3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534" y="1457696"/>
            <a:ext cx="1470062" cy="369332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i="0">
                <a:solidFill>
                  <a:schemeClr val="tx1"/>
                </a:solidFill>
                <a:cs typeface="ヒラギノ角ゴ Pro W3"/>
              </a:rPr>
              <a:t>1 patient later found to be ineligible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982FAC01-433E-46CD-0E50-CFC95B7B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372" y="1942051"/>
            <a:ext cx="3289697" cy="461665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0">
                <a:solidFill>
                  <a:schemeClr val="tx2"/>
                </a:solidFill>
                <a:cs typeface="ヒラギノ角ゴ Pro W3"/>
              </a:rPr>
              <a:t>799 PE patients treated with the FlowTriever System included in analysis 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2870BCD4-03A7-8952-6E0D-55BF1EA7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653" y="723787"/>
            <a:ext cx="3303984" cy="630942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US" sz="1200" i="0">
                <a:solidFill>
                  <a:schemeClr val="tx1"/>
                </a:solidFill>
                <a:latin typeface="Arial"/>
                <a:cs typeface="ヒラギノ角ゴ Pro W3"/>
              </a:rPr>
              <a:t>800 patients enrolled at 50 clinical sites in the United States</a:t>
            </a:r>
          </a:p>
          <a:p>
            <a:pPr algn="ctr"/>
            <a:r>
              <a:rPr lang="en-US" sz="1050" b="0">
                <a:solidFill>
                  <a:schemeClr val="tx1"/>
                </a:solidFill>
                <a:latin typeface="Arial"/>
                <a:cs typeface="ヒラギノ角ゴ Pro W3"/>
              </a:rPr>
              <a:t>Between December 2018 and December 2021</a:t>
            </a: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4A68A760-9C5A-40BC-D705-97B43E50F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3809" y="1634412"/>
            <a:ext cx="3714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5D9DB329-805F-3055-2308-80E174FA6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53" y="2754811"/>
            <a:ext cx="2477614" cy="276999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794 (99.4%) at 48-hour visit* 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8E2460C2-1733-D772-8772-AB58A7A03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53" y="3307526"/>
            <a:ext cx="2477615" cy="276999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734 (91.9%) at 30-day visit</a:t>
            </a:r>
            <a:r>
              <a:rPr lang="en-US" sz="1200" i="0" baseline="30000">
                <a:solidFill>
                  <a:schemeClr val="tx1"/>
                </a:solidFill>
                <a:cs typeface="ヒラギノ角ゴ Pro W3"/>
              </a:rPr>
              <a:t>†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E124D7EE-A709-A5A2-F773-22FEA0ADF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53" y="3857742"/>
            <a:ext cx="2477614" cy="646331"/>
          </a:xfrm>
          <a:prstGeom prst="rect">
            <a:avLst/>
          </a:prstGeom>
          <a:solidFill>
            <a:srgbClr val="011D32"/>
          </a:solidFill>
          <a:ln w="19050">
            <a:solidFill>
              <a:srgbClr val="4A5F6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558 (69.8%) at 6-month visit</a:t>
            </a:r>
            <a:r>
              <a:rPr lang="en-US" sz="1200" i="0" baseline="30000">
                <a:solidFill>
                  <a:schemeClr val="tx1"/>
                </a:solidFill>
                <a:cs typeface="ヒラギノ角ゴ Pro W3"/>
              </a:rPr>
              <a:t>‡</a:t>
            </a:r>
          </a:p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+</a:t>
            </a:r>
          </a:p>
          <a:p>
            <a:pPr algn="ctr"/>
            <a:r>
              <a:rPr lang="en-US" sz="1200" i="0">
                <a:solidFill>
                  <a:schemeClr val="tx1"/>
                </a:solidFill>
                <a:cs typeface="ヒラギノ角ゴ Pro W3"/>
              </a:rPr>
              <a:t>129 (16.1%) still participating</a:t>
            </a:r>
          </a:p>
        </p:txBody>
      </p:sp>
      <p:sp>
        <p:nvSpPr>
          <p:cNvPr id="28" name="Line 8">
            <a:extLst>
              <a:ext uri="{FF2B5EF4-FFF2-40B4-BE49-F238E27FC236}">
                <a16:creationId xmlns:a16="http://schemas.microsoft.com/office/drawing/2014/main" id="{80FE84F2-9B50-0D6E-8E54-F5B9628E3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1760" y="2413242"/>
            <a:ext cx="0" cy="329184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02517E-F9B0-A1DF-C864-01558C77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FLASH Registry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A9B56-690B-F833-F8C5-9070D735F7AE}"/>
              </a:ext>
            </a:extLst>
          </p:cNvPr>
          <p:cNvSpPr txBox="1"/>
          <p:nvPr/>
        </p:nvSpPr>
        <p:spPr>
          <a:xfrm>
            <a:off x="5815201" y="4928056"/>
            <a:ext cx="3328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>
                <a:solidFill>
                  <a:schemeClr val="tx1"/>
                </a:solidFill>
              </a:rPr>
              <a:t>*±36 hours. </a:t>
            </a:r>
            <a:r>
              <a:rPr lang="en-US" sz="800" b="0" i="0" baseline="30000">
                <a:solidFill>
                  <a:schemeClr val="tx1"/>
                </a:solidFill>
              </a:rPr>
              <a:t>†</a:t>
            </a:r>
            <a:r>
              <a:rPr lang="en-US" sz="800" b="0" i="0">
                <a:solidFill>
                  <a:schemeClr val="tx1"/>
                </a:solidFill>
              </a:rPr>
              <a:t>±15 days. </a:t>
            </a:r>
            <a:r>
              <a:rPr lang="en-US" sz="800" b="0" i="0" baseline="30000">
                <a:solidFill>
                  <a:schemeClr val="tx1"/>
                </a:solidFill>
              </a:rPr>
              <a:t>‡</a:t>
            </a:r>
            <a:r>
              <a:rPr lang="en-US" sz="800" b="0" i="0">
                <a:solidFill>
                  <a:schemeClr val="tx1"/>
                </a:solidFill>
              </a:rPr>
              <a:t>±90 days.  </a:t>
            </a: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A895FA13-0BEE-4260-B853-BBD3135262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3086" y="3031556"/>
            <a:ext cx="0" cy="27432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A534B75-E6F9-9E4D-32CA-4CD8B4A0C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1760" y="3580197"/>
            <a:ext cx="0" cy="27432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BD1654-A63B-B260-3FEF-51578421F949}"/>
              </a:ext>
            </a:extLst>
          </p:cNvPr>
          <p:cNvSpPr txBox="1">
            <a:spLocks/>
          </p:cNvSpPr>
          <p:nvPr/>
        </p:nvSpPr>
        <p:spPr>
          <a:xfrm>
            <a:off x="1936450" y="4789556"/>
            <a:ext cx="5264752" cy="276999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b="1" kern="0"/>
              <a:t>FLASH is the largest prospective interventional study in PE</a:t>
            </a:r>
          </a:p>
        </p:txBody>
      </p:sp>
    </p:spTree>
    <p:extLst>
      <p:ext uri="{BB962C8B-B14F-4D97-AF65-F5344CB8AC3E}">
        <p14:creationId xmlns:p14="http://schemas.microsoft.com/office/powerpoint/2010/main" val="67176282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28358"/>
              </p:ext>
            </p:extLst>
          </p:nvPr>
        </p:nvGraphicFramePr>
        <p:xfrm>
          <a:off x="163451" y="683419"/>
          <a:ext cx="4280756" cy="3680526"/>
        </p:xfrm>
        <a:graphic>
          <a:graphicData uri="http://schemas.openxmlformats.org/drawingml/2006/table">
            <a:tbl>
              <a:tblPr/>
              <a:tblGrid>
                <a:gridCol w="308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(%) or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mean ± SD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Age, years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 ± 14.6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Male sex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 (54.0)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History of DVT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(17.9)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History of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(10.7)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History of PHTN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(9.7)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Concomitant DVT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 (65.0)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0466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Systolic PA pressure ≥70 mmHg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(12.7)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9692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History of cancer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(20.7)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53523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Active cancer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(8.1)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8145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Lytics contraindication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(32.1)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25110"/>
                  </a:ext>
                </a:extLst>
              </a:tr>
            </a:tbl>
          </a:graphicData>
        </a:graphic>
      </p:graphicFrame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EFE987B3-DFDA-5D10-DD75-1DE00271E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61947"/>
              </p:ext>
            </p:extLst>
          </p:nvPr>
        </p:nvGraphicFramePr>
        <p:xfrm>
          <a:off x="4580383" y="683419"/>
          <a:ext cx="4410585" cy="3680526"/>
        </p:xfrm>
        <a:graphic>
          <a:graphicData uri="http://schemas.openxmlformats.org/drawingml/2006/table">
            <a:tbl>
              <a:tblPr/>
              <a:tblGrid>
                <a:gridCol w="303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(%) or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mean ± SD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High-risk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(7.9) 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Intermediate-high risk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 (76.7)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Intermediate-low risk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(7.4) 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Intermediate risk PE (unknown)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(8.0)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sPESI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</a:t>
                      </a: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1.1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Positive biomarker(s)*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 (94.6)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04665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RV/LV ratio (CT or echo)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± 0.5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9692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Saddle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(40.0)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53523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Unilateral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(8.5)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8145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Bilateral PE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 (51.5)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2511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2D5E07E-00E4-625F-5B9C-89D930E1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16681"/>
            <a:ext cx="7769225" cy="566738"/>
          </a:xfrm>
        </p:spPr>
        <p:txBody>
          <a:bodyPr/>
          <a:lstStyle/>
          <a:p>
            <a:r>
              <a:rPr lang="en-US"/>
              <a:t>Baseline Characteristics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EAD183-C82D-5CAE-48D8-4994425A483C}"/>
              </a:ext>
            </a:extLst>
          </p:cNvPr>
          <p:cNvSpPr/>
          <p:nvPr/>
        </p:nvSpPr>
        <p:spPr bwMode="auto">
          <a:xfrm>
            <a:off x="4580383" y="1250157"/>
            <a:ext cx="4410585" cy="29614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E68BE-09CE-CAD8-FBE8-1672ED47BFFA}"/>
              </a:ext>
            </a:extLst>
          </p:cNvPr>
          <p:cNvSpPr/>
          <p:nvPr/>
        </p:nvSpPr>
        <p:spPr bwMode="auto">
          <a:xfrm>
            <a:off x="167361" y="4043905"/>
            <a:ext cx="4276846" cy="3200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E5B7BF-8448-ECA5-B20C-1DBADB2E0999}"/>
              </a:ext>
            </a:extLst>
          </p:cNvPr>
          <p:cNvSpPr/>
          <p:nvPr/>
        </p:nvSpPr>
        <p:spPr bwMode="auto">
          <a:xfrm>
            <a:off x="167361" y="2791251"/>
            <a:ext cx="4276846" cy="63589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BCD81-E49E-DCF8-A0B3-5C06BDCED1BC}"/>
              </a:ext>
            </a:extLst>
          </p:cNvPr>
          <p:cNvSpPr txBox="1"/>
          <p:nvPr/>
        </p:nvSpPr>
        <p:spPr>
          <a:xfrm>
            <a:off x="5055220" y="4799118"/>
            <a:ext cx="373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>
                <a:solidFill>
                  <a:schemeClr val="tx1"/>
                </a:solidFill>
              </a:rPr>
              <a:t>Sample size for each characteristic ranged from 751 to 798 patients.</a:t>
            </a:r>
          </a:p>
          <a:p>
            <a:pPr algn="r"/>
            <a:r>
              <a:rPr lang="en-US" sz="800" b="0" i="0">
                <a:solidFill>
                  <a:schemeClr val="tx1"/>
                </a:solidFill>
              </a:rPr>
              <a:t>*Elevated BNP and/or troponin.</a:t>
            </a:r>
          </a:p>
        </p:txBody>
      </p:sp>
    </p:spTree>
    <p:extLst>
      <p:ext uri="{BB962C8B-B14F-4D97-AF65-F5344CB8AC3E}">
        <p14:creationId xmlns:p14="http://schemas.microsoft.com/office/powerpoint/2010/main" val="217244084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 Characteristics and Length of Stay</a:t>
            </a:r>
          </a:p>
        </p:txBody>
      </p:sp>
      <p:graphicFrame>
        <p:nvGraphicFramePr>
          <p:cNvPr id="15" name="Group 4">
            <a:extLst>
              <a:ext uri="{FF2B5EF4-FFF2-40B4-BE49-F238E27FC236}">
                <a16:creationId xmlns:a16="http://schemas.microsoft.com/office/drawing/2014/main" id="{5E61B293-2826-51D3-A6DE-E7AB303C4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62311"/>
              </p:ext>
            </p:extLst>
          </p:nvPr>
        </p:nvGraphicFramePr>
        <p:xfrm>
          <a:off x="1335742" y="716079"/>
          <a:ext cx="6466167" cy="3657600"/>
        </p:xfrm>
        <a:graphic>
          <a:graphicData uri="http://schemas.openxmlformats.org/drawingml/2006/table">
            <a:tbl>
              <a:tblPr/>
              <a:tblGrid>
                <a:gridCol w="367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Characteristic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 (%) or median [IQR]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Femoral or common femoral access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794 (99.5)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Thrombectomy time,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43 [29–62]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blood loss, mL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+mn-lt"/>
                        </a:rPr>
                        <a:t>225 [95–400]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FlowSaver blood return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 [50–200]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76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FlowSaver blood return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250 [100–400]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480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Adjunctive PE therapy used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 (2.4)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Post-procedure ECMO use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(0.4)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328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Hospital overnights post-procedure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3 [2–5]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786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 overnight ICU stay post-procedure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473 (62.6)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9765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87B7A3F-064B-C683-9D68-E60E70701435}"/>
              </a:ext>
            </a:extLst>
          </p:cNvPr>
          <p:cNvSpPr/>
          <p:nvPr/>
        </p:nvSpPr>
        <p:spPr bwMode="auto">
          <a:xfrm>
            <a:off x="1335741" y="1824811"/>
            <a:ext cx="6466167" cy="108194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F0137-71ED-1101-9C94-F9DE00D944BB}"/>
              </a:ext>
            </a:extLst>
          </p:cNvPr>
          <p:cNvSpPr txBox="1"/>
          <p:nvPr/>
        </p:nvSpPr>
        <p:spPr>
          <a:xfrm>
            <a:off x="3347940" y="4806552"/>
            <a:ext cx="54381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800" b="0" i="0">
                <a:solidFill>
                  <a:schemeClr val="tx1"/>
                </a:solidFill>
                <a:latin typeface="Arial"/>
                <a:cs typeface="Arial"/>
              </a:rPr>
              <a:t>Access sample size is the total number of access sites. Sample size for the remaining characteristics ranged from 721 to 799 patients, except for estimated blood loss with </a:t>
            </a:r>
            <a:r>
              <a:rPr lang="en-US" sz="800" b="0" i="0" err="1">
                <a:solidFill>
                  <a:schemeClr val="tx1"/>
                </a:solidFill>
                <a:latin typeface="Arial"/>
                <a:cs typeface="Arial"/>
              </a:rPr>
              <a:t>FlowSaver</a:t>
            </a:r>
            <a:r>
              <a:rPr lang="en-US" sz="800" b="0" i="0">
                <a:solidFill>
                  <a:schemeClr val="tx1"/>
                </a:solidFill>
                <a:latin typeface="Arial"/>
                <a:cs typeface="Arial"/>
              </a:rPr>
              <a:t> (n=79) and without </a:t>
            </a:r>
            <a:r>
              <a:rPr lang="en-US" sz="800" b="0" i="0" err="1">
                <a:solidFill>
                  <a:schemeClr val="tx1"/>
                </a:solidFill>
                <a:latin typeface="Arial"/>
                <a:cs typeface="Arial"/>
              </a:rPr>
              <a:t>FlowSaver</a:t>
            </a:r>
            <a:r>
              <a:rPr lang="en-US" sz="800" b="0" i="0">
                <a:solidFill>
                  <a:schemeClr val="tx1"/>
                </a:solidFill>
                <a:latin typeface="Arial"/>
                <a:cs typeface="Arial"/>
              </a:rPr>
              <a:t> (n=642).</a:t>
            </a:r>
          </a:p>
        </p:txBody>
      </p:sp>
    </p:spTree>
    <p:extLst>
      <p:ext uri="{BB962C8B-B14F-4D97-AF65-F5344CB8AC3E}">
        <p14:creationId xmlns:p14="http://schemas.microsoft.com/office/powerpoint/2010/main" val="57328935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0F34-1791-232F-37E9-35A2CE0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Mortality Outcomes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319A6B-5374-8F31-E487-B10D0B9AAD09}"/>
              </a:ext>
            </a:extLst>
          </p:cNvPr>
          <p:cNvSpPr/>
          <p:nvPr/>
        </p:nvSpPr>
        <p:spPr bwMode="auto">
          <a:xfrm>
            <a:off x="1555751" y="609648"/>
            <a:ext cx="6026123" cy="2400710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9B5AC82-6EF7-0AE2-E2ED-5C83CFFD0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21668"/>
              </p:ext>
            </p:extLst>
          </p:nvPr>
        </p:nvGraphicFramePr>
        <p:xfrm>
          <a:off x="1737530" y="687106"/>
          <a:ext cx="5662563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831">
                  <a:extLst>
                    <a:ext uri="{9D8B030D-6E8A-4147-A177-3AD203B41FA5}">
                      <a16:colId xmlns:a16="http://schemas.microsoft.com/office/drawing/2014/main" val="1253533244"/>
                    </a:ext>
                  </a:extLst>
                </a:gridCol>
                <a:gridCol w="1965732">
                  <a:extLst>
                    <a:ext uri="{9D8B030D-6E8A-4147-A177-3AD203B41FA5}">
                      <a16:colId xmlns:a16="http://schemas.microsoft.com/office/drawing/2014/main" val="1515600415"/>
                    </a:ext>
                  </a:extLst>
                </a:gridCol>
              </a:tblGrid>
              <a:tr h="32621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>
                          <a:solidFill>
                            <a:schemeClr val="bg1"/>
                          </a:solidFill>
                        </a:rPr>
                        <a:t>Primary MAE Composite Endpoint: </a:t>
                      </a:r>
                      <a:endParaRPr lang="en-US" sz="1600" b="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</a:rPr>
                        <a:t>1.8% </a:t>
                      </a:r>
                      <a:r>
                        <a:rPr lang="en-US" sz="1600" b="0" i="0">
                          <a:solidFill>
                            <a:schemeClr val="bg1"/>
                          </a:solidFill>
                        </a:rPr>
                        <a:t>(14/788)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912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lvl="3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</a:rPr>
                        <a:t>0 device-related deaths: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27774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</a:rPr>
                        <a:t>11 major bleeds*: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bg1"/>
                          </a:solidFill>
                        </a:rPr>
                        <a:t>1.4%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18242"/>
                  </a:ext>
                </a:extLst>
              </a:tr>
              <a:tr h="326218">
                <a:tc>
                  <a:txBody>
                    <a:bodyPr/>
                    <a:lstStyle/>
                    <a:p>
                      <a:pPr marL="118872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bg1"/>
                          </a:solidFill>
                        </a:rPr>
                        <a:t>3 intraprocedural AEs: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bg1"/>
                          </a:solidFill>
                        </a:rPr>
                        <a:t>0.4%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6087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marL="155448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bg1"/>
                          </a:solidFill>
                        </a:rPr>
                        <a:t>2 clinical deteriorations</a:t>
                      </a:r>
                      <a:r>
                        <a:rPr lang="en-US" sz="1400" b="0" i="0" baseline="300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†</a:t>
                      </a:r>
                      <a:endParaRPr lang="en-US" sz="1400" b="0" i="0" baseline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59469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marL="155448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 cardiac injury</a:t>
                      </a:r>
                      <a:r>
                        <a:rPr lang="en-US" sz="1400" b="0" i="0" baseline="300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‡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06048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marL="155448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bg1"/>
                          </a:solidFill>
                        </a:rPr>
                        <a:t>0 intraprocedural deaths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446018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26A351-D501-E19E-DCAC-21B27C8BB0A3}"/>
              </a:ext>
            </a:extLst>
          </p:cNvPr>
          <p:cNvSpPr/>
          <p:nvPr/>
        </p:nvSpPr>
        <p:spPr bwMode="auto">
          <a:xfrm>
            <a:off x="1914820" y="3070923"/>
            <a:ext cx="5307981" cy="151700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F7D9AE0-3A3B-A62B-6C70-670A9441A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07298"/>
              </p:ext>
            </p:extLst>
          </p:nvPr>
        </p:nvGraphicFramePr>
        <p:xfrm>
          <a:off x="2054210" y="3125000"/>
          <a:ext cx="5029200" cy="140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585">
                  <a:extLst>
                    <a:ext uri="{9D8B030D-6E8A-4147-A177-3AD203B41FA5}">
                      <a16:colId xmlns:a16="http://schemas.microsoft.com/office/drawing/2014/main" val="1253533244"/>
                    </a:ext>
                  </a:extLst>
                </a:gridCol>
                <a:gridCol w="1641615">
                  <a:extLst>
                    <a:ext uri="{9D8B030D-6E8A-4147-A177-3AD203B41FA5}">
                      <a16:colId xmlns:a16="http://schemas.microsoft.com/office/drawing/2014/main" val="1515600415"/>
                    </a:ext>
                  </a:extLst>
                </a:gridCol>
              </a:tblGrid>
              <a:tr h="35221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>
                          <a:solidFill>
                            <a:schemeClr val="tx1"/>
                          </a:solidFill>
                        </a:rPr>
                        <a:t>All-Cause Mortality: </a:t>
                      </a:r>
                      <a:endParaRPr lang="en-US" sz="16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9124"/>
                  </a:ext>
                </a:extLst>
              </a:tr>
              <a:tr h="352213">
                <a:tc>
                  <a:txBody>
                    <a:bodyPr/>
                    <a:lstStyle/>
                    <a:p>
                      <a:pPr marL="1234440" lvl="4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48-hour visit: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</a:rPr>
                        <a:t>0.3%   </a:t>
                      </a: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(2/794)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27774"/>
                  </a:ext>
                </a:extLst>
              </a:tr>
              <a:tr h="352213">
                <a:tc>
                  <a:txBody>
                    <a:bodyPr/>
                    <a:lstStyle/>
                    <a:p>
                      <a:pPr marL="1234440" marR="0" lvl="3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30-day visit: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tx1"/>
                          </a:solidFill>
                        </a:rPr>
                        <a:t>0.8%   </a:t>
                      </a: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(6/734)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18242"/>
                  </a:ext>
                </a:extLst>
              </a:tr>
              <a:tr h="352213">
                <a:tc>
                  <a:txBody>
                    <a:bodyPr/>
                    <a:lstStyle/>
                    <a:p>
                      <a:pPr marL="1234440" marR="0" lvl="3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6-month visit: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>
                          <a:solidFill>
                            <a:schemeClr val="tx1"/>
                          </a:solidFill>
                        </a:rPr>
                        <a:t>5.0% </a:t>
                      </a:r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(28/558)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60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5B60616-4BFD-CEEC-75B7-809595995413}"/>
              </a:ext>
            </a:extLst>
          </p:cNvPr>
          <p:cNvSpPr txBox="1"/>
          <p:nvPr/>
        </p:nvSpPr>
        <p:spPr>
          <a:xfrm>
            <a:off x="3649980" y="4918063"/>
            <a:ext cx="5136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>
                <a:solidFill>
                  <a:schemeClr val="tx1"/>
                </a:solidFill>
              </a:rPr>
              <a:t>*No intracranial hemorrhages.</a:t>
            </a:r>
            <a:r>
              <a:rPr lang="en-US" sz="800" b="0" i="0" baseline="30000">
                <a:solidFill>
                  <a:schemeClr val="tx1"/>
                </a:solidFill>
              </a:rPr>
              <a:t> †</a:t>
            </a:r>
            <a:r>
              <a:rPr lang="en-US" sz="800" b="0" i="0">
                <a:solidFill>
                  <a:schemeClr val="tx1"/>
                </a:solidFill>
              </a:rPr>
              <a:t>Not related to the study device. </a:t>
            </a:r>
            <a:r>
              <a:rPr lang="en-US" sz="800" b="0" i="0" baseline="30000">
                <a:solidFill>
                  <a:schemeClr val="tx1"/>
                </a:solidFill>
              </a:rPr>
              <a:t>‡</a:t>
            </a:r>
            <a:r>
              <a:rPr lang="en-US" sz="800" b="0" i="0">
                <a:solidFill>
                  <a:schemeClr val="tx1"/>
                </a:solidFill>
              </a:rPr>
              <a:t>Unknown relationship to the study device.</a:t>
            </a:r>
          </a:p>
        </p:txBody>
      </p:sp>
    </p:spTree>
    <p:extLst>
      <p:ext uri="{BB962C8B-B14F-4D97-AF65-F5344CB8AC3E}">
        <p14:creationId xmlns:p14="http://schemas.microsoft.com/office/powerpoint/2010/main" val="6131732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CEF1-FEAF-AA2E-FB23-298F46F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Hemodynamic Responses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7AE05DB-009C-3470-B725-5DE10FFEE4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733472"/>
              </p:ext>
            </p:extLst>
          </p:nvPr>
        </p:nvGraphicFramePr>
        <p:xfrm>
          <a:off x="68990" y="777242"/>
          <a:ext cx="2979017" cy="351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A404AF1-8398-7F17-35F6-946A5C7F4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481101"/>
              </p:ext>
            </p:extLst>
          </p:nvPr>
        </p:nvGraphicFramePr>
        <p:xfrm>
          <a:off x="3087668" y="786776"/>
          <a:ext cx="2979017" cy="358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C0F7CC5-93E9-8F6B-2971-A5BA9E8BA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502147"/>
              </p:ext>
            </p:extLst>
          </p:nvPr>
        </p:nvGraphicFramePr>
        <p:xfrm>
          <a:off x="6106346" y="784862"/>
          <a:ext cx="2988251" cy="362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92AE7A-E6D0-4158-9AC4-4D3DCDE070D5}"/>
              </a:ext>
            </a:extLst>
          </p:cNvPr>
          <p:cNvSpPr txBox="1"/>
          <p:nvPr/>
        </p:nvSpPr>
        <p:spPr>
          <a:xfrm>
            <a:off x="1946012" y="2063850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33815-26DE-BA76-0DF0-90B76743C9B0}"/>
              </a:ext>
            </a:extLst>
          </p:cNvPr>
          <p:cNvSpPr txBox="1"/>
          <p:nvPr/>
        </p:nvSpPr>
        <p:spPr>
          <a:xfrm>
            <a:off x="4988693" y="1871197"/>
            <a:ext cx="97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C6F13-C7C7-3DBB-05D5-2621E388A3C3}"/>
              </a:ext>
            </a:extLst>
          </p:cNvPr>
          <p:cNvSpPr txBox="1"/>
          <p:nvPr/>
        </p:nvSpPr>
        <p:spPr>
          <a:xfrm>
            <a:off x="8001447" y="2286341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2"/>
                </a:solidFill>
              </a:rPr>
              <a:t>p &lt; 0.0001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DF63C-611F-60B5-FD60-4B46A2ACC940}"/>
              </a:ext>
            </a:extLst>
          </p:cNvPr>
          <p:cNvSpPr txBox="1"/>
          <p:nvPr/>
        </p:nvSpPr>
        <p:spPr>
          <a:xfrm>
            <a:off x="5055220" y="4806553"/>
            <a:ext cx="373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p</a:t>
            </a:r>
            <a:r>
              <a:rPr lang="en-US" sz="800" b="0" i="0">
                <a:solidFill>
                  <a:schemeClr val="tx1"/>
                </a:solidFill>
              </a:rPr>
              <a:t> values calculated from paired assessments; mean change reported.</a:t>
            </a:r>
          </a:p>
          <a:p>
            <a:pPr algn="r"/>
            <a:r>
              <a:rPr lang="en-US" sz="800" b="0" i="0">
                <a:solidFill>
                  <a:schemeClr val="tx1"/>
                </a:solidFill>
              </a:rPr>
              <a:t>*In patients (25.9%) with baseline cardiac index &lt;2.0 L/min/m</a:t>
            </a:r>
            <a:r>
              <a:rPr lang="en-US" sz="800" b="0" i="0" baseline="30000">
                <a:solidFill>
                  <a:schemeClr val="tx1"/>
                </a:solidFill>
              </a:rPr>
              <a:t>2 </a:t>
            </a:r>
            <a:r>
              <a:rPr lang="en-US" sz="800" b="0" i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54549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39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C6FE0383F844EA922BAFB9524955E" ma:contentTypeVersion="17" ma:contentTypeDescription="Create a new document." ma:contentTypeScope="" ma:versionID="e388d3b53a807dc932f5b7ad47abac63">
  <xsd:schema xmlns:xsd="http://www.w3.org/2001/XMLSchema" xmlns:xs="http://www.w3.org/2001/XMLSchema" xmlns:p="http://schemas.microsoft.com/office/2006/metadata/properties" xmlns:ns2="8132ec1d-4efc-43fa-ae7c-88fd5e825c14" xmlns:ns3="959cf7a0-16b3-4beb-a424-866d3ddfc836" targetNamespace="http://schemas.microsoft.com/office/2006/metadata/properties" ma:root="true" ma:fieldsID="d324a4ff321b60a3aba70c0c0a858f3c" ns2:_="" ns3:_="">
    <xsd:import namespace="8132ec1d-4efc-43fa-ae7c-88fd5e825c14"/>
    <xsd:import namespace="959cf7a0-16b3-4beb-a424-866d3ddfc8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2ec1d-4efc-43fa-ae7c-88fd5e825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bd7ec0-149f-4787-a908-48874864ee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cf7a0-16b3-4beb-a424-866d3ddfc8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647533-40fd-40dc-9770-2cac1a201a10}" ma:internalName="TaxCatchAll" ma:showField="CatchAllData" ma:web="959cf7a0-16b3-4beb-a424-866d3ddfc8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32ec1d-4efc-43fa-ae7c-88fd5e825c14">
      <Terms xmlns="http://schemas.microsoft.com/office/infopath/2007/PartnerControls"/>
    </lcf76f155ced4ddcb4097134ff3c332f>
    <TaxCatchAll xmlns="959cf7a0-16b3-4beb-a424-866d3ddfc836" xsi:nil="true"/>
  </documentManagement>
</p:properties>
</file>

<file path=customXml/itemProps1.xml><?xml version="1.0" encoding="utf-8"?>
<ds:datastoreItem xmlns:ds="http://schemas.openxmlformats.org/officeDocument/2006/customXml" ds:itemID="{EAD385AF-BFBD-469F-88CB-8DDB944EA9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E191A6-5A07-4C5F-9EFF-00E5D74FD969}">
  <ds:schemaRefs>
    <ds:schemaRef ds:uri="8132ec1d-4efc-43fa-ae7c-88fd5e825c14"/>
    <ds:schemaRef ds:uri="959cf7a0-16b3-4beb-a424-866d3ddfc8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617380-753B-4C61-88F2-5CB3128AC1B4}">
  <ds:schemaRefs>
    <ds:schemaRef ds:uri="8132ec1d-4efc-43fa-ae7c-88fd5e825c14"/>
    <ds:schemaRef ds:uri="959cf7a0-16b3-4beb-a424-866d3ddfc8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2709</Words>
  <Application>Microsoft Macintosh PowerPoint</Application>
  <PresentationFormat>On-screen Show (16:9)</PresentationFormat>
  <Paragraphs>557</Paragraphs>
  <Slides>19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CRF_2006_background</vt:lpstr>
      <vt:lpstr>TCT Template Title 30 pt Bold Arial</vt:lpstr>
      <vt:lpstr>PowerPoint Presentation</vt:lpstr>
      <vt:lpstr>Intervention for Pulmonary Embolism</vt:lpstr>
      <vt:lpstr>Percutaneous Mechanical Thrombectomy </vt:lpstr>
      <vt:lpstr>FLASH Registry</vt:lpstr>
      <vt:lpstr>Baseline Characteristics</vt:lpstr>
      <vt:lpstr>Procedure Characteristics and Length of Stay</vt:lpstr>
      <vt:lpstr>Safety and Mortality Outcomes</vt:lpstr>
      <vt:lpstr>Immediate Hemodynamic Responses</vt:lpstr>
      <vt:lpstr>Acute Clinical Outcomes</vt:lpstr>
      <vt:lpstr>Echocardiographic Assessments</vt:lpstr>
      <vt:lpstr>Dyspnea and Quality of Life Measures</vt:lpstr>
      <vt:lpstr>Readmissions and Long-Term Sequelae</vt:lpstr>
      <vt:lpstr>FLASH in Perspective</vt:lpstr>
      <vt:lpstr>Conclusion</vt:lpstr>
      <vt:lpstr>Acknowledgements</vt:lpstr>
      <vt:lpstr>Simultaneous Publication In EuroIntervention</vt:lpstr>
      <vt:lpstr>Multiple Linear Regression Models</vt:lpstr>
      <vt:lpstr>Multiple Linear Regression Models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for the Complete US Cohort of the FLASH FlowTriever Mechanical Thrombectomy Registry in Pulmonary Embolism</dc:title>
  <dc:subject>TCT 2022 LBCS Presentation</dc:subject>
  <dc:creator>Catalin Toma</dc:creator>
  <cp:lastModifiedBy>Toma, Catalin</cp:lastModifiedBy>
  <cp:revision>1</cp:revision>
  <dcterms:created xsi:type="dcterms:W3CDTF">2015-03-17T14:58:49Z</dcterms:created>
  <dcterms:modified xsi:type="dcterms:W3CDTF">2022-09-15T01:26:48Z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0x0101004F7C6FE0383F844EA922BAFB9524955E</vt:lpwstr>
  </property>
  <property fmtid="{D5CDD505-2E9C-101B-9397-08002B2CF9AE}" pid="3" name="MediaServiceImageTags">
    <vt:lpwstr/>
  </property>
  <property fmtid="{D5CDD505-2E9C-101B-9397-08002B2CF9AE}" pid="4" name="MSIP_Label_5e4b1be8-281e-475d-98b0-21c3457e5a46_Enabled">
    <vt:lpwstr>true</vt:lpwstr>
  </property>
  <property fmtid="{D5CDD505-2E9C-101B-9397-08002B2CF9AE}" pid="5" name="MSIP_Label_5e4b1be8-281e-475d-98b0-21c3457e5a46_SetDate">
    <vt:lpwstr>2022-09-13T20:40:42Z</vt:lpwstr>
  </property>
  <property fmtid="{D5CDD505-2E9C-101B-9397-08002B2CF9AE}" pid="6" name="MSIP_Label_5e4b1be8-281e-475d-98b0-21c3457e5a46_Method">
    <vt:lpwstr>Standard</vt:lpwstr>
  </property>
  <property fmtid="{D5CDD505-2E9C-101B-9397-08002B2CF9AE}" pid="7" name="MSIP_Label_5e4b1be8-281e-475d-98b0-21c3457e5a46_Name">
    <vt:lpwstr>Public</vt:lpwstr>
  </property>
  <property fmtid="{D5CDD505-2E9C-101B-9397-08002B2CF9AE}" pid="8" name="MSIP_Label_5e4b1be8-281e-475d-98b0-21c3457e5a46_SiteId">
    <vt:lpwstr>8b3dd73e-4e72-4679-b191-56da1588712b</vt:lpwstr>
  </property>
  <property fmtid="{D5CDD505-2E9C-101B-9397-08002B2CF9AE}" pid="9" name="MSIP_Label_5e4b1be8-281e-475d-98b0-21c3457e5a46_ActionId">
    <vt:lpwstr>f0290abc-808b-4370-9128-483e6be65db6</vt:lpwstr>
  </property>
  <property fmtid="{D5CDD505-2E9C-101B-9397-08002B2CF9AE}" pid="10" name="MSIP_Label_5e4b1be8-281e-475d-98b0-21c3457e5a46_ContentBits">
    <vt:lpwstr>0</vt:lpwstr>
  </property>
</Properties>
</file>