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914" y="159245"/>
            <a:ext cx="3366135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367" y="942111"/>
            <a:ext cx="7639684" cy="2499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48658" y="4870286"/>
            <a:ext cx="749935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3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3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3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23.jpg"/><Relationship Id="rId7" Type="http://schemas.openxmlformats.org/officeDocument/2006/relationships/image" Target="../media/image2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0300" y="965200"/>
            <a:ext cx="1797456" cy="85725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4318000"/>
            <a:ext cx="1123031" cy="40574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0300" y="4241800"/>
            <a:ext cx="574390" cy="5743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5" y="1840560"/>
            <a:ext cx="778890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0"/>
              <a:t>Real-</a:t>
            </a:r>
            <a:r>
              <a:rPr dirty="0" sz="3000"/>
              <a:t>time</a:t>
            </a:r>
            <a:r>
              <a:rPr dirty="0" sz="3000" spc="-80">
                <a:latin typeface="Times New Roman"/>
                <a:cs typeface="Times New Roman"/>
              </a:rPr>
              <a:t> </a:t>
            </a:r>
            <a:r>
              <a:rPr dirty="0" sz="3000" spc="-30"/>
              <a:t>catheter-</a:t>
            </a:r>
            <a:r>
              <a:rPr dirty="0" sz="3000"/>
              <a:t>based</a:t>
            </a:r>
            <a:r>
              <a:rPr dirty="0" sz="3000" spc="-80">
                <a:latin typeface="Times New Roman"/>
                <a:cs typeface="Times New Roman"/>
              </a:rPr>
              <a:t> </a:t>
            </a:r>
            <a:r>
              <a:rPr dirty="0" sz="3000"/>
              <a:t>MVO</a:t>
            </a:r>
            <a:r>
              <a:rPr dirty="0" sz="3000" spc="-80">
                <a:latin typeface="Times New Roman"/>
                <a:cs typeface="Times New Roman"/>
              </a:rPr>
              <a:t> </a:t>
            </a:r>
            <a:r>
              <a:rPr dirty="0" sz="3000"/>
              <a:t>detection</a:t>
            </a:r>
            <a:r>
              <a:rPr dirty="0" sz="3000" spc="-80">
                <a:latin typeface="Times New Roman"/>
                <a:cs typeface="Times New Roman"/>
              </a:rPr>
              <a:t> </a:t>
            </a:r>
            <a:r>
              <a:rPr dirty="0" sz="3000"/>
              <a:t>in</a:t>
            </a:r>
            <a:r>
              <a:rPr dirty="0" sz="3000" spc="-80">
                <a:latin typeface="Times New Roman"/>
                <a:cs typeface="Times New Roman"/>
              </a:rPr>
              <a:t> </a:t>
            </a:r>
            <a:r>
              <a:rPr dirty="0" sz="3000" spc="-10"/>
              <a:t>STEMI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476274" y="2280451"/>
            <a:ext cx="4196080" cy="202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MOCA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algn="ctr" marL="12700" marR="5080" indent="-1270">
              <a:lnSpc>
                <a:spcPts val="2660"/>
              </a:lnSpc>
            </a:pP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Prof.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Marco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Valgimigli,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MD,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Calibri"/>
                <a:cs typeface="Calibri"/>
              </a:rPr>
              <a:t>PhD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Deputy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Chief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Cardiology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Cardiocentro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Ticino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Institute,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EOC</a:t>
            </a:r>
            <a:r>
              <a:rPr dirty="0" sz="2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Lugano,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Switzerland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77800" y="1181101"/>
            <a:ext cx="7452359" cy="3945254"/>
            <a:chOff x="177800" y="1181101"/>
            <a:chExt cx="7452359" cy="3945254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800" y="4762499"/>
              <a:ext cx="762287" cy="3635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181101"/>
              <a:ext cx="6106109" cy="2839008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are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essential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 spc="-10"/>
              <a:t>results?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1277391" y="575416"/>
            <a:ext cx="6592570" cy="696595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The</a:t>
            </a:r>
            <a:r>
              <a:rPr dirty="0" sz="2000" spc="-8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CoFI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system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detects</a:t>
            </a:r>
            <a:r>
              <a:rPr dirty="0" sz="2000" spc="-6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MVO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in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the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cath</a:t>
            </a:r>
            <a:r>
              <a:rPr dirty="0" sz="2000" spc="-6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lab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in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STEMI</a:t>
            </a:r>
            <a:r>
              <a:rPr dirty="0" sz="2000" spc="-6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patients</a:t>
            </a:r>
            <a:endParaRPr sz="2000">
              <a:latin typeface="Calibri"/>
              <a:cs typeface="Calibri"/>
            </a:endParaRPr>
          </a:p>
          <a:p>
            <a:pPr marL="892175">
              <a:lnSpc>
                <a:spcPct val="100000"/>
              </a:lnSpc>
              <a:spcBef>
                <a:spcPts val="555"/>
              </a:spcBef>
            </a:pPr>
            <a:r>
              <a:rPr dirty="0" sz="1100" b="1">
                <a:latin typeface="Calibri"/>
                <a:cs typeface="Calibri"/>
              </a:rPr>
              <a:t>N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30,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MOCA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I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-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phase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II,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5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centers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020125"/>
            <a:ext cx="9144000" cy="70788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86769" y="4036893"/>
            <a:ext cx="797433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58035" marR="30480" indent="-202057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baseline="-21367" sz="1950" b="1">
                <a:solidFill>
                  <a:srgbClr val="FFFFFF"/>
                </a:solidFill>
                <a:latin typeface="Calibri"/>
                <a:cs typeface="Calibri"/>
              </a:rPr>
              <a:t>CoFI</a:t>
            </a:r>
            <a:r>
              <a:rPr dirty="0" baseline="-21367" sz="195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above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121.5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mmHg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sensitivity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specificity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MVO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detection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3-5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CMRI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7529538" y="1852866"/>
          <a:ext cx="1691005" cy="103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90"/>
                <a:gridCol w="1056005"/>
              </a:tblGrid>
              <a:tr h="25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252525"/>
                      </a:solidFill>
                      <a:prstDash val="solid"/>
                    </a:lnR>
                    <a:lnB w="6350">
                      <a:solidFill>
                        <a:srgbClr val="2525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CI95%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6350">
                      <a:solidFill>
                        <a:srgbClr val="252525"/>
                      </a:solidFill>
                      <a:prstDash val="solid"/>
                    </a:lnL>
                    <a:lnR w="6350">
                      <a:solidFill>
                        <a:srgbClr val="252525"/>
                      </a:solidFill>
                      <a:prstDash val="solid"/>
                    </a:lnR>
                    <a:lnT w="6350">
                      <a:solidFill>
                        <a:srgbClr val="252525"/>
                      </a:solidFill>
                      <a:prstDash val="solid"/>
                    </a:lnT>
                    <a:lnB w="6350">
                      <a:solidFill>
                        <a:srgbClr val="252525"/>
                      </a:solidFill>
                      <a:prstDash val="solid"/>
                    </a:lnB>
                    <a:solidFill>
                      <a:srgbClr val="683E7F"/>
                    </a:solidFill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Sens.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6350">
                      <a:solidFill>
                        <a:srgbClr val="252525"/>
                      </a:solidFill>
                      <a:prstDash val="solid"/>
                    </a:lnL>
                    <a:lnR w="6350">
                      <a:solidFill>
                        <a:srgbClr val="252525"/>
                      </a:solidFill>
                      <a:prstDash val="solid"/>
                    </a:lnR>
                    <a:lnT w="6350">
                      <a:solidFill>
                        <a:srgbClr val="252525"/>
                      </a:solidFill>
                      <a:prstDash val="solid"/>
                    </a:lnT>
                    <a:lnB w="6350">
                      <a:solidFill>
                        <a:srgbClr val="2525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84.2%-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100.0%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6350">
                      <a:solidFill>
                        <a:srgbClr val="252525"/>
                      </a:solidFill>
                      <a:prstDash val="solid"/>
                    </a:lnL>
                    <a:lnR w="6350">
                      <a:solidFill>
                        <a:srgbClr val="252525"/>
                      </a:solidFill>
                      <a:prstDash val="solid"/>
                    </a:lnR>
                    <a:lnT w="6350">
                      <a:solidFill>
                        <a:srgbClr val="252525"/>
                      </a:solidFill>
                      <a:prstDash val="solid"/>
                    </a:lnT>
                    <a:lnB w="6350">
                      <a:solidFill>
                        <a:srgbClr val="252525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10">
                          <a:latin typeface="Calibri"/>
                          <a:cs typeface="Calibri"/>
                        </a:rPr>
                        <a:t>Spec.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6350">
                      <a:solidFill>
                        <a:srgbClr val="252525"/>
                      </a:solidFill>
                      <a:prstDash val="solid"/>
                    </a:lnL>
                    <a:lnR w="6350">
                      <a:solidFill>
                        <a:srgbClr val="252525"/>
                      </a:solidFill>
                      <a:prstDash val="solid"/>
                    </a:lnR>
                    <a:lnT w="6350">
                      <a:solidFill>
                        <a:srgbClr val="252525"/>
                      </a:solidFill>
                      <a:prstDash val="solid"/>
                    </a:lnT>
                    <a:lnB w="6350">
                      <a:solidFill>
                        <a:srgbClr val="2525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72.7%-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100.0%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6350">
                      <a:solidFill>
                        <a:srgbClr val="252525"/>
                      </a:solidFill>
                      <a:prstDash val="solid"/>
                    </a:lnL>
                    <a:lnR w="6350">
                      <a:solidFill>
                        <a:srgbClr val="252525"/>
                      </a:solidFill>
                      <a:prstDash val="solid"/>
                    </a:lnR>
                    <a:lnT w="6350">
                      <a:solidFill>
                        <a:srgbClr val="252525"/>
                      </a:solidFill>
                      <a:prstDash val="solid"/>
                    </a:lnT>
                    <a:lnB w="6350">
                      <a:solidFill>
                        <a:srgbClr val="252525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 spc="-25">
                          <a:latin typeface="Calibri"/>
                          <a:cs typeface="Calibri"/>
                        </a:rPr>
                        <a:t>AUC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6350">
                      <a:solidFill>
                        <a:srgbClr val="252525"/>
                      </a:solidFill>
                      <a:prstDash val="solid"/>
                    </a:lnL>
                    <a:lnR w="6350">
                      <a:solidFill>
                        <a:srgbClr val="252525"/>
                      </a:solidFill>
                      <a:prstDash val="solid"/>
                    </a:lnR>
                    <a:lnT w="6350">
                      <a:solidFill>
                        <a:srgbClr val="252525"/>
                      </a:solidFill>
                      <a:prstDash val="solid"/>
                    </a:lnT>
                    <a:lnB w="6350">
                      <a:solidFill>
                        <a:srgbClr val="2525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0.85-</a:t>
                      </a:r>
                      <a:r>
                        <a:rPr dirty="0" sz="1100" spc="-20">
                          <a:latin typeface="Calibri"/>
                          <a:cs typeface="Calibri"/>
                        </a:rPr>
                        <a:t>1.00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6350">
                      <a:solidFill>
                        <a:srgbClr val="252525"/>
                      </a:solidFill>
                      <a:prstDash val="solid"/>
                    </a:lnL>
                    <a:lnR w="6350">
                      <a:solidFill>
                        <a:srgbClr val="252525"/>
                      </a:solidFill>
                      <a:prstDash val="solid"/>
                    </a:lnR>
                    <a:lnT w="6350">
                      <a:solidFill>
                        <a:srgbClr val="252525"/>
                      </a:solidFill>
                      <a:prstDash val="solid"/>
                    </a:lnT>
                    <a:lnB w="6350">
                      <a:solidFill>
                        <a:srgbClr val="25252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4020125"/>
            <a:ext cx="9144000" cy="1106170"/>
            <a:chOff x="0" y="4020125"/>
            <a:chExt cx="9144000" cy="110617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800" y="4762499"/>
              <a:ext cx="762287" cy="3635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20125"/>
              <a:ext cx="9143999" cy="707886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2914" y="167805"/>
            <a:ext cx="336613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are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essential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 spc="-10"/>
              <a:t>results?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" y="1358903"/>
            <a:ext cx="2977413" cy="2605620"/>
          </a:xfrm>
          <a:prstGeom prst="rect">
            <a:avLst/>
          </a:prstGeom>
        </p:spPr>
      </p:pic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3536289" y="1684451"/>
          <a:ext cx="5050790" cy="162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"/>
                <a:gridCol w="1844675"/>
                <a:gridCol w="1260475"/>
                <a:gridCol w="1496695"/>
              </a:tblGrid>
              <a:tr h="5105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620"/>
                        </a:lnSpc>
                        <a:spcBef>
                          <a:spcPts val="270"/>
                        </a:spcBef>
                      </a:pPr>
                      <a:r>
                        <a:rPr dirty="0" sz="13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CMRI</a:t>
                      </a:r>
                      <a:r>
                        <a:rPr dirty="0" sz="1350" spc="-3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Parameter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ts val="1680"/>
                        </a:lnSpc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dirty="0" sz="1400" spc="-7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3-</a:t>
                      </a:r>
                      <a:r>
                        <a:rPr dirty="0" sz="14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194310" indent="273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Correlation</a:t>
                      </a:r>
                      <a:r>
                        <a:rPr dirty="0" sz="1350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Coefficient*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B8B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Significance</a:t>
                      </a:r>
                      <a:r>
                        <a:rPr dirty="0" sz="1350" spc="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4097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8B8B8B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50" b="1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35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b="1">
                          <a:latin typeface="Calibri"/>
                          <a:cs typeface="Calibri"/>
                        </a:rPr>
                        <a:t>(%</a:t>
                      </a:r>
                      <a:r>
                        <a:rPr dirty="0" sz="135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5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25" b="1">
                          <a:latin typeface="Calibri"/>
                          <a:cs typeface="Calibri"/>
                        </a:rPr>
                        <a:t>LV)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5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35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25">
                          <a:latin typeface="Calibri"/>
                          <a:cs typeface="Calibri"/>
                        </a:rPr>
                        <a:t>0.6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50" spc="-10">
                          <a:latin typeface="Calibri"/>
                          <a:cs typeface="Calibri"/>
                        </a:rPr>
                        <a:t>&lt;0.001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50" b="1">
                          <a:latin typeface="Calibri"/>
                          <a:cs typeface="Calibri"/>
                        </a:rPr>
                        <a:t>MVO</a:t>
                      </a:r>
                      <a:r>
                        <a:rPr dirty="0" sz="135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b="1">
                          <a:latin typeface="Calibri"/>
                          <a:cs typeface="Calibri"/>
                        </a:rPr>
                        <a:t>(%</a:t>
                      </a:r>
                      <a:r>
                        <a:rPr dirty="0" sz="135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5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25" b="1">
                          <a:latin typeface="Calibri"/>
                          <a:cs typeface="Calibri"/>
                        </a:rPr>
                        <a:t>LV)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ρ =</a:t>
                      </a:r>
                      <a:r>
                        <a:rPr dirty="0" sz="135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25">
                          <a:latin typeface="Calibri"/>
                          <a:cs typeface="Calibri"/>
                        </a:rPr>
                        <a:t>0.7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50" spc="-10">
                          <a:latin typeface="Calibri"/>
                          <a:cs typeface="Calibri"/>
                        </a:rPr>
                        <a:t>&lt;0.001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50" spc="-10" b="1">
                          <a:latin typeface="Calibri"/>
                          <a:cs typeface="Calibri"/>
                        </a:rPr>
                        <a:t>Transmurality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35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35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25">
                          <a:latin typeface="Calibri"/>
                          <a:cs typeface="Calibri"/>
                        </a:rPr>
                        <a:t>0.5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350" spc="-10">
                          <a:latin typeface="Calibri"/>
                          <a:cs typeface="Calibri"/>
                        </a:rPr>
                        <a:t>0.007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342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 descr=""/>
          <p:cNvSpPr/>
          <p:nvPr/>
        </p:nvSpPr>
        <p:spPr>
          <a:xfrm>
            <a:off x="3483902" y="252746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165760" y="522806"/>
            <a:ext cx="6697345" cy="878205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128270">
              <a:lnSpc>
                <a:spcPct val="100000"/>
              </a:lnSpc>
              <a:spcBef>
                <a:spcPts val="1325"/>
              </a:spcBef>
            </a:pP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CoFI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can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be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useful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clinically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for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more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than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only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MVO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detection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100" b="1">
                <a:latin typeface="Calibri"/>
                <a:cs typeface="Calibri"/>
              </a:rPr>
              <a:t>N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=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30,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MOCA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I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-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phase</a:t>
            </a:r>
            <a:r>
              <a:rPr dirty="0" sz="1100" spc="-35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II,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5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centers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latin typeface="Calibri"/>
                <a:cs typeface="Calibri"/>
              </a:rPr>
              <a:t>Green</a:t>
            </a:r>
            <a:r>
              <a:rPr dirty="0" sz="900" spc="-35">
                <a:latin typeface="Times New Roman"/>
                <a:cs typeface="Times New Roman"/>
              </a:rPr>
              <a:t> </a:t>
            </a:r>
            <a:r>
              <a:rPr dirty="0" sz="900">
                <a:latin typeface="Calibri"/>
                <a:cs typeface="Calibri"/>
              </a:rPr>
              <a:t>dots</a:t>
            </a:r>
            <a:r>
              <a:rPr dirty="0" sz="900" spc="-35">
                <a:latin typeface="Times New Roman"/>
                <a:cs typeface="Times New Roman"/>
              </a:rPr>
              <a:t> </a:t>
            </a:r>
            <a:r>
              <a:rPr dirty="0" sz="900">
                <a:latin typeface="Calibri"/>
                <a:cs typeface="Calibri"/>
              </a:rPr>
              <a:t>MVO</a:t>
            </a:r>
            <a:r>
              <a:rPr dirty="0" sz="900" spc="-30">
                <a:latin typeface="Times New Roman"/>
                <a:cs typeface="Times New Roman"/>
              </a:rPr>
              <a:t> </a:t>
            </a:r>
            <a:r>
              <a:rPr dirty="0" sz="900">
                <a:latin typeface="Calibri"/>
                <a:cs typeface="Calibri"/>
              </a:rPr>
              <a:t>=</a:t>
            </a:r>
            <a:r>
              <a:rPr dirty="0" sz="900" spc="-35">
                <a:latin typeface="Times New Roman"/>
                <a:cs typeface="Times New Roman"/>
              </a:rPr>
              <a:t> </a:t>
            </a:r>
            <a:r>
              <a:rPr dirty="0" sz="900">
                <a:latin typeface="Calibri"/>
                <a:cs typeface="Calibri"/>
              </a:rPr>
              <a:t>0,</a:t>
            </a:r>
            <a:r>
              <a:rPr dirty="0" sz="900" spc="-30">
                <a:latin typeface="Times New Roman"/>
                <a:cs typeface="Times New Roman"/>
              </a:rPr>
              <a:t> </a:t>
            </a:r>
            <a:r>
              <a:rPr dirty="0" sz="900">
                <a:latin typeface="Calibri"/>
                <a:cs typeface="Calibri"/>
              </a:rPr>
              <a:t>red</a:t>
            </a:r>
            <a:r>
              <a:rPr dirty="0" sz="900" spc="-35">
                <a:latin typeface="Times New Roman"/>
                <a:cs typeface="Times New Roman"/>
              </a:rPr>
              <a:t> </a:t>
            </a:r>
            <a:r>
              <a:rPr dirty="0" sz="900">
                <a:latin typeface="Calibri"/>
                <a:cs typeface="Calibri"/>
              </a:rPr>
              <a:t>dots</a:t>
            </a:r>
            <a:r>
              <a:rPr dirty="0" sz="900" spc="-30">
                <a:latin typeface="Times New Roman"/>
                <a:cs typeface="Times New Roman"/>
              </a:rPr>
              <a:t> </a:t>
            </a:r>
            <a:r>
              <a:rPr dirty="0" sz="900">
                <a:latin typeface="Calibri"/>
                <a:cs typeface="Calibri"/>
              </a:rPr>
              <a:t>MVO</a:t>
            </a:r>
            <a:r>
              <a:rPr dirty="0" sz="900" spc="-35">
                <a:latin typeface="Times New Roman"/>
                <a:cs typeface="Times New Roman"/>
              </a:rPr>
              <a:t> </a:t>
            </a:r>
            <a:r>
              <a:rPr dirty="0" sz="900">
                <a:latin typeface="Calibri"/>
                <a:cs typeface="Calibri"/>
              </a:rPr>
              <a:t>&gt;</a:t>
            </a:r>
            <a:r>
              <a:rPr dirty="0" sz="900" spc="-30">
                <a:latin typeface="Times New Roman"/>
                <a:cs typeface="Times New Roman"/>
              </a:rPr>
              <a:t> </a:t>
            </a:r>
            <a:r>
              <a:rPr dirty="0" sz="900">
                <a:latin typeface="Calibri"/>
                <a:cs typeface="Calibri"/>
              </a:rPr>
              <a:t>0</a:t>
            </a:r>
            <a:r>
              <a:rPr dirty="0" sz="900" spc="-35">
                <a:latin typeface="Times New Roman"/>
                <a:cs typeface="Times New Roman"/>
              </a:rPr>
              <a:t> 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-3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Calibri"/>
                <a:cs typeface="Calibri"/>
              </a:rPr>
              <a:t>CMRI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313230" y="4036893"/>
            <a:ext cx="65208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21435" marR="30480" indent="-128397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baseline="-21367" sz="1950" b="1">
                <a:solidFill>
                  <a:srgbClr val="FFFFFF"/>
                </a:solidFill>
                <a:latin typeface="Calibri"/>
                <a:cs typeface="Calibri"/>
              </a:rPr>
              <a:t>CoFI</a:t>
            </a:r>
            <a:r>
              <a:rPr dirty="0" baseline="-21367" sz="195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shows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strong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correlation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Infarct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Size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(IS),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MVO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extent,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Transmurality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CMRI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3-</a:t>
            </a:r>
            <a:r>
              <a:rPr dirty="0" sz="2000" spc="-5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28701" y="3290633"/>
            <a:ext cx="206311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latin typeface="Calibri"/>
                <a:cs typeface="Calibri"/>
              </a:rPr>
              <a:t>*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Pearson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corr.: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b="1" i="1">
                <a:latin typeface="Calibri"/>
                <a:cs typeface="Calibri"/>
              </a:rPr>
              <a:t>r</a:t>
            </a:r>
            <a:r>
              <a:rPr dirty="0" sz="1100" i="1">
                <a:latin typeface="Calibri"/>
                <a:cs typeface="Calibri"/>
              </a:rPr>
              <a:t>,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Spearman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corr.: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000" spc="-50" b="1">
                <a:latin typeface="Calibri"/>
                <a:cs typeface="Calibri"/>
              </a:rPr>
              <a:t>ρ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/>
              <a:t>essentials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/>
              <a:t>to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 spc="-10"/>
              <a:t>remember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26075" y="860539"/>
            <a:ext cx="8539480" cy="3639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latin typeface="Calibri"/>
                <a:cs typeface="Calibri"/>
              </a:rPr>
              <a:t>What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are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the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results?</a:t>
            </a:r>
            <a:endParaRPr sz="1800">
              <a:latin typeface="Calibri"/>
              <a:cs typeface="Calibri"/>
            </a:endParaRPr>
          </a:p>
          <a:p>
            <a:pPr marL="883919" marR="68580">
              <a:lnSpc>
                <a:spcPct val="100000"/>
              </a:lnSpc>
              <a:spcBef>
                <a:spcPts val="10"/>
              </a:spcBef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CoFI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system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provides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novel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index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named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baseline="-21164" sz="1575">
                <a:latin typeface="Calibri"/>
                <a:cs typeface="Calibri"/>
              </a:rPr>
              <a:t>COFI</a:t>
            </a:r>
            <a:r>
              <a:rPr dirty="0" baseline="-21164" sz="1575" spc="112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detection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MVO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cath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Calibri"/>
                <a:cs typeface="Calibri"/>
              </a:rPr>
              <a:t>lab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with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sensitivity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and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specificity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≥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90%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STEMI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cohort.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P</a:t>
            </a:r>
            <a:r>
              <a:rPr dirty="0" baseline="-21164" sz="1575">
                <a:latin typeface="Calibri"/>
                <a:cs typeface="Calibri"/>
              </a:rPr>
              <a:t>COFI</a:t>
            </a:r>
            <a:r>
              <a:rPr dirty="0" baseline="-21164" sz="1575" spc="12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shows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correlation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with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MVO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extent,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IS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and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transmurality</a:t>
            </a:r>
            <a:r>
              <a:rPr dirty="0" sz="1600" spc="-1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1800" spc="-30" b="1">
                <a:latin typeface="Calibri"/>
                <a:cs typeface="Calibri"/>
              </a:rPr>
              <a:t>Recommended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future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studies?</a:t>
            </a:r>
            <a:endParaRPr sz="1800">
              <a:latin typeface="Calibri"/>
              <a:cs typeface="Calibri"/>
            </a:endParaRPr>
          </a:p>
          <a:p>
            <a:pPr marL="883285" marR="560705">
              <a:lnSpc>
                <a:spcPct val="102699"/>
              </a:lnSpc>
              <a:spcBef>
                <a:spcPts val="150"/>
              </a:spcBef>
            </a:pPr>
            <a:r>
              <a:rPr dirty="0" sz="1600">
                <a:latin typeface="Calibri"/>
                <a:cs typeface="Calibri"/>
              </a:rPr>
              <a:t>Addditional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validation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studies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confirm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performance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CoFI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system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detecting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spc="-25">
                <a:latin typeface="Calibri"/>
                <a:cs typeface="Calibri"/>
              </a:rPr>
              <a:t>the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presence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extent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MVO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broader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less</a:t>
            </a:r>
            <a:r>
              <a:rPr dirty="0" sz="1600" spc="-6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selected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populations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are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needed.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88836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Calibri"/>
                <a:cs typeface="Calibri"/>
              </a:rPr>
              <a:t>Randomized</a:t>
            </a:r>
            <a:r>
              <a:rPr dirty="0" sz="1600" spc="-8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clinical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research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on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targeted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therapy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approaches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post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detection.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dirty="0" sz="1800" spc="-40" b="1">
                <a:latin typeface="Calibri"/>
                <a:cs typeface="Calibri"/>
              </a:rPr>
              <a:t>Why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this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important?</a:t>
            </a:r>
            <a:endParaRPr sz="1800">
              <a:latin typeface="Calibri"/>
              <a:cs typeface="Calibri"/>
            </a:endParaRPr>
          </a:p>
          <a:p>
            <a:pPr marL="883919">
              <a:lnSpc>
                <a:spcPct val="100000"/>
              </a:lnSpc>
              <a:spcBef>
                <a:spcPts val="15"/>
              </a:spcBef>
            </a:pP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use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CoFI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system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may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allow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cathlab-</a:t>
            </a:r>
            <a:r>
              <a:rPr dirty="0" sz="1600" b="1">
                <a:latin typeface="Calibri"/>
                <a:cs typeface="Calibri"/>
              </a:rPr>
              <a:t>based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MVO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detection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and,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via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same</a:t>
            </a:r>
            <a:endParaRPr sz="1600">
              <a:latin typeface="Calibri"/>
              <a:cs typeface="Calibri"/>
            </a:endParaRPr>
          </a:p>
          <a:p>
            <a:pPr marL="883919">
              <a:lnSpc>
                <a:spcPct val="100000"/>
              </a:lnSpc>
            </a:pPr>
            <a:r>
              <a:rPr dirty="0" sz="1600" b="1">
                <a:latin typeface="Calibri"/>
                <a:cs typeface="Calibri"/>
              </a:rPr>
              <a:t>system,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targeted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delivery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therapeutic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agents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for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MVO.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7079" y="2773527"/>
            <a:ext cx="1631314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latin typeface="Calibri Light"/>
                <a:cs typeface="Calibri Light"/>
              </a:rPr>
              <a:t>PCRonline.com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5400" y="1955798"/>
            <a:ext cx="1468704" cy="6171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117600"/>
            <a:ext cx="8902700" cy="2735580"/>
            <a:chOff x="0" y="1117600"/>
            <a:chExt cx="8902700" cy="27355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800" y="1117600"/>
              <a:ext cx="5930900" cy="1841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93800"/>
              <a:ext cx="3054565" cy="265913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did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we</a:t>
            </a:r>
            <a:r>
              <a:rPr dirty="0" spc="-65">
                <a:latin typeface="Times New Roman"/>
                <a:cs typeface="Times New Roman"/>
              </a:rPr>
              <a:t> </a:t>
            </a:r>
            <a:r>
              <a:rPr dirty="0" spc="-10"/>
              <a:t>study?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425435" y="678484"/>
            <a:ext cx="62934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Novel</a:t>
            </a:r>
            <a:r>
              <a:rPr dirty="0" sz="2000" spc="-10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CoFI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Pressure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Parameter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for</a:t>
            </a:r>
            <a:r>
              <a:rPr dirty="0" sz="2000" spc="-9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Detection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of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MVO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(P</a:t>
            </a:r>
            <a:r>
              <a:rPr dirty="0" baseline="-21367" sz="1950" spc="-15" b="1">
                <a:solidFill>
                  <a:srgbClr val="44165F"/>
                </a:solidFill>
                <a:latin typeface="Calibri"/>
                <a:cs typeface="Calibri"/>
              </a:rPr>
              <a:t>CoFI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54553" y="1179906"/>
            <a:ext cx="5792470" cy="1704339"/>
          </a:xfrm>
          <a:prstGeom prst="rect">
            <a:avLst/>
          </a:prstGeom>
          <a:solidFill>
            <a:srgbClr val="592C74">
              <a:alpha val="7843"/>
            </a:srgbClr>
          </a:solidFill>
          <a:ln w="9525">
            <a:solidFill>
              <a:srgbClr val="592C74"/>
            </a:solidFill>
          </a:ln>
        </p:spPr>
        <p:txBody>
          <a:bodyPr wrap="square" lIns="0" tIns="57785" rIns="0" bIns="0" rtlCol="0" vert="horz">
            <a:spAutoFit/>
          </a:bodyPr>
          <a:lstStyle/>
          <a:p>
            <a:pPr marL="319405" marR="260985" indent="-228600">
              <a:lnSpc>
                <a:spcPts val="1730"/>
              </a:lnSpc>
              <a:spcBef>
                <a:spcPts val="455"/>
              </a:spcBef>
              <a:buClr>
                <a:srgbClr val="601F7A"/>
              </a:buClr>
              <a:buSzPct val="103125"/>
              <a:buFont typeface="Arial"/>
              <a:buChar char="•"/>
              <a:tabLst>
                <a:tab pos="319405" algn="l"/>
              </a:tabLst>
            </a:pP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Systolic</a:t>
            </a:r>
            <a:r>
              <a:rPr dirty="0" sz="1600" spc="-65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flow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reversal</a:t>
            </a:r>
            <a:r>
              <a:rPr dirty="0" sz="1600" spc="-65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and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reduced</a:t>
            </a:r>
            <a:r>
              <a:rPr dirty="0" sz="1600" spc="-65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1E1C10"/>
                </a:solidFill>
                <a:latin typeface="Calibri"/>
                <a:cs typeface="Calibri"/>
              </a:rPr>
              <a:t>systolic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anterograde</a:t>
            </a:r>
            <a:r>
              <a:rPr dirty="0" sz="1600" spc="-65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flow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spc="-25" i="1">
                <a:solidFill>
                  <a:srgbClr val="1E1C10"/>
                </a:solidFill>
                <a:latin typeface="Calibri"/>
                <a:cs typeface="Calibri"/>
              </a:rPr>
              <a:t>are</a:t>
            </a:r>
            <a:r>
              <a:rPr dirty="0" sz="1600" spc="-25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typical</a:t>
            </a:r>
            <a:r>
              <a:rPr dirty="0" sz="1600" spc="-7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patterns</a:t>
            </a:r>
            <a:r>
              <a:rPr dirty="0" sz="1600" spc="-7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for</a:t>
            </a:r>
            <a:r>
              <a:rPr dirty="0" sz="1600" spc="-7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MVO</a:t>
            </a:r>
            <a:r>
              <a:rPr dirty="0" sz="1600" spc="-5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baseline="26455" sz="1575" spc="-37" i="1">
                <a:solidFill>
                  <a:srgbClr val="1E1C10"/>
                </a:solidFill>
                <a:latin typeface="Calibri"/>
                <a:cs typeface="Calibri"/>
              </a:rPr>
              <a:t>1,2</a:t>
            </a:r>
            <a:endParaRPr baseline="26455" sz="1575">
              <a:latin typeface="Calibri"/>
              <a:cs typeface="Calibri"/>
            </a:endParaRPr>
          </a:p>
          <a:p>
            <a:pPr marL="319405" marR="146050" indent="-228600">
              <a:lnSpc>
                <a:spcPts val="1730"/>
              </a:lnSpc>
              <a:spcBef>
                <a:spcPts val="1000"/>
              </a:spcBef>
              <a:buClr>
                <a:srgbClr val="601F7A"/>
              </a:buClr>
              <a:buSzPct val="103125"/>
              <a:buFont typeface="Arial"/>
              <a:buChar char="•"/>
              <a:tabLst>
                <a:tab pos="319405" algn="l"/>
              </a:tabLst>
            </a:pPr>
            <a:r>
              <a:rPr dirty="0" sz="1600" i="1">
                <a:latin typeface="Calibri"/>
                <a:cs typeface="Calibri"/>
              </a:rPr>
              <a:t>Distal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obstructions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impede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squeeze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of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intramyocardial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blood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20" i="1">
                <a:latin typeface="Calibri"/>
                <a:cs typeface="Calibri"/>
              </a:rPr>
              <a:t>into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venous</a:t>
            </a:r>
            <a:r>
              <a:rPr dirty="0" sz="1600" spc="-95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circulation</a:t>
            </a:r>
            <a:r>
              <a:rPr dirty="0" sz="1600" spc="-85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during</a:t>
            </a:r>
            <a:r>
              <a:rPr dirty="0" sz="1600" spc="-80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systole</a:t>
            </a:r>
            <a:r>
              <a:rPr dirty="0" sz="1600" spc="-70">
                <a:latin typeface="Times New Roman"/>
                <a:cs typeface="Times New Roman"/>
              </a:rPr>
              <a:t> </a:t>
            </a:r>
            <a:r>
              <a:rPr dirty="0" baseline="26455" sz="1575" spc="-75" i="1">
                <a:latin typeface="Calibri"/>
                <a:cs typeface="Calibri"/>
              </a:rPr>
              <a:t>3</a:t>
            </a:r>
            <a:endParaRPr baseline="26455" sz="1575">
              <a:latin typeface="Calibri"/>
              <a:cs typeface="Calibri"/>
            </a:endParaRPr>
          </a:p>
          <a:p>
            <a:pPr marL="319405" marR="318135" indent="-228600">
              <a:lnSpc>
                <a:spcPts val="1730"/>
              </a:lnSpc>
              <a:spcBef>
                <a:spcPts val="994"/>
              </a:spcBef>
              <a:buClr>
                <a:srgbClr val="601F7A"/>
              </a:buClr>
              <a:buSzPct val="103125"/>
              <a:buFont typeface="Arial"/>
              <a:buChar char="•"/>
              <a:tabLst>
                <a:tab pos="319405" algn="l"/>
              </a:tabLst>
            </a:pP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CoFI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sequences: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vessel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occluded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Calibri"/>
                <a:cs typeface="Calibri"/>
              </a:rPr>
              <a:t>proximally,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4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distal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infusion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3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volume-controlled.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339" y="3807679"/>
            <a:ext cx="362013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CoFI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algorithm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corrects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Calibri"/>
                <a:cs typeface="Calibri"/>
              </a:rPr>
              <a:t>interpatient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variability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Calibri"/>
                <a:cs typeface="Calibri"/>
              </a:rPr>
              <a:t>anatomy,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lesion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location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Calibri"/>
                <a:cs typeface="Calibri"/>
              </a:rPr>
              <a:t>and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Calibri"/>
                <a:cs typeface="Calibri"/>
              </a:rPr>
              <a:t>collateral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flow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derive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P</a:t>
            </a:r>
            <a:r>
              <a:rPr dirty="0" baseline="-21604" sz="1350">
                <a:latin typeface="Calibri"/>
                <a:cs typeface="Calibri"/>
              </a:rPr>
              <a:t>CoFI</a:t>
            </a:r>
            <a:r>
              <a:rPr dirty="0" baseline="-21604" sz="1350" spc="142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Calibri"/>
                <a:cs typeface="Calibri"/>
              </a:rPr>
              <a:t>extrapolation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Calibri"/>
                <a:cs typeface="Calibri"/>
              </a:rPr>
              <a:t>of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pressure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Calibri"/>
                <a:cs typeface="Calibri"/>
              </a:rPr>
              <a:t>tracings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mean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Calibri"/>
                <a:cs typeface="Calibri"/>
              </a:rPr>
              <a:t>pre-</a:t>
            </a:r>
            <a:r>
              <a:rPr dirty="0" sz="1400">
                <a:latin typeface="Calibri"/>
                <a:cs typeface="Calibri"/>
              </a:rPr>
              <a:t>occlusion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Calibri"/>
                <a:cs typeface="Calibri"/>
              </a:rPr>
              <a:t>pressure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69468" y="4304993"/>
            <a:ext cx="2294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38100" marR="30480" indent="10795">
              <a:lnSpc>
                <a:spcPct val="100000"/>
              </a:lnSpc>
              <a:spcBef>
                <a:spcPts val="100"/>
              </a:spcBef>
            </a:pPr>
            <a:r>
              <a:rPr dirty="0" baseline="27777" sz="750" i="1">
                <a:latin typeface="Calibri"/>
                <a:cs typeface="Calibri"/>
              </a:rPr>
              <a:t>1</a:t>
            </a:r>
            <a:r>
              <a:rPr dirty="0" sz="800" i="1">
                <a:latin typeface="Calibri"/>
                <a:cs typeface="Calibri"/>
              </a:rPr>
              <a:t>Bekkers</a:t>
            </a:r>
            <a:r>
              <a:rPr dirty="0" sz="800" spc="-2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SC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et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al.,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J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Am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Coll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Cardiol.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e010;55:1649–60</a:t>
            </a:r>
            <a:r>
              <a:rPr dirty="0" sz="800" spc="500" i="1">
                <a:latin typeface="Calibri"/>
                <a:cs typeface="Calibri"/>
              </a:rPr>
              <a:t> </a:t>
            </a:r>
            <a:r>
              <a:rPr dirty="0" baseline="27777" sz="750" i="1">
                <a:latin typeface="Calibri"/>
                <a:cs typeface="Calibri"/>
              </a:rPr>
              <a:t>2</a:t>
            </a:r>
            <a:r>
              <a:rPr dirty="0" sz="800" i="1">
                <a:latin typeface="Calibri"/>
                <a:cs typeface="Calibri"/>
              </a:rPr>
              <a:t>Niccoli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G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et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al.,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Eur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Heart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J.</a:t>
            </a:r>
            <a:r>
              <a:rPr dirty="0" sz="800" spc="-10" i="1">
                <a:latin typeface="Calibri"/>
                <a:cs typeface="Calibri"/>
              </a:rPr>
              <a:t> e016;37:10e4–33</a:t>
            </a:r>
            <a:r>
              <a:rPr dirty="0" sz="800" spc="500" i="1">
                <a:latin typeface="Calibri"/>
                <a:cs typeface="Calibri"/>
              </a:rPr>
              <a:t> </a:t>
            </a:r>
            <a:r>
              <a:rPr dirty="0" baseline="27777" sz="750" i="1">
                <a:latin typeface="Calibri"/>
                <a:cs typeface="Calibri"/>
              </a:rPr>
              <a:t>3</a:t>
            </a:r>
            <a:r>
              <a:rPr dirty="0" sz="800" i="1">
                <a:latin typeface="Calibri"/>
                <a:cs typeface="Calibri"/>
              </a:rPr>
              <a:t>Yamamoto</a:t>
            </a:r>
            <a:r>
              <a:rPr dirty="0" sz="800" spc="-2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K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et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al,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J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Am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Coll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Cardiol.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e001;38:1383–9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778500" y="2895600"/>
            <a:ext cx="342900" cy="457200"/>
            <a:chOff x="5778500" y="2895600"/>
            <a:chExt cx="342900" cy="45720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8500" y="2895600"/>
              <a:ext cx="342900" cy="4572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006" y="2945091"/>
              <a:ext cx="213360" cy="32766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243177" y="3253041"/>
            <a:ext cx="34270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29944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88327F"/>
                </a:solidFill>
                <a:latin typeface="Calibri"/>
                <a:cs typeface="Calibri"/>
              </a:rPr>
              <a:t>In</a:t>
            </a:r>
            <a:r>
              <a:rPr dirty="0" sz="1800" spc="-5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8327F"/>
                </a:solidFill>
                <a:latin typeface="Calibri"/>
                <a:cs typeface="Calibri"/>
              </a:rPr>
              <a:t>CoFI</a:t>
            </a:r>
            <a:r>
              <a:rPr dirty="0" sz="1800" spc="-4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88327F"/>
                </a:solidFill>
                <a:latin typeface="Calibri"/>
                <a:cs typeface="Calibri"/>
              </a:rPr>
              <a:t>sequences:</a:t>
            </a:r>
            <a:r>
              <a:rPr dirty="0" sz="1800" spc="-1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88327F"/>
                </a:solidFill>
                <a:latin typeface="Calibri"/>
                <a:cs typeface="Calibri"/>
              </a:rPr>
              <a:t>Strongest</a:t>
            </a:r>
            <a:r>
              <a:rPr dirty="0" sz="1800" spc="-7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8327F"/>
                </a:solidFill>
                <a:latin typeface="Calibri"/>
                <a:cs typeface="Calibri"/>
              </a:rPr>
              <a:t>increase</a:t>
            </a:r>
            <a:r>
              <a:rPr dirty="0" sz="1800" spc="-6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8327F"/>
                </a:solidFill>
                <a:latin typeface="Calibri"/>
                <a:cs typeface="Calibri"/>
              </a:rPr>
              <a:t>in</a:t>
            </a:r>
            <a:r>
              <a:rPr dirty="0" sz="1800" spc="-7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8327F"/>
                </a:solidFill>
                <a:latin typeface="Calibri"/>
                <a:cs typeface="Calibri"/>
              </a:rPr>
              <a:t>distal</a:t>
            </a:r>
            <a:r>
              <a:rPr dirty="0" sz="1800" spc="-6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88327F"/>
                </a:solidFill>
                <a:latin typeface="Calibri"/>
                <a:cs typeface="Calibri"/>
              </a:rPr>
              <a:t>pressure</a:t>
            </a:r>
            <a:r>
              <a:rPr dirty="0" sz="1800" spc="-1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88327F"/>
                </a:solidFill>
                <a:uFill>
                  <a:solidFill>
                    <a:srgbClr val="88327F"/>
                  </a:solidFill>
                </a:uFill>
                <a:latin typeface="Calibri"/>
                <a:cs typeface="Calibri"/>
              </a:rPr>
              <a:t>during</a:t>
            </a:r>
            <a:r>
              <a:rPr dirty="0" u="sng" sz="1800" spc="-50">
                <a:solidFill>
                  <a:srgbClr val="88327F"/>
                </a:solidFill>
                <a:uFill>
                  <a:solidFill>
                    <a:srgbClr val="88327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20" b="1">
                <a:solidFill>
                  <a:srgbClr val="88327F"/>
                </a:solidFill>
                <a:uFill>
                  <a:solidFill>
                    <a:srgbClr val="88327F"/>
                  </a:solidFill>
                </a:uFill>
                <a:latin typeface="Calibri"/>
                <a:cs typeface="Calibri"/>
              </a:rPr>
              <a:t>systole</a:t>
            </a:r>
            <a:r>
              <a:rPr dirty="0" sz="1800" spc="-9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8327F"/>
                </a:solidFill>
                <a:latin typeface="Calibri"/>
                <a:cs typeface="Calibri"/>
              </a:rPr>
              <a:t>in</a:t>
            </a:r>
            <a:r>
              <a:rPr dirty="0" sz="1800" spc="-5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8327F"/>
                </a:solidFill>
                <a:latin typeface="Calibri"/>
                <a:cs typeface="Calibri"/>
              </a:rPr>
              <a:t>patients</a:t>
            </a:r>
            <a:r>
              <a:rPr dirty="0" sz="1800" spc="-5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8327F"/>
                </a:solidFill>
                <a:latin typeface="Calibri"/>
                <a:cs typeface="Calibri"/>
              </a:rPr>
              <a:t>with</a:t>
            </a:r>
            <a:r>
              <a:rPr dirty="0" sz="1800" spc="-4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88327F"/>
                </a:solidFill>
                <a:latin typeface="Calibri"/>
                <a:cs typeface="Calibri"/>
              </a:rPr>
              <a:t>MVO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54100"/>
            <a:ext cx="6743700" cy="3667760"/>
            <a:chOff x="0" y="1054100"/>
            <a:chExt cx="6743700" cy="36677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2900" y="2908301"/>
              <a:ext cx="3600894" cy="181330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54100"/>
              <a:ext cx="6743700" cy="19304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1116317"/>
              <a:ext cx="6682105" cy="1783714"/>
            </a:xfrm>
            <a:custGeom>
              <a:avLst/>
              <a:gdLst/>
              <a:ahLst/>
              <a:cxnLst/>
              <a:rect l="l" t="t" r="r" b="b"/>
              <a:pathLst>
                <a:path w="6682105" h="1783714">
                  <a:moveTo>
                    <a:pt x="6682105" y="0"/>
                  </a:moveTo>
                  <a:lnTo>
                    <a:pt x="0" y="0"/>
                  </a:lnTo>
                  <a:lnTo>
                    <a:pt x="0" y="1783537"/>
                  </a:lnTo>
                  <a:lnTo>
                    <a:pt x="6682105" y="1783537"/>
                  </a:lnTo>
                  <a:lnTo>
                    <a:pt x="6682105" y="0"/>
                  </a:lnTo>
                  <a:close/>
                </a:path>
              </a:pathLst>
            </a:custGeom>
            <a:solidFill>
              <a:srgbClr val="592C74">
                <a:alpha val="392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17600"/>
              <a:ext cx="2001862" cy="178694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did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we</a:t>
            </a:r>
            <a:r>
              <a:rPr dirty="0" spc="-65">
                <a:latin typeface="Times New Roman"/>
                <a:cs typeface="Times New Roman"/>
              </a:rPr>
              <a:t> </a:t>
            </a:r>
            <a:r>
              <a:rPr dirty="0" spc="-10"/>
              <a:t>study?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1425435" y="678484"/>
            <a:ext cx="62934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Novel</a:t>
            </a:r>
            <a:r>
              <a:rPr dirty="0" sz="2000" spc="-10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CoFI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Pressure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Parameter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for</a:t>
            </a:r>
            <a:r>
              <a:rPr dirty="0" sz="2000" spc="-9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Detection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of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MVO</a:t>
            </a:r>
            <a:r>
              <a:rPr dirty="0" sz="2000" spc="-8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(P</a:t>
            </a:r>
            <a:r>
              <a:rPr dirty="0" baseline="-21367" sz="1950" spc="-15" b="1">
                <a:solidFill>
                  <a:srgbClr val="44165F"/>
                </a:solidFill>
                <a:latin typeface="Calibri"/>
                <a:cs typeface="Calibri"/>
              </a:rPr>
              <a:t>CoFI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0" y="1116317"/>
            <a:ext cx="6682105" cy="1783714"/>
          </a:xfrm>
          <a:prstGeom prst="rect">
            <a:avLst/>
          </a:prstGeom>
          <a:ln w="9525">
            <a:solidFill>
              <a:srgbClr val="592C74"/>
            </a:solidFill>
          </a:ln>
        </p:spPr>
        <p:txBody>
          <a:bodyPr wrap="square" lIns="0" tIns="137160" rIns="0" bIns="0" rtlCol="0" vert="horz">
            <a:spAutoFit/>
          </a:bodyPr>
          <a:lstStyle/>
          <a:p>
            <a:pPr marL="2188210" marR="3175" indent="-228600">
              <a:lnSpc>
                <a:spcPts val="1730"/>
              </a:lnSpc>
              <a:spcBef>
                <a:spcPts val="1080"/>
              </a:spcBef>
              <a:buClr>
                <a:srgbClr val="601F7A"/>
              </a:buClr>
              <a:buSzPct val="103125"/>
              <a:buFont typeface="Arial"/>
              <a:buChar char="•"/>
              <a:tabLst>
                <a:tab pos="2188210" algn="l"/>
              </a:tabLst>
            </a:pP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Systolic</a:t>
            </a:r>
            <a:r>
              <a:rPr dirty="0" sz="1600" spc="-7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flow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reversal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and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reduced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1E1C10"/>
                </a:solidFill>
                <a:latin typeface="Calibri"/>
                <a:cs typeface="Calibri"/>
              </a:rPr>
              <a:t>systolic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spc="-10" i="1">
                <a:solidFill>
                  <a:srgbClr val="1E1C10"/>
                </a:solidFill>
                <a:latin typeface="Calibri"/>
                <a:cs typeface="Calibri"/>
              </a:rPr>
              <a:t>anterograde</a:t>
            </a:r>
            <a:r>
              <a:rPr dirty="0" sz="1600" spc="-1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flow</a:t>
            </a:r>
            <a:r>
              <a:rPr dirty="0" sz="1600" spc="-65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are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typical</a:t>
            </a:r>
            <a:r>
              <a:rPr dirty="0" sz="1600" spc="-65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patterns</a:t>
            </a:r>
            <a:r>
              <a:rPr dirty="0" sz="1600" spc="-6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for</a:t>
            </a:r>
            <a:r>
              <a:rPr dirty="0" sz="1600" spc="-65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1E1C10"/>
                </a:solidFill>
                <a:latin typeface="Calibri"/>
                <a:cs typeface="Calibri"/>
              </a:rPr>
              <a:t>MVO</a:t>
            </a:r>
            <a:r>
              <a:rPr dirty="0" sz="1600" spc="-40">
                <a:solidFill>
                  <a:srgbClr val="1E1C10"/>
                </a:solidFill>
                <a:latin typeface="Times New Roman"/>
                <a:cs typeface="Times New Roman"/>
              </a:rPr>
              <a:t> </a:t>
            </a:r>
            <a:r>
              <a:rPr dirty="0" baseline="26455" sz="1575" spc="-37" i="1">
                <a:solidFill>
                  <a:srgbClr val="1E1C10"/>
                </a:solidFill>
                <a:latin typeface="Calibri"/>
                <a:cs typeface="Calibri"/>
              </a:rPr>
              <a:t>1,2</a:t>
            </a:r>
            <a:endParaRPr baseline="26455" sz="1575">
              <a:latin typeface="Calibri"/>
              <a:cs typeface="Calibri"/>
            </a:endParaRPr>
          </a:p>
          <a:p>
            <a:pPr marL="2188210" marR="42545" indent="-228600">
              <a:lnSpc>
                <a:spcPts val="1730"/>
              </a:lnSpc>
              <a:spcBef>
                <a:spcPts val="1000"/>
              </a:spcBef>
              <a:buClr>
                <a:srgbClr val="601F7A"/>
              </a:buClr>
              <a:buSzPct val="103125"/>
              <a:buFont typeface="Arial"/>
              <a:buChar char="•"/>
              <a:tabLst>
                <a:tab pos="2188210" algn="l"/>
              </a:tabLst>
            </a:pPr>
            <a:r>
              <a:rPr dirty="0" sz="1600" i="1">
                <a:latin typeface="Calibri"/>
                <a:cs typeface="Calibri"/>
              </a:rPr>
              <a:t>Distal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obstructions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impede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squeeze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of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intramyocardial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blood</a:t>
            </a:r>
            <a:r>
              <a:rPr dirty="0" sz="1600" spc="-90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into</a:t>
            </a:r>
            <a:r>
              <a:rPr dirty="0" sz="1600" spc="-80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venous</a:t>
            </a:r>
            <a:r>
              <a:rPr dirty="0" sz="1600" spc="-80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circulation</a:t>
            </a:r>
            <a:r>
              <a:rPr dirty="0" sz="1600" spc="-75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during</a:t>
            </a:r>
            <a:r>
              <a:rPr dirty="0" sz="1600" spc="-80">
                <a:latin typeface="Times New Roman"/>
                <a:cs typeface="Times New Roman"/>
              </a:rPr>
              <a:t> </a:t>
            </a:r>
            <a:r>
              <a:rPr dirty="0" sz="1600" i="1">
                <a:latin typeface="Calibri"/>
                <a:cs typeface="Calibri"/>
              </a:rPr>
              <a:t>systole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baseline="26455" sz="1575" spc="-75" i="1">
                <a:latin typeface="Calibri"/>
                <a:cs typeface="Calibri"/>
              </a:rPr>
              <a:t>3</a:t>
            </a:r>
            <a:endParaRPr baseline="26455" sz="1575">
              <a:latin typeface="Calibri"/>
              <a:cs typeface="Calibri"/>
            </a:endParaRPr>
          </a:p>
          <a:p>
            <a:pPr marL="2188210" marR="182245" indent="-228600">
              <a:lnSpc>
                <a:spcPts val="1730"/>
              </a:lnSpc>
              <a:spcBef>
                <a:spcPts val="994"/>
              </a:spcBef>
              <a:buClr>
                <a:srgbClr val="601F7A"/>
              </a:buClr>
              <a:buSzPct val="103125"/>
              <a:buFont typeface="Arial"/>
              <a:buChar char="•"/>
              <a:tabLst>
                <a:tab pos="2188210" algn="l"/>
              </a:tabLst>
            </a:pPr>
            <a:r>
              <a:rPr dirty="0" sz="1600">
                <a:latin typeface="Calibri"/>
                <a:cs typeface="Calibri"/>
              </a:rPr>
              <a:t>In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CoFI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sequences: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vessel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occluded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20">
                <a:latin typeface="Calibri"/>
                <a:cs typeface="Calibri"/>
              </a:rPr>
              <a:t>proximally,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and</a:t>
            </a:r>
            <a:r>
              <a:rPr dirty="0" sz="1600" spc="-6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distal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infusion</a:t>
            </a:r>
            <a:r>
              <a:rPr dirty="0" sz="1600" spc="-55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is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volume-controlled.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680200" y="1816100"/>
            <a:ext cx="457200" cy="342900"/>
            <a:chOff x="6680200" y="1816100"/>
            <a:chExt cx="457200" cy="342900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0200" y="1816100"/>
              <a:ext cx="457200" cy="34290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51967" y="1869503"/>
              <a:ext cx="327660" cy="21336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144296" y="1343278"/>
            <a:ext cx="1818639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825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88327F"/>
                </a:solidFill>
                <a:latin typeface="Calibri"/>
                <a:cs typeface="Calibri"/>
              </a:rPr>
              <a:t>In</a:t>
            </a:r>
            <a:r>
              <a:rPr dirty="0" sz="1800" spc="-5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8327F"/>
                </a:solidFill>
                <a:latin typeface="Calibri"/>
                <a:cs typeface="Calibri"/>
              </a:rPr>
              <a:t>CoFI</a:t>
            </a:r>
            <a:r>
              <a:rPr dirty="0" sz="1800" spc="-4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88327F"/>
                </a:solidFill>
                <a:latin typeface="Calibri"/>
                <a:cs typeface="Calibri"/>
              </a:rPr>
              <a:t>sequences:</a:t>
            </a:r>
            <a:r>
              <a:rPr dirty="0" sz="1800" spc="-1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88327F"/>
                </a:solidFill>
                <a:latin typeface="Calibri"/>
                <a:cs typeface="Calibri"/>
              </a:rPr>
              <a:t>Strongest</a:t>
            </a:r>
            <a:r>
              <a:rPr dirty="0" sz="1800" spc="-4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88327F"/>
                </a:solidFill>
                <a:latin typeface="Calibri"/>
                <a:cs typeface="Calibri"/>
              </a:rPr>
              <a:t>increase</a:t>
            </a:r>
            <a:r>
              <a:rPr dirty="0" sz="1800" spc="-1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8327F"/>
                </a:solidFill>
                <a:latin typeface="Calibri"/>
                <a:cs typeface="Calibri"/>
              </a:rPr>
              <a:t>in</a:t>
            </a:r>
            <a:r>
              <a:rPr dirty="0" sz="1800" spc="-6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8327F"/>
                </a:solidFill>
                <a:latin typeface="Calibri"/>
                <a:cs typeface="Calibri"/>
              </a:rPr>
              <a:t>distal</a:t>
            </a:r>
            <a:r>
              <a:rPr dirty="0" sz="1800" spc="-6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88327F"/>
                </a:solidFill>
                <a:latin typeface="Calibri"/>
                <a:cs typeface="Calibri"/>
              </a:rPr>
              <a:t>pressure</a:t>
            </a:r>
            <a:r>
              <a:rPr dirty="0" sz="1800" spc="-10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u="sng" sz="1800" b="1">
                <a:solidFill>
                  <a:srgbClr val="88327F"/>
                </a:solidFill>
                <a:uFill>
                  <a:solidFill>
                    <a:srgbClr val="88327F"/>
                  </a:solidFill>
                </a:uFill>
                <a:latin typeface="Calibri"/>
                <a:cs typeface="Calibri"/>
              </a:rPr>
              <a:t>during</a:t>
            </a:r>
            <a:r>
              <a:rPr dirty="0" u="sng" sz="1800" spc="-35">
                <a:solidFill>
                  <a:srgbClr val="88327F"/>
                </a:solidFill>
                <a:uFill>
                  <a:solidFill>
                    <a:srgbClr val="88327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20" b="1">
                <a:solidFill>
                  <a:srgbClr val="88327F"/>
                </a:solidFill>
                <a:uFill>
                  <a:solidFill>
                    <a:srgbClr val="88327F"/>
                  </a:solidFill>
                </a:uFill>
                <a:latin typeface="Calibri"/>
                <a:cs typeface="Calibri"/>
              </a:rPr>
              <a:t>systole</a:t>
            </a:r>
            <a:r>
              <a:rPr dirty="0" sz="1800" spc="-7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88327F"/>
                </a:solidFill>
                <a:latin typeface="Calibri"/>
                <a:cs typeface="Calibri"/>
              </a:rPr>
              <a:t>in</a:t>
            </a:r>
            <a:r>
              <a:rPr dirty="0" sz="1800" spc="-2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8327F"/>
                </a:solidFill>
                <a:latin typeface="Calibri"/>
                <a:cs typeface="Calibri"/>
              </a:rPr>
              <a:t>patients</a:t>
            </a:r>
            <a:r>
              <a:rPr dirty="0" sz="1800" spc="-6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8327F"/>
                </a:solidFill>
                <a:latin typeface="Calibri"/>
                <a:cs typeface="Calibri"/>
              </a:rPr>
              <a:t>with</a:t>
            </a:r>
            <a:r>
              <a:rPr dirty="0" sz="1800" spc="-65">
                <a:solidFill>
                  <a:srgbClr val="88327F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88327F"/>
                </a:solidFill>
                <a:latin typeface="Calibri"/>
                <a:cs typeface="Calibri"/>
              </a:rPr>
              <a:t>MVO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599" y="3118421"/>
            <a:ext cx="256159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dirty="0" sz="1400" spc="-6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CoFI</a:t>
            </a:r>
            <a:r>
              <a:rPr dirty="0" sz="1400" spc="-5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algorithm</a:t>
            </a:r>
            <a:r>
              <a:rPr dirty="0" sz="1400" spc="-5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corrects</a:t>
            </a:r>
            <a:r>
              <a:rPr dirty="0" sz="1400" spc="-4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3F3F3F"/>
                </a:solidFill>
                <a:latin typeface="Calibri"/>
                <a:cs typeface="Calibri"/>
              </a:rPr>
              <a:t>for</a:t>
            </a:r>
            <a:r>
              <a:rPr dirty="0" sz="14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F3F3F"/>
                </a:solidFill>
                <a:latin typeface="Calibri"/>
                <a:cs typeface="Calibri"/>
              </a:rPr>
              <a:t>interpatient</a:t>
            </a:r>
            <a:r>
              <a:rPr dirty="0" sz="1400" spc="-3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variability</a:t>
            </a:r>
            <a:r>
              <a:rPr dirty="0" sz="1400" spc="-3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dirty="0" sz="1400" spc="-3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3F3F3F"/>
                </a:solidFill>
                <a:latin typeface="Calibri"/>
                <a:cs typeface="Calibri"/>
              </a:rPr>
              <a:t>anatomy,</a:t>
            </a:r>
            <a:r>
              <a:rPr dirty="0" sz="14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lesion</a:t>
            </a:r>
            <a:r>
              <a:rPr dirty="0" sz="1400" spc="-5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location</a:t>
            </a:r>
            <a:r>
              <a:rPr dirty="0" sz="1400" spc="-5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and</a:t>
            </a:r>
            <a:r>
              <a:rPr dirty="0" sz="1400" spc="-5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F3F3F"/>
                </a:solidFill>
                <a:latin typeface="Calibri"/>
                <a:cs typeface="Calibri"/>
              </a:rPr>
              <a:t>collateral</a:t>
            </a:r>
            <a:r>
              <a:rPr dirty="0" sz="1400" spc="-5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3F3F3F"/>
                </a:solidFill>
                <a:latin typeface="Calibri"/>
                <a:cs typeface="Calibri"/>
              </a:rPr>
              <a:t>flow</a:t>
            </a:r>
            <a:r>
              <a:rPr dirty="0" sz="1400" spc="-2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dirty="0" sz="1400" spc="-3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derive</a:t>
            </a:r>
            <a:r>
              <a:rPr dirty="0" sz="14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P</a:t>
            </a:r>
            <a:r>
              <a:rPr dirty="0" baseline="-21604" sz="1350">
                <a:solidFill>
                  <a:srgbClr val="3F3F3F"/>
                </a:solidFill>
                <a:latin typeface="Calibri"/>
                <a:cs typeface="Calibri"/>
              </a:rPr>
              <a:t>CoFI</a:t>
            </a:r>
            <a:r>
              <a:rPr dirty="0" baseline="-21604" sz="1350" spc="15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by</a:t>
            </a:r>
            <a:r>
              <a:rPr dirty="0" sz="14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F3F3F"/>
                </a:solidFill>
                <a:latin typeface="Calibri"/>
                <a:cs typeface="Calibri"/>
              </a:rPr>
              <a:t>extrapolation</a:t>
            </a:r>
            <a:r>
              <a:rPr dirty="0" sz="14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3F3F3F"/>
                </a:solidFill>
                <a:latin typeface="Calibri"/>
                <a:cs typeface="Calibri"/>
              </a:rPr>
              <a:t>of</a:t>
            </a:r>
            <a:r>
              <a:rPr dirty="0" sz="1400" spc="-2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pressure</a:t>
            </a:r>
            <a:r>
              <a:rPr dirty="0" sz="1400" spc="-5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F3F3F"/>
                </a:solidFill>
                <a:latin typeface="Calibri"/>
                <a:cs typeface="Calibri"/>
              </a:rPr>
              <a:t>tracings</a:t>
            </a:r>
            <a:r>
              <a:rPr dirty="0" sz="1400" spc="-4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to</a:t>
            </a:r>
            <a:r>
              <a:rPr dirty="0" sz="1400" spc="-4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mean</a:t>
            </a:r>
            <a:r>
              <a:rPr dirty="0" sz="1400" spc="-4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3F3F3F"/>
                </a:solidFill>
                <a:latin typeface="Calibri"/>
                <a:cs typeface="Calibri"/>
              </a:rPr>
              <a:t>pre-</a:t>
            </a:r>
            <a:r>
              <a:rPr dirty="0" sz="1400" spc="-2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F3F3F"/>
                </a:solidFill>
                <a:latin typeface="Calibri"/>
                <a:cs typeface="Calibri"/>
              </a:rPr>
              <a:t>occlusion</a:t>
            </a:r>
            <a:r>
              <a:rPr dirty="0" sz="1400" spc="-7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3F3F3F"/>
                </a:solidFill>
                <a:latin typeface="Calibri"/>
                <a:cs typeface="Calibri"/>
              </a:rPr>
              <a:t>pressure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69468" y="4304992"/>
            <a:ext cx="2294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38100" marR="30480" indent="10795">
              <a:lnSpc>
                <a:spcPct val="100000"/>
              </a:lnSpc>
              <a:spcBef>
                <a:spcPts val="100"/>
              </a:spcBef>
            </a:pPr>
            <a:r>
              <a:rPr dirty="0" baseline="27777" sz="750" i="1">
                <a:latin typeface="Calibri"/>
                <a:cs typeface="Calibri"/>
              </a:rPr>
              <a:t>1</a:t>
            </a:r>
            <a:r>
              <a:rPr dirty="0" sz="800" i="1">
                <a:latin typeface="Calibri"/>
                <a:cs typeface="Calibri"/>
              </a:rPr>
              <a:t>Bekkers</a:t>
            </a:r>
            <a:r>
              <a:rPr dirty="0" sz="800" spc="-2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SC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et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al.,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J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Am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Coll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Cardiol.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e010;55:1649–60</a:t>
            </a:r>
            <a:r>
              <a:rPr dirty="0" sz="800" spc="500" i="1">
                <a:latin typeface="Calibri"/>
                <a:cs typeface="Calibri"/>
              </a:rPr>
              <a:t> </a:t>
            </a:r>
            <a:r>
              <a:rPr dirty="0" baseline="27777" sz="750" i="1">
                <a:latin typeface="Calibri"/>
                <a:cs typeface="Calibri"/>
              </a:rPr>
              <a:t>2</a:t>
            </a:r>
            <a:r>
              <a:rPr dirty="0" sz="800" i="1">
                <a:latin typeface="Calibri"/>
                <a:cs typeface="Calibri"/>
              </a:rPr>
              <a:t>Niccoli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G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et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al.,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Eur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Heart</a:t>
            </a:r>
            <a:r>
              <a:rPr dirty="0" sz="800" spc="-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J.</a:t>
            </a:r>
            <a:r>
              <a:rPr dirty="0" sz="800" spc="-10" i="1">
                <a:latin typeface="Calibri"/>
                <a:cs typeface="Calibri"/>
              </a:rPr>
              <a:t> e016;37:10e4–33</a:t>
            </a:r>
            <a:r>
              <a:rPr dirty="0" sz="800" spc="500" i="1">
                <a:latin typeface="Calibri"/>
                <a:cs typeface="Calibri"/>
              </a:rPr>
              <a:t> </a:t>
            </a:r>
            <a:r>
              <a:rPr dirty="0" baseline="27777" sz="750" i="1">
                <a:latin typeface="Calibri"/>
                <a:cs typeface="Calibri"/>
              </a:rPr>
              <a:t>3</a:t>
            </a:r>
            <a:r>
              <a:rPr dirty="0" sz="800" i="1">
                <a:latin typeface="Calibri"/>
                <a:cs typeface="Calibri"/>
              </a:rPr>
              <a:t>Yamamoto</a:t>
            </a:r>
            <a:r>
              <a:rPr dirty="0" sz="800" spc="-2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K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et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al,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J</a:t>
            </a:r>
            <a:r>
              <a:rPr dirty="0" sz="800" spc="-10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Am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Coll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i="1">
                <a:latin typeface="Calibri"/>
                <a:cs typeface="Calibri"/>
              </a:rPr>
              <a:t>Cardiol.</a:t>
            </a:r>
            <a:r>
              <a:rPr dirty="0" sz="800" spc="-15" i="1">
                <a:latin typeface="Calibri"/>
                <a:cs typeface="Calibri"/>
              </a:rPr>
              <a:t> </a:t>
            </a:r>
            <a:r>
              <a:rPr dirty="0" sz="800" spc="-10" i="1">
                <a:latin typeface="Calibri"/>
                <a:cs typeface="Calibri"/>
              </a:rPr>
              <a:t>e001;38:1383–9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527300" y="3695700"/>
            <a:ext cx="419100" cy="177800"/>
            <a:chOff x="2527300" y="3695700"/>
            <a:chExt cx="419100" cy="177800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7300" y="3695700"/>
              <a:ext cx="419100" cy="17780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621470" y="3774033"/>
              <a:ext cx="182245" cy="0"/>
            </a:xfrm>
            <a:custGeom>
              <a:avLst/>
              <a:gdLst/>
              <a:ahLst/>
              <a:cxnLst/>
              <a:rect l="l" t="t" r="r" b="b"/>
              <a:pathLst>
                <a:path w="182244" h="0">
                  <a:moveTo>
                    <a:pt x="0" y="0"/>
                  </a:moveTo>
                  <a:lnTo>
                    <a:pt x="182232" y="0"/>
                  </a:lnTo>
                </a:path>
              </a:pathLst>
            </a:custGeom>
            <a:ln w="25400">
              <a:solidFill>
                <a:srgbClr val="4F80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784652" y="373593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did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we</a:t>
            </a:r>
            <a:r>
              <a:rPr dirty="0" spc="-65">
                <a:latin typeface="Times New Roman"/>
                <a:cs typeface="Times New Roman"/>
              </a:rPr>
              <a:t> </a:t>
            </a:r>
            <a:r>
              <a:rPr dirty="0" spc="-10"/>
              <a:t>study?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219200"/>
            <a:ext cx="9144000" cy="1435100"/>
            <a:chOff x="0" y="1219200"/>
            <a:chExt cx="9144000" cy="1435100"/>
          </a:xfrm>
        </p:grpSpPr>
        <p:sp>
          <p:nvSpPr>
            <p:cNvPr id="4" name="object 4" descr=""/>
            <p:cNvSpPr/>
            <p:nvPr/>
          </p:nvSpPr>
          <p:spPr>
            <a:xfrm>
              <a:off x="2562250" y="1932190"/>
              <a:ext cx="4693920" cy="0"/>
            </a:xfrm>
            <a:custGeom>
              <a:avLst/>
              <a:gdLst/>
              <a:ahLst/>
              <a:cxnLst/>
              <a:rect l="l" t="t" r="r" b="b"/>
              <a:pathLst>
                <a:path w="4693920" h="0">
                  <a:moveTo>
                    <a:pt x="0" y="0"/>
                  </a:moveTo>
                  <a:lnTo>
                    <a:pt x="4693894" y="0"/>
                  </a:lnTo>
                </a:path>
              </a:pathLst>
            </a:custGeom>
            <a:ln w="28575">
              <a:solidFill>
                <a:srgbClr val="3503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237095" y="188932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034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0600" y="1282700"/>
              <a:ext cx="3073400" cy="13589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150648" y="1363649"/>
              <a:ext cx="2917825" cy="1158875"/>
            </a:xfrm>
            <a:custGeom>
              <a:avLst/>
              <a:gdLst/>
              <a:ahLst/>
              <a:cxnLst/>
              <a:rect l="l" t="t" r="r" b="b"/>
              <a:pathLst>
                <a:path w="2917825" h="1158875">
                  <a:moveTo>
                    <a:pt x="2724251" y="0"/>
                  </a:moveTo>
                  <a:lnTo>
                    <a:pt x="193103" y="0"/>
                  </a:lnTo>
                  <a:lnTo>
                    <a:pt x="148824" y="5099"/>
                  </a:lnTo>
                  <a:lnTo>
                    <a:pt x="108178" y="19626"/>
                  </a:lnTo>
                  <a:lnTo>
                    <a:pt x="72324" y="42420"/>
                  </a:lnTo>
                  <a:lnTo>
                    <a:pt x="42420" y="72324"/>
                  </a:lnTo>
                  <a:lnTo>
                    <a:pt x="19626" y="108178"/>
                  </a:lnTo>
                  <a:lnTo>
                    <a:pt x="5099" y="148824"/>
                  </a:lnTo>
                  <a:lnTo>
                    <a:pt x="0" y="193103"/>
                  </a:lnTo>
                  <a:lnTo>
                    <a:pt x="0" y="965504"/>
                  </a:lnTo>
                  <a:lnTo>
                    <a:pt x="5099" y="1009784"/>
                  </a:lnTo>
                  <a:lnTo>
                    <a:pt x="19626" y="1050432"/>
                  </a:lnTo>
                  <a:lnTo>
                    <a:pt x="42420" y="1086288"/>
                  </a:lnTo>
                  <a:lnTo>
                    <a:pt x="72324" y="1116195"/>
                  </a:lnTo>
                  <a:lnTo>
                    <a:pt x="108178" y="1138992"/>
                  </a:lnTo>
                  <a:lnTo>
                    <a:pt x="148824" y="1153520"/>
                  </a:lnTo>
                  <a:lnTo>
                    <a:pt x="193103" y="1158621"/>
                  </a:lnTo>
                  <a:lnTo>
                    <a:pt x="2724251" y="1158621"/>
                  </a:lnTo>
                  <a:lnTo>
                    <a:pt x="2768531" y="1153520"/>
                  </a:lnTo>
                  <a:lnTo>
                    <a:pt x="2809179" y="1138992"/>
                  </a:lnTo>
                  <a:lnTo>
                    <a:pt x="2845035" y="1116195"/>
                  </a:lnTo>
                  <a:lnTo>
                    <a:pt x="2874942" y="1086288"/>
                  </a:lnTo>
                  <a:lnTo>
                    <a:pt x="2897739" y="1050432"/>
                  </a:lnTo>
                  <a:lnTo>
                    <a:pt x="2912267" y="1009784"/>
                  </a:lnTo>
                  <a:lnTo>
                    <a:pt x="2917367" y="965504"/>
                  </a:lnTo>
                  <a:lnTo>
                    <a:pt x="2917367" y="193103"/>
                  </a:lnTo>
                  <a:lnTo>
                    <a:pt x="2912267" y="148824"/>
                  </a:lnTo>
                  <a:lnTo>
                    <a:pt x="2897739" y="108178"/>
                  </a:lnTo>
                  <a:lnTo>
                    <a:pt x="2874942" y="72324"/>
                  </a:lnTo>
                  <a:lnTo>
                    <a:pt x="2845035" y="42420"/>
                  </a:lnTo>
                  <a:lnTo>
                    <a:pt x="2809179" y="19626"/>
                  </a:lnTo>
                  <a:lnTo>
                    <a:pt x="2768531" y="5099"/>
                  </a:lnTo>
                  <a:lnTo>
                    <a:pt x="2724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150775" y="1363662"/>
              <a:ext cx="2917825" cy="1158875"/>
            </a:xfrm>
            <a:custGeom>
              <a:avLst/>
              <a:gdLst/>
              <a:ahLst/>
              <a:cxnLst/>
              <a:rect l="l" t="t" r="r" b="b"/>
              <a:pathLst>
                <a:path w="2917825" h="1158875">
                  <a:moveTo>
                    <a:pt x="0" y="193675"/>
                  </a:moveTo>
                  <a:lnTo>
                    <a:pt x="3962" y="154774"/>
                  </a:lnTo>
                  <a:lnTo>
                    <a:pt x="15074" y="118262"/>
                  </a:lnTo>
                  <a:lnTo>
                    <a:pt x="56349" y="56349"/>
                  </a:lnTo>
                  <a:lnTo>
                    <a:pt x="118262" y="15074"/>
                  </a:lnTo>
                  <a:lnTo>
                    <a:pt x="154774" y="3962"/>
                  </a:lnTo>
                  <a:lnTo>
                    <a:pt x="193675" y="0"/>
                  </a:lnTo>
                  <a:lnTo>
                    <a:pt x="2724150" y="0"/>
                  </a:lnTo>
                  <a:lnTo>
                    <a:pt x="2763037" y="3962"/>
                  </a:lnTo>
                  <a:lnTo>
                    <a:pt x="2799549" y="15074"/>
                  </a:lnTo>
                  <a:lnTo>
                    <a:pt x="2861462" y="56349"/>
                  </a:lnTo>
                  <a:lnTo>
                    <a:pt x="2902737" y="118262"/>
                  </a:lnTo>
                  <a:lnTo>
                    <a:pt x="2913849" y="154774"/>
                  </a:lnTo>
                  <a:lnTo>
                    <a:pt x="2917825" y="193675"/>
                  </a:lnTo>
                  <a:lnTo>
                    <a:pt x="2917825" y="965987"/>
                  </a:lnTo>
                  <a:lnTo>
                    <a:pt x="2913849" y="1004887"/>
                  </a:lnTo>
                  <a:lnTo>
                    <a:pt x="2902737" y="1041400"/>
                  </a:lnTo>
                  <a:lnTo>
                    <a:pt x="2861462" y="1102512"/>
                  </a:lnTo>
                  <a:lnTo>
                    <a:pt x="2799549" y="1143787"/>
                  </a:lnTo>
                  <a:lnTo>
                    <a:pt x="2763037" y="1154899"/>
                  </a:lnTo>
                  <a:lnTo>
                    <a:pt x="2724150" y="1158875"/>
                  </a:lnTo>
                  <a:lnTo>
                    <a:pt x="193675" y="1158875"/>
                  </a:lnTo>
                  <a:lnTo>
                    <a:pt x="154774" y="1154899"/>
                  </a:lnTo>
                  <a:lnTo>
                    <a:pt x="118262" y="1143787"/>
                  </a:lnTo>
                  <a:lnTo>
                    <a:pt x="56349" y="1102512"/>
                  </a:lnTo>
                  <a:lnTo>
                    <a:pt x="15074" y="1041400"/>
                  </a:lnTo>
                  <a:lnTo>
                    <a:pt x="3962" y="1004887"/>
                  </a:lnTo>
                  <a:lnTo>
                    <a:pt x="0" y="965987"/>
                  </a:lnTo>
                  <a:lnTo>
                    <a:pt x="0" y="193675"/>
                  </a:lnTo>
                  <a:close/>
                </a:path>
              </a:pathLst>
            </a:custGeom>
            <a:ln w="28575">
              <a:solidFill>
                <a:srgbClr val="601F7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2600" y="1231900"/>
              <a:ext cx="3124200" cy="14224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100540" y="1312036"/>
              <a:ext cx="2917825" cy="1221740"/>
            </a:xfrm>
            <a:custGeom>
              <a:avLst/>
              <a:gdLst/>
              <a:ahLst/>
              <a:cxnLst/>
              <a:rect l="l" t="t" r="r" b="b"/>
              <a:pathLst>
                <a:path w="2917825" h="1221739">
                  <a:moveTo>
                    <a:pt x="2713761" y="0"/>
                  </a:moveTo>
                  <a:lnTo>
                    <a:pt x="203593" y="0"/>
                  </a:lnTo>
                  <a:lnTo>
                    <a:pt x="156910" y="5377"/>
                  </a:lnTo>
                  <a:lnTo>
                    <a:pt x="114056" y="20695"/>
                  </a:lnTo>
                  <a:lnTo>
                    <a:pt x="76254" y="44730"/>
                  </a:lnTo>
                  <a:lnTo>
                    <a:pt x="44725" y="76262"/>
                  </a:lnTo>
                  <a:lnTo>
                    <a:pt x="20692" y="114066"/>
                  </a:lnTo>
                  <a:lnTo>
                    <a:pt x="5376" y="156922"/>
                  </a:lnTo>
                  <a:lnTo>
                    <a:pt x="0" y="203606"/>
                  </a:lnTo>
                  <a:lnTo>
                    <a:pt x="0" y="1017981"/>
                  </a:lnTo>
                  <a:lnTo>
                    <a:pt x="5376" y="1064669"/>
                  </a:lnTo>
                  <a:lnTo>
                    <a:pt x="20692" y="1107526"/>
                  </a:lnTo>
                  <a:lnTo>
                    <a:pt x="44725" y="1145330"/>
                  </a:lnTo>
                  <a:lnTo>
                    <a:pt x="76254" y="1176860"/>
                  </a:lnTo>
                  <a:lnTo>
                    <a:pt x="114056" y="1200894"/>
                  </a:lnTo>
                  <a:lnTo>
                    <a:pt x="156910" y="1216210"/>
                  </a:lnTo>
                  <a:lnTo>
                    <a:pt x="203593" y="1221587"/>
                  </a:lnTo>
                  <a:lnTo>
                    <a:pt x="2713761" y="1221587"/>
                  </a:lnTo>
                  <a:lnTo>
                    <a:pt x="2760445" y="1216210"/>
                  </a:lnTo>
                  <a:lnTo>
                    <a:pt x="2803301" y="1200894"/>
                  </a:lnTo>
                  <a:lnTo>
                    <a:pt x="2841105" y="1176860"/>
                  </a:lnTo>
                  <a:lnTo>
                    <a:pt x="2872636" y="1145330"/>
                  </a:lnTo>
                  <a:lnTo>
                    <a:pt x="2896672" y="1107526"/>
                  </a:lnTo>
                  <a:lnTo>
                    <a:pt x="2911990" y="1064669"/>
                  </a:lnTo>
                  <a:lnTo>
                    <a:pt x="2917367" y="1017981"/>
                  </a:lnTo>
                  <a:lnTo>
                    <a:pt x="2917367" y="203606"/>
                  </a:lnTo>
                  <a:lnTo>
                    <a:pt x="2911990" y="156918"/>
                  </a:lnTo>
                  <a:lnTo>
                    <a:pt x="2896672" y="114061"/>
                  </a:lnTo>
                  <a:lnTo>
                    <a:pt x="2872636" y="76256"/>
                  </a:lnTo>
                  <a:lnTo>
                    <a:pt x="2841105" y="44726"/>
                  </a:lnTo>
                  <a:lnTo>
                    <a:pt x="2803301" y="20693"/>
                  </a:lnTo>
                  <a:lnTo>
                    <a:pt x="2760445" y="5376"/>
                  </a:lnTo>
                  <a:lnTo>
                    <a:pt x="27137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101187" y="1312062"/>
              <a:ext cx="2917190" cy="1221740"/>
            </a:xfrm>
            <a:custGeom>
              <a:avLst/>
              <a:gdLst/>
              <a:ahLst/>
              <a:cxnLst/>
              <a:rect l="l" t="t" r="r" b="b"/>
              <a:pathLst>
                <a:path w="2917190" h="1221739">
                  <a:moveTo>
                    <a:pt x="0" y="204000"/>
                  </a:moveTo>
                  <a:lnTo>
                    <a:pt x="3962" y="162725"/>
                  </a:lnTo>
                  <a:lnTo>
                    <a:pt x="15875" y="124625"/>
                  </a:lnTo>
                  <a:lnTo>
                    <a:pt x="34925" y="89700"/>
                  </a:lnTo>
                  <a:lnTo>
                    <a:pt x="59524" y="59537"/>
                  </a:lnTo>
                  <a:lnTo>
                    <a:pt x="89687" y="34925"/>
                  </a:lnTo>
                  <a:lnTo>
                    <a:pt x="123825" y="15875"/>
                  </a:lnTo>
                  <a:lnTo>
                    <a:pt x="161925" y="3975"/>
                  </a:lnTo>
                  <a:lnTo>
                    <a:pt x="203200" y="0"/>
                  </a:lnTo>
                  <a:lnTo>
                    <a:pt x="2713824" y="0"/>
                  </a:lnTo>
                  <a:lnTo>
                    <a:pt x="2754312" y="3975"/>
                  </a:lnTo>
                  <a:lnTo>
                    <a:pt x="2792412" y="15875"/>
                  </a:lnTo>
                  <a:lnTo>
                    <a:pt x="2827337" y="34925"/>
                  </a:lnTo>
                  <a:lnTo>
                    <a:pt x="2857500" y="59537"/>
                  </a:lnTo>
                  <a:lnTo>
                    <a:pt x="2882099" y="89700"/>
                  </a:lnTo>
                  <a:lnTo>
                    <a:pt x="2901149" y="124625"/>
                  </a:lnTo>
                  <a:lnTo>
                    <a:pt x="2913062" y="162725"/>
                  </a:lnTo>
                  <a:lnTo>
                    <a:pt x="2917024" y="204000"/>
                  </a:lnTo>
                  <a:lnTo>
                    <a:pt x="2917024" y="1018387"/>
                  </a:lnTo>
                  <a:lnTo>
                    <a:pt x="2913062" y="1059662"/>
                  </a:lnTo>
                  <a:lnTo>
                    <a:pt x="2901149" y="1097762"/>
                  </a:lnTo>
                  <a:lnTo>
                    <a:pt x="2882099" y="1131887"/>
                  </a:lnTo>
                  <a:lnTo>
                    <a:pt x="2857500" y="1162050"/>
                  </a:lnTo>
                  <a:lnTo>
                    <a:pt x="2827337" y="1186662"/>
                  </a:lnTo>
                  <a:lnTo>
                    <a:pt x="2792412" y="1205712"/>
                  </a:lnTo>
                  <a:lnTo>
                    <a:pt x="2754312" y="1217612"/>
                  </a:lnTo>
                  <a:lnTo>
                    <a:pt x="2713824" y="1221587"/>
                  </a:lnTo>
                  <a:lnTo>
                    <a:pt x="203200" y="1221587"/>
                  </a:lnTo>
                  <a:lnTo>
                    <a:pt x="161925" y="1217612"/>
                  </a:lnTo>
                  <a:lnTo>
                    <a:pt x="123825" y="1205712"/>
                  </a:lnTo>
                  <a:lnTo>
                    <a:pt x="89687" y="1186662"/>
                  </a:lnTo>
                  <a:lnTo>
                    <a:pt x="59524" y="1162050"/>
                  </a:lnTo>
                  <a:lnTo>
                    <a:pt x="34925" y="1131887"/>
                  </a:lnTo>
                  <a:lnTo>
                    <a:pt x="15875" y="1097762"/>
                  </a:lnTo>
                  <a:lnTo>
                    <a:pt x="3962" y="1059662"/>
                  </a:lnTo>
                  <a:lnTo>
                    <a:pt x="0" y="1018387"/>
                  </a:lnTo>
                  <a:lnTo>
                    <a:pt x="0" y="204000"/>
                  </a:lnTo>
                  <a:close/>
                </a:path>
              </a:pathLst>
            </a:custGeom>
            <a:ln w="28575">
              <a:solidFill>
                <a:srgbClr val="601F7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19200"/>
              <a:ext cx="3086100" cy="142240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2162" y="1307375"/>
              <a:ext cx="2917825" cy="1221740"/>
            </a:xfrm>
            <a:custGeom>
              <a:avLst/>
              <a:gdLst/>
              <a:ahLst/>
              <a:cxnLst/>
              <a:rect l="l" t="t" r="r" b="b"/>
              <a:pathLst>
                <a:path w="2917825" h="1221739">
                  <a:moveTo>
                    <a:pt x="2713762" y="0"/>
                  </a:moveTo>
                  <a:lnTo>
                    <a:pt x="203602" y="0"/>
                  </a:lnTo>
                  <a:lnTo>
                    <a:pt x="156917" y="5377"/>
                  </a:lnTo>
                  <a:lnTo>
                    <a:pt x="114061" y="20695"/>
                  </a:lnTo>
                  <a:lnTo>
                    <a:pt x="76258" y="44730"/>
                  </a:lnTo>
                  <a:lnTo>
                    <a:pt x="44728" y="76262"/>
                  </a:lnTo>
                  <a:lnTo>
                    <a:pt x="20693" y="114066"/>
                  </a:lnTo>
                  <a:lnTo>
                    <a:pt x="5377" y="156922"/>
                  </a:lnTo>
                  <a:lnTo>
                    <a:pt x="0" y="203606"/>
                  </a:lnTo>
                  <a:lnTo>
                    <a:pt x="0" y="1017993"/>
                  </a:lnTo>
                  <a:lnTo>
                    <a:pt x="5377" y="1064677"/>
                  </a:lnTo>
                  <a:lnTo>
                    <a:pt x="20693" y="1107531"/>
                  </a:lnTo>
                  <a:lnTo>
                    <a:pt x="44728" y="1145333"/>
                  </a:lnTo>
                  <a:lnTo>
                    <a:pt x="76258" y="1176861"/>
                  </a:lnTo>
                  <a:lnTo>
                    <a:pt x="114061" y="1200894"/>
                  </a:lnTo>
                  <a:lnTo>
                    <a:pt x="156917" y="1216210"/>
                  </a:lnTo>
                  <a:lnTo>
                    <a:pt x="203602" y="1221587"/>
                  </a:lnTo>
                  <a:lnTo>
                    <a:pt x="2713762" y="1221587"/>
                  </a:lnTo>
                  <a:lnTo>
                    <a:pt x="2760446" y="1216210"/>
                  </a:lnTo>
                  <a:lnTo>
                    <a:pt x="2803302" y="1200894"/>
                  </a:lnTo>
                  <a:lnTo>
                    <a:pt x="2841106" y="1176861"/>
                  </a:lnTo>
                  <a:lnTo>
                    <a:pt x="2872637" y="1145333"/>
                  </a:lnTo>
                  <a:lnTo>
                    <a:pt x="2896673" y="1107531"/>
                  </a:lnTo>
                  <a:lnTo>
                    <a:pt x="2911991" y="1064677"/>
                  </a:lnTo>
                  <a:lnTo>
                    <a:pt x="2917368" y="1017993"/>
                  </a:lnTo>
                  <a:lnTo>
                    <a:pt x="2917368" y="203606"/>
                  </a:lnTo>
                  <a:lnTo>
                    <a:pt x="2911991" y="156922"/>
                  </a:lnTo>
                  <a:lnTo>
                    <a:pt x="2896673" y="114066"/>
                  </a:lnTo>
                  <a:lnTo>
                    <a:pt x="2872637" y="76262"/>
                  </a:lnTo>
                  <a:lnTo>
                    <a:pt x="2841106" y="44730"/>
                  </a:lnTo>
                  <a:lnTo>
                    <a:pt x="2803302" y="20695"/>
                  </a:lnTo>
                  <a:lnTo>
                    <a:pt x="2760446" y="5377"/>
                  </a:lnTo>
                  <a:lnTo>
                    <a:pt x="2713762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2862" y="1308099"/>
              <a:ext cx="2917190" cy="1221740"/>
            </a:xfrm>
            <a:custGeom>
              <a:avLst/>
              <a:gdLst/>
              <a:ahLst/>
              <a:cxnLst/>
              <a:rect l="l" t="t" r="r" b="b"/>
              <a:pathLst>
                <a:path w="2917190" h="1221739">
                  <a:moveTo>
                    <a:pt x="0" y="203200"/>
                  </a:moveTo>
                  <a:lnTo>
                    <a:pt x="3968" y="161925"/>
                  </a:lnTo>
                  <a:lnTo>
                    <a:pt x="15875" y="123825"/>
                  </a:lnTo>
                  <a:lnTo>
                    <a:pt x="34925" y="89687"/>
                  </a:lnTo>
                  <a:lnTo>
                    <a:pt x="59531" y="59524"/>
                  </a:lnTo>
                  <a:lnTo>
                    <a:pt x="89693" y="34925"/>
                  </a:lnTo>
                  <a:lnTo>
                    <a:pt x="123825" y="15875"/>
                  </a:lnTo>
                  <a:lnTo>
                    <a:pt x="161925" y="3962"/>
                  </a:lnTo>
                  <a:lnTo>
                    <a:pt x="203200" y="0"/>
                  </a:lnTo>
                  <a:lnTo>
                    <a:pt x="2713837" y="0"/>
                  </a:lnTo>
                  <a:lnTo>
                    <a:pt x="2754312" y="3962"/>
                  </a:lnTo>
                  <a:lnTo>
                    <a:pt x="2792412" y="15875"/>
                  </a:lnTo>
                  <a:lnTo>
                    <a:pt x="2827337" y="34925"/>
                  </a:lnTo>
                  <a:lnTo>
                    <a:pt x="2857500" y="59524"/>
                  </a:lnTo>
                  <a:lnTo>
                    <a:pt x="2882112" y="89687"/>
                  </a:lnTo>
                  <a:lnTo>
                    <a:pt x="2901162" y="123825"/>
                  </a:lnTo>
                  <a:lnTo>
                    <a:pt x="2913062" y="161925"/>
                  </a:lnTo>
                  <a:lnTo>
                    <a:pt x="2917037" y="203200"/>
                  </a:lnTo>
                  <a:lnTo>
                    <a:pt x="2917037" y="1017587"/>
                  </a:lnTo>
                  <a:lnTo>
                    <a:pt x="2913062" y="1058862"/>
                  </a:lnTo>
                  <a:lnTo>
                    <a:pt x="2901162" y="1096962"/>
                  </a:lnTo>
                  <a:lnTo>
                    <a:pt x="2882112" y="1131887"/>
                  </a:lnTo>
                  <a:lnTo>
                    <a:pt x="2857500" y="1162050"/>
                  </a:lnTo>
                  <a:lnTo>
                    <a:pt x="2827337" y="1186649"/>
                  </a:lnTo>
                  <a:lnTo>
                    <a:pt x="2792412" y="1205699"/>
                  </a:lnTo>
                  <a:lnTo>
                    <a:pt x="2754312" y="1217612"/>
                  </a:lnTo>
                  <a:lnTo>
                    <a:pt x="2713837" y="1221574"/>
                  </a:lnTo>
                  <a:lnTo>
                    <a:pt x="203200" y="1221574"/>
                  </a:lnTo>
                  <a:lnTo>
                    <a:pt x="161925" y="1217612"/>
                  </a:lnTo>
                  <a:lnTo>
                    <a:pt x="123825" y="1205699"/>
                  </a:lnTo>
                  <a:lnTo>
                    <a:pt x="89693" y="1186649"/>
                  </a:lnTo>
                  <a:lnTo>
                    <a:pt x="59531" y="1162050"/>
                  </a:lnTo>
                  <a:lnTo>
                    <a:pt x="34925" y="1131887"/>
                  </a:lnTo>
                  <a:lnTo>
                    <a:pt x="15875" y="1096962"/>
                  </a:lnTo>
                  <a:lnTo>
                    <a:pt x="3968" y="1058862"/>
                  </a:lnTo>
                  <a:lnTo>
                    <a:pt x="0" y="1017587"/>
                  </a:lnTo>
                  <a:lnTo>
                    <a:pt x="0" y="203200"/>
                  </a:lnTo>
                  <a:close/>
                </a:path>
              </a:pathLst>
            </a:custGeom>
            <a:ln w="28575">
              <a:solidFill>
                <a:srgbClr val="601F7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257767" y="1417663"/>
            <a:ext cx="273939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650" b="1">
                <a:latin typeface="Calibri"/>
                <a:cs typeface="Calibri"/>
              </a:rPr>
              <a:t>Phase</a:t>
            </a:r>
            <a:r>
              <a:rPr dirty="0" sz="1650" spc="-80">
                <a:latin typeface="Times New Roman"/>
                <a:cs typeface="Times New Roman"/>
              </a:rPr>
              <a:t> </a:t>
            </a:r>
            <a:r>
              <a:rPr dirty="0" sz="1650" b="1">
                <a:latin typeface="Calibri"/>
                <a:cs typeface="Calibri"/>
              </a:rPr>
              <a:t>III: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 spc="-10" b="1">
                <a:latin typeface="Calibri"/>
                <a:cs typeface="Calibri"/>
              </a:rPr>
              <a:t>Treatment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 spc="-10" b="1">
                <a:latin typeface="Calibri"/>
                <a:cs typeface="Calibri"/>
              </a:rPr>
              <a:t>Phase</a:t>
            </a:r>
            <a:r>
              <a:rPr dirty="0" sz="1650" spc="-1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N=20</a:t>
            </a:r>
            <a:r>
              <a:rPr dirty="0" sz="1650" spc="-7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LAD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STEMI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patients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/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Calibri"/>
                <a:cs typeface="Calibri"/>
              </a:rPr>
              <a:t>pPCI</a:t>
            </a:r>
            <a:r>
              <a:rPr dirty="0" sz="1650" spc="-2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CMRI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@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3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days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post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Calibri"/>
                <a:cs typeface="Calibri"/>
              </a:rPr>
              <a:t>MI</a:t>
            </a:r>
            <a:endParaRPr sz="1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50">
                <a:latin typeface="Calibri"/>
                <a:cs typeface="Calibri"/>
              </a:rPr>
              <a:t>30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day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clinical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Calibri"/>
                <a:cs typeface="Calibri"/>
              </a:rPr>
              <a:t>FUP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199383" y="1395536"/>
            <a:ext cx="273621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650" b="1">
                <a:latin typeface="Calibri"/>
                <a:cs typeface="Calibri"/>
              </a:rPr>
              <a:t>Phase</a:t>
            </a:r>
            <a:r>
              <a:rPr dirty="0" sz="1650" spc="-75">
                <a:latin typeface="Times New Roman"/>
                <a:cs typeface="Times New Roman"/>
              </a:rPr>
              <a:t> </a:t>
            </a:r>
            <a:r>
              <a:rPr dirty="0" sz="1650" b="1">
                <a:latin typeface="Calibri"/>
                <a:cs typeface="Calibri"/>
              </a:rPr>
              <a:t>II: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 b="1">
                <a:latin typeface="Calibri"/>
                <a:cs typeface="Calibri"/>
              </a:rPr>
              <a:t>Diagnostic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 spc="-10" b="1">
                <a:latin typeface="Calibri"/>
                <a:cs typeface="Calibri"/>
              </a:rPr>
              <a:t>Phase</a:t>
            </a:r>
            <a:r>
              <a:rPr dirty="0" sz="1650" spc="-1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N=20</a:t>
            </a:r>
            <a:r>
              <a:rPr dirty="0" sz="1650" spc="-5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LAD</a:t>
            </a:r>
            <a:r>
              <a:rPr dirty="0" sz="1650" spc="-4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STEMI</a:t>
            </a:r>
            <a:r>
              <a:rPr dirty="0" sz="1650" spc="-40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Calibri"/>
                <a:cs typeface="Calibri"/>
              </a:rPr>
              <a:t>patients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/</a:t>
            </a:r>
            <a:r>
              <a:rPr dirty="0" sz="1650" spc="-40">
                <a:latin typeface="Times New Roman"/>
                <a:cs typeface="Times New Roman"/>
              </a:rPr>
              <a:t> </a:t>
            </a:r>
            <a:r>
              <a:rPr dirty="0" sz="1650" spc="-20">
                <a:latin typeface="Calibri"/>
                <a:cs typeface="Calibri"/>
              </a:rPr>
              <a:t>pPCI</a:t>
            </a:r>
            <a:r>
              <a:rPr dirty="0" sz="1650" spc="-2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CMRI</a:t>
            </a:r>
            <a:r>
              <a:rPr dirty="0" sz="1650" spc="-6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@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3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days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post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Calibri"/>
                <a:cs typeface="Calibri"/>
              </a:rPr>
              <a:t>MI</a:t>
            </a:r>
            <a:endParaRPr sz="1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50">
                <a:latin typeface="Calibri"/>
                <a:cs typeface="Calibri"/>
              </a:rPr>
              <a:t>30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day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clinical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Calibri"/>
                <a:cs typeface="Calibri"/>
              </a:rPr>
              <a:t>FUP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46786" y="1501954"/>
            <a:ext cx="2126615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1650" b="1">
                <a:latin typeface="Calibri"/>
                <a:cs typeface="Calibri"/>
              </a:rPr>
              <a:t>Phase</a:t>
            </a:r>
            <a:r>
              <a:rPr dirty="0" sz="1650" spc="-45">
                <a:latin typeface="Times New Roman"/>
                <a:cs typeface="Times New Roman"/>
              </a:rPr>
              <a:t> </a:t>
            </a:r>
            <a:r>
              <a:rPr dirty="0" sz="1650" b="1">
                <a:latin typeface="Calibri"/>
                <a:cs typeface="Calibri"/>
              </a:rPr>
              <a:t>I:</a:t>
            </a:r>
            <a:r>
              <a:rPr dirty="0" sz="1650" spc="-40">
                <a:latin typeface="Times New Roman"/>
                <a:cs typeface="Times New Roman"/>
              </a:rPr>
              <a:t> </a:t>
            </a:r>
            <a:r>
              <a:rPr dirty="0" sz="1650" spc="-10" b="1">
                <a:latin typeface="Calibri"/>
                <a:cs typeface="Calibri"/>
              </a:rPr>
              <a:t>Roll-</a:t>
            </a:r>
            <a:r>
              <a:rPr dirty="0" sz="1650" b="1">
                <a:latin typeface="Calibri"/>
                <a:cs typeface="Calibri"/>
              </a:rPr>
              <a:t>in</a:t>
            </a:r>
            <a:r>
              <a:rPr dirty="0" sz="1650" spc="-40">
                <a:latin typeface="Times New Roman"/>
                <a:cs typeface="Times New Roman"/>
              </a:rPr>
              <a:t> </a:t>
            </a:r>
            <a:r>
              <a:rPr dirty="0" sz="1650" spc="-20" b="1">
                <a:latin typeface="Calibri"/>
                <a:cs typeface="Calibri"/>
              </a:rPr>
              <a:t>Phase</a:t>
            </a:r>
            <a:r>
              <a:rPr dirty="0" sz="165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Up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to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18</a:t>
            </a:r>
            <a:r>
              <a:rPr dirty="0" sz="1650" spc="-5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NSTEMI</a:t>
            </a:r>
            <a:r>
              <a:rPr dirty="0" sz="1650" spc="-50">
                <a:latin typeface="Times New Roman"/>
                <a:cs typeface="Times New Roman"/>
              </a:rPr>
              <a:t> </a:t>
            </a:r>
            <a:r>
              <a:rPr dirty="0" sz="1650" spc="-10">
                <a:latin typeface="Calibri"/>
                <a:cs typeface="Calibri"/>
              </a:rPr>
              <a:t>patient</a:t>
            </a:r>
            <a:r>
              <a:rPr dirty="0" sz="1650" spc="-1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30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day</a:t>
            </a:r>
            <a:r>
              <a:rPr dirty="0" sz="1650" spc="-55">
                <a:latin typeface="Times New Roman"/>
                <a:cs typeface="Times New Roman"/>
              </a:rPr>
              <a:t> </a:t>
            </a:r>
            <a:r>
              <a:rPr dirty="0" sz="1650">
                <a:latin typeface="Calibri"/>
                <a:cs typeface="Calibri"/>
              </a:rPr>
              <a:t>clinical</a:t>
            </a:r>
            <a:r>
              <a:rPr dirty="0" sz="1650" spc="-60">
                <a:latin typeface="Times New Roman"/>
                <a:cs typeface="Times New Roman"/>
              </a:rPr>
              <a:t> </a:t>
            </a:r>
            <a:r>
              <a:rPr dirty="0" sz="1650" spc="-25">
                <a:latin typeface="Calibri"/>
                <a:cs typeface="Calibri"/>
              </a:rPr>
              <a:t>FUP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470400" y="2463800"/>
            <a:ext cx="177800" cy="482600"/>
            <a:chOff x="4470400" y="2463800"/>
            <a:chExt cx="177800" cy="482600"/>
          </a:xfrm>
        </p:grpSpPr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0400" y="2463800"/>
              <a:ext cx="177800" cy="48260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572000" y="2545105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w="0" h="255269">
                  <a:moveTo>
                    <a:pt x="0" y="0"/>
                  </a:moveTo>
                  <a:lnTo>
                    <a:pt x="0" y="255270"/>
                  </a:lnTo>
                </a:path>
              </a:pathLst>
            </a:custGeom>
            <a:ln w="25400">
              <a:solidFill>
                <a:srgbClr val="7F63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533900" y="27813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315933" y="2914129"/>
            <a:ext cx="2499360" cy="1076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Calibri"/>
                <a:cs typeface="Calibri"/>
              </a:rPr>
              <a:t>Amended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2020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Calibri"/>
                <a:cs typeface="Calibri"/>
              </a:rPr>
              <a:t>include</a:t>
            </a:r>
            <a:r>
              <a:rPr dirty="0" sz="1700" spc="-10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up</a:t>
            </a:r>
            <a:r>
              <a:rPr dirty="0" sz="1700" spc="-65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b="1">
                <a:latin typeface="Calibri"/>
                <a:cs typeface="Calibri"/>
              </a:rPr>
              <a:t>50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 b="1">
                <a:latin typeface="Calibri"/>
                <a:cs typeface="Calibri"/>
              </a:rPr>
              <a:t>patients</a:t>
            </a:r>
            <a:r>
              <a:rPr dirty="0" sz="1700" spc="-75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yield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 spc="-25">
                <a:latin typeface="Calibri"/>
                <a:cs typeface="Calibri"/>
              </a:rPr>
              <a:t>20</a:t>
            </a:r>
            <a:r>
              <a:rPr dirty="0" sz="1700" spc="-25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subjects</a:t>
            </a:r>
            <a:r>
              <a:rPr dirty="0" sz="1700" spc="-70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with</a:t>
            </a:r>
            <a:r>
              <a:rPr dirty="0" sz="1700" spc="-70">
                <a:latin typeface="Times New Roman"/>
                <a:cs typeface="Times New Roman"/>
              </a:rPr>
              <a:t> </a:t>
            </a:r>
            <a:r>
              <a:rPr dirty="0" sz="1700" spc="-20">
                <a:latin typeface="Calibri"/>
                <a:cs typeface="Calibri"/>
              </a:rPr>
              <a:t>MVO.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800" i="1">
                <a:latin typeface="Calibri"/>
                <a:cs typeface="Calibri"/>
              </a:rPr>
              <a:t>Currently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i="1">
                <a:latin typeface="Calibri"/>
                <a:cs typeface="Calibri"/>
              </a:rPr>
              <a:t>enrolled: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40/50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303876" y="2914129"/>
            <a:ext cx="2647315" cy="1335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5715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Calibri"/>
                <a:cs typeface="Calibri"/>
              </a:rPr>
              <a:t>Amended</a:t>
            </a:r>
            <a:r>
              <a:rPr dirty="0" sz="1700" spc="-60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2022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spc="-20">
                <a:latin typeface="Calibri"/>
                <a:cs typeface="Calibri"/>
              </a:rPr>
              <a:t>with</a:t>
            </a:r>
            <a:r>
              <a:rPr dirty="0" sz="1700" spc="-20">
                <a:latin typeface="Times New Roman"/>
                <a:cs typeface="Times New Roman"/>
              </a:rPr>
              <a:t> </a:t>
            </a:r>
            <a:r>
              <a:rPr dirty="0" sz="1700" b="1">
                <a:latin typeface="Calibri"/>
                <a:cs typeface="Calibri"/>
              </a:rPr>
              <a:t>additional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b="1">
                <a:latin typeface="Calibri"/>
                <a:cs typeface="Calibri"/>
              </a:rPr>
              <a:t>30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b="1">
                <a:latin typeface="Calibri"/>
                <a:cs typeface="Calibri"/>
              </a:rPr>
              <a:t>Day</a:t>
            </a:r>
            <a:r>
              <a:rPr dirty="0" sz="1700" spc="-55">
                <a:latin typeface="Times New Roman"/>
                <a:cs typeface="Times New Roman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CMRI</a:t>
            </a:r>
            <a:r>
              <a:rPr dirty="0" sz="1700" spc="-10">
                <a:latin typeface="Calibri"/>
                <a:cs typeface="Calibri"/>
              </a:rPr>
              <a:t>,</a:t>
            </a:r>
            <a:r>
              <a:rPr dirty="0" sz="1700" spc="-10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updated</a:t>
            </a:r>
            <a:r>
              <a:rPr dirty="0" sz="1700" spc="-75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Secondary</a:t>
            </a:r>
            <a:r>
              <a:rPr dirty="0" sz="1700" spc="-7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Calibri"/>
                <a:cs typeface="Calibri"/>
              </a:rPr>
              <a:t>Endpoints</a:t>
            </a:r>
            <a:r>
              <a:rPr dirty="0" sz="1700" spc="-10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75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reflect</a:t>
            </a:r>
            <a:r>
              <a:rPr dirty="0" sz="1700" spc="-70">
                <a:latin typeface="Times New Roman"/>
                <a:cs typeface="Times New Roman"/>
              </a:rPr>
              <a:t> </a:t>
            </a:r>
            <a:r>
              <a:rPr dirty="0" sz="1700">
                <a:latin typeface="Calibri"/>
                <a:cs typeface="Calibri"/>
              </a:rPr>
              <a:t>derived</a:t>
            </a:r>
            <a:r>
              <a:rPr dirty="0" sz="1700" spc="-70">
                <a:latin typeface="Times New Roman"/>
                <a:cs typeface="Times New Roman"/>
              </a:rPr>
              <a:t> </a:t>
            </a:r>
            <a:r>
              <a:rPr dirty="0" sz="1700" spc="-10">
                <a:latin typeface="Calibri"/>
                <a:cs typeface="Calibri"/>
              </a:rPr>
              <a:t>parameters</a:t>
            </a:r>
            <a:r>
              <a:rPr dirty="0" sz="1700" spc="-10">
                <a:latin typeface="Times New Roman"/>
                <a:cs typeface="Times New Roman"/>
              </a:rPr>
              <a:t> </a:t>
            </a:r>
            <a:r>
              <a:rPr dirty="0" sz="1800" i="1">
                <a:latin typeface="Calibri"/>
                <a:cs typeface="Calibri"/>
              </a:rPr>
              <a:t>Currently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i="1">
                <a:latin typeface="Calibri"/>
                <a:cs typeface="Calibri"/>
              </a:rPr>
              <a:t>enrolled: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11/20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7543800" y="2451100"/>
            <a:ext cx="177800" cy="482600"/>
            <a:chOff x="7543800" y="2451100"/>
            <a:chExt cx="177800" cy="482600"/>
          </a:xfrm>
        </p:grpSpPr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3800" y="2451100"/>
              <a:ext cx="177800" cy="482600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7647279" y="2522270"/>
              <a:ext cx="0" cy="255270"/>
            </a:xfrm>
            <a:custGeom>
              <a:avLst/>
              <a:gdLst/>
              <a:ahLst/>
              <a:cxnLst/>
              <a:rect l="l" t="t" r="r" b="b"/>
              <a:pathLst>
                <a:path w="0" h="255269">
                  <a:moveTo>
                    <a:pt x="0" y="0"/>
                  </a:moveTo>
                  <a:lnTo>
                    <a:pt x="0" y="255270"/>
                  </a:lnTo>
                </a:path>
              </a:pathLst>
            </a:custGeom>
            <a:ln w="25400">
              <a:solidFill>
                <a:srgbClr val="7F63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609179" y="27584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7F63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3442499" y="705421"/>
            <a:ext cx="22586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MOCA</a:t>
            </a:r>
            <a:r>
              <a:rPr dirty="0" sz="2000" spc="-5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I</a:t>
            </a:r>
            <a:r>
              <a:rPr dirty="0" sz="2000" spc="-5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Study</a:t>
            </a:r>
            <a:r>
              <a:rPr dirty="0" sz="2000" spc="-5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Design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Potential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/>
              <a:t>conflicts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 spc="-10"/>
              <a:t>interest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Speaker's</a:t>
            </a:r>
            <a:r>
              <a:rPr dirty="0" spc="-80" b="0">
                <a:latin typeface="Times New Roman"/>
                <a:cs typeface="Times New Roman"/>
              </a:rPr>
              <a:t> </a:t>
            </a:r>
            <a:r>
              <a:rPr dirty="0"/>
              <a:t>name</a:t>
            </a:r>
            <a:r>
              <a:rPr dirty="0" spc="-80" b="0">
                <a:latin typeface="Times New Roman"/>
                <a:cs typeface="Times New Roman"/>
              </a:rPr>
              <a:t> </a:t>
            </a:r>
            <a:r>
              <a:rPr dirty="0"/>
              <a:t>:</a:t>
            </a:r>
            <a:r>
              <a:rPr dirty="0" spc="-80" b="0">
                <a:latin typeface="Times New Roman"/>
                <a:cs typeface="Times New Roman"/>
              </a:rPr>
              <a:t> </a:t>
            </a:r>
            <a:r>
              <a:rPr dirty="0"/>
              <a:t>Marco</a:t>
            </a:r>
            <a:r>
              <a:rPr dirty="0" spc="-80" b="0">
                <a:latin typeface="Times New Roman"/>
                <a:cs typeface="Times New Roman"/>
              </a:rPr>
              <a:t> </a:t>
            </a:r>
            <a:r>
              <a:rPr dirty="0" spc="-10"/>
              <a:t>Valgimigli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/>
          </a:p>
          <a:p>
            <a:pPr algn="just" marL="33655" marR="5080">
              <a:lnSpc>
                <a:spcPct val="100899"/>
              </a:lnSpc>
            </a:pPr>
            <a:r>
              <a:rPr dirty="0" sz="1800" b="0">
                <a:latin typeface="Calibri"/>
                <a:cs typeface="Calibri"/>
              </a:rPr>
              <a:t>I</a:t>
            </a:r>
            <a:r>
              <a:rPr dirty="0" sz="1800" spc="55" b="0">
                <a:latin typeface="Times New Roman"/>
                <a:cs typeface="Times New Roman"/>
              </a:rPr>
              <a:t>  </a:t>
            </a:r>
            <a:r>
              <a:rPr dirty="0" sz="1800" b="0">
                <a:latin typeface="Calibri"/>
                <a:cs typeface="Calibri"/>
              </a:rPr>
              <a:t>received</a:t>
            </a:r>
            <a:r>
              <a:rPr dirty="0" sz="1800" spc="65" b="0">
                <a:latin typeface="Times New Roman"/>
                <a:cs typeface="Times New Roman"/>
              </a:rPr>
              <a:t> 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60" b="0">
                <a:latin typeface="Times New Roman"/>
                <a:cs typeface="Times New Roman"/>
              </a:rPr>
              <a:t> 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65" b="0">
                <a:latin typeface="Times New Roman"/>
                <a:cs typeface="Times New Roman"/>
              </a:rPr>
              <a:t> 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55" b="0">
                <a:latin typeface="Times New Roman"/>
                <a:cs typeface="Times New Roman"/>
              </a:rPr>
              <a:t>  </a:t>
            </a:r>
            <a:r>
              <a:rPr dirty="0" sz="1800" b="0">
                <a:latin typeface="Calibri"/>
                <a:cs typeface="Calibri"/>
              </a:rPr>
              <a:t>AstraZeneca,</a:t>
            </a:r>
            <a:r>
              <a:rPr dirty="0" sz="1800" spc="55" b="0">
                <a:latin typeface="Times New Roman"/>
                <a:cs typeface="Times New Roman"/>
              </a:rPr>
              <a:t>  </a:t>
            </a:r>
            <a:r>
              <a:rPr dirty="0" sz="1800" b="0">
                <a:latin typeface="Calibri"/>
                <a:cs typeface="Calibri"/>
              </a:rPr>
              <a:t>grants</a:t>
            </a:r>
            <a:r>
              <a:rPr dirty="0" sz="1800" spc="60" b="0">
                <a:latin typeface="Times New Roman"/>
                <a:cs typeface="Times New Roman"/>
              </a:rPr>
              <a:t>  </a:t>
            </a:r>
            <a:r>
              <a:rPr dirty="0" sz="1800" b="0">
                <a:latin typeface="Calibri"/>
                <a:cs typeface="Calibri"/>
              </a:rPr>
              <a:t>and</a:t>
            </a:r>
            <a:r>
              <a:rPr dirty="0" sz="1800" spc="60" b="0">
                <a:latin typeface="Times New Roman"/>
                <a:cs typeface="Times New Roman"/>
              </a:rPr>
              <a:t> 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65" b="0">
                <a:latin typeface="Times New Roman"/>
                <a:cs typeface="Times New Roman"/>
              </a:rPr>
              <a:t> 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60" b="0">
                <a:latin typeface="Times New Roman"/>
                <a:cs typeface="Times New Roman"/>
              </a:rPr>
              <a:t>  </a:t>
            </a:r>
            <a:r>
              <a:rPr dirty="0" sz="1800" spc="-20" b="0">
                <a:latin typeface="Calibri"/>
                <a:cs typeface="Calibri"/>
              </a:rPr>
              <a:t>from</a:t>
            </a:r>
            <a:r>
              <a:rPr dirty="0" sz="1800" spc="-2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Terumo,personal</a:t>
            </a:r>
            <a:r>
              <a:rPr dirty="0" sz="1800" spc="10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10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10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Alvimedica/CID,</a:t>
            </a:r>
            <a:r>
              <a:rPr dirty="0" sz="1800" spc="10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10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10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9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Abbott</a:t>
            </a:r>
            <a:r>
              <a:rPr dirty="0" sz="1800" spc="100" b="0">
                <a:latin typeface="Times New Roman"/>
                <a:cs typeface="Times New Roman"/>
              </a:rPr>
              <a:t> </a:t>
            </a:r>
            <a:r>
              <a:rPr dirty="0" sz="1800" spc="-25" b="0">
                <a:latin typeface="Calibri"/>
                <a:cs typeface="Calibri"/>
              </a:rPr>
              <a:t>Vascular,</a:t>
            </a:r>
            <a:r>
              <a:rPr dirty="0" sz="1800" spc="-2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4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5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5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Daiichi</a:t>
            </a:r>
            <a:r>
              <a:rPr dirty="0" sz="1800" spc="6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Sankyo,</a:t>
            </a:r>
            <a:r>
              <a:rPr dirty="0" sz="1800" spc="5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6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5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5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Bayer,</a:t>
            </a:r>
            <a:r>
              <a:rPr dirty="0" sz="1800" spc="4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6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55" b="0">
                <a:latin typeface="Times New Roman"/>
                <a:cs typeface="Times New Roman"/>
              </a:rPr>
              <a:t> </a:t>
            </a:r>
            <a:r>
              <a:rPr dirty="0" sz="1800" spc="-20" b="0">
                <a:latin typeface="Calibri"/>
                <a:cs typeface="Calibri"/>
              </a:rPr>
              <a:t>from</a:t>
            </a:r>
            <a:r>
              <a:rPr dirty="0" sz="1800" spc="-2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CoreFLOW,</a:t>
            </a:r>
            <a:r>
              <a:rPr dirty="0" sz="1800" spc="19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21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21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204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IDORSIA</a:t>
            </a:r>
            <a:r>
              <a:rPr dirty="0" sz="1800" spc="19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PHARMACEUTICALS</a:t>
            </a:r>
            <a:r>
              <a:rPr dirty="0" sz="1800" spc="18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LTD,</a:t>
            </a:r>
            <a:r>
              <a:rPr dirty="0" sz="1800" spc="21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220" b="0">
                <a:latin typeface="Times New Roman"/>
                <a:cs typeface="Times New Roman"/>
              </a:rPr>
              <a:t> </a:t>
            </a:r>
            <a:r>
              <a:rPr dirty="0" sz="1800" spc="-20" b="0">
                <a:latin typeface="Calibri"/>
                <a:cs typeface="Calibri"/>
              </a:rPr>
              <a:t>fees</a:t>
            </a:r>
            <a:r>
              <a:rPr dirty="0" sz="1800" spc="-2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28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Universität</a:t>
            </a:r>
            <a:r>
              <a:rPr dirty="0" sz="1800" spc="305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Basel</a:t>
            </a:r>
            <a:r>
              <a:rPr dirty="0" sz="1800" spc="28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|</a:t>
            </a:r>
            <a:r>
              <a:rPr dirty="0" sz="1800" spc="28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Dept.</a:t>
            </a:r>
            <a:r>
              <a:rPr dirty="0" sz="1800" spc="29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Klinische</a:t>
            </a:r>
            <a:r>
              <a:rPr dirty="0" sz="1800" spc="29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Forschung,</a:t>
            </a:r>
            <a:r>
              <a:rPr dirty="0" sz="1800" spc="29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29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28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285" b="0">
                <a:latin typeface="Times New Roman"/>
                <a:cs typeface="Times New Roman"/>
              </a:rPr>
              <a:t> </a:t>
            </a:r>
            <a:r>
              <a:rPr dirty="0" sz="1800" spc="-10" b="0">
                <a:latin typeface="Calibri"/>
                <a:cs typeface="Calibri"/>
              </a:rPr>
              <a:t>Bristol</a:t>
            </a:r>
            <a:r>
              <a:rPr dirty="0" sz="1800" spc="-1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Myers</a:t>
            </a:r>
            <a:r>
              <a:rPr dirty="0" sz="1800" spc="29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Squib</a:t>
            </a:r>
            <a:r>
              <a:rPr dirty="0" sz="1800" spc="33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SA,</a:t>
            </a:r>
            <a:r>
              <a:rPr dirty="0" sz="1800" spc="31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31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31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31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Medscape,</a:t>
            </a:r>
            <a:r>
              <a:rPr dirty="0" sz="1800" spc="32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32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31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315" b="0">
                <a:latin typeface="Times New Roman"/>
                <a:cs typeface="Times New Roman"/>
              </a:rPr>
              <a:t> </a:t>
            </a:r>
            <a:r>
              <a:rPr dirty="0" sz="1800" spc="-10" b="0">
                <a:latin typeface="Calibri"/>
                <a:cs typeface="Calibri"/>
              </a:rPr>
              <a:t>Biotronik,</a:t>
            </a:r>
            <a:r>
              <a:rPr dirty="0" sz="1800" spc="-1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-9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-9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-8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Novartis,</a:t>
            </a:r>
            <a:r>
              <a:rPr dirty="0" sz="1800" spc="-9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personal</a:t>
            </a:r>
            <a:r>
              <a:rPr dirty="0" sz="1800" spc="-9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fees</a:t>
            </a:r>
            <a:r>
              <a:rPr dirty="0" sz="1800" spc="-85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from</a:t>
            </a:r>
            <a:r>
              <a:rPr dirty="0" sz="1800" spc="-90" b="0">
                <a:latin typeface="Times New Roman"/>
                <a:cs typeface="Times New Roman"/>
              </a:rPr>
              <a:t> </a:t>
            </a:r>
            <a:r>
              <a:rPr dirty="0" sz="1800" b="0">
                <a:latin typeface="Calibri"/>
                <a:cs typeface="Calibri"/>
              </a:rPr>
              <a:t>Concept</a:t>
            </a:r>
            <a:r>
              <a:rPr dirty="0" sz="1800" spc="-85" b="0">
                <a:latin typeface="Times New Roman"/>
                <a:cs typeface="Times New Roman"/>
              </a:rPr>
              <a:t> </a:t>
            </a:r>
            <a:r>
              <a:rPr dirty="0" sz="1800" spc="-10" b="0">
                <a:latin typeface="Calibri"/>
                <a:cs typeface="Calibri"/>
              </a:rPr>
              <a:t>Medical.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/>
              <a:t>this</a:t>
            </a:r>
            <a:r>
              <a:rPr dirty="0" spc="-80">
                <a:latin typeface="Times New Roman"/>
                <a:cs typeface="Times New Roman"/>
              </a:rPr>
              <a:t> </a:t>
            </a:r>
            <a:r>
              <a:rPr dirty="0" spc="-10"/>
              <a:t>study?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948888" y="693242"/>
            <a:ext cx="7011670" cy="285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80975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3F165B"/>
                </a:solidFill>
                <a:latin typeface="Calibri"/>
                <a:cs typeface="Calibri"/>
              </a:rPr>
              <a:t>Microvascular</a:t>
            </a:r>
            <a:r>
              <a:rPr dirty="0" sz="2000" spc="-55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Obstruction</a:t>
            </a:r>
            <a:r>
              <a:rPr dirty="0" sz="2000" spc="-55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F165B"/>
                </a:solidFill>
                <a:latin typeface="Calibri"/>
                <a:cs typeface="Calibri"/>
              </a:rPr>
              <a:t>(MVO)</a:t>
            </a:r>
            <a:endParaRPr sz="2000">
              <a:latin typeface="Calibri"/>
              <a:cs typeface="Calibri"/>
            </a:endParaRPr>
          </a:p>
          <a:p>
            <a:pPr algn="ctr" marR="1809750">
              <a:lnSpc>
                <a:spcPct val="100000"/>
              </a:lnSpc>
            </a:pP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carries</a:t>
            </a:r>
            <a:r>
              <a:rPr dirty="0" sz="2000" spc="-90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major</a:t>
            </a:r>
            <a:r>
              <a:rPr dirty="0" sz="2000" spc="-90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prognostic</a:t>
            </a:r>
            <a:r>
              <a:rPr dirty="0" sz="2000" spc="-90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implications</a:t>
            </a:r>
            <a:r>
              <a:rPr dirty="0" sz="2000" spc="-90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after</a:t>
            </a:r>
            <a:r>
              <a:rPr dirty="0" sz="2000" spc="-90">
                <a:solidFill>
                  <a:srgbClr val="3F165B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3F165B"/>
                </a:solidFill>
                <a:latin typeface="Calibri"/>
                <a:cs typeface="Calibri"/>
              </a:rPr>
              <a:t>STEMI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Calibri"/>
              <a:cs typeface="Calibri"/>
            </a:endParaRPr>
          </a:p>
          <a:p>
            <a:pPr marL="2667635" marR="5080" indent="-228600">
              <a:lnSpc>
                <a:spcPts val="1939"/>
              </a:lnSpc>
              <a:buClr>
                <a:srgbClr val="601F7A"/>
              </a:buClr>
              <a:buSzPct val="102777"/>
              <a:buFont typeface="Arial"/>
              <a:buChar char="•"/>
              <a:tabLst>
                <a:tab pos="2667635" algn="l"/>
              </a:tabLst>
            </a:pPr>
            <a:r>
              <a:rPr dirty="0" sz="1800">
                <a:latin typeface="Calibri"/>
                <a:cs typeface="Calibri"/>
              </a:rPr>
              <a:t>STEMI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patients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remain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risk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cardiovascular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events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after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primary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PCI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(pPCI)</a:t>
            </a:r>
            <a:endParaRPr sz="1800">
              <a:latin typeface="Calibri"/>
              <a:cs typeface="Calibri"/>
            </a:endParaRPr>
          </a:p>
          <a:p>
            <a:pPr marL="2667635" marR="233679" indent="-228600">
              <a:lnSpc>
                <a:spcPts val="1939"/>
              </a:lnSpc>
              <a:spcBef>
                <a:spcPts val="1010"/>
              </a:spcBef>
              <a:buClr>
                <a:srgbClr val="601F7A"/>
              </a:buClr>
              <a:buSzPct val="102777"/>
              <a:buFont typeface="Arial"/>
              <a:buChar char="•"/>
              <a:tabLst>
                <a:tab pos="2667635" algn="l"/>
              </a:tabLst>
            </a:pPr>
            <a:r>
              <a:rPr dirty="0" sz="1800">
                <a:latin typeface="Calibri"/>
                <a:cs typeface="Calibri"/>
              </a:rPr>
              <a:t>MVO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present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nearly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60%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primary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PCI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cases</a:t>
            </a:r>
            <a:endParaRPr sz="1800">
              <a:latin typeface="Calibri"/>
              <a:cs typeface="Calibri"/>
            </a:endParaRPr>
          </a:p>
          <a:p>
            <a:pPr marL="2667635" marR="169545" indent="-228600">
              <a:lnSpc>
                <a:spcPts val="1939"/>
              </a:lnSpc>
              <a:spcBef>
                <a:spcPts val="1010"/>
              </a:spcBef>
              <a:buClr>
                <a:srgbClr val="601F7A"/>
              </a:buClr>
              <a:buSzPct val="102777"/>
              <a:buFont typeface="Arial"/>
              <a:buChar char="•"/>
              <a:tabLst>
                <a:tab pos="2667635" algn="l"/>
              </a:tabLst>
            </a:pPr>
            <a:r>
              <a:rPr dirty="0" sz="1800">
                <a:latin typeface="Calibri"/>
                <a:cs typeface="Calibri"/>
              </a:rPr>
              <a:t>MVO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major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prognostic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determinant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after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STEMI,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but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routinely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diagnosed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the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cathlab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740" y="3878460"/>
            <a:ext cx="37826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323232"/>
                </a:solidFill>
                <a:latin typeface="Cambria"/>
                <a:cs typeface="Cambria"/>
              </a:rPr>
              <a:t>Image</a:t>
            </a:r>
            <a:r>
              <a:rPr dirty="0" sz="800" spc="-3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323232"/>
                </a:solidFill>
                <a:latin typeface="Cambria"/>
                <a:cs typeface="Cambria"/>
              </a:rPr>
              <a:t>data</a:t>
            </a:r>
            <a:r>
              <a:rPr dirty="0" sz="800" spc="-1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323232"/>
                </a:solidFill>
                <a:latin typeface="Cambria"/>
                <a:cs typeface="Cambria"/>
              </a:rPr>
              <a:t>from:</a:t>
            </a:r>
            <a:r>
              <a:rPr dirty="0" sz="800" spc="-2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 i="1">
                <a:solidFill>
                  <a:srgbClr val="323232"/>
                </a:solidFill>
                <a:latin typeface="Cambria"/>
                <a:cs typeface="Cambria"/>
              </a:rPr>
              <a:t>Van</a:t>
            </a:r>
            <a:r>
              <a:rPr dirty="0" sz="800" spc="-1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 spc="-10" i="1">
                <a:solidFill>
                  <a:srgbClr val="323232"/>
                </a:solidFill>
                <a:latin typeface="Cambria"/>
                <a:cs typeface="Cambria"/>
              </a:rPr>
              <a:t>Kranenburg</a:t>
            </a:r>
            <a:r>
              <a:rPr dirty="0" sz="800" spc="-2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 i="1">
                <a:solidFill>
                  <a:srgbClr val="323232"/>
                </a:solidFill>
                <a:latin typeface="Cambria"/>
                <a:cs typeface="Cambria"/>
              </a:rPr>
              <a:t>M</a:t>
            </a:r>
            <a:r>
              <a:rPr dirty="0" sz="800" spc="-1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 i="1">
                <a:solidFill>
                  <a:srgbClr val="323232"/>
                </a:solidFill>
                <a:latin typeface="Cambria"/>
                <a:cs typeface="Cambria"/>
              </a:rPr>
              <a:t>et</a:t>
            </a:r>
            <a:r>
              <a:rPr dirty="0" sz="800" spc="-1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 i="1">
                <a:solidFill>
                  <a:srgbClr val="323232"/>
                </a:solidFill>
                <a:latin typeface="Cambria"/>
                <a:cs typeface="Cambria"/>
              </a:rPr>
              <a:t>al.,</a:t>
            </a:r>
            <a:r>
              <a:rPr dirty="0" sz="800" spc="-2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 i="1">
                <a:solidFill>
                  <a:srgbClr val="323232"/>
                </a:solidFill>
                <a:latin typeface="Cambria"/>
                <a:cs typeface="Cambria"/>
              </a:rPr>
              <a:t>JACC</a:t>
            </a:r>
            <a:r>
              <a:rPr dirty="0" sz="800" spc="-1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 spc="-10" i="1">
                <a:solidFill>
                  <a:srgbClr val="323232"/>
                </a:solidFill>
                <a:latin typeface="Cambria"/>
                <a:cs typeface="Cambria"/>
              </a:rPr>
              <a:t>Cardiovasc</a:t>
            </a:r>
            <a:r>
              <a:rPr dirty="0" sz="800" spc="-2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 spc="-10" i="1">
                <a:solidFill>
                  <a:srgbClr val="323232"/>
                </a:solidFill>
                <a:latin typeface="Cambria"/>
                <a:cs typeface="Cambria"/>
              </a:rPr>
              <a:t>Imaging.</a:t>
            </a:r>
            <a:r>
              <a:rPr dirty="0" sz="800" spc="-1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 i="1">
                <a:solidFill>
                  <a:srgbClr val="323232"/>
                </a:solidFill>
                <a:latin typeface="Cambria"/>
                <a:cs typeface="Cambria"/>
              </a:rPr>
              <a:t>2014</a:t>
            </a:r>
            <a:r>
              <a:rPr dirty="0" sz="800" spc="-15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dirty="0" sz="800" spc="-10" i="1">
                <a:solidFill>
                  <a:srgbClr val="323232"/>
                </a:solidFill>
                <a:latin typeface="Cambria"/>
                <a:cs typeface="Cambria"/>
              </a:rPr>
              <a:t>Sep;7(9):930-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740" y="4000380"/>
            <a:ext cx="7937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i="1">
                <a:solidFill>
                  <a:srgbClr val="323232"/>
                </a:solidFill>
                <a:latin typeface="Cambria"/>
                <a:cs typeface="Cambria"/>
              </a:rPr>
              <a:t>9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953961" y="3751630"/>
            <a:ext cx="21831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800" i="1">
                <a:latin typeface="Calibri"/>
                <a:cs typeface="Calibri"/>
              </a:rPr>
              <a:t>De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Waha</a:t>
            </a:r>
            <a:r>
              <a:rPr dirty="0" sz="800" spc="-20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S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et</a:t>
            </a:r>
            <a:r>
              <a:rPr dirty="0" sz="800" spc="-20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al.,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EHJ</a:t>
            </a:r>
            <a:r>
              <a:rPr dirty="0" sz="800" spc="-20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2017</a:t>
            </a:r>
            <a:r>
              <a:rPr dirty="0" sz="800" spc="-20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;38:3502-</a:t>
            </a:r>
            <a:r>
              <a:rPr dirty="0" sz="800" spc="-25" i="1">
                <a:latin typeface="Calibri"/>
                <a:cs typeface="Calibri"/>
              </a:rPr>
              <a:t>10;</a:t>
            </a:r>
            <a:endParaRPr sz="8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</a:pPr>
            <a:r>
              <a:rPr dirty="0" sz="800" i="1">
                <a:latin typeface="Calibri"/>
                <a:cs typeface="Calibri"/>
              </a:rPr>
              <a:t>Klug</a:t>
            </a:r>
            <a:r>
              <a:rPr dirty="0" sz="800" spc="-30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G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et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al.</a:t>
            </a:r>
            <a:r>
              <a:rPr dirty="0" sz="800" spc="-30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J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Cardiovasc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Magn</a:t>
            </a:r>
            <a:r>
              <a:rPr dirty="0" sz="800" spc="-30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Reson.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14,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i="1">
                <a:latin typeface="Calibri"/>
                <a:cs typeface="Calibri"/>
              </a:rPr>
              <a:t>46</a:t>
            </a:r>
            <a:r>
              <a:rPr dirty="0" sz="800" spc="-25">
                <a:latin typeface="Times New Roman"/>
                <a:cs typeface="Times New Roman"/>
              </a:rPr>
              <a:t> </a:t>
            </a:r>
            <a:r>
              <a:rPr dirty="0" sz="800" spc="-10" i="1">
                <a:latin typeface="Calibri"/>
                <a:cs typeface="Calibri"/>
              </a:rPr>
              <a:t>(2012</a:t>
            </a:r>
            <a:r>
              <a:rPr dirty="0" sz="800" spc="-10">
                <a:latin typeface="Calibri"/>
                <a:cs typeface="Calibri"/>
              </a:rPr>
              <a:t>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0" y="1396994"/>
            <a:ext cx="3582682" cy="249651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20125"/>
            <a:ext cx="9143999" cy="70788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03088" y="4036893"/>
            <a:ext cx="6944359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6589" marR="5080" indent="-191452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Diagnosis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MVO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STEMI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might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become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706683" y="1408363"/>
            <a:ext cx="4434205" cy="3323590"/>
            <a:chOff x="4706683" y="1408363"/>
            <a:chExt cx="4434205" cy="33235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6683" y="2157566"/>
              <a:ext cx="2444927" cy="25647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064" y="1409700"/>
              <a:ext cx="1997417" cy="332172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0300" y="1409694"/>
              <a:ext cx="1164370" cy="86933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204483" y="1413126"/>
              <a:ext cx="1164590" cy="869950"/>
            </a:xfrm>
            <a:custGeom>
              <a:avLst/>
              <a:gdLst/>
              <a:ahLst/>
              <a:cxnLst/>
              <a:rect l="l" t="t" r="r" b="b"/>
              <a:pathLst>
                <a:path w="1164590" h="869950">
                  <a:moveTo>
                    <a:pt x="0" y="869330"/>
                  </a:moveTo>
                  <a:lnTo>
                    <a:pt x="1164371" y="869330"/>
                  </a:lnTo>
                  <a:lnTo>
                    <a:pt x="1164371" y="0"/>
                  </a:lnTo>
                  <a:lnTo>
                    <a:pt x="0" y="0"/>
                  </a:lnTo>
                  <a:lnTo>
                    <a:pt x="0" y="86933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0" y="1955798"/>
              <a:ext cx="1016542" cy="70788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784771" y="1961018"/>
              <a:ext cx="1016635" cy="708025"/>
            </a:xfrm>
            <a:custGeom>
              <a:avLst/>
              <a:gdLst/>
              <a:ahLst/>
              <a:cxnLst/>
              <a:rect l="l" t="t" r="r" b="b"/>
              <a:pathLst>
                <a:path w="1016634" h="708025">
                  <a:moveTo>
                    <a:pt x="0" y="707886"/>
                  </a:moveTo>
                  <a:lnTo>
                    <a:pt x="1016541" y="707886"/>
                  </a:lnTo>
                  <a:lnTo>
                    <a:pt x="1016541" y="0"/>
                  </a:lnTo>
                  <a:lnTo>
                    <a:pt x="0" y="0"/>
                  </a:lnTo>
                  <a:lnTo>
                    <a:pt x="0" y="7078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did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we</a:t>
            </a:r>
            <a:r>
              <a:rPr dirty="0" spc="-65">
                <a:latin typeface="Times New Roman"/>
                <a:cs typeface="Times New Roman"/>
              </a:rPr>
              <a:t> </a:t>
            </a:r>
            <a:r>
              <a:rPr dirty="0" spc="-10"/>
              <a:t>study?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369218" y="705421"/>
            <a:ext cx="8369300" cy="388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53135" marR="30480" indent="-87820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The</a:t>
            </a:r>
            <a:r>
              <a:rPr dirty="0" sz="2000" spc="-7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MOCA</a:t>
            </a:r>
            <a:r>
              <a:rPr dirty="0" sz="2000" spc="-6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I</a:t>
            </a:r>
            <a:r>
              <a:rPr dirty="0" sz="2000" spc="-5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44165F"/>
                </a:solidFill>
                <a:latin typeface="Calibri"/>
                <a:cs typeface="Calibri"/>
              </a:rPr>
              <a:t>first-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in-human</a:t>
            </a:r>
            <a:r>
              <a:rPr dirty="0" sz="2000" spc="-6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study</a:t>
            </a:r>
            <a:r>
              <a:rPr dirty="0" sz="2000" spc="-6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evaluates</a:t>
            </a:r>
            <a:r>
              <a:rPr dirty="0" sz="2000" spc="-5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the</a:t>
            </a:r>
            <a:r>
              <a:rPr dirty="0" sz="2000" spc="-6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safety</a:t>
            </a:r>
            <a:r>
              <a:rPr dirty="0" sz="2000" spc="-6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and</a:t>
            </a:r>
            <a:r>
              <a:rPr dirty="0" sz="2000" spc="-5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feasibility</a:t>
            </a:r>
            <a:r>
              <a:rPr dirty="0" sz="2000" spc="-6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of</a:t>
            </a:r>
            <a:r>
              <a:rPr dirty="0" sz="2000" spc="-6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a</a:t>
            </a:r>
            <a:r>
              <a:rPr dirty="0" sz="2000" spc="-5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novel</a:t>
            </a:r>
            <a:r>
              <a:rPr dirty="0" sz="2000" spc="-10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real-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time</a:t>
            </a:r>
            <a:r>
              <a:rPr dirty="0" sz="2000" spc="-7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44165F"/>
                </a:solidFill>
                <a:latin typeface="Calibri"/>
                <a:cs typeface="Calibri"/>
              </a:rPr>
              <a:t>catheter-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based</a:t>
            </a:r>
            <a:r>
              <a:rPr dirty="0" sz="2000" spc="-6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system</a:t>
            </a:r>
            <a:r>
              <a:rPr dirty="0" sz="2000" spc="-6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to</a:t>
            </a:r>
            <a:r>
              <a:rPr dirty="0" sz="2000" spc="-6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detect</a:t>
            </a:r>
            <a:r>
              <a:rPr dirty="0" sz="2000" spc="-6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MVO</a:t>
            </a:r>
            <a:r>
              <a:rPr dirty="0" sz="2000" spc="-6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in</a:t>
            </a:r>
            <a:r>
              <a:rPr dirty="0" sz="2000" spc="-6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4165F"/>
                </a:solidFill>
                <a:latin typeface="Calibri"/>
                <a:cs typeface="Calibri"/>
              </a:rPr>
              <a:t>the</a:t>
            </a:r>
            <a:r>
              <a:rPr dirty="0" sz="2000" spc="-65">
                <a:solidFill>
                  <a:srgbClr val="44165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4165F"/>
                </a:solidFill>
                <a:latin typeface="Calibri"/>
                <a:cs typeface="Calibri"/>
              </a:rPr>
              <a:t>cathlab</a:t>
            </a:r>
            <a:endParaRPr sz="2000">
              <a:latin typeface="Calibri"/>
              <a:cs typeface="Calibri"/>
            </a:endParaRPr>
          </a:p>
          <a:p>
            <a:pPr marL="292100" marR="3194685" indent="-228600">
              <a:lnSpc>
                <a:spcPts val="2160"/>
              </a:lnSpc>
              <a:spcBef>
                <a:spcPts val="1005"/>
              </a:spcBef>
              <a:buClr>
                <a:srgbClr val="601F7A"/>
              </a:buClr>
              <a:buSzPct val="102500"/>
              <a:buFont typeface="Arial"/>
              <a:buChar char="•"/>
              <a:tabLst>
                <a:tab pos="292100" algn="l"/>
              </a:tabLst>
            </a:pPr>
            <a:r>
              <a:rPr dirty="0" sz="2000">
                <a:latin typeface="Calibri"/>
                <a:cs typeface="Calibri"/>
              </a:rPr>
              <a:t>CorFlow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Controlled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Flow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Infusion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(CoFI)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System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occlusion-</a:t>
            </a:r>
            <a:r>
              <a:rPr dirty="0" sz="2000">
                <a:latin typeface="Calibri"/>
                <a:cs typeface="Calibri"/>
              </a:rPr>
              <a:t>infusion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Calibri"/>
                <a:cs typeface="Calibri"/>
              </a:rPr>
              <a:t>catheter,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optical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pressure-</a:t>
            </a:r>
            <a:r>
              <a:rPr dirty="0" sz="2000">
                <a:latin typeface="Calibri"/>
                <a:cs typeface="Calibri"/>
              </a:rPr>
              <a:t>sensing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guide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wire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console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01F7A"/>
              </a:buClr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292100" marR="3486150" indent="-228600">
              <a:lnSpc>
                <a:spcPts val="2160"/>
              </a:lnSpc>
              <a:buClr>
                <a:srgbClr val="601F7A"/>
              </a:buClr>
              <a:buSzPct val="102500"/>
              <a:buFont typeface="Arial"/>
              <a:buChar char="•"/>
              <a:tabLst>
                <a:tab pos="292100" algn="l"/>
              </a:tabLst>
            </a:pPr>
            <a:r>
              <a:rPr dirty="0" sz="2000" spc="-10" b="1">
                <a:latin typeface="Calibri"/>
                <a:cs typeface="Calibri"/>
              </a:rPr>
              <a:t>System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 b="1">
                <a:latin typeface="Calibri"/>
                <a:cs typeface="Calibri"/>
              </a:rPr>
              <a:t>outputs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b="1">
                <a:latin typeface="Calibri"/>
                <a:cs typeface="Calibri"/>
              </a:rPr>
              <a:t>novel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 b="1">
                <a:latin typeface="Calibri"/>
                <a:cs typeface="Calibri"/>
              </a:rPr>
              <a:t>pressure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parameter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b="1">
                <a:latin typeface="Calibri"/>
                <a:cs typeface="Calibri"/>
              </a:rPr>
              <a:t>(P</a:t>
            </a:r>
            <a:r>
              <a:rPr dirty="0" baseline="-21367" sz="1950" b="1">
                <a:latin typeface="Calibri"/>
                <a:cs typeface="Calibri"/>
              </a:rPr>
              <a:t>CoFI</a:t>
            </a:r>
            <a:r>
              <a:rPr dirty="0" sz="2000" b="1">
                <a:latin typeface="Calibri"/>
                <a:cs typeface="Calibri"/>
              </a:rPr>
              <a:t>)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b="1">
                <a:latin typeface="Calibri"/>
                <a:cs typeface="Calibri"/>
              </a:rPr>
              <a:t>for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b="1">
                <a:latin typeface="Calibri"/>
                <a:cs typeface="Calibri"/>
              </a:rPr>
              <a:t>diagnosis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MVO</a:t>
            </a:r>
            <a:endParaRPr sz="2000">
              <a:latin typeface="Calibri"/>
              <a:cs typeface="Calibri"/>
            </a:endParaRPr>
          </a:p>
          <a:p>
            <a:pPr marL="520700">
              <a:lnSpc>
                <a:spcPct val="100000"/>
              </a:lnSpc>
              <a:spcBef>
                <a:spcPts val="930"/>
              </a:spcBef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105">
                <a:latin typeface="Times New Roman"/>
                <a:cs typeface="Times New Roman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(Diagnostic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Calibri"/>
                <a:cs typeface="Calibri"/>
              </a:rPr>
              <a:t>Phase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Calibri"/>
                <a:cs typeface="Calibri"/>
              </a:rPr>
              <a:t>of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Calibri"/>
                <a:cs typeface="Calibri"/>
              </a:rPr>
              <a:t>MOCA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25" b="1" i="1">
                <a:latin typeface="Calibri"/>
                <a:cs typeface="Calibri"/>
              </a:rPr>
              <a:t>I)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292100" marR="3662679" indent="-228600">
              <a:lnSpc>
                <a:spcPts val="2160"/>
              </a:lnSpc>
              <a:spcBef>
                <a:spcPts val="5"/>
              </a:spcBef>
              <a:buClr>
                <a:srgbClr val="601F7A"/>
              </a:buClr>
              <a:buSzPct val="102500"/>
              <a:buFont typeface="Arial"/>
              <a:buChar char="•"/>
              <a:tabLst>
                <a:tab pos="292100" algn="l"/>
              </a:tabLst>
            </a:pPr>
            <a:r>
              <a:rPr dirty="0" sz="2000" spc="-10">
                <a:latin typeface="Calibri"/>
                <a:cs typeface="Calibri"/>
              </a:rPr>
              <a:t>System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capability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timely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deliver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therapeutic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intracoronary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agents</a:t>
            </a:r>
            <a:endParaRPr sz="2000">
              <a:latin typeface="Calibri"/>
              <a:cs typeface="Calibri"/>
            </a:endParaRPr>
          </a:p>
          <a:p>
            <a:pPr marL="520700">
              <a:lnSpc>
                <a:spcPct val="100000"/>
              </a:lnSpc>
              <a:spcBef>
                <a:spcPts val="925"/>
              </a:spcBef>
            </a:pPr>
            <a:r>
              <a:rPr dirty="0" sz="1400">
                <a:latin typeface="Wingdings"/>
                <a:cs typeface="Wingdings"/>
              </a:rPr>
              <a:t></a:t>
            </a:r>
            <a:r>
              <a:rPr dirty="0" sz="1400" spc="95">
                <a:latin typeface="Times New Roman"/>
                <a:cs typeface="Times New Roman"/>
              </a:rPr>
              <a:t> </a:t>
            </a:r>
            <a:r>
              <a:rPr dirty="0" sz="1400" i="1">
                <a:latin typeface="Calibri"/>
                <a:cs typeface="Calibri"/>
              </a:rPr>
              <a:t>(Therapeutic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i="1">
                <a:latin typeface="Calibri"/>
                <a:cs typeface="Calibri"/>
              </a:rPr>
              <a:t>Phase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i="1">
                <a:latin typeface="Calibri"/>
                <a:cs typeface="Calibri"/>
              </a:rPr>
              <a:t>of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i="1">
                <a:latin typeface="Calibri"/>
                <a:cs typeface="Calibri"/>
              </a:rPr>
              <a:t>MOCA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5" i="1">
                <a:latin typeface="Calibri"/>
                <a:cs typeface="Calibri"/>
              </a:rPr>
              <a:t>I)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0500" y="1676394"/>
            <a:ext cx="8639810" cy="2200910"/>
            <a:chOff x="190500" y="1676394"/>
            <a:chExt cx="8639810" cy="22009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1701800"/>
              <a:ext cx="4245114" cy="213691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5000" y="1676394"/>
              <a:ext cx="4384929" cy="220052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750062" y="3972177"/>
            <a:ext cx="1592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3.0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X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mm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2679" y="3927782"/>
            <a:ext cx="402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RCA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61514" y="3919165"/>
            <a:ext cx="1775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Prox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LAD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occlusion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74819" y="3928442"/>
            <a:ext cx="1126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Wiring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RIVA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4900" y="88900"/>
            <a:ext cx="1382191" cy="138219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 sz="2500"/>
              <a:t>CH001-</a:t>
            </a:r>
            <a:r>
              <a:rPr dirty="0" sz="2500" spc="-25"/>
              <a:t>008</a:t>
            </a:r>
            <a:endParaRPr sz="2500"/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00" y="2590798"/>
            <a:ext cx="2388374" cy="23883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800" y="800100"/>
            <a:ext cx="2333650" cy="23336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151697" y="4401953"/>
            <a:ext cx="368807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Strut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fenestration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towards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CFX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POT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800" y="152400"/>
            <a:ext cx="2343645" cy="234364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616200" y="660400"/>
            <a:ext cx="3153410" cy="3724910"/>
            <a:chOff x="2616200" y="660400"/>
            <a:chExt cx="3153410" cy="3724910"/>
          </a:xfrm>
        </p:grpSpPr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6200" y="660400"/>
              <a:ext cx="2951924" cy="29519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3700" y="2819398"/>
              <a:ext cx="1565414" cy="156541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 sz="2500"/>
              <a:t>CH001-</a:t>
            </a:r>
            <a:r>
              <a:rPr dirty="0" sz="2500" spc="-25"/>
              <a:t>008</a:t>
            </a:r>
            <a:endParaRPr sz="2500"/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" y="1054105"/>
            <a:ext cx="3253613" cy="325361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 sz="2500"/>
              <a:t>CH001-</a:t>
            </a:r>
            <a:r>
              <a:rPr dirty="0" sz="2500" spc="-25"/>
              <a:t>008</a:t>
            </a:r>
            <a:endParaRPr sz="2500"/>
          </a:p>
        </p:txBody>
      </p:sp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3000" y="1295398"/>
            <a:ext cx="5301957" cy="3313023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714500" y="1511300"/>
            <a:ext cx="5414645" cy="3100705"/>
            <a:chOff x="1714500" y="1511300"/>
            <a:chExt cx="5414645" cy="3100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4500" y="1511300"/>
              <a:ext cx="3554260" cy="22752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8349" y="4000588"/>
              <a:ext cx="4640338" cy="61138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was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study</a:t>
            </a:r>
            <a:r>
              <a:rPr dirty="0" spc="-65">
                <a:latin typeface="Times New Roman"/>
                <a:cs typeface="Times New Roman"/>
              </a:rPr>
              <a:t> </a:t>
            </a:r>
            <a:r>
              <a:rPr dirty="0" spc="-10"/>
              <a:t>executed?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675691" y="2232393"/>
            <a:ext cx="760730" cy="819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02870">
              <a:lnSpc>
                <a:spcPct val="100400"/>
              </a:lnSpc>
              <a:spcBef>
                <a:spcPts val="90"/>
              </a:spcBef>
            </a:pPr>
            <a:r>
              <a:rPr dirty="0" sz="1400" spc="-10" b="1">
                <a:latin typeface="Calibri"/>
                <a:cs typeface="Calibri"/>
              </a:rPr>
              <a:t>Clinical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Follow-</a:t>
            </a:r>
            <a:r>
              <a:rPr dirty="0" sz="1400" spc="-25" b="1">
                <a:latin typeface="Calibri"/>
                <a:cs typeface="Calibri"/>
              </a:rPr>
              <a:t>up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30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days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6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Calibri"/>
                <a:cs typeface="Calibri"/>
              </a:rPr>
              <a:t>months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554300" y="675576"/>
            <a:ext cx="39909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MOCA</a:t>
            </a:r>
            <a:r>
              <a:rPr dirty="0" sz="2000" spc="-30" b="1">
                <a:solidFill>
                  <a:srgbClr val="3F165B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I</a:t>
            </a:r>
            <a:r>
              <a:rPr dirty="0" sz="2000" spc="-10" b="1">
                <a:solidFill>
                  <a:srgbClr val="3F165B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–</a:t>
            </a:r>
            <a:r>
              <a:rPr dirty="0" sz="2000" spc="-15" b="1">
                <a:solidFill>
                  <a:srgbClr val="3F165B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Diagnostic</a:t>
            </a:r>
            <a:r>
              <a:rPr dirty="0" sz="2000" spc="-15" b="1">
                <a:solidFill>
                  <a:srgbClr val="3F165B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Phase</a:t>
            </a:r>
            <a:r>
              <a:rPr dirty="0" sz="2000" spc="-15" b="1">
                <a:solidFill>
                  <a:srgbClr val="3F165B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165B"/>
                </a:solidFill>
                <a:latin typeface="Calibri"/>
                <a:cs typeface="Calibri"/>
              </a:rPr>
              <a:t>Procedure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867977" y="3360102"/>
            <a:ext cx="231775" cy="285750"/>
            <a:chOff x="2867977" y="3360102"/>
            <a:chExt cx="231775" cy="285750"/>
          </a:xfrm>
        </p:grpSpPr>
        <p:sp>
          <p:nvSpPr>
            <p:cNvPr id="9" name="object 9" descr=""/>
            <p:cNvSpPr/>
            <p:nvPr/>
          </p:nvSpPr>
          <p:spPr>
            <a:xfrm>
              <a:off x="2872739" y="3404578"/>
              <a:ext cx="190500" cy="236220"/>
            </a:xfrm>
            <a:custGeom>
              <a:avLst/>
              <a:gdLst/>
              <a:ahLst/>
              <a:cxnLst/>
              <a:rect l="l" t="t" r="r" b="b"/>
              <a:pathLst>
                <a:path w="190500" h="236220">
                  <a:moveTo>
                    <a:pt x="0" y="236067"/>
                  </a:moveTo>
                  <a:lnTo>
                    <a:pt x="190500" y="0"/>
                  </a:lnTo>
                </a:path>
              </a:pathLst>
            </a:custGeom>
            <a:ln w="9525">
              <a:solidFill>
                <a:srgbClr val="CE0D9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021634" y="3360102"/>
              <a:ext cx="78105" cy="83820"/>
            </a:xfrm>
            <a:custGeom>
              <a:avLst/>
              <a:gdLst/>
              <a:ahLst/>
              <a:cxnLst/>
              <a:rect l="l" t="t" r="r" b="b"/>
              <a:pathLst>
                <a:path w="78105" h="83820">
                  <a:moveTo>
                    <a:pt x="77495" y="0"/>
                  </a:moveTo>
                  <a:lnTo>
                    <a:pt x="0" y="35369"/>
                  </a:lnTo>
                  <a:lnTo>
                    <a:pt x="59296" y="83223"/>
                  </a:lnTo>
                  <a:lnTo>
                    <a:pt x="77495" y="0"/>
                  </a:lnTo>
                  <a:close/>
                </a:path>
              </a:pathLst>
            </a:custGeom>
            <a:solidFill>
              <a:srgbClr val="CE0D9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684705" y="3631310"/>
            <a:ext cx="5076825" cy="782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CE0D9D"/>
                </a:solidFill>
                <a:latin typeface="Times New Roman"/>
                <a:cs typeface="Times New Roman"/>
              </a:rPr>
              <a:t>Ringer’s</a:t>
            </a:r>
            <a:r>
              <a:rPr dirty="0" sz="1100" spc="-25">
                <a:solidFill>
                  <a:srgbClr val="CE0D9D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CE0D9D"/>
                </a:solidFill>
                <a:latin typeface="Times New Roman"/>
                <a:cs typeface="Times New Roman"/>
              </a:rPr>
              <a:t>Lactate</a:t>
            </a:r>
            <a:r>
              <a:rPr dirty="0" sz="1100" spc="-15">
                <a:solidFill>
                  <a:srgbClr val="CE0D9D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CE0D9D"/>
                </a:solidFill>
                <a:latin typeface="Times New Roman"/>
                <a:cs typeface="Times New Roman"/>
              </a:rPr>
              <a:t>infusion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100">
                <a:solidFill>
                  <a:srgbClr val="CE0D9D"/>
                </a:solidFill>
                <a:latin typeface="Times New Roman"/>
                <a:cs typeface="Times New Roman"/>
              </a:rPr>
              <a:t>at 5, 10, 20, 30 </a:t>
            </a:r>
            <a:r>
              <a:rPr dirty="0" sz="1100" spc="-10">
                <a:solidFill>
                  <a:srgbClr val="CE0D9D"/>
                </a:solidFill>
                <a:latin typeface="Times New Roman"/>
                <a:cs typeface="Times New Roman"/>
              </a:rPr>
              <a:t>ml/min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11811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Correlation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CoFI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diagnostic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CMRI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630741" y="1838985"/>
            <a:ext cx="1858010" cy="84455"/>
            <a:chOff x="2630741" y="1838985"/>
            <a:chExt cx="1858010" cy="84455"/>
          </a:xfrm>
        </p:grpSpPr>
        <p:sp>
          <p:nvSpPr>
            <p:cNvPr id="13" name="object 13" descr=""/>
            <p:cNvSpPr/>
            <p:nvPr/>
          </p:nvSpPr>
          <p:spPr>
            <a:xfrm>
              <a:off x="2687891" y="1876996"/>
              <a:ext cx="1743710" cy="8255"/>
            </a:xfrm>
            <a:custGeom>
              <a:avLst/>
              <a:gdLst/>
              <a:ahLst/>
              <a:cxnLst/>
              <a:rect l="l" t="t" r="r" b="b"/>
              <a:pathLst>
                <a:path w="1743710" h="8255">
                  <a:moveTo>
                    <a:pt x="1743138" y="820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630728" y="1838985"/>
              <a:ext cx="1858010" cy="84455"/>
            </a:xfrm>
            <a:custGeom>
              <a:avLst/>
              <a:gdLst/>
              <a:ahLst/>
              <a:cxnLst/>
              <a:rect l="l" t="t" r="r" b="b"/>
              <a:pathLst>
                <a:path w="1858010" h="84455">
                  <a:moveTo>
                    <a:pt x="76390" y="0"/>
                  </a:moveTo>
                  <a:lnTo>
                    <a:pt x="0" y="37744"/>
                  </a:lnTo>
                  <a:lnTo>
                    <a:pt x="76034" y="76200"/>
                  </a:lnTo>
                  <a:lnTo>
                    <a:pt x="76390" y="0"/>
                  </a:lnTo>
                  <a:close/>
                </a:path>
                <a:path w="1858010" h="84455">
                  <a:moveTo>
                    <a:pt x="1857451" y="46482"/>
                  </a:moveTo>
                  <a:lnTo>
                    <a:pt x="1781429" y="8026"/>
                  </a:lnTo>
                  <a:lnTo>
                    <a:pt x="1781073" y="84226"/>
                  </a:lnTo>
                  <a:lnTo>
                    <a:pt x="1857451" y="464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641259" y="1074616"/>
            <a:ext cx="3662679" cy="457834"/>
          </a:xfrm>
          <a:prstGeom prst="rect">
            <a:avLst/>
          </a:prstGeom>
          <a:solidFill>
            <a:srgbClr val="88327F"/>
          </a:solidFill>
        </p:spPr>
        <p:txBody>
          <a:bodyPr wrap="square" lIns="0" tIns="17780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140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pPPCI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CoFI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Diagnostic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endParaRPr sz="14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62100" y="1016000"/>
            <a:ext cx="3810000" cy="3048000"/>
            <a:chOff x="1562100" y="1016000"/>
            <a:chExt cx="3810000" cy="3048000"/>
          </a:xfrm>
        </p:grpSpPr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1016000"/>
              <a:ext cx="3810000" cy="304800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641259" y="1079379"/>
              <a:ext cx="3662679" cy="2900045"/>
            </a:xfrm>
            <a:custGeom>
              <a:avLst/>
              <a:gdLst/>
              <a:ahLst/>
              <a:cxnLst/>
              <a:rect l="l" t="t" r="r" b="b"/>
              <a:pathLst>
                <a:path w="3662679" h="2900045">
                  <a:moveTo>
                    <a:pt x="0" y="2900006"/>
                  </a:moveTo>
                  <a:lnTo>
                    <a:pt x="3662311" y="2900006"/>
                  </a:lnTo>
                  <a:lnTo>
                    <a:pt x="3662311" y="0"/>
                  </a:lnTo>
                  <a:lnTo>
                    <a:pt x="0" y="0"/>
                  </a:lnTo>
                  <a:lnTo>
                    <a:pt x="0" y="2900006"/>
                  </a:lnTo>
                  <a:close/>
                </a:path>
              </a:pathLst>
            </a:custGeom>
            <a:ln w="9525">
              <a:solidFill>
                <a:srgbClr val="8832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539485" y="1173564"/>
            <a:ext cx="1681480" cy="450215"/>
          </a:xfrm>
          <a:prstGeom prst="rect">
            <a:avLst/>
          </a:prstGeom>
          <a:solidFill>
            <a:srgbClr val="88327F"/>
          </a:solidFill>
        </p:spPr>
        <p:txBody>
          <a:bodyPr wrap="square" lIns="0" tIns="63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Cardiac</a:t>
            </a:r>
            <a:r>
              <a:rPr dirty="0" sz="1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MRI**</a:t>
            </a:r>
            <a:endParaRPr sz="14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15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3-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461000" y="1117600"/>
            <a:ext cx="1828800" cy="2870200"/>
            <a:chOff x="5461000" y="1117600"/>
            <a:chExt cx="1828800" cy="2870200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7200" y="1625600"/>
              <a:ext cx="1681276" cy="22863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1000" y="1117600"/>
              <a:ext cx="1828800" cy="287020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539486" y="1178327"/>
              <a:ext cx="1681480" cy="2728595"/>
            </a:xfrm>
            <a:custGeom>
              <a:avLst/>
              <a:gdLst/>
              <a:ahLst/>
              <a:cxnLst/>
              <a:rect l="l" t="t" r="r" b="b"/>
              <a:pathLst>
                <a:path w="1681479" h="2728595">
                  <a:moveTo>
                    <a:pt x="0" y="2728023"/>
                  </a:moveTo>
                  <a:lnTo>
                    <a:pt x="1681289" y="2728023"/>
                  </a:lnTo>
                  <a:lnTo>
                    <a:pt x="1681289" y="0"/>
                  </a:lnTo>
                  <a:lnTo>
                    <a:pt x="0" y="0"/>
                  </a:lnTo>
                  <a:lnTo>
                    <a:pt x="0" y="2728023"/>
                  </a:lnTo>
                  <a:close/>
                </a:path>
              </a:pathLst>
            </a:custGeom>
            <a:ln w="9525">
              <a:solidFill>
                <a:srgbClr val="8832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53010" y="2230272"/>
            <a:ext cx="120269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83515" marR="17399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30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Anterior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STEMI*</a:t>
            </a:r>
            <a:endParaRPr sz="14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≤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6h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symptom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onset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Calibri"/>
                <a:cs typeface="Calibri"/>
              </a:rPr>
              <a:t>balloon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155700" y="2501900"/>
            <a:ext cx="6477000" cy="190500"/>
            <a:chOff x="1155700" y="2501900"/>
            <a:chExt cx="6477000" cy="190500"/>
          </a:xfrm>
        </p:grpSpPr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5700" y="2514600"/>
              <a:ext cx="431800" cy="177800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247959" y="2587497"/>
              <a:ext cx="197485" cy="3810"/>
            </a:xfrm>
            <a:custGeom>
              <a:avLst/>
              <a:gdLst/>
              <a:ahLst/>
              <a:cxnLst/>
              <a:rect l="l" t="t" r="r" b="b"/>
              <a:pathLst>
                <a:path w="197484" h="3810">
                  <a:moveTo>
                    <a:pt x="0" y="3644"/>
                  </a:moveTo>
                  <a:lnTo>
                    <a:pt x="1968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425054" y="2549753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69" h="76200">
                  <a:moveTo>
                    <a:pt x="0" y="0"/>
                  </a:moveTo>
                  <a:lnTo>
                    <a:pt x="1422" y="76187"/>
                  </a:lnTo>
                  <a:lnTo>
                    <a:pt x="76898" y="36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07000" y="2514600"/>
              <a:ext cx="406400" cy="177800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5305094" y="2591142"/>
              <a:ext cx="168910" cy="0"/>
            </a:xfrm>
            <a:custGeom>
              <a:avLst/>
              <a:gdLst/>
              <a:ahLst/>
              <a:cxnLst/>
              <a:rect l="l" t="t" r="r" b="b"/>
              <a:pathLst>
                <a:path w="168910" h="0">
                  <a:moveTo>
                    <a:pt x="0" y="0"/>
                  </a:moveTo>
                  <a:lnTo>
                    <a:pt x="168529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454574" y="255304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0900" y="2501900"/>
              <a:ext cx="431800" cy="17780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7299210" y="2582786"/>
              <a:ext cx="197485" cy="3810"/>
            </a:xfrm>
            <a:custGeom>
              <a:avLst/>
              <a:gdLst/>
              <a:ahLst/>
              <a:cxnLst/>
              <a:rect l="l" t="t" r="r" b="b"/>
              <a:pathLst>
                <a:path w="197484" h="3810">
                  <a:moveTo>
                    <a:pt x="0" y="3657"/>
                  </a:moveTo>
                  <a:lnTo>
                    <a:pt x="19686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476312" y="2545054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0" y="0"/>
                  </a:moveTo>
                  <a:lnTo>
                    <a:pt x="1422" y="76174"/>
                  </a:lnTo>
                  <a:lnTo>
                    <a:pt x="76898" y="3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2702471" y="1646809"/>
            <a:ext cx="1697355" cy="731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1.5 min occlusion </a:t>
            </a:r>
            <a:r>
              <a:rPr dirty="0" sz="1200" spc="-10">
                <a:latin typeface="Times New Roman"/>
                <a:cs typeface="Times New Roman"/>
              </a:rPr>
              <a:t>sequence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53975" marR="90170" indent="-30480">
              <a:lnSpc>
                <a:spcPct val="100000"/>
              </a:lnSpc>
            </a:pPr>
            <a:r>
              <a:rPr dirty="0" sz="1100">
                <a:solidFill>
                  <a:srgbClr val="0069B9"/>
                </a:solidFill>
                <a:latin typeface="Times New Roman"/>
                <a:cs typeface="Times New Roman"/>
              </a:rPr>
              <a:t>Continuous</a:t>
            </a:r>
            <a:r>
              <a:rPr dirty="0" sz="1100" spc="-30">
                <a:solidFill>
                  <a:srgbClr val="0069B9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0069B9"/>
                </a:solidFill>
                <a:latin typeface="Times New Roman"/>
                <a:cs typeface="Times New Roman"/>
              </a:rPr>
              <a:t>measurement</a:t>
            </a:r>
            <a:r>
              <a:rPr dirty="0" sz="1100" spc="-20">
                <a:solidFill>
                  <a:srgbClr val="0069B9"/>
                </a:solidFill>
                <a:latin typeface="Times New Roman"/>
                <a:cs typeface="Times New Roman"/>
              </a:rPr>
              <a:t> </a:t>
            </a:r>
            <a:r>
              <a:rPr dirty="0" sz="1100" spc="-25">
                <a:solidFill>
                  <a:srgbClr val="0069B9"/>
                </a:solidFill>
                <a:latin typeface="Times New Roman"/>
                <a:cs typeface="Times New Roman"/>
              </a:rPr>
              <a:t>of </a:t>
            </a:r>
            <a:r>
              <a:rPr dirty="0" sz="1100">
                <a:solidFill>
                  <a:srgbClr val="0069B9"/>
                </a:solidFill>
                <a:latin typeface="Times New Roman"/>
                <a:cs typeface="Times New Roman"/>
              </a:rPr>
              <a:t>pressure distal to </a:t>
            </a:r>
            <a:r>
              <a:rPr dirty="0" sz="1100" spc="-10">
                <a:solidFill>
                  <a:srgbClr val="0069B9"/>
                </a:solidFill>
                <a:latin typeface="Times New Roman"/>
                <a:cs typeface="Times New Roman"/>
              </a:rPr>
              <a:t>occlusion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622751" y="2369515"/>
            <a:ext cx="120014" cy="170180"/>
            <a:chOff x="3622751" y="2369515"/>
            <a:chExt cx="120014" cy="170180"/>
          </a:xfrm>
        </p:grpSpPr>
        <p:sp>
          <p:nvSpPr>
            <p:cNvPr id="37" name="object 37" descr=""/>
            <p:cNvSpPr/>
            <p:nvPr/>
          </p:nvSpPr>
          <p:spPr>
            <a:xfrm>
              <a:off x="3627513" y="2374277"/>
              <a:ext cx="82550" cy="118110"/>
            </a:xfrm>
            <a:custGeom>
              <a:avLst/>
              <a:gdLst/>
              <a:ahLst/>
              <a:cxnLst/>
              <a:rect l="l" t="t" r="r" b="b"/>
              <a:pathLst>
                <a:path w="82550" h="118110">
                  <a:moveTo>
                    <a:pt x="0" y="0"/>
                  </a:moveTo>
                  <a:lnTo>
                    <a:pt x="82448" y="117995"/>
                  </a:lnTo>
                </a:path>
              </a:pathLst>
            </a:custGeom>
            <a:ln w="9525">
              <a:solidFill>
                <a:srgbClr val="4A7E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667823" y="2454846"/>
              <a:ext cx="74930" cy="84455"/>
            </a:xfrm>
            <a:custGeom>
              <a:avLst/>
              <a:gdLst/>
              <a:ahLst/>
              <a:cxnLst/>
              <a:rect l="l" t="t" r="r" b="b"/>
              <a:pathLst>
                <a:path w="74929" h="84455">
                  <a:moveTo>
                    <a:pt x="62458" y="0"/>
                  </a:moveTo>
                  <a:lnTo>
                    <a:pt x="0" y="43637"/>
                  </a:lnTo>
                  <a:lnTo>
                    <a:pt x="74879" y="84277"/>
                  </a:lnTo>
                  <a:lnTo>
                    <a:pt x="62458" y="0"/>
                  </a:lnTo>
                  <a:close/>
                </a:path>
              </a:pathLst>
            </a:custGeom>
            <a:solidFill>
              <a:srgbClr val="4A7EB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34676" y="4392151"/>
            <a:ext cx="4160520" cy="332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5"/>
              </a:lnSpc>
            </a:pPr>
            <a:r>
              <a:rPr dirty="0" sz="1100" i="1">
                <a:latin typeface="Calibri"/>
                <a:cs typeface="Calibri"/>
              </a:rPr>
              <a:t>*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8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patients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with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incomplete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data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excluded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i="1">
                <a:latin typeface="Calibri"/>
                <a:cs typeface="Calibri"/>
              </a:rPr>
              <a:t>**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Measurements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centrally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performed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by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Imacor,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Lund,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Sweden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Core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5" i="1">
                <a:latin typeface="Calibri"/>
                <a:cs typeface="Calibri"/>
              </a:rPr>
              <a:t>Lab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511300"/>
            <a:ext cx="4549190" cy="2275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75">
                <a:latin typeface="Times New Roman"/>
                <a:cs typeface="Times New Roman"/>
              </a:rPr>
              <a:t> </a:t>
            </a:r>
            <a:r>
              <a:rPr dirty="0"/>
              <a:t>was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70">
                <a:latin typeface="Times New Roman"/>
                <a:cs typeface="Times New Roman"/>
              </a:rPr>
              <a:t> </a:t>
            </a:r>
            <a:r>
              <a:rPr dirty="0"/>
              <a:t>study</a:t>
            </a:r>
            <a:r>
              <a:rPr dirty="0" spc="-65">
                <a:latin typeface="Times New Roman"/>
                <a:cs typeface="Times New Roman"/>
              </a:rPr>
              <a:t> </a:t>
            </a:r>
            <a:r>
              <a:rPr dirty="0" spc="-10"/>
              <a:t>executed?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554300" y="675576"/>
            <a:ext cx="39909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MOCA</a:t>
            </a:r>
            <a:r>
              <a:rPr dirty="0" sz="2000" spc="-30" b="1">
                <a:solidFill>
                  <a:srgbClr val="3F165B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I</a:t>
            </a:r>
            <a:r>
              <a:rPr dirty="0" sz="2000" spc="-10" b="1">
                <a:solidFill>
                  <a:srgbClr val="3F165B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–</a:t>
            </a:r>
            <a:r>
              <a:rPr dirty="0" sz="2000" spc="-15" b="1">
                <a:solidFill>
                  <a:srgbClr val="3F165B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Diagnostic</a:t>
            </a:r>
            <a:r>
              <a:rPr dirty="0" sz="2000" spc="-15" b="1">
                <a:solidFill>
                  <a:srgbClr val="3F165B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F165B"/>
                </a:solidFill>
                <a:latin typeface="Calibri"/>
                <a:cs typeface="Calibri"/>
              </a:rPr>
              <a:t>Phase</a:t>
            </a:r>
            <a:r>
              <a:rPr dirty="0" sz="2000" spc="-15" b="1">
                <a:solidFill>
                  <a:srgbClr val="3F165B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3F165B"/>
                </a:solidFill>
                <a:latin typeface="Calibri"/>
                <a:cs typeface="Calibri"/>
              </a:rPr>
              <a:t>Procedure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3010" y="2230272"/>
            <a:ext cx="120269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83515" marR="17399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30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Anterior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STEMI*</a:t>
            </a:r>
            <a:endParaRPr sz="14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≤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6h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symptom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onset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Calibri"/>
                <a:cs typeface="Calibri"/>
              </a:rPr>
              <a:t>balloon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155700" y="1016000"/>
            <a:ext cx="5257800" cy="3048000"/>
            <a:chOff x="1155700" y="1016000"/>
            <a:chExt cx="5257800" cy="3048000"/>
          </a:xfrm>
        </p:grpSpPr>
        <p:sp>
          <p:nvSpPr>
            <p:cNvPr id="7" name="object 7" descr=""/>
            <p:cNvSpPr/>
            <p:nvPr/>
          </p:nvSpPr>
          <p:spPr>
            <a:xfrm>
              <a:off x="2872739" y="3404577"/>
              <a:ext cx="190500" cy="236220"/>
            </a:xfrm>
            <a:custGeom>
              <a:avLst/>
              <a:gdLst/>
              <a:ahLst/>
              <a:cxnLst/>
              <a:rect l="l" t="t" r="r" b="b"/>
              <a:pathLst>
                <a:path w="190500" h="236220">
                  <a:moveTo>
                    <a:pt x="0" y="236067"/>
                  </a:moveTo>
                  <a:lnTo>
                    <a:pt x="190500" y="0"/>
                  </a:lnTo>
                </a:path>
              </a:pathLst>
            </a:custGeom>
            <a:ln w="9525">
              <a:solidFill>
                <a:srgbClr val="CE0D9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021634" y="3360102"/>
              <a:ext cx="78105" cy="83820"/>
            </a:xfrm>
            <a:custGeom>
              <a:avLst/>
              <a:gdLst/>
              <a:ahLst/>
              <a:cxnLst/>
              <a:rect l="l" t="t" r="r" b="b"/>
              <a:pathLst>
                <a:path w="78105" h="83820">
                  <a:moveTo>
                    <a:pt x="77495" y="0"/>
                  </a:moveTo>
                  <a:lnTo>
                    <a:pt x="0" y="35369"/>
                  </a:lnTo>
                  <a:lnTo>
                    <a:pt x="59296" y="83223"/>
                  </a:lnTo>
                  <a:lnTo>
                    <a:pt x="77495" y="0"/>
                  </a:lnTo>
                  <a:close/>
                </a:path>
              </a:pathLst>
            </a:custGeom>
            <a:solidFill>
              <a:srgbClr val="CE0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641259" y="1083127"/>
              <a:ext cx="4714240" cy="448945"/>
            </a:xfrm>
            <a:custGeom>
              <a:avLst/>
              <a:gdLst/>
              <a:ahLst/>
              <a:cxnLst/>
              <a:rect l="l" t="t" r="r" b="b"/>
              <a:pathLst>
                <a:path w="4714240" h="448944">
                  <a:moveTo>
                    <a:pt x="4713820" y="0"/>
                  </a:moveTo>
                  <a:lnTo>
                    <a:pt x="0" y="0"/>
                  </a:lnTo>
                  <a:lnTo>
                    <a:pt x="0" y="448924"/>
                  </a:lnTo>
                  <a:lnTo>
                    <a:pt x="4713820" y="448924"/>
                  </a:lnTo>
                  <a:lnTo>
                    <a:pt x="4713820" y="0"/>
                  </a:lnTo>
                  <a:close/>
                </a:path>
              </a:pathLst>
            </a:custGeom>
            <a:solidFill>
              <a:srgbClr val="8832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700" y="2514600"/>
              <a:ext cx="431800" cy="1778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247959" y="2587497"/>
              <a:ext cx="197485" cy="3810"/>
            </a:xfrm>
            <a:custGeom>
              <a:avLst/>
              <a:gdLst/>
              <a:ahLst/>
              <a:cxnLst/>
              <a:rect l="l" t="t" r="r" b="b"/>
              <a:pathLst>
                <a:path w="197484" h="3810">
                  <a:moveTo>
                    <a:pt x="0" y="3644"/>
                  </a:moveTo>
                  <a:lnTo>
                    <a:pt x="1968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25054" y="2549753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69" h="76200">
                  <a:moveTo>
                    <a:pt x="0" y="0"/>
                  </a:moveTo>
                  <a:lnTo>
                    <a:pt x="1422" y="76187"/>
                  </a:lnTo>
                  <a:lnTo>
                    <a:pt x="76898" y="36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1016000"/>
              <a:ext cx="4851400" cy="30480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1500" y="1638300"/>
              <a:ext cx="190500" cy="19050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737860" y="169163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0"/>
                  </a:move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60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60" y="45720"/>
                  </a:lnTo>
                  <a:lnTo>
                    <a:pt x="31757" y="43923"/>
                  </a:lnTo>
                  <a:lnTo>
                    <a:pt x="39023" y="39023"/>
                  </a:lnTo>
                  <a:lnTo>
                    <a:pt x="43923" y="31757"/>
                  </a:lnTo>
                  <a:lnTo>
                    <a:pt x="45720" y="22860"/>
                  </a:lnTo>
                  <a:lnTo>
                    <a:pt x="43923" y="13962"/>
                  </a:lnTo>
                  <a:lnTo>
                    <a:pt x="39023" y="6696"/>
                  </a:lnTo>
                  <a:lnTo>
                    <a:pt x="31757" y="1796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738025" y="1692274"/>
              <a:ext cx="46355" cy="45720"/>
            </a:xfrm>
            <a:custGeom>
              <a:avLst/>
              <a:gdLst/>
              <a:ahLst/>
              <a:cxnLst/>
              <a:rect l="l" t="t" r="r" b="b"/>
              <a:pathLst>
                <a:path w="46354" h="45719">
                  <a:moveTo>
                    <a:pt x="0" y="22225"/>
                  </a:moveTo>
                  <a:lnTo>
                    <a:pt x="7137" y="6350"/>
                  </a:lnTo>
                  <a:lnTo>
                    <a:pt x="23012" y="0"/>
                  </a:lnTo>
                  <a:lnTo>
                    <a:pt x="39687" y="6350"/>
                  </a:lnTo>
                  <a:lnTo>
                    <a:pt x="46037" y="22225"/>
                  </a:lnTo>
                  <a:lnTo>
                    <a:pt x="39687" y="38887"/>
                  </a:lnTo>
                  <a:lnTo>
                    <a:pt x="23012" y="45237"/>
                  </a:lnTo>
                  <a:lnTo>
                    <a:pt x="7137" y="38887"/>
                  </a:lnTo>
                  <a:lnTo>
                    <a:pt x="0" y="222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4200" y="2260600"/>
              <a:ext cx="190500" cy="19050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740006" y="232028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0"/>
                  </a:move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60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60" y="45720"/>
                  </a:lnTo>
                  <a:lnTo>
                    <a:pt x="31757" y="43923"/>
                  </a:lnTo>
                  <a:lnTo>
                    <a:pt x="39023" y="39023"/>
                  </a:lnTo>
                  <a:lnTo>
                    <a:pt x="43923" y="31757"/>
                  </a:lnTo>
                  <a:lnTo>
                    <a:pt x="45720" y="22860"/>
                  </a:lnTo>
                  <a:lnTo>
                    <a:pt x="43923" y="13962"/>
                  </a:lnTo>
                  <a:lnTo>
                    <a:pt x="39023" y="6696"/>
                  </a:lnTo>
                  <a:lnTo>
                    <a:pt x="31757" y="1796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740400" y="2320925"/>
              <a:ext cx="46355" cy="45720"/>
            </a:xfrm>
            <a:custGeom>
              <a:avLst/>
              <a:gdLst/>
              <a:ahLst/>
              <a:cxnLst/>
              <a:rect l="l" t="t" r="r" b="b"/>
              <a:pathLst>
                <a:path w="46354" h="45719">
                  <a:moveTo>
                    <a:pt x="0" y="22225"/>
                  </a:moveTo>
                  <a:lnTo>
                    <a:pt x="7150" y="6350"/>
                  </a:lnTo>
                  <a:lnTo>
                    <a:pt x="23025" y="0"/>
                  </a:lnTo>
                  <a:lnTo>
                    <a:pt x="39687" y="6350"/>
                  </a:lnTo>
                  <a:lnTo>
                    <a:pt x="46037" y="22225"/>
                  </a:lnTo>
                  <a:lnTo>
                    <a:pt x="39687" y="38887"/>
                  </a:lnTo>
                  <a:lnTo>
                    <a:pt x="23025" y="45237"/>
                  </a:lnTo>
                  <a:lnTo>
                    <a:pt x="7150" y="38887"/>
                  </a:lnTo>
                  <a:lnTo>
                    <a:pt x="0" y="222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1500" y="2882900"/>
              <a:ext cx="190500" cy="19050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737860" y="294131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60" y="0"/>
                  </a:move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60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60" y="45720"/>
                  </a:lnTo>
                  <a:lnTo>
                    <a:pt x="31757" y="43923"/>
                  </a:lnTo>
                  <a:lnTo>
                    <a:pt x="39023" y="39023"/>
                  </a:lnTo>
                  <a:lnTo>
                    <a:pt x="43923" y="31757"/>
                  </a:lnTo>
                  <a:lnTo>
                    <a:pt x="45720" y="22860"/>
                  </a:lnTo>
                  <a:lnTo>
                    <a:pt x="43923" y="13962"/>
                  </a:lnTo>
                  <a:lnTo>
                    <a:pt x="39023" y="6696"/>
                  </a:lnTo>
                  <a:lnTo>
                    <a:pt x="31757" y="1796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738025" y="2941637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0" y="23012"/>
                  </a:moveTo>
                  <a:lnTo>
                    <a:pt x="7137" y="7137"/>
                  </a:lnTo>
                  <a:lnTo>
                    <a:pt x="23012" y="0"/>
                  </a:lnTo>
                  <a:lnTo>
                    <a:pt x="39687" y="7137"/>
                  </a:lnTo>
                  <a:lnTo>
                    <a:pt x="46037" y="23012"/>
                  </a:lnTo>
                  <a:lnTo>
                    <a:pt x="39687" y="39687"/>
                  </a:lnTo>
                  <a:lnTo>
                    <a:pt x="23012" y="46037"/>
                  </a:lnTo>
                  <a:lnTo>
                    <a:pt x="7137" y="39687"/>
                  </a:lnTo>
                  <a:lnTo>
                    <a:pt x="0" y="230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794861" y="906700"/>
            <a:ext cx="1469390" cy="350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969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All</a:t>
            </a:r>
            <a:r>
              <a:rPr dirty="0" sz="1100" spc="-60">
                <a:latin typeface="Times New Roman"/>
                <a:cs typeface="Times New Roman"/>
              </a:rPr>
              <a:t> </a:t>
            </a:r>
            <a:r>
              <a:rPr dirty="0" sz="1100">
                <a:latin typeface="Calibri"/>
                <a:cs typeface="Calibri"/>
              </a:rPr>
              <a:t>patients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>
                <a:latin typeface="Calibri"/>
                <a:cs typeface="Calibri"/>
              </a:rPr>
              <a:t>enrolled</a:t>
            </a:r>
            <a:r>
              <a:rPr dirty="0" sz="1100" spc="-55">
                <a:latin typeface="Times New Roman"/>
                <a:cs typeface="Times New Roman"/>
              </a:rPr>
              <a:t> </a:t>
            </a:r>
            <a:r>
              <a:rPr dirty="0" sz="1100" spc="-25">
                <a:latin typeface="Calibri"/>
                <a:cs typeface="Calibri"/>
              </a:rPr>
              <a:t>by:</a:t>
            </a:r>
            <a:r>
              <a:rPr dirty="0" sz="1100" spc="-25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Inselspital,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Bern,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Switzerland</a:t>
            </a:r>
            <a:endParaRPr sz="1100">
              <a:latin typeface="Calibri"/>
              <a:cs typeface="Calibri"/>
            </a:endParaRPr>
          </a:p>
          <a:p>
            <a:pPr marL="12700" marR="99060">
              <a:lnSpc>
                <a:spcPct val="100000"/>
              </a:lnSpc>
            </a:pPr>
            <a:r>
              <a:rPr dirty="0" sz="1100" i="1">
                <a:latin typeface="Calibri"/>
                <a:cs typeface="Calibri"/>
              </a:rPr>
              <a:t>Prof.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Dr.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Lukas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Hunziker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Munsch</a:t>
            </a:r>
            <a:endParaRPr sz="1100">
              <a:latin typeface="Calibri"/>
              <a:cs typeface="Calibri"/>
            </a:endParaRPr>
          </a:p>
          <a:p>
            <a:pPr marL="12700" marR="461009">
              <a:lnSpc>
                <a:spcPct val="100000"/>
              </a:lnSpc>
              <a:spcBef>
                <a:spcPts val="200"/>
              </a:spcBef>
            </a:pPr>
            <a:r>
              <a:rPr dirty="0" sz="1100" b="1">
                <a:latin typeface="Calibri"/>
                <a:cs typeface="Calibri"/>
              </a:rPr>
              <a:t>CHUV,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Lausanne,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Switzerland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i="1">
                <a:latin typeface="Calibri"/>
                <a:cs typeface="Calibri"/>
              </a:rPr>
              <a:t>Dr.</a:t>
            </a:r>
            <a:r>
              <a:rPr dirty="0" sz="1100" spc="-10" i="1">
                <a:latin typeface="Calibri"/>
                <a:cs typeface="Calibri"/>
              </a:rPr>
              <a:t> </a:t>
            </a:r>
            <a:r>
              <a:rPr dirty="0" sz="1100" i="1">
                <a:latin typeface="Calibri"/>
                <a:cs typeface="Calibri"/>
              </a:rPr>
              <a:t>Stéphane</a:t>
            </a:r>
            <a:r>
              <a:rPr dirty="0" sz="1100" spc="-5" i="1">
                <a:latin typeface="Calibri"/>
                <a:cs typeface="Calibri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Fournier</a:t>
            </a:r>
            <a:endParaRPr sz="1100">
              <a:latin typeface="Calibri"/>
              <a:cs typeface="Calibri"/>
            </a:endParaRPr>
          </a:p>
          <a:p>
            <a:pPr marL="12700" marR="636905">
              <a:lnSpc>
                <a:spcPct val="100000"/>
              </a:lnSpc>
              <a:spcBef>
                <a:spcPts val="200"/>
              </a:spcBef>
            </a:pPr>
            <a:r>
              <a:rPr dirty="0" sz="1100" b="1">
                <a:latin typeface="Calibri"/>
                <a:cs typeface="Calibri"/>
              </a:rPr>
              <a:t>HUG,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Geneva,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Switzerland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i="1">
                <a:latin typeface="Calibri"/>
                <a:cs typeface="Calibri"/>
              </a:rPr>
              <a:t>Dr.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Juan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F.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Iglesias</a:t>
            </a:r>
            <a:endParaRPr sz="1100">
              <a:latin typeface="Calibri"/>
              <a:cs typeface="Calibri"/>
            </a:endParaRPr>
          </a:p>
          <a:p>
            <a:pPr marL="12700" marR="280035">
              <a:lnSpc>
                <a:spcPct val="100000"/>
              </a:lnSpc>
              <a:spcBef>
                <a:spcPts val="200"/>
              </a:spcBef>
            </a:pPr>
            <a:r>
              <a:rPr dirty="0" sz="1100" b="1">
                <a:latin typeface="Calibri"/>
                <a:cs typeface="Calibri"/>
              </a:rPr>
              <a:t>Cardiocentro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Ticino,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Switzerland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i="1">
                <a:latin typeface="Calibri"/>
                <a:cs typeface="Calibri"/>
              </a:rPr>
              <a:t>Dr.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Marco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Moccetti</a:t>
            </a:r>
            <a:endParaRPr sz="1100">
              <a:latin typeface="Calibri"/>
              <a:cs typeface="Calibri"/>
            </a:endParaRPr>
          </a:p>
          <a:p>
            <a:pPr marL="12700" marR="284480">
              <a:lnSpc>
                <a:spcPct val="100000"/>
              </a:lnSpc>
              <a:spcBef>
                <a:spcPts val="200"/>
              </a:spcBef>
            </a:pPr>
            <a:r>
              <a:rPr dirty="0" sz="1100" b="1">
                <a:latin typeface="Calibri"/>
                <a:cs typeface="Calibri"/>
              </a:rPr>
              <a:t>Santariskiu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Klinikos,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Vilnius,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Lithuania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i="1">
                <a:latin typeface="Calibri"/>
                <a:cs typeface="Calibri"/>
              </a:rPr>
              <a:t>Dr.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Arvydas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Baranauskas</a:t>
            </a:r>
            <a:endParaRPr sz="1100">
              <a:latin typeface="Calibri"/>
              <a:cs typeface="Calibri"/>
            </a:endParaRPr>
          </a:p>
          <a:p>
            <a:pPr marL="12700" marR="70485">
              <a:lnSpc>
                <a:spcPct val="100000"/>
              </a:lnSpc>
              <a:spcBef>
                <a:spcPts val="200"/>
              </a:spcBef>
            </a:pPr>
            <a:r>
              <a:rPr dirty="0" sz="1100" b="1">
                <a:latin typeface="Calibri"/>
                <a:cs typeface="Calibri"/>
              </a:rPr>
              <a:t>Kauno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b="1">
                <a:latin typeface="Calibri"/>
                <a:cs typeface="Calibri"/>
              </a:rPr>
              <a:t>Klinikos,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Kaunas,</a:t>
            </a:r>
            <a:r>
              <a:rPr dirty="0" sz="1100" spc="-10">
                <a:latin typeface="Times New Roman"/>
                <a:cs typeface="Times New Roman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Lithuania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i="1">
                <a:latin typeface="Calibri"/>
                <a:cs typeface="Calibri"/>
              </a:rPr>
              <a:t>Prof.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Dr.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Ramunas</a:t>
            </a:r>
            <a:r>
              <a:rPr dirty="0" sz="1100" spc="-50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Unikas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4676" y="4392151"/>
            <a:ext cx="4160520" cy="332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5"/>
              </a:lnSpc>
            </a:pPr>
            <a:r>
              <a:rPr dirty="0" sz="1100" i="1">
                <a:latin typeface="Calibri"/>
                <a:cs typeface="Calibri"/>
              </a:rPr>
              <a:t>*</a:t>
            </a:r>
            <a:r>
              <a:rPr dirty="0" sz="1100" spc="-4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8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patients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with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incomplete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data</a:t>
            </a:r>
            <a:r>
              <a:rPr dirty="0" sz="1100" spc="-40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excluded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i="1">
                <a:latin typeface="Calibri"/>
                <a:cs typeface="Calibri"/>
              </a:rPr>
              <a:t>**</a:t>
            </a:r>
            <a:r>
              <a:rPr dirty="0" sz="1100" spc="-30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Measurements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centrally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10" i="1">
                <a:latin typeface="Calibri"/>
                <a:cs typeface="Calibri"/>
              </a:rPr>
              <a:t>performed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by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Imacor,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Lund,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Sweden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i="1">
                <a:latin typeface="Calibri"/>
                <a:cs typeface="Calibri"/>
              </a:rPr>
              <a:t>Core</a:t>
            </a:r>
            <a:r>
              <a:rPr dirty="0" sz="1100" spc="-15">
                <a:latin typeface="Times New Roman"/>
                <a:cs typeface="Times New Roman"/>
              </a:rPr>
              <a:t> </a:t>
            </a:r>
            <a:r>
              <a:rPr dirty="0" sz="1100" spc="-25" i="1">
                <a:latin typeface="Calibri"/>
                <a:cs typeface="Calibri"/>
              </a:rPr>
              <a:t>Lab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95"/>
              </a:lnSpc>
            </a:pPr>
            <a:r>
              <a:rPr dirty="0" spc="-10"/>
              <a:t>EuroPCR.com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1641259" y="1079379"/>
            <a:ext cx="4714240" cy="2900045"/>
          </a:xfrm>
          <a:prstGeom prst="rect">
            <a:avLst/>
          </a:prstGeom>
          <a:ln w="9525">
            <a:solidFill>
              <a:srgbClr val="88327F"/>
            </a:solidFill>
          </a:ln>
        </p:spPr>
        <p:txBody>
          <a:bodyPr wrap="square" lIns="0" tIns="13335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pPPCI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CoFI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Diagnostic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endParaRPr sz="14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1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  <a:p>
            <a:pPr algn="r" marR="631190">
              <a:lnSpc>
                <a:spcPct val="100000"/>
              </a:lnSpc>
              <a:spcBef>
                <a:spcPts val="1015"/>
              </a:spcBef>
            </a:pPr>
            <a:r>
              <a:rPr dirty="0" baseline="13888" sz="1200" spc="-15">
                <a:latin typeface="Times New Roman"/>
                <a:cs typeface="Times New Roman"/>
              </a:rPr>
              <a:t>P</a:t>
            </a:r>
            <a:r>
              <a:rPr dirty="0" sz="500" spc="-10">
                <a:latin typeface="Times New Roman"/>
                <a:cs typeface="Times New Roman"/>
              </a:rPr>
              <a:t>CoFI</a:t>
            </a: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</a:pPr>
            <a:r>
              <a:rPr dirty="0" sz="1100">
                <a:solidFill>
                  <a:srgbClr val="CE0D9D"/>
                </a:solidFill>
                <a:latin typeface="Times New Roman"/>
                <a:cs typeface="Times New Roman"/>
              </a:rPr>
              <a:t>Ringer’s</a:t>
            </a:r>
            <a:r>
              <a:rPr dirty="0" sz="1100" spc="-25">
                <a:solidFill>
                  <a:srgbClr val="CE0D9D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CE0D9D"/>
                </a:solidFill>
                <a:latin typeface="Times New Roman"/>
                <a:cs typeface="Times New Roman"/>
              </a:rPr>
              <a:t>Lactate</a:t>
            </a:r>
            <a:r>
              <a:rPr dirty="0" sz="1100" spc="-15">
                <a:solidFill>
                  <a:srgbClr val="CE0D9D"/>
                </a:solidFill>
                <a:latin typeface="Times New Roman"/>
                <a:cs typeface="Times New Roman"/>
              </a:rPr>
              <a:t> </a:t>
            </a:r>
            <a:r>
              <a:rPr dirty="0" sz="1100" spc="-10">
                <a:solidFill>
                  <a:srgbClr val="CE0D9D"/>
                </a:solidFill>
                <a:latin typeface="Times New Roman"/>
                <a:cs typeface="Times New Roman"/>
              </a:rPr>
              <a:t>infusion</a:t>
            </a:r>
            <a:endParaRPr sz="11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</a:pPr>
            <a:r>
              <a:rPr dirty="0" sz="1100">
                <a:solidFill>
                  <a:srgbClr val="CE0D9D"/>
                </a:solidFill>
                <a:latin typeface="Times New Roman"/>
                <a:cs typeface="Times New Roman"/>
              </a:rPr>
              <a:t>at 5, 10, 20, 30 </a:t>
            </a:r>
            <a:r>
              <a:rPr dirty="0" sz="1100" spc="-10">
                <a:solidFill>
                  <a:srgbClr val="CE0D9D"/>
                </a:solidFill>
                <a:latin typeface="Times New Roman"/>
                <a:cs typeface="Times New Roman"/>
              </a:rPr>
              <a:t>ml/min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Marco Valgimigli</dc:creator>
  <dc:subject>Clinical Hotline: from (N)STEMI to Chronic Coronary Syndromes (CCS)</dc:subject>
  <dc:title>Real-time catheter-based microvascular obstruction detection in STEMI: results from the MOCA I study</dc:title>
  <dcterms:created xsi:type="dcterms:W3CDTF">2023-05-19T15:56:45Z</dcterms:created>
  <dcterms:modified xsi:type="dcterms:W3CDTF">2023-05-19T15:56:45Z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2023-05-19T00:00:00Z</vt:filetime>
  </property>
  <property fmtid="{D5CDD505-2E9C-101B-9397-08002B2CF9AE}" pid="3" name="Creator">
    <vt:lpwstr>EUROPCR2023</vt:lpwstr>
  </property>
  <property fmtid="{D5CDD505-2E9C-101B-9397-08002B2CF9AE}" pid="4" name="LastSaved">
    <vt:filetime>2023-05-19T00:00:00Z</vt:filetime>
  </property>
  <property fmtid="{D5CDD505-2E9C-101B-9397-08002B2CF9AE}" pid="5" name="Producer">
    <vt:lpwstr>GPL Ghostscript 9.20</vt:lpwstr>
  </property>
</Properties>
</file>