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5760" r:id="rId1"/>
  </p:sldMasterIdLst>
  <p:notesMasterIdLst>
    <p:notesMasterId r:id="rId26"/>
  </p:notesMasterIdLst>
  <p:handoutMasterIdLst>
    <p:handoutMasterId r:id="rId27"/>
  </p:handoutMasterIdLst>
  <p:sldIdLst>
    <p:sldId id="767" r:id="rId2"/>
    <p:sldId id="813" r:id="rId3"/>
    <p:sldId id="859" r:id="rId4"/>
    <p:sldId id="879" r:id="rId5"/>
    <p:sldId id="788" r:id="rId6"/>
    <p:sldId id="857" r:id="rId7"/>
    <p:sldId id="874" r:id="rId8"/>
    <p:sldId id="880" r:id="rId9"/>
    <p:sldId id="862" r:id="rId10"/>
    <p:sldId id="863" r:id="rId11"/>
    <p:sldId id="864" r:id="rId12"/>
    <p:sldId id="830" r:id="rId13"/>
    <p:sldId id="854" r:id="rId14"/>
    <p:sldId id="855" r:id="rId15"/>
    <p:sldId id="868" r:id="rId16"/>
    <p:sldId id="865" r:id="rId17"/>
    <p:sldId id="875" r:id="rId18"/>
    <p:sldId id="867" r:id="rId19"/>
    <p:sldId id="881" r:id="rId20"/>
    <p:sldId id="869" r:id="rId21"/>
    <p:sldId id="321" r:id="rId22"/>
    <p:sldId id="871" r:id="rId23"/>
    <p:sldId id="882" r:id="rId24"/>
    <p:sldId id="818" r:id="rId25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270" userDrawn="1">
          <p15:clr>
            <a:srgbClr val="A4A3A4"/>
          </p15:clr>
        </p15:guide>
        <p15:guide id="4" pos="166" userDrawn="1">
          <p15:clr>
            <a:srgbClr val="A4A3A4"/>
          </p15:clr>
        </p15:guide>
        <p15:guide id="5" orient="horz" pos="3763" userDrawn="1">
          <p15:clr>
            <a:srgbClr val="A4A3A4"/>
          </p15:clr>
        </p15:guide>
        <p15:guide id="6" pos="384" userDrawn="1">
          <p15:clr>
            <a:srgbClr val="A4A3A4"/>
          </p15:clr>
        </p15:guide>
        <p15:guide id="7" orient="horz" pos="936" userDrawn="1">
          <p15:clr>
            <a:srgbClr val="A4A3A4"/>
          </p15:clr>
        </p15:guide>
        <p15:guide id="8" pos="6824" userDrawn="1">
          <p15:clr>
            <a:srgbClr val="A4A3A4"/>
          </p15:clr>
        </p15:guide>
        <p15:guide id="9" orient="horz" pos="744" userDrawn="1">
          <p15:clr>
            <a:srgbClr val="A4A3A4"/>
          </p15:clr>
        </p15:guide>
        <p15:guide id="10" orient="horz" pos="38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30" clrIdx="0"/>
  <p:cmAuthor id="2" name="A" initials="A1" lastIdx="22" clrIdx="1"/>
  <p:cmAuthor id="3" name="AP" initials="AP" lastIdx="20" clrIdx="2"/>
  <p:cmAuthor id="4" name="Piotr Ponikowski" initials="PPPP" lastIdx="9" clrIdx="3"/>
  <p:cmAuthor id="5" name="Bridget-Anne Kirwan" initials="BK" lastIdx="21" clrIdx="4"/>
  <p:cmAuthor id="6" name="Ewa Jankowska" initials="EJ" lastIdx="33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54B"/>
    <a:srgbClr val="D9D9D9"/>
    <a:srgbClr val="F2F2F2"/>
    <a:srgbClr val="A50021"/>
    <a:srgbClr val="BEBEBE"/>
    <a:srgbClr val="00002A"/>
    <a:srgbClr val="000066"/>
    <a:srgbClr val="641C6A"/>
    <a:srgbClr val="360F39"/>
    <a:srgbClr val="4B1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9" autoAdjust="0"/>
    <p:restoredTop sz="96114" autoAdjust="0"/>
  </p:normalViewPr>
  <p:slideViewPr>
    <p:cSldViewPr snapToGrid="0" showGuides="1">
      <p:cViewPr varScale="1">
        <p:scale>
          <a:sx n="48" d="100"/>
          <a:sy n="48" d="100"/>
        </p:scale>
        <p:origin x="520" y="24"/>
      </p:cViewPr>
      <p:guideLst>
        <p:guide orient="horz" pos="2184"/>
        <p:guide pos="3840"/>
        <p:guide orient="horz" pos="4270"/>
        <p:guide pos="166"/>
        <p:guide orient="horz" pos="3763"/>
        <p:guide pos="384"/>
        <p:guide orient="horz" pos="936"/>
        <p:guide pos="6824"/>
        <p:guide orient="horz" pos="744"/>
        <p:guide orient="horz"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8934"/>
    </p:cViewPr>
  </p:sorterViewPr>
  <p:notesViewPr>
    <p:cSldViewPr snapToGrid="0">
      <p:cViewPr>
        <p:scale>
          <a:sx n="49" d="100"/>
          <a:sy n="49" d="100"/>
        </p:scale>
        <p:origin x="2632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894870266940031E-2"/>
          <c:y val="6.5648145114273011E-3"/>
          <c:w val="0.74817570774964393"/>
          <c:h val="0.9234227179456798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Sheet1!$A$3:$A$20</c:f>
              <c:strCache>
                <c:ptCount val="18"/>
                <c:pt idx="0">
                  <c:v>Total HF hospitalizations
and CV death</c:v>
                </c:pt>
                <c:pt idx="2">
                  <c:v>Total CV hospitalizations
and CV death</c:v>
                </c:pt>
                <c:pt idx="3">
                  <c:v>Total HF hospitalizations </c:v>
                </c:pt>
                <c:pt idx="5">
                  <c:v>CV Death</c:v>
                </c:pt>
                <c:pt idx="6">
                  <c:v>First HF hospitalization of CV Death</c:v>
                </c:pt>
                <c:pt idx="16">
                  <c:v>Days Lost Due to HF hospitalization and CV death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A50021"/>
              </a:solidFill>
              <a:ln>
                <a:noFill/>
              </a:ln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CBDD-4683-B0D9-9DB57B4E915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CBDD-4683-B0D9-9DB57B4E915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CBDD-4683-B0D9-9DB57B4E915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CBDD-4683-B0D9-9DB57B4E915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CBDD-4683-B0D9-9DB57B4E915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CBDD-4683-B0D9-9DB57B4E915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CBDD-4683-B0D9-9DB57B4E9157}"/>
              </c:ext>
            </c:extLst>
          </c:dPt>
          <c:errBars>
            <c:errDir val="y"/>
            <c:errBarType val="plus"/>
            <c:errValType val="percentage"/>
            <c:noEndCap val="1"/>
            <c:val val="5"/>
            <c:spPr>
              <a:ln>
                <a:noFill/>
              </a:ln>
            </c:spPr>
          </c:errBars>
          <c:errBars>
            <c:errDir val="x"/>
            <c:errBarType val="both"/>
            <c:errValType val="cust"/>
            <c:noEndCap val="0"/>
            <c:plus>
              <c:numRef>
                <c:f>Sheet1!$G$3:$G$19</c:f>
                <c:numCache>
                  <c:formatCode>General</c:formatCode>
                  <c:ptCount val="17"/>
                  <c:pt idx="0">
                    <c:v>0.21999999999999997</c:v>
                  </c:pt>
                  <c:pt idx="1">
                    <c:v>0.43999999999999995</c:v>
                  </c:pt>
                  <c:pt idx="2">
                    <c:v>0.26</c:v>
                  </c:pt>
                  <c:pt idx="3">
                    <c:v>0.24</c:v>
                  </c:pt>
                  <c:pt idx="4">
                    <c:v>0.49</c:v>
                  </c:pt>
                  <c:pt idx="5">
                    <c:v>0.39999999999999991</c:v>
                  </c:pt>
                  <c:pt idx="6">
                    <c:v>0.45999999999999996</c:v>
                  </c:pt>
                  <c:pt idx="7">
                    <c:v>0.43000000000000016</c:v>
                  </c:pt>
                  <c:pt idx="8">
                    <c:v>0.40000000000000013</c:v>
                  </c:pt>
                  <c:pt idx="9">
                    <c:v>0.42999999999999994</c:v>
                  </c:pt>
                  <c:pt idx="10">
                    <c:v>0.41000000000000003</c:v>
                  </c:pt>
                  <c:pt idx="11">
                    <c:v>0.55999999999999994</c:v>
                  </c:pt>
                  <c:pt idx="12">
                    <c:v>0.30000000000000004</c:v>
                  </c:pt>
                  <c:pt idx="13">
                    <c:v>0.52999999999999992</c:v>
                  </c:pt>
                  <c:pt idx="14">
                    <c:v>0.22999999999999998</c:v>
                  </c:pt>
                  <c:pt idx="15">
                    <c:v>0.92000000000000015</c:v>
                  </c:pt>
                </c:numCache>
              </c:numRef>
            </c:plus>
            <c:minus>
              <c:numRef>
                <c:f>Sheet1!$F$3:$F$19</c:f>
                <c:numCache>
                  <c:formatCode>General</c:formatCode>
                  <c:ptCount val="17"/>
                  <c:pt idx="0">
                    <c:v>0.17000000000000004</c:v>
                  </c:pt>
                  <c:pt idx="1">
                    <c:v>0.30999999999999994</c:v>
                  </c:pt>
                  <c:pt idx="2">
                    <c:v>0.19000000000000006</c:v>
                  </c:pt>
                  <c:pt idx="3">
                    <c:v>0.16999999999999998</c:v>
                  </c:pt>
                  <c:pt idx="4">
                    <c:v>0.34000000000000008</c:v>
                  </c:pt>
                  <c:pt idx="5">
                    <c:v>0.26</c:v>
                  </c:pt>
                  <c:pt idx="6">
                    <c:v>0.28000000000000003</c:v>
                  </c:pt>
                  <c:pt idx="7">
                    <c:v>0.26999999999999996</c:v>
                  </c:pt>
                  <c:pt idx="8">
                    <c:v>0.25999999999999995</c:v>
                  </c:pt>
                  <c:pt idx="9">
                    <c:v>0.28000000000000003</c:v>
                  </c:pt>
                  <c:pt idx="10">
                    <c:v>0.27999999999999992</c:v>
                  </c:pt>
                  <c:pt idx="11">
                    <c:v>0.33999999999999997</c:v>
                  </c:pt>
                  <c:pt idx="12">
                    <c:v>0.20999999999999996</c:v>
                  </c:pt>
                  <c:pt idx="13">
                    <c:v>0.32999999999999996</c:v>
                  </c:pt>
                  <c:pt idx="14">
                    <c:v>0.16999999999999993</c:v>
                  </c:pt>
                  <c:pt idx="15">
                    <c:v>0.53</c:v>
                  </c:pt>
                </c:numCache>
              </c:numRef>
            </c:minus>
            <c:spPr>
              <a:ln w="12700">
                <a:solidFill>
                  <a:srgbClr val="A50021"/>
                </a:solidFill>
              </a:ln>
            </c:spPr>
          </c:errBars>
          <c:xVal>
            <c:numRef>
              <c:f>Sheet1!$C$3:$C$19</c:f>
              <c:numCache>
                <c:formatCode>General</c:formatCode>
                <c:ptCount val="17"/>
                <c:pt idx="0">
                  <c:v>0.79</c:v>
                </c:pt>
                <c:pt idx="1">
                  <c:v>0.97</c:v>
                </c:pt>
                <c:pt idx="2">
                  <c:v>0.67</c:v>
                </c:pt>
                <c:pt idx="3">
                  <c:v>0.6</c:v>
                </c:pt>
                <c:pt idx="4">
                  <c:v>1.1100000000000001</c:v>
                </c:pt>
                <c:pt idx="5">
                  <c:v>0.76</c:v>
                </c:pt>
                <c:pt idx="6">
                  <c:v>0.76</c:v>
                </c:pt>
                <c:pt idx="7">
                  <c:v>0.69</c:v>
                </c:pt>
                <c:pt idx="8">
                  <c:v>0.71</c:v>
                </c:pt>
                <c:pt idx="9">
                  <c:v>0.81</c:v>
                </c:pt>
                <c:pt idx="10">
                  <c:v>0.82</c:v>
                </c:pt>
                <c:pt idx="11">
                  <c:v>0.88</c:v>
                </c:pt>
                <c:pt idx="12">
                  <c:v>0.71</c:v>
                </c:pt>
                <c:pt idx="13">
                  <c:v>0.85</c:v>
                </c:pt>
                <c:pt idx="14">
                  <c:v>0.72</c:v>
                </c:pt>
                <c:pt idx="15">
                  <c:v>1.22</c:v>
                </c:pt>
              </c:numCache>
            </c:numRef>
          </c:xVal>
          <c:yVal>
            <c:numRef>
              <c:f>Sheet1!$B$3:$B$20</c:f>
              <c:numCache>
                <c:formatCode>General</c:formatCode>
                <c:ptCount val="18"/>
                <c:pt idx="0">
                  <c:v>8.6</c:v>
                </c:pt>
                <c:pt idx="1">
                  <c:v>7.4</c:v>
                </c:pt>
                <c:pt idx="2">
                  <c:v>7</c:v>
                </c:pt>
                <c:pt idx="3">
                  <c:v>6.3</c:v>
                </c:pt>
                <c:pt idx="4">
                  <c:v>5.95</c:v>
                </c:pt>
                <c:pt idx="5">
                  <c:v>5.15</c:v>
                </c:pt>
                <c:pt idx="6">
                  <c:v>4.75</c:v>
                </c:pt>
                <c:pt idx="7">
                  <c:v>4.4000000000000004</c:v>
                </c:pt>
                <c:pt idx="8">
                  <c:v>3.65</c:v>
                </c:pt>
                <c:pt idx="9">
                  <c:v>3.3</c:v>
                </c:pt>
                <c:pt idx="10">
                  <c:v>2.9</c:v>
                </c:pt>
                <c:pt idx="11">
                  <c:v>2.2000000000000002</c:v>
                </c:pt>
                <c:pt idx="12">
                  <c:v>1.8</c:v>
                </c:pt>
                <c:pt idx="13">
                  <c:v>1.4</c:v>
                </c:pt>
                <c:pt idx="14">
                  <c:v>0.7</c:v>
                </c:pt>
                <c:pt idx="15">
                  <c:v>0.25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CBDD-4683-B0D9-9DB57B4E91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0907456"/>
        <c:axId val="510908032"/>
      </c:scatterChart>
      <c:valAx>
        <c:axId val="510907456"/>
        <c:scaling>
          <c:logBase val="2"/>
          <c:orientation val="minMax"/>
          <c:max val="4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en-US"/>
          </a:p>
        </c:txPr>
        <c:crossAx val="510908032"/>
        <c:crosses val="autoZero"/>
        <c:crossBetween val="midCat"/>
      </c:valAx>
      <c:valAx>
        <c:axId val="510908032"/>
        <c:scaling>
          <c:orientation val="minMax"/>
          <c:max val="9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chemeClr val="tx1"/>
            </a:solidFill>
            <a:prstDash val="solid"/>
          </a:ln>
        </c:spPr>
        <c:crossAx val="51090745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E94F4D-AB3F-406C-B681-FA2CC07637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D9E28D-0108-43E2-A62B-BBB355D739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BD253F3-7AED-4D24-8B14-0CD1CC76EB45}" type="datetimeFigureOut">
              <a:rPr lang="en-US" altLang="en-US"/>
              <a:pPr>
                <a:defRPr/>
              </a:pPr>
              <a:t>11/12/2020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B9BEE3-2E20-4E4D-BF80-FC1EEC78A6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0CB6E8-28C9-40F7-A3D6-0C61FD505E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5FD8C3-9482-460F-A03F-0DBB25B0F0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75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709D61-4DC0-46C0-9CCA-14E3909CE7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CA1E2-7D36-4F68-8F44-AC046EC9E10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8F646E3-2667-4DA2-A3A0-E5CC117F3FEE}" type="datetimeFigureOut">
              <a:rPr lang="en-GB" altLang="en-US"/>
              <a:pPr>
                <a:defRPr/>
              </a:pPr>
              <a:t>12/11/2020</a:t>
            </a:fld>
            <a:endParaRPr lang="en-GB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C4BCF6-AF51-43A0-923D-618414DEA3B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F4B84E8-1ACC-4371-A2AC-0478C423A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GB" alt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B5059-86D7-4814-B543-4FE364CF4B6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19BAF-FA35-4493-9A92-4412BC4DC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Calibri" panose="020F0502020204030204" pitchFamily="34" charset="0"/>
              </a:defRPr>
            </a:lvl1pPr>
          </a:lstStyle>
          <a:p>
            <a:fld id="{5A46A78D-9AE9-4C6D-A643-95AA4D0C13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6635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>
            <a:extLst>
              <a:ext uri="{FF2B5EF4-FFF2-40B4-BE49-F238E27FC236}">
                <a16:creationId xmlns:a16="http://schemas.microsoft.com/office/drawing/2014/main" id="{C9202C65-8EFD-4EBE-9E68-E594BCCC35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704850"/>
            <a:ext cx="6257925" cy="35194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>
            <a:extLst>
              <a:ext uri="{FF2B5EF4-FFF2-40B4-BE49-F238E27FC236}">
                <a16:creationId xmlns:a16="http://schemas.microsoft.com/office/drawing/2014/main" id="{BDE01944-A6A2-4189-8BAB-CD855A8874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7764" name="Slide Number Placeholder 3">
            <a:extLst>
              <a:ext uri="{FF2B5EF4-FFF2-40B4-BE49-F238E27FC236}">
                <a16:creationId xmlns:a16="http://schemas.microsoft.com/office/drawing/2014/main" id="{9037F0A5-EFC9-4D7A-987C-1432891919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5610" indent="-29446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77862" indent="-23557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49006" indent="-23557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20151" indent="-23557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91295" indent="-2355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62440" indent="-2355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33585" indent="-2355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4729" indent="-2355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53D50C-F2A1-4D5C-92DB-2C329B77542F}" type="slidenum">
              <a:rPr lang="en-GB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591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2360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702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8759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88820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6796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67118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9800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0609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26654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2740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65729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39231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72611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407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88292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6653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0742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46A78D-9AE9-4C6D-A643-95AA4D0C1310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79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46A78D-9AE9-4C6D-A643-95AA4D0C1310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37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6296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0952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1918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6A78D-9AE9-4C6D-A643-95AA4D0C1310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676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52970"/>
            <a:ext cx="10363200" cy="6463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>
            <a:spAutoFit/>
          </a:bodyPr>
          <a:lstStyle>
            <a:lvl1pPr algn="ctr">
              <a:defRPr lang="en-GB" sz="3600" b="1" u="none">
                <a:solidFill>
                  <a:srgbClr val="1D254B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 lvl="0">
              <a:buFont typeface="Arial" panose="020B0604020202020204" pitchFamily="34" charset="0"/>
              <a:buNone/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279540"/>
            <a:ext cx="8534400" cy="52322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lang="en-GB" sz="2800" b="1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ctr">
              <a:spcBef>
                <a:spcPct val="0"/>
              </a:spcBef>
              <a:buFontTx/>
              <a:buNone/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50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title, one Content with Headline and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02C8A-4161-4265-8918-F3CFF166B509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58DC99-3CDD-4C59-8098-C28B27F4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6FB82-0A4A-427D-9BB3-1DF76930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F702AA9-7FF6-4327-AC8B-DB3BCA963FE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78DB8DC-35B5-4FF3-8D20-6CE6D19E86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87376" y="900000"/>
            <a:ext cx="9348625" cy="324000"/>
          </a:xfrm>
        </p:spPr>
        <p:txBody>
          <a:bodyPr/>
          <a:lstStyle>
            <a:lvl1pPr>
              <a:defRPr sz="2600" cap="all" baseline="0"/>
            </a:lvl1pPr>
            <a:lvl2pPr marL="0" indent="0">
              <a:buNone/>
              <a:defRPr sz="2600"/>
            </a:lvl2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3FA8260-AAAE-4D2F-B143-94F0F67D51E4}"/>
              </a:ext>
            </a:extLst>
          </p:cNvPr>
          <p:cNvSpPr>
            <a:spLocks noGrp="1"/>
          </p:cNvSpPr>
          <p:nvPr>
            <p:ph sz="quarter" idx="14"/>
          </p:nvPr>
        </p:nvSpPr>
        <p:spPr bwMode="gray">
          <a:xfrm>
            <a:off x="587376" y="1974225"/>
            <a:ext cx="11017250" cy="398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DFDCAE5-CDDA-4B67-8E3F-6F9EE9F94D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87376" y="6019800"/>
            <a:ext cx="11017250" cy="288000"/>
          </a:xfrm>
        </p:spPr>
        <p:txBody>
          <a:bodyPr anchor="b"/>
          <a:lstStyle>
            <a:lvl1pPr indent="-144000">
              <a:lnSpc>
                <a:spcPct val="90000"/>
              </a:lnSpc>
              <a:spcAft>
                <a:spcPts val="0"/>
              </a:spcAft>
              <a:defRPr sz="800"/>
            </a:lvl1pPr>
            <a:lvl2pPr marL="144000" indent="-144000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 sz="800"/>
            </a:lvl2pPr>
            <a:lvl3pPr marL="288000" indent="-144000">
              <a:lnSpc>
                <a:spcPct val="90000"/>
              </a:lnSpc>
              <a:spcAft>
                <a:spcPts val="0"/>
              </a:spcAft>
              <a:defRPr sz="800"/>
            </a:lvl3pPr>
            <a:lvl4pPr marL="432000" indent="-144000">
              <a:lnSpc>
                <a:spcPct val="90000"/>
              </a:lnSpc>
              <a:spcAft>
                <a:spcPts val="0"/>
              </a:spcAft>
              <a:defRPr sz="800"/>
            </a:lvl4pPr>
            <a:lvl5pPr marL="576000" indent="-144000">
              <a:lnSpc>
                <a:spcPct val="90000"/>
              </a:lnSpc>
              <a:spcAft>
                <a:spcPts val="0"/>
              </a:spcAft>
              <a:defRPr sz="800"/>
            </a:lvl5pPr>
          </a:lstStyle>
          <a:p>
            <a:pPr lvl="0"/>
            <a:r>
              <a:rPr lang="en-GB" dirty="0"/>
              <a:t>Source</a:t>
            </a:r>
          </a:p>
          <a:p>
            <a:pPr lvl="1"/>
            <a:r>
              <a:rPr lang="en-GB" dirty="0"/>
              <a:t>Source</a:t>
            </a:r>
          </a:p>
          <a:p>
            <a:pPr lvl="2"/>
            <a:r>
              <a:rPr lang="en-GB" dirty="0"/>
              <a:t>Source</a:t>
            </a:r>
          </a:p>
          <a:p>
            <a:pPr lvl="3"/>
            <a:r>
              <a:rPr lang="en-GB" dirty="0"/>
              <a:t>Source</a:t>
            </a:r>
          </a:p>
          <a:p>
            <a:pPr lvl="4"/>
            <a:r>
              <a:rPr lang="en-GB" dirty="0"/>
              <a:t>Source</a:t>
            </a:r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id="{5F1DCA45-29DE-419A-96CD-FCDA87745C2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gray">
          <a:xfrm>
            <a:off x="587375" y="1628775"/>
            <a:ext cx="11017250" cy="288000"/>
          </a:xfrm>
        </p:spPr>
        <p:txBody>
          <a:bodyPr/>
          <a:lstStyle>
            <a:lvl1pPr>
              <a:defRPr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4737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1F512B9-E983-4DCA-979E-4E70B16F7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19576" y="6563762"/>
            <a:ext cx="1125648" cy="23192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u="none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C72E823-7956-4234-A519-8D57F854151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475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335699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435" y="1628801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232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59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78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8570448-D93B-436F-8BFB-327E91139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19576" y="6563762"/>
            <a:ext cx="1125648" cy="23192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u="none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C72E823-7956-4234-A519-8D57F854151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34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149CE8F-FCB7-4F77-92D7-E48C81EC88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19576" y="6563762"/>
            <a:ext cx="1125648" cy="23192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u="none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C72E823-7956-4234-A519-8D57F854151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992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7089907" cy="48841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986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title, one Content with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02C8A-4161-4265-8918-F3CFF166B509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58DC99-3CDD-4C59-8098-C28B27F4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6FB82-0A4A-427D-9BB3-1DF76930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F702AA9-7FF6-4327-AC8B-DB3BCA963F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78DB8DC-35B5-4FF3-8D20-6CE6D19E86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87376" y="900000"/>
            <a:ext cx="9348625" cy="324000"/>
          </a:xfrm>
        </p:spPr>
        <p:txBody>
          <a:bodyPr/>
          <a:lstStyle>
            <a:lvl1pPr>
              <a:defRPr sz="2600" cap="all" baseline="0"/>
            </a:lvl1pPr>
            <a:lvl2pPr marL="0" indent="0">
              <a:buNone/>
              <a:defRPr sz="2600"/>
            </a:lvl2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3FA8260-AAAE-4D2F-B143-94F0F67D51E4}"/>
              </a:ext>
            </a:extLst>
          </p:cNvPr>
          <p:cNvSpPr>
            <a:spLocks noGrp="1"/>
          </p:cNvSpPr>
          <p:nvPr>
            <p:ph sz="quarter" idx="14"/>
          </p:nvPr>
        </p:nvSpPr>
        <p:spPr bwMode="gray">
          <a:xfrm>
            <a:off x="587376" y="1628775"/>
            <a:ext cx="11017250" cy="4329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DFDCAE5-CDDA-4B67-8E3F-6F9EE9F94D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87376" y="6019800"/>
            <a:ext cx="11017250" cy="288000"/>
          </a:xfrm>
        </p:spPr>
        <p:txBody>
          <a:bodyPr anchor="b"/>
          <a:lstStyle>
            <a:lvl1pPr indent="-144000">
              <a:lnSpc>
                <a:spcPct val="90000"/>
              </a:lnSpc>
              <a:spcAft>
                <a:spcPts val="0"/>
              </a:spcAft>
              <a:defRPr sz="800"/>
            </a:lvl1pPr>
            <a:lvl2pPr marL="144000" indent="-144000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 sz="800"/>
            </a:lvl2pPr>
            <a:lvl3pPr marL="288000" indent="-144000">
              <a:lnSpc>
                <a:spcPct val="90000"/>
              </a:lnSpc>
              <a:spcAft>
                <a:spcPts val="0"/>
              </a:spcAft>
              <a:defRPr sz="800"/>
            </a:lvl3pPr>
            <a:lvl4pPr marL="432000" indent="-144000">
              <a:lnSpc>
                <a:spcPct val="90000"/>
              </a:lnSpc>
              <a:spcAft>
                <a:spcPts val="0"/>
              </a:spcAft>
              <a:defRPr sz="800"/>
            </a:lvl4pPr>
            <a:lvl5pPr marL="576000" indent="-144000">
              <a:lnSpc>
                <a:spcPct val="90000"/>
              </a:lnSpc>
              <a:spcAft>
                <a:spcPts val="0"/>
              </a:spcAft>
              <a:defRPr sz="800"/>
            </a:lvl5pPr>
          </a:lstStyle>
          <a:p>
            <a:pPr lvl="0"/>
            <a:r>
              <a:rPr lang="en-GB" dirty="0"/>
              <a:t>Source</a:t>
            </a:r>
          </a:p>
          <a:p>
            <a:pPr lvl="1"/>
            <a:r>
              <a:rPr lang="en-GB" dirty="0"/>
              <a:t>Source</a:t>
            </a:r>
          </a:p>
          <a:p>
            <a:pPr lvl="2"/>
            <a:r>
              <a:rPr lang="en-GB" dirty="0"/>
              <a:t>Source</a:t>
            </a:r>
          </a:p>
          <a:p>
            <a:pPr lvl="3"/>
            <a:r>
              <a:rPr lang="en-GB" dirty="0"/>
              <a:t>Source</a:t>
            </a:r>
          </a:p>
          <a:p>
            <a:pPr lvl="4"/>
            <a:r>
              <a:rPr lang="en-GB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5943828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Placeholder 1">
            <a:extLst>
              <a:ext uri="{FF2B5EF4-FFF2-40B4-BE49-F238E27FC236}">
                <a16:creationId xmlns:a16="http://schemas.microsoft.com/office/drawing/2014/main" id="{D53EC208-9C08-42A9-906A-C0B9225500C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475701"/>
            <a:ext cx="10972800" cy="68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7411" name="Text Placeholder 2">
            <a:extLst>
              <a:ext uri="{FF2B5EF4-FFF2-40B4-BE49-F238E27FC236}">
                <a16:creationId xmlns:a16="http://schemas.microsoft.com/office/drawing/2014/main" id="{676E322C-F8C5-46FE-AD28-7F98AA368F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39224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DAC4E-56F6-4770-8CF4-59E1D7C6A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47862-C79C-42EC-B8CB-F726D7582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CA35C-4639-4971-886D-411CB1708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19576" y="6563762"/>
            <a:ext cx="1125648" cy="23192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u="none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C72E823-7956-4234-A519-8D57F8541519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D1C82D-D5E7-476F-A1E9-60EBF422B4A2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152587" y="538"/>
            <a:ext cx="1024217" cy="9205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6299" r:id="rId1"/>
    <p:sldLayoutId id="2147496300" r:id="rId2"/>
    <p:sldLayoutId id="2147496301" r:id="rId3"/>
    <p:sldLayoutId id="2147496302" r:id="rId4"/>
    <p:sldLayoutId id="2147496303" r:id="rId5"/>
    <p:sldLayoutId id="2147496304" r:id="rId6"/>
    <p:sldLayoutId id="2147496305" r:id="rId7"/>
    <p:sldLayoutId id="2147496306" r:id="rId8"/>
    <p:sldLayoutId id="2147496307" r:id="rId9"/>
    <p:sldLayoutId id="2147496308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1D254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3">
            <a:extLst>
              <a:ext uri="{FF2B5EF4-FFF2-40B4-BE49-F238E27FC236}">
                <a16:creationId xmlns:a16="http://schemas.microsoft.com/office/drawing/2014/main" id="{3E8B6106-7B2F-49CB-B5E8-28A50D90F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4194" y="3677304"/>
            <a:ext cx="85931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GB" altLang="en-US" sz="2400" b="1" u="none" dirty="0">
                <a:solidFill>
                  <a:srgbClr val="1D254B"/>
                </a:solidFill>
                <a:latin typeface="Arial" panose="020B0604020202020204" pitchFamily="34" charset="0"/>
              </a:rPr>
              <a:t>Piotr Ponikowski, MD, PhD, FESC </a:t>
            </a:r>
            <a:br>
              <a:rPr lang="en-GB" altLang="en-US" sz="2400" b="1" u="none" dirty="0">
                <a:solidFill>
                  <a:srgbClr val="1D254B"/>
                </a:solidFill>
                <a:latin typeface="Arial" panose="020B0604020202020204" pitchFamily="34" charset="0"/>
              </a:rPr>
            </a:br>
            <a:r>
              <a:rPr lang="en-GB" altLang="en-US" sz="2400" b="1" u="none" dirty="0">
                <a:solidFill>
                  <a:srgbClr val="1D254B"/>
                </a:solidFill>
                <a:latin typeface="Arial" panose="020B0604020202020204" pitchFamily="34" charset="0"/>
              </a:rPr>
              <a:t>on behalf of the AFFIRM-AHF investigators</a:t>
            </a:r>
            <a:endParaRPr lang="en-GB" altLang="en-US" sz="2400" b="1" i="1" u="none" dirty="0">
              <a:solidFill>
                <a:srgbClr val="1D254B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4723D-51DF-4221-A1FB-C5394F32CFA0}"/>
              </a:ext>
            </a:extLst>
          </p:cNvPr>
          <p:cNvSpPr/>
          <p:nvPr/>
        </p:nvSpPr>
        <p:spPr>
          <a:xfrm>
            <a:off x="2328863" y="1773239"/>
            <a:ext cx="7543800" cy="720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200" dirty="0">
              <a:solidFill>
                <a:srgbClr val="FFFFFF"/>
              </a:solidFill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238EE16-D67A-484D-939E-3EAC30B0BDF0}"/>
              </a:ext>
            </a:extLst>
          </p:cNvPr>
          <p:cNvSpPr txBox="1">
            <a:spLocks/>
          </p:cNvSpPr>
          <p:nvPr/>
        </p:nvSpPr>
        <p:spPr bwMode="auto">
          <a:xfrm>
            <a:off x="855260" y="4643048"/>
            <a:ext cx="10481481" cy="1012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>
              <a:buClr>
                <a:srgbClr val="EBE114"/>
              </a:buClr>
              <a:buSzPct val="90000"/>
              <a:defRPr/>
            </a:pPr>
            <a:r>
              <a:rPr lang="en-GB" altLang="en-US" sz="2000" u="none" kern="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lang="en-GB" altLang="en-US" sz="2000" u="none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Heart Diseases, University Hospital</a:t>
            </a:r>
          </a:p>
          <a:p>
            <a:pPr marL="342900" indent="-342900" algn="ctr">
              <a:buClr>
                <a:srgbClr val="EBE114"/>
              </a:buClr>
              <a:buSzPct val="90000"/>
              <a:defRPr/>
            </a:pPr>
            <a:r>
              <a:rPr lang="en-GB" altLang="en-US" sz="2000" u="none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Heart Diseases, Medical University</a:t>
            </a:r>
          </a:p>
          <a:p>
            <a:pPr marL="342900" indent="-342900" algn="ctr">
              <a:buClr>
                <a:srgbClr val="EBE114"/>
              </a:buClr>
              <a:buSzPct val="90000"/>
              <a:defRPr/>
            </a:pPr>
            <a:r>
              <a:rPr lang="en-GB" altLang="en-US" sz="2000" u="none" kern="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Wrocław</a:t>
            </a:r>
            <a:r>
              <a:rPr lang="en-GB" altLang="en-US" sz="2000" u="none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Poland</a:t>
            </a:r>
          </a:p>
        </p:txBody>
      </p:sp>
      <p:sp>
        <p:nvSpPr>
          <p:cNvPr id="109572" name="Rectangle 12">
            <a:extLst>
              <a:ext uri="{FF2B5EF4-FFF2-40B4-BE49-F238E27FC236}">
                <a16:creationId xmlns:a16="http://schemas.microsoft.com/office/drawing/2014/main" id="{3E32AFAE-2079-4101-A33A-11CB3F709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298" y="1089236"/>
            <a:ext cx="1066740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sz="4000" b="1" u="none" dirty="0">
                <a:solidFill>
                  <a:srgbClr val="1D254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AFF</a:t>
            </a:r>
            <a:r>
              <a:rPr lang="en-GB" sz="4000" b="1" u="none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IRM-AHF Trial:</a:t>
            </a:r>
          </a:p>
          <a:p>
            <a:pPr algn="ctr">
              <a:spcBef>
                <a:spcPct val="0"/>
              </a:spcBef>
              <a:buNone/>
            </a:pPr>
            <a:r>
              <a:rPr lang="en-GB" sz="3600" b="1" u="none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Ferric </a:t>
            </a:r>
            <a:r>
              <a:rPr lang="en-GB" sz="3600" b="1" u="none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Carboxymaltose</a:t>
            </a:r>
            <a:r>
              <a:rPr lang="en-GB" sz="3600" b="1" u="none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for Iron Deficiency </a:t>
            </a:r>
            <a:br>
              <a:rPr lang="en-GB" sz="3600" b="1" u="none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600" b="1" u="none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Discharge After Acute Heart Failure</a:t>
            </a:r>
            <a:endParaRPr lang="en-GB" altLang="en-US" sz="4400" b="1" i="1" u="none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D338AAF8-F726-403F-84F1-1F12BAD8BD95}"/>
              </a:ext>
            </a:extLst>
          </p:cNvPr>
          <p:cNvSpPr txBox="1"/>
          <p:nvPr/>
        </p:nvSpPr>
        <p:spPr>
          <a:xfrm>
            <a:off x="272072" y="6128403"/>
            <a:ext cx="11775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GB" altLang="en-US" sz="1600" u="none" dirty="0">
                <a:solidFill>
                  <a:srgbClr val="1D254B"/>
                </a:solidFill>
              </a:rPr>
              <a:t>Disclosures for the presenter: Abbott Vascular, Amgen, AstraZeneca, Bayer, Berlin </a:t>
            </a:r>
            <a:r>
              <a:rPr lang="en-GB" altLang="en-US" sz="1600" u="none" dirty="0" err="1">
                <a:solidFill>
                  <a:srgbClr val="1D254B"/>
                </a:solidFill>
              </a:rPr>
              <a:t>Chemie</a:t>
            </a:r>
            <a:r>
              <a:rPr lang="en-GB" altLang="en-US" sz="1600" u="none" dirty="0">
                <a:solidFill>
                  <a:srgbClr val="1D254B"/>
                </a:solidFill>
              </a:rPr>
              <a:t>, BMS, </a:t>
            </a:r>
            <a:r>
              <a:rPr lang="en-GB" altLang="en-US" sz="1600" u="none" dirty="0" err="1">
                <a:solidFill>
                  <a:srgbClr val="1D254B"/>
                </a:solidFill>
              </a:rPr>
              <a:t>Boehringer</a:t>
            </a:r>
            <a:r>
              <a:rPr lang="en-GB" altLang="en-US" sz="1600" u="none" dirty="0">
                <a:solidFill>
                  <a:srgbClr val="1D254B"/>
                </a:solidFill>
              </a:rPr>
              <a:t> </a:t>
            </a:r>
            <a:r>
              <a:rPr lang="en-GB" altLang="en-US" sz="1600" u="none" dirty="0" err="1">
                <a:solidFill>
                  <a:srgbClr val="1D254B"/>
                </a:solidFill>
              </a:rPr>
              <a:t>Ingelheim</a:t>
            </a:r>
            <a:r>
              <a:rPr lang="en-GB" altLang="en-US" sz="1600" u="none" dirty="0">
                <a:solidFill>
                  <a:srgbClr val="1D254B"/>
                </a:solidFill>
              </a:rPr>
              <a:t>, </a:t>
            </a:r>
            <a:r>
              <a:rPr lang="en-GB" altLang="en-US" sz="1600" u="none" dirty="0" err="1">
                <a:solidFill>
                  <a:srgbClr val="1D254B"/>
                </a:solidFill>
              </a:rPr>
              <a:t>Cibiem</a:t>
            </a:r>
            <a:r>
              <a:rPr lang="en-GB" altLang="en-US" sz="1600" u="none" dirty="0">
                <a:solidFill>
                  <a:srgbClr val="1D254B"/>
                </a:solidFill>
              </a:rPr>
              <a:t>, Impulse Dynamics, Merck, Novartis, Pfizer, Renal Guard Solution, </a:t>
            </a:r>
            <a:r>
              <a:rPr lang="en-GB" altLang="en-US" sz="1600" u="none" dirty="0" err="1">
                <a:solidFill>
                  <a:srgbClr val="1D254B"/>
                </a:solidFill>
              </a:rPr>
              <a:t>Servier</a:t>
            </a:r>
            <a:r>
              <a:rPr lang="en-GB" altLang="en-US" sz="1600" u="none" dirty="0">
                <a:solidFill>
                  <a:srgbClr val="1D254B"/>
                </a:solidFill>
              </a:rPr>
              <a:t>, and </a:t>
            </a:r>
            <a:r>
              <a:rPr lang="en-GB" altLang="en-US" sz="1600" u="none" dirty="0" err="1">
                <a:solidFill>
                  <a:srgbClr val="1D254B"/>
                </a:solidFill>
              </a:rPr>
              <a:t>Vifor</a:t>
            </a:r>
            <a:r>
              <a:rPr lang="en-GB" altLang="en-US" sz="1600" u="none" dirty="0">
                <a:solidFill>
                  <a:srgbClr val="1D254B"/>
                </a:solidFill>
              </a:rPr>
              <a:t> Pharma.</a:t>
            </a: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469120E3-CBD1-4437-920F-DB42AEB65683}"/>
              </a:ext>
            </a:extLst>
          </p:cNvPr>
          <p:cNvSpPr txBox="1"/>
          <p:nvPr/>
        </p:nvSpPr>
        <p:spPr>
          <a:xfrm>
            <a:off x="7408967" y="196879"/>
            <a:ext cx="2988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u="none" dirty="0">
                <a:solidFill>
                  <a:srgbClr val="FF0000"/>
                </a:solidFill>
                <a:latin typeface="Lub Dub Medium" panose="020B0603030403020204" pitchFamily="34" charset="0"/>
              </a:rPr>
              <a:t>EMBARGOED for 10:50am CT 11-13-20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143FBA-9A5A-4DAD-A112-76628100E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Pharmacotherapy</a:t>
            </a:r>
            <a:endParaRPr lang="de-CH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8270A9E-9A48-45AD-99D7-DC76943D0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10</a:t>
            </a:fld>
            <a:endParaRPr lang="en-GB" altLang="en-US"/>
          </a:p>
        </p:txBody>
      </p:sp>
      <p:graphicFrame>
        <p:nvGraphicFramePr>
          <p:cNvPr id="4" name="Tabelle 9">
            <a:extLst>
              <a:ext uri="{FF2B5EF4-FFF2-40B4-BE49-F238E27FC236}">
                <a16:creationId xmlns:a16="http://schemas.microsoft.com/office/drawing/2014/main" id="{49486611-2095-481E-85EC-4B0DE8AFE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282724"/>
              </p:ext>
            </p:extLst>
          </p:nvPr>
        </p:nvGraphicFramePr>
        <p:xfrm>
          <a:off x="609600" y="1487787"/>
          <a:ext cx="10972800" cy="448847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36262">
                  <a:extLst>
                    <a:ext uri="{9D8B030D-6E8A-4147-A177-3AD203B41FA5}">
                      <a16:colId xmlns:a16="http://schemas.microsoft.com/office/drawing/2014/main" val="3407210664"/>
                    </a:ext>
                  </a:extLst>
                </a:gridCol>
                <a:gridCol w="3110789">
                  <a:extLst>
                    <a:ext uri="{9D8B030D-6E8A-4147-A177-3AD203B41FA5}">
                      <a16:colId xmlns:a16="http://schemas.microsoft.com/office/drawing/2014/main" val="870016633"/>
                    </a:ext>
                  </a:extLst>
                </a:gridCol>
                <a:gridCol w="3025749">
                  <a:extLst>
                    <a:ext uri="{9D8B030D-6E8A-4147-A177-3AD203B41FA5}">
                      <a16:colId xmlns:a16="http://schemas.microsoft.com/office/drawing/2014/main" val="205345311"/>
                    </a:ext>
                  </a:extLst>
                </a:gridCol>
              </a:tblGrid>
              <a:tr h="641210">
                <a:tc>
                  <a:txBody>
                    <a:bodyPr/>
                    <a:lstStyle/>
                    <a:p>
                      <a:pPr marL="0" marR="0" indent="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Pharmacotherapy, %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FCM (N=558)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Placebo (N=550)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279505"/>
                  </a:ext>
                </a:extLst>
              </a:tr>
              <a:tr h="641210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Angiotensin converting enzyme inhibitor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2559"/>
                  </a:ext>
                </a:extLst>
              </a:tr>
              <a:tr h="641210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Angiotensin receptor blocker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0485"/>
                  </a:ext>
                </a:extLst>
              </a:tr>
              <a:tr h="641210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Angiotensin receptor neprilysin inhibitor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667792"/>
                  </a:ext>
                </a:extLst>
              </a:tr>
              <a:tr h="641210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Mineralocorticoid receptor antagonist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395195"/>
                  </a:ext>
                </a:extLst>
              </a:tr>
              <a:tr h="641210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Beta-blocker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019793"/>
                  </a:ext>
                </a:extLst>
              </a:tr>
              <a:tr h="641210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Loop diuretic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38048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56DE98A-0330-4D9B-8D0C-5A8323F07410}"/>
              </a:ext>
            </a:extLst>
          </p:cNvPr>
          <p:cNvSpPr/>
          <p:nvPr/>
        </p:nvSpPr>
        <p:spPr>
          <a:xfrm>
            <a:off x="266702" y="6532404"/>
            <a:ext cx="8672070" cy="246221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mITT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population.</a:t>
            </a:r>
          </a:p>
        </p:txBody>
      </p:sp>
    </p:spTree>
    <p:extLst>
      <p:ext uri="{BB962C8B-B14F-4D97-AF65-F5344CB8AC3E}">
        <p14:creationId xmlns:p14="http://schemas.microsoft.com/office/powerpoint/2010/main" val="2298391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3D414-7997-4290-AD8D-0B71000F6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Laboratory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2A3960-7366-4F49-A1E7-8333E3DA3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11</a:t>
            </a:fld>
            <a:endParaRPr lang="en-GB" altLang="en-US"/>
          </a:p>
        </p:txBody>
      </p:sp>
      <p:graphicFrame>
        <p:nvGraphicFramePr>
          <p:cNvPr id="4" name="Tabelle 9">
            <a:extLst>
              <a:ext uri="{FF2B5EF4-FFF2-40B4-BE49-F238E27FC236}">
                <a16:creationId xmlns:a16="http://schemas.microsoft.com/office/drawing/2014/main" id="{0CCD5D33-2D0B-4C78-8AF3-1975282F2D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314747"/>
              </p:ext>
            </p:extLst>
          </p:nvPr>
        </p:nvGraphicFramePr>
        <p:xfrm>
          <a:off x="609600" y="1200150"/>
          <a:ext cx="10972800" cy="491410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36262">
                  <a:extLst>
                    <a:ext uri="{9D8B030D-6E8A-4147-A177-3AD203B41FA5}">
                      <a16:colId xmlns:a16="http://schemas.microsoft.com/office/drawing/2014/main" val="3407210664"/>
                    </a:ext>
                  </a:extLst>
                </a:gridCol>
                <a:gridCol w="3110789">
                  <a:extLst>
                    <a:ext uri="{9D8B030D-6E8A-4147-A177-3AD203B41FA5}">
                      <a16:colId xmlns:a16="http://schemas.microsoft.com/office/drawing/2014/main" val="870016633"/>
                    </a:ext>
                  </a:extLst>
                </a:gridCol>
                <a:gridCol w="3025749">
                  <a:extLst>
                    <a:ext uri="{9D8B030D-6E8A-4147-A177-3AD203B41FA5}">
                      <a16:colId xmlns:a16="http://schemas.microsoft.com/office/drawing/2014/main" val="205345311"/>
                    </a:ext>
                  </a:extLst>
                </a:gridCol>
              </a:tblGrid>
              <a:tr h="446737">
                <a:tc>
                  <a:txBody>
                    <a:bodyPr/>
                    <a:lstStyle/>
                    <a:p>
                      <a:pPr marL="0" marR="0" indent="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noProof="0" dirty="0">
                          <a:solidFill>
                            <a:schemeClr val="bg1"/>
                          </a:solidFill>
                          <a:effectLst/>
                        </a:rPr>
                        <a:t>Laboratory test results </a:t>
                      </a:r>
                      <a:endParaRPr lang="en-GB" sz="1600" b="1" noProof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FCM (N=558)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Placebo (N=550)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279505"/>
                  </a:ext>
                </a:extLst>
              </a:tr>
              <a:tr h="446737">
                <a:tc>
                  <a:txBody>
                    <a:bodyPr/>
                    <a:lstStyle/>
                    <a:p>
                      <a:pPr marL="4572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NT-</a:t>
                      </a:r>
                      <a:r>
                        <a:rPr lang="en-GB" sz="1600" b="1" kern="1200" noProof="0" dirty="0" err="1">
                          <a:solidFill>
                            <a:schemeClr val="tx1"/>
                          </a:solidFill>
                          <a:effectLst/>
                        </a:rPr>
                        <a:t>proBNP</a:t>
                      </a: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GB" sz="1600" b="1" kern="1200" noProof="0" dirty="0" err="1">
                          <a:solidFill>
                            <a:schemeClr val="tx1"/>
                          </a:solidFill>
                          <a:effectLst/>
                        </a:rPr>
                        <a:t>pg</a:t>
                      </a: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/mL, median (IQR) 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4743 (2781, 8128)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4684 (2785, 8695)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2559"/>
                  </a:ext>
                </a:extLst>
              </a:tr>
              <a:tr h="446737">
                <a:tc>
                  <a:txBody>
                    <a:bodyPr/>
                    <a:lstStyle/>
                    <a:p>
                      <a:pPr marL="4572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GB" sz="1600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BNP</a:t>
                      </a: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GB" sz="1600" b="1" kern="1200" noProof="0" dirty="0" err="1">
                          <a:solidFill>
                            <a:schemeClr val="tx1"/>
                          </a:solidFill>
                          <a:effectLst/>
                        </a:rPr>
                        <a:t>pg</a:t>
                      </a: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/mL, median (IQR) 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1068 (802, 1715)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1204 (803, 1955)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239779"/>
                  </a:ext>
                </a:extLst>
              </a:tr>
              <a:tr h="446737">
                <a:tc>
                  <a:txBody>
                    <a:bodyPr/>
                    <a:lstStyle/>
                    <a:p>
                      <a:pPr marL="4572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Haemoglobin, g/</a:t>
                      </a:r>
                      <a:r>
                        <a:rPr lang="en-GB" sz="1600" b="1" kern="1200" noProof="0" dirty="0" err="1">
                          <a:solidFill>
                            <a:schemeClr val="tx1"/>
                          </a:solidFill>
                          <a:effectLst/>
                        </a:rPr>
                        <a:t>dL</a:t>
                      </a: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12.3 ± 1.6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12.1 ± 1.6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0485"/>
                  </a:ext>
                </a:extLst>
              </a:tr>
              <a:tr h="446737">
                <a:tc>
                  <a:txBody>
                    <a:bodyPr/>
                    <a:lstStyle/>
                    <a:p>
                      <a:pPr marL="457200" marR="0" lvl="0" indent="-12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44500" algn="l"/>
                        </a:tabLst>
                        <a:defRPr/>
                      </a:pPr>
                      <a:r>
                        <a:rPr lang="en-GB" sz="1600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Anaemia, %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52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690918"/>
                  </a:ext>
                </a:extLst>
              </a:tr>
              <a:tr h="446737">
                <a:tc>
                  <a:txBody>
                    <a:bodyPr/>
                    <a:lstStyle/>
                    <a:p>
                      <a:pPr marL="4572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Ferritin, ng/mL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83.9 ± 62.2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88.5 ± 68.6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667792"/>
                  </a:ext>
                </a:extLst>
              </a:tr>
              <a:tr h="446737">
                <a:tc>
                  <a:txBody>
                    <a:bodyPr/>
                    <a:lstStyle/>
                    <a:p>
                      <a:pPr marL="457200" marR="0" lvl="0" indent="47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Ferritin &lt;100 ng/mL, %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395195"/>
                  </a:ext>
                </a:extLst>
              </a:tr>
              <a:tr h="446737">
                <a:tc>
                  <a:txBody>
                    <a:bodyPr/>
                    <a:lstStyle/>
                    <a:p>
                      <a:pPr marL="4572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TSAT (%)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15.2 ± 8.3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14.2 ± 7.5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019793"/>
                  </a:ext>
                </a:extLst>
              </a:tr>
              <a:tr h="446737">
                <a:tc>
                  <a:txBody>
                    <a:bodyPr/>
                    <a:lstStyle/>
                    <a:p>
                      <a:pPr marL="457200" marR="0" lvl="0" indent="47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TSAT &lt;20%, %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38048"/>
                  </a:ext>
                </a:extLst>
              </a:tr>
              <a:tr h="446737">
                <a:tc>
                  <a:txBody>
                    <a:bodyPr/>
                    <a:lstStyle/>
                    <a:p>
                      <a:pPr marL="4572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GB" sz="1600" b="1" noProof="0" dirty="0" err="1">
                          <a:solidFill>
                            <a:schemeClr val="tx1"/>
                          </a:solidFill>
                          <a:latin typeface="+mj-lt"/>
                        </a:rPr>
                        <a:t>eGFR</a:t>
                      </a:r>
                      <a:r>
                        <a:rPr lang="en-GB" sz="1600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, mL/min/</a:t>
                      </a: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1.73 m</a:t>
                      </a:r>
                      <a:r>
                        <a:rPr lang="en-GB" sz="1600" b="1" kern="1200" baseline="30000" noProof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55.3 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± 21.3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55.7 ± 23.1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871075"/>
                  </a:ext>
                </a:extLst>
              </a:tr>
              <a:tr h="446737">
                <a:tc>
                  <a:txBody>
                    <a:bodyPr/>
                    <a:lstStyle/>
                    <a:p>
                      <a:pPr marL="457200" marR="0" lvl="0" indent="-12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GB" sz="1600" b="1" kern="1200" noProof="0" dirty="0" err="1">
                          <a:solidFill>
                            <a:schemeClr val="tx1"/>
                          </a:solidFill>
                          <a:effectLst/>
                        </a:rPr>
                        <a:t>eGFR</a:t>
                      </a: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 &lt;60 mL/min/1.73 m</a:t>
                      </a:r>
                      <a:r>
                        <a:rPr lang="en-GB" sz="1600" b="1" kern="1200" baseline="30000" noProof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, %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67647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79B1A3C-4F5D-48AC-89FC-733FF9732815}"/>
              </a:ext>
            </a:extLst>
          </p:cNvPr>
          <p:cNvSpPr txBox="1"/>
          <p:nvPr/>
        </p:nvSpPr>
        <p:spPr>
          <a:xfrm>
            <a:off x="266700" y="6223623"/>
            <a:ext cx="11529060" cy="561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50" u="none" dirty="0"/>
              <a:t>Results presented as mean ± SD unless otherwise noted.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mITT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population.</a:t>
            </a:r>
          </a:p>
          <a:p>
            <a:pPr>
              <a:defRPr/>
            </a:pPr>
            <a:r>
              <a:rPr lang="en-US" sz="1000" u="none" dirty="0">
                <a:solidFill>
                  <a:prstClr val="black"/>
                </a:solidFill>
                <a:latin typeface="Arial"/>
              </a:rPr>
              <a:t>eGFR, estimated glomerular filtration rate.</a:t>
            </a:r>
            <a:endParaRPr kumimoji="0" lang="en-US" sz="10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331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6C43D-F247-FE47-8D7E-C046005B6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75700"/>
            <a:ext cx="10409976" cy="1008511"/>
          </a:xfrm>
        </p:spPr>
        <p:txBody>
          <a:bodyPr/>
          <a:lstStyle/>
          <a:p>
            <a:r>
              <a:rPr lang="en-US" sz="2800" dirty="0"/>
              <a:t>Primary Endpoint: </a:t>
            </a:r>
            <a:br>
              <a:rPr lang="en-US" dirty="0"/>
            </a:br>
            <a:r>
              <a:rPr lang="en-US" dirty="0"/>
              <a:t>Total HF Hospitalisations and CV Death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253425-FDC9-4199-B883-0BF89156A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702AA9-7FF6-4327-AC8B-DB3BCA963FE0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0D8756-E95D-4AB4-A1CD-DBAA71CD09A2}"/>
              </a:ext>
            </a:extLst>
          </p:cNvPr>
          <p:cNvSpPr txBox="1"/>
          <p:nvPr/>
        </p:nvSpPr>
        <p:spPr>
          <a:xfrm rot="16200000">
            <a:off x="-309128" y="3682292"/>
            <a:ext cx="4264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none" dirty="0">
                <a:solidFill>
                  <a:schemeClr val="accent6">
                    <a:lumMod val="50000"/>
                  </a:schemeClr>
                </a:solidFill>
              </a:rPr>
              <a:t>Mean Cumulative Events per 100 Patients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290298-62F6-4F36-955D-15A0D4C2F840}"/>
              </a:ext>
            </a:extLst>
          </p:cNvPr>
          <p:cNvSpPr txBox="1"/>
          <p:nvPr/>
        </p:nvSpPr>
        <p:spPr>
          <a:xfrm>
            <a:off x="3998813" y="6109016"/>
            <a:ext cx="4264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none" dirty="0">
                <a:solidFill>
                  <a:schemeClr val="accent6">
                    <a:lumMod val="50000"/>
                  </a:schemeClr>
                </a:solidFill>
              </a:rPr>
              <a:t>Time since randomisation (weeks)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187186B-8E00-4C3D-AC38-EFDC577542C2}"/>
              </a:ext>
            </a:extLst>
          </p:cNvPr>
          <p:cNvGrpSpPr/>
          <p:nvPr/>
        </p:nvGrpSpPr>
        <p:grpSpPr>
          <a:xfrm>
            <a:off x="1910428" y="1798722"/>
            <a:ext cx="521521" cy="4086969"/>
            <a:chOff x="1677122" y="1918117"/>
            <a:chExt cx="521521" cy="4086969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CF3D165-58BF-4970-8B5C-AD0C65AF2EF0}"/>
                </a:ext>
              </a:extLst>
            </p:cNvPr>
            <p:cNvSpPr txBox="1"/>
            <p:nvPr/>
          </p:nvSpPr>
          <p:spPr>
            <a:xfrm>
              <a:off x="1677122" y="1918117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100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6B9E56-5172-40BD-BC41-876DEDE09AB2}"/>
                </a:ext>
              </a:extLst>
            </p:cNvPr>
            <p:cNvSpPr txBox="1"/>
            <p:nvPr/>
          </p:nvSpPr>
          <p:spPr>
            <a:xfrm>
              <a:off x="1677122" y="2299114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90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1707CC6-914B-4D07-86C7-7ECFC66F74A5}"/>
                </a:ext>
              </a:extLst>
            </p:cNvPr>
            <p:cNvSpPr txBox="1"/>
            <p:nvPr/>
          </p:nvSpPr>
          <p:spPr>
            <a:xfrm>
              <a:off x="1677122" y="2680111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80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DE396A4-92C6-4BB4-9BA1-DFACB9F1491C}"/>
                </a:ext>
              </a:extLst>
            </p:cNvPr>
            <p:cNvSpPr txBox="1"/>
            <p:nvPr/>
          </p:nvSpPr>
          <p:spPr>
            <a:xfrm>
              <a:off x="1677122" y="3061108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70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78D5EAE-0AD9-40F1-AC78-57F97ADF257F}"/>
                </a:ext>
              </a:extLst>
            </p:cNvPr>
            <p:cNvSpPr txBox="1"/>
            <p:nvPr/>
          </p:nvSpPr>
          <p:spPr>
            <a:xfrm>
              <a:off x="1677122" y="3442105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60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97AA7EE-FE8B-440D-92B5-2AC94F2037B6}"/>
                </a:ext>
              </a:extLst>
            </p:cNvPr>
            <p:cNvSpPr txBox="1"/>
            <p:nvPr/>
          </p:nvSpPr>
          <p:spPr>
            <a:xfrm>
              <a:off x="1677122" y="3823102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50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2CD0753-35DB-46C0-BDAF-F05B458C5DC6}"/>
                </a:ext>
              </a:extLst>
            </p:cNvPr>
            <p:cNvSpPr txBox="1"/>
            <p:nvPr/>
          </p:nvSpPr>
          <p:spPr>
            <a:xfrm>
              <a:off x="1677122" y="4204099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40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BE1A950-2401-4B7C-9706-CBB5F00D8F2A}"/>
                </a:ext>
              </a:extLst>
            </p:cNvPr>
            <p:cNvSpPr txBox="1"/>
            <p:nvPr/>
          </p:nvSpPr>
          <p:spPr>
            <a:xfrm>
              <a:off x="1677122" y="4585096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30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49629F2-6BFD-4DFB-8805-5AB9659DB4F5}"/>
                </a:ext>
              </a:extLst>
            </p:cNvPr>
            <p:cNvSpPr txBox="1"/>
            <p:nvPr/>
          </p:nvSpPr>
          <p:spPr>
            <a:xfrm>
              <a:off x="1677122" y="4966093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20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5B006C4-BD9A-40C2-AC5D-B865EA4BA815}"/>
                </a:ext>
              </a:extLst>
            </p:cNvPr>
            <p:cNvSpPr txBox="1"/>
            <p:nvPr/>
          </p:nvSpPr>
          <p:spPr>
            <a:xfrm>
              <a:off x="1677122" y="5347090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10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9386DB4-F0AF-4F8C-BE85-615C759392C8}"/>
                </a:ext>
              </a:extLst>
            </p:cNvPr>
            <p:cNvSpPr txBox="1"/>
            <p:nvPr/>
          </p:nvSpPr>
          <p:spPr>
            <a:xfrm>
              <a:off x="1677122" y="5728087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8D3091D-8663-4A10-8C0B-4092A643DED3}"/>
              </a:ext>
            </a:extLst>
          </p:cNvPr>
          <p:cNvGrpSpPr/>
          <p:nvPr/>
        </p:nvGrpSpPr>
        <p:grpSpPr>
          <a:xfrm>
            <a:off x="2413578" y="1945625"/>
            <a:ext cx="60960" cy="3809970"/>
            <a:chOff x="2175510" y="2065020"/>
            <a:chExt cx="853440" cy="380997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0A4DD0-B5E4-47C7-8191-91983739B43D}"/>
                </a:ext>
              </a:extLst>
            </p:cNvPr>
            <p:cNvSpPr/>
            <p:nvPr/>
          </p:nvSpPr>
          <p:spPr>
            <a:xfrm>
              <a:off x="2175510" y="2065020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E174101-955B-4408-BB66-C8DD66695ACB}"/>
                </a:ext>
              </a:extLst>
            </p:cNvPr>
            <p:cNvSpPr/>
            <p:nvPr/>
          </p:nvSpPr>
          <p:spPr>
            <a:xfrm>
              <a:off x="2175510" y="2446017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5C1B83-FCBD-4A63-832A-674075602C0D}"/>
                </a:ext>
              </a:extLst>
            </p:cNvPr>
            <p:cNvSpPr/>
            <p:nvPr/>
          </p:nvSpPr>
          <p:spPr>
            <a:xfrm>
              <a:off x="2175510" y="2827014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837432C-68E7-4322-9C3C-46FD0A5E253B}"/>
                </a:ext>
              </a:extLst>
            </p:cNvPr>
            <p:cNvSpPr/>
            <p:nvPr/>
          </p:nvSpPr>
          <p:spPr>
            <a:xfrm>
              <a:off x="2175510" y="3208011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4C8F493-1039-45F7-A06F-3B1B5D853276}"/>
                </a:ext>
              </a:extLst>
            </p:cNvPr>
            <p:cNvSpPr/>
            <p:nvPr/>
          </p:nvSpPr>
          <p:spPr>
            <a:xfrm>
              <a:off x="2175510" y="3589008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E994A43-3870-4591-87CD-2EA584BF962A}"/>
                </a:ext>
              </a:extLst>
            </p:cNvPr>
            <p:cNvSpPr/>
            <p:nvPr/>
          </p:nvSpPr>
          <p:spPr>
            <a:xfrm>
              <a:off x="2175510" y="3970005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79D24EA-390F-4DD2-9E3E-A69547622D97}"/>
                </a:ext>
              </a:extLst>
            </p:cNvPr>
            <p:cNvSpPr/>
            <p:nvPr/>
          </p:nvSpPr>
          <p:spPr>
            <a:xfrm>
              <a:off x="2175510" y="4351002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9CDFD71-66BB-424C-9D1A-D80559BF59BD}"/>
                </a:ext>
              </a:extLst>
            </p:cNvPr>
            <p:cNvSpPr/>
            <p:nvPr/>
          </p:nvSpPr>
          <p:spPr>
            <a:xfrm>
              <a:off x="2175510" y="4731999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1A758CB-EF68-4694-A998-D5C1DA43AE4F}"/>
                </a:ext>
              </a:extLst>
            </p:cNvPr>
            <p:cNvSpPr/>
            <p:nvPr/>
          </p:nvSpPr>
          <p:spPr>
            <a:xfrm>
              <a:off x="2175510" y="5112996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B005A05-4804-4705-A819-A62660AF5A00}"/>
                </a:ext>
              </a:extLst>
            </p:cNvPr>
            <p:cNvSpPr/>
            <p:nvPr/>
          </p:nvSpPr>
          <p:spPr>
            <a:xfrm>
              <a:off x="2175510" y="5493993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CF2AA56-2CE6-41B4-A384-C4523B26268C}"/>
                </a:ext>
              </a:extLst>
            </p:cNvPr>
            <p:cNvSpPr/>
            <p:nvPr/>
          </p:nvSpPr>
          <p:spPr>
            <a:xfrm>
              <a:off x="2175510" y="5874990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460D716B-46E0-4CC3-B8A0-A578B7E2997E}"/>
              </a:ext>
            </a:extLst>
          </p:cNvPr>
          <p:cNvGrpSpPr/>
          <p:nvPr/>
        </p:nvGrpSpPr>
        <p:grpSpPr>
          <a:xfrm>
            <a:off x="2469776" y="5755596"/>
            <a:ext cx="7781162" cy="76972"/>
            <a:chOff x="2236470" y="5874990"/>
            <a:chExt cx="7781162" cy="94685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AC7A057A-F069-4CB1-85CE-F884D2AED232}"/>
                </a:ext>
              </a:extLst>
            </p:cNvPr>
            <p:cNvSpPr/>
            <p:nvPr/>
          </p:nvSpPr>
          <p:spPr>
            <a:xfrm rot="5400000">
              <a:off x="8174637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7E94586-A061-4A47-9F72-A9067D88431A}"/>
                </a:ext>
              </a:extLst>
            </p:cNvPr>
            <p:cNvSpPr/>
            <p:nvPr/>
          </p:nvSpPr>
          <p:spPr>
            <a:xfrm rot="5400000">
              <a:off x="7576086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63F4110-D323-4786-9C04-8E50759AA78C}"/>
                </a:ext>
              </a:extLst>
            </p:cNvPr>
            <p:cNvSpPr/>
            <p:nvPr/>
          </p:nvSpPr>
          <p:spPr>
            <a:xfrm rot="5400000">
              <a:off x="6977535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C3062B9-2FB4-4850-89BA-32E6B3A6A334}"/>
                </a:ext>
              </a:extLst>
            </p:cNvPr>
            <p:cNvSpPr/>
            <p:nvPr/>
          </p:nvSpPr>
          <p:spPr>
            <a:xfrm rot="5400000">
              <a:off x="6378984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24CAE89-AB8D-45B5-B996-0956CF746577}"/>
                </a:ext>
              </a:extLst>
            </p:cNvPr>
            <p:cNvSpPr/>
            <p:nvPr/>
          </p:nvSpPr>
          <p:spPr>
            <a:xfrm rot="5400000">
              <a:off x="5780433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558DD96-9A16-4205-BC7B-7753E080D085}"/>
                </a:ext>
              </a:extLst>
            </p:cNvPr>
            <p:cNvSpPr/>
            <p:nvPr/>
          </p:nvSpPr>
          <p:spPr>
            <a:xfrm rot="5400000">
              <a:off x="5181882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26E49E7-9A53-4607-A1A2-9D24F9E0A7CF}"/>
                </a:ext>
              </a:extLst>
            </p:cNvPr>
            <p:cNvSpPr/>
            <p:nvPr/>
          </p:nvSpPr>
          <p:spPr>
            <a:xfrm rot="5400000">
              <a:off x="4583331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3737ECA-8443-4B1A-B3C5-8BD6F4686D43}"/>
                </a:ext>
              </a:extLst>
            </p:cNvPr>
            <p:cNvSpPr/>
            <p:nvPr/>
          </p:nvSpPr>
          <p:spPr>
            <a:xfrm rot="5400000">
              <a:off x="3984780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0DA1296-1613-4316-9B5A-EB57ED348A44}"/>
                </a:ext>
              </a:extLst>
            </p:cNvPr>
            <p:cNvSpPr/>
            <p:nvPr/>
          </p:nvSpPr>
          <p:spPr>
            <a:xfrm rot="5400000">
              <a:off x="3386229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7B2E6B87-A39D-4477-844B-10106F57D94F}"/>
                </a:ext>
              </a:extLst>
            </p:cNvPr>
            <p:cNvSpPr/>
            <p:nvPr/>
          </p:nvSpPr>
          <p:spPr>
            <a:xfrm rot="5400000">
              <a:off x="2787678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6DF2273-56C3-4108-95C7-B1C436A7D332}"/>
                </a:ext>
              </a:extLst>
            </p:cNvPr>
            <p:cNvSpPr/>
            <p:nvPr/>
          </p:nvSpPr>
          <p:spPr>
            <a:xfrm rot="5400000">
              <a:off x="2189127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D9A68036-04DA-4E8C-A4FE-294C501B3DA4}"/>
                </a:ext>
              </a:extLst>
            </p:cNvPr>
            <p:cNvSpPr/>
            <p:nvPr/>
          </p:nvSpPr>
          <p:spPr>
            <a:xfrm rot="5400000">
              <a:off x="9970289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BBF12D5-3556-422B-971E-70EFD471B516}"/>
                </a:ext>
              </a:extLst>
            </p:cNvPr>
            <p:cNvSpPr/>
            <p:nvPr/>
          </p:nvSpPr>
          <p:spPr>
            <a:xfrm rot="5400000">
              <a:off x="9371739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9DC1466D-863E-4FEF-97FA-1CC00F329B8F}"/>
                </a:ext>
              </a:extLst>
            </p:cNvPr>
            <p:cNvSpPr/>
            <p:nvPr/>
          </p:nvSpPr>
          <p:spPr>
            <a:xfrm rot="5400000">
              <a:off x="8773188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917F6AA4-0439-4D8E-87CC-A742B93F0515}"/>
              </a:ext>
            </a:extLst>
          </p:cNvPr>
          <p:cNvSpPr/>
          <p:nvPr/>
        </p:nvSpPr>
        <p:spPr>
          <a:xfrm>
            <a:off x="2468346" y="1943244"/>
            <a:ext cx="7783828" cy="3817620"/>
          </a:xfrm>
          <a:custGeom>
            <a:avLst/>
            <a:gdLst>
              <a:gd name="connsiteX0" fmla="*/ 0 w 4225290"/>
              <a:gd name="connsiteY0" fmla="*/ 0 h 1737360"/>
              <a:gd name="connsiteX1" fmla="*/ 0 w 4225290"/>
              <a:gd name="connsiteY1" fmla="*/ 1737360 h 1737360"/>
              <a:gd name="connsiteX2" fmla="*/ 4225290 w 4225290"/>
              <a:gd name="connsiteY2" fmla="*/ 1737360 h 173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25290" h="1737360">
                <a:moveTo>
                  <a:pt x="0" y="0"/>
                </a:moveTo>
                <a:lnTo>
                  <a:pt x="0" y="1737360"/>
                </a:lnTo>
                <a:lnTo>
                  <a:pt x="4225290" y="173736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03A1E1B-729D-4EB5-9235-4B4B1F28CA5F}"/>
              </a:ext>
            </a:extLst>
          </p:cNvPr>
          <p:cNvSpPr txBox="1"/>
          <p:nvPr/>
        </p:nvSpPr>
        <p:spPr>
          <a:xfrm>
            <a:off x="2282893" y="5805037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C44D9D5-1A4E-4443-8D7B-49D9FBF677CF}"/>
              </a:ext>
            </a:extLst>
          </p:cNvPr>
          <p:cNvSpPr txBox="1"/>
          <p:nvPr/>
        </p:nvSpPr>
        <p:spPr>
          <a:xfrm>
            <a:off x="2881442" y="5805037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C521465-BA60-49F6-B5C4-C2C1FDDF283D}"/>
              </a:ext>
            </a:extLst>
          </p:cNvPr>
          <p:cNvSpPr txBox="1"/>
          <p:nvPr/>
        </p:nvSpPr>
        <p:spPr>
          <a:xfrm>
            <a:off x="4086172" y="5805037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12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0A0250D-74ED-4F43-8D31-776DC9F0E33D}"/>
              </a:ext>
            </a:extLst>
          </p:cNvPr>
          <p:cNvSpPr txBox="1"/>
          <p:nvPr/>
        </p:nvSpPr>
        <p:spPr>
          <a:xfrm>
            <a:off x="5878009" y="5805037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24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CEC19C1-B83E-4679-81D5-59645BF441A5}"/>
              </a:ext>
            </a:extLst>
          </p:cNvPr>
          <p:cNvSpPr txBox="1"/>
          <p:nvPr/>
        </p:nvSpPr>
        <p:spPr>
          <a:xfrm>
            <a:off x="7669846" y="5805037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36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95458F1-3849-4C10-85CF-7D30FDF2D893}"/>
              </a:ext>
            </a:extLst>
          </p:cNvPr>
          <p:cNvSpPr txBox="1"/>
          <p:nvPr/>
        </p:nvSpPr>
        <p:spPr>
          <a:xfrm>
            <a:off x="10077371" y="5805037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52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411204-51D3-4B8C-B1F8-BEEFE2B1A830}"/>
              </a:ext>
            </a:extLst>
          </p:cNvPr>
          <p:cNvSpPr txBox="1"/>
          <p:nvPr/>
        </p:nvSpPr>
        <p:spPr>
          <a:xfrm>
            <a:off x="9338591" y="4977606"/>
            <a:ext cx="118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Placebo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468585-9B47-4270-9ABB-56D08E96422C}"/>
              </a:ext>
            </a:extLst>
          </p:cNvPr>
          <p:cNvSpPr txBox="1"/>
          <p:nvPr/>
        </p:nvSpPr>
        <p:spPr>
          <a:xfrm>
            <a:off x="9338591" y="5273890"/>
            <a:ext cx="118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FCM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F5BF0878-F714-4053-A9DB-E8D1ED8CC0CC}"/>
              </a:ext>
            </a:extLst>
          </p:cNvPr>
          <p:cNvSpPr/>
          <p:nvPr/>
        </p:nvSpPr>
        <p:spPr>
          <a:xfrm>
            <a:off x="8977345" y="5134466"/>
            <a:ext cx="355077" cy="0"/>
          </a:xfrm>
          <a:custGeom>
            <a:avLst/>
            <a:gdLst>
              <a:gd name="connsiteX0" fmla="*/ 355077 w 355077"/>
              <a:gd name="connsiteY0" fmla="*/ 0 h 0"/>
              <a:gd name="connsiteX1" fmla="*/ 0 w 35507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5077">
                <a:moveTo>
                  <a:pt x="355077" y="0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390A8598-6F28-4EA2-A49E-7CE7E26F7A3C}"/>
              </a:ext>
            </a:extLst>
          </p:cNvPr>
          <p:cNvSpPr/>
          <p:nvPr/>
        </p:nvSpPr>
        <p:spPr>
          <a:xfrm>
            <a:off x="8977345" y="5418841"/>
            <a:ext cx="355077" cy="0"/>
          </a:xfrm>
          <a:custGeom>
            <a:avLst/>
            <a:gdLst>
              <a:gd name="connsiteX0" fmla="*/ 355077 w 355077"/>
              <a:gd name="connsiteY0" fmla="*/ 0 h 0"/>
              <a:gd name="connsiteX1" fmla="*/ 0 w 35507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5077">
                <a:moveTo>
                  <a:pt x="355077" y="0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636CE439-7C3F-4835-9FFD-4FA4FF6A0201}"/>
              </a:ext>
            </a:extLst>
          </p:cNvPr>
          <p:cNvSpPr/>
          <p:nvPr/>
        </p:nvSpPr>
        <p:spPr>
          <a:xfrm>
            <a:off x="2505560" y="2897179"/>
            <a:ext cx="7773590" cy="2855748"/>
          </a:xfrm>
          <a:custGeom>
            <a:avLst/>
            <a:gdLst>
              <a:gd name="connsiteX0" fmla="*/ -24 w 7773590"/>
              <a:gd name="connsiteY0" fmla="*/ 2855693 h 2855748"/>
              <a:gd name="connsiteX1" fmla="*/ 52614 w 7773590"/>
              <a:gd name="connsiteY1" fmla="*/ 2846296 h 2855748"/>
              <a:gd name="connsiteX2" fmla="*/ 99613 w 7773590"/>
              <a:gd name="connsiteY2" fmla="*/ 2835020 h 2855748"/>
              <a:gd name="connsiteX3" fmla="*/ 135332 w 7773590"/>
              <a:gd name="connsiteY3" fmla="*/ 2823743 h 2855748"/>
              <a:gd name="connsiteX4" fmla="*/ 165411 w 7773590"/>
              <a:gd name="connsiteY4" fmla="*/ 2806829 h 2855748"/>
              <a:gd name="connsiteX5" fmla="*/ 210530 w 7773590"/>
              <a:gd name="connsiteY5" fmla="*/ 2806829 h 2855748"/>
              <a:gd name="connsiteX6" fmla="*/ 236849 w 7773590"/>
              <a:gd name="connsiteY6" fmla="*/ 2780517 h 2855748"/>
              <a:gd name="connsiteX7" fmla="*/ 253769 w 7773590"/>
              <a:gd name="connsiteY7" fmla="*/ 2761723 h 2855748"/>
              <a:gd name="connsiteX8" fmla="*/ 272568 w 7773590"/>
              <a:gd name="connsiteY8" fmla="*/ 2761723 h 2855748"/>
              <a:gd name="connsiteX9" fmla="*/ 293248 w 7773590"/>
              <a:gd name="connsiteY9" fmla="*/ 2750447 h 2855748"/>
              <a:gd name="connsiteX10" fmla="*/ 342126 w 7773590"/>
              <a:gd name="connsiteY10" fmla="*/ 2750447 h 2855748"/>
              <a:gd name="connsiteX11" fmla="*/ 351526 w 7773590"/>
              <a:gd name="connsiteY11" fmla="*/ 2729773 h 2855748"/>
              <a:gd name="connsiteX12" fmla="*/ 359045 w 7773590"/>
              <a:gd name="connsiteY12" fmla="*/ 2713798 h 2855748"/>
              <a:gd name="connsiteX13" fmla="*/ 368445 w 7773590"/>
              <a:gd name="connsiteY13" fmla="*/ 2700643 h 2855748"/>
              <a:gd name="connsiteX14" fmla="*/ 380665 w 7773590"/>
              <a:gd name="connsiteY14" fmla="*/ 2695944 h 2855748"/>
              <a:gd name="connsiteX15" fmla="*/ 392886 w 7773590"/>
              <a:gd name="connsiteY15" fmla="*/ 2692186 h 2855748"/>
              <a:gd name="connsiteX16" fmla="*/ 411685 w 7773590"/>
              <a:gd name="connsiteY16" fmla="*/ 2679969 h 2855748"/>
              <a:gd name="connsiteX17" fmla="*/ 435184 w 7773590"/>
              <a:gd name="connsiteY17" fmla="*/ 2667752 h 2855748"/>
              <a:gd name="connsiteX18" fmla="*/ 469963 w 7773590"/>
              <a:gd name="connsiteY18" fmla="*/ 2649898 h 2855748"/>
              <a:gd name="connsiteX19" fmla="*/ 502862 w 7773590"/>
              <a:gd name="connsiteY19" fmla="*/ 2640501 h 2855748"/>
              <a:gd name="connsiteX20" fmla="*/ 532942 w 7773590"/>
              <a:gd name="connsiteY20" fmla="*/ 2631104 h 2855748"/>
              <a:gd name="connsiteX21" fmla="*/ 560201 w 7773590"/>
              <a:gd name="connsiteY21" fmla="*/ 2622647 h 2855748"/>
              <a:gd name="connsiteX22" fmla="*/ 573360 w 7773590"/>
              <a:gd name="connsiteY22" fmla="*/ 2606672 h 2855748"/>
              <a:gd name="connsiteX23" fmla="*/ 586519 w 7773590"/>
              <a:gd name="connsiteY23" fmla="*/ 2595396 h 2855748"/>
              <a:gd name="connsiteX24" fmla="*/ 606259 w 7773590"/>
              <a:gd name="connsiteY24" fmla="*/ 2589758 h 2855748"/>
              <a:gd name="connsiteX25" fmla="*/ 643858 w 7773590"/>
              <a:gd name="connsiteY25" fmla="*/ 2589758 h 2855748"/>
              <a:gd name="connsiteX26" fmla="*/ 659838 w 7773590"/>
              <a:gd name="connsiteY26" fmla="*/ 2580360 h 2855748"/>
              <a:gd name="connsiteX27" fmla="*/ 673937 w 7773590"/>
              <a:gd name="connsiteY27" fmla="*/ 2570024 h 2855748"/>
              <a:gd name="connsiteX28" fmla="*/ 688037 w 7773590"/>
              <a:gd name="connsiteY28" fmla="*/ 2570024 h 2855748"/>
              <a:gd name="connsiteX29" fmla="*/ 703077 w 7773590"/>
              <a:gd name="connsiteY29" fmla="*/ 2564386 h 2855748"/>
              <a:gd name="connsiteX30" fmla="*/ 712476 w 7773590"/>
              <a:gd name="connsiteY30" fmla="*/ 2557808 h 2855748"/>
              <a:gd name="connsiteX31" fmla="*/ 724697 w 7773590"/>
              <a:gd name="connsiteY31" fmla="*/ 2539014 h 2855748"/>
              <a:gd name="connsiteX32" fmla="*/ 742556 w 7773590"/>
              <a:gd name="connsiteY32" fmla="*/ 2529617 h 2855748"/>
              <a:gd name="connsiteX33" fmla="*/ 767935 w 7773590"/>
              <a:gd name="connsiteY33" fmla="*/ 2520220 h 2855748"/>
              <a:gd name="connsiteX34" fmla="*/ 785794 w 7773590"/>
              <a:gd name="connsiteY34" fmla="*/ 2514582 h 2855748"/>
              <a:gd name="connsiteX35" fmla="*/ 809294 w 7773590"/>
              <a:gd name="connsiteY35" fmla="*/ 2510824 h 2855748"/>
              <a:gd name="connsiteX36" fmla="*/ 823393 w 7773590"/>
              <a:gd name="connsiteY36" fmla="*/ 2505185 h 2855748"/>
              <a:gd name="connsiteX37" fmla="*/ 837493 w 7773590"/>
              <a:gd name="connsiteY37" fmla="*/ 2490150 h 2855748"/>
              <a:gd name="connsiteX38" fmla="*/ 853473 w 7773590"/>
              <a:gd name="connsiteY38" fmla="*/ 2474175 h 2855748"/>
              <a:gd name="connsiteX39" fmla="*/ 860053 w 7773590"/>
              <a:gd name="connsiteY39" fmla="*/ 2467597 h 2855748"/>
              <a:gd name="connsiteX40" fmla="*/ 896711 w 7773590"/>
              <a:gd name="connsiteY40" fmla="*/ 2467597 h 2855748"/>
              <a:gd name="connsiteX41" fmla="*/ 910811 w 7773590"/>
              <a:gd name="connsiteY41" fmla="*/ 2460080 h 2855748"/>
              <a:gd name="connsiteX42" fmla="*/ 932431 w 7773590"/>
              <a:gd name="connsiteY42" fmla="*/ 2447863 h 2855748"/>
              <a:gd name="connsiteX43" fmla="*/ 945590 w 7773590"/>
              <a:gd name="connsiteY43" fmla="*/ 2438466 h 2855748"/>
              <a:gd name="connsiteX44" fmla="*/ 958749 w 7773590"/>
              <a:gd name="connsiteY44" fmla="*/ 2438466 h 2855748"/>
              <a:gd name="connsiteX45" fmla="*/ 973789 w 7773590"/>
              <a:gd name="connsiteY45" fmla="*/ 2432828 h 2855748"/>
              <a:gd name="connsiteX46" fmla="*/ 984128 w 7773590"/>
              <a:gd name="connsiteY46" fmla="*/ 2432828 h 2855748"/>
              <a:gd name="connsiteX47" fmla="*/ 1005748 w 7773590"/>
              <a:gd name="connsiteY47" fmla="*/ 2406516 h 2855748"/>
              <a:gd name="connsiteX48" fmla="*/ 1032067 w 7773590"/>
              <a:gd name="connsiteY48" fmla="*/ 2382084 h 2855748"/>
              <a:gd name="connsiteX49" fmla="*/ 1047107 w 7773590"/>
              <a:gd name="connsiteY49" fmla="*/ 2378325 h 2855748"/>
              <a:gd name="connsiteX50" fmla="*/ 1070606 w 7773590"/>
              <a:gd name="connsiteY50" fmla="*/ 2355773 h 2855748"/>
              <a:gd name="connsiteX51" fmla="*/ 1090346 w 7773590"/>
              <a:gd name="connsiteY51" fmla="*/ 2347316 h 2855748"/>
              <a:gd name="connsiteX52" fmla="*/ 1108206 w 7773590"/>
              <a:gd name="connsiteY52" fmla="*/ 2347316 h 2855748"/>
              <a:gd name="connsiteX53" fmla="*/ 1125125 w 7773590"/>
              <a:gd name="connsiteY53" fmla="*/ 2343558 h 2855748"/>
              <a:gd name="connsiteX54" fmla="*/ 1138285 w 7773590"/>
              <a:gd name="connsiteY54" fmla="*/ 2336980 h 2855748"/>
              <a:gd name="connsiteX55" fmla="*/ 1154264 w 7773590"/>
              <a:gd name="connsiteY55" fmla="*/ 2328522 h 2855748"/>
              <a:gd name="connsiteX56" fmla="*/ 1183403 w 7773590"/>
              <a:gd name="connsiteY56" fmla="*/ 2317246 h 2855748"/>
              <a:gd name="connsiteX57" fmla="*/ 1205963 w 7773590"/>
              <a:gd name="connsiteY57" fmla="*/ 2310668 h 2855748"/>
              <a:gd name="connsiteX58" fmla="*/ 1225702 w 7773590"/>
              <a:gd name="connsiteY58" fmla="*/ 2303150 h 2855748"/>
              <a:gd name="connsiteX59" fmla="*/ 1255781 w 7773590"/>
              <a:gd name="connsiteY59" fmla="*/ 2289995 h 2855748"/>
              <a:gd name="connsiteX60" fmla="*/ 1274581 w 7773590"/>
              <a:gd name="connsiteY60" fmla="*/ 2283417 h 2855748"/>
              <a:gd name="connsiteX61" fmla="*/ 1292440 w 7773590"/>
              <a:gd name="connsiteY61" fmla="*/ 2270262 h 2855748"/>
              <a:gd name="connsiteX62" fmla="*/ 1303720 w 7773590"/>
              <a:gd name="connsiteY62" fmla="*/ 2257107 h 2855748"/>
              <a:gd name="connsiteX63" fmla="*/ 1322520 w 7773590"/>
              <a:gd name="connsiteY63" fmla="*/ 2244890 h 2855748"/>
              <a:gd name="connsiteX64" fmla="*/ 1336619 w 7773590"/>
              <a:gd name="connsiteY64" fmla="*/ 2240192 h 2855748"/>
              <a:gd name="connsiteX65" fmla="*/ 1374219 w 7773590"/>
              <a:gd name="connsiteY65" fmla="*/ 2240192 h 2855748"/>
              <a:gd name="connsiteX66" fmla="*/ 1383618 w 7773590"/>
              <a:gd name="connsiteY66" fmla="*/ 2230794 h 2855748"/>
              <a:gd name="connsiteX67" fmla="*/ 1398658 w 7773590"/>
              <a:gd name="connsiteY67" fmla="*/ 2219518 h 2855748"/>
              <a:gd name="connsiteX68" fmla="*/ 1415577 w 7773590"/>
              <a:gd name="connsiteY68" fmla="*/ 2212940 h 2855748"/>
              <a:gd name="connsiteX69" fmla="*/ 1435317 w 7773590"/>
              <a:gd name="connsiteY69" fmla="*/ 2212940 h 2855748"/>
              <a:gd name="connsiteX70" fmla="*/ 1454117 w 7773590"/>
              <a:gd name="connsiteY70" fmla="*/ 2206362 h 2855748"/>
              <a:gd name="connsiteX71" fmla="*/ 1479496 w 7773590"/>
              <a:gd name="connsiteY71" fmla="*/ 2196965 h 2855748"/>
              <a:gd name="connsiteX72" fmla="*/ 1498295 w 7773590"/>
              <a:gd name="connsiteY72" fmla="*/ 2179111 h 2855748"/>
              <a:gd name="connsiteX73" fmla="*/ 1513335 w 7773590"/>
              <a:gd name="connsiteY73" fmla="*/ 2160317 h 2855748"/>
              <a:gd name="connsiteX74" fmla="*/ 1526494 w 7773590"/>
              <a:gd name="connsiteY74" fmla="*/ 2142463 h 2855748"/>
              <a:gd name="connsiteX75" fmla="*/ 1535894 w 7773590"/>
              <a:gd name="connsiteY75" fmla="*/ 2128367 h 2855748"/>
              <a:gd name="connsiteX76" fmla="*/ 1549993 w 7773590"/>
              <a:gd name="connsiteY76" fmla="*/ 2119910 h 2855748"/>
              <a:gd name="connsiteX77" fmla="*/ 1565973 w 7773590"/>
              <a:gd name="connsiteY77" fmla="*/ 2113332 h 2855748"/>
              <a:gd name="connsiteX78" fmla="*/ 1586652 w 7773590"/>
              <a:gd name="connsiteY78" fmla="*/ 2113332 h 2855748"/>
              <a:gd name="connsiteX79" fmla="*/ 1607332 w 7773590"/>
              <a:gd name="connsiteY79" fmla="*/ 2103935 h 2855748"/>
              <a:gd name="connsiteX80" fmla="*/ 1627071 w 7773590"/>
              <a:gd name="connsiteY80" fmla="*/ 2097357 h 2855748"/>
              <a:gd name="connsiteX81" fmla="*/ 1646811 w 7773590"/>
              <a:gd name="connsiteY81" fmla="*/ 2097357 h 2855748"/>
              <a:gd name="connsiteX82" fmla="*/ 1665610 w 7773590"/>
              <a:gd name="connsiteY82" fmla="*/ 2091719 h 2855748"/>
              <a:gd name="connsiteX83" fmla="*/ 1684410 w 7773590"/>
              <a:gd name="connsiteY83" fmla="*/ 2086081 h 2855748"/>
              <a:gd name="connsiteX84" fmla="*/ 1700389 w 7773590"/>
              <a:gd name="connsiteY84" fmla="*/ 2076684 h 2855748"/>
              <a:gd name="connsiteX85" fmla="*/ 1716369 w 7773590"/>
              <a:gd name="connsiteY85" fmla="*/ 2062588 h 2855748"/>
              <a:gd name="connsiteX86" fmla="*/ 1738928 w 7773590"/>
              <a:gd name="connsiteY86" fmla="*/ 2051312 h 2855748"/>
              <a:gd name="connsiteX87" fmla="*/ 1751148 w 7773590"/>
              <a:gd name="connsiteY87" fmla="*/ 2043794 h 2855748"/>
              <a:gd name="connsiteX88" fmla="*/ 1790628 w 7773590"/>
              <a:gd name="connsiteY88" fmla="*/ 2043794 h 2855748"/>
              <a:gd name="connsiteX89" fmla="*/ 1800967 w 7773590"/>
              <a:gd name="connsiteY89" fmla="*/ 2035335 h 2855748"/>
              <a:gd name="connsiteX90" fmla="*/ 1818827 w 7773590"/>
              <a:gd name="connsiteY90" fmla="*/ 2023119 h 2855748"/>
              <a:gd name="connsiteX91" fmla="*/ 1834806 w 7773590"/>
              <a:gd name="connsiteY91" fmla="*/ 2012782 h 2855748"/>
              <a:gd name="connsiteX92" fmla="*/ 1854546 w 7773590"/>
              <a:gd name="connsiteY92" fmla="*/ 2002445 h 2855748"/>
              <a:gd name="connsiteX93" fmla="*/ 1871465 w 7773590"/>
              <a:gd name="connsiteY93" fmla="*/ 1996807 h 2855748"/>
              <a:gd name="connsiteX94" fmla="*/ 1892145 w 7773590"/>
              <a:gd name="connsiteY94" fmla="*/ 1992109 h 2855748"/>
              <a:gd name="connsiteX95" fmla="*/ 1915644 w 7773590"/>
              <a:gd name="connsiteY95" fmla="*/ 1992109 h 2855748"/>
              <a:gd name="connsiteX96" fmla="*/ 1936323 w 7773590"/>
              <a:gd name="connsiteY96" fmla="*/ 1981772 h 2855748"/>
              <a:gd name="connsiteX97" fmla="*/ 1958882 w 7773590"/>
              <a:gd name="connsiteY97" fmla="*/ 1975194 h 2855748"/>
              <a:gd name="connsiteX98" fmla="*/ 1977682 w 7773590"/>
              <a:gd name="connsiteY98" fmla="*/ 1969556 h 2855748"/>
              <a:gd name="connsiteX99" fmla="*/ 2010581 w 7773590"/>
              <a:gd name="connsiteY99" fmla="*/ 1962978 h 2855748"/>
              <a:gd name="connsiteX100" fmla="*/ 2027500 w 7773590"/>
              <a:gd name="connsiteY100" fmla="*/ 1957340 h 2855748"/>
              <a:gd name="connsiteX101" fmla="*/ 2039721 w 7773590"/>
              <a:gd name="connsiteY101" fmla="*/ 1953581 h 2855748"/>
              <a:gd name="connsiteX102" fmla="*/ 2070740 w 7773590"/>
              <a:gd name="connsiteY102" fmla="*/ 1953581 h 2855748"/>
              <a:gd name="connsiteX103" fmla="*/ 2097059 w 7773590"/>
              <a:gd name="connsiteY103" fmla="*/ 1919752 h 2855748"/>
              <a:gd name="connsiteX104" fmla="*/ 2121499 w 7773590"/>
              <a:gd name="connsiteY104" fmla="*/ 1913174 h 2855748"/>
              <a:gd name="connsiteX105" fmla="*/ 2135598 w 7773590"/>
              <a:gd name="connsiteY105" fmla="*/ 1904717 h 2855748"/>
              <a:gd name="connsiteX106" fmla="*/ 2151578 w 7773590"/>
              <a:gd name="connsiteY106" fmla="*/ 1898139 h 2855748"/>
              <a:gd name="connsiteX107" fmla="*/ 2166617 w 7773590"/>
              <a:gd name="connsiteY107" fmla="*/ 1891561 h 2855748"/>
              <a:gd name="connsiteX108" fmla="*/ 2183537 w 7773590"/>
              <a:gd name="connsiteY108" fmla="*/ 1882164 h 2855748"/>
              <a:gd name="connsiteX109" fmla="*/ 2192937 w 7773590"/>
              <a:gd name="connsiteY109" fmla="*/ 1878405 h 2855748"/>
              <a:gd name="connsiteX110" fmla="*/ 2243695 w 7773590"/>
              <a:gd name="connsiteY110" fmla="*/ 1878405 h 2855748"/>
              <a:gd name="connsiteX111" fmla="*/ 2259675 w 7773590"/>
              <a:gd name="connsiteY111" fmla="*/ 1864309 h 2855748"/>
              <a:gd name="connsiteX112" fmla="*/ 2275654 w 7773590"/>
              <a:gd name="connsiteY112" fmla="*/ 1854912 h 2855748"/>
              <a:gd name="connsiteX113" fmla="*/ 2291634 w 7773590"/>
              <a:gd name="connsiteY113" fmla="*/ 1849274 h 2855748"/>
              <a:gd name="connsiteX114" fmla="*/ 2310433 w 7773590"/>
              <a:gd name="connsiteY114" fmla="*/ 1845515 h 2855748"/>
              <a:gd name="connsiteX115" fmla="*/ 2338633 w 7773590"/>
              <a:gd name="connsiteY115" fmla="*/ 1839877 h 2855748"/>
              <a:gd name="connsiteX116" fmla="*/ 2359312 w 7773590"/>
              <a:gd name="connsiteY116" fmla="*/ 1833300 h 2855748"/>
              <a:gd name="connsiteX117" fmla="*/ 2373412 w 7773590"/>
              <a:gd name="connsiteY117" fmla="*/ 1823903 h 2855748"/>
              <a:gd name="connsiteX118" fmla="*/ 2400671 w 7773590"/>
              <a:gd name="connsiteY118" fmla="*/ 1809807 h 2855748"/>
              <a:gd name="connsiteX119" fmla="*/ 2409131 w 7773590"/>
              <a:gd name="connsiteY119" fmla="*/ 1802290 h 2855748"/>
              <a:gd name="connsiteX120" fmla="*/ 2418531 w 7773590"/>
              <a:gd name="connsiteY120" fmla="*/ 1791013 h 2855748"/>
              <a:gd name="connsiteX121" fmla="*/ 2455190 w 7773590"/>
              <a:gd name="connsiteY121" fmla="*/ 1786315 h 2855748"/>
              <a:gd name="connsiteX122" fmla="*/ 2468349 w 7773590"/>
              <a:gd name="connsiteY122" fmla="*/ 1778797 h 2855748"/>
              <a:gd name="connsiteX123" fmla="*/ 2484328 w 7773590"/>
              <a:gd name="connsiteY123" fmla="*/ 1768460 h 2855748"/>
              <a:gd name="connsiteX124" fmla="*/ 2498428 w 7773590"/>
              <a:gd name="connsiteY124" fmla="*/ 1762822 h 2855748"/>
              <a:gd name="connsiteX125" fmla="*/ 2521927 w 7773590"/>
              <a:gd name="connsiteY125" fmla="*/ 1754365 h 2855748"/>
              <a:gd name="connsiteX126" fmla="*/ 2530387 w 7773590"/>
              <a:gd name="connsiteY126" fmla="*/ 1754365 h 2855748"/>
              <a:gd name="connsiteX127" fmla="*/ 2581146 w 7773590"/>
              <a:gd name="connsiteY127" fmla="*/ 1746847 h 2855748"/>
              <a:gd name="connsiteX128" fmla="*/ 2623445 w 7773590"/>
              <a:gd name="connsiteY128" fmla="*/ 1746847 h 2855748"/>
              <a:gd name="connsiteX129" fmla="*/ 2648824 w 7773590"/>
              <a:gd name="connsiteY129" fmla="*/ 1738390 h 2855748"/>
              <a:gd name="connsiteX130" fmla="*/ 2660104 w 7773590"/>
              <a:gd name="connsiteY130" fmla="*/ 1733692 h 2855748"/>
              <a:gd name="connsiteX131" fmla="*/ 2669503 w 7773590"/>
              <a:gd name="connsiteY131" fmla="*/ 1724295 h 2855748"/>
              <a:gd name="connsiteX132" fmla="*/ 2682663 w 7773590"/>
              <a:gd name="connsiteY132" fmla="*/ 1718656 h 2855748"/>
              <a:gd name="connsiteX133" fmla="*/ 2700522 w 7773590"/>
              <a:gd name="connsiteY133" fmla="*/ 1718656 h 2855748"/>
              <a:gd name="connsiteX134" fmla="*/ 2726841 w 7773590"/>
              <a:gd name="connsiteY134" fmla="*/ 1701742 h 2855748"/>
              <a:gd name="connsiteX135" fmla="*/ 2744701 w 7773590"/>
              <a:gd name="connsiteY135" fmla="*/ 1688586 h 2855748"/>
              <a:gd name="connsiteX136" fmla="*/ 2763501 w 7773590"/>
              <a:gd name="connsiteY136" fmla="*/ 1675430 h 2855748"/>
              <a:gd name="connsiteX137" fmla="*/ 2781361 w 7773590"/>
              <a:gd name="connsiteY137" fmla="*/ 1664154 h 2855748"/>
              <a:gd name="connsiteX138" fmla="*/ 2788881 w 7773590"/>
              <a:gd name="connsiteY138" fmla="*/ 1650998 h 2855748"/>
              <a:gd name="connsiteX139" fmla="*/ 2792640 w 7773590"/>
              <a:gd name="connsiteY139" fmla="*/ 1639722 h 2855748"/>
              <a:gd name="connsiteX140" fmla="*/ 2798280 w 7773590"/>
              <a:gd name="connsiteY140" fmla="*/ 1629385 h 2855748"/>
              <a:gd name="connsiteX141" fmla="*/ 2806740 w 7773590"/>
              <a:gd name="connsiteY141" fmla="*/ 1620928 h 2855748"/>
              <a:gd name="connsiteX142" fmla="*/ 2823660 w 7773590"/>
              <a:gd name="connsiteY142" fmla="*/ 1617169 h 2855748"/>
              <a:gd name="connsiteX143" fmla="*/ 2840579 w 7773590"/>
              <a:gd name="connsiteY143" fmla="*/ 1613410 h 2855748"/>
              <a:gd name="connsiteX144" fmla="*/ 2864079 w 7773590"/>
              <a:gd name="connsiteY144" fmla="*/ 1608712 h 2855748"/>
              <a:gd name="connsiteX145" fmla="*/ 2887578 w 7773590"/>
              <a:gd name="connsiteY145" fmla="*/ 1604013 h 2855748"/>
              <a:gd name="connsiteX146" fmla="*/ 2906377 w 7773590"/>
              <a:gd name="connsiteY146" fmla="*/ 1604013 h 2855748"/>
              <a:gd name="connsiteX147" fmla="*/ 2930817 w 7773590"/>
              <a:gd name="connsiteY147" fmla="*/ 1598375 h 2855748"/>
              <a:gd name="connsiteX148" fmla="*/ 2989095 w 7773590"/>
              <a:gd name="connsiteY148" fmla="*/ 1598375 h 2855748"/>
              <a:gd name="connsiteX149" fmla="*/ 3005075 w 7773590"/>
              <a:gd name="connsiteY149" fmla="*/ 1588038 h 2855748"/>
              <a:gd name="connsiteX150" fmla="*/ 3024814 w 7773590"/>
              <a:gd name="connsiteY150" fmla="*/ 1572064 h 2855748"/>
              <a:gd name="connsiteX151" fmla="*/ 3042674 w 7773590"/>
              <a:gd name="connsiteY151" fmla="*/ 1561727 h 2855748"/>
              <a:gd name="connsiteX152" fmla="*/ 3076513 w 7773590"/>
              <a:gd name="connsiteY152" fmla="*/ 1561727 h 2855748"/>
              <a:gd name="connsiteX153" fmla="*/ 3090613 w 7773590"/>
              <a:gd name="connsiteY153" fmla="*/ 1546692 h 2855748"/>
              <a:gd name="connsiteX154" fmla="*/ 3104712 w 7773590"/>
              <a:gd name="connsiteY154" fmla="*/ 1539174 h 2855748"/>
              <a:gd name="connsiteX155" fmla="*/ 3130092 w 7773590"/>
              <a:gd name="connsiteY155" fmla="*/ 1532596 h 2855748"/>
              <a:gd name="connsiteX156" fmla="*/ 3148891 w 7773590"/>
              <a:gd name="connsiteY156" fmla="*/ 1521320 h 2855748"/>
              <a:gd name="connsiteX157" fmla="*/ 3162991 w 7773590"/>
              <a:gd name="connsiteY157" fmla="*/ 1509103 h 2855748"/>
              <a:gd name="connsiteX158" fmla="*/ 3211869 w 7773590"/>
              <a:gd name="connsiteY158" fmla="*/ 1509103 h 2855748"/>
              <a:gd name="connsiteX159" fmla="*/ 3239129 w 7773590"/>
              <a:gd name="connsiteY159" fmla="*/ 1498766 h 2855748"/>
              <a:gd name="connsiteX160" fmla="*/ 3266388 w 7773590"/>
              <a:gd name="connsiteY160" fmla="*/ 1489369 h 2855748"/>
              <a:gd name="connsiteX161" fmla="*/ 3295527 w 7773590"/>
              <a:gd name="connsiteY161" fmla="*/ 1479033 h 2855748"/>
              <a:gd name="connsiteX162" fmla="*/ 3321846 w 7773590"/>
              <a:gd name="connsiteY162" fmla="*/ 1467757 h 2855748"/>
              <a:gd name="connsiteX163" fmla="*/ 3343465 w 7773590"/>
              <a:gd name="connsiteY163" fmla="*/ 1452721 h 2855748"/>
              <a:gd name="connsiteX164" fmla="*/ 3365085 w 7773590"/>
              <a:gd name="connsiteY164" fmla="*/ 1433927 h 2855748"/>
              <a:gd name="connsiteX165" fmla="*/ 3382005 w 7773590"/>
              <a:gd name="connsiteY165" fmla="*/ 1411375 h 2855748"/>
              <a:gd name="connsiteX166" fmla="*/ 3402684 w 7773590"/>
              <a:gd name="connsiteY166" fmla="*/ 1402917 h 2855748"/>
              <a:gd name="connsiteX167" fmla="*/ 3433703 w 7773590"/>
              <a:gd name="connsiteY167" fmla="*/ 1386942 h 2855748"/>
              <a:gd name="connsiteX168" fmla="*/ 3463783 w 7773590"/>
              <a:gd name="connsiteY168" fmla="*/ 1371907 h 2855748"/>
              <a:gd name="connsiteX169" fmla="*/ 3496682 w 7773590"/>
              <a:gd name="connsiteY169" fmla="*/ 1354053 h 2855748"/>
              <a:gd name="connsiteX170" fmla="*/ 3513601 w 7773590"/>
              <a:gd name="connsiteY170" fmla="*/ 1341836 h 2855748"/>
              <a:gd name="connsiteX171" fmla="*/ 3535221 w 7773590"/>
              <a:gd name="connsiteY171" fmla="*/ 1325861 h 2855748"/>
              <a:gd name="connsiteX172" fmla="*/ 3546500 w 7773590"/>
              <a:gd name="connsiteY172" fmla="*/ 1308947 h 2855748"/>
              <a:gd name="connsiteX173" fmla="*/ 3557780 w 7773590"/>
              <a:gd name="connsiteY173" fmla="*/ 1303309 h 2855748"/>
              <a:gd name="connsiteX174" fmla="*/ 3585039 w 7773590"/>
              <a:gd name="connsiteY174" fmla="*/ 1296731 h 2855748"/>
              <a:gd name="connsiteX175" fmla="*/ 3613238 w 7773590"/>
              <a:gd name="connsiteY175" fmla="*/ 1286394 h 2855748"/>
              <a:gd name="connsiteX176" fmla="*/ 3634858 w 7773590"/>
              <a:gd name="connsiteY176" fmla="*/ 1276997 h 2855748"/>
              <a:gd name="connsiteX177" fmla="*/ 3659297 w 7773590"/>
              <a:gd name="connsiteY177" fmla="*/ 1267600 h 2855748"/>
              <a:gd name="connsiteX178" fmla="*/ 3674337 w 7773590"/>
              <a:gd name="connsiteY178" fmla="*/ 1256324 h 2855748"/>
              <a:gd name="connsiteX179" fmla="*/ 3686557 w 7773590"/>
              <a:gd name="connsiteY179" fmla="*/ 1248806 h 2855748"/>
              <a:gd name="connsiteX180" fmla="*/ 3704416 w 7773590"/>
              <a:gd name="connsiteY180" fmla="*/ 1248806 h 2855748"/>
              <a:gd name="connsiteX181" fmla="*/ 3731675 w 7773590"/>
              <a:gd name="connsiteY181" fmla="*/ 1244118 h 2855748"/>
              <a:gd name="connsiteX182" fmla="*/ 3758934 w 7773590"/>
              <a:gd name="connsiteY182" fmla="*/ 1238469 h 2855748"/>
              <a:gd name="connsiteX183" fmla="*/ 3777734 w 7773590"/>
              <a:gd name="connsiteY183" fmla="*/ 1234710 h 2855748"/>
              <a:gd name="connsiteX184" fmla="*/ 3797474 w 7773590"/>
              <a:gd name="connsiteY184" fmla="*/ 1225314 h 2855748"/>
              <a:gd name="connsiteX185" fmla="*/ 3818153 w 7773590"/>
              <a:gd name="connsiteY185" fmla="*/ 1218736 h 2855748"/>
              <a:gd name="connsiteX186" fmla="*/ 3826613 w 7773590"/>
              <a:gd name="connsiteY186" fmla="*/ 1203701 h 2855748"/>
              <a:gd name="connsiteX187" fmla="*/ 3836013 w 7773590"/>
              <a:gd name="connsiteY187" fmla="*/ 1198063 h 2855748"/>
              <a:gd name="connsiteX188" fmla="*/ 3855752 w 7773590"/>
              <a:gd name="connsiteY188" fmla="*/ 1198063 h 2855748"/>
              <a:gd name="connsiteX189" fmla="*/ 3892411 w 7773590"/>
              <a:gd name="connsiteY189" fmla="*/ 1192424 h 2855748"/>
              <a:gd name="connsiteX190" fmla="*/ 3914031 w 7773590"/>
              <a:gd name="connsiteY190" fmla="*/ 1192424 h 2855748"/>
              <a:gd name="connsiteX191" fmla="*/ 3941290 w 7773590"/>
              <a:gd name="connsiteY191" fmla="*/ 1180208 h 2855748"/>
              <a:gd name="connsiteX192" fmla="*/ 3966670 w 7773590"/>
              <a:gd name="connsiteY192" fmla="*/ 1171751 h 2855748"/>
              <a:gd name="connsiteX193" fmla="*/ 3993929 w 7773590"/>
              <a:gd name="connsiteY193" fmla="*/ 1162354 h 2855748"/>
              <a:gd name="connsiteX194" fmla="*/ 4020248 w 7773590"/>
              <a:gd name="connsiteY194" fmla="*/ 1152017 h 2855748"/>
              <a:gd name="connsiteX195" fmla="*/ 4044687 w 7773590"/>
              <a:gd name="connsiteY195" fmla="*/ 1148258 h 2855748"/>
              <a:gd name="connsiteX196" fmla="*/ 4095446 w 7773590"/>
              <a:gd name="connsiteY196" fmla="*/ 1148258 h 2855748"/>
              <a:gd name="connsiteX197" fmla="*/ 4118945 w 7773590"/>
              <a:gd name="connsiteY197" fmla="*/ 1143559 h 2855748"/>
              <a:gd name="connsiteX198" fmla="*/ 4144325 w 7773590"/>
              <a:gd name="connsiteY198" fmla="*/ 1138861 h 2855748"/>
              <a:gd name="connsiteX199" fmla="*/ 4173229 w 7773590"/>
              <a:gd name="connsiteY199" fmla="*/ 1126645 h 2855748"/>
              <a:gd name="connsiteX200" fmla="*/ 4190383 w 7773590"/>
              <a:gd name="connsiteY200" fmla="*/ 1117248 h 2855748"/>
              <a:gd name="connsiteX201" fmla="*/ 4208242 w 7773590"/>
              <a:gd name="connsiteY201" fmla="*/ 1112550 h 2855748"/>
              <a:gd name="connsiteX202" fmla="*/ 4229862 w 7773590"/>
              <a:gd name="connsiteY202" fmla="*/ 1098454 h 2855748"/>
              <a:gd name="connsiteX203" fmla="*/ 4257121 w 7773590"/>
              <a:gd name="connsiteY203" fmla="*/ 1086238 h 2855748"/>
              <a:gd name="connsiteX204" fmla="*/ 4277801 w 7773590"/>
              <a:gd name="connsiteY204" fmla="*/ 1075901 h 2855748"/>
              <a:gd name="connsiteX205" fmla="*/ 4303180 w 7773590"/>
              <a:gd name="connsiteY205" fmla="*/ 1066504 h 2855748"/>
              <a:gd name="connsiteX206" fmla="*/ 4314460 w 7773590"/>
              <a:gd name="connsiteY206" fmla="*/ 1062745 h 2855748"/>
              <a:gd name="connsiteX207" fmla="*/ 4328559 w 7773590"/>
              <a:gd name="connsiteY207" fmla="*/ 1049590 h 2855748"/>
              <a:gd name="connsiteX208" fmla="*/ 4337959 w 7773590"/>
              <a:gd name="connsiteY208" fmla="*/ 1037373 h 2855748"/>
              <a:gd name="connsiteX209" fmla="*/ 4352059 w 7773590"/>
              <a:gd name="connsiteY209" fmla="*/ 1032675 h 2855748"/>
              <a:gd name="connsiteX210" fmla="*/ 4372738 w 7773590"/>
              <a:gd name="connsiteY210" fmla="*/ 1032675 h 2855748"/>
              <a:gd name="connsiteX211" fmla="*/ 4399057 w 7773590"/>
              <a:gd name="connsiteY211" fmla="*/ 1026097 h 2855748"/>
              <a:gd name="connsiteX212" fmla="*/ 4418797 w 7773590"/>
              <a:gd name="connsiteY212" fmla="*/ 1018579 h 2855748"/>
              <a:gd name="connsiteX213" fmla="*/ 4448876 w 7773590"/>
              <a:gd name="connsiteY213" fmla="*/ 1018579 h 2855748"/>
              <a:gd name="connsiteX214" fmla="*/ 4478015 w 7773590"/>
              <a:gd name="connsiteY214" fmla="*/ 1012941 h 2855748"/>
              <a:gd name="connsiteX215" fmla="*/ 4497755 w 7773590"/>
              <a:gd name="connsiteY215" fmla="*/ 1012941 h 2855748"/>
              <a:gd name="connsiteX216" fmla="*/ 4523134 w 7773590"/>
              <a:gd name="connsiteY216" fmla="*/ 998846 h 2855748"/>
              <a:gd name="connsiteX217" fmla="*/ 4544753 w 7773590"/>
              <a:gd name="connsiteY217" fmla="*/ 992268 h 2855748"/>
              <a:gd name="connsiteX218" fmla="*/ 4595512 w 7773590"/>
              <a:gd name="connsiteY218" fmla="*/ 992268 h 2855748"/>
              <a:gd name="connsiteX219" fmla="*/ 4611492 w 7773590"/>
              <a:gd name="connsiteY219" fmla="*/ 987569 h 2855748"/>
              <a:gd name="connsiteX220" fmla="*/ 4622771 w 7773590"/>
              <a:gd name="connsiteY220" fmla="*/ 980052 h 2855748"/>
              <a:gd name="connsiteX221" fmla="*/ 4635931 w 7773590"/>
              <a:gd name="connsiteY221" fmla="*/ 961258 h 2855748"/>
              <a:gd name="connsiteX222" fmla="*/ 4644390 w 7773590"/>
              <a:gd name="connsiteY222" fmla="*/ 952800 h 2855748"/>
              <a:gd name="connsiteX223" fmla="*/ 4688569 w 7773590"/>
              <a:gd name="connsiteY223" fmla="*/ 952800 h 2855748"/>
              <a:gd name="connsiteX224" fmla="*/ 4710188 w 7773590"/>
              <a:gd name="connsiteY224" fmla="*/ 948102 h 2855748"/>
              <a:gd name="connsiteX225" fmla="*/ 4727108 w 7773590"/>
              <a:gd name="connsiteY225" fmla="*/ 938705 h 2855748"/>
              <a:gd name="connsiteX226" fmla="*/ 4741208 w 7773590"/>
              <a:gd name="connsiteY226" fmla="*/ 938705 h 2855748"/>
              <a:gd name="connsiteX227" fmla="*/ 4760947 w 7773590"/>
              <a:gd name="connsiteY227" fmla="*/ 932127 h 2855748"/>
              <a:gd name="connsiteX228" fmla="*/ 4781627 w 7773590"/>
              <a:gd name="connsiteY228" fmla="*/ 928368 h 2855748"/>
              <a:gd name="connsiteX229" fmla="*/ 4803246 w 7773590"/>
              <a:gd name="connsiteY229" fmla="*/ 928368 h 2855748"/>
              <a:gd name="connsiteX230" fmla="*/ 4819225 w 7773590"/>
              <a:gd name="connsiteY230" fmla="*/ 920850 h 2855748"/>
              <a:gd name="connsiteX231" fmla="*/ 4840845 w 7773590"/>
              <a:gd name="connsiteY231" fmla="*/ 913333 h 2855748"/>
              <a:gd name="connsiteX232" fmla="*/ 4855884 w 7773590"/>
              <a:gd name="connsiteY232" fmla="*/ 904876 h 2855748"/>
              <a:gd name="connsiteX233" fmla="*/ 4911343 w 7773590"/>
              <a:gd name="connsiteY233" fmla="*/ 904876 h 2855748"/>
              <a:gd name="connsiteX234" fmla="*/ 4931082 w 7773590"/>
              <a:gd name="connsiteY234" fmla="*/ 900177 h 2855748"/>
              <a:gd name="connsiteX235" fmla="*/ 4945182 w 7773590"/>
              <a:gd name="connsiteY235" fmla="*/ 896418 h 2855748"/>
              <a:gd name="connsiteX236" fmla="*/ 4968682 w 7773590"/>
              <a:gd name="connsiteY236" fmla="*/ 888901 h 2855748"/>
              <a:gd name="connsiteX237" fmla="*/ 4990302 w 7773590"/>
              <a:gd name="connsiteY237" fmla="*/ 879504 h 2855748"/>
              <a:gd name="connsiteX238" fmla="*/ 5012861 w 7773590"/>
              <a:gd name="connsiteY238" fmla="*/ 873866 h 2855748"/>
              <a:gd name="connsiteX239" fmla="*/ 5033540 w 7773590"/>
              <a:gd name="connsiteY239" fmla="*/ 867288 h 2855748"/>
              <a:gd name="connsiteX240" fmla="*/ 5048580 w 7773590"/>
              <a:gd name="connsiteY240" fmla="*/ 867288 h 2855748"/>
              <a:gd name="connsiteX241" fmla="*/ 5067379 w 7773590"/>
              <a:gd name="connsiteY241" fmla="*/ 860710 h 2855748"/>
              <a:gd name="connsiteX242" fmla="*/ 5080538 w 7773590"/>
              <a:gd name="connsiteY242" fmla="*/ 850373 h 2855748"/>
              <a:gd name="connsiteX243" fmla="*/ 5095578 w 7773590"/>
              <a:gd name="connsiteY243" fmla="*/ 840976 h 2855748"/>
              <a:gd name="connsiteX244" fmla="*/ 5118138 w 7773590"/>
              <a:gd name="connsiteY244" fmla="*/ 834398 h 2855748"/>
              <a:gd name="connsiteX245" fmla="*/ 5138817 w 7773590"/>
              <a:gd name="connsiteY245" fmla="*/ 829700 h 2855748"/>
              <a:gd name="connsiteX246" fmla="*/ 5165136 w 7773590"/>
              <a:gd name="connsiteY246" fmla="*/ 822182 h 2855748"/>
              <a:gd name="connsiteX247" fmla="*/ 5198035 w 7773590"/>
              <a:gd name="connsiteY247" fmla="*/ 809966 h 2855748"/>
              <a:gd name="connsiteX248" fmla="*/ 5223415 w 7773590"/>
              <a:gd name="connsiteY248" fmla="*/ 803388 h 2855748"/>
              <a:gd name="connsiteX249" fmla="*/ 5258194 w 7773590"/>
              <a:gd name="connsiteY249" fmla="*/ 798689 h 2855748"/>
              <a:gd name="connsiteX250" fmla="*/ 5288273 w 7773590"/>
              <a:gd name="connsiteY250" fmla="*/ 790232 h 2855748"/>
              <a:gd name="connsiteX251" fmla="*/ 5308013 w 7773590"/>
              <a:gd name="connsiteY251" fmla="*/ 784594 h 2855748"/>
              <a:gd name="connsiteX252" fmla="*/ 5336212 w 7773590"/>
              <a:gd name="connsiteY252" fmla="*/ 779895 h 2855748"/>
              <a:gd name="connsiteX253" fmla="*/ 5358771 w 7773590"/>
              <a:gd name="connsiteY253" fmla="*/ 779895 h 2855748"/>
              <a:gd name="connsiteX254" fmla="*/ 5387910 w 7773590"/>
              <a:gd name="connsiteY254" fmla="*/ 776137 h 2855748"/>
              <a:gd name="connsiteX255" fmla="*/ 5402950 w 7773590"/>
              <a:gd name="connsiteY255" fmla="*/ 776137 h 2855748"/>
              <a:gd name="connsiteX256" fmla="*/ 5428329 w 7773590"/>
              <a:gd name="connsiteY256" fmla="*/ 768619 h 2855748"/>
              <a:gd name="connsiteX257" fmla="*/ 5446189 w 7773590"/>
              <a:gd name="connsiteY257" fmla="*/ 761101 h 2855748"/>
              <a:gd name="connsiteX258" fmla="*/ 5463108 w 7773590"/>
              <a:gd name="connsiteY258" fmla="*/ 754524 h 2855748"/>
              <a:gd name="connsiteX259" fmla="*/ 5486607 w 7773590"/>
              <a:gd name="connsiteY259" fmla="*/ 746066 h 2855748"/>
              <a:gd name="connsiteX260" fmla="*/ 5500707 w 7773590"/>
              <a:gd name="connsiteY260" fmla="*/ 740428 h 2855748"/>
              <a:gd name="connsiteX261" fmla="*/ 5524207 w 7773590"/>
              <a:gd name="connsiteY261" fmla="*/ 740428 h 2855748"/>
              <a:gd name="connsiteX262" fmla="*/ 5546766 w 7773590"/>
              <a:gd name="connsiteY262" fmla="*/ 731971 h 2855748"/>
              <a:gd name="connsiteX263" fmla="*/ 5569325 w 7773590"/>
              <a:gd name="connsiteY263" fmla="*/ 727272 h 2855748"/>
              <a:gd name="connsiteX264" fmla="*/ 5583425 w 7773590"/>
              <a:gd name="connsiteY264" fmla="*/ 720694 h 2855748"/>
              <a:gd name="connsiteX265" fmla="*/ 5602225 w 7773590"/>
              <a:gd name="connsiteY265" fmla="*/ 720694 h 2855748"/>
              <a:gd name="connsiteX266" fmla="*/ 5617264 w 7773590"/>
              <a:gd name="connsiteY266" fmla="*/ 712237 h 2855748"/>
              <a:gd name="connsiteX267" fmla="*/ 5637004 w 7773590"/>
              <a:gd name="connsiteY267" fmla="*/ 708478 h 2855748"/>
              <a:gd name="connsiteX268" fmla="*/ 5650163 w 7773590"/>
              <a:gd name="connsiteY268" fmla="*/ 708478 h 2855748"/>
              <a:gd name="connsiteX269" fmla="*/ 5658623 w 7773590"/>
              <a:gd name="connsiteY269" fmla="*/ 692504 h 2855748"/>
              <a:gd name="connsiteX270" fmla="*/ 5672723 w 7773590"/>
              <a:gd name="connsiteY270" fmla="*/ 683107 h 2855748"/>
              <a:gd name="connsiteX271" fmla="*/ 5685882 w 7773590"/>
              <a:gd name="connsiteY271" fmla="*/ 679348 h 2855748"/>
              <a:gd name="connsiteX272" fmla="*/ 5696222 w 7773590"/>
              <a:gd name="connsiteY272" fmla="*/ 667131 h 2855748"/>
              <a:gd name="connsiteX273" fmla="*/ 5709381 w 7773590"/>
              <a:gd name="connsiteY273" fmla="*/ 653976 h 2855748"/>
              <a:gd name="connsiteX274" fmla="*/ 5724421 w 7773590"/>
              <a:gd name="connsiteY274" fmla="*/ 644579 h 2855748"/>
              <a:gd name="connsiteX275" fmla="*/ 5736641 w 7773590"/>
              <a:gd name="connsiteY275" fmla="*/ 639881 h 2855748"/>
              <a:gd name="connsiteX276" fmla="*/ 5747920 w 7773590"/>
              <a:gd name="connsiteY276" fmla="*/ 639881 h 2855748"/>
              <a:gd name="connsiteX277" fmla="*/ 5758260 w 7773590"/>
              <a:gd name="connsiteY277" fmla="*/ 629544 h 2855748"/>
              <a:gd name="connsiteX278" fmla="*/ 5765780 w 7773590"/>
              <a:gd name="connsiteY278" fmla="*/ 619207 h 2855748"/>
              <a:gd name="connsiteX279" fmla="*/ 5772360 w 7773590"/>
              <a:gd name="connsiteY279" fmla="*/ 610750 h 2855748"/>
              <a:gd name="connsiteX280" fmla="*/ 5789279 w 7773590"/>
              <a:gd name="connsiteY280" fmla="*/ 604172 h 2855748"/>
              <a:gd name="connsiteX281" fmla="*/ 5805259 w 7773590"/>
              <a:gd name="connsiteY281" fmla="*/ 597594 h 2855748"/>
              <a:gd name="connsiteX282" fmla="*/ 5821238 w 7773590"/>
              <a:gd name="connsiteY282" fmla="*/ 597594 h 2855748"/>
              <a:gd name="connsiteX283" fmla="*/ 5832518 w 7773590"/>
              <a:gd name="connsiteY283" fmla="*/ 589137 h 2855748"/>
              <a:gd name="connsiteX284" fmla="*/ 5841918 w 7773590"/>
              <a:gd name="connsiteY284" fmla="*/ 584438 h 2855748"/>
              <a:gd name="connsiteX285" fmla="*/ 5852258 w 7773590"/>
              <a:gd name="connsiteY285" fmla="*/ 584438 h 2855748"/>
              <a:gd name="connsiteX286" fmla="*/ 5862598 w 7773590"/>
              <a:gd name="connsiteY286" fmla="*/ 578800 h 2855748"/>
              <a:gd name="connsiteX287" fmla="*/ 5903017 w 7773590"/>
              <a:gd name="connsiteY287" fmla="*/ 578800 h 2855748"/>
              <a:gd name="connsiteX288" fmla="*/ 5911477 w 7773590"/>
              <a:gd name="connsiteY288" fmla="*/ 573162 h 2855748"/>
              <a:gd name="connsiteX289" fmla="*/ 5922756 w 7773590"/>
              <a:gd name="connsiteY289" fmla="*/ 564705 h 2855748"/>
              <a:gd name="connsiteX290" fmla="*/ 5984795 w 7773590"/>
              <a:gd name="connsiteY290" fmla="*/ 564705 h 2855748"/>
              <a:gd name="connsiteX291" fmla="*/ 6000774 w 7773590"/>
              <a:gd name="connsiteY291" fmla="*/ 560946 h 2855748"/>
              <a:gd name="connsiteX292" fmla="*/ 6082552 w 7773590"/>
              <a:gd name="connsiteY292" fmla="*/ 560946 h 2855748"/>
              <a:gd name="connsiteX293" fmla="*/ 6116391 w 7773590"/>
              <a:gd name="connsiteY293" fmla="*/ 553428 h 2855748"/>
              <a:gd name="connsiteX294" fmla="*/ 6133311 w 7773590"/>
              <a:gd name="connsiteY294" fmla="*/ 545911 h 2855748"/>
              <a:gd name="connsiteX295" fmla="*/ 6149290 w 7773590"/>
              <a:gd name="connsiteY295" fmla="*/ 545911 h 2855748"/>
              <a:gd name="connsiteX296" fmla="*/ 6188769 w 7773590"/>
              <a:gd name="connsiteY296" fmla="*/ 540272 h 2855748"/>
              <a:gd name="connsiteX297" fmla="*/ 6210389 w 7773590"/>
              <a:gd name="connsiteY297" fmla="*/ 533695 h 2855748"/>
              <a:gd name="connsiteX298" fmla="*/ 6219788 w 7773590"/>
              <a:gd name="connsiteY298" fmla="*/ 525237 h 2855748"/>
              <a:gd name="connsiteX299" fmla="*/ 6252687 w 7773590"/>
              <a:gd name="connsiteY299" fmla="*/ 525237 h 2855748"/>
              <a:gd name="connsiteX300" fmla="*/ 6279946 w 7773590"/>
              <a:gd name="connsiteY300" fmla="*/ 519599 h 2855748"/>
              <a:gd name="connsiteX301" fmla="*/ 6294986 w 7773590"/>
              <a:gd name="connsiteY301" fmla="*/ 513961 h 2855748"/>
              <a:gd name="connsiteX302" fmla="*/ 6310026 w 7773590"/>
              <a:gd name="connsiteY302" fmla="*/ 502684 h 2855748"/>
              <a:gd name="connsiteX303" fmla="*/ 6321306 w 7773590"/>
              <a:gd name="connsiteY303" fmla="*/ 497046 h 2855748"/>
              <a:gd name="connsiteX304" fmla="*/ 6333526 w 7773590"/>
              <a:gd name="connsiteY304" fmla="*/ 497046 h 2855748"/>
              <a:gd name="connsiteX305" fmla="*/ 6343865 w 7773590"/>
              <a:gd name="connsiteY305" fmla="*/ 482951 h 2855748"/>
              <a:gd name="connsiteX306" fmla="*/ 6352325 w 7773590"/>
              <a:gd name="connsiteY306" fmla="*/ 476373 h 2855748"/>
              <a:gd name="connsiteX307" fmla="*/ 6362665 w 7773590"/>
              <a:gd name="connsiteY307" fmla="*/ 471674 h 2855748"/>
              <a:gd name="connsiteX308" fmla="*/ 6378644 w 7773590"/>
              <a:gd name="connsiteY308" fmla="*/ 467915 h 2855748"/>
              <a:gd name="connsiteX309" fmla="*/ 6402143 w 7773590"/>
              <a:gd name="connsiteY309" fmla="*/ 467915 h 2855748"/>
              <a:gd name="connsiteX310" fmla="*/ 6414364 w 7773590"/>
              <a:gd name="connsiteY310" fmla="*/ 462277 h 2855748"/>
              <a:gd name="connsiteX311" fmla="*/ 6426584 w 7773590"/>
              <a:gd name="connsiteY311" fmla="*/ 448182 h 2855748"/>
              <a:gd name="connsiteX312" fmla="*/ 6438803 w 7773590"/>
              <a:gd name="connsiteY312" fmla="*/ 433147 h 2855748"/>
              <a:gd name="connsiteX313" fmla="*/ 6454783 w 7773590"/>
              <a:gd name="connsiteY313" fmla="*/ 424689 h 2855748"/>
              <a:gd name="connsiteX314" fmla="*/ 6492383 w 7773590"/>
              <a:gd name="connsiteY314" fmla="*/ 424689 h 2855748"/>
              <a:gd name="connsiteX315" fmla="*/ 6510242 w 7773590"/>
              <a:gd name="connsiteY315" fmla="*/ 418111 h 2855748"/>
              <a:gd name="connsiteX316" fmla="*/ 6525282 w 7773590"/>
              <a:gd name="connsiteY316" fmla="*/ 409654 h 2855748"/>
              <a:gd name="connsiteX317" fmla="*/ 6542201 w 7773590"/>
              <a:gd name="connsiteY317" fmla="*/ 391800 h 2855748"/>
              <a:gd name="connsiteX318" fmla="*/ 6651238 w 7773590"/>
              <a:gd name="connsiteY318" fmla="*/ 386162 h 2855748"/>
              <a:gd name="connsiteX319" fmla="*/ 6666278 w 7773590"/>
              <a:gd name="connsiteY319" fmla="*/ 373006 h 2855748"/>
              <a:gd name="connsiteX320" fmla="*/ 6686018 w 7773590"/>
              <a:gd name="connsiteY320" fmla="*/ 363609 h 2855748"/>
              <a:gd name="connsiteX321" fmla="*/ 6708577 w 7773590"/>
              <a:gd name="connsiteY321" fmla="*/ 354212 h 2855748"/>
              <a:gd name="connsiteX322" fmla="*/ 6731136 w 7773590"/>
              <a:gd name="connsiteY322" fmla="*/ 344815 h 2855748"/>
              <a:gd name="connsiteX323" fmla="*/ 6748996 w 7773590"/>
              <a:gd name="connsiteY323" fmla="*/ 337298 h 2855748"/>
              <a:gd name="connsiteX324" fmla="*/ 6762155 w 7773590"/>
              <a:gd name="connsiteY324" fmla="*/ 328840 h 2855748"/>
              <a:gd name="connsiteX325" fmla="*/ 6774375 w 7773590"/>
              <a:gd name="connsiteY325" fmla="*/ 318504 h 2855748"/>
              <a:gd name="connsiteX326" fmla="*/ 6780955 w 7773590"/>
              <a:gd name="connsiteY326" fmla="*/ 312865 h 2855748"/>
              <a:gd name="connsiteX327" fmla="*/ 6798814 w 7773590"/>
              <a:gd name="connsiteY327" fmla="*/ 312865 h 2855748"/>
              <a:gd name="connsiteX328" fmla="*/ 6810092 w 7773590"/>
              <a:gd name="connsiteY328" fmla="*/ 305347 h 2855748"/>
              <a:gd name="connsiteX329" fmla="*/ 6821372 w 7773590"/>
              <a:gd name="connsiteY329" fmla="*/ 298770 h 2855748"/>
              <a:gd name="connsiteX330" fmla="*/ 6841111 w 7773590"/>
              <a:gd name="connsiteY330" fmla="*/ 281855 h 2855748"/>
              <a:gd name="connsiteX331" fmla="*/ 6862731 w 7773590"/>
              <a:gd name="connsiteY331" fmla="*/ 262121 h 2855748"/>
              <a:gd name="connsiteX332" fmla="*/ 6970828 w 7773590"/>
              <a:gd name="connsiteY332" fmla="*/ 255543 h 2855748"/>
              <a:gd name="connsiteX333" fmla="*/ 6984927 w 7773590"/>
              <a:gd name="connsiteY333" fmla="*/ 247086 h 2855748"/>
              <a:gd name="connsiteX334" fmla="*/ 7004667 w 7773590"/>
              <a:gd name="connsiteY334" fmla="*/ 243327 h 2855748"/>
              <a:gd name="connsiteX335" fmla="*/ 7044146 w 7773590"/>
              <a:gd name="connsiteY335" fmla="*/ 235810 h 2855748"/>
              <a:gd name="connsiteX336" fmla="*/ 7072345 w 7773590"/>
              <a:gd name="connsiteY336" fmla="*/ 231111 h 2855748"/>
              <a:gd name="connsiteX337" fmla="*/ 7094905 w 7773590"/>
              <a:gd name="connsiteY337" fmla="*/ 222654 h 2855748"/>
              <a:gd name="connsiteX338" fmla="*/ 7123104 w 7773590"/>
              <a:gd name="connsiteY338" fmla="*/ 218895 h 2855748"/>
              <a:gd name="connsiteX339" fmla="*/ 7133444 w 7773590"/>
              <a:gd name="connsiteY339" fmla="*/ 206678 h 2855748"/>
              <a:gd name="connsiteX340" fmla="*/ 7149424 w 7773590"/>
              <a:gd name="connsiteY340" fmla="*/ 192583 h 2855748"/>
              <a:gd name="connsiteX341" fmla="*/ 7167283 w 7773590"/>
              <a:gd name="connsiteY341" fmla="*/ 186005 h 2855748"/>
              <a:gd name="connsiteX342" fmla="*/ 7183262 w 7773590"/>
              <a:gd name="connsiteY342" fmla="*/ 179427 h 2855748"/>
              <a:gd name="connsiteX343" fmla="*/ 7210522 w 7773590"/>
              <a:gd name="connsiteY343" fmla="*/ 173789 h 2855748"/>
              <a:gd name="connsiteX344" fmla="*/ 7269741 w 7773590"/>
              <a:gd name="connsiteY344" fmla="*/ 173789 h 2855748"/>
              <a:gd name="connsiteX345" fmla="*/ 7292300 w 7773590"/>
              <a:gd name="connsiteY345" fmla="*/ 169091 h 2855748"/>
              <a:gd name="connsiteX346" fmla="*/ 7311100 w 7773590"/>
              <a:gd name="connsiteY346" fmla="*/ 158754 h 2855748"/>
              <a:gd name="connsiteX347" fmla="*/ 7330839 w 7773590"/>
              <a:gd name="connsiteY347" fmla="*/ 158754 h 2855748"/>
              <a:gd name="connsiteX348" fmla="*/ 7437056 w 7773590"/>
              <a:gd name="connsiteY348" fmla="*/ 154055 h 2855748"/>
              <a:gd name="connsiteX349" fmla="*/ 7454916 w 7773590"/>
              <a:gd name="connsiteY349" fmla="*/ 147477 h 2855748"/>
              <a:gd name="connsiteX350" fmla="*/ 7499095 w 7773590"/>
              <a:gd name="connsiteY350" fmla="*/ 137141 h 2855748"/>
              <a:gd name="connsiteX351" fmla="*/ 7529174 w 7773590"/>
              <a:gd name="connsiteY351" fmla="*/ 126804 h 2855748"/>
              <a:gd name="connsiteX352" fmla="*/ 7551733 w 7773590"/>
              <a:gd name="connsiteY352" fmla="*/ 117407 h 2855748"/>
              <a:gd name="connsiteX353" fmla="*/ 7572413 w 7773590"/>
              <a:gd name="connsiteY353" fmla="*/ 111769 h 2855748"/>
              <a:gd name="connsiteX354" fmla="*/ 7596852 w 7773590"/>
              <a:gd name="connsiteY354" fmla="*/ 105191 h 2855748"/>
              <a:gd name="connsiteX355" fmla="*/ 7615651 w 7773590"/>
              <a:gd name="connsiteY355" fmla="*/ 97673 h 2855748"/>
              <a:gd name="connsiteX356" fmla="*/ 7635391 w 7773590"/>
              <a:gd name="connsiteY356" fmla="*/ 91095 h 2855748"/>
              <a:gd name="connsiteX357" fmla="*/ 7642911 w 7773590"/>
              <a:gd name="connsiteY357" fmla="*/ 75120 h 2855748"/>
              <a:gd name="connsiteX358" fmla="*/ 7651371 w 7773590"/>
              <a:gd name="connsiteY358" fmla="*/ 59146 h 2855748"/>
              <a:gd name="connsiteX359" fmla="*/ 7666410 w 7773590"/>
              <a:gd name="connsiteY359" fmla="*/ 48809 h 2855748"/>
              <a:gd name="connsiteX360" fmla="*/ 7692729 w 7773590"/>
              <a:gd name="connsiteY360" fmla="*/ 39412 h 2855748"/>
              <a:gd name="connsiteX361" fmla="*/ 7714348 w 7773590"/>
              <a:gd name="connsiteY361" fmla="*/ 39412 h 2855748"/>
              <a:gd name="connsiteX362" fmla="*/ 7734087 w 7773590"/>
              <a:gd name="connsiteY362" fmla="*/ 30955 h 2855748"/>
              <a:gd name="connsiteX363" fmla="*/ 7745367 w 7773590"/>
              <a:gd name="connsiteY363" fmla="*/ 23437 h 2855748"/>
              <a:gd name="connsiteX364" fmla="*/ 7761346 w 7773590"/>
              <a:gd name="connsiteY364" fmla="*/ 7462 h 2855748"/>
              <a:gd name="connsiteX365" fmla="*/ 7773567 w 7773590"/>
              <a:gd name="connsiteY365" fmla="*/ -56 h 2855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</a:cxnLst>
            <a:rect l="l" t="t" r="r" b="b"/>
            <a:pathLst>
              <a:path w="7773590" h="2855748">
                <a:moveTo>
                  <a:pt x="-24" y="2855693"/>
                </a:moveTo>
                <a:lnTo>
                  <a:pt x="52614" y="2846296"/>
                </a:lnTo>
                <a:cubicBezTo>
                  <a:pt x="52614" y="2846296"/>
                  <a:pt x="93973" y="2835020"/>
                  <a:pt x="99613" y="2835020"/>
                </a:cubicBezTo>
                <a:cubicBezTo>
                  <a:pt x="111764" y="2832084"/>
                  <a:pt x="123698" y="2828317"/>
                  <a:pt x="135332" y="2823743"/>
                </a:cubicBezTo>
                <a:lnTo>
                  <a:pt x="165411" y="2806829"/>
                </a:lnTo>
                <a:lnTo>
                  <a:pt x="210530" y="2806829"/>
                </a:lnTo>
                <a:lnTo>
                  <a:pt x="236849" y="2780517"/>
                </a:lnTo>
                <a:lnTo>
                  <a:pt x="253769" y="2761723"/>
                </a:lnTo>
                <a:lnTo>
                  <a:pt x="272568" y="2761723"/>
                </a:lnTo>
                <a:lnTo>
                  <a:pt x="293248" y="2750447"/>
                </a:lnTo>
                <a:lnTo>
                  <a:pt x="342126" y="2750447"/>
                </a:lnTo>
                <a:lnTo>
                  <a:pt x="351526" y="2729773"/>
                </a:lnTo>
                <a:lnTo>
                  <a:pt x="359045" y="2713798"/>
                </a:lnTo>
                <a:lnTo>
                  <a:pt x="368445" y="2700643"/>
                </a:lnTo>
                <a:lnTo>
                  <a:pt x="380665" y="2695944"/>
                </a:lnTo>
                <a:lnTo>
                  <a:pt x="392886" y="2692186"/>
                </a:lnTo>
                <a:lnTo>
                  <a:pt x="411685" y="2679969"/>
                </a:lnTo>
                <a:lnTo>
                  <a:pt x="435184" y="2667752"/>
                </a:lnTo>
                <a:lnTo>
                  <a:pt x="469963" y="2649898"/>
                </a:lnTo>
                <a:lnTo>
                  <a:pt x="502862" y="2640501"/>
                </a:lnTo>
                <a:lnTo>
                  <a:pt x="532942" y="2631104"/>
                </a:lnTo>
                <a:lnTo>
                  <a:pt x="560201" y="2622647"/>
                </a:lnTo>
                <a:lnTo>
                  <a:pt x="573360" y="2606672"/>
                </a:lnTo>
                <a:lnTo>
                  <a:pt x="586519" y="2595396"/>
                </a:lnTo>
                <a:lnTo>
                  <a:pt x="606259" y="2589758"/>
                </a:lnTo>
                <a:lnTo>
                  <a:pt x="643858" y="2589758"/>
                </a:lnTo>
                <a:lnTo>
                  <a:pt x="659838" y="2580360"/>
                </a:lnTo>
                <a:lnTo>
                  <a:pt x="673937" y="2570024"/>
                </a:lnTo>
                <a:lnTo>
                  <a:pt x="688037" y="2570024"/>
                </a:lnTo>
                <a:lnTo>
                  <a:pt x="703077" y="2564386"/>
                </a:lnTo>
                <a:lnTo>
                  <a:pt x="712476" y="2557808"/>
                </a:lnTo>
                <a:lnTo>
                  <a:pt x="724697" y="2539014"/>
                </a:lnTo>
                <a:cubicBezTo>
                  <a:pt x="730327" y="2535303"/>
                  <a:pt x="736309" y="2532155"/>
                  <a:pt x="742556" y="2529617"/>
                </a:cubicBezTo>
                <a:cubicBezTo>
                  <a:pt x="751180" y="2526948"/>
                  <a:pt x="759653" y="2523811"/>
                  <a:pt x="767935" y="2520220"/>
                </a:cubicBezTo>
                <a:lnTo>
                  <a:pt x="785794" y="2514582"/>
                </a:lnTo>
                <a:lnTo>
                  <a:pt x="809294" y="2510824"/>
                </a:lnTo>
                <a:lnTo>
                  <a:pt x="823393" y="2505185"/>
                </a:lnTo>
                <a:lnTo>
                  <a:pt x="837493" y="2490150"/>
                </a:lnTo>
                <a:lnTo>
                  <a:pt x="853473" y="2474175"/>
                </a:lnTo>
                <a:lnTo>
                  <a:pt x="860053" y="2467597"/>
                </a:lnTo>
                <a:lnTo>
                  <a:pt x="896711" y="2467597"/>
                </a:lnTo>
                <a:lnTo>
                  <a:pt x="910811" y="2460080"/>
                </a:lnTo>
                <a:lnTo>
                  <a:pt x="932431" y="2447863"/>
                </a:lnTo>
                <a:lnTo>
                  <a:pt x="945590" y="2438466"/>
                </a:lnTo>
                <a:lnTo>
                  <a:pt x="958749" y="2438466"/>
                </a:lnTo>
                <a:lnTo>
                  <a:pt x="973789" y="2432828"/>
                </a:lnTo>
                <a:lnTo>
                  <a:pt x="984128" y="2432828"/>
                </a:lnTo>
                <a:lnTo>
                  <a:pt x="1005748" y="2406516"/>
                </a:lnTo>
                <a:lnTo>
                  <a:pt x="1032067" y="2382084"/>
                </a:lnTo>
                <a:lnTo>
                  <a:pt x="1047107" y="2378325"/>
                </a:lnTo>
                <a:lnTo>
                  <a:pt x="1070606" y="2355773"/>
                </a:lnTo>
                <a:lnTo>
                  <a:pt x="1090346" y="2347316"/>
                </a:lnTo>
                <a:lnTo>
                  <a:pt x="1108206" y="2347316"/>
                </a:lnTo>
                <a:lnTo>
                  <a:pt x="1125125" y="2343558"/>
                </a:lnTo>
                <a:lnTo>
                  <a:pt x="1138285" y="2336980"/>
                </a:lnTo>
                <a:lnTo>
                  <a:pt x="1154264" y="2328522"/>
                </a:lnTo>
                <a:cubicBezTo>
                  <a:pt x="1154264" y="2328522"/>
                  <a:pt x="1180583" y="2317246"/>
                  <a:pt x="1183403" y="2317246"/>
                </a:cubicBezTo>
                <a:cubicBezTo>
                  <a:pt x="1191030" y="2315436"/>
                  <a:pt x="1198559" y="2313241"/>
                  <a:pt x="1205963" y="2310668"/>
                </a:cubicBezTo>
                <a:lnTo>
                  <a:pt x="1225702" y="2303150"/>
                </a:lnTo>
                <a:cubicBezTo>
                  <a:pt x="1225702" y="2303150"/>
                  <a:pt x="1252021" y="2290934"/>
                  <a:pt x="1255781" y="2289995"/>
                </a:cubicBezTo>
                <a:cubicBezTo>
                  <a:pt x="1259541" y="2289056"/>
                  <a:pt x="1274581" y="2283417"/>
                  <a:pt x="1274581" y="2283417"/>
                </a:cubicBezTo>
                <a:lnTo>
                  <a:pt x="1292440" y="2270262"/>
                </a:lnTo>
                <a:lnTo>
                  <a:pt x="1303720" y="2257107"/>
                </a:lnTo>
                <a:lnTo>
                  <a:pt x="1322520" y="2244890"/>
                </a:lnTo>
                <a:lnTo>
                  <a:pt x="1336619" y="2240192"/>
                </a:lnTo>
                <a:lnTo>
                  <a:pt x="1374219" y="2240192"/>
                </a:lnTo>
                <a:lnTo>
                  <a:pt x="1383618" y="2230794"/>
                </a:lnTo>
                <a:lnTo>
                  <a:pt x="1398658" y="2219518"/>
                </a:lnTo>
                <a:lnTo>
                  <a:pt x="1415577" y="2212940"/>
                </a:lnTo>
                <a:lnTo>
                  <a:pt x="1435317" y="2212940"/>
                </a:lnTo>
                <a:lnTo>
                  <a:pt x="1454117" y="2206362"/>
                </a:lnTo>
                <a:lnTo>
                  <a:pt x="1479496" y="2196965"/>
                </a:lnTo>
                <a:lnTo>
                  <a:pt x="1498295" y="2179111"/>
                </a:lnTo>
                <a:lnTo>
                  <a:pt x="1513335" y="2160317"/>
                </a:lnTo>
                <a:lnTo>
                  <a:pt x="1526494" y="2142463"/>
                </a:lnTo>
                <a:lnTo>
                  <a:pt x="1535894" y="2128367"/>
                </a:lnTo>
                <a:lnTo>
                  <a:pt x="1549993" y="2119910"/>
                </a:lnTo>
                <a:lnTo>
                  <a:pt x="1565973" y="2113332"/>
                </a:lnTo>
                <a:lnTo>
                  <a:pt x="1586652" y="2113332"/>
                </a:lnTo>
                <a:lnTo>
                  <a:pt x="1607332" y="2103935"/>
                </a:lnTo>
                <a:lnTo>
                  <a:pt x="1627071" y="2097357"/>
                </a:lnTo>
                <a:lnTo>
                  <a:pt x="1646811" y="2097357"/>
                </a:lnTo>
                <a:lnTo>
                  <a:pt x="1665610" y="2091719"/>
                </a:lnTo>
                <a:lnTo>
                  <a:pt x="1684410" y="2086081"/>
                </a:lnTo>
                <a:lnTo>
                  <a:pt x="1700389" y="2076684"/>
                </a:lnTo>
                <a:lnTo>
                  <a:pt x="1716369" y="2062588"/>
                </a:lnTo>
                <a:lnTo>
                  <a:pt x="1738928" y="2051312"/>
                </a:lnTo>
                <a:lnTo>
                  <a:pt x="1751148" y="2043794"/>
                </a:lnTo>
                <a:lnTo>
                  <a:pt x="1790628" y="2043794"/>
                </a:lnTo>
                <a:lnTo>
                  <a:pt x="1800967" y="2035335"/>
                </a:lnTo>
                <a:lnTo>
                  <a:pt x="1818827" y="2023119"/>
                </a:lnTo>
                <a:lnTo>
                  <a:pt x="1834806" y="2012782"/>
                </a:lnTo>
                <a:lnTo>
                  <a:pt x="1854546" y="2002445"/>
                </a:lnTo>
                <a:lnTo>
                  <a:pt x="1871465" y="1996807"/>
                </a:lnTo>
                <a:lnTo>
                  <a:pt x="1892145" y="1992109"/>
                </a:lnTo>
                <a:lnTo>
                  <a:pt x="1915644" y="1992109"/>
                </a:lnTo>
                <a:lnTo>
                  <a:pt x="1936323" y="1981772"/>
                </a:lnTo>
                <a:lnTo>
                  <a:pt x="1958882" y="1975194"/>
                </a:lnTo>
                <a:lnTo>
                  <a:pt x="1977682" y="1969556"/>
                </a:lnTo>
                <a:lnTo>
                  <a:pt x="2010581" y="1962978"/>
                </a:lnTo>
                <a:lnTo>
                  <a:pt x="2027500" y="1957340"/>
                </a:lnTo>
                <a:lnTo>
                  <a:pt x="2039721" y="1953581"/>
                </a:lnTo>
                <a:lnTo>
                  <a:pt x="2070740" y="1953581"/>
                </a:lnTo>
                <a:lnTo>
                  <a:pt x="2097059" y="1919752"/>
                </a:lnTo>
                <a:lnTo>
                  <a:pt x="2121499" y="1913174"/>
                </a:lnTo>
                <a:lnTo>
                  <a:pt x="2135598" y="1904717"/>
                </a:lnTo>
                <a:lnTo>
                  <a:pt x="2151578" y="1898139"/>
                </a:lnTo>
                <a:lnTo>
                  <a:pt x="2166617" y="1891561"/>
                </a:lnTo>
                <a:lnTo>
                  <a:pt x="2183537" y="1882164"/>
                </a:lnTo>
                <a:lnTo>
                  <a:pt x="2192937" y="1878405"/>
                </a:lnTo>
                <a:lnTo>
                  <a:pt x="2243695" y="1878405"/>
                </a:lnTo>
                <a:lnTo>
                  <a:pt x="2259675" y="1864309"/>
                </a:lnTo>
                <a:lnTo>
                  <a:pt x="2275654" y="1854912"/>
                </a:lnTo>
                <a:lnTo>
                  <a:pt x="2291634" y="1849274"/>
                </a:lnTo>
                <a:lnTo>
                  <a:pt x="2310433" y="1845515"/>
                </a:lnTo>
                <a:lnTo>
                  <a:pt x="2338633" y="1839877"/>
                </a:lnTo>
                <a:lnTo>
                  <a:pt x="2359312" y="1833300"/>
                </a:lnTo>
                <a:lnTo>
                  <a:pt x="2373412" y="1823903"/>
                </a:lnTo>
                <a:lnTo>
                  <a:pt x="2400671" y="1809807"/>
                </a:lnTo>
                <a:lnTo>
                  <a:pt x="2409131" y="1802290"/>
                </a:lnTo>
                <a:lnTo>
                  <a:pt x="2418531" y="1791013"/>
                </a:lnTo>
                <a:lnTo>
                  <a:pt x="2455190" y="1786315"/>
                </a:lnTo>
                <a:lnTo>
                  <a:pt x="2468349" y="1778797"/>
                </a:lnTo>
                <a:lnTo>
                  <a:pt x="2484328" y="1768460"/>
                </a:lnTo>
                <a:cubicBezTo>
                  <a:pt x="2484328" y="1768460"/>
                  <a:pt x="2495608" y="1763762"/>
                  <a:pt x="2498428" y="1762822"/>
                </a:cubicBezTo>
                <a:cubicBezTo>
                  <a:pt x="2501248" y="1761883"/>
                  <a:pt x="2521927" y="1754365"/>
                  <a:pt x="2521927" y="1754365"/>
                </a:cubicBezTo>
                <a:lnTo>
                  <a:pt x="2530387" y="1754365"/>
                </a:lnTo>
                <a:lnTo>
                  <a:pt x="2581146" y="1746847"/>
                </a:lnTo>
                <a:lnTo>
                  <a:pt x="2623445" y="1746847"/>
                </a:lnTo>
                <a:lnTo>
                  <a:pt x="2648824" y="1738390"/>
                </a:lnTo>
                <a:lnTo>
                  <a:pt x="2660104" y="1733692"/>
                </a:lnTo>
                <a:lnTo>
                  <a:pt x="2669503" y="1724295"/>
                </a:lnTo>
                <a:lnTo>
                  <a:pt x="2682663" y="1718656"/>
                </a:lnTo>
                <a:lnTo>
                  <a:pt x="2700522" y="1718656"/>
                </a:lnTo>
                <a:lnTo>
                  <a:pt x="2726841" y="1701742"/>
                </a:lnTo>
                <a:lnTo>
                  <a:pt x="2744701" y="1688586"/>
                </a:lnTo>
                <a:lnTo>
                  <a:pt x="2763501" y="1675430"/>
                </a:lnTo>
                <a:lnTo>
                  <a:pt x="2781361" y="1664154"/>
                </a:lnTo>
                <a:lnTo>
                  <a:pt x="2788881" y="1650998"/>
                </a:lnTo>
                <a:lnTo>
                  <a:pt x="2792640" y="1639722"/>
                </a:lnTo>
                <a:lnTo>
                  <a:pt x="2798280" y="1629385"/>
                </a:lnTo>
                <a:lnTo>
                  <a:pt x="2806740" y="1620928"/>
                </a:lnTo>
                <a:lnTo>
                  <a:pt x="2823660" y="1617169"/>
                </a:lnTo>
                <a:lnTo>
                  <a:pt x="2840579" y="1613410"/>
                </a:lnTo>
                <a:lnTo>
                  <a:pt x="2864079" y="1608712"/>
                </a:lnTo>
                <a:lnTo>
                  <a:pt x="2887578" y="1604013"/>
                </a:lnTo>
                <a:lnTo>
                  <a:pt x="2906377" y="1604013"/>
                </a:lnTo>
                <a:lnTo>
                  <a:pt x="2930817" y="1598375"/>
                </a:lnTo>
                <a:lnTo>
                  <a:pt x="2989095" y="1598375"/>
                </a:lnTo>
                <a:lnTo>
                  <a:pt x="3005075" y="1588038"/>
                </a:lnTo>
                <a:lnTo>
                  <a:pt x="3024814" y="1572064"/>
                </a:lnTo>
                <a:lnTo>
                  <a:pt x="3042674" y="1561727"/>
                </a:lnTo>
                <a:lnTo>
                  <a:pt x="3076513" y="1561727"/>
                </a:lnTo>
                <a:cubicBezTo>
                  <a:pt x="3076513" y="1561727"/>
                  <a:pt x="3087793" y="1546692"/>
                  <a:pt x="3090613" y="1546692"/>
                </a:cubicBezTo>
                <a:cubicBezTo>
                  <a:pt x="3095610" y="1544789"/>
                  <a:pt x="3100347" y="1542263"/>
                  <a:pt x="3104712" y="1539174"/>
                </a:cubicBezTo>
                <a:lnTo>
                  <a:pt x="3130092" y="1532596"/>
                </a:lnTo>
                <a:lnTo>
                  <a:pt x="3148891" y="1521320"/>
                </a:lnTo>
                <a:lnTo>
                  <a:pt x="3162991" y="1509103"/>
                </a:lnTo>
                <a:lnTo>
                  <a:pt x="3211869" y="1509103"/>
                </a:lnTo>
                <a:cubicBezTo>
                  <a:pt x="3211869" y="1509103"/>
                  <a:pt x="3235369" y="1499706"/>
                  <a:pt x="3239129" y="1498766"/>
                </a:cubicBezTo>
                <a:cubicBezTo>
                  <a:pt x="3242888" y="1497827"/>
                  <a:pt x="3266388" y="1489369"/>
                  <a:pt x="3266388" y="1489369"/>
                </a:cubicBezTo>
                <a:lnTo>
                  <a:pt x="3295527" y="1479033"/>
                </a:lnTo>
                <a:cubicBezTo>
                  <a:pt x="3304671" y="1476207"/>
                  <a:pt x="3313493" y="1472428"/>
                  <a:pt x="3321846" y="1467757"/>
                </a:cubicBezTo>
                <a:cubicBezTo>
                  <a:pt x="3328773" y="1462354"/>
                  <a:pt x="3335990" y="1457335"/>
                  <a:pt x="3343465" y="1452721"/>
                </a:cubicBezTo>
                <a:lnTo>
                  <a:pt x="3365085" y="1433927"/>
                </a:lnTo>
                <a:lnTo>
                  <a:pt x="3382005" y="1411375"/>
                </a:lnTo>
                <a:lnTo>
                  <a:pt x="3402684" y="1402917"/>
                </a:lnTo>
                <a:lnTo>
                  <a:pt x="3433703" y="1386942"/>
                </a:lnTo>
                <a:cubicBezTo>
                  <a:pt x="3433703" y="1386942"/>
                  <a:pt x="3460963" y="1373787"/>
                  <a:pt x="3463783" y="1371907"/>
                </a:cubicBezTo>
                <a:cubicBezTo>
                  <a:pt x="3466603" y="1370027"/>
                  <a:pt x="3496682" y="1354053"/>
                  <a:pt x="3496682" y="1354053"/>
                </a:cubicBezTo>
                <a:cubicBezTo>
                  <a:pt x="3501877" y="1349399"/>
                  <a:pt x="3507548" y="1345304"/>
                  <a:pt x="3513601" y="1341836"/>
                </a:cubicBezTo>
                <a:cubicBezTo>
                  <a:pt x="3521239" y="1337121"/>
                  <a:pt x="3528471" y="1331778"/>
                  <a:pt x="3535221" y="1325861"/>
                </a:cubicBezTo>
                <a:lnTo>
                  <a:pt x="3546500" y="1308947"/>
                </a:lnTo>
                <a:cubicBezTo>
                  <a:pt x="3549828" y="1306305"/>
                  <a:pt x="3553669" y="1304385"/>
                  <a:pt x="3557780" y="1303309"/>
                </a:cubicBezTo>
                <a:cubicBezTo>
                  <a:pt x="3561540" y="1303309"/>
                  <a:pt x="3585039" y="1296731"/>
                  <a:pt x="3585039" y="1296731"/>
                </a:cubicBezTo>
                <a:lnTo>
                  <a:pt x="3613238" y="1286394"/>
                </a:lnTo>
                <a:lnTo>
                  <a:pt x="3634858" y="1276997"/>
                </a:lnTo>
                <a:lnTo>
                  <a:pt x="3659297" y="1267600"/>
                </a:lnTo>
                <a:lnTo>
                  <a:pt x="3674337" y="1256324"/>
                </a:lnTo>
                <a:lnTo>
                  <a:pt x="3686557" y="1248806"/>
                </a:lnTo>
                <a:lnTo>
                  <a:pt x="3704416" y="1248806"/>
                </a:lnTo>
                <a:lnTo>
                  <a:pt x="3731675" y="1244118"/>
                </a:lnTo>
                <a:lnTo>
                  <a:pt x="3758934" y="1238469"/>
                </a:lnTo>
                <a:lnTo>
                  <a:pt x="3777734" y="1234710"/>
                </a:lnTo>
                <a:lnTo>
                  <a:pt x="3797474" y="1225314"/>
                </a:lnTo>
                <a:lnTo>
                  <a:pt x="3818153" y="1218736"/>
                </a:lnTo>
                <a:lnTo>
                  <a:pt x="3826613" y="1203701"/>
                </a:lnTo>
                <a:lnTo>
                  <a:pt x="3836013" y="1198063"/>
                </a:lnTo>
                <a:lnTo>
                  <a:pt x="3855752" y="1198063"/>
                </a:lnTo>
                <a:cubicBezTo>
                  <a:pt x="3855752" y="1198063"/>
                  <a:pt x="3889591" y="1192424"/>
                  <a:pt x="3892411" y="1192424"/>
                </a:cubicBezTo>
                <a:lnTo>
                  <a:pt x="3914031" y="1192424"/>
                </a:lnTo>
                <a:cubicBezTo>
                  <a:pt x="3922873" y="1187827"/>
                  <a:pt x="3931974" y="1183748"/>
                  <a:pt x="3941290" y="1180208"/>
                </a:cubicBezTo>
                <a:cubicBezTo>
                  <a:pt x="3949887" y="1177816"/>
                  <a:pt x="3958357" y="1174993"/>
                  <a:pt x="3966670" y="1171751"/>
                </a:cubicBezTo>
                <a:cubicBezTo>
                  <a:pt x="3966670" y="1171751"/>
                  <a:pt x="3991109" y="1163293"/>
                  <a:pt x="3993929" y="1162354"/>
                </a:cubicBezTo>
                <a:cubicBezTo>
                  <a:pt x="3996749" y="1161414"/>
                  <a:pt x="4020248" y="1152017"/>
                  <a:pt x="4020248" y="1152017"/>
                </a:cubicBezTo>
                <a:lnTo>
                  <a:pt x="4044687" y="1148258"/>
                </a:lnTo>
                <a:lnTo>
                  <a:pt x="4095446" y="1148258"/>
                </a:lnTo>
                <a:lnTo>
                  <a:pt x="4118945" y="1143559"/>
                </a:lnTo>
                <a:lnTo>
                  <a:pt x="4144325" y="1138861"/>
                </a:lnTo>
                <a:lnTo>
                  <a:pt x="4173229" y="1126645"/>
                </a:lnTo>
                <a:lnTo>
                  <a:pt x="4190383" y="1117248"/>
                </a:lnTo>
                <a:lnTo>
                  <a:pt x="4208242" y="1112550"/>
                </a:lnTo>
                <a:cubicBezTo>
                  <a:pt x="4208242" y="1112550"/>
                  <a:pt x="4227042" y="1100333"/>
                  <a:pt x="4229862" y="1098454"/>
                </a:cubicBezTo>
                <a:cubicBezTo>
                  <a:pt x="4232682" y="1096575"/>
                  <a:pt x="4257121" y="1086238"/>
                  <a:pt x="4257121" y="1086238"/>
                </a:cubicBezTo>
                <a:lnTo>
                  <a:pt x="4277801" y="1075901"/>
                </a:lnTo>
                <a:lnTo>
                  <a:pt x="4303180" y="1066504"/>
                </a:lnTo>
                <a:cubicBezTo>
                  <a:pt x="4307074" y="1065697"/>
                  <a:pt x="4310860" y="1064435"/>
                  <a:pt x="4314460" y="1062745"/>
                </a:cubicBezTo>
                <a:cubicBezTo>
                  <a:pt x="4317280" y="1060866"/>
                  <a:pt x="4328559" y="1049590"/>
                  <a:pt x="4328559" y="1049590"/>
                </a:cubicBezTo>
                <a:lnTo>
                  <a:pt x="4337959" y="1037373"/>
                </a:lnTo>
                <a:lnTo>
                  <a:pt x="4352059" y="1032675"/>
                </a:lnTo>
                <a:lnTo>
                  <a:pt x="4372738" y="1032675"/>
                </a:lnTo>
                <a:lnTo>
                  <a:pt x="4399057" y="1026097"/>
                </a:lnTo>
                <a:cubicBezTo>
                  <a:pt x="4405380" y="1022962"/>
                  <a:pt x="4411990" y="1020444"/>
                  <a:pt x="4418797" y="1018579"/>
                </a:cubicBezTo>
                <a:lnTo>
                  <a:pt x="4448876" y="1018579"/>
                </a:lnTo>
                <a:lnTo>
                  <a:pt x="4478015" y="1012941"/>
                </a:lnTo>
                <a:lnTo>
                  <a:pt x="4497755" y="1012941"/>
                </a:lnTo>
                <a:lnTo>
                  <a:pt x="4523134" y="998846"/>
                </a:lnTo>
                <a:lnTo>
                  <a:pt x="4544753" y="992268"/>
                </a:lnTo>
                <a:lnTo>
                  <a:pt x="4595512" y="992268"/>
                </a:lnTo>
                <a:lnTo>
                  <a:pt x="4611492" y="987569"/>
                </a:lnTo>
                <a:lnTo>
                  <a:pt x="4622771" y="980052"/>
                </a:lnTo>
                <a:lnTo>
                  <a:pt x="4635931" y="961258"/>
                </a:lnTo>
                <a:lnTo>
                  <a:pt x="4644390" y="952800"/>
                </a:lnTo>
                <a:lnTo>
                  <a:pt x="4688569" y="952800"/>
                </a:lnTo>
                <a:lnTo>
                  <a:pt x="4710188" y="948102"/>
                </a:lnTo>
                <a:lnTo>
                  <a:pt x="4727108" y="938705"/>
                </a:lnTo>
                <a:cubicBezTo>
                  <a:pt x="4727108" y="938705"/>
                  <a:pt x="4738388" y="942464"/>
                  <a:pt x="4741208" y="938705"/>
                </a:cubicBezTo>
                <a:cubicBezTo>
                  <a:pt x="4744027" y="934946"/>
                  <a:pt x="4758127" y="933067"/>
                  <a:pt x="4760947" y="932127"/>
                </a:cubicBezTo>
                <a:cubicBezTo>
                  <a:pt x="4767750" y="930420"/>
                  <a:pt x="4774658" y="929165"/>
                  <a:pt x="4781627" y="928368"/>
                </a:cubicBezTo>
                <a:lnTo>
                  <a:pt x="4803246" y="928368"/>
                </a:lnTo>
                <a:cubicBezTo>
                  <a:pt x="4808300" y="925319"/>
                  <a:pt x="4813655" y="922800"/>
                  <a:pt x="4819225" y="920850"/>
                </a:cubicBezTo>
                <a:cubicBezTo>
                  <a:pt x="4826579" y="918788"/>
                  <a:pt x="4833798" y="916277"/>
                  <a:pt x="4840845" y="913333"/>
                </a:cubicBezTo>
                <a:lnTo>
                  <a:pt x="4855884" y="904876"/>
                </a:lnTo>
                <a:lnTo>
                  <a:pt x="4911343" y="904876"/>
                </a:lnTo>
                <a:lnTo>
                  <a:pt x="4931082" y="900177"/>
                </a:lnTo>
                <a:lnTo>
                  <a:pt x="4945182" y="896418"/>
                </a:lnTo>
                <a:lnTo>
                  <a:pt x="4968682" y="888901"/>
                </a:lnTo>
                <a:lnTo>
                  <a:pt x="4990302" y="879504"/>
                </a:lnTo>
                <a:lnTo>
                  <a:pt x="5012861" y="873866"/>
                </a:lnTo>
                <a:lnTo>
                  <a:pt x="5033540" y="867288"/>
                </a:lnTo>
                <a:lnTo>
                  <a:pt x="5048580" y="867288"/>
                </a:lnTo>
                <a:lnTo>
                  <a:pt x="5067379" y="860710"/>
                </a:lnTo>
                <a:lnTo>
                  <a:pt x="5080538" y="850373"/>
                </a:lnTo>
                <a:lnTo>
                  <a:pt x="5095578" y="840976"/>
                </a:lnTo>
                <a:lnTo>
                  <a:pt x="5118138" y="834398"/>
                </a:lnTo>
                <a:cubicBezTo>
                  <a:pt x="5118138" y="834398"/>
                  <a:pt x="5135997" y="829700"/>
                  <a:pt x="5138817" y="829700"/>
                </a:cubicBezTo>
                <a:cubicBezTo>
                  <a:pt x="5141637" y="829700"/>
                  <a:pt x="5165136" y="822182"/>
                  <a:pt x="5165136" y="822182"/>
                </a:cubicBezTo>
                <a:lnTo>
                  <a:pt x="5198035" y="809966"/>
                </a:lnTo>
                <a:lnTo>
                  <a:pt x="5223415" y="803388"/>
                </a:lnTo>
                <a:lnTo>
                  <a:pt x="5258194" y="798689"/>
                </a:lnTo>
                <a:cubicBezTo>
                  <a:pt x="5258194" y="798689"/>
                  <a:pt x="5285453" y="790232"/>
                  <a:pt x="5288273" y="790232"/>
                </a:cubicBezTo>
                <a:cubicBezTo>
                  <a:pt x="5294955" y="788730"/>
                  <a:pt x="5301546" y="786848"/>
                  <a:pt x="5308013" y="784594"/>
                </a:cubicBezTo>
                <a:lnTo>
                  <a:pt x="5336212" y="779895"/>
                </a:lnTo>
                <a:lnTo>
                  <a:pt x="5358771" y="779895"/>
                </a:lnTo>
                <a:lnTo>
                  <a:pt x="5387910" y="776137"/>
                </a:lnTo>
                <a:lnTo>
                  <a:pt x="5402950" y="776137"/>
                </a:lnTo>
                <a:lnTo>
                  <a:pt x="5428329" y="768619"/>
                </a:lnTo>
                <a:lnTo>
                  <a:pt x="5446189" y="761101"/>
                </a:lnTo>
                <a:lnTo>
                  <a:pt x="5463108" y="754524"/>
                </a:lnTo>
                <a:lnTo>
                  <a:pt x="5486607" y="746066"/>
                </a:lnTo>
                <a:lnTo>
                  <a:pt x="5500707" y="740428"/>
                </a:lnTo>
                <a:lnTo>
                  <a:pt x="5524207" y="740428"/>
                </a:lnTo>
                <a:lnTo>
                  <a:pt x="5546766" y="731971"/>
                </a:lnTo>
                <a:lnTo>
                  <a:pt x="5569325" y="727272"/>
                </a:lnTo>
                <a:lnTo>
                  <a:pt x="5583425" y="720694"/>
                </a:lnTo>
                <a:lnTo>
                  <a:pt x="5602225" y="720694"/>
                </a:lnTo>
                <a:lnTo>
                  <a:pt x="5617264" y="712237"/>
                </a:lnTo>
                <a:lnTo>
                  <a:pt x="5637004" y="708478"/>
                </a:lnTo>
                <a:lnTo>
                  <a:pt x="5650163" y="708478"/>
                </a:lnTo>
                <a:lnTo>
                  <a:pt x="5658623" y="692504"/>
                </a:lnTo>
                <a:lnTo>
                  <a:pt x="5672723" y="683107"/>
                </a:lnTo>
                <a:lnTo>
                  <a:pt x="5685882" y="679348"/>
                </a:lnTo>
                <a:lnTo>
                  <a:pt x="5696222" y="667131"/>
                </a:lnTo>
                <a:lnTo>
                  <a:pt x="5709381" y="653976"/>
                </a:lnTo>
                <a:lnTo>
                  <a:pt x="5724421" y="644579"/>
                </a:lnTo>
                <a:lnTo>
                  <a:pt x="5736641" y="639881"/>
                </a:lnTo>
                <a:lnTo>
                  <a:pt x="5747920" y="639881"/>
                </a:lnTo>
                <a:lnTo>
                  <a:pt x="5758260" y="629544"/>
                </a:lnTo>
                <a:lnTo>
                  <a:pt x="5765780" y="619207"/>
                </a:lnTo>
                <a:lnTo>
                  <a:pt x="5772360" y="610750"/>
                </a:lnTo>
                <a:lnTo>
                  <a:pt x="5789279" y="604172"/>
                </a:lnTo>
                <a:lnTo>
                  <a:pt x="5805259" y="597594"/>
                </a:lnTo>
                <a:lnTo>
                  <a:pt x="5821238" y="597594"/>
                </a:lnTo>
                <a:lnTo>
                  <a:pt x="5832518" y="589137"/>
                </a:lnTo>
                <a:lnTo>
                  <a:pt x="5841918" y="584438"/>
                </a:lnTo>
                <a:lnTo>
                  <a:pt x="5852258" y="584438"/>
                </a:lnTo>
                <a:lnTo>
                  <a:pt x="5862598" y="578800"/>
                </a:lnTo>
                <a:lnTo>
                  <a:pt x="5903017" y="578800"/>
                </a:lnTo>
                <a:lnTo>
                  <a:pt x="5911477" y="573162"/>
                </a:lnTo>
                <a:lnTo>
                  <a:pt x="5922756" y="564705"/>
                </a:lnTo>
                <a:lnTo>
                  <a:pt x="5984795" y="564705"/>
                </a:lnTo>
                <a:cubicBezTo>
                  <a:pt x="5990191" y="563772"/>
                  <a:pt x="5995527" y="562517"/>
                  <a:pt x="6000774" y="560946"/>
                </a:cubicBezTo>
                <a:lnTo>
                  <a:pt x="6082552" y="560946"/>
                </a:lnTo>
                <a:lnTo>
                  <a:pt x="6116391" y="553428"/>
                </a:lnTo>
                <a:lnTo>
                  <a:pt x="6133311" y="545911"/>
                </a:lnTo>
                <a:lnTo>
                  <a:pt x="6149290" y="545911"/>
                </a:lnTo>
                <a:lnTo>
                  <a:pt x="6188769" y="540272"/>
                </a:lnTo>
                <a:lnTo>
                  <a:pt x="6210389" y="533695"/>
                </a:lnTo>
                <a:lnTo>
                  <a:pt x="6219788" y="525237"/>
                </a:lnTo>
                <a:lnTo>
                  <a:pt x="6252687" y="525237"/>
                </a:lnTo>
                <a:lnTo>
                  <a:pt x="6279946" y="519599"/>
                </a:lnTo>
                <a:lnTo>
                  <a:pt x="6294986" y="513961"/>
                </a:lnTo>
                <a:lnTo>
                  <a:pt x="6310026" y="502684"/>
                </a:lnTo>
                <a:lnTo>
                  <a:pt x="6321306" y="497046"/>
                </a:lnTo>
                <a:lnTo>
                  <a:pt x="6333526" y="497046"/>
                </a:lnTo>
                <a:lnTo>
                  <a:pt x="6343865" y="482951"/>
                </a:lnTo>
                <a:lnTo>
                  <a:pt x="6352325" y="476373"/>
                </a:lnTo>
                <a:lnTo>
                  <a:pt x="6362665" y="471674"/>
                </a:lnTo>
                <a:lnTo>
                  <a:pt x="6378644" y="467915"/>
                </a:lnTo>
                <a:lnTo>
                  <a:pt x="6402143" y="467915"/>
                </a:lnTo>
                <a:lnTo>
                  <a:pt x="6414364" y="462277"/>
                </a:lnTo>
                <a:lnTo>
                  <a:pt x="6426584" y="448182"/>
                </a:lnTo>
                <a:lnTo>
                  <a:pt x="6438803" y="433147"/>
                </a:lnTo>
                <a:lnTo>
                  <a:pt x="6454783" y="424689"/>
                </a:lnTo>
                <a:lnTo>
                  <a:pt x="6492383" y="424689"/>
                </a:lnTo>
                <a:lnTo>
                  <a:pt x="6510242" y="418111"/>
                </a:lnTo>
                <a:lnTo>
                  <a:pt x="6525282" y="409654"/>
                </a:lnTo>
                <a:lnTo>
                  <a:pt x="6542201" y="391800"/>
                </a:lnTo>
                <a:lnTo>
                  <a:pt x="6651238" y="386162"/>
                </a:lnTo>
                <a:lnTo>
                  <a:pt x="6666278" y="373006"/>
                </a:lnTo>
                <a:lnTo>
                  <a:pt x="6686018" y="363609"/>
                </a:lnTo>
                <a:lnTo>
                  <a:pt x="6708577" y="354212"/>
                </a:lnTo>
                <a:cubicBezTo>
                  <a:pt x="6715879" y="350580"/>
                  <a:pt x="6723415" y="347440"/>
                  <a:pt x="6731136" y="344815"/>
                </a:cubicBezTo>
                <a:cubicBezTo>
                  <a:pt x="6737293" y="342823"/>
                  <a:pt x="6743268" y="340308"/>
                  <a:pt x="6748996" y="337298"/>
                </a:cubicBezTo>
                <a:lnTo>
                  <a:pt x="6762155" y="328840"/>
                </a:lnTo>
                <a:lnTo>
                  <a:pt x="6774375" y="318504"/>
                </a:lnTo>
                <a:lnTo>
                  <a:pt x="6780955" y="312865"/>
                </a:lnTo>
                <a:lnTo>
                  <a:pt x="6798814" y="312865"/>
                </a:lnTo>
                <a:lnTo>
                  <a:pt x="6810092" y="305347"/>
                </a:lnTo>
                <a:lnTo>
                  <a:pt x="6821372" y="298770"/>
                </a:lnTo>
                <a:lnTo>
                  <a:pt x="6841111" y="281855"/>
                </a:lnTo>
                <a:lnTo>
                  <a:pt x="6862731" y="262121"/>
                </a:lnTo>
                <a:lnTo>
                  <a:pt x="6970828" y="255543"/>
                </a:lnTo>
                <a:lnTo>
                  <a:pt x="6984927" y="247086"/>
                </a:lnTo>
                <a:lnTo>
                  <a:pt x="7004667" y="243327"/>
                </a:lnTo>
                <a:lnTo>
                  <a:pt x="7044146" y="235810"/>
                </a:lnTo>
                <a:lnTo>
                  <a:pt x="7072345" y="231111"/>
                </a:lnTo>
                <a:lnTo>
                  <a:pt x="7094905" y="222654"/>
                </a:lnTo>
                <a:lnTo>
                  <a:pt x="7123104" y="218895"/>
                </a:lnTo>
                <a:lnTo>
                  <a:pt x="7133444" y="206678"/>
                </a:lnTo>
                <a:lnTo>
                  <a:pt x="7149424" y="192583"/>
                </a:lnTo>
                <a:lnTo>
                  <a:pt x="7167283" y="186005"/>
                </a:lnTo>
                <a:lnTo>
                  <a:pt x="7183262" y="179427"/>
                </a:lnTo>
                <a:lnTo>
                  <a:pt x="7210522" y="173789"/>
                </a:lnTo>
                <a:lnTo>
                  <a:pt x="7269741" y="173789"/>
                </a:lnTo>
                <a:lnTo>
                  <a:pt x="7292300" y="169091"/>
                </a:lnTo>
                <a:lnTo>
                  <a:pt x="7311100" y="158754"/>
                </a:lnTo>
                <a:lnTo>
                  <a:pt x="7330839" y="158754"/>
                </a:lnTo>
                <a:lnTo>
                  <a:pt x="7437056" y="154055"/>
                </a:lnTo>
                <a:lnTo>
                  <a:pt x="7454916" y="147477"/>
                </a:lnTo>
                <a:lnTo>
                  <a:pt x="7499095" y="137141"/>
                </a:lnTo>
                <a:lnTo>
                  <a:pt x="7529174" y="126804"/>
                </a:lnTo>
                <a:lnTo>
                  <a:pt x="7551733" y="117407"/>
                </a:lnTo>
                <a:lnTo>
                  <a:pt x="7572413" y="111769"/>
                </a:lnTo>
                <a:lnTo>
                  <a:pt x="7596852" y="105191"/>
                </a:lnTo>
                <a:cubicBezTo>
                  <a:pt x="7596852" y="105191"/>
                  <a:pt x="7612831" y="98613"/>
                  <a:pt x="7615651" y="97673"/>
                </a:cubicBezTo>
                <a:lnTo>
                  <a:pt x="7635391" y="91095"/>
                </a:lnTo>
                <a:lnTo>
                  <a:pt x="7642911" y="75120"/>
                </a:lnTo>
                <a:lnTo>
                  <a:pt x="7651371" y="59146"/>
                </a:lnTo>
                <a:lnTo>
                  <a:pt x="7666410" y="48809"/>
                </a:lnTo>
                <a:lnTo>
                  <a:pt x="7692729" y="39412"/>
                </a:lnTo>
                <a:lnTo>
                  <a:pt x="7714348" y="39412"/>
                </a:lnTo>
                <a:lnTo>
                  <a:pt x="7734087" y="30955"/>
                </a:lnTo>
                <a:lnTo>
                  <a:pt x="7745367" y="23437"/>
                </a:lnTo>
                <a:lnTo>
                  <a:pt x="7761346" y="7462"/>
                </a:lnTo>
                <a:lnTo>
                  <a:pt x="7773567" y="-56"/>
                </a:lnTo>
              </a:path>
            </a:pathLst>
          </a:custGeom>
          <a:noFill/>
          <a:ln w="28575" cap="flat">
            <a:solidFill>
              <a:schemeClr val="bg1">
                <a:lumMod val="65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3EC2ECA1-2678-4BFE-A1E5-14DDC54C831A}"/>
              </a:ext>
            </a:extLst>
          </p:cNvPr>
          <p:cNvSpPr/>
          <p:nvPr/>
        </p:nvSpPr>
        <p:spPr>
          <a:xfrm>
            <a:off x="2498040" y="3489191"/>
            <a:ext cx="7781110" cy="2263736"/>
          </a:xfrm>
          <a:custGeom>
            <a:avLst/>
            <a:gdLst>
              <a:gd name="connsiteX0" fmla="*/ -24 w 7781110"/>
              <a:gd name="connsiteY0" fmla="*/ 2263682 h 2263736"/>
              <a:gd name="connsiteX1" fmla="*/ 41850 w 7781110"/>
              <a:gd name="connsiteY1" fmla="*/ 2257549 h 2263736"/>
              <a:gd name="connsiteX2" fmla="*/ 71134 w 7781110"/>
              <a:gd name="connsiteY2" fmla="*/ 2251344 h 2263736"/>
              <a:gd name="connsiteX3" fmla="*/ 99881 w 7781110"/>
              <a:gd name="connsiteY3" fmla="*/ 2244229 h 2263736"/>
              <a:gd name="connsiteX4" fmla="*/ 121537 w 7781110"/>
              <a:gd name="connsiteY4" fmla="*/ 2239235 h 2263736"/>
              <a:gd name="connsiteX5" fmla="*/ 142852 w 7781110"/>
              <a:gd name="connsiteY5" fmla="*/ 2231732 h 2263736"/>
              <a:gd name="connsiteX6" fmla="*/ 166549 w 7781110"/>
              <a:gd name="connsiteY6" fmla="*/ 2218406 h 2263736"/>
              <a:gd name="connsiteX7" fmla="*/ 198310 w 7781110"/>
              <a:gd name="connsiteY7" fmla="*/ 2196963 h 2263736"/>
              <a:gd name="connsiteX8" fmla="*/ 220870 w 7781110"/>
              <a:gd name="connsiteY8" fmla="*/ 2180988 h 2263736"/>
              <a:gd name="connsiteX9" fmla="*/ 242489 w 7781110"/>
              <a:gd name="connsiteY9" fmla="*/ 2172531 h 2263736"/>
              <a:gd name="connsiteX10" fmla="*/ 261289 w 7781110"/>
              <a:gd name="connsiteY10" fmla="*/ 2169712 h 2263736"/>
              <a:gd name="connsiteX11" fmla="*/ 284788 w 7781110"/>
              <a:gd name="connsiteY11" fmla="*/ 2155616 h 2263736"/>
              <a:gd name="connsiteX12" fmla="*/ 303587 w 7781110"/>
              <a:gd name="connsiteY12" fmla="*/ 2145280 h 2263736"/>
              <a:gd name="connsiteX13" fmla="*/ 322387 w 7781110"/>
              <a:gd name="connsiteY13" fmla="*/ 2135882 h 2263736"/>
              <a:gd name="connsiteX14" fmla="*/ 332727 w 7781110"/>
              <a:gd name="connsiteY14" fmla="*/ 2128365 h 2263736"/>
              <a:gd name="connsiteX15" fmla="*/ 359986 w 7781110"/>
              <a:gd name="connsiteY15" fmla="*/ 2101113 h 2263736"/>
              <a:gd name="connsiteX16" fmla="*/ 370326 w 7781110"/>
              <a:gd name="connsiteY16" fmla="*/ 2086078 h 2263736"/>
              <a:gd name="connsiteX17" fmla="*/ 442704 w 7781110"/>
              <a:gd name="connsiteY17" fmla="*/ 2086078 h 2263736"/>
              <a:gd name="connsiteX18" fmla="*/ 453043 w 7781110"/>
              <a:gd name="connsiteY18" fmla="*/ 2061646 h 2263736"/>
              <a:gd name="connsiteX19" fmla="*/ 480303 w 7781110"/>
              <a:gd name="connsiteY19" fmla="*/ 2046611 h 2263736"/>
              <a:gd name="connsiteX20" fmla="*/ 501922 w 7781110"/>
              <a:gd name="connsiteY20" fmla="*/ 2040973 h 2263736"/>
              <a:gd name="connsiteX21" fmla="*/ 529181 w 7781110"/>
              <a:gd name="connsiteY21" fmla="*/ 2037214 h 2263736"/>
              <a:gd name="connsiteX22" fmla="*/ 568660 w 7781110"/>
              <a:gd name="connsiteY22" fmla="*/ 2037214 h 2263736"/>
              <a:gd name="connsiteX23" fmla="*/ 584640 w 7781110"/>
              <a:gd name="connsiteY23" fmla="*/ 2026877 h 2263736"/>
              <a:gd name="connsiteX24" fmla="*/ 612839 w 7781110"/>
              <a:gd name="connsiteY24" fmla="*/ 2013722 h 2263736"/>
              <a:gd name="connsiteX25" fmla="*/ 634459 w 7781110"/>
              <a:gd name="connsiteY25" fmla="*/ 2004325 h 2263736"/>
              <a:gd name="connsiteX26" fmla="*/ 650438 w 7781110"/>
              <a:gd name="connsiteY26" fmla="*/ 1987410 h 2263736"/>
              <a:gd name="connsiteX27" fmla="*/ 687097 w 7781110"/>
              <a:gd name="connsiteY27" fmla="*/ 1978013 h 2263736"/>
              <a:gd name="connsiteX28" fmla="*/ 710597 w 7781110"/>
              <a:gd name="connsiteY28" fmla="*/ 1972375 h 2263736"/>
              <a:gd name="connsiteX29" fmla="*/ 743496 w 7781110"/>
              <a:gd name="connsiteY29" fmla="*/ 1962038 h 2263736"/>
              <a:gd name="connsiteX30" fmla="*/ 771695 w 7781110"/>
              <a:gd name="connsiteY30" fmla="*/ 1952641 h 2263736"/>
              <a:gd name="connsiteX31" fmla="*/ 794254 w 7781110"/>
              <a:gd name="connsiteY31" fmla="*/ 1944184 h 2263736"/>
              <a:gd name="connsiteX32" fmla="*/ 813054 w 7781110"/>
              <a:gd name="connsiteY32" fmla="*/ 1939486 h 2263736"/>
              <a:gd name="connsiteX33" fmla="*/ 828093 w 7781110"/>
              <a:gd name="connsiteY33" fmla="*/ 1933847 h 2263736"/>
              <a:gd name="connsiteX34" fmla="*/ 838433 w 7781110"/>
              <a:gd name="connsiteY34" fmla="*/ 1918812 h 2263736"/>
              <a:gd name="connsiteX35" fmla="*/ 848773 w 7781110"/>
              <a:gd name="connsiteY35" fmla="*/ 1918812 h 2263736"/>
              <a:gd name="connsiteX36" fmla="*/ 870392 w 7781110"/>
              <a:gd name="connsiteY36" fmla="*/ 1913174 h 2263736"/>
              <a:gd name="connsiteX37" fmla="*/ 883551 w 7781110"/>
              <a:gd name="connsiteY37" fmla="*/ 1908475 h 2263736"/>
              <a:gd name="connsiteX38" fmla="*/ 897651 w 7781110"/>
              <a:gd name="connsiteY38" fmla="*/ 1898139 h 2263736"/>
              <a:gd name="connsiteX39" fmla="*/ 916450 w 7781110"/>
              <a:gd name="connsiteY39" fmla="*/ 1884984 h 2263736"/>
              <a:gd name="connsiteX40" fmla="*/ 930550 w 7781110"/>
              <a:gd name="connsiteY40" fmla="*/ 1876526 h 2263736"/>
              <a:gd name="connsiteX41" fmla="*/ 949350 w 7781110"/>
              <a:gd name="connsiteY41" fmla="*/ 1869009 h 2263736"/>
              <a:gd name="connsiteX42" fmla="*/ 986009 w 7781110"/>
              <a:gd name="connsiteY42" fmla="*/ 1869009 h 2263736"/>
              <a:gd name="connsiteX43" fmla="*/ 1007628 w 7781110"/>
              <a:gd name="connsiteY43" fmla="*/ 1864310 h 2263736"/>
              <a:gd name="connsiteX44" fmla="*/ 1023608 w 7781110"/>
              <a:gd name="connsiteY44" fmla="*/ 1860551 h 2263736"/>
              <a:gd name="connsiteX45" fmla="*/ 1040527 w 7781110"/>
              <a:gd name="connsiteY45" fmla="*/ 1842697 h 2263736"/>
              <a:gd name="connsiteX46" fmla="*/ 1046167 w 7781110"/>
              <a:gd name="connsiteY46" fmla="*/ 1830480 h 2263736"/>
              <a:gd name="connsiteX47" fmla="*/ 1053687 w 7781110"/>
              <a:gd name="connsiteY47" fmla="*/ 1821083 h 2263736"/>
              <a:gd name="connsiteX48" fmla="*/ 1065907 w 7781110"/>
              <a:gd name="connsiteY48" fmla="*/ 1816385 h 2263736"/>
              <a:gd name="connsiteX49" fmla="*/ 1079066 w 7781110"/>
              <a:gd name="connsiteY49" fmla="*/ 1812626 h 2263736"/>
              <a:gd name="connsiteX50" fmla="*/ 1095986 w 7781110"/>
              <a:gd name="connsiteY50" fmla="*/ 1807927 h 2263736"/>
              <a:gd name="connsiteX51" fmla="*/ 1110085 w 7781110"/>
              <a:gd name="connsiteY51" fmla="*/ 1801349 h 2263736"/>
              <a:gd name="connsiteX52" fmla="*/ 1124185 w 7781110"/>
              <a:gd name="connsiteY52" fmla="*/ 1792892 h 2263736"/>
              <a:gd name="connsiteX53" fmla="*/ 1136405 w 7781110"/>
              <a:gd name="connsiteY53" fmla="*/ 1784435 h 2263736"/>
              <a:gd name="connsiteX54" fmla="*/ 1148625 w 7781110"/>
              <a:gd name="connsiteY54" fmla="*/ 1784435 h 2263736"/>
              <a:gd name="connsiteX55" fmla="*/ 1167424 w 7781110"/>
              <a:gd name="connsiteY55" fmla="*/ 1777857 h 2263736"/>
              <a:gd name="connsiteX56" fmla="*/ 1186224 w 7781110"/>
              <a:gd name="connsiteY56" fmla="*/ 1774098 h 2263736"/>
              <a:gd name="connsiteX57" fmla="*/ 1204083 w 7781110"/>
              <a:gd name="connsiteY57" fmla="*/ 1770340 h 2263736"/>
              <a:gd name="connsiteX58" fmla="*/ 1220063 w 7781110"/>
              <a:gd name="connsiteY58" fmla="*/ 1764701 h 2263736"/>
              <a:gd name="connsiteX59" fmla="*/ 1229463 w 7781110"/>
              <a:gd name="connsiteY59" fmla="*/ 1757184 h 2263736"/>
              <a:gd name="connsiteX60" fmla="*/ 1238862 w 7781110"/>
              <a:gd name="connsiteY60" fmla="*/ 1744028 h 2263736"/>
              <a:gd name="connsiteX61" fmla="*/ 1245442 w 7781110"/>
              <a:gd name="connsiteY61" fmla="*/ 1731812 h 2263736"/>
              <a:gd name="connsiteX62" fmla="*/ 1251082 w 7781110"/>
              <a:gd name="connsiteY62" fmla="*/ 1722415 h 2263736"/>
              <a:gd name="connsiteX63" fmla="*/ 1266122 w 7781110"/>
              <a:gd name="connsiteY63" fmla="*/ 1716777 h 2263736"/>
              <a:gd name="connsiteX64" fmla="*/ 1285861 w 7781110"/>
              <a:gd name="connsiteY64" fmla="*/ 1712078 h 2263736"/>
              <a:gd name="connsiteX65" fmla="*/ 1306540 w 7781110"/>
              <a:gd name="connsiteY65" fmla="*/ 1699861 h 2263736"/>
              <a:gd name="connsiteX66" fmla="*/ 1326280 w 7781110"/>
              <a:gd name="connsiteY66" fmla="*/ 1690465 h 2263736"/>
              <a:gd name="connsiteX67" fmla="*/ 1337560 w 7781110"/>
              <a:gd name="connsiteY67" fmla="*/ 1680129 h 2263736"/>
              <a:gd name="connsiteX68" fmla="*/ 1357299 w 7781110"/>
              <a:gd name="connsiteY68" fmla="*/ 1675430 h 2263736"/>
              <a:gd name="connsiteX69" fmla="*/ 1366699 w 7781110"/>
              <a:gd name="connsiteY69" fmla="*/ 1666033 h 2263736"/>
              <a:gd name="connsiteX70" fmla="*/ 1375159 w 7781110"/>
              <a:gd name="connsiteY70" fmla="*/ 1653816 h 2263736"/>
              <a:gd name="connsiteX71" fmla="*/ 1400538 w 7781110"/>
              <a:gd name="connsiteY71" fmla="*/ 1643480 h 2263736"/>
              <a:gd name="connsiteX72" fmla="*/ 1424037 w 7781110"/>
              <a:gd name="connsiteY72" fmla="*/ 1634083 h 2263736"/>
              <a:gd name="connsiteX73" fmla="*/ 1453177 w 7781110"/>
              <a:gd name="connsiteY73" fmla="*/ 1627505 h 2263736"/>
              <a:gd name="connsiteX74" fmla="*/ 1478556 w 7781110"/>
              <a:gd name="connsiteY74" fmla="*/ 1618108 h 2263736"/>
              <a:gd name="connsiteX75" fmla="*/ 1503935 w 7781110"/>
              <a:gd name="connsiteY75" fmla="*/ 1618108 h 2263736"/>
              <a:gd name="connsiteX76" fmla="*/ 1525555 w 7781110"/>
              <a:gd name="connsiteY76" fmla="*/ 1614349 h 2263736"/>
              <a:gd name="connsiteX77" fmla="*/ 1549054 w 7781110"/>
              <a:gd name="connsiteY77" fmla="*/ 1614349 h 2263736"/>
              <a:gd name="connsiteX78" fmla="*/ 1574433 w 7781110"/>
              <a:gd name="connsiteY78" fmla="*/ 1606832 h 2263736"/>
              <a:gd name="connsiteX79" fmla="*/ 1597933 w 7781110"/>
              <a:gd name="connsiteY79" fmla="*/ 1598374 h 2263736"/>
              <a:gd name="connsiteX80" fmla="*/ 1610153 w 7781110"/>
              <a:gd name="connsiteY80" fmla="*/ 1583339 h 2263736"/>
              <a:gd name="connsiteX81" fmla="*/ 1627072 w 7781110"/>
              <a:gd name="connsiteY81" fmla="*/ 1569244 h 2263736"/>
              <a:gd name="connsiteX82" fmla="*/ 1641172 w 7781110"/>
              <a:gd name="connsiteY82" fmla="*/ 1557967 h 2263736"/>
              <a:gd name="connsiteX83" fmla="*/ 1660911 w 7781110"/>
              <a:gd name="connsiteY83" fmla="*/ 1552329 h 2263736"/>
              <a:gd name="connsiteX84" fmla="*/ 1681590 w 7781110"/>
              <a:gd name="connsiteY84" fmla="*/ 1544812 h 2263736"/>
              <a:gd name="connsiteX85" fmla="*/ 1699450 w 7781110"/>
              <a:gd name="connsiteY85" fmla="*/ 1538234 h 2263736"/>
              <a:gd name="connsiteX86" fmla="*/ 1765248 w 7781110"/>
              <a:gd name="connsiteY86" fmla="*/ 1533535 h 2263736"/>
              <a:gd name="connsiteX87" fmla="*/ 1786868 w 7781110"/>
              <a:gd name="connsiteY87" fmla="*/ 1525078 h 2263736"/>
              <a:gd name="connsiteX88" fmla="*/ 1803787 w 7781110"/>
              <a:gd name="connsiteY88" fmla="*/ 1521319 h 2263736"/>
              <a:gd name="connsiteX89" fmla="*/ 1819767 w 7781110"/>
              <a:gd name="connsiteY89" fmla="*/ 1502525 h 2263736"/>
              <a:gd name="connsiteX90" fmla="*/ 1835746 w 7781110"/>
              <a:gd name="connsiteY90" fmla="*/ 1491249 h 2263736"/>
              <a:gd name="connsiteX91" fmla="*/ 1848905 w 7781110"/>
              <a:gd name="connsiteY91" fmla="*/ 1486550 h 2263736"/>
              <a:gd name="connsiteX92" fmla="*/ 1928803 w 7781110"/>
              <a:gd name="connsiteY92" fmla="*/ 1482791 h 2263736"/>
              <a:gd name="connsiteX93" fmla="*/ 1953242 w 7781110"/>
              <a:gd name="connsiteY93" fmla="*/ 1472455 h 2263736"/>
              <a:gd name="connsiteX94" fmla="*/ 1967342 w 7781110"/>
              <a:gd name="connsiteY94" fmla="*/ 1462118 h 2263736"/>
              <a:gd name="connsiteX95" fmla="*/ 1982382 w 7781110"/>
              <a:gd name="connsiteY95" fmla="*/ 1453661 h 2263736"/>
              <a:gd name="connsiteX96" fmla="*/ 2044420 w 7781110"/>
              <a:gd name="connsiteY96" fmla="*/ 1453661 h 2263736"/>
              <a:gd name="connsiteX97" fmla="*/ 2076379 w 7781110"/>
              <a:gd name="connsiteY97" fmla="*/ 1446143 h 2263736"/>
              <a:gd name="connsiteX98" fmla="*/ 2104578 w 7781110"/>
              <a:gd name="connsiteY98" fmla="*/ 1435806 h 2263736"/>
              <a:gd name="connsiteX99" fmla="*/ 2122438 w 7781110"/>
              <a:gd name="connsiteY99" fmla="*/ 1425470 h 2263736"/>
              <a:gd name="connsiteX100" fmla="*/ 2166617 w 7781110"/>
              <a:gd name="connsiteY100" fmla="*/ 1425470 h 2263736"/>
              <a:gd name="connsiteX101" fmla="*/ 2210796 w 7781110"/>
              <a:gd name="connsiteY101" fmla="*/ 1421711 h 2263736"/>
              <a:gd name="connsiteX102" fmla="*/ 2244635 w 7781110"/>
              <a:gd name="connsiteY102" fmla="*/ 1415133 h 2263736"/>
              <a:gd name="connsiteX103" fmla="*/ 2259674 w 7781110"/>
              <a:gd name="connsiteY103" fmla="*/ 1408555 h 2263736"/>
              <a:gd name="connsiteX104" fmla="*/ 2276594 w 7781110"/>
              <a:gd name="connsiteY104" fmla="*/ 1396338 h 2263736"/>
              <a:gd name="connsiteX105" fmla="*/ 2292574 w 7781110"/>
              <a:gd name="connsiteY105" fmla="*/ 1396338 h 2263736"/>
              <a:gd name="connsiteX106" fmla="*/ 2319833 w 7781110"/>
              <a:gd name="connsiteY106" fmla="*/ 1386941 h 2263736"/>
              <a:gd name="connsiteX107" fmla="*/ 2341453 w 7781110"/>
              <a:gd name="connsiteY107" fmla="*/ 1386941 h 2263736"/>
              <a:gd name="connsiteX108" fmla="*/ 2364952 w 7781110"/>
              <a:gd name="connsiteY108" fmla="*/ 1380363 h 2263736"/>
              <a:gd name="connsiteX109" fmla="*/ 2389391 w 7781110"/>
              <a:gd name="connsiteY109" fmla="*/ 1376605 h 2263736"/>
              <a:gd name="connsiteX110" fmla="*/ 2404431 w 7781110"/>
              <a:gd name="connsiteY110" fmla="*/ 1368147 h 2263736"/>
              <a:gd name="connsiteX111" fmla="*/ 2430750 w 7781110"/>
              <a:gd name="connsiteY111" fmla="*/ 1354052 h 2263736"/>
              <a:gd name="connsiteX112" fmla="*/ 2456129 w 7781110"/>
              <a:gd name="connsiteY112" fmla="*/ 1339017 h 2263736"/>
              <a:gd name="connsiteX113" fmla="*/ 2469289 w 7781110"/>
              <a:gd name="connsiteY113" fmla="*/ 1324921 h 2263736"/>
              <a:gd name="connsiteX114" fmla="*/ 2492788 w 7781110"/>
              <a:gd name="connsiteY114" fmla="*/ 1324921 h 2263736"/>
              <a:gd name="connsiteX115" fmla="*/ 2516288 w 7781110"/>
              <a:gd name="connsiteY115" fmla="*/ 1316464 h 2263736"/>
              <a:gd name="connsiteX116" fmla="*/ 2546367 w 7781110"/>
              <a:gd name="connsiteY116" fmla="*/ 1316464 h 2263736"/>
              <a:gd name="connsiteX117" fmla="*/ 2565166 w 7781110"/>
              <a:gd name="connsiteY117" fmla="*/ 1310826 h 2263736"/>
              <a:gd name="connsiteX118" fmla="*/ 2584906 w 7781110"/>
              <a:gd name="connsiteY118" fmla="*/ 1310826 h 2263736"/>
              <a:gd name="connsiteX119" fmla="*/ 2598065 w 7781110"/>
              <a:gd name="connsiteY119" fmla="*/ 1301429 h 2263736"/>
              <a:gd name="connsiteX120" fmla="*/ 2612164 w 7781110"/>
              <a:gd name="connsiteY120" fmla="*/ 1292971 h 2263736"/>
              <a:gd name="connsiteX121" fmla="*/ 2631904 w 7781110"/>
              <a:gd name="connsiteY121" fmla="*/ 1287333 h 2263736"/>
              <a:gd name="connsiteX122" fmla="*/ 2646004 w 7781110"/>
              <a:gd name="connsiteY122" fmla="*/ 1282635 h 2263736"/>
              <a:gd name="connsiteX123" fmla="*/ 2662924 w 7781110"/>
              <a:gd name="connsiteY123" fmla="*/ 1282635 h 2263736"/>
              <a:gd name="connsiteX124" fmla="*/ 2681723 w 7781110"/>
              <a:gd name="connsiteY124" fmla="*/ 1276057 h 2263736"/>
              <a:gd name="connsiteX125" fmla="*/ 2721202 w 7781110"/>
              <a:gd name="connsiteY125" fmla="*/ 1269479 h 2263736"/>
              <a:gd name="connsiteX126" fmla="*/ 2733423 w 7781110"/>
              <a:gd name="connsiteY126" fmla="*/ 1269479 h 2263736"/>
              <a:gd name="connsiteX127" fmla="*/ 2789821 w 7781110"/>
              <a:gd name="connsiteY127" fmla="*/ 1265721 h 2263736"/>
              <a:gd name="connsiteX128" fmla="*/ 2833060 w 7781110"/>
              <a:gd name="connsiteY128" fmla="*/ 1265721 h 2263736"/>
              <a:gd name="connsiteX129" fmla="*/ 2846219 w 7781110"/>
              <a:gd name="connsiteY129" fmla="*/ 1254444 h 2263736"/>
              <a:gd name="connsiteX130" fmla="*/ 2863139 w 7781110"/>
              <a:gd name="connsiteY130" fmla="*/ 1245987 h 2263736"/>
              <a:gd name="connsiteX131" fmla="*/ 2877238 w 7781110"/>
              <a:gd name="connsiteY131" fmla="*/ 1245987 h 2263736"/>
              <a:gd name="connsiteX132" fmla="*/ 2913897 w 7781110"/>
              <a:gd name="connsiteY132" fmla="*/ 1237530 h 2263736"/>
              <a:gd name="connsiteX133" fmla="*/ 2951496 w 7781110"/>
              <a:gd name="connsiteY133" fmla="*/ 1237530 h 2263736"/>
              <a:gd name="connsiteX134" fmla="*/ 2951496 w 7781110"/>
              <a:gd name="connsiteY134" fmla="*/ 1230012 h 2263736"/>
              <a:gd name="connsiteX135" fmla="*/ 3019175 w 7781110"/>
              <a:gd name="connsiteY135" fmla="*/ 1230012 h 2263736"/>
              <a:gd name="connsiteX136" fmla="*/ 3022935 w 7781110"/>
              <a:gd name="connsiteY136" fmla="*/ 1224374 h 2263736"/>
              <a:gd name="connsiteX137" fmla="*/ 3082153 w 7781110"/>
              <a:gd name="connsiteY137" fmla="*/ 1224374 h 2263736"/>
              <a:gd name="connsiteX138" fmla="*/ 3085913 w 7781110"/>
              <a:gd name="connsiteY138" fmla="*/ 1218736 h 2263736"/>
              <a:gd name="connsiteX139" fmla="*/ 3152651 w 7781110"/>
              <a:gd name="connsiteY139" fmla="*/ 1213097 h 2263736"/>
              <a:gd name="connsiteX140" fmla="*/ 3171451 w 7781110"/>
              <a:gd name="connsiteY140" fmla="*/ 1205580 h 2263736"/>
              <a:gd name="connsiteX141" fmla="*/ 3199650 w 7781110"/>
              <a:gd name="connsiteY141" fmla="*/ 1194303 h 2263736"/>
              <a:gd name="connsiteX142" fmla="*/ 3215629 w 7781110"/>
              <a:gd name="connsiteY142" fmla="*/ 1184906 h 2263736"/>
              <a:gd name="connsiteX143" fmla="*/ 3227849 w 7781110"/>
              <a:gd name="connsiteY143" fmla="*/ 1178328 h 2263736"/>
              <a:gd name="connsiteX144" fmla="*/ 3243829 w 7781110"/>
              <a:gd name="connsiteY144" fmla="*/ 1178328 h 2263736"/>
              <a:gd name="connsiteX145" fmla="*/ 3258868 w 7781110"/>
              <a:gd name="connsiteY145" fmla="*/ 1173630 h 2263736"/>
              <a:gd name="connsiteX146" fmla="*/ 3291767 w 7781110"/>
              <a:gd name="connsiteY146" fmla="*/ 1173630 h 2263736"/>
              <a:gd name="connsiteX147" fmla="*/ 3291767 w 7781110"/>
              <a:gd name="connsiteY147" fmla="*/ 1164233 h 2263736"/>
              <a:gd name="connsiteX148" fmla="*/ 3426184 w 7781110"/>
              <a:gd name="connsiteY148" fmla="*/ 1164233 h 2263736"/>
              <a:gd name="connsiteX149" fmla="*/ 3426184 w 7781110"/>
              <a:gd name="connsiteY149" fmla="*/ 1156716 h 2263736"/>
              <a:gd name="connsiteX150" fmla="*/ 3454383 w 7781110"/>
              <a:gd name="connsiteY150" fmla="*/ 1156716 h 2263736"/>
              <a:gd name="connsiteX151" fmla="*/ 3454383 w 7781110"/>
              <a:gd name="connsiteY151" fmla="*/ 1151077 h 2263736"/>
              <a:gd name="connsiteX152" fmla="*/ 3478822 w 7781110"/>
              <a:gd name="connsiteY152" fmla="*/ 1151077 h 2263736"/>
              <a:gd name="connsiteX153" fmla="*/ 3478822 w 7781110"/>
              <a:gd name="connsiteY153" fmla="*/ 1144499 h 2263736"/>
              <a:gd name="connsiteX154" fmla="*/ 3491981 w 7781110"/>
              <a:gd name="connsiteY154" fmla="*/ 1144499 h 2263736"/>
              <a:gd name="connsiteX155" fmla="*/ 3491981 w 7781110"/>
              <a:gd name="connsiteY155" fmla="*/ 1137921 h 2263736"/>
              <a:gd name="connsiteX156" fmla="*/ 3599139 w 7781110"/>
              <a:gd name="connsiteY156" fmla="*/ 1137921 h 2263736"/>
              <a:gd name="connsiteX157" fmla="*/ 3599139 w 7781110"/>
              <a:gd name="connsiteY157" fmla="*/ 1130404 h 2263736"/>
              <a:gd name="connsiteX158" fmla="*/ 3618878 w 7781110"/>
              <a:gd name="connsiteY158" fmla="*/ 1130404 h 2263736"/>
              <a:gd name="connsiteX159" fmla="*/ 3622638 w 7781110"/>
              <a:gd name="connsiteY159" fmla="*/ 1122886 h 2263736"/>
              <a:gd name="connsiteX160" fmla="*/ 3643318 w 7781110"/>
              <a:gd name="connsiteY160" fmla="*/ 1122886 h 2263736"/>
              <a:gd name="connsiteX161" fmla="*/ 3652717 w 7781110"/>
              <a:gd name="connsiteY161" fmla="*/ 1113489 h 2263736"/>
              <a:gd name="connsiteX162" fmla="*/ 3659297 w 7781110"/>
              <a:gd name="connsiteY162" fmla="*/ 1105972 h 2263736"/>
              <a:gd name="connsiteX163" fmla="*/ 3666817 w 7781110"/>
              <a:gd name="connsiteY163" fmla="*/ 1098454 h 2263736"/>
              <a:gd name="connsiteX164" fmla="*/ 3682796 w 7781110"/>
              <a:gd name="connsiteY164" fmla="*/ 1098454 h 2263736"/>
              <a:gd name="connsiteX165" fmla="*/ 3710056 w 7781110"/>
              <a:gd name="connsiteY165" fmla="*/ 1089997 h 2263736"/>
              <a:gd name="connsiteX166" fmla="*/ 3726035 w 7781110"/>
              <a:gd name="connsiteY166" fmla="*/ 1085298 h 2263736"/>
              <a:gd name="connsiteX167" fmla="*/ 3749535 w 7781110"/>
              <a:gd name="connsiteY167" fmla="*/ 1073082 h 2263736"/>
              <a:gd name="connsiteX168" fmla="*/ 3772094 w 7781110"/>
              <a:gd name="connsiteY168" fmla="*/ 1061805 h 2263736"/>
              <a:gd name="connsiteX169" fmla="*/ 3796533 w 7781110"/>
              <a:gd name="connsiteY169" fmla="*/ 1054288 h 2263736"/>
              <a:gd name="connsiteX170" fmla="*/ 3817213 w 7781110"/>
              <a:gd name="connsiteY170" fmla="*/ 1043951 h 2263736"/>
              <a:gd name="connsiteX171" fmla="*/ 3836952 w 7781110"/>
              <a:gd name="connsiteY171" fmla="*/ 1038313 h 2263736"/>
              <a:gd name="connsiteX172" fmla="*/ 3894291 w 7781110"/>
              <a:gd name="connsiteY172" fmla="*/ 1038313 h 2263736"/>
              <a:gd name="connsiteX173" fmla="*/ 3894291 w 7781110"/>
              <a:gd name="connsiteY173" fmla="*/ 1028916 h 2263736"/>
              <a:gd name="connsiteX174" fmla="*/ 3968549 w 7781110"/>
              <a:gd name="connsiteY174" fmla="*/ 1028916 h 2263736"/>
              <a:gd name="connsiteX175" fmla="*/ 3968549 w 7781110"/>
              <a:gd name="connsiteY175" fmla="*/ 1017639 h 2263736"/>
              <a:gd name="connsiteX176" fmla="*/ 3997688 w 7781110"/>
              <a:gd name="connsiteY176" fmla="*/ 1009182 h 2263736"/>
              <a:gd name="connsiteX177" fmla="*/ 4039987 w 7781110"/>
              <a:gd name="connsiteY177" fmla="*/ 993207 h 2263736"/>
              <a:gd name="connsiteX178" fmla="*/ 4080406 w 7781110"/>
              <a:gd name="connsiteY178" fmla="*/ 978172 h 2263736"/>
              <a:gd name="connsiteX179" fmla="*/ 4103905 w 7781110"/>
              <a:gd name="connsiteY179" fmla="*/ 968775 h 2263736"/>
              <a:gd name="connsiteX180" fmla="*/ 4130224 w 7781110"/>
              <a:gd name="connsiteY180" fmla="*/ 960318 h 2263736"/>
              <a:gd name="connsiteX181" fmla="*/ 4150904 w 7781110"/>
              <a:gd name="connsiteY181" fmla="*/ 956559 h 2263736"/>
              <a:gd name="connsiteX182" fmla="*/ 4214822 w 7781110"/>
              <a:gd name="connsiteY182" fmla="*/ 956559 h 2263736"/>
              <a:gd name="connsiteX183" fmla="*/ 4240201 w 7781110"/>
              <a:gd name="connsiteY183" fmla="*/ 950921 h 2263736"/>
              <a:gd name="connsiteX184" fmla="*/ 4258060 w 7781110"/>
              <a:gd name="connsiteY184" fmla="*/ 946223 h 2263736"/>
              <a:gd name="connsiteX185" fmla="*/ 4277800 w 7781110"/>
              <a:gd name="connsiteY185" fmla="*/ 938705 h 2263736"/>
              <a:gd name="connsiteX186" fmla="*/ 4291900 w 7781110"/>
              <a:gd name="connsiteY186" fmla="*/ 934006 h 2263736"/>
              <a:gd name="connsiteX187" fmla="*/ 4311639 w 7781110"/>
              <a:gd name="connsiteY187" fmla="*/ 934006 h 2263736"/>
              <a:gd name="connsiteX188" fmla="*/ 4328559 w 7781110"/>
              <a:gd name="connsiteY188" fmla="*/ 927429 h 2263736"/>
              <a:gd name="connsiteX189" fmla="*/ 4347358 w 7781110"/>
              <a:gd name="connsiteY189" fmla="*/ 927429 h 2263736"/>
              <a:gd name="connsiteX190" fmla="*/ 4370858 w 7781110"/>
              <a:gd name="connsiteY190" fmla="*/ 922730 h 2263736"/>
              <a:gd name="connsiteX191" fmla="*/ 4391537 w 7781110"/>
              <a:gd name="connsiteY191" fmla="*/ 909575 h 2263736"/>
              <a:gd name="connsiteX192" fmla="*/ 4420676 w 7781110"/>
              <a:gd name="connsiteY192" fmla="*/ 893600 h 2263736"/>
              <a:gd name="connsiteX193" fmla="*/ 4435716 w 7781110"/>
              <a:gd name="connsiteY193" fmla="*/ 893600 h 2263736"/>
              <a:gd name="connsiteX194" fmla="*/ 4455455 w 7781110"/>
              <a:gd name="connsiteY194" fmla="*/ 893600 h 2263736"/>
              <a:gd name="connsiteX195" fmla="*/ 4479894 w 7781110"/>
              <a:gd name="connsiteY195" fmla="*/ 882323 h 2263736"/>
              <a:gd name="connsiteX196" fmla="*/ 4501514 w 7781110"/>
              <a:gd name="connsiteY196" fmla="*/ 876685 h 2263736"/>
              <a:gd name="connsiteX197" fmla="*/ 4515614 w 7781110"/>
              <a:gd name="connsiteY197" fmla="*/ 876685 h 2263736"/>
              <a:gd name="connsiteX198" fmla="*/ 4559792 w 7781110"/>
              <a:gd name="connsiteY198" fmla="*/ 871987 h 2263736"/>
              <a:gd name="connsiteX199" fmla="*/ 4669770 w 7781110"/>
              <a:gd name="connsiteY199" fmla="*/ 864469 h 2263736"/>
              <a:gd name="connsiteX200" fmla="*/ 4682929 w 7781110"/>
              <a:gd name="connsiteY200" fmla="*/ 856951 h 2263736"/>
              <a:gd name="connsiteX201" fmla="*/ 4702668 w 7781110"/>
              <a:gd name="connsiteY201" fmla="*/ 845675 h 2263736"/>
              <a:gd name="connsiteX202" fmla="*/ 4714888 w 7781110"/>
              <a:gd name="connsiteY202" fmla="*/ 840037 h 2263736"/>
              <a:gd name="connsiteX203" fmla="*/ 4734627 w 7781110"/>
              <a:gd name="connsiteY203" fmla="*/ 835808 h 2263736"/>
              <a:gd name="connsiteX204" fmla="*/ 4760007 w 7781110"/>
              <a:gd name="connsiteY204" fmla="*/ 835808 h 2263736"/>
              <a:gd name="connsiteX205" fmla="*/ 4760007 w 7781110"/>
              <a:gd name="connsiteY205" fmla="*/ 830640 h 2263736"/>
              <a:gd name="connsiteX206" fmla="*/ 4807946 w 7781110"/>
              <a:gd name="connsiteY206" fmla="*/ 830542 h 2263736"/>
              <a:gd name="connsiteX207" fmla="*/ 4807946 w 7781110"/>
              <a:gd name="connsiteY207" fmla="*/ 825941 h 2263736"/>
              <a:gd name="connsiteX208" fmla="*/ 4863404 w 7781110"/>
              <a:gd name="connsiteY208" fmla="*/ 825941 h 2263736"/>
              <a:gd name="connsiteX209" fmla="*/ 4863404 w 7781110"/>
              <a:gd name="connsiteY209" fmla="*/ 819364 h 2263736"/>
              <a:gd name="connsiteX210" fmla="*/ 4909463 w 7781110"/>
              <a:gd name="connsiteY210" fmla="*/ 819364 h 2263736"/>
              <a:gd name="connsiteX211" fmla="*/ 4909463 w 7781110"/>
              <a:gd name="connsiteY211" fmla="*/ 812786 h 2263736"/>
              <a:gd name="connsiteX212" fmla="*/ 4926382 w 7781110"/>
              <a:gd name="connsiteY212" fmla="*/ 812786 h 2263736"/>
              <a:gd name="connsiteX213" fmla="*/ 4944242 w 7781110"/>
              <a:gd name="connsiteY213" fmla="*/ 807147 h 2263736"/>
              <a:gd name="connsiteX214" fmla="*/ 4971501 w 7781110"/>
              <a:gd name="connsiteY214" fmla="*/ 799630 h 2263736"/>
              <a:gd name="connsiteX215" fmla="*/ 5019440 w 7781110"/>
              <a:gd name="connsiteY215" fmla="*/ 782715 h 2263736"/>
              <a:gd name="connsiteX216" fmla="*/ 5081478 w 7781110"/>
              <a:gd name="connsiteY216" fmla="*/ 761102 h 2263736"/>
              <a:gd name="connsiteX217" fmla="*/ 5139757 w 7781110"/>
              <a:gd name="connsiteY217" fmla="*/ 746067 h 2263736"/>
              <a:gd name="connsiteX218" fmla="*/ 5158557 w 7781110"/>
              <a:gd name="connsiteY218" fmla="*/ 737609 h 2263736"/>
              <a:gd name="connsiteX219" fmla="*/ 5164196 w 7781110"/>
              <a:gd name="connsiteY219" fmla="*/ 731971 h 2263736"/>
              <a:gd name="connsiteX220" fmla="*/ 5210255 w 7781110"/>
              <a:gd name="connsiteY220" fmla="*/ 731971 h 2263736"/>
              <a:gd name="connsiteX221" fmla="*/ 5226235 w 7781110"/>
              <a:gd name="connsiteY221" fmla="*/ 725393 h 2263736"/>
              <a:gd name="connsiteX222" fmla="*/ 5235635 w 7781110"/>
              <a:gd name="connsiteY222" fmla="*/ 716936 h 2263736"/>
              <a:gd name="connsiteX223" fmla="*/ 5248794 w 7781110"/>
              <a:gd name="connsiteY223" fmla="*/ 703780 h 2263736"/>
              <a:gd name="connsiteX224" fmla="*/ 5271353 w 7781110"/>
              <a:gd name="connsiteY224" fmla="*/ 691564 h 2263736"/>
              <a:gd name="connsiteX225" fmla="*/ 5288273 w 7781110"/>
              <a:gd name="connsiteY225" fmla="*/ 680287 h 2263736"/>
              <a:gd name="connsiteX226" fmla="*/ 5307072 w 7781110"/>
              <a:gd name="connsiteY226" fmla="*/ 673710 h 2263736"/>
              <a:gd name="connsiteX227" fmla="*/ 5323992 w 7781110"/>
              <a:gd name="connsiteY227" fmla="*/ 666192 h 2263736"/>
              <a:gd name="connsiteX228" fmla="*/ 5338091 w 7781110"/>
              <a:gd name="connsiteY228" fmla="*/ 666192 h 2263736"/>
              <a:gd name="connsiteX229" fmla="*/ 5411410 w 7781110"/>
              <a:gd name="connsiteY229" fmla="*/ 660554 h 2263736"/>
              <a:gd name="connsiteX230" fmla="*/ 5411410 w 7781110"/>
              <a:gd name="connsiteY230" fmla="*/ 655855 h 2263736"/>
              <a:gd name="connsiteX231" fmla="*/ 5500707 w 7781110"/>
              <a:gd name="connsiteY231" fmla="*/ 655855 h 2263736"/>
              <a:gd name="connsiteX232" fmla="*/ 5511046 w 7781110"/>
              <a:gd name="connsiteY232" fmla="*/ 652107 h 2263736"/>
              <a:gd name="connsiteX233" fmla="*/ 5528906 w 7781110"/>
              <a:gd name="connsiteY233" fmla="*/ 644579 h 2263736"/>
              <a:gd name="connsiteX234" fmla="*/ 5545826 w 7781110"/>
              <a:gd name="connsiteY234" fmla="*/ 631423 h 2263736"/>
              <a:gd name="connsiteX235" fmla="*/ 5558985 w 7781110"/>
              <a:gd name="connsiteY235" fmla="*/ 622966 h 2263736"/>
              <a:gd name="connsiteX236" fmla="*/ 5567444 w 7781110"/>
              <a:gd name="connsiteY236" fmla="*/ 622966 h 2263736"/>
              <a:gd name="connsiteX237" fmla="*/ 5688701 w 7781110"/>
              <a:gd name="connsiteY237" fmla="*/ 614509 h 2263736"/>
              <a:gd name="connsiteX238" fmla="*/ 5806198 w 7781110"/>
              <a:gd name="connsiteY238" fmla="*/ 605112 h 2263736"/>
              <a:gd name="connsiteX239" fmla="*/ 5822178 w 7781110"/>
              <a:gd name="connsiteY239" fmla="*/ 599474 h 2263736"/>
              <a:gd name="connsiteX240" fmla="*/ 5832517 w 7781110"/>
              <a:gd name="connsiteY240" fmla="*/ 590077 h 2263736"/>
              <a:gd name="connsiteX241" fmla="*/ 5842857 w 7781110"/>
              <a:gd name="connsiteY241" fmla="*/ 583499 h 2263736"/>
              <a:gd name="connsiteX242" fmla="*/ 5850377 w 7781110"/>
              <a:gd name="connsiteY242" fmla="*/ 576921 h 2263736"/>
              <a:gd name="connsiteX243" fmla="*/ 5861656 w 7781110"/>
              <a:gd name="connsiteY243" fmla="*/ 576921 h 2263736"/>
              <a:gd name="connsiteX244" fmla="*/ 5877636 w 7781110"/>
              <a:gd name="connsiteY244" fmla="*/ 572222 h 2263736"/>
              <a:gd name="connsiteX245" fmla="*/ 5897375 w 7781110"/>
              <a:gd name="connsiteY245" fmla="*/ 567524 h 2263736"/>
              <a:gd name="connsiteX246" fmla="*/ 5915235 w 7781110"/>
              <a:gd name="connsiteY246" fmla="*/ 567524 h 2263736"/>
              <a:gd name="connsiteX247" fmla="*/ 5933095 w 7781110"/>
              <a:gd name="connsiteY247" fmla="*/ 561886 h 2263736"/>
              <a:gd name="connsiteX248" fmla="*/ 5957534 w 7781110"/>
              <a:gd name="connsiteY248" fmla="*/ 554368 h 2263736"/>
              <a:gd name="connsiteX249" fmla="*/ 5975394 w 7781110"/>
              <a:gd name="connsiteY249" fmla="*/ 545911 h 2263736"/>
              <a:gd name="connsiteX250" fmla="*/ 5990433 w 7781110"/>
              <a:gd name="connsiteY250" fmla="*/ 538393 h 2263736"/>
              <a:gd name="connsiteX251" fmla="*/ 6000773 w 7781110"/>
              <a:gd name="connsiteY251" fmla="*/ 530875 h 2263736"/>
              <a:gd name="connsiteX252" fmla="*/ 6012993 w 7781110"/>
              <a:gd name="connsiteY252" fmla="*/ 519599 h 2263736"/>
              <a:gd name="connsiteX253" fmla="*/ 6041192 w 7781110"/>
              <a:gd name="connsiteY253" fmla="*/ 519599 h 2263736"/>
              <a:gd name="connsiteX254" fmla="*/ 6041192 w 7781110"/>
              <a:gd name="connsiteY254" fmla="*/ 514901 h 2263736"/>
              <a:gd name="connsiteX255" fmla="*/ 6068452 w 7781110"/>
              <a:gd name="connsiteY255" fmla="*/ 514901 h 2263736"/>
              <a:gd name="connsiteX256" fmla="*/ 6068452 w 7781110"/>
              <a:gd name="connsiteY256" fmla="*/ 508323 h 2263736"/>
              <a:gd name="connsiteX257" fmla="*/ 6090071 w 7781110"/>
              <a:gd name="connsiteY257" fmla="*/ 508323 h 2263736"/>
              <a:gd name="connsiteX258" fmla="*/ 6090071 w 7781110"/>
              <a:gd name="connsiteY258" fmla="*/ 499865 h 2263736"/>
              <a:gd name="connsiteX259" fmla="*/ 6145529 w 7781110"/>
              <a:gd name="connsiteY259" fmla="*/ 499865 h 2263736"/>
              <a:gd name="connsiteX260" fmla="*/ 6145529 w 7781110"/>
              <a:gd name="connsiteY260" fmla="*/ 494227 h 2263736"/>
              <a:gd name="connsiteX261" fmla="*/ 6189708 w 7781110"/>
              <a:gd name="connsiteY261" fmla="*/ 494227 h 2263736"/>
              <a:gd name="connsiteX262" fmla="*/ 6203808 w 7781110"/>
              <a:gd name="connsiteY262" fmla="*/ 476372 h 2263736"/>
              <a:gd name="connsiteX263" fmla="*/ 6203808 w 7781110"/>
              <a:gd name="connsiteY263" fmla="*/ 468855 h 2263736"/>
              <a:gd name="connsiteX264" fmla="*/ 6267725 w 7781110"/>
              <a:gd name="connsiteY264" fmla="*/ 468855 h 2263736"/>
              <a:gd name="connsiteX265" fmla="*/ 6276185 w 7781110"/>
              <a:gd name="connsiteY265" fmla="*/ 462277 h 2263736"/>
              <a:gd name="connsiteX266" fmla="*/ 6310024 w 7781110"/>
              <a:gd name="connsiteY266" fmla="*/ 456639 h 2263736"/>
              <a:gd name="connsiteX267" fmla="*/ 6320364 w 7781110"/>
              <a:gd name="connsiteY267" fmla="*/ 456639 h 2263736"/>
              <a:gd name="connsiteX268" fmla="*/ 6320364 w 7781110"/>
              <a:gd name="connsiteY268" fmla="*/ 449121 h 2263736"/>
              <a:gd name="connsiteX269" fmla="*/ 6339164 w 7781110"/>
              <a:gd name="connsiteY269" fmla="*/ 449121 h 2263736"/>
              <a:gd name="connsiteX270" fmla="*/ 6345745 w 7781110"/>
              <a:gd name="connsiteY270" fmla="*/ 439724 h 2263736"/>
              <a:gd name="connsiteX271" fmla="*/ 6358904 w 7781110"/>
              <a:gd name="connsiteY271" fmla="*/ 431267 h 2263736"/>
              <a:gd name="connsiteX272" fmla="*/ 6369243 w 7781110"/>
              <a:gd name="connsiteY272" fmla="*/ 426568 h 2263736"/>
              <a:gd name="connsiteX273" fmla="*/ 6400263 w 7781110"/>
              <a:gd name="connsiteY273" fmla="*/ 421870 h 2263736"/>
              <a:gd name="connsiteX274" fmla="*/ 6421883 w 7781110"/>
              <a:gd name="connsiteY274" fmla="*/ 410594 h 2263736"/>
              <a:gd name="connsiteX275" fmla="*/ 6432222 w 7781110"/>
              <a:gd name="connsiteY275" fmla="*/ 403076 h 2263736"/>
              <a:gd name="connsiteX276" fmla="*/ 6446321 w 7781110"/>
              <a:gd name="connsiteY276" fmla="*/ 393679 h 2263736"/>
              <a:gd name="connsiteX277" fmla="*/ 6473581 w 7781110"/>
              <a:gd name="connsiteY277" fmla="*/ 393679 h 2263736"/>
              <a:gd name="connsiteX278" fmla="*/ 6488620 w 7781110"/>
              <a:gd name="connsiteY278" fmla="*/ 384282 h 2263736"/>
              <a:gd name="connsiteX279" fmla="*/ 6506480 w 7781110"/>
              <a:gd name="connsiteY279" fmla="*/ 369247 h 2263736"/>
              <a:gd name="connsiteX280" fmla="*/ 6521519 w 7781110"/>
              <a:gd name="connsiteY280" fmla="*/ 352332 h 2263736"/>
              <a:gd name="connsiteX281" fmla="*/ 6529979 w 7781110"/>
              <a:gd name="connsiteY281" fmla="*/ 341056 h 2263736"/>
              <a:gd name="connsiteX282" fmla="*/ 6547838 w 7781110"/>
              <a:gd name="connsiteY282" fmla="*/ 341056 h 2263736"/>
              <a:gd name="connsiteX283" fmla="*/ 6584498 w 7781110"/>
              <a:gd name="connsiteY283" fmla="*/ 320382 h 2263736"/>
              <a:gd name="connsiteX284" fmla="*/ 6632436 w 7781110"/>
              <a:gd name="connsiteY284" fmla="*/ 299709 h 2263736"/>
              <a:gd name="connsiteX285" fmla="*/ 6671915 w 7781110"/>
              <a:gd name="connsiteY285" fmla="*/ 285613 h 2263736"/>
              <a:gd name="connsiteX286" fmla="*/ 6698234 w 7781110"/>
              <a:gd name="connsiteY286" fmla="*/ 273397 h 2263736"/>
              <a:gd name="connsiteX287" fmla="*/ 6716094 w 7781110"/>
              <a:gd name="connsiteY287" fmla="*/ 268698 h 2263736"/>
              <a:gd name="connsiteX288" fmla="*/ 6724554 w 7781110"/>
              <a:gd name="connsiteY288" fmla="*/ 268698 h 2263736"/>
              <a:gd name="connsiteX289" fmla="*/ 6760273 w 7781110"/>
              <a:gd name="connsiteY289" fmla="*/ 231110 h 2263736"/>
              <a:gd name="connsiteX290" fmla="*/ 6803512 w 7781110"/>
              <a:gd name="connsiteY290" fmla="*/ 231110 h 2263736"/>
              <a:gd name="connsiteX291" fmla="*/ 6803512 w 7781110"/>
              <a:gd name="connsiteY291" fmla="*/ 225472 h 2263736"/>
              <a:gd name="connsiteX292" fmla="*/ 6832651 w 7781110"/>
              <a:gd name="connsiteY292" fmla="*/ 225472 h 2263736"/>
              <a:gd name="connsiteX293" fmla="*/ 6832651 w 7781110"/>
              <a:gd name="connsiteY293" fmla="*/ 214195 h 2263736"/>
              <a:gd name="connsiteX294" fmla="*/ 6862730 w 7781110"/>
              <a:gd name="connsiteY294" fmla="*/ 214195 h 2263736"/>
              <a:gd name="connsiteX295" fmla="*/ 6862730 w 7781110"/>
              <a:gd name="connsiteY295" fmla="*/ 206678 h 2263736"/>
              <a:gd name="connsiteX296" fmla="*/ 6899389 w 7781110"/>
              <a:gd name="connsiteY296" fmla="*/ 206678 h 2263736"/>
              <a:gd name="connsiteX297" fmla="*/ 6899389 w 7781110"/>
              <a:gd name="connsiteY297" fmla="*/ 201979 h 2263736"/>
              <a:gd name="connsiteX298" fmla="*/ 6939808 w 7781110"/>
              <a:gd name="connsiteY298" fmla="*/ 201979 h 2263736"/>
              <a:gd name="connsiteX299" fmla="*/ 6939808 w 7781110"/>
              <a:gd name="connsiteY299" fmla="*/ 195402 h 2263736"/>
              <a:gd name="connsiteX300" fmla="*/ 6979287 w 7781110"/>
              <a:gd name="connsiteY300" fmla="*/ 195402 h 2263736"/>
              <a:gd name="connsiteX301" fmla="*/ 6979287 w 7781110"/>
              <a:gd name="connsiteY301" fmla="*/ 189764 h 2263736"/>
              <a:gd name="connsiteX302" fmla="*/ 7023467 w 7781110"/>
              <a:gd name="connsiteY302" fmla="*/ 189764 h 2263736"/>
              <a:gd name="connsiteX303" fmla="*/ 7044147 w 7781110"/>
              <a:gd name="connsiteY303" fmla="*/ 169091 h 2263736"/>
              <a:gd name="connsiteX304" fmla="*/ 7068586 w 7781110"/>
              <a:gd name="connsiteY304" fmla="*/ 162513 h 2263736"/>
              <a:gd name="connsiteX305" fmla="*/ 7097725 w 7781110"/>
              <a:gd name="connsiteY305" fmla="*/ 162513 h 2263736"/>
              <a:gd name="connsiteX306" fmla="*/ 7124984 w 7781110"/>
              <a:gd name="connsiteY306" fmla="*/ 152176 h 2263736"/>
              <a:gd name="connsiteX307" fmla="*/ 7158824 w 7781110"/>
              <a:gd name="connsiteY307" fmla="*/ 141839 h 2263736"/>
              <a:gd name="connsiteX308" fmla="*/ 7175743 w 7781110"/>
              <a:gd name="connsiteY308" fmla="*/ 131503 h 2263736"/>
              <a:gd name="connsiteX309" fmla="*/ 7188902 w 7781110"/>
              <a:gd name="connsiteY309" fmla="*/ 121166 h 2263736"/>
              <a:gd name="connsiteX310" fmla="*/ 7196422 w 7781110"/>
              <a:gd name="connsiteY310" fmla="*/ 114588 h 2263736"/>
              <a:gd name="connsiteX311" fmla="*/ 7238720 w 7781110"/>
              <a:gd name="connsiteY311" fmla="*/ 114588 h 2263736"/>
              <a:gd name="connsiteX312" fmla="*/ 7281020 w 7781110"/>
              <a:gd name="connsiteY312" fmla="*/ 108950 h 2263736"/>
              <a:gd name="connsiteX313" fmla="*/ 7337418 w 7781110"/>
              <a:gd name="connsiteY313" fmla="*/ 104251 h 2263736"/>
              <a:gd name="connsiteX314" fmla="*/ 7401336 w 7781110"/>
              <a:gd name="connsiteY314" fmla="*/ 95794 h 2263736"/>
              <a:gd name="connsiteX315" fmla="*/ 7443635 w 7781110"/>
              <a:gd name="connsiteY315" fmla="*/ 95794 h 2263736"/>
              <a:gd name="connsiteX316" fmla="*/ 7488753 w 7781110"/>
              <a:gd name="connsiteY316" fmla="*/ 86397 h 2263736"/>
              <a:gd name="connsiteX317" fmla="*/ 7536692 w 7781110"/>
              <a:gd name="connsiteY317" fmla="*/ 77000 h 2263736"/>
              <a:gd name="connsiteX318" fmla="*/ 7578051 w 7781110"/>
              <a:gd name="connsiteY318" fmla="*/ 69482 h 2263736"/>
              <a:gd name="connsiteX319" fmla="*/ 7632571 w 7781110"/>
              <a:gd name="connsiteY319" fmla="*/ 69482 h 2263736"/>
              <a:gd name="connsiteX320" fmla="*/ 7669229 w 7781110"/>
              <a:gd name="connsiteY320" fmla="*/ 59146 h 2263736"/>
              <a:gd name="connsiteX321" fmla="*/ 7695549 w 7781110"/>
              <a:gd name="connsiteY321" fmla="*/ 48809 h 2263736"/>
              <a:gd name="connsiteX322" fmla="*/ 7772626 w 7781110"/>
              <a:gd name="connsiteY322" fmla="*/ -56 h 2263736"/>
              <a:gd name="connsiteX323" fmla="*/ 7781086 w 7781110"/>
              <a:gd name="connsiteY323" fmla="*/ -56 h 226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</a:cxnLst>
            <a:rect l="l" t="t" r="r" b="b"/>
            <a:pathLst>
              <a:path w="7781110" h="2263736">
                <a:moveTo>
                  <a:pt x="-24" y="2263682"/>
                </a:moveTo>
                <a:lnTo>
                  <a:pt x="41850" y="2257549"/>
                </a:lnTo>
                <a:lnTo>
                  <a:pt x="71134" y="2251344"/>
                </a:lnTo>
                <a:lnTo>
                  <a:pt x="99881" y="2244229"/>
                </a:lnTo>
                <a:lnTo>
                  <a:pt x="121537" y="2239235"/>
                </a:lnTo>
                <a:lnTo>
                  <a:pt x="142852" y="2231732"/>
                </a:lnTo>
                <a:lnTo>
                  <a:pt x="166549" y="2218406"/>
                </a:lnTo>
                <a:cubicBezTo>
                  <a:pt x="169495" y="2216750"/>
                  <a:pt x="198310" y="2196963"/>
                  <a:pt x="198310" y="2196963"/>
                </a:cubicBezTo>
                <a:lnTo>
                  <a:pt x="220870" y="2180988"/>
                </a:lnTo>
                <a:lnTo>
                  <a:pt x="242489" y="2172531"/>
                </a:lnTo>
                <a:lnTo>
                  <a:pt x="261289" y="2169712"/>
                </a:lnTo>
                <a:lnTo>
                  <a:pt x="284788" y="2155616"/>
                </a:lnTo>
                <a:lnTo>
                  <a:pt x="303587" y="2145280"/>
                </a:lnTo>
                <a:lnTo>
                  <a:pt x="322387" y="2135882"/>
                </a:lnTo>
                <a:lnTo>
                  <a:pt x="332727" y="2128365"/>
                </a:lnTo>
                <a:cubicBezTo>
                  <a:pt x="332727" y="2128365"/>
                  <a:pt x="357166" y="2102993"/>
                  <a:pt x="359986" y="2101113"/>
                </a:cubicBezTo>
                <a:cubicBezTo>
                  <a:pt x="363950" y="2096478"/>
                  <a:pt x="367416" y="2091439"/>
                  <a:pt x="370326" y="2086078"/>
                </a:cubicBezTo>
                <a:lnTo>
                  <a:pt x="442704" y="2086078"/>
                </a:lnTo>
                <a:lnTo>
                  <a:pt x="453043" y="2061646"/>
                </a:lnTo>
                <a:lnTo>
                  <a:pt x="480303" y="2046611"/>
                </a:lnTo>
                <a:lnTo>
                  <a:pt x="501922" y="2040973"/>
                </a:lnTo>
                <a:lnTo>
                  <a:pt x="529181" y="2037214"/>
                </a:lnTo>
                <a:lnTo>
                  <a:pt x="568660" y="2037214"/>
                </a:lnTo>
                <a:lnTo>
                  <a:pt x="584640" y="2026877"/>
                </a:lnTo>
                <a:lnTo>
                  <a:pt x="612839" y="2013722"/>
                </a:lnTo>
                <a:lnTo>
                  <a:pt x="634459" y="2004325"/>
                </a:lnTo>
                <a:lnTo>
                  <a:pt x="650438" y="1987410"/>
                </a:lnTo>
                <a:lnTo>
                  <a:pt x="687097" y="1978013"/>
                </a:lnTo>
                <a:lnTo>
                  <a:pt x="710597" y="1972375"/>
                </a:lnTo>
                <a:lnTo>
                  <a:pt x="743496" y="1962038"/>
                </a:lnTo>
                <a:lnTo>
                  <a:pt x="771695" y="1952641"/>
                </a:lnTo>
                <a:lnTo>
                  <a:pt x="794254" y="1944184"/>
                </a:lnTo>
                <a:lnTo>
                  <a:pt x="813054" y="1939486"/>
                </a:lnTo>
                <a:lnTo>
                  <a:pt x="828093" y="1933847"/>
                </a:lnTo>
                <a:lnTo>
                  <a:pt x="838433" y="1918812"/>
                </a:lnTo>
                <a:lnTo>
                  <a:pt x="848773" y="1918812"/>
                </a:lnTo>
                <a:lnTo>
                  <a:pt x="870392" y="1913174"/>
                </a:lnTo>
                <a:lnTo>
                  <a:pt x="883551" y="1908475"/>
                </a:lnTo>
                <a:lnTo>
                  <a:pt x="897651" y="1898139"/>
                </a:lnTo>
                <a:lnTo>
                  <a:pt x="916450" y="1884984"/>
                </a:lnTo>
                <a:lnTo>
                  <a:pt x="930550" y="1876526"/>
                </a:lnTo>
                <a:lnTo>
                  <a:pt x="949350" y="1869009"/>
                </a:lnTo>
                <a:lnTo>
                  <a:pt x="986009" y="1869009"/>
                </a:lnTo>
                <a:lnTo>
                  <a:pt x="1007628" y="1864310"/>
                </a:lnTo>
                <a:lnTo>
                  <a:pt x="1023608" y="1860551"/>
                </a:lnTo>
                <a:lnTo>
                  <a:pt x="1040527" y="1842697"/>
                </a:lnTo>
                <a:cubicBezTo>
                  <a:pt x="1040527" y="1842697"/>
                  <a:pt x="1047107" y="1833300"/>
                  <a:pt x="1046167" y="1830480"/>
                </a:cubicBezTo>
                <a:cubicBezTo>
                  <a:pt x="1045227" y="1827661"/>
                  <a:pt x="1053687" y="1821083"/>
                  <a:pt x="1053687" y="1821083"/>
                </a:cubicBezTo>
                <a:lnTo>
                  <a:pt x="1065907" y="1816385"/>
                </a:lnTo>
                <a:lnTo>
                  <a:pt x="1079066" y="1812626"/>
                </a:lnTo>
                <a:lnTo>
                  <a:pt x="1095986" y="1807927"/>
                </a:lnTo>
                <a:lnTo>
                  <a:pt x="1110085" y="1801349"/>
                </a:lnTo>
                <a:lnTo>
                  <a:pt x="1124185" y="1792892"/>
                </a:lnTo>
                <a:lnTo>
                  <a:pt x="1136405" y="1784435"/>
                </a:lnTo>
                <a:lnTo>
                  <a:pt x="1148625" y="1784435"/>
                </a:lnTo>
                <a:lnTo>
                  <a:pt x="1167424" y="1777857"/>
                </a:lnTo>
                <a:lnTo>
                  <a:pt x="1186224" y="1774098"/>
                </a:lnTo>
                <a:lnTo>
                  <a:pt x="1204083" y="1770340"/>
                </a:lnTo>
                <a:lnTo>
                  <a:pt x="1220063" y="1764701"/>
                </a:lnTo>
                <a:lnTo>
                  <a:pt x="1229463" y="1757184"/>
                </a:lnTo>
                <a:lnTo>
                  <a:pt x="1238862" y="1744028"/>
                </a:lnTo>
                <a:lnTo>
                  <a:pt x="1245442" y="1731812"/>
                </a:lnTo>
                <a:lnTo>
                  <a:pt x="1251082" y="1722415"/>
                </a:lnTo>
                <a:lnTo>
                  <a:pt x="1266122" y="1716777"/>
                </a:lnTo>
                <a:lnTo>
                  <a:pt x="1285861" y="1712078"/>
                </a:lnTo>
                <a:cubicBezTo>
                  <a:pt x="1285861" y="1712078"/>
                  <a:pt x="1302781" y="1702681"/>
                  <a:pt x="1306540" y="1699861"/>
                </a:cubicBezTo>
                <a:cubicBezTo>
                  <a:pt x="1310300" y="1697042"/>
                  <a:pt x="1323460" y="1692344"/>
                  <a:pt x="1326280" y="1690465"/>
                </a:cubicBezTo>
                <a:cubicBezTo>
                  <a:pt x="1330218" y="1687219"/>
                  <a:pt x="1333983" y="1683768"/>
                  <a:pt x="1337560" y="1680129"/>
                </a:cubicBezTo>
                <a:lnTo>
                  <a:pt x="1357299" y="1675430"/>
                </a:lnTo>
                <a:lnTo>
                  <a:pt x="1366699" y="1666033"/>
                </a:lnTo>
                <a:lnTo>
                  <a:pt x="1375159" y="1653816"/>
                </a:lnTo>
                <a:lnTo>
                  <a:pt x="1400538" y="1643480"/>
                </a:lnTo>
                <a:lnTo>
                  <a:pt x="1424037" y="1634083"/>
                </a:lnTo>
                <a:lnTo>
                  <a:pt x="1453177" y="1627505"/>
                </a:lnTo>
                <a:lnTo>
                  <a:pt x="1478556" y="1618108"/>
                </a:lnTo>
                <a:lnTo>
                  <a:pt x="1503935" y="1618108"/>
                </a:lnTo>
                <a:lnTo>
                  <a:pt x="1525555" y="1614349"/>
                </a:lnTo>
                <a:lnTo>
                  <a:pt x="1549054" y="1614349"/>
                </a:lnTo>
                <a:lnTo>
                  <a:pt x="1574433" y="1606832"/>
                </a:lnTo>
                <a:lnTo>
                  <a:pt x="1597933" y="1598374"/>
                </a:lnTo>
                <a:lnTo>
                  <a:pt x="1610153" y="1583339"/>
                </a:lnTo>
                <a:lnTo>
                  <a:pt x="1627072" y="1569244"/>
                </a:lnTo>
                <a:lnTo>
                  <a:pt x="1641172" y="1557967"/>
                </a:lnTo>
                <a:lnTo>
                  <a:pt x="1660911" y="1552329"/>
                </a:lnTo>
                <a:lnTo>
                  <a:pt x="1681590" y="1544812"/>
                </a:lnTo>
                <a:lnTo>
                  <a:pt x="1699450" y="1538234"/>
                </a:lnTo>
                <a:lnTo>
                  <a:pt x="1765248" y="1533535"/>
                </a:lnTo>
                <a:lnTo>
                  <a:pt x="1786868" y="1525078"/>
                </a:lnTo>
                <a:lnTo>
                  <a:pt x="1803787" y="1521319"/>
                </a:lnTo>
                <a:lnTo>
                  <a:pt x="1819767" y="1502525"/>
                </a:lnTo>
                <a:lnTo>
                  <a:pt x="1835746" y="1491249"/>
                </a:lnTo>
                <a:lnTo>
                  <a:pt x="1848905" y="1486550"/>
                </a:lnTo>
                <a:lnTo>
                  <a:pt x="1928803" y="1482791"/>
                </a:lnTo>
                <a:lnTo>
                  <a:pt x="1953242" y="1472455"/>
                </a:lnTo>
                <a:lnTo>
                  <a:pt x="1967342" y="1462118"/>
                </a:lnTo>
                <a:lnTo>
                  <a:pt x="1982382" y="1453661"/>
                </a:lnTo>
                <a:lnTo>
                  <a:pt x="2044420" y="1453661"/>
                </a:lnTo>
                <a:lnTo>
                  <a:pt x="2076379" y="1446143"/>
                </a:lnTo>
                <a:lnTo>
                  <a:pt x="2104578" y="1435806"/>
                </a:lnTo>
                <a:lnTo>
                  <a:pt x="2122438" y="1425470"/>
                </a:lnTo>
                <a:lnTo>
                  <a:pt x="2166617" y="1425470"/>
                </a:lnTo>
                <a:lnTo>
                  <a:pt x="2210796" y="1421711"/>
                </a:lnTo>
                <a:lnTo>
                  <a:pt x="2244635" y="1415133"/>
                </a:lnTo>
                <a:lnTo>
                  <a:pt x="2259674" y="1408555"/>
                </a:lnTo>
                <a:lnTo>
                  <a:pt x="2276594" y="1396338"/>
                </a:lnTo>
                <a:lnTo>
                  <a:pt x="2292574" y="1396338"/>
                </a:lnTo>
                <a:lnTo>
                  <a:pt x="2319833" y="1386941"/>
                </a:lnTo>
                <a:lnTo>
                  <a:pt x="2341453" y="1386941"/>
                </a:lnTo>
                <a:lnTo>
                  <a:pt x="2364952" y="1380363"/>
                </a:lnTo>
                <a:lnTo>
                  <a:pt x="2389391" y="1376605"/>
                </a:lnTo>
                <a:lnTo>
                  <a:pt x="2404431" y="1368147"/>
                </a:lnTo>
                <a:lnTo>
                  <a:pt x="2430750" y="1354052"/>
                </a:lnTo>
                <a:lnTo>
                  <a:pt x="2456129" y="1339017"/>
                </a:lnTo>
                <a:lnTo>
                  <a:pt x="2469289" y="1324921"/>
                </a:lnTo>
                <a:lnTo>
                  <a:pt x="2492788" y="1324921"/>
                </a:lnTo>
                <a:lnTo>
                  <a:pt x="2516288" y="1316464"/>
                </a:lnTo>
                <a:lnTo>
                  <a:pt x="2546367" y="1316464"/>
                </a:lnTo>
                <a:lnTo>
                  <a:pt x="2565166" y="1310826"/>
                </a:lnTo>
                <a:lnTo>
                  <a:pt x="2584906" y="1310826"/>
                </a:lnTo>
                <a:lnTo>
                  <a:pt x="2598065" y="1301429"/>
                </a:lnTo>
                <a:lnTo>
                  <a:pt x="2612164" y="1292971"/>
                </a:lnTo>
                <a:lnTo>
                  <a:pt x="2631904" y="1287333"/>
                </a:lnTo>
                <a:lnTo>
                  <a:pt x="2646004" y="1282635"/>
                </a:lnTo>
                <a:lnTo>
                  <a:pt x="2662924" y="1282635"/>
                </a:lnTo>
                <a:lnTo>
                  <a:pt x="2681723" y="1276057"/>
                </a:lnTo>
                <a:lnTo>
                  <a:pt x="2721202" y="1269479"/>
                </a:lnTo>
                <a:cubicBezTo>
                  <a:pt x="2725000" y="1271599"/>
                  <a:pt x="2729625" y="1271599"/>
                  <a:pt x="2733423" y="1269479"/>
                </a:cubicBezTo>
                <a:cubicBezTo>
                  <a:pt x="2739062" y="1265721"/>
                  <a:pt x="2789821" y="1265721"/>
                  <a:pt x="2789821" y="1265721"/>
                </a:cubicBezTo>
                <a:lnTo>
                  <a:pt x="2833060" y="1265721"/>
                </a:lnTo>
                <a:lnTo>
                  <a:pt x="2846219" y="1254444"/>
                </a:lnTo>
                <a:lnTo>
                  <a:pt x="2863139" y="1245987"/>
                </a:lnTo>
                <a:lnTo>
                  <a:pt x="2877238" y="1245987"/>
                </a:lnTo>
                <a:lnTo>
                  <a:pt x="2913897" y="1237530"/>
                </a:lnTo>
                <a:lnTo>
                  <a:pt x="2951496" y="1237530"/>
                </a:lnTo>
                <a:lnTo>
                  <a:pt x="2951496" y="1230012"/>
                </a:lnTo>
                <a:lnTo>
                  <a:pt x="3019175" y="1230012"/>
                </a:lnTo>
                <a:lnTo>
                  <a:pt x="3022935" y="1224374"/>
                </a:lnTo>
                <a:lnTo>
                  <a:pt x="3082153" y="1224374"/>
                </a:lnTo>
                <a:lnTo>
                  <a:pt x="3085913" y="1218736"/>
                </a:lnTo>
                <a:lnTo>
                  <a:pt x="3152651" y="1213097"/>
                </a:lnTo>
                <a:lnTo>
                  <a:pt x="3171451" y="1205580"/>
                </a:lnTo>
                <a:lnTo>
                  <a:pt x="3199650" y="1194303"/>
                </a:lnTo>
                <a:lnTo>
                  <a:pt x="3215629" y="1184906"/>
                </a:lnTo>
                <a:lnTo>
                  <a:pt x="3227849" y="1178328"/>
                </a:lnTo>
                <a:lnTo>
                  <a:pt x="3243829" y="1178328"/>
                </a:lnTo>
                <a:lnTo>
                  <a:pt x="3258868" y="1173630"/>
                </a:lnTo>
                <a:lnTo>
                  <a:pt x="3291767" y="1173630"/>
                </a:lnTo>
                <a:lnTo>
                  <a:pt x="3291767" y="1164233"/>
                </a:lnTo>
                <a:lnTo>
                  <a:pt x="3426184" y="1164233"/>
                </a:lnTo>
                <a:lnTo>
                  <a:pt x="3426184" y="1156716"/>
                </a:lnTo>
                <a:lnTo>
                  <a:pt x="3454383" y="1156716"/>
                </a:lnTo>
                <a:lnTo>
                  <a:pt x="3454383" y="1151077"/>
                </a:lnTo>
                <a:lnTo>
                  <a:pt x="3478822" y="1151077"/>
                </a:lnTo>
                <a:lnTo>
                  <a:pt x="3478822" y="1144499"/>
                </a:lnTo>
                <a:lnTo>
                  <a:pt x="3491981" y="1144499"/>
                </a:lnTo>
                <a:lnTo>
                  <a:pt x="3491981" y="1137921"/>
                </a:lnTo>
                <a:lnTo>
                  <a:pt x="3599139" y="1137921"/>
                </a:lnTo>
                <a:lnTo>
                  <a:pt x="3599139" y="1130404"/>
                </a:lnTo>
                <a:lnTo>
                  <a:pt x="3618878" y="1130404"/>
                </a:lnTo>
                <a:lnTo>
                  <a:pt x="3622638" y="1122886"/>
                </a:lnTo>
                <a:lnTo>
                  <a:pt x="3643318" y="1122886"/>
                </a:lnTo>
                <a:lnTo>
                  <a:pt x="3652717" y="1113489"/>
                </a:lnTo>
                <a:lnTo>
                  <a:pt x="3659297" y="1105972"/>
                </a:lnTo>
                <a:lnTo>
                  <a:pt x="3666817" y="1098454"/>
                </a:lnTo>
                <a:cubicBezTo>
                  <a:pt x="3666817" y="1098454"/>
                  <a:pt x="3679976" y="1104092"/>
                  <a:pt x="3682796" y="1098454"/>
                </a:cubicBezTo>
                <a:cubicBezTo>
                  <a:pt x="3685617" y="1092816"/>
                  <a:pt x="3710056" y="1089997"/>
                  <a:pt x="3710056" y="1089997"/>
                </a:cubicBezTo>
                <a:lnTo>
                  <a:pt x="3726035" y="1085298"/>
                </a:lnTo>
                <a:lnTo>
                  <a:pt x="3749535" y="1073082"/>
                </a:lnTo>
                <a:lnTo>
                  <a:pt x="3772094" y="1061805"/>
                </a:lnTo>
                <a:lnTo>
                  <a:pt x="3796533" y="1054288"/>
                </a:lnTo>
                <a:lnTo>
                  <a:pt x="3817213" y="1043951"/>
                </a:lnTo>
                <a:lnTo>
                  <a:pt x="3836952" y="1038313"/>
                </a:lnTo>
                <a:lnTo>
                  <a:pt x="3894291" y="1038313"/>
                </a:lnTo>
                <a:lnTo>
                  <a:pt x="3894291" y="1028916"/>
                </a:lnTo>
                <a:lnTo>
                  <a:pt x="3968549" y="1028916"/>
                </a:lnTo>
                <a:lnTo>
                  <a:pt x="3968549" y="1017639"/>
                </a:lnTo>
                <a:lnTo>
                  <a:pt x="3997688" y="1009182"/>
                </a:lnTo>
                <a:cubicBezTo>
                  <a:pt x="4012068" y="1004631"/>
                  <a:pt x="4026189" y="999298"/>
                  <a:pt x="4039987" y="993207"/>
                </a:cubicBezTo>
                <a:cubicBezTo>
                  <a:pt x="4053158" y="987419"/>
                  <a:pt x="4066654" y="982399"/>
                  <a:pt x="4080406" y="978172"/>
                </a:cubicBezTo>
                <a:lnTo>
                  <a:pt x="4103905" y="968775"/>
                </a:lnTo>
                <a:lnTo>
                  <a:pt x="4130224" y="960318"/>
                </a:lnTo>
                <a:lnTo>
                  <a:pt x="4150904" y="956559"/>
                </a:lnTo>
                <a:lnTo>
                  <a:pt x="4214822" y="956559"/>
                </a:lnTo>
                <a:lnTo>
                  <a:pt x="4240201" y="950921"/>
                </a:lnTo>
                <a:lnTo>
                  <a:pt x="4258060" y="946223"/>
                </a:lnTo>
                <a:lnTo>
                  <a:pt x="4277800" y="938705"/>
                </a:lnTo>
                <a:lnTo>
                  <a:pt x="4291900" y="934006"/>
                </a:lnTo>
                <a:lnTo>
                  <a:pt x="4311639" y="934006"/>
                </a:lnTo>
                <a:lnTo>
                  <a:pt x="4328559" y="927429"/>
                </a:lnTo>
                <a:cubicBezTo>
                  <a:pt x="4334789" y="928380"/>
                  <a:pt x="4341128" y="928380"/>
                  <a:pt x="4347358" y="927429"/>
                </a:cubicBezTo>
                <a:cubicBezTo>
                  <a:pt x="4355074" y="925322"/>
                  <a:pt x="4362926" y="923752"/>
                  <a:pt x="4370858" y="922730"/>
                </a:cubicBezTo>
                <a:cubicBezTo>
                  <a:pt x="4378074" y="918875"/>
                  <a:pt x="4384987" y="914477"/>
                  <a:pt x="4391537" y="909575"/>
                </a:cubicBezTo>
                <a:lnTo>
                  <a:pt x="4420676" y="893600"/>
                </a:lnTo>
                <a:lnTo>
                  <a:pt x="4435716" y="893600"/>
                </a:lnTo>
                <a:cubicBezTo>
                  <a:pt x="4442261" y="894550"/>
                  <a:pt x="4448910" y="894550"/>
                  <a:pt x="4455455" y="893600"/>
                </a:cubicBezTo>
                <a:cubicBezTo>
                  <a:pt x="4462942" y="888551"/>
                  <a:pt x="4471194" y="884743"/>
                  <a:pt x="4479894" y="882323"/>
                </a:cubicBezTo>
                <a:cubicBezTo>
                  <a:pt x="4485534" y="882323"/>
                  <a:pt x="4498694" y="876685"/>
                  <a:pt x="4501514" y="876685"/>
                </a:cubicBezTo>
                <a:lnTo>
                  <a:pt x="4515614" y="876685"/>
                </a:lnTo>
                <a:lnTo>
                  <a:pt x="4559792" y="871987"/>
                </a:lnTo>
                <a:lnTo>
                  <a:pt x="4669770" y="864469"/>
                </a:lnTo>
                <a:cubicBezTo>
                  <a:pt x="4674515" y="862651"/>
                  <a:pt x="4678953" y="860115"/>
                  <a:pt x="4682929" y="856951"/>
                </a:cubicBezTo>
                <a:cubicBezTo>
                  <a:pt x="4689112" y="852538"/>
                  <a:pt x="4695725" y="848760"/>
                  <a:pt x="4702668" y="845675"/>
                </a:cubicBezTo>
                <a:lnTo>
                  <a:pt x="4714888" y="840037"/>
                </a:lnTo>
                <a:lnTo>
                  <a:pt x="4734627" y="835808"/>
                </a:lnTo>
                <a:lnTo>
                  <a:pt x="4760007" y="835808"/>
                </a:lnTo>
                <a:cubicBezTo>
                  <a:pt x="4760007" y="835808"/>
                  <a:pt x="4754367" y="829700"/>
                  <a:pt x="4760007" y="830640"/>
                </a:cubicBezTo>
                <a:cubicBezTo>
                  <a:pt x="4765647" y="831579"/>
                  <a:pt x="4807946" y="830542"/>
                  <a:pt x="4807946" y="830542"/>
                </a:cubicBezTo>
                <a:lnTo>
                  <a:pt x="4807946" y="825941"/>
                </a:lnTo>
                <a:lnTo>
                  <a:pt x="4863404" y="825941"/>
                </a:lnTo>
                <a:lnTo>
                  <a:pt x="4863404" y="819364"/>
                </a:lnTo>
                <a:lnTo>
                  <a:pt x="4909463" y="819364"/>
                </a:lnTo>
                <a:lnTo>
                  <a:pt x="4909463" y="812786"/>
                </a:lnTo>
                <a:lnTo>
                  <a:pt x="4926382" y="812786"/>
                </a:lnTo>
                <a:cubicBezTo>
                  <a:pt x="4926382" y="812786"/>
                  <a:pt x="4939542" y="809027"/>
                  <a:pt x="4944242" y="807147"/>
                </a:cubicBezTo>
                <a:cubicBezTo>
                  <a:pt x="4948942" y="805268"/>
                  <a:pt x="4971501" y="799630"/>
                  <a:pt x="4971501" y="799630"/>
                </a:cubicBezTo>
                <a:cubicBezTo>
                  <a:pt x="4971501" y="799630"/>
                  <a:pt x="5016620" y="784595"/>
                  <a:pt x="5019440" y="782715"/>
                </a:cubicBezTo>
                <a:cubicBezTo>
                  <a:pt x="5022260" y="780836"/>
                  <a:pt x="5078658" y="761102"/>
                  <a:pt x="5081478" y="761102"/>
                </a:cubicBezTo>
                <a:cubicBezTo>
                  <a:pt x="5084298" y="761102"/>
                  <a:pt x="5139757" y="746067"/>
                  <a:pt x="5139757" y="746067"/>
                </a:cubicBezTo>
                <a:lnTo>
                  <a:pt x="5158557" y="737609"/>
                </a:lnTo>
                <a:lnTo>
                  <a:pt x="5164196" y="731971"/>
                </a:lnTo>
                <a:lnTo>
                  <a:pt x="5210255" y="731971"/>
                </a:lnTo>
                <a:lnTo>
                  <a:pt x="5226235" y="725393"/>
                </a:lnTo>
                <a:cubicBezTo>
                  <a:pt x="5229195" y="722387"/>
                  <a:pt x="5232334" y="719563"/>
                  <a:pt x="5235635" y="716936"/>
                </a:cubicBezTo>
                <a:cubicBezTo>
                  <a:pt x="5238455" y="715056"/>
                  <a:pt x="5245974" y="703780"/>
                  <a:pt x="5248794" y="703780"/>
                </a:cubicBezTo>
                <a:cubicBezTo>
                  <a:pt x="5256624" y="700308"/>
                  <a:pt x="5264167" y="696223"/>
                  <a:pt x="5271353" y="691564"/>
                </a:cubicBezTo>
                <a:lnTo>
                  <a:pt x="5288273" y="680287"/>
                </a:lnTo>
                <a:lnTo>
                  <a:pt x="5307072" y="673710"/>
                </a:lnTo>
                <a:lnTo>
                  <a:pt x="5323992" y="666192"/>
                </a:lnTo>
                <a:lnTo>
                  <a:pt x="5338091" y="666192"/>
                </a:lnTo>
                <a:lnTo>
                  <a:pt x="5411410" y="660554"/>
                </a:lnTo>
                <a:lnTo>
                  <a:pt x="5411410" y="655855"/>
                </a:lnTo>
                <a:lnTo>
                  <a:pt x="5500707" y="655855"/>
                </a:lnTo>
                <a:lnTo>
                  <a:pt x="5511046" y="652107"/>
                </a:lnTo>
                <a:cubicBezTo>
                  <a:pt x="5517122" y="649897"/>
                  <a:pt x="5523082" y="647385"/>
                  <a:pt x="5528906" y="644579"/>
                </a:cubicBezTo>
                <a:cubicBezTo>
                  <a:pt x="5531726" y="642699"/>
                  <a:pt x="5545826" y="631423"/>
                  <a:pt x="5545826" y="631423"/>
                </a:cubicBezTo>
                <a:lnTo>
                  <a:pt x="5558985" y="622966"/>
                </a:lnTo>
                <a:lnTo>
                  <a:pt x="5567444" y="622966"/>
                </a:lnTo>
                <a:lnTo>
                  <a:pt x="5688701" y="614509"/>
                </a:lnTo>
                <a:lnTo>
                  <a:pt x="5806198" y="605112"/>
                </a:lnTo>
                <a:lnTo>
                  <a:pt x="5822178" y="599474"/>
                </a:lnTo>
                <a:lnTo>
                  <a:pt x="5832517" y="590077"/>
                </a:lnTo>
                <a:lnTo>
                  <a:pt x="5842857" y="583499"/>
                </a:lnTo>
                <a:lnTo>
                  <a:pt x="5850377" y="576921"/>
                </a:lnTo>
                <a:lnTo>
                  <a:pt x="5861656" y="576921"/>
                </a:lnTo>
                <a:lnTo>
                  <a:pt x="5877636" y="572222"/>
                </a:lnTo>
                <a:lnTo>
                  <a:pt x="5897375" y="567524"/>
                </a:lnTo>
                <a:lnTo>
                  <a:pt x="5915235" y="567524"/>
                </a:lnTo>
                <a:lnTo>
                  <a:pt x="5933095" y="561886"/>
                </a:lnTo>
                <a:lnTo>
                  <a:pt x="5957534" y="554368"/>
                </a:lnTo>
                <a:lnTo>
                  <a:pt x="5975394" y="545911"/>
                </a:lnTo>
                <a:lnTo>
                  <a:pt x="5990433" y="538393"/>
                </a:lnTo>
                <a:lnTo>
                  <a:pt x="6000773" y="530875"/>
                </a:lnTo>
                <a:lnTo>
                  <a:pt x="6012993" y="519599"/>
                </a:lnTo>
                <a:lnTo>
                  <a:pt x="6041192" y="519599"/>
                </a:lnTo>
                <a:lnTo>
                  <a:pt x="6041192" y="514901"/>
                </a:lnTo>
                <a:lnTo>
                  <a:pt x="6068452" y="514901"/>
                </a:lnTo>
                <a:lnTo>
                  <a:pt x="6068452" y="508323"/>
                </a:lnTo>
                <a:lnTo>
                  <a:pt x="6090071" y="508323"/>
                </a:lnTo>
                <a:lnTo>
                  <a:pt x="6090071" y="499865"/>
                </a:lnTo>
                <a:lnTo>
                  <a:pt x="6145529" y="499865"/>
                </a:lnTo>
                <a:cubicBezTo>
                  <a:pt x="6145529" y="499865"/>
                  <a:pt x="6140830" y="494227"/>
                  <a:pt x="6145529" y="494227"/>
                </a:cubicBezTo>
                <a:lnTo>
                  <a:pt x="6189708" y="494227"/>
                </a:lnTo>
                <a:lnTo>
                  <a:pt x="6203808" y="476372"/>
                </a:lnTo>
                <a:lnTo>
                  <a:pt x="6203808" y="468855"/>
                </a:lnTo>
                <a:lnTo>
                  <a:pt x="6267725" y="468855"/>
                </a:lnTo>
                <a:lnTo>
                  <a:pt x="6276185" y="462277"/>
                </a:lnTo>
                <a:lnTo>
                  <a:pt x="6310024" y="456639"/>
                </a:lnTo>
                <a:lnTo>
                  <a:pt x="6320364" y="456639"/>
                </a:lnTo>
                <a:lnTo>
                  <a:pt x="6320364" y="449121"/>
                </a:lnTo>
                <a:lnTo>
                  <a:pt x="6339164" y="449121"/>
                </a:lnTo>
                <a:lnTo>
                  <a:pt x="6345745" y="439724"/>
                </a:lnTo>
                <a:lnTo>
                  <a:pt x="6358904" y="431267"/>
                </a:lnTo>
                <a:lnTo>
                  <a:pt x="6369243" y="426568"/>
                </a:lnTo>
                <a:cubicBezTo>
                  <a:pt x="6369243" y="426568"/>
                  <a:pt x="6397443" y="421870"/>
                  <a:pt x="6400263" y="421870"/>
                </a:cubicBezTo>
                <a:cubicBezTo>
                  <a:pt x="6407761" y="418699"/>
                  <a:pt x="6414991" y="414928"/>
                  <a:pt x="6421883" y="410594"/>
                </a:cubicBezTo>
                <a:lnTo>
                  <a:pt x="6432222" y="403076"/>
                </a:lnTo>
                <a:lnTo>
                  <a:pt x="6446321" y="393679"/>
                </a:lnTo>
                <a:lnTo>
                  <a:pt x="6473581" y="393679"/>
                </a:lnTo>
                <a:lnTo>
                  <a:pt x="6488620" y="384282"/>
                </a:lnTo>
                <a:lnTo>
                  <a:pt x="6506480" y="369247"/>
                </a:lnTo>
                <a:lnTo>
                  <a:pt x="6521519" y="352332"/>
                </a:lnTo>
                <a:lnTo>
                  <a:pt x="6529979" y="341056"/>
                </a:lnTo>
                <a:lnTo>
                  <a:pt x="6547838" y="341056"/>
                </a:lnTo>
                <a:lnTo>
                  <a:pt x="6584498" y="320382"/>
                </a:lnTo>
                <a:cubicBezTo>
                  <a:pt x="6584498" y="320382"/>
                  <a:pt x="6626796" y="302528"/>
                  <a:pt x="6632436" y="299709"/>
                </a:cubicBezTo>
                <a:cubicBezTo>
                  <a:pt x="6638076" y="296890"/>
                  <a:pt x="6671915" y="285613"/>
                  <a:pt x="6671915" y="285613"/>
                </a:cubicBezTo>
                <a:lnTo>
                  <a:pt x="6698234" y="273397"/>
                </a:lnTo>
                <a:lnTo>
                  <a:pt x="6716094" y="268698"/>
                </a:lnTo>
                <a:lnTo>
                  <a:pt x="6724554" y="268698"/>
                </a:lnTo>
                <a:lnTo>
                  <a:pt x="6760273" y="231110"/>
                </a:lnTo>
                <a:lnTo>
                  <a:pt x="6803512" y="231110"/>
                </a:lnTo>
                <a:lnTo>
                  <a:pt x="6803512" y="225472"/>
                </a:lnTo>
                <a:lnTo>
                  <a:pt x="6832651" y="225472"/>
                </a:lnTo>
                <a:lnTo>
                  <a:pt x="6832651" y="214195"/>
                </a:lnTo>
                <a:lnTo>
                  <a:pt x="6862730" y="214195"/>
                </a:lnTo>
                <a:lnTo>
                  <a:pt x="6862730" y="206678"/>
                </a:lnTo>
                <a:lnTo>
                  <a:pt x="6899389" y="206678"/>
                </a:lnTo>
                <a:lnTo>
                  <a:pt x="6899389" y="201979"/>
                </a:lnTo>
                <a:lnTo>
                  <a:pt x="6939808" y="201979"/>
                </a:lnTo>
                <a:lnTo>
                  <a:pt x="6939808" y="195402"/>
                </a:lnTo>
                <a:lnTo>
                  <a:pt x="6979287" y="195402"/>
                </a:lnTo>
                <a:lnTo>
                  <a:pt x="6979287" y="189764"/>
                </a:lnTo>
                <a:lnTo>
                  <a:pt x="7023467" y="189764"/>
                </a:lnTo>
                <a:lnTo>
                  <a:pt x="7044147" y="169091"/>
                </a:lnTo>
                <a:lnTo>
                  <a:pt x="7068586" y="162513"/>
                </a:lnTo>
                <a:lnTo>
                  <a:pt x="7097725" y="162513"/>
                </a:lnTo>
                <a:lnTo>
                  <a:pt x="7124984" y="152176"/>
                </a:lnTo>
                <a:lnTo>
                  <a:pt x="7158824" y="141839"/>
                </a:lnTo>
                <a:lnTo>
                  <a:pt x="7175743" y="131503"/>
                </a:lnTo>
                <a:lnTo>
                  <a:pt x="7188902" y="121166"/>
                </a:lnTo>
                <a:lnTo>
                  <a:pt x="7196422" y="114588"/>
                </a:lnTo>
                <a:cubicBezTo>
                  <a:pt x="7202062" y="111769"/>
                  <a:pt x="7234960" y="116467"/>
                  <a:pt x="7238720" y="114588"/>
                </a:cubicBezTo>
                <a:cubicBezTo>
                  <a:pt x="7242482" y="112709"/>
                  <a:pt x="7281020" y="108950"/>
                  <a:pt x="7281020" y="108950"/>
                </a:cubicBezTo>
                <a:lnTo>
                  <a:pt x="7337418" y="104251"/>
                </a:lnTo>
                <a:lnTo>
                  <a:pt x="7401336" y="95794"/>
                </a:lnTo>
                <a:lnTo>
                  <a:pt x="7443635" y="95794"/>
                </a:lnTo>
                <a:lnTo>
                  <a:pt x="7488753" y="86397"/>
                </a:lnTo>
                <a:lnTo>
                  <a:pt x="7536692" y="77000"/>
                </a:lnTo>
                <a:lnTo>
                  <a:pt x="7578051" y="69482"/>
                </a:lnTo>
                <a:lnTo>
                  <a:pt x="7632571" y="69482"/>
                </a:lnTo>
                <a:lnTo>
                  <a:pt x="7669229" y="59146"/>
                </a:lnTo>
                <a:lnTo>
                  <a:pt x="7695549" y="48809"/>
                </a:lnTo>
                <a:lnTo>
                  <a:pt x="7772626" y="-56"/>
                </a:lnTo>
                <a:lnTo>
                  <a:pt x="7781086" y="-56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0A55F0-25A1-4332-ACA0-D5F51E1E1072}"/>
              </a:ext>
            </a:extLst>
          </p:cNvPr>
          <p:cNvSpPr txBox="1"/>
          <p:nvPr/>
        </p:nvSpPr>
        <p:spPr>
          <a:xfrm>
            <a:off x="2673303" y="2116053"/>
            <a:ext cx="5629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none" dirty="0">
                <a:solidFill>
                  <a:schemeClr val="accent6">
                    <a:lumMod val="50000"/>
                  </a:schemeClr>
                </a:solidFill>
              </a:rPr>
              <a:t>Rate ratio (95% CI): 0.79 (0.62‒1.01); </a:t>
            </a:r>
            <a:r>
              <a:rPr lang="en-US" sz="2000" b="1" i="1" u="none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en-US" sz="2000" b="1" u="none" dirty="0">
                <a:solidFill>
                  <a:schemeClr val="accent6">
                    <a:lumMod val="50000"/>
                  </a:schemeClr>
                </a:solidFill>
              </a:rPr>
              <a:t>=0.059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106FBF-2C42-4053-A922-34061951A913}"/>
              </a:ext>
            </a:extLst>
          </p:cNvPr>
          <p:cNvSpPr txBox="1"/>
          <p:nvPr/>
        </p:nvSpPr>
        <p:spPr>
          <a:xfrm>
            <a:off x="266700" y="6606587"/>
            <a:ext cx="11529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mITT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population.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5B76B84-BBCA-4E2A-B8C6-32D8FDCE74E8}"/>
              </a:ext>
            </a:extLst>
          </p:cNvPr>
          <p:cNvSpPr txBox="1"/>
          <p:nvPr/>
        </p:nvSpPr>
        <p:spPr>
          <a:xfrm>
            <a:off x="10522926" y="2656422"/>
            <a:ext cx="1272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none" dirty="0">
                <a:solidFill>
                  <a:schemeClr val="bg1">
                    <a:lumMod val="65000"/>
                  </a:schemeClr>
                </a:solidFill>
              </a:rPr>
              <a:t>372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14D46CC-8FC3-4D9C-8118-26FCAEA550AA}"/>
              </a:ext>
            </a:extLst>
          </p:cNvPr>
          <p:cNvSpPr txBox="1"/>
          <p:nvPr/>
        </p:nvSpPr>
        <p:spPr>
          <a:xfrm>
            <a:off x="10522926" y="3268751"/>
            <a:ext cx="1272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none" dirty="0">
                <a:solidFill>
                  <a:srgbClr val="FF0000"/>
                </a:solidFill>
              </a:rPr>
              <a:t>293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B08698-9F8B-400C-BF73-3B0071D609D0}"/>
              </a:ext>
            </a:extLst>
          </p:cNvPr>
          <p:cNvSpPr txBox="1"/>
          <p:nvPr/>
        </p:nvSpPr>
        <p:spPr>
          <a:xfrm>
            <a:off x="10279150" y="2273718"/>
            <a:ext cx="1866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none" dirty="0">
                <a:solidFill>
                  <a:schemeClr val="accent6">
                    <a:lumMod val="50000"/>
                  </a:schemeClr>
                </a:solidFill>
              </a:rPr>
              <a:t>Total Events</a:t>
            </a:r>
          </a:p>
        </p:txBody>
      </p:sp>
    </p:spTree>
    <p:extLst>
      <p:ext uri="{BB962C8B-B14F-4D97-AF65-F5344CB8AC3E}">
        <p14:creationId xmlns:p14="http://schemas.microsoft.com/office/powerpoint/2010/main" val="185517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5" grpId="0" animBg="1"/>
      <p:bldP spid="92" grpId="0" animBg="1"/>
      <p:bldP spid="5" grpId="0"/>
      <p:bldP spid="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A85562E-AC51-4426-B924-B728F0E5F1BD}"/>
              </a:ext>
            </a:extLst>
          </p:cNvPr>
          <p:cNvGrpSpPr/>
          <p:nvPr/>
        </p:nvGrpSpPr>
        <p:grpSpPr>
          <a:xfrm>
            <a:off x="1669074" y="1704090"/>
            <a:ext cx="8853853" cy="4712703"/>
            <a:chOff x="1669074" y="1704090"/>
            <a:chExt cx="8853853" cy="471270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D7470F7-764B-41C7-8D20-206244ED10F4}"/>
                </a:ext>
              </a:extLst>
            </p:cNvPr>
            <p:cNvSpPr txBox="1"/>
            <p:nvPr/>
          </p:nvSpPr>
          <p:spPr>
            <a:xfrm rot="16200000">
              <a:off x="-309128" y="3682292"/>
              <a:ext cx="42641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none" dirty="0">
                  <a:solidFill>
                    <a:schemeClr val="accent6">
                      <a:lumMod val="50000"/>
                    </a:schemeClr>
                  </a:solidFill>
                </a:rPr>
                <a:t>Mean Cumulative Events per 100 Patients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79C8B96-66D5-4BD0-A837-3D387EDAE95D}"/>
                </a:ext>
              </a:extLst>
            </p:cNvPr>
            <p:cNvSpPr txBox="1"/>
            <p:nvPr/>
          </p:nvSpPr>
          <p:spPr>
            <a:xfrm>
              <a:off x="3998813" y="6109016"/>
              <a:ext cx="42641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none" dirty="0">
                  <a:solidFill>
                    <a:schemeClr val="accent6">
                      <a:lumMod val="50000"/>
                    </a:schemeClr>
                  </a:solidFill>
                </a:rPr>
                <a:t>Time since randomisation (weeks)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7282557-21DA-4EB7-89F1-9A94E1746C12}"/>
                </a:ext>
              </a:extLst>
            </p:cNvPr>
            <p:cNvGrpSpPr/>
            <p:nvPr/>
          </p:nvGrpSpPr>
          <p:grpSpPr>
            <a:xfrm>
              <a:off x="1910428" y="1798722"/>
              <a:ext cx="521521" cy="4086969"/>
              <a:chOff x="1677122" y="1918117"/>
              <a:chExt cx="521521" cy="4086969"/>
            </a:xfrm>
          </p:grpSpPr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4087E0E-C310-48F8-93E6-D43C38B8B480}"/>
                  </a:ext>
                </a:extLst>
              </p:cNvPr>
              <p:cNvSpPr txBox="1"/>
              <p:nvPr/>
            </p:nvSpPr>
            <p:spPr>
              <a:xfrm>
                <a:off x="1677122" y="1918117"/>
                <a:ext cx="521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200" u="none" dirty="0">
                    <a:solidFill>
                      <a:schemeClr val="accent6">
                        <a:lumMod val="50000"/>
                      </a:schemeClr>
                    </a:solidFill>
                  </a:rPr>
                  <a:t>100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DC29ABF-E03A-49BA-8749-7D2F6BA7936C}"/>
                  </a:ext>
                </a:extLst>
              </p:cNvPr>
              <p:cNvSpPr txBox="1"/>
              <p:nvPr/>
            </p:nvSpPr>
            <p:spPr>
              <a:xfrm>
                <a:off x="1677122" y="2299114"/>
                <a:ext cx="521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200" u="none" dirty="0">
                    <a:solidFill>
                      <a:schemeClr val="accent6">
                        <a:lumMod val="50000"/>
                      </a:schemeClr>
                    </a:solidFill>
                  </a:rPr>
                  <a:t>90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9EC781DF-12EB-46AF-A109-6D384220C89C}"/>
                  </a:ext>
                </a:extLst>
              </p:cNvPr>
              <p:cNvSpPr txBox="1"/>
              <p:nvPr/>
            </p:nvSpPr>
            <p:spPr>
              <a:xfrm>
                <a:off x="1677122" y="2680111"/>
                <a:ext cx="521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200" u="none" dirty="0">
                    <a:solidFill>
                      <a:schemeClr val="accent6">
                        <a:lumMod val="50000"/>
                      </a:schemeClr>
                    </a:solidFill>
                  </a:rPr>
                  <a:t>80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A4DE217-20F2-4AEB-A4C3-29CF8A3F3731}"/>
                  </a:ext>
                </a:extLst>
              </p:cNvPr>
              <p:cNvSpPr txBox="1"/>
              <p:nvPr/>
            </p:nvSpPr>
            <p:spPr>
              <a:xfrm>
                <a:off x="1677122" y="3061108"/>
                <a:ext cx="521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200" u="none" dirty="0">
                    <a:solidFill>
                      <a:schemeClr val="accent6">
                        <a:lumMod val="50000"/>
                      </a:schemeClr>
                    </a:solidFill>
                  </a:rPr>
                  <a:t>70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8A88A77-3E93-4D98-A893-69F705E6F898}"/>
                  </a:ext>
                </a:extLst>
              </p:cNvPr>
              <p:cNvSpPr txBox="1"/>
              <p:nvPr/>
            </p:nvSpPr>
            <p:spPr>
              <a:xfrm>
                <a:off x="1677122" y="3442105"/>
                <a:ext cx="521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200" u="none" dirty="0">
                    <a:solidFill>
                      <a:schemeClr val="accent6">
                        <a:lumMod val="50000"/>
                      </a:schemeClr>
                    </a:solidFill>
                  </a:rPr>
                  <a:t>60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324BF38-BDD8-452D-8529-2AAAF472BC45}"/>
                  </a:ext>
                </a:extLst>
              </p:cNvPr>
              <p:cNvSpPr txBox="1"/>
              <p:nvPr/>
            </p:nvSpPr>
            <p:spPr>
              <a:xfrm>
                <a:off x="1677122" y="3823102"/>
                <a:ext cx="521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200" u="none" dirty="0">
                    <a:solidFill>
                      <a:schemeClr val="accent6">
                        <a:lumMod val="50000"/>
                      </a:schemeClr>
                    </a:solidFill>
                  </a:rPr>
                  <a:t>50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F110A90B-FBDD-459A-A1B8-4B7318D748C8}"/>
                  </a:ext>
                </a:extLst>
              </p:cNvPr>
              <p:cNvSpPr txBox="1"/>
              <p:nvPr/>
            </p:nvSpPr>
            <p:spPr>
              <a:xfrm>
                <a:off x="1677122" y="4204099"/>
                <a:ext cx="521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200" u="none" dirty="0">
                    <a:solidFill>
                      <a:schemeClr val="accent6">
                        <a:lumMod val="50000"/>
                      </a:schemeClr>
                    </a:solidFill>
                  </a:rPr>
                  <a:t>40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5A173D8-3A8C-4CBA-B889-9D175AC32849}"/>
                  </a:ext>
                </a:extLst>
              </p:cNvPr>
              <p:cNvSpPr txBox="1"/>
              <p:nvPr/>
            </p:nvSpPr>
            <p:spPr>
              <a:xfrm>
                <a:off x="1677122" y="4585096"/>
                <a:ext cx="521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200" u="none" dirty="0">
                    <a:solidFill>
                      <a:schemeClr val="accent6">
                        <a:lumMod val="50000"/>
                      </a:schemeClr>
                    </a:solidFill>
                  </a:rPr>
                  <a:t>30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31A4437-F832-4E47-848C-F79878ECBF92}"/>
                  </a:ext>
                </a:extLst>
              </p:cNvPr>
              <p:cNvSpPr txBox="1"/>
              <p:nvPr/>
            </p:nvSpPr>
            <p:spPr>
              <a:xfrm>
                <a:off x="1677122" y="4966093"/>
                <a:ext cx="521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200" u="none" dirty="0">
                    <a:solidFill>
                      <a:schemeClr val="accent6">
                        <a:lumMod val="50000"/>
                      </a:schemeClr>
                    </a:solidFill>
                  </a:rPr>
                  <a:t>20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AAF7833-A382-4959-AD44-1687D9C90A5F}"/>
                  </a:ext>
                </a:extLst>
              </p:cNvPr>
              <p:cNvSpPr txBox="1"/>
              <p:nvPr/>
            </p:nvSpPr>
            <p:spPr>
              <a:xfrm>
                <a:off x="1677122" y="5347090"/>
                <a:ext cx="521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200" u="none" dirty="0">
                    <a:solidFill>
                      <a:schemeClr val="accent6">
                        <a:lumMod val="50000"/>
                      </a:schemeClr>
                    </a:solidFill>
                  </a:rPr>
                  <a:t>10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D4155EEA-85DE-4C66-9735-1DACFE35EC18}"/>
                  </a:ext>
                </a:extLst>
              </p:cNvPr>
              <p:cNvSpPr txBox="1"/>
              <p:nvPr/>
            </p:nvSpPr>
            <p:spPr>
              <a:xfrm>
                <a:off x="1677122" y="5728087"/>
                <a:ext cx="521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200" u="none" dirty="0">
                    <a:solidFill>
                      <a:schemeClr val="accent6">
                        <a:lumMod val="50000"/>
                      </a:schemeClr>
                    </a:solidFill>
                  </a:rPr>
                  <a:t>0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1D91FE6-BA30-4A4C-A2DE-236C6AA99700}"/>
                </a:ext>
              </a:extLst>
            </p:cNvPr>
            <p:cNvGrpSpPr/>
            <p:nvPr/>
          </p:nvGrpSpPr>
          <p:grpSpPr>
            <a:xfrm>
              <a:off x="2413578" y="1945625"/>
              <a:ext cx="60960" cy="3814565"/>
              <a:chOff x="2175510" y="2065020"/>
              <a:chExt cx="853440" cy="3814565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5136FCC1-D6E5-4DF5-BA88-EB91E7AA1554}"/>
                  </a:ext>
                </a:extLst>
              </p:cNvPr>
              <p:cNvSpPr/>
              <p:nvPr/>
            </p:nvSpPr>
            <p:spPr>
              <a:xfrm>
                <a:off x="2175510" y="2065020"/>
                <a:ext cx="853440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9AC1B2F2-33A7-41E7-B523-2ABD842C436F}"/>
                  </a:ext>
                </a:extLst>
              </p:cNvPr>
              <p:cNvSpPr/>
              <p:nvPr/>
            </p:nvSpPr>
            <p:spPr>
              <a:xfrm>
                <a:off x="2175510" y="2446017"/>
                <a:ext cx="853440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FBD77BD5-CBAF-4265-BA82-D4D4FE0898DE}"/>
                  </a:ext>
                </a:extLst>
              </p:cNvPr>
              <p:cNvSpPr/>
              <p:nvPr/>
            </p:nvSpPr>
            <p:spPr>
              <a:xfrm>
                <a:off x="2175510" y="2827014"/>
                <a:ext cx="853440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C9BE6EFE-92A3-4A2A-B2F4-EDF5CBB282AD}"/>
                  </a:ext>
                </a:extLst>
              </p:cNvPr>
              <p:cNvSpPr/>
              <p:nvPr/>
            </p:nvSpPr>
            <p:spPr>
              <a:xfrm>
                <a:off x="2175510" y="3208011"/>
                <a:ext cx="853440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F4414617-A392-4286-A5F3-843592C204EF}"/>
                  </a:ext>
                </a:extLst>
              </p:cNvPr>
              <p:cNvSpPr/>
              <p:nvPr/>
            </p:nvSpPr>
            <p:spPr>
              <a:xfrm>
                <a:off x="2175510" y="3589008"/>
                <a:ext cx="853440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90527DEA-D77D-4409-B367-1C7DF7C1E9E7}"/>
                  </a:ext>
                </a:extLst>
              </p:cNvPr>
              <p:cNvSpPr/>
              <p:nvPr/>
            </p:nvSpPr>
            <p:spPr>
              <a:xfrm>
                <a:off x="2175510" y="3970005"/>
                <a:ext cx="853440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D5BE6CBB-9AED-4636-9DDC-3D648C614BD0}"/>
                  </a:ext>
                </a:extLst>
              </p:cNvPr>
              <p:cNvSpPr/>
              <p:nvPr/>
            </p:nvSpPr>
            <p:spPr>
              <a:xfrm>
                <a:off x="2175510" y="4351002"/>
                <a:ext cx="853440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61DC6B5C-1EF2-48B2-8A06-A46963816021}"/>
                  </a:ext>
                </a:extLst>
              </p:cNvPr>
              <p:cNvSpPr/>
              <p:nvPr/>
            </p:nvSpPr>
            <p:spPr>
              <a:xfrm>
                <a:off x="2175510" y="4731999"/>
                <a:ext cx="853440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83269520-4B3E-4312-9610-9C1A02CAF03E}"/>
                  </a:ext>
                </a:extLst>
              </p:cNvPr>
              <p:cNvSpPr/>
              <p:nvPr/>
            </p:nvSpPr>
            <p:spPr>
              <a:xfrm>
                <a:off x="2175510" y="5112996"/>
                <a:ext cx="853440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18B45651-93A9-45AF-928C-CE9187E15DDB}"/>
                  </a:ext>
                </a:extLst>
              </p:cNvPr>
              <p:cNvSpPr/>
              <p:nvPr/>
            </p:nvSpPr>
            <p:spPr>
              <a:xfrm>
                <a:off x="2175510" y="5493993"/>
                <a:ext cx="853440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33603B5C-15C3-4259-808B-08DD971EA0A9}"/>
                  </a:ext>
                </a:extLst>
              </p:cNvPr>
              <p:cNvSpPr/>
              <p:nvPr/>
            </p:nvSpPr>
            <p:spPr>
              <a:xfrm>
                <a:off x="2175510" y="5879585"/>
                <a:ext cx="853440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0AFFF6F-4692-4FCB-A8A1-A884D97178EF}"/>
                </a:ext>
              </a:extLst>
            </p:cNvPr>
            <p:cNvGrpSpPr/>
            <p:nvPr/>
          </p:nvGrpSpPr>
          <p:grpSpPr>
            <a:xfrm>
              <a:off x="2469776" y="5755596"/>
              <a:ext cx="7781162" cy="76972"/>
              <a:chOff x="2236470" y="5874990"/>
              <a:chExt cx="7781162" cy="94685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0FA06ECD-07C9-4F58-9A8B-4D0B080334D0}"/>
                  </a:ext>
                </a:extLst>
              </p:cNvPr>
              <p:cNvSpPr/>
              <p:nvPr/>
            </p:nvSpPr>
            <p:spPr>
              <a:xfrm rot="5400000">
                <a:off x="8174637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F4DF56A8-5A0A-414F-8419-700C299B1059}"/>
                  </a:ext>
                </a:extLst>
              </p:cNvPr>
              <p:cNvSpPr/>
              <p:nvPr/>
            </p:nvSpPr>
            <p:spPr>
              <a:xfrm rot="5400000">
                <a:off x="7576086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8255C35-EDB2-4629-ADC7-5876F606264D}"/>
                  </a:ext>
                </a:extLst>
              </p:cNvPr>
              <p:cNvSpPr/>
              <p:nvPr/>
            </p:nvSpPr>
            <p:spPr>
              <a:xfrm rot="5400000">
                <a:off x="6977535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09346766-68A5-415F-B2FA-E8D34645239D}"/>
                  </a:ext>
                </a:extLst>
              </p:cNvPr>
              <p:cNvSpPr/>
              <p:nvPr/>
            </p:nvSpPr>
            <p:spPr>
              <a:xfrm rot="5400000">
                <a:off x="6378984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7723EF1-BE7F-47E3-958A-97114EB0B76B}"/>
                  </a:ext>
                </a:extLst>
              </p:cNvPr>
              <p:cNvSpPr/>
              <p:nvPr/>
            </p:nvSpPr>
            <p:spPr>
              <a:xfrm rot="5400000">
                <a:off x="5780433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C84183C-59EC-436D-AE4F-045B3E67E77B}"/>
                  </a:ext>
                </a:extLst>
              </p:cNvPr>
              <p:cNvSpPr/>
              <p:nvPr/>
            </p:nvSpPr>
            <p:spPr>
              <a:xfrm rot="5400000">
                <a:off x="5181882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3752F8D0-7E8A-41B2-BFEE-DC7E0B2270CA}"/>
                  </a:ext>
                </a:extLst>
              </p:cNvPr>
              <p:cNvSpPr/>
              <p:nvPr/>
            </p:nvSpPr>
            <p:spPr>
              <a:xfrm rot="5400000">
                <a:off x="4583331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1E47FB4B-AA0B-444E-9E0E-B37E9C617373}"/>
                  </a:ext>
                </a:extLst>
              </p:cNvPr>
              <p:cNvSpPr/>
              <p:nvPr/>
            </p:nvSpPr>
            <p:spPr>
              <a:xfrm rot="5400000">
                <a:off x="3984780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A61C937F-8DFA-401A-950A-D856267354BE}"/>
                  </a:ext>
                </a:extLst>
              </p:cNvPr>
              <p:cNvSpPr/>
              <p:nvPr/>
            </p:nvSpPr>
            <p:spPr>
              <a:xfrm rot="5400000">
                <a:off x="3386229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109597C1-FD6C-41F6-9138-86FE5B403885}"/>
                  </a:ext>
                </a:extLst>
              </p:cNvPr>
              <p:cNvSpPr/>
              <p:nvPr/>
            </p:nvSpPr>
            <p:spPr>
              <a:xfrm rot="5400000">
                <a:off x="2787678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15074BB0-4CEF-49BF-BDC2-2888A52ACF31}"/>
                  </a:ext>
                </a:extLst>
              </p:cNvPr>
              <p:cNvSpPr/>
              <p:nvPr/>
            </p:nvSpPr>
            <p:spPr>
              <a:xfrm rot="5400000">
                <a:off x="2189127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64565AAD-B7AC-47C6-8535-1179507EDC03}"/>
                  </a:ext>
                </a:extLst>
              </p:cNvPr>
              <p:cNvSpPr/>
              <p:nvPr/>
            </p:nvSpPr>
            <p:spPr>
              <a:xfrm rot="5400000">
                <a:off x="9970289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1A757C37-126D-44D8-A2A0-04DE584B3840}"/>
                  </a:ext>
                </a:extLst>
              </p:cNvPr>
              <p:cNvSpPr/>
              <p:nvPr/>
            </p:nvSpPr>
            <p:spPr>
              <a:xfrm rot="5400000">
                <a:off x="9371739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3706D88-EC9C-4DFD-81ED-D00395FA0FE1}"/>
                  </a:ext>
                </a:extLst>
              </p:cNvPr>
              <p:cNvSpPr/>
              <p:nvPr/>
            </p:nvSpPr>
            <p:spPr>
              <a:xfrm rot="5400000">
                <a:off x="8773188" y="5922333"/>
                <a:ext cx="94685" cy="0"/>
              </a:xfrm>
              <a:custGeom>
                <a:avLst/>
                <a:gdLst>
                  <a:gd name="connsiteX0" fmla="*/ 0 w 853440"/>
                  <a:gd name="connsiteY0" fmla="*/ 0 h 0"/>
                  <a:gd name="connsiteX1" fmla="*/ 853440 w 85344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3440">
                    <a:moveTo>
                      <a:pt x="0" y="0"/>
                    </a:moveTo>
                    <a:lnTo>
                      <a:pt x="85344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E50BAD6-8B66-42F2-9596-8FD2C56B7605}"/>
                </a:ext>
              </a:extLst>
            </p:cNvPr>
            <p:cNvSpPr/>
            <p:nvPr/>
          </p:nvSpPr>
          <p:spPr>
            <a:xfrm>
              <a:off x="2468346" y="1943244"/>
              <a:ext cx="7783828" cy="3817620"/>
            </a:xfrm>
            <a:custGeom>
              <a:avLst/>
              <a:gdLst>
                <a:gd name="connsiteX0" fmla="*/ 0 w 4225290"/>
                <a:gd name="connsiteY0" fmla="*/ 0 h 1737360"/>
                <a:gd name="connsiteX1" fmla="*/ 0 w 4225290"/>
                <a:gd name="connsiteY1" fmla="*/ 1737360 h 1737360"/>
                <a:gd name="connsiteX2" fmla="*/ 4225290 w 4225290"/>
                <a:gd name="connsiteY2" fmla="*/ 1737360 h 173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25290" h="1737360">
                  <a:moveTo>
                    <a:pt x="0" y="0"/>
                  </a:moveTo>
                  <a:lnTo>
                    <a:pt x="0" y="1737360"/>
                  </a:lnTo>
                  <a:lnTo>
                    <a:pt x="4225290" y="173736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0864DB2-C73A-4CC8-BE01-809601F65D21}"/>
                </a:ext>
              </a:extLst>
            </p:cNvPr>
            <p:cNvSpPr txBox="1"/>
            <p:nvPr/>
          </p:nvSpPr>
          <p:spPr>
            <a:xfrm>
              <a:off x="2282893" y="5805037"/>
              <a:ext cx="3661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B80C53C-FA32-46A8-B095-F2E05CFE56EC}"/>
                </a:ext>
              </a:extLst>
            </p:cNvPr>
            <p:cNvSpPr txBox="1"/>
            <p:nvPr/>
          </p:nvSpPr>
          <p:spPr>
            <a:xfrm>
              <a:off x="2881442" y="5805037"/>
              <a:ext cx="3661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4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60116B6-CC40-4C27-9212-EEEC7C51F0F0}"/>
                </a:ext>
              </a:extLst>
            </p:cNvPr>
            <p:cNvSpPr txBox="1"/>
            <p:nvPr/>
          </p:nvSpPr>
          <p:spPr>
            <a:xfrm>
              <a:off x="4086172" y="5805037"/>
              <a:ext cx="3661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12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B55FD95-0D1D-4BE0-AC33-2BB4E34D1631}"/>
                </a:ext>
              </a:extLst>
            </p:cNvPr>
            <p:cNvSpPr txBox="1"/>
            <p:nvPr/>
          </p:nvSpPr>
          <p:spPr>
            <a:xfrm>
              <a:off x="5878009" y="5805037"/>
              <a:ext cx="3661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24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CD1F188-AF72-4A9D-84C8-3A6D13F54C1A}"/>
                </a:ext>
              </a:extLst>
            </p:cNvPr>
            <p:cNvSpPr txBox="1"/>
            <p:nvPr/>
          </p:nvSpPr>
          <p:spPr>
            <a:xfrm>
              <a:off x="7669846" y="5805037"/>
              <a:ext cx="3661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36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604B4B3-37B2-4FF4-AED2-F31B4BD53D8A}"/>
                </a:ext>
              </a:extLst>
            </p:cNvPr>
            <p:cNvSpPr txBox="1"/>
            <p:nvPr/>
          </p:nvSpPr>
          <p:spPr>
            <a:xfrm>
              <a:off x="10077371" y="5805037"/>
              <a:ext cx="3661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52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E1CB342-8690-4C0B-8AFB-FE31CD99979E}"/>
                </a:ext>
              </a:extLst>
            </p:cNvPr>
            <p:cNvGrpSpPr/>
            <p:nvPr/>
          </p:nvGrpSpPr>
          <p:grpSpPr>
            <a:xfrm>
              <a:off x="8977345" y="4977606"/>
              <a:ext cx="1545582" cy="604061"/>
              <a:chOff x="8977345" y="4977606"/>
              <a:chExt cx="1545582" cy="604061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3DDA89A2-6416-4FE5-92B7-F1D8B33376E9}"/>
                  </a:ext>
                </a:extLst>
              </p:cNvPr>
              <p:cNvGrpSpPr/>
              <p:nvPr/>
            </p:nvGrpSpPr>
            <p:grpSpPr>
              <a:xfrm>
                <a:off x="9338591" y="4977606"/>
                <a:ext cx="1184336" cy="604061"/>
                <a:chOff x="9105285" y="5097001"/>
                <a:chExt cx="1184336" cy="604061"/>
              </a:xfrm>
            </p:grpSpPr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69FEB839-B68C-4324-B6B6-755871A98A12}"/>
                    </a:ext>
                  </a:extLst>
                </p:cNvPr>
                <p:cNvSpPr txBox="1"/>
                <p:nvPr/>
              </p:nvSpPr>
              <p:spPr>
                <a:xfrm>
                  <a:off x="9105285" y="5097001"/>
                  <a:ext cx="118433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u="none" dirty="0">
                      <a:solidFill>
                        <a:schemeClr val="accent6">
                          <a:lumMod val="50000"/>
                        </a:schemeClr>
                      </a:solidFill>
                    </a:rPr>
                    <a:t>Placebo</a:t>
                  </a:r>
                </a:p>
              </p:txBody>
            </p: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B254706C-F786-4724-A7C3-64D63831F2EB}"/>
                    </a:ext>
                  </a:extLst>
                </p:cNvPr>
                <p:cNvSpPr txBox="1"/>
                <p:nvPr/>
              </p:nvSpPr>
              <p:spPr>
                <a:xfrm>
                  <a:off x="9105285" y="5393285"/>
                  <a:ext cx="118433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u="none" dirty="0">
                      <a:solidFill>
                        <a:schemeClr val="accent6">
                          <a:lumMod val="50000"/>
                        </a:schemeClr>
                      </a:solidFill>
                    </a:rPr>
                    <a:t>FCM</a:t>
                  </a:r>
                </a:p>
              </p:txBody>
            </p:sp>
          </p:grp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1BF21B25-59E7-4872-8DC8-22ACDD94B4BD}"/>
                  </a:ext>
                </a:extLst>
              </p:cNvPr>
              <p:cNvSpPr/>
              <p:nvPr/>
            </p:nvSpPr>
            <p:spPr>
              <a:xfrm>
                <a:off x="8977345" y="5134466"/>
                <a:ext cx="355077" cy="0"/>
              </a:xfrm>
              <a:custGeom>
                <a:avLst/>
                <a:gdLst>
                  <a:gd name="connsiteX0" fmla="*/ 355077 w 355077"/>
                  <a:gd name="connsiteY0" fmla="*/ 0 h 0"/>
                  <a:gd name="connsiteX1" fmla="*/ 0 w 355077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5077">
                    <a:moveTo>
                      <a:pt x="355077" y="0"/>
                    </a:moveTo>
                    <a:lnTo>
                      <a:pt x="0" y="0"/>
                    </a:lnTo>
                  </a:path>
                </a:pathLst>
              </a:cu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69FF2BC8-F096-4F9B-98AD-7A87271A1281}"/>
                  </a:ext>
                </a:extLst>
              </p:cNvPr>
              <p:cNvSpPr/>
              <p:nvPr/>
            </p:nvSpPr>
            <p:spPr>
              <a:xfrm>
                <a:off x="8977345" y="5418841"/>
                <a:ext cx="355077" cy="0"/>
              </a:xfrm>
              <a:custGeom>
                <a:avLst/>
                <a:gdLst>
                  <a:gd name="connsiteX0" fmla="*/ 355077 w 355077"/>
                  <a:gd name="connsiteY0" fmla="*/ 0 h 0"/>
                  <a:gd name="connsiteX1" fmla="*/ 0 w 355077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5077">
                    <a:moveTo>
                      <a:pt x="355077" y="0"/>
                    </a:moveTo>
                    <a:lnTo>
                      <a:pt x="0" y="0"/>
                    </a:ln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386C43D-F247-FE47-8D7E-C046005B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Component of Primary Endpoint: </a:t>
            </a:r>
            <a:br>
              <a:rPr lang="en-GB" dirty="0"/>
            </a:br>
            <a:r>
              <a:rPr lang="en-GB" dirty="0"/>
              <a:t>Total HF Hospitalisations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E44C7-B837-44A7-84FC-7F28FDD839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702AA9-7FF6-4327-AC8B-DB3BCA963FE0}" type="slidenum">
              <a:rPr kumimoji="0" lang="en-GB" sz="1000" b="0" i="0" u="none" strike="noStrike" kern="1200" cap="none" spc="0" normalizeH="0" baseline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000" b="0" i="0" u="none" strike="noStrike" kern="1200" cap="none" spc="0" normalizeH="0" baseline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D2D984D1-CBBA-4829-844E-2EDCF960CD72}"/>
              </a:ext>
            </a:extLst>
          </p:cNvPr>
          <p:cNvSpPr/>
          <p:nvPr/>
        </p:nvSpPr>
        <p:spPr>
          <a:xfrm>
            <a:off x="2470743" y="3479858"/>
            <a:ext cx="7803534" cy="2262891"/>
          </a:xfrm>
          <a:custGeom>
            <a:avLst/>
            <a:gdLst>
              <a:gd name="connsiteX0" fmla="*/ -17 w 7803534"/>
              <a:gd name="connsiteY0" fmla="*/ 2262819 h 2262891"/>
              <a:gd name="connsiteX1" fmla="*/ 26334 w 7803534"/>
              <a:gd name="connsiteY1" fmla="*/ 2247830 h 2262891"/>
              <a:gd name="connsiteX2" fmla="*/ 60214 w 7803534"/>
              <a:gd name="connsiteY2" fmla="*/ 2247830 h 2262891"/>
              <a:gd name="connsiteX3" fmla="*/ 80919 w 7803534"/>
              <a:gd name="connsiteY3" fmla="*/ 2238462 h 2262891"/>
              <a:gd name="connsiteX4" fmla="*/ 129858 w 7803534"/>
              <a:gd name="connsiteY4" fmla="*/ 2238462 h 2262891"/>
              <a:gd name="connsiteX5" fmla="*/ 161856 w 7803534"/>
              <a:gd name="connsiteY5" fmla="*/ 2229093 h 2262891"/>
              <a:gd name="connsiteX6" fmla="*/ 180678 w 7803534"/>
              <a:gd name="connsiteY6" fmla="*/ 2221599 h 2262891"/>
              <a:gd name="connsiteX7" fmla="*/ 227734 w 7803534"/>
              <a:gd name="connsiteY7" fmla="*/ 2221599 h 2262891"/>
              <a:gd name="connsiteX8" fmla="*/ 244675 w 7803534"/>
              <a:gd name="connsiteY8" fmla="*/ 2195368 h 2262891"/>
              <a:gd name="connsiteX9" fmla="*/ 263497 w 7803534"/>
              <a:gd name="connsiteY9" fmla="*/ 2195368 h 2262891"/>
              <a:gd name="connsiteX10" fmla="*/ 287966 w 7803534"/>
              <a:gd name="connsiteY10" fmla="*/ 2182253 h 2262891"/>
              <a:gd name="connsiteX11" fmla="*/ 310554 w 7803534"/>
              <a:gd name="connsiteY11" fmla="*/ 2182253 h 2262891"/>
              <a:gd name="connsiteX12" fmla="*/ 342552 w 7803534"/>
              <a:gd name="connsiteY12" fmla="*/ 2171011 h 2262891"/>
              <a:gd name="connsiteX13" fmla="*/ 355727 w 7803534"/>
              <a:gd name="connsiteY13" fmla="*/ 2171011 h 2262891"/>
              <a:gd name="connsiteX14" fmla="*/ 370785 w 7803534"/>
              <a:gd name="connsiteY14" fmla="*/ 2152274 h 2262891"/>
              <a:gd name="connsiteX15" fmla="*/ 387725 w 7803534"/>
              <a:gd name="connsiteY15" fmla="*/ 2137285 h 2262891"/>
              <a:gd name="connsiteX16" fmla="*/ 414076 w 7803534"/>
              <a:gd name="connsiteY16" fmla="*/ 2127917 h 2262891"/>
              <a:gd name="connsiteX17" fmla="*/ 446545 w 7803534"/>
              <a:gd name="connsiteY17" fmla="*/ 2123233 h 2262891"/>
              <a:gd name="connsiteX18" fmla="*/ 486073 w 7803534"/>
              <a:gd name="connsiteY18" fmla="*/ 2111991 h 2262891"/>
              <a:gd name="connsiteX19" fmla="*/ 524188 w 7803534"/>
              <a:gd name="connsiteY19" fmla="*/ 2100749 h 2262891"/>
              <a:gd name="connsiteX20" fmla="*/ 560186 w 7803534"/>
              <a:gd name="connsiteY20" fmla="*/ 2092318 h 2262891"/>
              <a:gd name="connsiteX21" fmla="*/ 590538 w 7803534"/>
              <a:gd name="connsiteY21" fmla="*/ 2076860 h 2262891"/>
              <a:gd name="connsiteX22" fmla="*/ 605361 w 7803534"/>
              <a:gd name="connsiteY22" fmla="*/ 2066321 h 2262891"/>
              <a:gd name="connsiteX23" fmla="*/ 645593 w 7803534"/>
              <a:gd name="connsiteY23" fmla="*/ 2061402 h 2262891"/>
              <a:gd name="connsiteX24" fmla="*/ 666063 w 7803534"/>
              <a:gd name="connsiteY24" fmla="*/ 2053674 h 2262891"/>
              <a:gd name="connsiteX25" fmla="*/ 698532 w 7803534"/>
              <a:gd name="connsiteY25" fmla="*/ 2049458 h 2262891"/>
              <a:gd name="connsiteX26" fmla="*/ 722530 w 7803534"/>
              <a:gd name="connsiteY26" fmla="*/ 2044540 h 2262891"/>
              <a:gd name="connsiteX27" fmla="*/ 731706 w 7803534"/>
              <a:gd name="connsiteY27" fmla="*/ 2031893 h 2262891"/>
              <a:gd name="connsiteX28" fmla="*/ 748647 w 7803534"/>
              <a:gd name="connsiteY28" fmla="*/ 2017138 h 2262891"/>
              <a:gd name="connsiteX29" fmla="*/ 775469 w 7803534"/>
              <a:gd name="connsiteY29" fmla="*/ 2005896 h 2262891"/>
              <a:gd name="connsiteX30" fmla="*/ 807232 w 7803534"/>
              <a:gd name="connsiteY30" fmla="*/ 1998167 h 2262891"/>
              <a:gd name="connsiteX31" fmla="*/ 831230 w 7803534"/>
              <a:gd name="connsiteY31" fmla="*/ 1989736 h 2262891"/>
              <a:gd name="connsiteX32" fmla="*/ 855935 w 7803534"/>
              <a:gd name="connsiteY32" fmla="*/ 1969360 h 2262891"/>
              <a:gd name="connsiteX33" fmla="*/ 871463 w 7803534"/>
              <a:gd name="connsiteY33" fmla="*/ 1953902 h 2262891"/>
              <a:gd name="connsiteX34" fmla="*/ 895462 w 7803534"/>
              <a:gd name="connsiteY34" fmla="*/ 1948984 h 2262891"/>
              <a:gd name="connsiteX35" fmla="*/ 922990 w 7803534"/>
              <a:gd name="connsiteY35" fmla="*/ 1941255 h 2262891"/>
              <a:gd name="connsiteX36" fmla="*/ 954047 w 7803534"/>
              <a:gd name="connsiteY36" fmla="*/ 1937742 h 2262891"/>
              <a:gd name="connsiteX37" fmla="*/ 981575 w 7803534"/>
              <a:gd name="connsiteY37" fmla="*/ 1930716 h 2262891"/>
              <a:gd name="connsiteX38" fmla="*/ 1006279 w 7803534"/>
              <a:gd name="connsiteY38" fmla="*/ 1921582 h 2262891"/>
              <a:gd name="connsiteX39" fmla="*/ 1023925 w 7803534"/>
              <a:gd name="connsiteY39" fmla="*/ 1908935 h 2262891"/>
              <a:gd name="connsiteX40" fmla="*/ 1038042 w 7803534"/>
              <a:gd name="connsiteY40" fmla="*/ 1896990 h 2262891"/>
              <a:gd name="connsiteX41" fmla="*/ 1050747 w 7803534"/>
              <a:gd name="connsiteY41" fmla="*/ 1885046 h 2262891"/>
              <a:gd name="connsiteX42" fmla="*/ 1064158 w 7803534"/>
              <a:gd name="connsiteY42" fmla="*/ 1885046 h 2262891"/>
              <a:gd name="connsiteX43" fmla="*/ 1090274 w 7803534"/>
              <a:gd name="connsiteY43" fmla="*/ 1863967 h 2262891"/>
              <a:gd name="connsiteX44" fmla="*/ 1120626 w 7803534"/>
              <a:gd name="connsiteY44" fmla="*/ 1858347 h 2262891"/>
              <a:gd name="connsiteX45" fmla="*/ 1143919 w 7803534"/>
              <a:gd name="connsiteY45" fmla="*/ 1852726 h 2262891"/>
              <a:gd name="connsiteX46" fmla="*/ 1156624 w 7803534"/>
              <a:gd name="connsiteY46" fmla="*/ 1852726 h 2262891"/>
              <a:gd name="connsiteX47" fmla="*/ 1175681 w 7803534"/>
              <a:gd name="connsiteY47" fmla="*/ 1842889 h 2262891"/>
              <a:gd name="connsiteX48" fmla="*/ 1187681 w 7803534"/>
              <a:gd name="connsiteY48" fmla="*/ 1839376 h 2262891"/>
              <a:gd name="connsiteX49" fmla="*/ 1207444 w 7803534"/>
              <a:gd name="connsiteY49" fmla="*/ 1839376 h 2262891"/>
              <a:gd name="connsiteX50" fmla="*/ 1223679 w 7803534"/>
              <a:gd name="connsiteY50" fmla="*/ 1835863 h 2262891"/>
              <a:gd name="connsiteX51" fmla="*/ 1235678 w 7803534"/>
              <a:gd name="connsiteY51" fmla="*/ 1835863 h 2262891"/>
              <a:gd name="connsiteX52" fmla="*/ 1256853 w 7803534"/>
              <a:gd name="connsiteY52" fmla="*/ 1830242 h 2262891"/>
              <a:gd name="connsiteX53" fmla="*/ 1292851 w 7803534"/>
              <a:gd name="connsiteY53" fmla="*/ 1822513 h 2262891"/>
              <a:gd name="connsiteX54" fmla="*/ 1316850 w 7803534"/>
              <a:gd name="connsiteY54" fmla="*/ 1811271 h 2262891"/>
              <a:gd name="connsiteX55" fmla="*/ 1331673 w 7803534"/>
              <a:gd name="connsiteY55" fmla="*/ 1793706 h 2262891"/>
              <a:gd name="connsiteX56" fmla="*/ 1350730 w 7803534"/>
              <a:gd name="connsiteY56" fmla="*/ 1784572 h 2262891"/>
              <a:gd name="connsiteX57" fmla="*/ 1377553 w 7803534"/>
              <a:gd name="connsiteY57" fmla="*/ 1781059 h 2262891"/>
              <a:gd name="connsiteX58" fmla="*/ 1397316 w 7803534"/>
              <a:gd name="connsiteY58" fmla="*/ 1777546 h 2262891"/>
              <a:gd name="connsiteX59" fmla="*/ 1427667 w 7803534"/>
              <a:gd name="connsiteY59" fmla="*/ 1768412 h 2262891"/>
              <a:gd name="connsiteX60" fmla="*/ 1457313 w 7803534"/>
              <a:gd name="connsiteY60" fmla="*/ 1760683 h 2262891"/>
              <a:gd name="connsiteX61" fmla="*/ 1482017 w 7803534"/>
              <a:gd name="connsiteY61" fmla="*/ 1755062 h 2262891"/>
              <a:gd name="connsiteX62" fmla="*/ 1502487 w 7803534"/>
              <a:gd name="connsiteY62" fmla="*/ 1743118 h 2262891"/>
              <a:gd name="connsiteX63" fmla="*/ 1514486 w 7803534"/>
              <a:gd name="connsiteY63" fmla="*/ 1730471 h 2262891"/>
              <a:gd name="connsiteX64" fmla="*/ 1522956 w 7803534"/>
              <a:gd name="connsiteY64" fmla="*/ 1722039 h 2262891"/>
              <a:gd name="connsiteX65" fmla="*/ 1539191 w 7803534"/>
              <a:gd name="connsiteY65" fmla="*/ 1722039 h 2262891"/>
              <a:gd name="connsiteX66" fmla="*/ 1556131 w 7803534"/>
              <a:gd name="connsiteY66" fmla="*/ 1698853 h 2262891"/>
              <a:gd name="connsiteX67" fmla="*/ 1562483 w 7803534"/>
              <a:gd name="connsiteY67" fmla="*/ 1684800 h 2262891"/>
              <a:gd name="connsiteX68" fmla="*/ 1591423 w 7803534"/>
              <a:gd name="connsiteY68" fmla="*/ 1684800 h 2262891"/>
              <a:gd name="connsiteX69" fmla="*/ 1621774 w 7803534"/>
              <a:gd name="connsiteY69" fmla="*/ 1681287 h 2262891"/>
              <a:gd name="connsiteX70" fmla="*/ 1633774 w 7803534"/>
              <a:gd name="connsiteY70" fmla="*/ 1677774 h 2262891"/>
              <a:gd name="connsiteX71" fmla="*/ 1646479 w 7803534"/>
              <a:gd name="connsiteY71" fmla="*/ 1670748 h 2262891"/>
              <a:gd name="connsiteX72" fmla="*/ 1671889 w 7803534"/>
              <a:gd name="connsiteY72" fmla="*/ 1666532 h 2262891"/>
              <a:gd name="connsiteX73" fmla="*/ 1700123 w 7803534"/>
              <a:gd name="connsiteY73" fmla="*/ 1666532 h 2262891"/>
              <a:gd name="connsiteX74" fmla="*/ 1716357 w 7803534"/>
              <a:gd name="connsiteY74" fmla="*/ 1658101 h 2262891"/>
              <a:gd name="connsiteX75" fmla="*/ 1733297 w 7803534"/>
              <a:gd name="connsiteY75" fmla="*/ 1645454 h 2262891"/>
              <a:gd name="connsiteX76" fmla="*/ 1751649 w 7803534"/>
              <a:gd name="connsiteY76" fmla="*/ 1630699 h 2262891"/>
              <a:gd name="connsiteX77" fmla="*/ 1762237 w 7803534"/>
              <a:gd name="connsiteY77" fmla="*/ 1622970 h 2262891"/>
              <a:gd name="connsiteX78" fmla="*/ 1789059 w 7803534"/>
              <a:gd name="connsiteY78" fmla="*/ 1620160 h 2262891"/>
              <a:gd name="connsiteX79" fmla="*/ 1816587 w 7803534"/>
              <a:gd name="connsiteY79" fmla="*/ 1614539 h 2262891"/>
              <a:gd name="connsiteX80" fmla="*/ 1840585 w 7803534"/>
              <a:gd name="connsiteY80" fmla="*/ 1607513 h 2262891"/>
              <a:gd name="connsiteX81" fmla="*/ 1854702 w 7803534"/>
              <a:gd name="connsiteY81" fmla="*/ 1596271 h 2262891"/>
              <a:gd name="connsiteX82" fmla="*/ 1869525 w 7803534"/>
              <a:gd name="connsiteY82" fmla="*/ 1589245 h 2262891"/>
              <a:gd name="connsiteX83" fmla="*/ 1887877 w 7803534"/>
              <a:gd name="connsiteY83" fmla="*/ 1584326 h 2262891"/>
              <a:gd name="connsiteX84" fmla="*/ 1913287 w 7803534"/>
              <a:gd name="connsiteY84" fmla="*/ 1578706 h 2262891"/>
              <a:gd name="connsiteX85" fmla="*/ 1933757 w 7803534"/>
              <a:gd name="connsiteY85" fmla="*/ 1572382 h 2262891"/>
              <a:gd name="connsiteX86" fmla="*/ 1960579 w 7803534"/>
              <a:gd name="connsiteY86" fmla="*/ 1566058 h 2262891"/>
              <a:gd name="connsiteX87" fmla="*/ 1981754 w 7803534"/>
              <a:gd name="connsiteY87" fmla="*/ 1556924 h 2262891"/>
              <a:gd name="connsiteX88" fmla="*/ 1996577 w 7803534"/>
              <a:gd name="connsiteY88" fmla="*/ 1552006 h 2262891"/>
              <a:gd name="connsiteX89" fmla="*/ 2011399 w 7803534"/>
              <a:gd name="connsiteY89" fmla="*/ 1548493 h 2262891"/>
              <a:gd name="connsiteX90" fmla="*/ 2031163 w 7803534"/>
              <a:gd name="connsiteY90" fmla="*/ 1548493 h 2262891"/>
              <a:gd name="connsiteX91" fmla="*/ 2043162 w 7803534"/>
              <a:gd name="connsiteY91" fmla="*/ 1544277 h 2262891"/>
              <a:gd name="connsiteX92" fmla="*/ 2053750 w 7803534"/>
              <a:gd name="connsiteY92" fmla="*/ 1537251 h 2262891"/>
              <a:gd name="connsiteX93" fmla="*/ 2075631 w 7803534"/>
              <a:gd name="connsiteY93" fmla="*/ 1537251 h 2262891"/>
              <a:gd name="connsiteX94" fmla="*/ 2103159 w 7803534"/>
              <a:gd name="connsiteY94" fmla="*/ 1529522 h 2262891"/>
              <a:gd name="connsiteX95" fmla="*/ 2114452 w 7803534"/>
              <a:gd name="connsiteY95" fmla="*/ 1515470 h 2262891"/>
              <a:gd name="connsiteX96" fmla="*/ 2133510 w 7803534"/>
              <a:gd name="connsiteY96" fmla="*/ 1502823 h 2262891"/>
              <a:gd name="connsiteX97" fmla="*/ 2147627 w 7803534"/>
              <a:gd name="connsiteY97" fmla="*/ 1499310 h 2262891"/>
              <a:gd name="connsiteX98" fmla="*/ 2167391 w 7803534"/>
              <a:gd name="connsiteY98" fmla="*/ 1491581 h 2262891"/>
              <a:gd name="connsiteX99" fmla="*/ 2192801 w 7803534"/>
              <a:gd name="connsiteY99" fmla="*/ 1480339 h 2262891"/>
              <a:gd name="connsiteX100" fmla="*/ 2201271 w 7803534"/>
              <a:gd name="connsiteY100" fmla="*/ 1475421 h 2262891"/>
              <a:gd name="connsiteX101" fmla="*/ 2267620 w 7803534"/>
              <a:gd name="connsiteY101" fmla="*/ 1475421 h 2262891"/>
              <a:gd name="connsiteX102" fmla="*/ 2281031 w 7803534"/>
              <a:gd name="connsiteY102" fmla="*/ 1463476 h 2262891"/>
              <a:gd name="connsiteX103" fmla="*/ 2293031 w 7803534"/>
              <a:gd name="connsiteY103" fmla="*/ 1455748 h 2262891"/>
              <a:gd name="connsiteX104" fmla="*/ 2307854 w 7803534"/>
              <a:gd name="connsiteY104" fmla="*/ 1452937 h 2262891"/>
              <a:gd name="connsiteX105" fmla="*/ 2321970 w 7803534"/>
              <a:gd name="connsiteY105" fmla="*/ 1449424 h 2262891"/>
              <a:gd name="connsiteX106" fmla="*/ 2336087 w 7803534"/>
              <a:gd name="connsiteY106" fmla="*/ 1439588 h 2262891"/>
              <a:gd name="connsiteX107" fmla="*/ 2362909 w 7803534"/>
              <a:gd name="connsiteY107" fmla="*/ 1439588 h 2262891"/>
              <a:gd name="connsiteX108" fmla="*/ 2380555 w 7803534"/>
              <a:gd name="connsiteY108" fmla="*/ 1433264 h 2262891"/>
              <a:gd name="connsiteX109" fmla="*/ 2394672 w 7803534"/>
              <a:gd name="connsiteY109" fmla="*/ 1422022 h 2262891"/>
              <a:gd name="connsiteX110" fmla="*/ 2404554 w 7803534"/>
              <a:gd name="connsiteY110" fmla="*/ 1414293 h 2262891"/>
              <a:gd name="connsiteX111" fmla="*/ 2418671 w 7803534"/>
              <a:gd name="connsiteY111" fmla="*/ 1414252 h 2262891"/>
              <a:gd name="connsiteX112" fmla="*/ 2428553 w 7803534"/>
              <a:gd name="connsiteY112" fmla="*/ 1405159 h 2262891"/>
              <a:gd name="connsiteX113" fmla="*/ 2437023 w 7803534"/>
              <a:gd name="connsiteY113" fmla="*/ 1398836 h 2262891"/>
              <a:gd name="connsiteX114" fmla="*/ 2443375 w 7803534"/>
              <a:gd name="connsiteY114" fmla="*/ 1393215 h 2262891"/>
              <a:gd name="connsiteX115" fmla="*/ 2480785 w 7803534"/>
              <a:gd name="connsiteY115" fmla="*/ 1393215 h 2262891"/>
              <a:gd name="connsiteX116" fmla="*/ 2497725 w 7803534"/>
              <a:gd name="connsiteY116" fmla="*/ 1384783 h 2262891"/>
              <a:gd name="connsiteX117" fmla="*/ 2513254 w 7803534"/>
              <a:gd name="connsiteY117" fmla="*/ 1381270 h 2262891"/>
              <a:gd name="connsiteX118" fmla="*/ 2525959 w 7803534"/>
              <a:gd name="connsiteY118" fmla="*/ 1373542 h 2262891"/>
              <a:gd name="connsiteX119" fmla="*/ 2670657 w 7803534"/>
              <a:gd name="connsiteY119" fmla="*/ 1367921 h 2262891"/>
              <a:gd name="connsiteX120" fmla="*/ 2685479 w 7803534"/>
              <a:gd name="connsiteY120" fmla="*/ 1360895 h 2262891"/>
              <a:gd name="connsiteX121" fmla="*/ 2696773 w 7803534"/>
              <a:gd name="connsiteY121" fmla="*/ 1351058 h 2262891"/>
              <a:gd name="connsiteX122" fmla="*/ 2706655 w 7803534"/>
              <a:gd name="connsiteY122" fmla="*/ 1346842 h 2262891"/>
              <a:gd name="connsiteX123" fmla="*/ 2731359 w 7803534"/>
              <a:gd name="connsiteY123" fmla="*/ 1341924 h 2262891"/>
              <a:gd name="connsiteX124" fmla="*/ 2754652 w 7803534"/>
              <a:gd name="connsiteY124" fmla="*/ 1332790 h 2262891"/>
              <a:gd name="connsiteX125" fmla="*/ 2773004 w 7803534"/>
              <a:gd name="connsiteY125" fmla="*/ 1321548 h 2262891"/>
              <a:gd name="connsiteX126" fmla="*/ 2794885 w 7803534"/>
              <a:gd name="connsiteY126" fmla="*/ 1305388 h 2262891"/>
              <a:gd name="connsiteX127" fmla="*/ 2814649 w 7803534"/>
              <a:gd name="connsiteY127" fmla="*/ 1296956 h 2262891"/>
              <a:gd name="connsiteX128" fmla="*/ 2827354 w 7803534"/>
              <a:gd name="connsiteY128" fmla="*/ 1289228 h 2262891"/>
              <a:gd name="connsiteX129" fmla="*/ 2846412 w 7803534"/>
              <a:gd name="connsiteY129" fmla="*/ 1289228 h 2262891"/>
              <a:gd name="connsiteX130" fmla="*/ 2876057 w 7803534"/>
              <a:gd name="connsiteY130" fmla="*/ 1285715 h 2262891"/>
              <a:gd name="connsiteX131" fmla="*/ 2914172 w 7803534"/>
              <a:gd name="connsiteY131" fmla="*/ 1280796 h 2262891"/>
              <a:gd name="connsiteX132" fmla="*/ 2945935 w 7803534"/>
              <a:gd name="connsiteY132" fmla="*/ 1273068 h 2262891"/>
              <a:gd name="connsiteX133" fmla="*/ 2988992 w 7803534"/>
              <a:gd name="connsiteY133" fmla="*/ 1273068 h 2262891"/>
              <a:gd name="connsiteX134" fmla="*/ 3020049 w 7803534"/>
              <a:gd name="connsiteY134" fmla="*/ 1268852 h 2262891"/>
              <a:gd name="connsiteX135" fmla="*/ 3044048 w 7803534"/>
              <a:gd name="connsiteY135" fmla="*/ 1251989 h 2262891"/>
              <a:gd name="connsiteX136" fmla="*/ 3059576 w 7803534"/>
              <a:gd name="connsiteY136" fmla="*/ 1243558 h 2262891"/>
              <a:gd name="connsiteX137" fmla="*/ 3092045 w 7803534"/>
              <a:gd name="connsiteY137" fmla="*/ 1243558 h 2262891"/>
              <a:gd name="connsiteX138" fmla="*/ 3120984 w 7803534"/>
              <a:gd name="connsiteY138" fmla="*/ 1240045 h 2262891"/>
              <a:gd name="connsiteX139" fmla="*/ 3137925 w 7803534"/>
              <a:gd name="connsiteY139" fmla="*/ 1234424 h 2262891"/>
              <a:gd name="connsiteX140" fmla="*/ 3161218 w 7803534"/>
              <a:gd name="connsiteY140" fmla="*/ 1225290 h 2262891"/>
              <a:gd name="connsiteX141" fmla="*/ 3180981 w 7803534"/>
              <a:gd name="connsiteY141" fmla="*/ 1215453 h 2262891"/>
              <a:gd name="connsiteX142" fmla="*/ 3195098 w 7803534"/>
              <a:gd name="connsiteY142" fmla="*/ 1209130 h 2262891"/>
              <a:gd name="connsiteX143" fmla="*/ 3209920 w 7803534"/>
              <a:gd name="connsiteY143" fmla="*/ 1203509 h 2262891"/>
              <a:gd name="connsiteX144" fmla="*/ 3234625 w 7803534"/>
              <a:gd name="connsiteY144" fmla="*/ 1200698 h 2262891"/>
              <a:gd name="connsiteX145" fmla="*/ 3256506 w 7803534"/>
              <a:gd name="connsiteY145" fmla="*/ 1200698 h 2262891"/>
              <a:gd name="connsiteX146" fmla="*/ 3276975 w 7803534"/>
              <a:gd name="connsiteY146" fmla="*/ 1193672 h 2262891"/>
              <a:gd name="connsiteX147" fmla="*/ 3297445 w 7803534"/>
              <a:gd name="connsiteY147" fmla="*/ 1184538 h 2262891"/>
              <a:gd name="connsiteX148" fmla="*/ 3325679 w 7803534"/>
              <a:gd name="connsiteY148" fmla="*/ 1175404 h 2262891"/>
              <a:gd name="connsiteX149" fmla="*/ 3356736 w 7803534"/>
              <a:gd name="connsiteY149" fmla="*/ 1162757 h 2262891"/>
              <a:gd name="connsiteX150" fmla="*/ 3376499 w 7803534"/>
              <a:gd name="connsiteY150" fmla="*/ 1154326 h 2262891"/>
              <a:gd name="connsiteX151" fmla="*/ 3389205 w 7803534"/>
              <a:gd name="connsiteY151" fmla="*/ 1145894 h 2262891"/>
              <a:gd name="connsiteX152" fmla="*/ 3412498 w 7803534"/>
              <a:gd name="connsiteY152" fmla="*/ 1136058 h 2262891"/>
              <a:gd name="connsiteX153" fmla="*/ 3450613 w 7803534"/>
              <a:gd name="connsiteY153" fmla="*/ 1131842 h 2262891"/>
              <a:gd name="connsiteX154" fmla="*/ 3461906 w 7803534"/>
              <a:gd name="connsiteY154" fmla="*/ 1124605 h 2262891"/>
              <a:gd name="connsiteX155" fmla="*/ 3490140 w 7803534"/>
              <a:gd name="connsiteY155" fmla="*/ 1107953 h 2262891"/>
              <a:gd name="connsiteX156" fmla="*/ 3510610 w 7803534"/>
              <a:gd name="connsiteY156" fmla="*/ 1097414 h 2262891"/>
              <a:gd name="connsiteX157" fmla="*/ 3528961 w 7803534"/>
              <a:gd name="connsiteY157" fmla="*/ 1084767 h 2262891"/>
              <a:gd name="connsiteX158" fmla="*/ 3546607 w 7803534"/>
              <a:gd name="connsiteY158" fmla="*/ 1074930 h 2262891"/>
              <a:gd name="connsiteX159" fmla="*/ 3562136 w 7803534"/>
              <a:gd name="connsiteY159" fmla="*/ 1064391 h 2262891"/>
              <a:gd name="connsiteX160" fmla="*/ 3572018 w 7803534"/>
              <a:gd name="connsiteY160" fmla="*/ 1053149 h 2262891"/>
              <a:gd name="connsiteX161" fmla="*/ 3579782 w 7803534"/>
              <a:gd name="connsiteY161" fmla="*/ 1048933 h 2262891"/>
              <a:gd name="connsiteX162" fmla="*/ 3596017 w 7803534"/>
              <a:gd name="connsiteY162" fmla="*/ 1046123 h 2262891"/>
              <a:gd name="connsiteX163" fmla="*/ 3612957 w 7803534"/>
              <a:gd name="connsiteY163" fmla="*/ 1039097 h 2262891"/>
              <a:gd name="connsiteX164" fmla="*/ 3629191 w 7803534"/>
              <a:gd name="connsiteY164" fmla="*/ 1034881 h 2262891"/>
              <a:gd name="connsiteX165" fmla="*/ 3656719 w 7803534"/>
              <a:gd name="connsiteY165" fmla="*/ 1026449 h 2262891"/>
              <a:gd name="connsiteX166" fmla="*/ 3687776 w 7803534"/>
              <a:gd name="connsiteY166" fmla="*/ 1010992 h 2262891"/>
              <a:gd name="connsiteX167" fmla="*/ 3704011 w 7803534"/>
              <a:gd name="connsiteY167" fmla="*/ 1004668 h 2262891"/>
              <a:gd name="connsiteX168" fmla="*/ 3727303 w 7803534"/>
              <a:gd name="connsiteY168" fmla="*/ 1004668 h 2262891"/>
              <a:gd name="connsiteX169" fmla="*/ 3746361 w 7803534"/>
              <a:gd name="connsiteY169" fmla="*/ 994832 h 2262891"/>
              <a:gd name="connsiteX170" fmla="*/ 3811299 w 7803534"/>
              <a:gd name="connsiteY170" fmla="*/ 994832 h 2262891"/>
              <a:gd name="connsiteX171" fmla="*/ 3829650 w 7803534"/>
              <a:gd name="connsiteY171" fmla="*/ 982887 h 2262891"/>
              <a:gd name="connsiteX172" fmla="*/ 3855061 w 7803534"/>
              <a:gd name="connsiteY172" fmla="*/ 975158 h 2262891"/>
              <a:gd name="connsiteX173" fmla="*/ 3874118 w 7803534"/>
              <a:gd name="connsiteY173" fmla="*/ 966024 h 2262891"/>
              <a:gd name="connsiteX174" fmla="*/ 3884001 w 7803534"/>
              <a:gd name="connsiteY174" fmla="*/ 961106 h 2262891"/>
              <a:gd name="connsiteX175" fmla="*/ 3919999 w 7803534"/>
              <a:gd name="connsiteY175" fmla="*/ 961106 h 2262891"/>
              <a:gd name="connsiteX176" fmla="*/ 3947526 w 7803534"/>
              <a:gd name="connsiteY176" fmla="*/ 956890 h 2262891"/>
              <a:gd name="connsiteX177" fmla="*/ 3965172 w 7803534"/>
              <a:gd name="connsiteY177" fmla="*/ 949864 h 2262891"/>
              <a:gd name="connsiteX178" fmla="*/ 3982818 w 7803534"/>
              <a:gd name="connsiteY178" fmla="*/ 943541 h 2262891"/>
              <a:gd name="connsiteX179" fmla="*/ 3994818 w 7803534"/>
              <a:gd name="connsiteY179" fmla="*/ 938622 h 2262891"/>
              <a:gd name="connsiteX180" fmla="*/ 4162808 w 7803534"/>
              <a:gd name="connsiteY180" fmla="*/ 933704 h 2262891"/>
              <a:gd name="connsiteX181" fmla="*/ 4182572 w 7803534"/>
              <a:gd name="connsiteY181" fmla="*/ 924570 h 2262891"/>
              <a:gd name="connsiteX182" fmla="*/ 4203747 w 7803534"/>
              <a:gd name="connsiteY182" fmla="*/ 916139 h 2262891"/>
              <a:gd name="connsiteX183" fmla="*/ 4225629 w 7803534"/>
              <a:gd name="connsiteY183" fmla="*/ 909113 h 2262891"/>
              <a:gd name="connsiteX184" fmla="*/ 4246098 w 7803534"/>
              <a:gd name="connsiteY184" fmla="*/ 904897 h 2262891"/>
              <a:gd name="connsiteX185" fmla="*/ 4270802 w 7803534"/>
              <a:gd name="connsiteY185" fmla="*/ 900681 h 2262891"/>
              <a:gd name="connsiteX186" fmla="*/ 4287743 w 7803534"/>
              <a:gd name="connsiteY186" fmla="*/ 892952 h 2262891"/>
              <a:gd name="connsiteX187" fmla="*/ 4306800 w 7803534"/>
              <a:gd name="connsiteY187" fmla="*/ 885224 h 2262891"/>
              <a:gd name="connsiteX188" fmla="*/ 4331505 w 7803534"/>
              <a:gd name="connsiteY188" fmla="*/ 878198 h 2262891"/>
              <a:gd name="connsiteX189" fmla="*/ 4349151 w 7803534"/>
              <a:gd name="connsiteY189" fmla="*/ 866956 h 2262891"/>
              <a:gd name="connsiteX190" fmla="*/ 4360445 w 7803534"/>
              <a:gd name="connsiteY190" fmla="*/ 855011 h 2262891"/>
              <a:gd name="connsiteX191" fmla="*/ 4368209 w 7803534"/>
              <a:gd name="connsiteY191" fmla="*/ 843769 h 2262891"/>
              <a:gd name="connsiteX192" fmla="*/ 4428911 w 7803534"/>
              <a:gd name="connsiteY192" fmla="*/ 843769 h 2262891"/>
              <a:gd name="connsiteX193" fmla="*/ 4440205 w 7803534"/>
              <a:gd name="connsiteY193" fmla="*/ 838148 h 2262891"/>
              <a:gd name="connsiteX194" fmla="*/ 4512907 w 7803534"/>
              <a:gd name="connsiteY194" fmla="*/ 831825 h 2262891"/>
              <a:gd name="connsiteX195" fmla="*/ 4535494 w 7803534"/>
              <a:gd name="connsiteY195" fmla="*/ 824096 h 2262891"/>
              <a:gd name="connsiteX196" fmla="*/ 4556669 w 7803534"/>
              <a:gd name="connsiteY196" fmla="*/ 814962 h 2262891"/>
              <a:gd name="connsiteX197" fmla="*/ 4571492 w 7803534"/>
              <a:gd name="connsiteY197" fmla="*/ 812152 h 2262891"/>
              <a:gd name="connsiteX198" fmla="*/ 4618077 w 7803534"/>
              <a:gd name="connsiteY198" fmla="*/ 808639 h 2262891"/>
              <a:gd name="connsiteX199" fmla="*/ 4647017 w 7803534"/>
              <a:gd name="connsiteY199" fmla="*/ 805125 h 2262891"/>
              <a:gd name="connsiteX200" fmla="*/ 4657604 w 7803534"/>
              <a:gd name="connsiteY200" fmla="*/ 798099 h 2262891"/>
              <a:gd name="connsiteX201" fmla="*/ 4671721 w 7803534"/>
              <a:gd name="connsiteY201" fmla="*/ 781939 h 2262891"/>
              <a:gd name="connsiteX202" fmla="*/ 4678074 w 7803534"/>
              <a:gd name="connsiteY202" fmla="*/ 776318 h 2262891"/>
              <a:gd name="connsiteX203" fmla="*/ 4719012 w 7803534"/>
              <a:gd name="connsiteY203" fmla="*/ 776318 h 2262891"/>
              <a:gd name="connsiteX204" fmla="*/ 4743011 w 7803534"/>
              <a:gd name="connsiteY204" fmla="*/ 769995 h 2262891"/>
              <a:gd name="connsiteX205" fmla="*/ 4774774 w 7803534"/>
              <a:gd name="connsiteY205" fmla="*/ 761563 h 2262891"/>
              <a:gd name="connsiteX206" fmla="*/ 4805126 w 7803534"/>
              <a:gd name="connsiteY206" fmla="*/ 755240 h 2262891"/>
              <a:gd name="connsiteX207" fmla="*/ 4836889 w 7803534"/>
              <a:gd name="connsiteY207" fmla="*/ 748916 h 2262891"/>
              <a:gd name="connsiteX208" fmla="*/ 4863711 w 7803534"/>
              <a:gd name="connsiteY208" fmla="*/ 743295 h 2262891"/>
              <a:gd name="connsiteX209" fmla="*/ 4895474 w 7803534"/>
              <a:gd name="connsiteY209" fmla="*/ 739782 h 2262891"/>
              <a:gd name="connsiteX210" fmla="*/ 4936412 w 7803534"/>
              <a:gd name="connsiteY210" fmla="*/ 734161 h 2262891"/>
              <a:gd name="connsiteX211" fmla="*/ 4967469 w 7803534"/>
              <a:gd name="connsiteY211" fmla="*/ 734161 h 2262891"/>
              <a:gd name="connsiteX212" fmla="*/ 4990762 w 7803534"/>
              <a:gd name="connsiteY212" fmla="*/ 724325 h 2262891"/>
              <a:gd name="connsiteX213" fmla="*/ 5014761 w 7803534"/>
              <a:gd name="connsiteY213" fmla="*/ 716596 h 2262891"/>
              <a:gd name="connsiteX214" fmla="*/ 5042289 w 7803534"/>
              <a:gd name="connsiteY214" fmla="*/ 708164 h 2262891"/>
              <a:gd name="connsiteX215" fmla="*/ 5065582 w 7803534"/>
              <a:gd name="connsiteY215" fmla="*/ 699030 h 2262891"/>
              <a:gd name="connsiteX216" fmla="*/ 5081816 w 7803534"/>
              <a:gd name="connsiteY216" fmla="*/ 695517 h 2262891"/>
              <a:gd name="connsiteX217" fmla="*/ 5095933 w 7803534"/>
              <a:gd name="connsiteY217" fmla="*/ 695517 h 2262891"/>
              <a:gd name="connsiteX218" fmla="*/ 5120637 w 7803534"/>
              <a:gd name="connsiteY218" fmla="*/ 675844 h 2262891"/>
              <a:gd name="connsiteX219" fmla="*/ 5150988 w 7803534"/>
              <a:gd name="connsiteY219" fmla="*/ 673034 h 2262891"/>
              <a:gd name="connsiteX220" fmla="*/ 5180634 w 7803534"/>
              <a:gd name="connsiteY220" fmla="*/ 666710 h 2262891"/>
              <a:gd name="connsiteX221" fmla="*/ 5206750 w 7803534"/>
              <a:gd name="connsiteY221" fmla="*/ 656874 h 2262891"/>
              <a:gd name="connsiteX222" fmla="*/ 5244866 w 7803534"/>
              <a:gd name="connsiteY222" fmla="*/ 645632 h 2262891"/>
              <a:gd name="connsiteX223" fmla="*/ 5282981 w 7803534"/>
              <a:gd name="connsiteY223" fmla="*/ 637903 h 2262891"/>
              <a:gd name="connsiteX224" fmla="*/ 5321097 w 7803534"/>
              <a:gd name="connsiteY224" fmla="*/ 631579 h 2262891"/>
              <a:gd name="connsiteX225" fmla="*/ 5348624 w 7803534"/>
              <a:gd name="connsiteY225" fmla="*/ 623148 h 2262891"/>
              <a:gd name="connsiteX226" fmla="*/ 5391681 w 7803534"/>
              <a:gd name="connsiteY226" fmla="*/ 620338 h 2262891"/>
              <a:gd name="connsiteX227" fmla="*/ 5420620 w 7803534"/>
              <a:gd name="connsiteY227" fmla="*/ 620338 h 2262891"/>
              <a:gd name="connsiteX228" fmla="*/ 5453089 w 7803534"/>
              <a:gd name="connsiteY228" fmla="*/ 611204 h 2262891"/>
              <a:gd name="connsiteX229" fmla="*/ 5482735 w 7803534"/>
              <a:gd name="connsiteY229" fmla="*/ 603475 h 2262891"/>
              <a:gd name="connsiteX230" fmla="*/ 5511674 w 7803534"/>
              <a:gd name="connsiteY230" fmla="*/ 592233 h 2262891"/>
              <a:gd name="connsiteX231" fmla="*/ 5532849 w 7803534"/>
              <a:gd name="connsiteY231" fmla="*/ 583099 h 2262891"/>
              <a:gd name="connsiteX232" fmla="*/ 5562495 w 7803534"/>
              <a:gd name="connsiteY232" fmla="*/ 574668 h 2262891"/>
              <a:gd name="connsiteX233" fmla="*/ 5582258 w 7803534"/>
              <a:gd name="connsiteY233" fmla="*/ 569749 h 2262891"/>
              <a:gd name="connsiteX234" fmla="*/ 5642255 w 7803534"/>
              <a:gd name="connsiteY234" fmla="*/ 569749 h 2262891"/>
              <a:gd name="connsiteX235" fmla="*/ 5652137 w 7803534"/>
              <a:gd name="connsiteY235" fmla="*/ 563426 h 2262891"/>
              <a:gd name="connsiteX236" fmla="*/ 5681782 w 7803534"/>
              <a:gd name="connsiteY236" fmla="*/ 563426 h 2262891"/>
              <a:gd name="connsiteX237" fmla="*/ 5698017 w 7803534"/>
              <a:gd name="connsiteY237" fmla="*/ 538834 h 2262891"/>
              <a:gd name="connsiteX238" fmla="*/ 5722721 w 7803534"/>
              <a:gd name="connsiteY238" fmla="*/ 527592 h 2262891"/>
              <a:gd name="connsiteX239" fmla="*/ 5746720 w 7803534"/>
              <a:gd name="connsiteY239" fmla="*/ 517053 h 2262891"/>
              <a:gd name="connsiteX240" fmla="*/ 5771424 w 7803534"/>
              <a:gd name="connsiteY240" fmla="*/ 507216 h 2262891"/>
              <a:gd name="connsiteX241" fmla="*/ 5794012 w 7803534"/>
              <a:gd name="connsiteY241" fmla="*/ 493164 h 2262891"/>
              <a:gd name="connsiteX242" fmla="*/ 5810952 w 7803534"/>
              <a:gd name="connsiteY242" fmla="*/ 484030 h 2262891"/>
              <a:gd name="connsiteX243" fmla="*/ 5827186 w 7803534"/>
              <a:gd name="connsiteY243" fmla="*/ 472086 h 2262891"/>
              <a:gd name="connsiteX244" fmla="*/ 5938709 w 7803534"/>
              <a:gd name="connsiteY244" fmla="*/ 467167 h 2262891"/>
              <a:gd name="connsiteX245" fmla="*/ 5952120 w 7803534"/>
              <a:gd name="connsiteY245" fmla="*/ 459439 h 2262891"/>
              <a:gd name="connsiteX246" fmla="*/ 6014234 w 7803534"/>
              <a:gd name="connsiteY246" fmla="*/ 456628 h 2262891"/>
              <a:gd name="connsiteX247" fmla="*/ 6021999 w 7803534"/>
              <a:gd name="connsiteY247" fmla="*/ 448197 h 2262891"/>
              <a:gd name="connsiteX248" fmla="*/ 6152579 w 7803534"/>
              <a:gd name="connsiteY248" fmla="*/ 443278 h 2262891"/>
              <a:gd name="connsiteX249" fmla="*/ 6165991 w 7803534"/>
              <a:gd name="connsiteY249" fmla="*/ 433442 h 2262891"/>
              <a:gd name="connsiteX250" fmla="*/ 6217517 w 7803534"/>
              <a:gd name="connsiteY250" fmla="*/ 429226 h 2262891"/>
              <a:gd name="connsiteX251" fmla="*/ 6223164 w 7803534"/>
              <a:gd name="connsiteY251" fmla="*/ 424308 h 2262891"/>
              <a:gd name="connsiteX252" fmla="*/ 6254927 w 7803534"/>
              <a:gd name="connsiteY252" fmla="*/ 420795 h 2262891"/>
              <a:gd name="connsiteX253" fmla="*/ 6260573 w 7803534"/>
              <a:gd name="connsiteY253" fmla="*/ 415876 h 2262891"/>
              <a:gd name="connsiteX254" fmla="*/ 6319864 w 7803534"/>
              <a:gd name="connsiteY254" fmla="*/ 410255 h 2262891"/>
              <a:gd name="connsiteX255" fmla="*/ 6330452 w 7803534"/>
              <a:gd name="connsiteY255" fmla="*/ 403229 h 2262891"/>
              <a:gd name="connsiteX256" fmla="*/ 6345275 w 7803534"/>
              <a:gd name="connsiteY256" fmla="*/ 394095 h 2262891"/>
              <a:gd name="connsiteX257" fmla="*/ 6358686 w 7803534"/>
              <a:gd name="connsiteY257" fmla="*/ 387069 h 2262891"/>
              <a:gd name="connsiteX258" fmla="*/ 6374214 w 7803534"/>
              <a:gd name="connsiteY258" fmla="*/ 380043 h 2262891"/>
              <a:gd name="connsiteX259" fmla="*/ 6391154 w 7803534"/>
              <a:gd name="connsiteY259" fmla="*/ 375125 h 2262891"/>
              <a:gd name="connsiteX260" fmla="*/ 6407388 w 7803534"/>
              <a:gd name="connsiteY260" fmla="*/ 370909 h 2262891"/>
              <a:gd name="connsiteX261" fmla="*/ 6423623 w 7803534"/>
              <a:gd name="connsiteY261" fmla="*/ 364585 h 2262891"/>
              <a:gd name="connsiteX262" fmla="*/ 6440564 w 7803534"/>
              <a:gd name="connsiteY262" fmla="*/ 361072 h 2262891"/>
              <a:gd name="connsiteX263" fmla="*/ 6456798 w 7803534"/>
              <a:gd name="connsiteY263" fmla="*/ 354749 h 2262891"/>
              <a:gd name="connsiteX264" fmla="*/ 6472326 w 7803534"/>
              <a:gd name="connsiteY264" fmla="*/ 345615 h 2262891"/>
              <a:gd name="connsiteX265" fmla="*/ 6481503 w 7803534"/>
              <a:gd name="connsiteY265" fmla="*/ 339994 h 2262891"/>
              <a:gd name="connsiteX266" fmla="*/ 6491384 w 7803534"/>
              <a:gd name="connsiteY266" fmla="*/ 339994 h 2262891"/>
              <a:gd name="connsiteX267" fmla="*/ 6497737 w 7803534"/>
              <a:gd name="connsiteY267" fmla="*/ 333670 h 2262891"/>
              <a:gd name="connsiteX268" fmla="*/ 6517500 w 7803534"/>
              <a:gd name="connsiteY268" fmla="*/ 333670 h 2262891"/>
              <a:gd name="connsiteX269" fmla="*/ 6521029 w 7803534"/>
              <a:gd name="connsiteY269" fmla="*/ 328752 h 2262891"/>
              <a:gd name="connsiteX270" fmla="*/ 6540087 w 7803534"/>
              <a:gd name="connsiteY270" fmla="*/ 328752 h 2262891"/>
              <a:gd name="connsiteX271" fmla="*/ 6545028 w 7803534"/>
              <a:gd name="connsiteY271" fmla="*/ 321023 h 2262891"/>
              <a:gd name="connsiteX272" fmla="*/ 6558439 w 7803534"/>
              <a:gd name="connsiteY272" fmla="*/ 321023 h 2262891"/>
              <a:gd name="connsiteX273" fmla="*/ 6579615 w 7803534"/>
              <a:gd name="connsiteY273" fmla="*/ 298539 h 2262891"/>
              <a:gd name="connsiteX274" fmla="*/ 6667844 w 7803534"/>
              <a:gd name="connsiteY274" fmla="*/ 295027 h 2262891"/>
              <a:gd name="connsiteX275" fmla="*/ 6691138 w 7803534"/>
              <a:gd name="connsiteY275" fmla="*/ 289406 h 2262891"/>
              <a:gd name="connsiteX276" fmla="*/ 6708078 w 7803534"/>
              <a:gd name="connsiteY276" fmla="*/ 284487 h 2262891"/>
              <a:gd name="connsiteX277" fmla="*/ 6727841 w 7803534"/>
              <a:gd name="connsiteY277" fmla="*/ 277461 h 2262891"/>
              <a:gd name="connsiteX278" fmla="*/ 6741959 w 7803534"/>
              <a:gd name="connsiteY278" fmla="*/ 271840 h 2262891"/>
              <a:gd name="connsiteX279" fmla="*/ 6762428 w 7803534"/>
              <a:gd name="connsiteY279" fmla="*/ 271840 h 2262891"/>
              <a:gd name="connsiteX280" fmla="*/ 6791367 w 7803534"/>
              <a:gd name="connsiteY280" fmla="*/ 260598 h 2262891"/>
              <a:gd name="connsiteX281" fmla="*/ 6825953 w 7803534"/>
              <a:gd name="connsiteY281" fmla="*/ 247249 h 2262891"/>
              <a:gd name="connsiteX282" fmla="*/ 6859128 w 7803534"/>
              <a:gd name="connsiteY282" fmla="*/ 231088 h 2262891"/>
              <a:gd name="connsiteX283" fmla="*/ 6879597 w 7803534"/>
              <a:gd name="connsiteY283" fmla="*/ 216333 h 2262891"/>
              <a:gd name="connsiteX284" fmla="*/ 7017237 w 7803534"/>
              <a:gd name="connsiteY284" fmla="*/ 206497 h 2262891"/>
              <a:gd name="connsiteX285" fmla="*/ 7025707 w 7803534"/>
              <a:gd name="connsiteY285" fmla="*/ 198768 h 2262891"/>
              <a:gd name="connsiteX286" fmla="*/ 7041236 w 7803534"/>
              <a:gd name="connsiteY286" fmla="*/ 194552 h 2262891"/>
              <a:gd name="connsiteX287" fmla="*/ 7067352 w 7803534"/>
              <a:gd name="connsiteY287" fmla="*/ 194552 h 2262891"/>
              <a:gd name="connsiteX288" fmla="*/ 7075116 w 7803534"/>
              <a:gd name="connsiteY288" fmla="*/ 185418 h 2262891"/>
              <a:gd name="connsiteX289" fmla="*/ 7161935 w 7803534"/>
              <a:gd name="connsiteY289" fmla="*/ 180500 h 2262891"/>
              <a:gd name="connsiteX290" fmla="*/ 7175346 w 7803534"/>
              <a:gd name="connsiteY290" fmla="*/ 176284 h 2262891"/>
              <a:gd name="connsiteX291" fmla="*/ 7192992 w 7803534"/>
              <a:gd name="connsiteY291" fmla="*/ 167150 h 2262891"/>
              <a:gd name="connsiteX292" fmla="*/ 7215579 w 7803534"/>
              <a:gd name="connsiteY292" fmla="*/ 158016 h 2262891"/>
              <a:gd name="connsiteX293" fmla="*/ 7228284 w 7803534"/>
              <a:gd name="connsiteY293" fmla="*/ 150288 h 2262891"/>
              <a:gd name="connsiteX294" fmla="*/ 7332749 w 7803534"/>
              <a:gd name="connsiteY294" fmla="*/ 146072 h 2262891"/>
              <a:gd name="connsiteX295" fmla="*/ 7340513 w 7803534"/>
              <a:gd name="connsiteY295" fmla="*/ 139748 h 2262891"/>
              <a:gd name="connsiteX296" fmla="*/ 7350395 w 7803534"/>
              <a:gd name="connsiteY296" fmla="*/ 136235 h 2262891"/>
              <a:gd name="connsiteX297" fmla="*/ 7422391 w 7803534"/>
              <a:gd name="connsiteY297" fmla="*/ 133425 h 2262891"/>
              <a:gd name="connsiteX298" fmla="*/ 7430155 w 7803534"/>
              <a:gd name="connsiteY298" fmla="*/ 129209 h 2262891"/>
              <a:gd name="connsiteX299" fmla="*/ 7503562 w 7803534"/>
              <a:gd name="connsiteY299" fmla="*/ 124291 h 2262891"/>
              <a:gd name="connsiteX300" fmla="*/ 7527561 w 7803534"/>
              <a:gd name="connsiteY300" fmla="*/ 118670 h 2262891"/>
              <a:gd name="connsiteX301" fmla="*/ 7559324 w 7803534"/>
              <a:gd name="connsiteY301" fmla="*/ 115157 h 2262891"/>
              <a:gd name="connsiteX302" fmla="*/ 7583323 w 7803534"/>
              <a:gd name="connsiteY302" fmla="*/ 103915 h 2262891"/>
              <a:gd name="connsiteX303" fmla="*/ 7610851 w 7803534"/>
              <a:gd name="connsiteY303" fmla="*/ 96889 h 2262891"/>
              <a:gd name="connsiteX304" fmla="*/ 7638379 w 7803534"/>
              <a:gd name="connsiteY304" fmla="*/ 91970 h 2262891"/>
              <a:gd name="connsiteX305" fmla="*/ 7660260 w 7803534"/>
              <a:gd name="connsiteY305" fmla="*/ 86350 h 2262891"/>
              <a:gd name="connsiteX306" fmla="*/ 7675082 w 7803534"/>
              <a:gd name="connsiteY306" fmla="*/ 80729 h 2262891"/>
              <a:gd name="connsiteX307" fmla="*/ 7682141 w 7803534"/>
              <a:gd name="connsiteY307" fmla="*/ 72297 h 2262891"/>
              <a:gd name="connsiteX308" fmla="*/ 7689199 w 7803534"/>
              <a:gd name="connsiteY308" fmla="*/ 59650 h 2262891"/>
              <a:gd name="connsiteX309" fmla="*/ 7699787 w 7803534"/>
              <a:gd name="connsiteY309" fmla="*/ 48408 h 2262891"/>
              <a:gd name="connsiteX310" fmla="*/ 7713904 w 7803534"/>
              <a:gd name="connsiteY310" fmla="*/ 42085 h 2262891"/>
              <a:gd name="connsiteX311" fmla="*/ 7725903 w 7803534"/>
              <a:gd name="connsiteY311" fmla="*/ 35059 h 2262891"/>
              <a:gd name="connsiteX312" fmla="*/ 7762607 w 7803534"/>
              <a:gd name="connsiteY312" fmla="*/ 35059 h 2262891"/>
              <a:gd name="connsiteX313" fmla="*/ 7773194 w 7803534"/>
              <a:gd name="connsiteY313" fmla="*/ 29438 h 2262891"/>
              <a:gd name="connsiteX314" fmla="*/ 7786606 w 7803534"/>
              <a:gd name="connsiteY314" fmla="*/ 20304 h 2262891"/>
              <a:gd name="connsiteX315" fmla="*/ 7803517 w 7803534"/>
              <a:gd name="connsiteY315" fmla="*/ -72 h 2262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</a:cxnLst>
            <a:rect l="l" t="t" r="r" b="b"/>
            <a:pathLst>
              <a:path w="7803534" h="2262891">
                <a:moveTo>
                  <a:pt x="-17" y="2262819"/>
                </a:moveTo>
                <a:lnTo>
                  <a:pt x="26334" y="2247830"/>
                </a:lnTo>
                <a:lnTo>
                  <a:pt x="60214" y="2247830"/>
                </a:lnTo>
                <a:lnTo>
                  <a:pt x="80919" y="2238462"/>
                </a:lnTo>
                <a:lnTo>
                  <a:pt x="129858" y="2238462"/>
                </a:lnTo>
                <a:lnTo>
                  <a:pt x="161856" y="2229093"/>
                </a:lnTo>
                <a:lnTo>
                  <a:pt x="180678" y="2221599"/>
                </a:lnTo>
                <a:lnTo>
                  <a:pt x="227734" y="2221599"/>
                </a:lnTo>
                <a:lnTo>
                  <a:pt x="244675" y="2195368"/>
                </a:lnTo>
                <a:lnTo>
                  <a:pt x="263497" y="2195368"/>
                </a:lnTo>
                <a:lnTo>
                  <a:pt x="287966" y="2182253"/>
                </a:lnTo>
                <a:lnTo>
                  <a:pt x="310554" y="2182253"/>
                </a:lnTo>
                <a:lnTo>
                  <a:pt x="342552" y="2171011"/>
                </a:lnTo>
                <a:lnTo>
                  <a:pt x="355727" y="2171011"/>
                </a:lnTo>
                <a:lnTo>
                  <a:pt x="370785" y="2152274"/>
                </a:lnTo>
                <a:lnTo>
                  <a:pt x="387725" y="2137285"/>
                </a:lnTo>
                <a:lnTo>
                  <a:pt x="414076" y="2127917"/>
                </a:lnTo>
                <a:lnTo>
                  <a:pt x="446545" y="2123233"/>
                </a:lnTo>
                <a:lnTo>
                  <a:pt x="486073" y="2111991"/>
                </a:lnTo>
                <a:lnTo>
                  <a:pt x="524188" y="2100749"/>
                </a:lnTo>
                <a:lnTo>
                  <a:pt x="560186" y="2092318"/>
                </a:lnTo>
                <a:lnTo>
                  <a:pt x="590538" y="2076860"/>
                </a:lnTo>
                <a:lnTo>
                  <a:pt x="605361" y="2066321"/>
                </a:lnTo>
                <a:lnTo>
                  <a:pt x="645593" y="2061402"/>
                </a:lnTo>
                <a:lnTo>
                  <a:pt x="666063" y="2053674"/>
                </a:lnTo>
                <a:lnTo>
                  <a:pt x="698532" y="2049458"/>
                </a:lnTo>
                <a:lnTo>
                  <a:pt x="722530" y="2044540"/>
                </a:lnTo>
                <a:lnTo>
                  <a:pt x="731706" y="2031893"/>
                </a:lnTo>
                <a:lnTo>
                  <a:pt x="748647" y="2017138"/>
                </a:lnTo>
                <a:lnTo>
                  <a:pt x="775469" y="2005896"/>
                </a:lnTo>
                <a:lnTo>
                  <a:pt x="807232" y="1998167"/>
                </a:lnTo>
                <a:lnTo>
                  <a:pt x="831230" y="1989736"/>
                </a:lnTo>
                <a:lnTo>
                  <a:pt x="855935" y="1969360"/>
                </a:lnTo>
                <a:lnTo>
                  <a:pt x="871463" y="1953902"/>
                </a:lnTo>
                <a:lnTo>
                  <a:pt x="895462" y="1948984"/>
                </a:lnTo>
                <a:lnTo>
                  <a:pt x="922990" y="1941255"/>
                </a:lnTo>
                <a:lnTo>
                  <a:pt x="954047" y="1937742"/>
                </a:lnTo>
                <a:lnTo>
                  <a:pt x="981575" y="1930716"/>
                </a:lnTo>
                <a:lnTo>
                  <a:pt x="1006279" y="1921582"/>
                </a:lnTo>
                <a:lnTo>
                  <a:pt x="1023925" y="1908935"/>
                </a:lnTo>
                <a:lnTo>
                  <a:pt x="1038042" y="1896990"/>
                </a:lnTo>
                <a:lnTo>
                  <a:pt x="1050747" y="1885046"/>
                </a:lnTo>
                <a:lnTo>
                  <a:pt x="1064158" y="1885046"/>
                </a:lnTo>
                <a:lnTo>
                  <a:pt x="1090274" y="1863967"/>
                </a:lnTo>
                <a:lnTo>
                  <a:pt x="1120626" y="1858347"/>
                </a:lnTo>
                <a:lnTo>
                  <a:pt x="1143919" y="1852726"/>
                </a:lnTo>
                <a:lnTo>
                  <a:pt x="1156624" y="1852726"/>
                </a:lnTo>
                <a:lnTo>
                  <a:pt x="1175681" y="1842889"/>
                </a:lnTo>
                <a:lnTo>
                  <a:pt x="1187681" y="1839376"/>
                </a:lnTo>
                <a:lnTo>
                  <a:pt x="1207444" y="1839376"/>
                </a:lnTo>
                <a:lnTo>
                  <a:pt x="1223679" y="1835863"/>
                </a:lnTo>
                <a:lnTo>
                  <a:pt x="1235678" y="1835863"/>
                </a:lnTo>
                <a:cubicBezTo>
                  <a:pt x="1235678" y="1835863"/>
                  <a:pt x="1254736" y="1830945"/>
                  <a:pt x="1256853" y="1830242"/>
                </a:cubicBezTo>
                <a:cubicBezTo>
                  <a:pt x="1258971" y="1829539"/>
                  <a:pt x="1292851" y="1822513"/>
                  <a:pt x="1292851" y="1822513"/>
                </a:cubicBezTo>
                <a:cubicBezTo>
                  <a:pt x="1301062" y="1819229"/>
                  <a:pt x="1309074" y="1815475"/>
                  <a:pt x="1316850" y="1811271"/>
                </a:cubicBezTo>
                <a:cubicBezTo>
                  <a:pt x="1318968" y="1809163"/>
                  <a:pt x="1331673" y="1793706"/>
                  <a:pt x="1331673" y="1793706"/>
                </a:cubicBezTo>
                <a:cubicBezTo>
                  <a:pt x="1331673" y="1793706"/>
                  <a:pt x="1348613" y="1785274"/>
                  <a:pt x="1350730" y="1784572"/>
                </a:cubicBezTo>
                <a:cubicBezTo>
                  <a:pt x="1352848" y="1783869"/>
                  <a:pt x="1377553" y="1781059"/>
                  <a:pt x="1377553" y="1781059"/>
                </a:cubicBezTo>
                <a:lnTo>
                  <a:pt x="1397316" y="1777546"/>
                </a:lnTo>
                <a:cubicBezTo>
                  <a:pt x="1397316" y="1777546"/>
                  <a:pt x="1424138" y="1769114"/>
                  <a:pt x="1427667" y="1768412"/>
                </a:cubicBezTo>
                <a:cubicBezTo>
                  <a:pt x="1431197" y="1767709"/>
                  <a:pt x="1457313" y="1760683"/>
                  <a:pt x="1457313" y="1760683"/>
                </a:cubicBezTo>
                <a:lnTo>
                  <a:pt x="1482017" y="1755062"/>
                </a:lnTo>
                <a:lnTo>
                  <a:pt x="1502487" y="1743118"/>
                </a:lnTo>
                <a:lnTo>
                  <a:pt x="1514486" y="1730471"/>
                </a:lnTo>
                <a:lnTo>
                  <a:pt x="1522956" y="1722039"/>
                </a:lnTo>
                <a:lnTo>
                  <a:pt x="1539191" y="1722039"/>
                </a:lnTo>
                <a:lnTo>
                  <a:pt x="1556131" y="1698853"/>
                </a:lnTo>
                <a:lnTo>
                  <a:pt x="1562483" y="1684800"/>
                </a:lnTo>
                <a:lnTo>
                  <a:pt x="1591423" y="1684800"/>
                </a:lnTo>
                <a:lnTo>
                  <a:pt x="1621774" y="1681287"/>
                </a:lnTo>
                <a:lnTo>
                  <a:pt x="1633774" y="1677774"/>
                </a:lnTo>
                <a:lnTo>
                  <a:pt x="1646479" y="1670748"/>
                </a:lnTo>
                <a:lnTo>
                  <a:pt x="1671889" y="1666532"/>
                </a:lnTo>
                <a:lnTo>
                  <a:pt x="1700123" y="1666532"/>
                </a:lnTo>
                <a:lnTo>
                  <a:pt x="1716357" y="1658101"/>
                </a:lnTo>
                <a:cubicBezTo>
                  <a:pt x="1716357" y="1658101"/>
                  <a:pt x="1731180" y="1646859"/>
                  <a:pt x="1733297" y="1645454"/>
                </a:cubicBezTo>
                <a:cubicBezTo>
                  <a:pt x="1735415" y="1644048"/>
                  <a:pt x="1751649" y="1630699"/>
                  <a:pt x="1751649" y="1630699"/>
                </a:cubicBezTo>
                <a:lnTo>
                  <a:pt x="1762237" y="1622970"/>
                </a:lnTo>
                <a:lnTo>
                  <a:pt x="1789059" y="1620160"/>
                </a:lnTo>
                <a:lnTo>
                  <a:pt x="1816587" y="1614539"/>
                </a:lnTo>
                <a:lnTo>
                  <a:pt x="1840585" y="1607513"/>
                </a:lnTo>
                <a:lnTo>
                  <a:pt x="1854702" y="1596271"/>
                </a:lnTo>
                <a:lnTo>
                  <a:pt x="1869525" y="1589245"/>
                </a:lnTo>
                <a:lnTo>
                  <a:pt x="1887877" y="1584326"/>
                </a:lnTo>
                <a:lnTo>
                  <a:pt x="1913287" y="1578706"/>
                </a:lnTo>
                <a:lnTo>
                  <a:pt x="1933757" y="1572382"/>
                </a:lnTo>
                <a:lnTo>
                  <a:pt x="1960579" y="1566058"/>
                </a:lnTo>
                <a:lnTo>
                  <a:pt x="1981754" y="1556924"/>
                </a:lnTo>
                <a:lnTo>
                  <a:pt x="1996577" y="1552006"/>
                </a:lnTo>
                <a:lnTo>
                  <a:pt x="2011399" y="1548493"/>
                </a:lnTo>
                <a:lnTo>
                  <a:pt x="2031163" y="1548493"/>
                </a:lnTo>
                <a:lnTo>
                  <a:pt x="2043162" y="1544277"/>
                </a:lnTo>
                <a:lnTo>
                  <a:pt x="2053750" y="1537251"/>
                </a:lnTo>
                <a:lnTo>
                  <a:pt x="2075631" y="1537251"/>
                </a:lnTo>
                <a:lnTo>
                  <a:pt x="2103159" y="1529522"/>
                </a:lnTo>
                <a:lnTo>
                  <a:pt x="2114452" y="1515470"/>
                </a:lnTo>
                <a:lnTo>
                  <a:pt x="2133510" y="1502823"/>
                </a:lnTo>
                <a:lnTo>
                  <a:pt x="2147627" y="1499310"/>
                </a:lnTo>
                <a:lnTo>
                  <a:pt x="2167391" y="1491581"/>
                </a:lnTo>
                <a:lnTo>
                  <a:pt x="2192801" y="1480339"/>
                </a:lnTo>
                <a:lnTo>
                  <a:pt x="2201271" y="1475421"/>
                </a:lnTo>
                <a:lnTo>
                  <a:pt x="2267620" y="1475421"/>
                </a:lnTo>
                <a:lnTo>
                  <a:pt x="2281031" y="1463476"/>
                </a:lnTo>
                <a:lnTo>
                  <a:pt x="2293031" y="1455748"/>
                </a:lnTo>
                <a:lnTo>
                  <a:pt x="2307854" y="1452937"/>
                </a:lnTo>
                <a:cubicBezTo>
                  <a:pt x="2312655" y="1452188"/>
                  <a:pt x="2317380" y="1451012"/>
                  <a:pt x="2321970" y="1449424"/>
                </a:cubicBezTo>
                <a:cubicBezTo>
                  <a:pt x="2324088" y="1448019"/>
                  <a:pt x="2336087" y="1439588"/>
                  <a:pt x="2336087" y="1439588"/>
                </a:cubicBezTo>
                <a:lnTo>
                  <a:pt x="2362909" y="1439588"/>
                </a:lnTo>
                <a:lnTo>
                  <a:pt x="2380555" y="1433264"/>
                </a:lnTo>
                <a:lnTo>
                  <a:pt x="2394672" y="1422022"/>
                </a:lnTo>
                <a:cubicBezTo>
                  <a:pt x="2394672" y="1422022"/>
                  <a:pt x="2402436" y="1413591"/>
                  <a:pt x="2404554" y="1414293"/>
                </a:cubicBezTo>
                <a:cubicBezTo>
                  <a:pt x="2409254" y="1414638"/>
                  <a:pt x="2413973" y="1414625"/>
                  <a:pt x="2418671" y="1414252"/>
                </a:cubicBezTo>
                <a:lnTo>
                  <a:pt x="2428553" y="1405159"/>
                </a:lnTo>
                <a:lnTo>
                  <a:pt x="2437023" y="1398836"/>
                </a:lnTo>
                <a:lnTo>
                  <a:pt x="2443375" y="1393215"/>
                </a:lnTo>
                <a:lnTo>
                  <a:pt x="2480785" y="1393215"/>
                </a:lnTo>
                <a:lnTo>
                  <a:pt x="2497725" y="1384783"/>
                </a:lnTo>
                <a:lnTo>
                  <a:pt x="2513254" y="1381270"/>
                </a:lnTo>
                <a:lnTo>
                  <a:pt x="2525959" y="1373542"/>
                </a:lnTo>
                <a:lnTo>
                  <a:pt x="2670657" y="1367921"/>
                </a:lnTo>
                <a:lnTo>
                  <a:pt x="2685479" y="1360895"/>
                </a:lnTo>
                <a:lnTo>
                  <a:pt x="2696773" y="1351058"/>
                </a:lnTo>
                <a:lnTo>
                  <a:pt x="2706655" y="1346842"/>
                </a:lnTo>
                <a:lnTo>
                  <a:pt x="2731359" y="1341924"/>
                </a:lnTo>
                <a:lnTo>
                  <a:pt x="2754652" y="1332790"/>
                </a:lnTo>
                <a:lnTo>
                  <a:pt x="2773004" y="1321548"/>
                </a:lnTo>
                <a:lnTo>
                  <a:pt x="2794885" y="1305388"/>
                </a:lnTo>
                <a:lnTo>
                  <a:pt x="2814649" y="1296956"/>
                </a:lnTo>
                <a:lnTo>
                  <a:pt x="2827354" y="1289228"/>
                </a:lnTo>
                <a:lnTo>
                  <a:pt x="2846412" y="1289228"/>
                </a:lnTo>
                <a:lnTo>
                  <a:pt x="2876057" y="1285715"/>
                </a:lnTo>
                <a:lnTo>
                  <a:pt x="2914172" y="1280796"/>
                </a:lnTo>
                <a:lnTo>
                  <a:pt x="2945935" y="1273068"/>
                </a:lnTo>
                <a:lnTo>
                  <a:pt x="2988992" y="1273068"/>
                </a:lnTo>
                <a:lnTo>
                  <a:pt x="3020049" y="1268852"/>
                </a:lnTo>
                <a:lnTo>
                  <a:pt x="3044048" y="1251989"/>
                </a:lnTo>
                <a:lnTo>
                  <a:pt x="3059576" y="1243558"/>
                </a:lnTo>
                <a:lnTo>
                  <a:pt x="3092045" y="1243558"/>
                </a:lnTo>
                <a:lnTo>
                  <a:pt x="3120984" y="1240045"/>
                </a:lnTo>
                <a:lnTo>
                  <a:pt x="3137925" y="1234424"/>
                </a:lnTo>
                <a:lnTo>
                  <a:pt x="3161218" y="1225290"/>
                </a:lnTo>
                <a:lnTo>
                  <a:pt x="3180981" y="1215453"/>
                </a:lnTo>
                <a:lnTo>
                  <a:pt x="3195098" y="1209130"/>
                </a:lnTo>
                <a:lnTo>
                  <a:pt x="3209920" y="1203509"/>
                </a:lnTo>
                <a:lnTo>
                  <a:pt x="3234625" y="1200698"/>
                </a:lnTo>
                <a:lnTo>
                  <a:pt x="3256506" y="1200698"/>
                </a:lnTo>
                <a:lnTo>
                  <a:pt x="3276975" y="1193672"/>
                </a:lnTo>
                <a:lnTo>
                  <a:pt x="3297445" y="1184538"/>
                </a:lnTo>
                <a:lnTo>
                  <a:pt x="3325679" y="1175404"/>
                </a:lnTo>
                <a:lnTo>
                  <a:pt x="3356736" y="1162757"/>
                </a:lnTo>
                <a:lnTo>
                  <a:pt x="3376499" y="1154326"/>
                </a:lnTo>
                <a:lnTo>
                  <a:pt x="3389205" y="1145894"/>
                </a:lnTo>
                <a:lnTo>
                  <a:pt x="3412498" y="1136058"/>
                </a:lnTo>
                <a:lnTo>
                  <a:pt x="3450613" y="1131842"/>
                </a:lnTo>
                <a:lnTo>
                  <a:pt x="3461906" y="1124605"/>
                </a:lnTo>
                <a:cubicBezTo>
                  <a:pt x="3461906" y="1124605"/>
                  <a:pt x="3488023" y="1107953"/>
                  <a:pt x="3490140" y="1107953"/>
                </a:cubicBezTo>
                <a:cubicBezTo>
                  <a:pt x="3497181" y="1104875"/>
                  <a:pt x="3504018" y="1101355"/>
                  <a:pt x="3510610" y="1097414"/>
                </a:cubicBezTo>
                <a:lnTo>
                  <a:pt x="3528961" y="1084767"/>
                </a:lnTo>
                <a:lnTo>
                  <a:pt x="3546607" y="1074930"/>
                </a:lnTo>
                <a:lnTo>
                  <a:pt x="3562136" y="1064391"/>
                </a:lnTo>
                <a:lnTo>
                  <a:pt x="3572018" y="1053149"/>
                </a:lnTo>
                <a:lnTo>
                  <a:pt x="3579782" y="1048933"/>
                </a:lnTo>
                <a:lnTo>
                  <a:pt x="3596017" y="1046123"/>
                </a:lnTo>
                <a:lnTo>
                  <a:pt x="3612957" y="1039097"/>
                </a:lnTo>
                <a:lnTo>
                  <a:pt x="3629191" y="1034881"/>
                </a:lnTo>
                <a:lnTo>
                  <a:pt x="3656719" y="1026449"/>
                </a:lnTo>
                <a:lnTo>
                  <a:pt x="3687776" y="1010992"/>
                </a:lnTo>
                <a:lnTo>
                  <a:pt x="3704011" y="1004668"/>
                </a:lnTo>
                <a:lnTo>
                  <a:pt x="3727303" y="1004668"/>
                </a:lnTo>
                <a:lnTo>
                  <a:pt x="3746361" y="994832"/>
                </a:lnTo>
                <a:lnTo>
                  <a:pt x="3811299" y="994832"/>
                </a:lnTo>
                <a:lnTo>
                  <a:pt x="3829650" y="982887"/>
                </a:lnTo>
                <a:lnTo>
                  <a:pt x="3855061" y="975158"/>
                </a:lnTo>
                <a:lnTo>
                  <a:pt x="3874118" y="966024"/>
                </a:lnTo>
                <a:lnTo>
                  <a:pt x="3884001" y="961106"/>
                </a:lnTo>
                <a:lnTo>
                  <a:pt x="3919999" y="961106"/>
                </a:lnTo>
                <a:lnTo>
                  <a:pt x="3947526" y="956890"/>
                </a:lnTo>
                <a:lnTo>
                  <a:pt x="3965172" y="949864"/>
                </a:lnTo>
                <a:lnTo>
                  <a:pt x="3982818" y="943541"/>
                </a:lnTo>
                <a:lnTo>
                  <a:pt x="3994818" y="938622"/>
                </a:lnTo>
                <a:lnTo>
                  <a:pt x="4162808" y="933704"/>
                </a:lnTo>
                <a:lnTo>
                  <a:pt x="4182572" y="924570"/>
                </a:lnTo>
                <a:lnTo>
                  <a:pt x="4203747" y="916139"/>
                </a:lnTo>
                <a:lnTo>
                  <a:pt x="4225629" y="909113"/>
                </a:lnTo>
                <a:lnTo>
                  <a:pt x="4246098" y="904897"/>
                </a:lnTo>
                <a:lnTo>
                  <a:pt x="4270802" y="900681"/>
                </a:lnTo>
                <a:lnTo>
                  <a:pt x="4287743" y="892952"/>
                </a:lnTo>
                <a:lnTo>
                  <a:pt x="4306800" y="885224"/>
                </a:lnTo>
                <a:lnTo>
                  <a:pt x="4331505" y="878198"/>
                </a:lnTo>
                <a:lnTo>
                  <a:pt x="4349151" y="866956"/>
                </a:lnTo>
                <a:lnTo>
                  <a:pt x="4360445" y="855011"/>
                </a:lnTo>
                <a:lnTo>
                  <a:pt x="4368209" y="843769"/>
                </a:lnTo>
                <a:lnTo>
                  <a:pt x="4428911" y="843769"/>
                </a:lnTo>
                <a:cubicBezTo>
                  <a:pt x="4432449" y="841475"/>
                  <a:pt x="4436238" y="839589"/>
                  <a:pt x="4440205" y="838148"/>
                </a:cubicBezTo>
                <a:cubicBezTo>
                  <a:pt x="4442322" y="838148"/>
                  <a:pt x="4512907" y="831825"/>
                  <a:pt x="4512907" y="831825"/>
                </a:cubicBezTo>
                <a:lnTo>
                  <a:pt x="4535494" y="824096"/>
                </a:lnTo>
                <a:lnTo>
                  <a:pt x="4556669" y="814962"/>
                </a:lnTo>
                <a:lnTo>
                  <a:pt x="4571492" y="812152"/>
                </a:lnTo>
                <a:lnTo>
                  <a:pt x="4618077" y="808639"/>
                </a:lnTo>
                <a:lnTo>
                  <a:pt x="4647017" y="805125"/>
                </a:lnTo>
                <a:lnTo>
                  <a:pt x="4657604" y="798099"/>
                </a:lnTo>
                <a:lnTo>
                  <a:pt x="4671721" y="781939"/>
                </a:lnTo>
                <a:lnTo>
                  <a:pt x="4678074" y="776318"/>
                </a:lnTo>
                <a:lnTo>
                  <a:pt x="4719012" y="776318"/>
                </a:lnTo>
                <a:lnTo>
                  <a:pt x="4743011" y="769995"/>
                </a:lnTo>
                <a:lnTo>
                  <a:pt x="4774774" y="761563"/>
                </a:lnTo>
                <a:lnTo>
                  <a:pt x="4805126" y="755240"/>
                </a:lnTo>
                <a:lnTo>
                  <a:pt x="4836889" y="748916"/>
                </a:lnTo>
                <a:lnTo>
                  <a:pt x="4863711" y="743295"/>
                </a:lnTo>
                <a:lnTo>
                  <a:pt x="4895474" y="739782"/>
                </a:lnTo>
                <a:lnTo>
                  <a:pt x="4936412" y="734161"/>
                </a:lnTo>
                <a:lnTo>
                  <a:pt x="4967469" y="734161"/>
                </a:lnTo>
                <a:lnTo>
                  <a:pt x="4990762" y="724325"/>
                </a:lnTo>
                <a:lnTo>
                  <a:pt x="5014761" y="716596"/>
                </a:lnTo>
                <a:cubicBezTo>
                  <a:pt x="5014761" y="716596"/>
                  <a:pt x="5040171" y="708867"/>
                  <a:pt x="5042289" y="708164"/>
                </a:cubicBezTo>
                <a:cubicBezTo>
                  <a:pt x="5044406" y="707462"/>
                  <a:pt x="5065582" y="699030"/>
                  <a:pt x="5065582" y="699030"/>
                </a:cubicBezTo>
                <a:lnTo>
                  <a:pt x="5081816" y="695517"/>
                </a:lnTo>
                <a:lnTo>
                  <a:pt x="5095933" y="695517"/>
                </a:lnTo>
                <a:lnTo>
                  <a:pt x="5120637" y="675844"/>
                </a:lnTo>
                <a:lnTo>
                  <a:pt x="5150988" y="673034"/>
                </a:lnTo>
                <a:lnTo>
                  <a:pt x="5180634" y="666710"/>
                </a:lnTo>
                <a:lnTo>
                  <a:pt x="5206750" y="656874"/>
                </a:lnTo>
                <a:lnTo>
                  <a:pt x="5244866" y="645632"/>
                </a:lnTo>
                <a:lnTo>
                  <a:pt x="5282981" y="637903"/>
                </a:lnTo>
                <a:lnTo>
                  <a:pt x="5321097" y="631579"/>
                </a:lnTo>
                <a:lnTo>
                  <a:pt x="5348624" y="623148"/>
                </a:lnTo>
                <a:lnTo>
                  <a:pt x="5391681" y="620338"/>
                </a:lnTo>
                <a:lnTo>
                  <a:pt x="5420620" y="620338"/>
                </a:lnTo>
                <a:lnTo>
                  <a:pt x="5453089" y="611204"/>
                </a:lnTo>
                <a:lnTo>
                  <a:pt x="5482735" y="603475"/>
                </a:lnTo>
                <a:lnTo>
                  <a:pt x="5511674" y="592233"/>
                </a:lnTo>
                <a:lnTo>
                  <a:pt x="5532849" y="583099"/>
                </a:lnTo>
                <a:lnTo>
                  <a:pt x="5562495" y="574668"/>
                </a:lnTo>
                <a:lnTo>
                  <a:pt x="5582258" y="569749"/>
                </a:lnTo>
                <a:lnTo>
                  <a:pt x="5642255" y="569749"/>
                </a:lnTo>
                <a:lnTo>
                  <a:pt x="5652137" y="563426"/>
                </a:lnTo>
                <a:lnTo>
                  <a:pt x="5681782" y="563426"/>
                </a:lnTo>
                <a:lnTo>
                  <a:pt x="5698017" y="538834"/>
                </a:lnTo>
                <a:lnTo>
                  <a:pt x="5722721" y="527592"/>
                </a:lnTo>
                <a:lnTo>
                  <a:pt x="5746720" y="517053"/>
                </a:lnTo>
                <a:lnTo>
                  <a:pt x="5771424" y="507216"/>
                </a:lnTo>
                <a:lnTo>
                  <a:pt x="5794012" y="493164"/>
                </a:lnTo>
                <a:cubicBezTo>
                  <a:pt x="5794012" y="493164"/>
                  <a:pt x="5808834" y="485435"/>
                  <a:pt x="5810952" y="484030"/>
                </a:cubicBezTo>
                <a:cubicBezTo>
                  <a:pt x="5813069" y="482625"/>
                  <a:pt x="5827186" y="472086"/>
                  <a:pt x="5827186" y="472086"/>
                </a:cubicBezTo>
                <a:lnTo>
                  <a:pt x="5938709" y="467167"/>
                </a:lnTo>
                <a:lnTo>
                  <a:pt x="5952120" y="459439"/>
                </a:lnTo>
                <a:lnTo>
                  <a:pt x="6014234" y="456628"/>
                </a:lnTo>
                <a:lnTo>
                  <a:pt x="6021999" y="448197"/>
                </a:lnTo>
                <a:lnTo>
                  <a:pt x="6152579" y="443278"/>
                </a:lnTo>
                <a:lnTo>
                  <a:pt x="6165991" y="433442"/>
                </a:lnTo>
                <a:lnTo>
                  <a:pt x="6217517" y="429226"/>
                </a:lnTo>
                <a:lnTo>
                  <a:pt x="6223164" y="424308"/>
                </a:lnTo>
                <a:lnTo>
                  <a:pt x="6254927" y="420795"/>
                </a:lnTo>
                <a:cubicBezTo>
                  <a:pt x="6254927" y="420795"/>
                  <a:pt x="6258456" y="415876"/>
                  <a:pt x="6260573" y="415876"/>
                </a:cubicBezTo>
                <a:cubicBezTo>
                  <a:pt x="6262691" y="415876"/>
                  <a:pt x="6319864" y="410255"/>
                  <a:pt x="6319864" y="410255"/>
                </a:cubicBezTo>
                <a:lnTo>
                  <a:pt x="6330452" y="403229"/>
                </a:lnTo>
                <a:lnTo>
                  <a:pt x="6345275" y="394095"/>
                </a:lnTo>
                <a:lnTo>
                  <a:pt x="6358686" y="387069"/>
                </a:lnTo>
                <a:lnTo>
                  <a:pt x="6374214" y="380043"/>
                </a:lnTo>
                <a:lnTo>
                  <a:pt x="6391154" y="375125"/>
                </a:lnTo>
                <a:lnTo>
                  <a:pt x="6407388" y="370909"/>
                </a:lnTo>
                <a:lnTo>
                  <a:pt x="6423623" y="364585"/>
                </a:lnTo>
                <a:lnTo>
                  <a:pt x="6440564" y="361072"/>
                </a:lnTo>
                <a:lnTo>
                  <a:pt x="6456798" y="354749"/>
                </a:lnTo>
                <a:lnTo>
                  <a:pt x="6472326" y="345615"/>
                </a:lnTo>
                <a:lnTo>
                  <a:pt x="6481503" y="339994"/>
                </a:lnTo>
                <a:lnTo>
                  <a:pt x="6491384" y="339994"/>
                </a:lnTo>
                <a:lnTo>
                  <a:pt x="6497737" y="333670"/>
                </a:lnTo>
                <a:lnTo>
                  <a:pt x="6517500" y="333670"/>
                </a:lnTo>
                <a:lnTo>
                  <a:pt x="6521029" y="328752"/>
                </a:lnTo>
                <a:lnTo>
                  <a:pt x="6540087" y="328752"/>
                </a:lnTo>
                <a:lnTo>
                  <a:pt x="6545028" y="321023"/>
                </a:lnTo>
                <a:cubicBezTo>
                  <a:pt x="6545028" y="321023"/>
                  <a:pt x="6558439" y="323131"/>
                  <a:pt x="6558439" y="321023"/>
                </a:cubicBezTo>
                <a:cubicBezTo>
                  <a:pt x="6564960" y="313044"/>
                  <a:pt x="6572036" y="305531"/>
                  <a:pt x="6579615" y="298539"/>
                </a:cubicBezTo>
                <a:cubicBezTo>
                  <a:pt x="6579615" y="298539"/>
                  <a:pt x="6665021" y="295027"/>
                  <a:pt x="6667844" y="295027"/>
                </a:cubicBezTo>
                <a:cubicBezTo>
                  <a:pt x="6670668" y="295027"/>
                  <a:pt x="6689020" y="289406"/>
                  <a:pt x="6691138" y="289406"/>
                </a:cubicBezTo>
                <a:cubicBezTo>
                  <a:pt x="6696865" y="288053"/>
                  <a:pt x="6702519" y="286411"/>
                  <a:pt x="6708078" y="284487"/>
                </a:cubicBezTo>
                <a:cubicBezTo>
                  <a:pt x="6708078" y="284487"/>
                  <a:pt x="6725724" y="280974"/>
                  <a:pt x="6727841" y="277461"/>
                </a:cubicBezTo>
                <a:cubicBezTo>
                  <a:pt x="6729959" y="273948"/>
                  <a:pt x="6741959" y="271840"/>
                  <a:pt x="6741959" y="271840"/>
                </a:cubicBezTo>
                <a:cubicBezTo>
                  <a:pt x="6741959" y="271840"/>
                  <a:pt x="6758898" y="275353"/>
                  <a:pt x="6762428" y="271840"/>
                </a:cubicBezTo>
                <a:cubicBezTo>
                  <a:pt x="6771682" y="267161"/>
                  <a:pt x="6781375" y="263396"/>
                  <a:pt x="6791367" y="260598"/>
                </a:cubicBezTo>
                <a:lnTo>
                  <a:pt x="6825953" y="247249"/>
                </a:lnTo>
                <a:cubicBezTo>
                  <a:pt x="6837286" y="242440"/>
                  <a:pt x="6848360" y="237046"/>
                  <a:pt x="6859128" y="231088"/>
                </a:cubicBezTo>
                <a:cubicBezTo>
                  <a:pt x="6865684" y="225814"/>
                  <a:pt x="6872518" y="220889"/>
                  <a:pt x="6879597" y="216333"/>
                </a:cubicBezTo>
                <a:lnTo>
                  <a:pt x="7017237" y="206497"/>
                </a:lnTo>
                <a:lnTo>
                  <a:pt x="7025707" y="198768"/>
                </a:lnTo>
                <a:lnTo>
                  <a:pt x="7041236" y="194552"/>
                </a:lnTo>
                <a:lnTo>
                  <a:pt x="7067352" y="194552"/>
                </a:lnTo>
                <a:lnTo>
                  <a:pt x="7075116" y="185418"/>
                </a:lnTo>
                <a:lnTo>
                  <a:pt x="7161935" y="180500"/>
                </a:lnTo>
                <a:lnTo>
                  <a:pt x="7175346" y="176284"/>
                </a:lnTo>
                <a:lnTo>
                  <a:pt x="7192992" y="167150"/>
                </a:lnTo>
                <a:lnTo>
                  <a:pt x="7215579" y="158016"/>
                </a:lnTo>
                <a:lnTo>
                  <a:pt x="7228284" y="150288"/>
                </a:lnTo>
                <a:lnTo>
                  <a:pt x="7332749" y="146072"/>
                </a:lnTo>
                <a:lnTo>
                  <a:pt x="7340513" y="139748"/>
                </a:lnTo>
                <a:lnTo>
                  <a:pt x="7350395" y="136235"/>
                </a:lnTo>
                <a:lnTo>
                  <a:pt x="7422391" y="133425"/>
                </a:lnTo>
                <a:lnTo>
                  <a:pt x="7430155" y="129209"/>
                </a:lnTo>
                <a:lnTo>
                  <a:pt x="7503562" y="124291"/>
                </a:lnTo>
                <a:lnTo>
                  <a:pt x="7527561" y="118670"/>
                </a:lnTo>
                <a:lnTo>
                  <a:pt x="7559324" y="115157"/>
                </a:lnTo>
                <a:lnTo>
                  <a:pt x="7583323" y="103915"/>
                </a:lnTo>
                <a:lnTo>
                  <a:pt x="7610851" y="96889"/>
                </a:lnTo>
                <a:lnTo>
                  <a:pt x="7638379" y="91970"/>
                </a:lnTo>
                <a:lnTo>
                  <a:pt x="7660260" y="86350"/>
                </a:lnTo>
                <a:lnTo>
                  <a:pt x="7675082" y="80729"/>
                </a:lnTo>
                <a:lnTo>
                  <a:pt x="7682141" y="72297"/>
                </a:lnTo>
                <a:lnTo>
                  <a:pt x="7689199" y="59650"/>
                </a:lnTo>
                <a:lnTo>
                  <a:pt x="7699787" y="48408"/>
                </a:lnTo>
                <a:lnTo>
                  <a:pt x="7713904" y="42085"/>
                </a:lnTo>
                <a:lnTo>
                  <a:pt x="7725903" y="35059"/>
                </a:lnTo>
                <a:lnTo>
                  <a:pt x="7762607" y="35059"/>
                </a:lnTo>
                <a:lnTo>
                  <a:pt x="7773194" y="29438"/>
                </a:lnTo>
                <a:lnTo>
                  <a:pt x="7786606" y="20304"/>
                </a:lnTo>
                <a:lnTo>
                  <a:pt x="7803517" y="-72"/>
                </a:lnTo>
              </a:path>
            </a:pathLst>
          </a:custGeom>
          <a:noFill/>
          <a:ln w="28575" cap="flat">
            <a:solidFill>
              <a:schemeClr val="bg1">
                <a:lumMod val="6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7D7E31E0-FFF2-4ED7-92C1-C0ACD1B10772}"/>
              </a:ext>
            </a:extLst>
          </p:cNvPr>
          <p:cNvSpPr/>
          <p:nvPr/>
        </p:nvSpPr>
        <p:spPr>
          <a:xfrm>
            <a:off x="2470743" y="4053193"/>
            <a:ext cx="7803534" cy="1694709"/>
          </a:xfrm>
          <a:custGeom>
            <a:avLst/>
            <a:gdLst>
              <a:gd name="connsiteX0" fmla="*/ -17 w 7803534"/>
              <a:gd name="connsiteY0" fmla="*/ 1694637 h 1694709"/>
              <a:gd name="connsiteX1" fmla="*/ 26334 w 7803534"/>
              <a:gd name="connsiteY1" fmla="*/ 1674495 h 1694709"/>
              <a:gd name="connsiteX2" fmla="*/ 60214 w 7803534"/>
              <a:gd name="connsiteY2" fmla="*/ 1674495 h 1694709"/>
              <a:gd name="connsiteX3" fmla="*/ 80919 w 7803534"/>
              <a:gd name="connsiteY3" fmla="*/ 1665127 h 1694709"/>
              <a:gd name="connsiteX4" fmla="*/ 126799 w 7803534"/>
              <a:gd name="connsiteY4" fmla="*/ 1653885 h 1694709"/>
              <a:gd name="connsiteX5" fmla="*/ 159974 w 7803534"/>
              <a:gd name="connsiteY5" fmla="*/ 1644049 h 1694709"/>
              <a:gd name="connsiteX6" fmla="*/ 190325 w 7803534"/>
              <a:gd name="connsiteY6" fmla="*/ 1633509 h 1694709"/>
              <a:gd name="connsiteX7" fmla="*/ 214323 w 7803534"/>
              <a:gd name="connsiteY7" fmla="*/ 1620160 h 1694709"/>
              <a:gd name="connsiteX8" fmla="*/ 239028 w 7803534"/>
              <a:gd name="connsiteY8" fmla="*/ 1604702 h 1694709"/>
              <a:gd name="connsiteX9" fmla="*/ 265850 w 7803534"/>
              <a:gd name="connsiteY9" fmla="*/ 1597676 h 1694709"/>
              <a:gd name="connsiteX10" fmla="*/ 281379 w 7803534"/>
              <a:gd name="connsiteY10" fmla="*/ 1590650 h 1694709"/>
              <a:gd name="connsiteX11" fmla="*/ 318082 w 7803534"/>
              <a:gd name="connsiteY11" fmla="*/ 1586434 h 1694709"/>
              <a:gd name="connsiteX12" fmla="*/ 334317 w 7803534"/>
              <a:gd name="connsiteY12" fmla="*/ 1575895 h 1694709"/>
              <a:gd name="connsiteX13" fmla="*/ 385137 w 7803534"/>
              <a:gd name="connsiteY13" fmla="*/ 1544980 h 1694709"/>
              <a:gd name="connsiteX14" fmla="*/ 423253 w 7803534"/>
              <a:gd name="connsiteY14" fmla="*/ 1541467 h 1694709"/>
              <a:gd name="connsiteX15" fmla="*/ 446546 w 7803534"/>
              <a:gd name="connsiteY15" fmla="*/ 1541467 h 1694709"/>
              <a:gd name="connsiteX16" fmla="*/ 499484 w 7803534"/>
              <a:gd name="connsiteY16" fmla="*/ 1507038 h 1694709"/>
              <a:gd name="connsiteX17" fmla="*/ 515013 w 7803534"/>
              <a:gd name="connsiteY17" fmla="*/ 1503525 h 1694709"/>
              <a:gd name="connsiteX18" fmla="*/ 570774 w 7803534"/>
              <a:gd name="connsiteY18" fmla="*/ 1499310 h 1694709"/>
              <a:gd name="connsiteX19" fmla="*/ 605361 w 7803534"/>
              <a:gd name="connsiteY19" fmla="*/ 1492986 h 1694709"/>
              <a:gd name="connsiteX20" fmla="*/ 637829 w 7803534"/>
              <a:gd name="connsiteY20" fmla="*/ 1477529 h 1694709"/>
              <a:gd name="connsiteX21" fmla="*/ 661122 w 7803534"/>
              <a:gd name="connsiteY21" fmla="*/ 1461368 h 1694709"/>
              <a:gd name="connsiteX22" fmla="*/ 700649 w 7803534"/>
              <a:gd name="connsiteY22" fmla="*/ 1457855 h 1694709"/>
              <a:gd name="connsiteX23" fmla="*/ 716884 w 7803534"/>
              <a:gd name="connsiteY23" fmla="*/ 1448721 h 1694709"/>
              <a:gd name="connsiteX24" fmla="*/ 748647 w 7803534"/>
              <a:gd name="connsiteY24" fmla="*/ 1438885 h 1694709"/>
              <a:gd name="connsiteX25" fmla="*/ 787019 w 7803534"/>
              <a:gd name="connsiteY25" fmla="*/ 1429751 h 1694709"/>
              <a:gd name="connsiteX26" fmla="*/ 829113 w 7803534"/>
              <a:gd name="connsiteY26" fmla="*/ 1424832 h 1694709"/>
              <a:gd name="connsiteX27" fmla="*/ 848876 w 7803534"/>
              <a:gd name="connsiteY27" fmla="*/ 1412888 h 1694709"/>
              <a:gd name="connsiteX28" fmla="*/ 865111 w 7803534"/>
              <a:gd name="connsiteY28" fmla="*/ 1406564 h 1694709"/>
              <a:gd name="connsiteX29" fmla="*/ 917343 w 7803534"/>
              <a:gd name="connsiteY29" fmla="*/ 1400944 h 1694709"/>
              <a:gd name="connsiteX30" fmla="*/ 961105 w 7803534"/>
              <a:gd name="connsiteY30" fmla="*/ 1372839 h 1694709"/>
              <a:gd name="connsiteX31" fmla="*/ 1020396 w 7803534"/>
              <a:gd name="connsiteY31" fmla="*/ 1372839 h 1694709"/>
              <a:gd name="connsiteX32" fmla="*/ 1045806 w 7803534"/>
              <a:gd name="connsiteY32" fmla="*/ 1362300 h 1694709"/>
              <a:gd name="connsiteX33" fmla="*/ 1062041 w 7803534"/>
              <a:gd name="connsiteY33" fmla="*/ 1337708 h 1694709"/>
              <a:gd name="connsiteX34" fmla="*/ 1069805 w 7803534"/>
              <a:gd name="connsiteY34" fmla="*/ 1330682 h 1694709"/>
              <a:gd name="connsiteX35" fmla="*/ 1106509 w 7803534"/>
              <a:gd name="connsiteY35" fmla="*/ 1330682 h 1694709"/>
              <a:gd name="connsiteX36" fmla="*/ 1154506 w 7803534"/>
              <a:gd name="connsiteY36" fmla="*/ 1301875 h 1694709"/>
              <a:gd name="connsiteX37" fmla="*/ 1220855 w 7803534"/>
              <a:gd name="connsiteY37" fmla="*/ 1296956 h 1694709"/>
              <a:gd name="connsiteX38" fmla="*/ 1237796 w 7803534"/>
              <a:gd name="connsiteY38" fmla="*/ 1287120 h 1694709"/>
              <a:gd name="connsiteX39" fmla="*/ 1248383 w 7803534"/>
              <a:gd name="connsiteY39" fmla="*/ 1272365 h 1694709"/>
              <a:gd name="connsiteX40" fmla="*/ 1256853 w 7803534"/>
              <a:gd name="connsiteY40" fmla="*/ 1256907 h 1694709"/>
              <a:gd name="connsiteX41" fmla="*/ 1275671 w 7803534"/>
              <a:gd name="connsiteY41" fmla="*/ 1252774 h 1694709"/>
              <a:gd name="connsiteX42" fmla="*/ 1292851 w 7803534"/>
              <a:gd name="connsiteY42" fmla="*/ 1249179 h 1694709"/>
              <a:gd name="connsiteX43" fmla="*/ 1316850 w 7803534"/>
              <a:gd name="connsiteY43" fmla="*/ 1237937 h 1694709"/>
              <a:gd name="connsiteX44" fmla="*/ 1342260 w 7803534"/>
              <a:gd name="connsiteY44" fmla="*/ 1233018 h 1694709"/>
              <a:gd name="connsiteX45" fmla="*/ 1376141 w 7803534"/>
              <a:gd name="connsiteY45" fmla="*/ 1221074 h 1694709"/>
              <a:gd name="connsiteX46" fmla="*/ 1410727 w 7803534"/>
              <a:gd name="connsiteY46" fmla="*/ 1207022 h 1694709"/>
              <a:gd name="connsiteX47" fmla="*/ 1436843 w 7803534"/>
              <a:gd name="connsiteY47" fmla="*/ 1198590 h 1694709"/>
              <a:gd name="connsiteX48" fmla="*/ 1457313 w 7803534"/>
              <a:gd name="connsiteY48" fmla="*/ 1198590 h 1694709"/>
              <a:gd name="connsiteX49" fmla="*/ 1538485 w 7803534"/>
              <a:gd name="connsiteY49" fmla="*/ 1193672 h 1694709"/>
              <a:gd name="connsiteX50" fmla="*/ 1589305 w 7803534"/>
              <a:gd name="connsiteY50" fmla="*/ 1187348 h 1694709"/>
              <a:gd name="connsiteX51" fmla="*/ 1618245 w 7803534"/>
              <a:gd name="connsiteY51" fmla="*/ 1182430 h 1694709"/>
              <a:gd name="connsiteX52" fmla="*/ 1645773 w 7803534"/>
              <a:gd name="connsiteY52" fmla="*/ 1166270 h 1694709"/>
              <a:gd name="connsiteX53" fmla="*/ 1674712 w 7803534"/>
              <a:gd name="connsiteY53" fmla="*/ 1155028 h 1694709"/>
              <a:gd name="connsiteX54" fmla="*/ 1707887 w 7803534"/>
              <a:gd name="connsiteY54" fmla="*/ 1143786 h 1694709"/>
              <a:gd name="connsiteX55" fmla="*/ 1745297 w 7803534"/>
              <a:gd name="connsiteY55" fmla="*/ 1135355 h 1694709"/>
              <a:gd name="connsiteX56" fmla="*/ 1777060 w 7803534"/>
              <a:gd name="connsiteY56" fmla="*/ 1129734 h 1694709"/>
              <a:gd name="connsiteX57" fmla="*/ 1804587 w 7803534"/>
              <a:gd name="connsiteY57" fmla="*/ 1125518 h 1694709"/>
              <a:gd name="connsiteX58" fmla="*/ 1833527 w 7803534"/>
              <a:gd name="connsiteY58" fmla="*/ 1119897 h 1694709"/>
              <a:gd name="connsiteX59" fmla="*/ 1863878 w 7803534"/>
              <a:gd name="connsiteY59" fmla="*/ 1114979 h 1694709"/>
              <a:gd name="connsiteX60" fmla="*/ 1889995 w 7803534"/>
              <a:gd name="connsiteY60" fmla="*/ 1107953 h 1694709"/>
              <a:gd name="connsiteX61" fmla="*/ 1945050 w 7803534"/>
              <a:gd name="connsiteY61" fmla="*/ 1102332 h 1694709"/>
              <a:gd name="connsiteX62" fmla="*/ 1983872 w 7803534"/>
              <a:gd name="connsiteY62" fmla="*/ 1091793 h 1694709"/>
              <a:gd name="connsiteX63" fmla="*/ 2021281 w 7803534"/>
              <a:gd name="connsiteY63" fmla="*/ 1084766 h 1694709"/>
              <a:gd name="connsiteX64" fmla="*/ 2060808 w 7803534"/>
              <a:gd name="connsiteY64" fmla="*/ 1081253 h 1694709"/>
              <a:gd name="connsiteX65" fmla="*/ 2105983 w 7803534"/>
              <a:gd name="connsiteY65" fmla="*/ 1072822 h 1694709"/>
              <a:gd name="connsiteX66" fmla="*/ 2150451 w 7803534"/>
              <a:gd name="connsiteY66" fmla="*/ 1066498 h 1694709"/>
              <a:gd name="connsiteX67" fmla="*/ 2225976 w 7803534"/>
              <a:gd name="connsiteY67" fmla="*/ 1060175 h 1694709"/>
              <a:gd name="connsiteX68" fmla="*/ 2254915 w 7803534"/>
              <a:gd name="connsiteY68" fmla="*/ 1053851 h 1694709"/>
              <a:gd name="connsiteX69" fmla="*/ 2290207 w 7803534"/>
              <a:gd name="connsiteY69" fmla="*/ 1044717 h 1694709"/>
              <a:gd name="connsiteX70" fmla="*/ 2317029 w 7803534"/>
              <a:gd name="connsiteY70" fmla="*/ 1039799 h 1694709"/>
              <a:gd name="connsiteX71" fmla="*/ 2394672 w 7803534"/>
              <a:gd name="connsiteY71" fmla="*/ 1034178 h 1694709"/>
              <a:gd name="connsiteX72" fmla="*/ 2419377 w 7803534"/>
              <a:gd name="connsiteY72" fmla="*/ 1027855 h 1694709"/>
              <a:gd name="connsiteX73" fmla="*/ 2441258 w 7803534"/>
              <a:gd name="connsiteY73" fmla="*/ 1019423 h 1694709"/>
              <a:gd name="connsiteX74" fmla="*/ 2467374 w 7803534"/>
              <a:gd name="connsiteY74" fmla="*/ 1003263 h 1694709"/>
              <a:gd name="connsiteX75" fmla="*/ 2480785 w 7803534"/>
              <a:gd name="connsiteY75" fmla="*/ 990616 h 1694709"/>
              <a:gd name="connsiteX76" fmla="*/ 2541487 w 7803534"/>
              <a:gd name="connsiteY76" fmla="*/ 986400 h 1694709"/>
              <a:gd name="connsiteX77" fmla="*/ 2619130 w 7803534"/>
              <a:gd name="connsiteY77" fmla="*/ 978671 h 1694709"/>
              <a:gd name="connsiteX78" fmla="*/ 2701714 w 7803534"/>
              <a:gd name="connsiteY78" fmla="*/ 967430 h 1694709"/>
              <a:gd name="connsiteX79" fmla="*/ 2788532 w 7803534"/>
              <a:gd name="connsiteY79" fmla="*/ 958296 h 1694709"/>
              <a:gd name="connsiteX80" fmla="*/ 2868293 w 7803534"/>
              <a:gd name="connsiteY80" fmla="*/ 952675 h 1694709"/>
              <a:gd name="connsiteX81" fmla="*/ 2895821 w 7803534"/>
              <a:gd name="connsiteY81" fmla="*/ 943541 h 1694709"/>
              <a:gd name="connsiteX82" fmla="*/ 2936054 w 7803534"/>
              <a:gd name="connsiteY82" fmla="*/ 933704 h 1694709"/>
              <a:gd name="connsiteX83" fmla="*/ 2989698 w 7803534"/>
              <a:gd name="connsiteY83" fmla="*/ 928083 h 1694709"/>
              <a:gd name="connsiteX84" fmla="*/ 3106868 w 7803534"/>
              <a:gd name="connsiteY84" fmla="*/ 918949 h 1694709"/>
              <a:gd name="connsiteX85" fmla="*/ 3172511 w 7803534"/>
              <a:gd name="connsiteY85" fmla="*/ 912625 h 1694709"/>
              <a:gd name="connsiteX86" fmla="*/ 3200039 w 7803534"/>
              <a:gd name="connsiteY86" fmla="*/ 908410 h 1694709"/>
              <a:gd name="connsiteX87" fmla="*/ 3219097 w 7803534"/>
              <a:gd name="connsiteY87" fmla="*/ 902789 h 1694709"/>
              <a:gd name="connsiteX88" fmla="*/ 3233213 w 7803534"/>
              <a:gd name="connsiteY88" fmla="*/ 895763 h 1694709"/>
              <a:gd name="connsiteX89" fmla="*/ 3465436 w 7803534"/>
              <a:gd name="connsiteY89" fmla="*/ 887331 h 1694709"/>
              <a:gd name="connsiteX90" fmla="*/ 3500022 w 7803534"/>
              <a:gd name="connsiteY90" fmla="*/ 878900 h 1694709"/>
              <a:gd name="connsiteX91" fmla="*/ 3525432 w 7803534"/>
              <a:gd name="connsiteY91" fmla="*/ 871874 h 1694709"/>
              <a:gd name="connsiteX92" fmla="*/ 3544490 w 7803534"/>
              <a:gd name="connsiteY92" fmla="*/ 871874 h 1694709"/>
              <a:gd name="connsiteX93" fmla="*/ 3611545 w 7803534"/>
              <a:gd name="connsiteY93" fmla="*/ 866253 h 1694709"/>
              <a:gd name="connsiteX94" fmla="*/ 3630603 w 7803534"/>
              <a:gd name="connsiteY94" fmla="*/ 866253 h 1694709"/>
              <a:gd name="connsiteX95" fmla="*/ 3669424 w 7803534"/>
              <a:gd name="connsiteY95" fmla="*/ 847282 h 1694709"/>
              <a:gd name="connsiteX96" fmla="*/ 3706834 w 7803534"/>
              <a:gd name="connsiteY96" fmla="*/ 834635 h 1694709"/>
              <a:gd name="connsiteX97" fmla="*/ 3727303 w 7803534"/>
              <a:gd name="connsiteY97" fmla="*/ 829717 h 1694709"/>
              <a:gd name="connsiteX98" fmla="*/ 3754831 w 7803534"/>
              <a:gd name="connsiteY98" fmla="*/ 825501 h 1694709"/>
              <a:gd name="connsiteX99" fmla="*/ 3852943 w 7803534"/>
              <a:gd name="connsiteY99" fmla="*/ 786857 h 1694709"/>
              <a:gd name="connsiteX100" fmla="*/ 3923528 w 7803534"/>
              <a:gd name="connsiteY100" fmla="*/ 781236 h 1694709"/>
              <a:gd name="connsiteX101" fmla="*/ 3991288 w 7803534"/>
              <a:gd name="connsiteY101" fmla="*/ 770697 h 1694709"/>
              <a:gd name="connsiteX102" fmla="*/ 4012464 w 7803534"/>
              <a:gd name="connsiteY102" fmla="*/ 761563 h 1694709"/>
              <a:gd name="connsiteX103" fmla="*/ 4049873 w 7803534"/>
              <a:gd name="connsiteY103" fmla="*/ 756645 h 1694709"/>
              <a:gd name="connsiteX104" fmla="*/ 4094342 w 7803534"/>
              <a:gd name="connsiteY104" fmla="*/ 737674 h 1694709"/>
              <a:gd name="connsiteX105" fmla="*/ 4145162 w 7803534"/>
              <a:gd name="connsiteY105" fmla="*/ 718704 h 1694709"/>
              <a:gd name="connsiteX106" fmla="*/ 4165632 w 7803534"/>
              <a:gd name="connsiteY106" fmla="*/ 711677 h 1694709"/>
              <a:gd name="connsiteX107" fmla="*/ 4267979 w 7803534"/>
              <a:gd name="connsiteY107" fmla="*/ 708164 h 1694709"/>
              <a:gd name="connsiteX108" fmla="*/ 4306800 w 7803534"/>
              <a:gd name="connsiteY108" fmla="*/ 701138 h 1694709"/>
              <a:gd name="connsiteX109" fmla="*/ 4358327 w 7803534"/>
              <a:gd name="connsiteY109" fmla="*/ 689194 h 1694709"/>
              <a:gd name="connsiteX110" fmla="*/ 4392913 w 7803534"/>
              <a:gd name="connsiteY110" fmla="*/ 682870 h 1694709"/>
              <a:gd name="connsiteX111" fmla="*/ 4411971 w 7803534"/>
              <a:gd name="connsiteY111" fmla="*/ 675844 h 1694709"/>
              <a:gd name="connsiteX112" fmla="*/ 4433852 w 7803534"/>
              <a:gd name="connsiteY112" fmla="*/ 656171 h 1694709"/>
              <a:gd name="connsiteX113" fmla="*/ 4485379 w 7803534"/>
              <a:gd name="connsiteY113" fmla="*/ 656171 h 1694709"/>
              <a:gd name="connsiteX114" fmla="*/ 4522082 w 7803534"/>
              <a:gd name="connsiteY114" fmla="*/ 648442 h 1694709"/>
              <a:gd name="connsiteX115" fmla="*/ 4547493 w 7803534"/>
              <a:gd name="connsiteY115" fmla="*/ 642821 h 1694709"/>
              <a:gd name="connsiteX116" fmla="*/ 4691485 w 7803534"/>
              <a:gd name="connsiteY116" fmla="*/ 636498 h 1694709"/>
              <a:gd name="connsiteX117" fmla="*/ 4719012 w 7803534"/>
              <a:gd name="connsiteY117" fmla="*/ 625256 h 1694709"/>
              <a:gd name="connsiteX118" fmla="*/ 4743011 w 7803534"/>
              <a:gd name="connsiteY118" fmla="*/ 616824 h 1694709"/>
              <a:gd name="connsiteX119" fmla="*/ 4769127 w 7803534"/>
              <a:gd name="connsiteY119" fmla="*/ 612609 h 1694709"/>
              <a:gd name="connsiteX120" fmla="*/ 4805831 w 7803534"/>
              <a:gd name="connsiteY120" fmla="*/ 607690 h 1694709"/>
              <a:gd name="connsiteX121" fmla="*/ 4846064 w 7803534"/>
              <a:gd name="connsiteY121" fmla="*/ 602772 h 1694709"/>
              <a:gd name="connsiteX122" fmla="*/ 4888415 w 7803534"/>
              <a:gd name="connsiteY122" fmla="*/ 599962 h 1694709"/>
              <a:gd name="connsiteX123" fmla="*/ 4930766 w 7803534"/>
              <a:gd name="connsiteY123" fmla="*/ 595043 h 1694709"/>
              <a:gd name="connsiteX124" fmla="*/ 4978763 w 7803534"/>
              <a:gd name="connsiteY124" fmla="*/ 583099 h 1694709"/>
              <a:gd name="connsiteX125" fmla="*/ 5018996 w 7803534"/>
              <a:gd name="connsiteY125" fmla="*/ 567641 h 1694709"/>
              <a:gd name="connsiteX126" fmla="*/ 5056406 w 7803534"/>
              <a:gd name="connsiteY126" fmla="*/ 567641 h 1694709"/>
              <a:gd name="connsiteX127" fmla="*/ 5101580 w 7803534"/>
              <a:gd name="connsiteY127" fmla="*/ 545860 h 1694709"/>
              <a:gd name="connsiteX128" fmla="*/ 5141107 w 7803534"/>
              <a:gd name="connsiteY128" fmla="*/ 536726 h 1694709"/>
              <a:gd name="connsiteX129" fmla="*/ 5172870 w 7803534"/>
              <a:gd name="connsiteY129" fmla="*/ 524079 h 1694709"/>
              <a:gd name="connsiteX130" fmla="*/ 5200398 w 7803534"/>
              <a:gd name="connsiteY130" fmla="*/ 517053 h 1694709"/>
              <a:gd name="connsiteX131" fmla="*/ 5245571 w 7803534"/>
              <a:gd name="connsiteY131" fmla="*/ 517053 h 1694709"/>
              <a:gd name="connsiteX132" fmla="*/ 5271687 w 7803534"/>
              <a:gd name="connsiteY132" fmla="*/ 491056 h 1694709"/>
              <a:gd name="connsiteX133" fmla="*/ 5294980 w 7803534"/>
              <a:gd name="connsiteY133" fmla="*/ 480517 h 1694709"/>
              <a:gd name="connsiteX134" fmla="*/ 5321097 w 7803534"/>
              <a:gd name="connsiteY134" fmla="*/ 472085 h 1694709"/>
              <a:gd name="connsiteX135" fmla="*/ 5342978 w 7803534"/>
              <a:gd name="connsiteY135" fmla="*/ 460844 h 1694709"/>
              <a:gd name="connsiteX136" fmla="*/ 5357801 w 7803534"/>
              <a:gd name="connsiteY136" fmla="*/ 455223 h 1694709"/>
              <a:gd name="connsiteX137" fmla="*/ 5426973 w 7803534"/>
              <a:gd name="connsiteY137" fmla="*/ 455223 h 1694709"/>
              <a:gd name="connsiteX138" fmla="*/ 5532143 w 7803534"/>
              <a:gd name="connsiteY138" fmla="*/ 447494 h 1694709"/>
              <a:gd name="connsiteX139" fmla="*/ 5556848 w 7803534"/>
              <a:gd name="connsiteY139" fmla="*/ 438360 h 1694709"/>
              <a:gd name="connsiteX140" fmla="*/ 5572377 w 7803534"/>
              <a:gd name="connsiteY140" fmla="*/ 433442 h 1694709"/>
              <a:gd name="connsiteX141" fmla="*/ 5727662 w 7803534"/>
              <a:gd name="connsiteY141" fmla="*/ 433442 h 1694709"/>
              <a:gd name="connsiteX142" fmla="*/ 5734015 w 7803534"/>
              <a:gd name="connsiteY142" fmla="*/ 429226 h 1694709"/>
              <a:gd name="connsiteX143" fmla="*/ 5833538 w 7803534"/>
              <a:gd name="connsiteY143" fmla="*/ 424307 h 1694709"/>
              <a:gd name="connsiteX144" fmla="*/ 5871654 w 7803534"/>
              <a:gd name="connsiteY144" fmla="*/ 412363 h 1694709"/>
              <a:gd name="connsiteX145" fmla="*/ 5907652 w 7803534"/>
              <a:gd name="connsiteY145" fmla="*/ 398311 h 1694709"/>
              <a:gd name="connsiteX146" fmla="*/ 5950708 w 7803534"/>
              <a:gd name="connsiteY146" fmla="*/ 390582 h 1694709"/>
              <a:gd name="connsiteX147" fmla="*/ 5994471 w 7803534"/>
              <a:gd name="connsiteY147" fmla="*/ 382151 h 1694709"/>
              <a:gd name="connsiteX148" fmla="*/ 6029057 w 7803534"/>
              <a:gd name="connsiteY148" fmla="*/ 375124 h 1694709"/>
              <a:gd name="connsiteX149" fmla="*/ 6074937 w 7803534"/>
              <a:gd name="connsiteY149" fmla="*/ 371611 h 1694709"/>
              <a:gd name="connsiteX150" fmla="*/ 6127875 w 7803534"/>
              <a:gd name="connsiteY150" fmla="*/ 365288 h 1694709"/>
              <a:gd name="connsiteX151" fmla="*/ 6177990 w 7803534"/>
              <a:gd name="connsiteY151" fmla="*/ 356856 h 1694709"/>
              <a:gd name="connsiteX152" fmla="*/ 6216105 w 7803534"/>
              <a:gd name="connsiteY152" fmla="*/ 349830 h 1694709"/>
              <a:gd name="connsiteX153" fmla="*/ 6248574 w 7803534"/>
              <a:gd name="connsiteY153" fmla="*/ 349830 h 1694709"/>
              <a:gd name="connsiteX154" fmla="*/ 6294454 w 7803534"/>
              <a:gd name="connsiteY154" fmla="*/ 345615 h 1694709"/>
              <a:gd name="connsiteX155" fmla="*/ 6342451 w 7803534"/>
              <a:gd name="connsiteY155" fmla="*/ 342101 h 1694709"/>
              <a:gd name="connsiteX156" fmla="*/ 6359391 w 7803534"/>
              <a:gd name="connsiteY156" fmla="*/ 337183 h 1694709"/>
              <a:gd name="connsiteX157" fmla="*/ 6382685 w 7803534"/>
              <a:gd name="connsiteY157" fmla="*/ 328049 h 1694709"/>
              <a:gd name="connsiteX158" fmla="*/ 6405977 w 7803534"/>
              <a:gd name="connsiteY158" fmla="*/ 322428 h 1694709"/>
              <a:gd name="connsiteX159" fmla="*/ 6428564 w 7803534"/>
              <a:gd name="connsiteY159" fmla="*/ 318213 h 1694709"/>
              <a:gd name="connsiteX160" fmla="*/ 6450445 w 7803534"/>
              <a:gd name="connsiteY160" fmla="*/ 309781 h 1694709"/>
              <a:gd name="connsiteX161" fmla="*/ 6472326 w 7803534"/>
              <a:gd name="connsiteY161" fmla="*/ 299945 h 1694709"/>
              <a:gd name="connsiteX162" fmla="*/ 6485737 w 7803534"/>
              <a:gd name="connsiteY162" fmla="*/ 295729 h 1694709"/>
              <a:gd name="connsiteX163" fmla="*/ 6506206 w 7803534"/>
              <a:gd name="connsiteY163" fmla="*/ 291513 h 1694709"/>
              <a:gd name="connsiteX164" fmla="*/ 6523853 w 7803534"/>
              <a:gd name="connsiteY164" fmla="*/ 285892 h 1694709"/>
              <a:gd name="connsiteX165" fmla="*/ 6542911 w 7803534"/>
              <a:gd name="connsiteY165" fmla="*/ 270435 h 1694709"/>
              <a:gd name="connsiteX166" fmla="*/ 6560557 w 7803534"/>
              <a:gd name="connsiteY166" fmla="*/ 257085 h 1694709"/>
              <a:gd name="connsiteX167" fmla="*/ 6573262 w 7803534"/>
              <a:gd name="connsiteY167" fmla="*/ 252869 h 1694709"/>
              <a:gd name="connsiteX168" fmla="*/ 6593026 w 7803534"/>
              <a:gd name="connsiteY168" fmla="*/ 252869 h 1694709"/>
              <a:gd name="connsiteX169" fmla="*/ 6612789 w 7803534"/>
              <a:gd name="connsiteY169" fmla="*/ 243735 h 1694709"/>
              <a:gd name="connsiteX170" fmla="*/ 6638905 w 7803534"/>
              <a:gd name="connsiteY170" fmla="*/ 231791 h 1694709"/>
              <a:gd name="connsiteX171" fmla="*/ 6655846 w 7803534"/>
              <a:gd name="connsiteY171" fmla="*/ 226873 h 1694709"/>
              <a:gd name="connsiteX172" fmla="*/ 6674197 w 7803534"/>
              <a:gd name="connsiteY172" fmla="*/ 226873 h 1694709"/>
              <a:gd name="connsiteX173" fmla="*/ 6685491 w 7803534"/>
              <a:gd name="connsiteY173" fmla="*/ 221954 h 1694709"/>
              <a:gd name="connsiteX174" fmla="*/ 6708783 w 7803534"/>
              <a:gd name="connsiteY174" fmla="*/ 213523 h 1694709"/>
              <a:gd name="connsiteX175" fmla="*/ 6733488 w 7803534"/>
              <a:gd name="connsiteY175" fmla="*/ 205794 h 1694709"/>
              <a:gd name="connsiteX176" fmla="*/ 6755369 w 7803534"/>
              <a:gd name="connsiteY176" fmla="*/ 196660 h 1694709"/>
              <a:gd name="connsiteX177" fmla="*/ 6774427 w 7803534"/>
              <a:gd name="connsiteY177" fmla="*/ 188229 h 1694709"/>
              <a:gd name="connsiteX178" fmla="*/ 6845717 w 7803534"/>
              <a:gd name="connsiteY178" fmla="*/ 184013 h 1694709"/>
              <a:gd name="connsiteX179" fmla="*/ 6964299 w 7803534"/>
              <a:gd name="connsiteY179" fmla="*/ 172771 h 1694709"/>
              <a:gd name="connsiteX180" fmla="*/ 7010178 w 7803534"/>
              <a:gd name="connsiteY180" fmla="*/ 169961 h 1694709"/>
              <a:gd name="connsiteX181" fmla="*/ 7037001 w 7803534"/>
              <a:gd name="connsiteY181" fmla="*/ 166448 h 1694709"/>
              <a:gd name="connsiteX182" fmla="*/ 7052529 w 7803534"/>
              <a:gd name="connsiteY182" fmla="*/ 163637 h 1694709"/>
              <a:gd name="connsiteX183" fmla="*/ 7060999 w 7803534"/>
              <a:gd name="connsiteY183" fmla="*/ 155908 h 1694709"/>
              <a:gd name="connsiteX184" fmla="*/ 7075822 w 7803534"/>
              <a:gd name="connsiteY184" fmla="*/ 143261 h 1694709"/>
              <a:gd name="connsiteX185" fmla="*/ 7120996 w 7803534"/>
              <a:gd name="connsiteY185" fmla="*/ 143261 h 1694709"/>
              <a:gd name="connsiteX186" fmla="*/ 7129466 w 7803534"/>
              <a:gd name="connsiteY186" fmla="*/ 138343 h 1694709"/>
              <a:gd name="connsiteX187" fmla="*/ 7164053 w 7803534"/>
              <a:gd name="connsiteY187" fmla="*/ 135532 h 1694709"/>
              <a:gd name="connsiteX188" fmla="*/ 7213461 w 7803534"/>
              <a:gd name="connsiteY188" fmla="*/ 113049 h 1694709"/>
              <a:gd name="connsiteX189" fmla="*/ 7228990 w 7803534"/>
              <a:gd name="connsiteY189" fmla="*/ 106725 h 1694709"/>
              <a:gd name="connsiteX190" fmla="*/ 7258635 w 7803534"/>
              <a:gd name="connsiteY190" fmla="*/ 103915 h 1694709"/>
              <a:gd name="connsiteX191" fmla="*/ 7339807 w 7803534"/>
              <a:gd name="connsiteY191" fmla="*/ 98997 h 1694709"/>
              <a:gd name="connsiteX192" fmla="*/ 7404744 w 7803534"/>
              <a:gd name="connsiteY192" fmla="*/ 98997 h 1694709"/>
              <a:gd name="connsiteX193" fmla="*/ 7466859 w 7803534"/>
              <a:gd name="connsiteY193" fmla="*/ 91970 h 1694709"/>
              <a:gd name="connsiteX194" fmla="*/ 7511327 w 7803534"/>
              <a:gd name="connsiteY194" fmla="*/ 87755 h 1694709"/>
              <a:gd name="connsiteX195" fmla="*/ 7562148 w 7803534"/>
              <a:gd name="connsiteY195" fmla="*/ 77215 h 1694709"/>
              <a:gd name="connsiteX196" fmla="*/ 7617909 w 7803534"/>
              <a:gd name="connsiteY196" fmla="*/ 73000 h 1694709"/>
              <a:gd name="connsiteX197" fmla="*/ 7672965 w 7803534"/>
              <a:gd name="connsiteY197" fmla="*/ 65974 h 1694709"/>
              <a:gd name="connsiteX198" fmla="*/ 7706845 w 7803534"/>
              <a:gd name="connsiteY198" fmla="*/ 54029 h 1694709"/>
              <a:gd name="connsiteX199" fmla="*/ 7732255 w 7803534"/>
              <a:gd name="connsiteY199" fmla="*/ 44895 h 1694709"/>
              <a:gd name="connsiteX200" fmla="*/ 7803517 w 7803534"/>
              <a:gd name="connsiteY200" fmla="*/ -72 h 1694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</a:cxnLst>
            <a:rect l="l" t="t" r="r" b="b"/>
            <a:pathLst>
              <a:path w="7803534" h="1694709">
                <a:moveTo>
                  <a:pt x="-17" y="1694637"/>
                </a:moveTo>
                <a:lnTo>
                  <a:pt x="26334" y="1674495"/>
                </a:lnTo>
                <a:lnTo>
                  <a:pt x="60214" y="1674495"/>
                </a:lnTo>
                <a:lnTo>
                  <a:pt x="80919" y="1665127"/>
                </a:lnTo>
                <a:lnTo>
                  <a:pt x="126799" y="1653885"/>
                </a:lnTo>
                <a:lnTo>
                  <a:pt x="159974" y="1644049"/>
                </a:lnTo>
                <a:lnTo>
                  <a:pt x="190325" y="1633509"/>
                </a:lnTo>
                <a:lnTo>
                  <a:pt x="214323" y="1620160"/>
                </a:lnTo>
                <a:lnTo>
                  <a:pt x="239028" y="1604702"/>
                </a:lnTo>
                <a:lnTo>
                  <a:pt x="265850" y="1597676"/>
                </a:lnTo>
                <a:lnTo>
                  <a:pt x="281379" y="1590650"/>
                </a:lnTo>
                <a:lnTo>
                  <a:pt x="318082" y="1586434"/>
                </a:lnTo>
                <a:lnTo>
                  <a:pt x="334317" y="1575895"/>
                </a:lnTo>
                <a:lnTo>
                  <a:pt x="385137" y="1544980"/>
                </a:lnTo>
                <a:cubicBezTo>
                  <a:pt x="385137" y="1544980"/>
                  <a:pt x="421136" y="1541467"/>
                  <a:pt x="423253" y="1541467"/>
                </a:cubicBezTo>
                <a:lnTo>
                  <a:pt x="446546" y="1541467"/>
                </a:lnTo>
                <a:lnTo>
                  <a:pt x="499484" y="1507038"/>
                </a:lnTo>
                <a:lnTo>
                  <a:pt x="515013" y="1503525"/>
                </a:lnTo>
                <a:lnTo>
                  <a:pt x="570774" y="1499310"/>
                </a:lnTo>
                <a:lnTo>
                  <a:pt x="605361" y="1492986"/>
                </a:lnTo>
                <a:lnTo>
                  <a:pt x="637829" y="1477529"/>
                </a:lnTo>
                <a:lnTo>
                  <a:pt x="661122" y="1461368"/>
                </a:lnTo>
                <a:lnTo>
                  <a:pt x="700649" y="1457855"/>
                </a:lnTo>
                <a:lnTo>
                  <a:pt x="716884" y="1448721"/>
                </a:lnTo>
                <a:lnTo>
                  <a:pt x="748647" y="1438885"/>
                </a:lnTo>
                <a:lnTo>
                  <a:pt x="787019" y="1429751"/>
                </a:lnTo>
                <a:lnTo>
                  <a:pt x="829113" y="1424832"/>
                </a:lnTo>
                <a:lnTo>
                  <a:pt x="848876" y="1412888"/>
                </a:lnTo>
                <a:lnTo>
                  <a:pt x="865111" y="1406564"/>
                </a:lnTo>
                <a:lnTo>
                  <a:pt x="917343" y="1400944"/>
                </a:lnTo>
                <a:lnTo>
                  <a:pt x="961105" y="1372839"/>
                </a:lnTo>
                <a:lnTo>
                  <a:pt x="1020396" y="1372839"/>
                </a:lnTo>
                <a:lnTo>
                  <a:pt x="1045806" y="1362300"/>
                </a:lnTo>
                <a:lnTo>
                  <a:pt x="1062041" y="1337708"/>
                </a:lnTo>
                <a:lnTo>
                  <a:pt x="1069805" y="1330682"/>
                </a:lnTo>
                <a:lnTo>
                  <a:pt x="1106509" y="1330682"/>
                </a:lnTo>
                <a:lnTo>
                  <a:pt x="1154506" y="1301875"/>
                </a:lnTo>
                <a:lnTo>
                  <a:pt x="1220855" y="1296956"/>
                </a:lnTo>
                <a:lnTo>
                  <a:pt x="1237796" y="1287120"/>
                </a:lnTo>
                <a:lnTo>
                  <a:pt x="1248383" y="1272365"/>
                </a:lnTo>
                <a:lnTo>
                  <a:pt x="1256853" y="1256907"/>
                </a:lnTo>
                <a:lnTo>
                  <a:pt x="1275671" y="1252774"/>
                </a:lnTo>
                <a:lnTo>
                  <a:pt x="1292851" y="1249179"/>
                </a:lnTo>
                <a:lnTo>
                  <a:pt x="1316850" y="1237937"/>
                </a:lnTo>
                <a:lnTo>
                  <a:pt x="1342260" y="1233018"/>
                </a:lnTo>
                <a:lnTo>
                  <a:pt x="1376141" y="1221074"/>
                </a:lnTo>
                <a:lnTo>
                  <a:pt x="1410727" y="1207022"/>
                </a:lnTo>
                <a:lnTo>
                  <a:pt x="1436843" y="1198590"/>
                </a:lnTo>
                <a:lnTo>
                  <a:pt x="1457313" y="1198590"/>
                </a:lnTo>
                <a:lnTo>
                  <a:pt x="1538485" y="1193672"/>
                </a:lnTo>
                <a:lnTo>
                  <a:pt x="1589305" y="1187348"/>
                </a:lnTo>
                <a:lnTo>
                  <a:pt x="1618245" y="1182430"/>
                </a:lnTo>
                <a:lnTo>
                  <a:pt x="1645773" y="1166270"/>
                </a:lnTo>
                <a:lnTo>
                  <a:pt x="1674712" y="1155028"/>
                </a:lnTo>
                <a:lnTo>
                  <a:pt x="1707887" y="1143786"/>
                </a:lnTo>
                <a:lnTo>
                  <a:pt x="1745297" y="1135355"/>
                </a:lnTo>
                <a:lnTo>
                  <a:pt x="1777060" y="1129734"/>
                </a:lnTo>
                <a:lnTo>
                  <a:pt x="1804587" y="1125518"/>
                </a:lnTo>
                <a:lnTo>
                  <a:pt x="1833527" y="1119897"/>
                </a:lnTo>
                <a:lnTo>
                  <a:pt x="1863878" y="1114979"/>
                </a:lnTo>
                <a:lnTo>
                  <a:pt x="1889995" y="1107953"/>
                </a:lnTo>
                <a:lnTo>
                  <a:pt x="1945050" y="1102332"/>
                </a:lnTo>
                <a:lnTo>
                  <a:pt x="1983872" y="1091793"/>
                </a:lnTo>
                <a:lnTo>
                  <a:pt x="2021281" y="1084766"/>
                </a:lnTo>
                <a:lnTo>
                  <a:pt x="2060808" y="1081253"/>
                </a:lnTo>
                <a:lnTo>
                  <a:pt x="2105983" y="1072822"/>
                </a:lnTo>
                <a:lnTo>
                  <a:pt x="2150451" y="1066498"/>
                </a:lnTo>
                <a:lnTo>
                  <a:pt x="2225976" y="1060175"/>
                </a:lnTo>
                <a:lnTo>
                  <a:pt x="2254915" y="1053851"/>
                </a:lnTo>
                <a:lnTo>
                  <a:pt x="2290207" y="1044717"/>
                </a:lnTo>
                <a:lnTo>
                  <a:pt x="2317029" y="1039799"/>
                </a:lnTo>
                <a:lnTo>
                  <a:pt x="2394672" y="1034178"/>
                </a:lnTo>
                <a:lnTo>
                  <a:pt x="2419377" y="1027855"/>
                </a:lnTo>
                <a:lnTo>
                  <a:pt x="2441258" y="1019423"/>
                </a:lnTo>
                <a:lnTo>
                  <a:pt x="2467374" y="1003263"/>
                </a:lnTo>
                <a:lnTo>
                  <a:pt x="2480785" y="990616"/>
                </a:lnTo>
                <a:lnTo>
                  <a:pt x="2541487" y="986400"/>
                </a:lnTo>
                <a:lnTo>
                  <a:pt x="2619130" y="978671"/>
                </a:lnTo>
                <a:lnTo>
                  <a:pt x="2701714" y="967430"/>
                </a:lnTo>
                <a:lnTo>
                  <a:pt x="2788532" y="958296"/>
                </a:lnTo>
                <a:lnTo>
                  <a:pt x="2868293" y="952675"/>
                </a:lnTo>
                <a:lnTo>
                  <a:pt x="2895821" y="943541"/>
                </a:lnTo>
                <a:lnTo>
                  <a:pt x="2936054" y="933704"/>
                </a:lnTo>
                <a:lnTo>
                  <a:pt x="2989698" y="928083"/>
                </a:lnTo>
                <a:lnTo>
                  <a:pt x="3106868" y="918949"/>
                </a:lnTo>
                <a:lnTo>
                  <a:pt x="3172511" y="912625"/>
                </a:lnTo>
                <a:lnTo>
                  <a:pt x="3200039" y="908410"/>
                </a:lnTo>
                <a:lnTo>
                  <a:pt x="3219097" y="902789"/>
                </a:lnTo>
                <a:lnTo>
                  <a:pt x="3233213" y="895763"/>
                </a:lnTo>
                <a:cubicBezTo>
                  <a:pt x="3241683" y="891547"/>
                  <a:pt x="3465436" y="887331"/>
                  <a:pt x="3465436" y="887331"/>
                </a:cubicBezTo>
                <a:lnTo>
                  <a:pt x="3500022" y="878900"/>
                </a:lnTo>
                <a:lnTo>
                  <a:pt x="3525432" y="871874"/>
                </a:lnTo>
                <a:lnTo>
                  <a:pt x="3544490" y="871874"/>
                </a:lnTo>
                <a:lnTo>
                  <a:pt x="3611545" y="866253"/>
                </a:lnTo>
                <a:lnTo>
                  <a:pt x="3630603" y="866253"/>
                </a:lnTo>
                <a:lnTo>
                  <a:pt x="3669424" y="847282"/>
                </a:lnTo>
                <a:lnTo>
                  <a:pt x="3706834" y="834635"/>
                </a:lnTo>
                <a:lnTo>
                  <a:pt x="3727303" y="829717"/>
                </a:lnTo>
                <a:lnTo>
                  <a:pt x="3754831" y="825501"/>
                </a:lnTo>
                <a:lnTo>
                  <a:pt x="3852943" y="786857"/>
                </a:lnTo>
                <a:lnTo>
                  <a:pt x="3923528" y="781236"/>
                </a:lnTo>
                <a:lnTo>
                  <a:pt x="3991288" y="770697"/>
                </a:lnTo>
                <a:lnTo>
                  <a:pt x="4012464" y="761563"/>
                </a:lnTo>
                <a:lnTo>
                  <a:pt x="4049873" y="756645"/>
                </a:lnTo>
                <a:lnTo>
                  <a:pt x="4094342" y="737674"/>
                </a:lnTo>
                <a:lnTo>
                  <a:pt x="4145162" y="718704"/>
                </a:lnTo>
                <a:lnTo>
                  <a:pt x="4165632" y="711677"/>
                </a:lnTo>
                <a:lnTo>
                  <a:pt x="4267979" y="708164"/>
                </a:lnTo>
                <a:lnTo>
                  <a:pt x="4306800" y="701138"/>
                </a:lnTo>
                <a:lnTo>
                  <a:pt x="4358327" y="689194"/>
                </a:lnTo>
                <a:lnTo>
                  <a:pt x="4392913" y="682870"/>
                </a:lnTo>
                <a:lnTo>
                  <a:pt x="4411971" y="675844"/>
                </a:lnTo>
                <a:lnTo>
                  <a:pt x="4433852" y="656171"/>
                </a:lnTo>
                <a:cubicBezTo>
                  <a:pt x="4438087" y="655468"/>
                  <a:pt x="4485379" y="656171"/>
                  <a:pt x="4485379" y="656171"/>
                </a:cubicBezTo>
                <a:lnTo>
                  <a:pt x="4522082" y="648442"/>
                </a:lnTo>
                <a:lnTo>
                  <a:pt x="4547493" y="642821"/>
                </a:lnTo>
                <a:lnTo>
                  <a:pt x="4691485" y="636498"/>
                </a:lnTo>
                <a:lnTo>
                  <a:pt x="4719012" y="625256"/>
                </a:lnTo>
                <a:lnTo>
                  <a:pt x="4743011" y="616824"/>
                </a:lnTo>
                <a:lnTo>
                  <a:pt x="4769127" y="612609"/>
                </a:lnTo>
                <a:lnTo>
                  <a:pt x="4805831" y="607690"/>
                </a:lnTo>
                <a:lnTo>
                  <a:pt x="4846064" y="602772"/>
                </a:lnTo>
                <a:lnTo>
                  <a:pt x="4888415" y="599962"/>
                </a:lnTo>
                <a:lnTo>
                  <a:pt x="4930766" y="595043"/>
                </a:lnTo>
                <a:lnTo>
                  <a:pt x="4978763" y="583099"/>
                </a:lnTo>
                <a:lnTo>
                  <a:pt x="5018996" y="567641"/>
                </a:lnTo>
                <a:lnTo>
                  <a:pt x="5056406" y="567641"/>
                </a:lnTo>
                <a:lnTo>
                  <a:pt x="5101580" y="545860"/>
                </a:lnTo>
                <a:lnTo>
                  <a:pt x="5141107" y="536726"/>
                </a:lnTo>
                <a:lnTo>
                  <a:pt x="5172870" y="524079"/>
                </a:lnTo>
                <a:lnTo>
                  <a:pt x="5200398" y="517053"/>
                </a:lnTo>
                <a:lnTo>
                  <a:pt x="5245571" y="517053"/>
                </a:lnTo>
                <a:lnTo>
                  <a:pt x="5271687" y="491056"/>
                </a:lnTo>
                <a:lnTo>
                  <a:pt x="5294980" y="480517"/>
                </a:lnTo>
                <a:lnTo>
                  <a:pt x="5321097" y="472085"/>
                </a:lnTo>
                <a:cubicBezTo>
                  <a:pt x="5321097" y="472085"/>
                  <a:pt x="5340155" y="461546"/>
                  <a:pt x="5342978" y="460844"/>
                </a:cubicBezTo>
                <a:cubicBezTo>
                  <a:pt x="5345801" y="460141"/>
                  <a:pt x="5357801" y="455223"/>
                  <a:pt x="5357801" y="455223"/>
                </a:cubicBezTo>
                <a:lnTo>
                  <a:pt x="5426973" y="455223"/>
                </a:lnTo>
                <a:lnTo>
                  <a:pt x="5532143" y="447494"/>
                </a:lnTo>
                <a:lnTo>
                  <a:pt x="5556848" y="438360"/>
                </a:lnTo>
                <a:lnTo>
                  <a:pt x="5572377" y="433442"/>
                </a:lnTo>
                <a:lnTo>
                  <a:pt x="5727662" y="433442"/>
                </a:lnTo>
                <a:cubicBezTo>
                  <a:pt x="5727662" y="433442"/>
                  <a:pt x="5731191" y="429226"/>
                  <a:pt x="5734015" y="429226"/>
                </a:cubicBezTo>
                <a:cubicBezTo>
                  <a:pt x="5736838" y="429226"/>
                  <a:pt x="5833538" y="424307"/>
                  <a:pt x="5833538" y="424307"/>
                </a:cubicBezTo>
                <a:lnTo>
                  <a:pt x="5871654" y="412363"/>
                </a:lnTo>
                <a:lnTo>
                  <a:pt x="5907652" y="398311"/>
                </a:lnTo>
                <a:lnTo>
                  <a:pt x="5950708" y="390582"/>
                </a:lnTo>
                <a:lnTo>
                  <a:pt x="5994471" y="382151"/>
                </a:lnTo>
                <a:lnTo>
                  <a:pt x="6029057" y="375124"/>
                </a:lnTo>
                <a:cubicBezTo>
                  <a:pt x="6029057" y="375124"/>
                  <a:pt x="6072819" y="371611"/>
                  <a:pt x="6074937" y="371611"/>
                </a:cubicBezTo>
                <a:cubicBezTo>
                  <a:pt x="6077054" y="371611"/>
                  <a:pt x="6127875" y="365288"/>
                  <a:pt x="6127875" y="365288"/>
                </a:cubicBezTo>
                <a:lnTo>
                  <a:pt x="6177990" y="356856"/>
                </a:lnTo>
                <a:lnTo>
                  <a:pt x="6216105" y="349830"/>
                </a:lnTo>
                <a:lnTo>
                  <a:pt x="6248574" y="349830"/>
                </a:lnTo>
                <a:lnTo>
                  <a:pt x="6294454" y="345615"/>
                </a:lnTo>
                <a:lnTo>
                  <a:pt x="6342451" y="342101"/>
                </a:lnTo>
                <a:lnTo>
                  <a:pt x="6359391" y="337183"/>
                </a:lnTo>
                <a:lnTo>
                  <a:pt x="6382685" y="328049"/>
                </a:lnTo>
                <a:lnTo>
                  <a:pt x="6405977" y="322428"/>
                </a:lnTo>
                <a:lnTo>
                  <a:pt x="6428564" y="318213"/>
                </a:lnTo>
                <a:lnTo>
                  <a:pt x="6450445" y="309781"/>
                </a:lnTo>
                <a:lnTo>
                  <a:pt x="6472326" y="299945"/>
                </a:lnTo>
                <a:lnTo>
                  <a:pt x="6485737" y="295729"/>
                </a:lnTo>
                <a:lnTo>
                  <a:pt x="6506206" y="291513"/>
                </a:lnTo>
                <a:lnTo>
                  <a:pt x="6523853" y="285892"/>
                </a:lnTo>
                <a:lnTo>
                  <a:pt x="6542911" y="270435"/>
                </a:lnTo>
                <a:lnTo>
                  <a:pt x="6560557" y="257085"/>
                </a:lnTo>
                <a:lnTo>
                  <a:pt x="6573262" y="252869"/>
                </a:lnTo>
                <a:lnTo>
                  <a:pt x="6593026" y="252869"/>
                </a:lnTo>
                <a:lnTo>
                  <a:pt x="6612789" y="243735"/>
                </a:lnTo>
                <a:lnTo>
                  <a:pt x="6638905" y="231791"/>
                </a:lnTo>
                <a:lnTo>
                  <a:pt x="6655846" y="226873"/>
                </a:lnTo>
                <a:lnTo>
                  <a:pt x="6674197" y="226873"/>
                </a:lnTo>
                <a:lnTo>
                  <a:pt x="6685491" y="221954"/>
                </a:lnTo>
                <a:lnTo>
                  <a:pt x="6708783" y="213523"/>
                </a:lnTo>
                <a:lnTo>
                  <a:pt x="6733488" y="205794"/>
                </a:lnTo>
                <a:lnTo>
                  <a:pt x="6755369" y="196660"/>
                </a:lnTo>
                <a:lnTo>
                  <a:pt x="6774427" y="188229"/>
                </a:lnTo>
                <a:lnTo>
                  <a:pt x="6845717" y="184013"/>
                </a:lnTo>
                <a:lnTo>
                  <a:pt x="6964299" y="172771"/>
                </a:lnTo>
                <a:lnTo>
                  <a:pt x="7010178" y="169961"/>
                </a:lnTo>
                <a:lnTo>
                  <a:pt x="7037001" y="166448"/>
                </a:lnTo>
                <a:lnTo>
                  <a:pt x="7052529" y="163637"/>
                </a:lnTo>
                <a:cubicBezTo>
                  <a:pt x="7055029" y="160730"/>
                  <a:pt x="7057872" y="158135"/>
                  <a:pt x="7060999" y="155908"/>
                </a:cubicBezTo>
                <a:cubicBezTo>
                  <a:pt x="7066210" y="152017"/>
                  <a:pt x="7071162" y="147793"/>
                  <a:pt x="7075822" y="143261"/>
                </a:cubicBezTo>
                <a:lnTo>
                  <a:pt x="7120996" y="143261"/>
                </a:lnTo>
                <a:lnTo>
                  <a:pt x="7129466" y="138343"/>
                </a:lnTo>
                <a:lnTo>
                  <a:pt x="7164053" y="135532"/>
                </a:lnTo>
                <a:lnTo>
                  <a:pt x="7213461" y="113049"/>
                </a:lnTo>
                <a:lnTo>
                  <a:pt x="7228990" y="106725"/>
                </a:lnTo>
                <a:lnTo>
                  <a:pt x="7258635" y="103915"/>
                </a:lnTo>
                <a:lnTo>
                  <a:pt x="7339807" y="98997"/>
                </a:lnTo>
                <a:lnTo>
                  <a:pt x="7404744" y="98997"/>
                </a:lnTo>
                <a:lnTo>
                  <a:pt x="7466859" y="91970"/>
                </a:lnTo>
                <a:lnTo>
                  <a:pt x="7511327" y="87755"/>
                </a:lnTo>
                <a:lnTo>
                  <a:pt x="7562148" y="77215"/>
                </a:lnTo>
                <a:lnTo>
                  <a:pt x="7617909" y="73000"/>
                </a:lnTo>
                <a:lnTo>
                  <a:pt x="7672965" y="65974"/>
                </a:lnTo>
                <a:lnTo>
                  <a:pt x="7706845" y="54029"/>
                </a:lnTo>
                <a:lnTo>
                  <a:pt x="7732255" y="44895"/>
                </a:lnTo>
                <a:lnTo>
                  <a:pt x="7803517" y="-72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DB6D2E-C2CE-42F1-A9A6-6B44518DA6E5}"/>
              </a:ext>
            </a:extLst>
          </p:cNvPr>
          <p:cNvSpPr txBox="1"/>
          <p:nvPr/>
        </p:nvSpPr>
        <p:spPr>
          <a:xfrm>
            <a:off x="2496931" y="2138893"/>
            <a:ext cx="6027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none" dirty="0">
                <a:solidFill>
                  <a:schemeClr val="accent6">
                    <a:lumMod val="50000"/>
                  </a:schemeClr>
                </a:solidFill>
              </a:rPr>
              <a:t>Rate ratio (95% CI): 0.74 (0.58‒0.94); </a:t>
            </a:r>
            <a:r>
              <a:rPr lang="en-GB" sz="2000" b="1" i="1" u="none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en-GB" sz="2000" b="1" u="none" dirty="0">
                <a:solidFill>
                  <a:schemeClr val="accent6">
                    <a:lumMod val="50000"/>
                  </a:schemeClr>
                </a:solidFill>
              </a:rPr>
              <a:t>=0.013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9A5314-2485-4C67-9AD6-224B4FBFDEFC}"/>
              </a:ext>
            </a:extLst>
          </p:cNvPr>
          <p:cNvSpPr txBox="1"/>
          <p:nvPr/>
        </p:nvSpPr>
        <p:spPr>
          <a:xfrm>
            <a:off x="266700" y="6606587"/>
            <a:ext cx="11529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mITT</a:t>
            </a:r>
            <a:r>
              <a:rPr kumimoji="0" lang="en-GB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population.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7C69841-265F-4812-9D04-DA06639E19A8}"/>
              </a:ext>
            </a:extLst>
          </p:cNvPr>
          <p:cNvSpPr txBox="1"/>
          <p:nvPr/>
        </p:nvSpPr>
        <p:spPr>
          <a:xfrm>
            <a:off x="10522926" y="3218214"/>
            <a:ext cx="1272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none" dirty="0">
                <a:solidFill>
                  <a:schemeClr val="bg1">
                    <a:lumMod val="65000"/>
                  </a:schemeClr>
                </a:solidFill>
              </a:rPr>
              <a:t>294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FB439A1-CFB1-4E0C-8A72-DF0798BA459B}"/>
              </a:ext>
            </a:extLst>
          </p:cNvPr>
          <p:cNvSpPr txBox="1"/>
          <p:nvPr/>
        </p:nvSpPr>
        <p:spPr>
          <a:xfrm>
            <a:off x="10522926" y="3830543"/>
            <a:ext cx="1272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none" dirty="0">
                <a:solidFill>
                  <a:srgbClr val="FF0000"/>
                </a:solidFill>
              </a:rPr>
              <a:t>217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491F8D-30C0-4200-B79D-74557DFE17B7}"/>
              </a:ext>
            </a:extLst>
          </p:cNvPr>
          <p:cNvSpPr txBox="1"/>
          <p:nvPr/>
        </p:nvSpPr>
        <p:spPr>
          <a:xfrm>
            <a:off x="10279150" y="2790296"/>
            <a:ext cx="1866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none" dirty="0">
                <a:solidFill>
                  <a:schemeClr val="accent6">
                    <a:lumMod val="50000"/>
                  </a:schemeClr>
                </a:solidFill>
              </a:rPr>
              <a:t>Total Events</a:t>
            </a:r>
          </a:p>
        </p:txBody>
      </p:sp>
    </p:spTree>
    <p:extLst>
      <p:ext uri="{BB962C8B-B14F-4D97-AF65-F5344CB8AC3E}">
        <p14:creationId xmlns:p14="http://schemas.microsoft.com/office/powerpoint/2010/main" val="2709590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45145-ACDC-4059-B732-590DE4F58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Component of Primary Endpoint: </a:t>
            </a:r>
            <a:br>
              <a:rPr lang="en-US" dirty="0"/>
            </a:br>
            <a:r>
              <a:rPr lang="en-US" dirty="0"/>
              <a:t>CV Death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09C372-A279-4D2E-AA7C-CD1650ED4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14</a:t>
            </a:fld>
            <a:endParaRPr lang="en-GB" alt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050AC84-8902-4245-B88F-70A361D78B5E}"/>
              </a:ext>
            </a:extLst>
          </p:cNvPr>
          <p:cNvSpPr txBox="1"/>
          <p:nvPr/>
        </p:nvSpPr>
        <p:spPr>
          <a:xfrm>
            <a:off x="2917586" y="2087813"/>
            <a:ext cx="5965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none" dirty="0">
                <a:solidFill>
                  <a:schemeClr val="accent6">
                    <a:lumMod val="50000"/>
                  </a:schemeClr>
                </a:solidFill>
              </a:rPr>
              <a:t>Hazard ratio (95% CI): 0.96 (0.70‒1.32); </a:t>
            </a:r>
            <a:r>
              <a:rPr lang="en-US" sz="2000" b="1" i="1" u="none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en-US" sz="2000" b="1" u="none" dirty="0">
                <a:solidFill>
                  <a:schemeClr val="accent6">
                    <a:lumMod val="50000"/>
                  </a:schemeClr>
                </a:solidFill>
              </a:rPr>
              <a:t>=0.809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0B683B7-3F11-4698-896C-74EBDB5CC15B}"/>
              </a:ext>
            </a:extLst>
          </p:cNvPr>
          <p:cNvSpPr txBox="1"/>
          <p:nvPr/>
        </p:nvSpPr>
        <p:spPr>
          <a:xfrm rot="16200000">
            <a:off x="448971" y="3262832"/>
            <a:ext cx="3077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082675" algn="l"/>
              </a:tabLst>
            </a:pPr>
            <a:r>
              <a:rPr lang="en-US" sz="1400" b="1" u="none" dirty="0">
                <a:solidFill>
                  <a:schemeClr val="accent6">
                    <a:lumMod val="50000"/>
                  </a:schemeClr>
                </a:solidFill>
              </a:rPr>
              <a:t>Proportion with Event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581451E-4A4D-4FA4-A613-B3DCE4F24F00}"/>
              </a:ext>
            </a:extLst>
          </p:cNvPr>
          <p:cNvGrpSpPr/>
          <p:nvPr/>
        </p:nvGrpSpPr>
        <p:grpSpPr>
          <a:xfrm>
            <a:off x="3159166" y="3535748"/>
            <a:ext cx="1545582" cy="621899"/>
            <a:chOff x="2981151" y="3274362"/>
            <a:chExt cx="1545582" cy="621899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DACFFD3C-EF81-4441-904E-5C614747ED42}"/>
                </a:ext>
              </a:extLst>
            </p:cNvPr>
            <p:cNvSpPr txBox="1"/>
            <p:nvPr/>
          </p:nvSpPr>
          <p:spPr>
            <a:xfrm>
              <a:off x="3342397" y="3274362"/>
              <a:ext cx="11843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u="none" dirty="0">
                  <a:solidFill>
                    <a:schemeClr val="accent6">
                      <a:lumMod val="50000"/>
                    </a:schemeClr>
                  </a:solidFill>
                </a:rPr>
                <a:t>Placebo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8A2E4B6D-28D6-4EC4-8B1D-1FE46B3B5034}"/>
                </a:ext>
              </a:extLst>
            </p:cNvPr>
            <p:cNvSpPr txBox="1"/>
            <p:nvPr/>
          </p:nvSpPr>
          <p:spPr>
            <a:xfrm>
              <a:off x="3342397" y="3588484"/>
              <a:ext cx="11843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u="none" dirty="0">
                  <a:solidFill>
                    <a:schemeClr val="accent6">
                      <a:lumMod val="50000"/>
                    </a:schemeClr>
                  </a:solidFill>
                </a:rPr>
                <a:t>FCM</a:t>
              </a: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6B1CE350-01A8-44A6-B912-2748932B708A}"/>
                </a:ext>
              </a:extLst>
            </p:cNvPr>
            <p:cNvSpPr/>
            <p:nvPr/>
          </p:nvSpPr>
          <p:spPr>
            <a:xfrm>
              <a:off x="2981151" y="3431222"/>
              <a:ext cx="355077" cy="0"/>
            </a:xfrm>
            <a:custGeom>
              <a:avLst/>
              <a:gdLst>
                <a:gd name="connsiteX0" fmla="*/ 355077 w 355077"/>
                <a:gd name="connsiteY0" fmla="*/ 0 h 0"/>
                <a:gd name="connsiteX1" fmla="*/ 0 w 35507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5077">
                  <a:moveTo>
                    <a:pt x="355077" y="0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DD3AD50-CB0E-4BC1-9160-1926E0FE1EC1}"/>
                </a:ext>
              </a:extLst>
            </p:cNvPr>
            <p:cNvSpPr/>
            <p:nvPr/>
          </p:nvSpPr>
          <p:spPr>
            <a:xfrm>
              <a:off x="2981151" y="3733435"/>
              <a:ext cx="355077" cy="0"/>
            </a:xfrm>
            <a:custGeom>
              <a:avLst/>
              <a:gdLst>
                <a:gd name="connsiteX0" fmla="*/ 355077 w 355077"/>
                <a:gd name="connsiteY0" fmla="*/ 0 h 0"/>
                <a:gd name="connsiteX1" fmla="*/ 0 w 35507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5077">
                  <a:moveTo>
                    <a:pt x="355077" y="0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C0FB77B0-EED7-4538-8266-F8C09E9DBEFF}"/>
              </a:ext>
            </a:extLst>
          </p:cNvPr>
          <p:cNvSpPr txBox="1"/>
          <p:nvPr/>
        </p:nvSpPr>
        <p:spPr>
          <a:xfrm>
            <a:off x="4267363" y="5338073"/>
            <a:ext cx="4264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none" dirty="0">
                <a:solidFill>
                  <a:schemeClr val="accent6">
                    <a:lumMod val="50000"/>
                  </a:schemeClr>
                </a:solidFill>
              </a:rPr>
              <a:t>Time since randomisation (weeks)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2B7E517-A3F2-4CEC-844B-17EF26A4FB2F}"/>
              </a:ext>
            </a:extLst>
          </p:cNvPr>
          <p:cNvGrpSpPr/>
          <p:nvPr/>
        </p:nvGrpSpPr>
        <p:grpSpPr>
          <a:xfrm>
            <a:off x="2178978" y="1738655"/>
            <a:ext cx="521521" cy="3465648"/>
            <a:chOff x="1910428" y="1977013"/>
            <a:chExt cx="521521" cy="3465648"/>
          </a:xfrm>
        </p:grpSpPr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A19F2D9B-B897-4661-B984-B0F69745F8D6}"/>
                </a:ext>
              </a:extLst>
            </p:cNvPr>
            <p:cNvSpPr txBox="1"/>
            <p:nvPr/>
          </p:nvSpPr>
          <p:spPr>
            <a:xfrm>
              <a:off x="1910428" y="1977013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1.0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580575A5-59B5-476C-B3CC-FA8AC2582059}"/>
                </a:ext>
              </a:extLst>
            </p:cNvPr>
            <p:cNvSpPr txBox="1"/>
            <p:nvPr/>
          </p:nvSpPr>
          <p:spPr>
            <a:xfrm>
              <a:off x="1910428" y="2295878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0.9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E9ABEE8C-52A9-4E04-A1AD-3A7326E6FF2C}"/>
                </a:ext>
              </a:extLst>
            </p:cNvPr>
            <p:cNvSpPr txBox="1"/>
            <p:nvPr/>
          </p:nvSpPr>
          <p:spPr>
            <a:xfrm>
              <a:off x="1910428" y="2614743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0.8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040E1EBE-7E12-406C-9048-39476BB94280}"/>
                </a:ext>
              </a:extLst>
            </p:cNvPr>
            <p:cNvSpPr txBox="1"/>
            <p:nvPr/>
          </p:nvSpPr>
          <p:spPr>
            <a:xfrm>
              <a:off x="1910428" y="2933608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0.7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54F3C112-D430-43AA-9C0C-CC3099DF3418}"/>
                </a:ext>
              </a:extLst>
            </p:cNvPr>
            <p:cNvSpPr txBox="1"/>
            <p:nvPr/>
          </p:nvSpPr>
          <p:spPr>
            <a:xfrm>
              <a:off x="1910428" y="3252473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0.6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5E7785C5-9C09-4463-80B3-750C5C7B945D}"/>
                </a:ext>
              </a:extLst>
            </p:cNvPr>
            <p:cNvSpPr txBox="1"/>
            <p:nvPr/>
          </p:nvSpPr>
          <p:spPr>
            <a:xfrm>
              <a:off x="1910428" y="3571338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0.5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759ECC41-F127-4BF8-BBB7-D008BF5B320A}"/>
                </a:ext>
              </a:extLst>
            </p:cNvPr>
            <p:cNvSpPr txBox="1"/>
            <p:nvPr/>
          </p:nvSpPr>
          <p:spPr>
            <a:xfrm>
              <a:off x="1910428" y="3890203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0.4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ACF31950-088B-46A0-8B36-F4B90F137903}"/>
                </a:ext>
              </a:extLst>
            </p:cNvPr>
            <p:cNvSpPr txBox="1"/>
            <p:nvPr/>
          </p:nvSpPr>
          <p:spPr>
            <a:xfrm>
              <a:off x="1910428" y="4209068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0.3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C7189DDF-68B8-4E26-ADDA-14E16E6E135E}"/>
                </a:ext>
              </a:extLst>
            </p:cNvPr>
            <p:cNvSpPr txBox="1"/>
            <p:nvPr/>
          </p:nvSpPr>
          <p:spPr>
            <a:xfrm>
              <a:off x="1910428" y="4527933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0.2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98C3678-38A5-4793-B37D-EA1406B3C7A1}"/>
                </a:ext>
              </a:extLst>
            </p:cNvPr>
            <p:cNvSpPr txBox="1"/>
            <p:nvPr/>
          </p:nvSpPr>
          <p:spPr>
            <a:xfrm>
              <a:off x="1910428" y="4846798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0.1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DAF5DD15-F836-492E-B49F-AE23F945E9C3}"/>
                </a:ext>
              </a:extLst>
            </p:cNvPr>
            <p:cNvSpPr txBox="1"/>
            <p:nvPr/>
          </p:nvSpPr>
          <p:spPr>
            <a:xfrm>
              <a:off x="1910428" y="5165662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0.0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A6491E7-7A67-4060-9FED-F7E3437E1B9D}"/>
              </a:ext>
            </a:extLst>
          </p:cNvPr>
          <p:cNvGrpSpPr/>
          <p:nvPr/>
        </p:nvGrpSpPr>
        <p:grpSpPr>
          <a:xfrm>
            <a:off x="2674663" y="1856917"/>
            <a:ext cx="64008" cy="3224753"/>
            <a:chOff x="2175510" y="2065020"/>
            <a:chExt cx="853440" cy="3809970"/>
          </a:xfrm>
        </p:grpSpPr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47542E3A-A21E-4250-AC83-4B20C61EC755}"/>
                </a:ext>
              </a:extLst>
            </p:cNvPr>
            <p:cNvSpPr/>
            <p:nvPr/>
          </p:nvSpPr>
          <p:spPr>
            <a:xfrm>
              <a:off x="2175510" y="2065020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8E858CD9-826D-4452-AFA6-DB182ECCB155}"/>
                </a:ext>
              </a:extLst>
            </p:cNvPr>
            <p:cNvSpPr/>
            <p:nvPr/>
          </p:nvSpPr>
          <p:spPr>
            <a:xfrm>
              <a:off x="2175510" y="2446017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CA5340E7-BBF1-476F-A47C-64A04253FAEE}"/>
                </a:ext>
              </a:extLst>
            </p:cNvPr>
            <p:cNvSpPr/>
            <p:nvPr/>
          </p:nvSpPr>
          <p:spPr>
            <a:xfrm>
              <a:off x="2175510" y="2827014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CE3851D4-45A9-44E9-AB0E-A5D5C8EC07B2}"/>
                </a:ext>
              </a:extLst>
            </p:cNvPr>
            <p:cNvSpPr/>
            <p:nvPr/>
          </p:nvSpPr>
          <p:spPr>
            <a:xfrm>
              <a:off x="2175510" y="3208011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35DC421B-FB28-4867-8D8E-6A581ABA8E1E}"/>
                </a:ext>
              </a:extLst>
            </p:cNvPr>
            <p:cNvSpPr/>
            <p:nvPr/>
          </p:nvSpPr>
          <p:spPr>
            <a:xfrm>
              <a:off x="2175510" y="3589008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55F3EE3-D596-4467-96FA-CE4393BF89CB}"/>
                </a:ext>
              </a:extLst>
            </p:cNvPr>
            <p:cNvSpPr/>
            <p:nvPr/>
          </p:nvSpPr>
          <p:spPr>
            <a:xfrm>
              <a:off x="2175510" y="3970005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17766F26-C4A3-4C9A-809C-3A0FE07C8FC9}"/>
                </a:ext>
              </a:extLst>
            </p:cNvPr>
            <p:cNvSpPr/>
            <p:nvPr/>
          </p:nvSpPr>
          <p:spPr>
            <a:xfrm>
              <a:off x="2175510" y="4351002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093D61E1-EB8E-4ABF-837C-12603456CF5C}"/>
                </a:ext>
              </a:extLst>
            </p:cNvPr>
            <p:cNvSpPr/>
            <p:nvPr/>
          </p:nvSpPr>
          <p:spPr>
            <a:xfrm>
              <a:off x="2175510" y="4731999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5A62E5DC-C31C-4DFE-8C37-405675342FF3}"/>
                </a:ext>
              </a:extLst>
            </p:cNvPr>
            <p:cNvSpPr/>
            <p:nvPr/>
          </p:nvSpPr>
          <p:spPr>
            <a:xfrm>
              <a:off x="2175510" y="5112996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09BCAFE5-A9C2-4602-AC20-EEC0CD006BAB}"/>
                </a:ext>
              </a:extLst>
            </p:cNvPr>
            <p:cNvSpPr/>
            <p:nvPr/>
          </p:nvSpPr>
          <p:spPr>
            <a:xfrm>
              <a:off x="2175510" y="5493993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19D00BA3-574E-4088-A816-7D91FEDF733E}"/>
                </a:ext>
              </a:extLst>
            </p:cNvPr>
            <p:cNvSpPr/>
            <p:nvPr/>
          </p:nvSpPr>
          <p:spPr>
            <a:xfrm>
              <a:off x="2175510" y="5874990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DAE07914-DF21-42A7-B250-70C4E88E9E64}"/>
              </a:ext>
            </a:extLst>
          </p:cNvPr>
          <p:cNvGrpSpPr/>
          <p:nvPr/>
        </p:nvGrpSpPr>
        <p:grpSpPr>
          <a:xfrm>
            <a:off x="2738326" y="5077939"/>
            <a:ext cx="7082526" cy="73152"/>
            <a:chOff x="2236470" y="5874990"/>
            <a:chExt cx="7781162" cy="94685"/>
          </a:xfrm>
        </p:grpSpPr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0BF58A7D-7969-4B90-9398-86540926372A}"/>
                </a:ext>
              </a:extLst>
            </p:cNvPr>
            <p:cNvSpPr/>
            <p:nvPr/>
          </p:nvSpPr>
          <p:spPr>
            <a:xfrm rot="5400000">
              <a:off x="8174637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7431064-9A8A-43F4-B538-1A0C32468036}"/>
                </a:ext>
              </a:extLst>
            </p:cNvPr>
            <p:cNvSpPr/>
            <p:nvPr/>
          </p:nvSpPr>
          <p:spPr>
            <a:xfrm rot="5400000">
              <a:off x="7576086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79F94F85-7788-4B50-884E-D631AE214128}"/>
                </a:ext>
              </a:extLst>
            </p:cNvPr>
            <p:cNvSpPr/>
            <p:nvPr/>
          </p:nvSpPr>
          <p:spPr>
            <a:xfrm rot="5400000">
              <a:off x="6977535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1EA3A31B-2258-4C8F-9C2B-7789608AE316}"/>
                </a:ext>
              </a:extLst>
            </p:cNvPr>
            <p:cNvSpPr/>
            <p:nvPr/>
          </p:nvSpPr>
          <p:spPr>
            <a:xfrm rot="5400000">
              <a:off x="6378984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F0185AA2-A139-4A15-BA78-16BB28473F0A}"/>
                </a:ext>
              </a:extLst>
            </p:cNvPr>
            <p:cNvSpPr/>
            <p:nvPr/>
          </p:nvSpPr>
          <p:spPr>
            <a:xfrm rot="5400000">
              <a:off x="5780433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42CF2F6-BE4B-4CCC-91CD-56F112DEA52A}"/>
                </a:ext>
              </a:extLst>
            </p:cNvPr>
            <p:cNvSpPr/>
            <p:nvPr/>
          </p:nvSpPr>
          <p:spPr>
            <a:xfrm rot="5400000">
              <a:off x="5181882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438F6E6F-2B97-4505-AD33-14755F378328}"/>
                </a:ext>
              </a:extLst>
            </p:cNvPr>
            <p:cNvSpPr/>
            <p:nvPr/>
          </p:nvSpPr>
          <p:spPr>
            <a:xfrm rot="5400000">
              <a:off x="4583331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F839858B-67B8-4FF9-8AE4-6617106E1443}"/>
                </a:ext>
              </a:extLst>
            </p:cNvPr>
            <p:cNvSpPr/>
            <p:nvPr/>
          </p:nvSpPr>
          <p:spPr>
            <a:xfrm rot="5400000">
              <a:off x="3984780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77F96B58-4B31-4672-A4D3-DD159B9DEEEF}"/>
                </a:ext>
              </a:extLst>
            </p:cNvPr>
            <p:cNvSpPr/>
            <p:nvPr/>
          </p:nvSpPr>
          <p:spPr>
            <a:xfrm rot="5400000">
              <a:off x="3386229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6627A71-3393-435A-913D-1A1705AC1DB3}"/>
                </a:ext>
              </a:extLst>
            </p:cNvPr>
            <p:cNvSpPr/>
            <p:nvPr/>
          </p:nvSpPr>
          <p:spPr>
            <a:xfrm rot="5400000">
              <a:off x="2787678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DB4C2262-5E41-4BBB-A5EF-D4BF621A6ABB}"/>
                </a:ext>
              </a:extLst>
            </p:cNvPr>
            <p:cNvSpPr/>
            <p:nvPr/>
          </p:nvSpPr>
          <p:spPr>
            <a:xfrm rot="5400000">
              <a:off x="2189127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A5BF857-B717-4776-94A0-CCA3EC132F24}"/>
                </a:ext>
              </a:extLst>
            </p:cNvPr>
            <p:cNvSpPr/>
            <p:nvPr/>
          </p:nvSpPr>
          <p:spPr>
            <a:xfrm rot="5400000">
              <a:off x="9970289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A1DDC86B-EF4E-498B-AA2F-9CF60C66289D}"/>
                </a:ext>
              </a:extLst>
            </p:cNvPr>
            <p:cNvSpPr/>
            <p:nvPr/>
          </p:nvSpPr>
          <p:spPr>
            <a:xfrm rot="5400000">
              <a:off x="9371739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42D5286E-4ECF-4201-A556-8109EF252F32}"/>
                </a:ext>
              </a:extLst>
            </p:cNvPr>
            <p:cNvSpPr/>
            <p:nvPr/>
          </p:nvSpPr>
          <p:spPr>
            <a:xfrm rot="5400000">
              <a:off x="8773188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11381D94-DA18-4CD6-8C4B-65C8B51F2A84}"/>
              </a:ext>
            </a:extLst>
          </p:cNvPr>
          <p:cNvSpPr/>
          <p:nvPr/>
        </p:nvSpPr>
        <p:spPr>
          <a:xfrm>
            <a:off x="2736896" y="1854724"/>
            <a:ext cx="7083956" cy="3224752"/>
          </a:xfrm>
          <a:custGeom>
            <a:avLst/>
            <a:gdLst>
              <a:gd name="connsiteX0" fmla="*/ 0 w 4225290"/>
              <a:gd name="connsiteY0" fmla="*/ 0 h 1737360"/>
              <a:gd name="connsiteX1" fmla="*/ 0 w 4225290"/>
              <a:gd name="connsiteY1" fmla="*/ 1737360 h 1737360"/>
              <a:gd name="connsiteX2" fmla="*/ 4225290 w 4225290"/>
              <a:gd name="connsiteY2" fmla="*/ 1737360 h 173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25290" h="1737360">
                <a:moveTo>
                  <a:pt x="0" y="0"/>
                </a:moveTo>
                <a:lnTo>
                  <a:pt x="0" y="1737360"/>
                </a:lnTo>
                <a:lnTo>
                  <a:pt x="4225290" y="173736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86D4F5F-7A29-4993-B48A-1F3F3B205285}"/>
              </a:ext>
            </a:extLst>
          </p:cNvPr>
          <p:cNvSpPr txBox="1"/>
          <p:nvPr/>
        </p:nvSpPr>
        <p:spPr>
          <a:xfrm>
            <a:off x="2551443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3ED3C363-3926-47F9-ABBF-470C7CEB643D}"/>
              </a:ext>
            </a:extLst>
          </p:cNvPr>
          <p:cNvSpPr txBox="1"/>
          <p:nvPr/>
        </p:nvSpPr>
        <p:spPr>
          <a:xfrm>
            <a:off x="3095674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1B63C520-1A6F-44E3-8868-DF52CAA4516A}"/>
              </a:ext>
            </a:extLst>
          </p:cNvPr>
          <p:cNvSpPr txBox="1"/>
          <p:nvPr/>
        </p:nvSpPr>
        <p:spPr>
          <a:xfrm>
            <a:off x="4219356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12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1AF8C69-AE3A-48FB-B57D-5D3AA55F49DB}"/>
              </a:ext>
            </a:extLst>
          </p:cNvPr>
          <p:cNvSpPr txBox="1"/>
          <p:nvPr/>
        </p:nvSpPr>
        <p:spPr>
          <a:xfrm>
            <a:off x="5847285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24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46FF592C-8D51-4BB1-98D6-61383154E72C}"/>
              </a:ext>
            </a:extLst>
          </p:cNvPr>
          <p:cNvSpPr txBox="1"/>
          <p:nvPr/>
        </p:nvSpPr>
        <p:spPr>
          <a:xfrm>
            <a:off x="7493077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36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FD0EC0A5-8F9F-4325-9D47-5F1AED5C9596}"/>
              </a:ext>
            </a:extLst>
          </p:cNvPr>
          <p:cNvSpPr txBox="1"/>
          <p:nvPr/>
        </p:nvSpPr>
        <p:spPr>
          <a:xfrm>
            <a:off x="9654871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none" dirty="0">
                <a:solidFill>
                  <a:schemeClr val="accent6">
                    <a:lumMod val="50000"/>
                  </a:schemeClr>
                </a:solidFill>
              </a:rPr>
              <a:t>52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74E6FB68-2C14-4FAB-B6C3-66CFDF351C03}"/>
              </a:ext>
            </a:extLst>
          </p:cNvPr>
          <p:cNvSpPr txBox="1"/>
          <p:nvPr/>
        </p:nvSpPr>
        <p:spPr>
          <a:xfrm>
            <a:off x="1236053" y="5614898"/>
            <a:ext cx="2003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none" dirty="0">
                <a:solidFill>
                  <a:schemeClr val="accent6">
                    <a:lumMod val="50000"/>
                  </a:schemeClr>
                </a:solidFill>
              </a:rPr>
              <a:t>Number at risk</a:t>
            </a:r>
          </a:p>
        </p:txBody>
      </p:sp>
      <p:graphicFrame>
        <p:nvGraphicFramePr>
          <p:cNvPr id="140" name="Table 81">
            <a:extLst>
              <a:ext uri="{FF2B5EF4-FFF2-40B4-BE49-F238E27FC236}">
                <a16:creationId xmlns:a16="http://schemas.microsoft.com/office/drawing/2014/main" id="{D51654BC-7430-4928-ADC8-79856AC4C4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39676"/>
              </p:ext>
            </p:extLst>
          </p:nvPr>
        </p:nvGraphicFramePr>
        <p:xfrm>
          <a:off x="2337004" y="5909457"/>
          <a:ext cx="8128002" cy="405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13">
                  <a:extLst>
                    <a:ext uri="{9D8B030D-6E8A-4147-A177-3AD203B41FA5}">
                      <a16:colId xmlns:a16="http://schemas.microsoft.com/office/drawing/2014/main" val="22669973"/>
                    </a:ext>
                  </a:extLst>
                </a:gridCol>
                <a:gridCol w="1113577">
                  <a:extLst>
                    <a:ext uri="{9D8B030D-6E8A-4147-A177-3AD203B41FA5}">
                      <a16:colId xmlns:a16="http://schemas.microsoft.com/office/drawing/2014/main" val="2580886209"/>
                    </a:ext>
                  </a:extLst>
                </a:gridCol>
                <a:gridCol w="1656784">
                  <a:extLst>
                    <a:ext uri="{9D8B030D-6E8A-4147-A177-3AD203B41FA5}">
                      <a16:colId xmlns:a16="http://schemas.microsoft.com/office/drawing/2014/main" val="3974702266"/>
                    </a:ext>
                  </a:extLst>
                </a:gridCol>
                <a:gridCol w="1629623">
                  <a:extLst>
                    <a:ext uri="{9D8B030D-6E8A-4147-A177-3AD203B41FA5}">
                      <a16:colId xmlns:a16="http://schemas.microsoft.com/office/drawing/2014/main" val="2192927478"/>
                    </a:ext>
                  </a:extLst>
                </a:gridCol>
                <a:gridCol w="2181886">
                  <a:extLst>
                    <a:ext uri="{9D8B030D-6E8A-4147-A177-3AD203B41FA5}">
                      <a16:colId xmlns:a16="http://schemas.microsoft.com/office/drawing/2014/main" val="2117512829"/>
                    </a:ext>
                  </a:extLst>
                </a:gridCol>
                <a:gridCol w="826119">
                  <a:extLst>
                    <a:ext uri="{9D8B030D-6E8A-4147-A177-3AD203B41FA5}">
                      <a16:colId xmlns:a16="http://schemas.microsoft.com/office/drawing/2014/main" val="1324257078"/>
                    </a:ext>
                  </a:extLst>
                </a:gridCol>
              </a:tblGrid>
              <a:tr h="202729"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FCM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544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509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483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468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289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5478988"/>
                  </a:ext>
                </a:extLst>
              </a:tr>
              <a:tr h="202729"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Control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537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511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486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465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285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976749"/>
                  </a:ext>
                </a:extLst>
              </a:tr>
            </a:tbl>
          </a:graphicData>
        </a:graphic>
      </p:graphicFrame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303449B2-6FFB-4F5F-A40A-16BA120EBB26}"/>
              </a:ext>
            </a:extLst>
          </p:cNvPr>
          <p:cNvSpPr/>
          <p:nvPr/>
        </p:nvSpPr>
        <p:spPr>
          <a:xfrm>
            <a:off x="2732395" y="4608944"/>
            <a:ext cx="7083954" cy="470150"/>
          </a:xfrm>
          <a:custGeom>
            <a:avLst/>
            <a:gdLst>
              <a:gd name="connsiteX0" fmla="*/ -8 w 7083954"/>
              <a:gd name="connsiteY0" fmla="*/ 469849 h 470150"/>
              <a:gd name="connsiteX1" fmla="*/ 313733 w 7083954"/>
              <a:gd name="connsiteY1" fmla="*/ 469849 h 470150"/>
              <a:gd name="connsiteX2" fmla="*/ 313733 w 7083954"/>
              <a:gd name="connsiteY2" fmla="*/ 440020 h 470150"/>
              <a:gd name="connsiteX3" fmla="*/ 332998 w 7083954"/>
              <a:gd name="connsiteY3" fmla="*/ 440020 h 470150"/>
              <a:gd name="connsiteX4" fmla="*/ 332998 w 7083954"/>
              <a:gd name="connsiteY4" fmla="*/ 430078 h 470150"/>
              <a:gd name="connsiteX5" fmla="*/ 620595 w 7083954"/>
              <a:gd name="connsiteY5" fmla="*/ 430078 h 470150"/>
              <a:gd name="connsiteX6" fmla="*/ 620595 w 7083954"/>
              <a:gd name="connsiteY6" fmla="*/ 415874 h 470150"/>
              <a:gd name="connsiteX7" fmla="*/ 741688 w 7083954"/>
              <a:gd name="connsiteY7" fmla="*/ 415874 h 470150"/>
              <a:gd name="connsiteX8" fmla="*/ 741688 w 7083954"/>
              <a:gd name="connsiteY8" fmla="*/ 404510 h 470150"/>
              <a:gd name="connsiteX9" fmla="*/ 847645 w 7083954"/>
              <a:gd name="connsiteY9" fmla="*/ 404510 h 470150"/>
              <a:gd name="connsiteX10" fmla="*/ 847645 w 7083954"/>
              <a:gd name="connsiteY10" fmla="*/ 387466 h 470150"/>
              <a:gd name="connsiteX11" fmla="*/ 994883 w 7083954"/>
              <a:gd name="connsiteY11" fmla="*/ 387466 h 470150"/>
              <a:gd name="connsiteX12" fmla="*/ 991443 w 7083954"/>
              <a:gd name="connsiteY12" fmla="*/ 383915 h 470150"/>
              <a:gd name="connsiteX13" fmla="*/ 1117352 w 7083954"/>
              <a:gd name="connsiteY13" fmla="*/ 383915 h 470150"/>
              <a:gd name="connsiteX14" fmla="*/ 1117352 w 7083954"/>
              <a:gd name="connsiteY14" fmla="*/ 365450 h 470150"/>
              <a:gd name="connsiteX15" fmla="*/ 1206796 w 7083954"/>
              <a:gd name="connsiteY15" fmla="*/ 365450 h 470150"/>
              <a:gd name="connsiteX16" fmla="*/ 1206796 w 7083954"/>
              <a:gd name="connsiteY16" fmla="*/ 357637 h 470150"/>
              <a:gd name="connsiteX17" fmla="*/ 1253582 w 7083954"/>
              <a:gd name="connsiteY17" fmla="*/ 357637 h 470150"/>
              <a:gd name="connsiteX18" fmla="*/ 1253582 w 7083954"/>
              <a:gd name="connsiteY18" fmla="*/ 344854 h 470150"/>
              <a:gd name="connsiteX19" fmla="*/ 1268719 w 7083954"/>
              <a:gd name="connsiteY19" fmla="*/ 344854 h 470150"/>
              <a:gd name="connsiteX20" fmla="*/ 1268719 w 7083954"/>
              <a:gd name="connsiteY20" fmla="*/ 336331 h 470150"/>
              <a:gd name="connsiteX21" fmla="*/ 1384308 w 7083954"/>
              <a:gd name="connsiteY21" fmla="*/ 336331 h 470150"/>
              <a:gd name="connsiteX22" fmla="*/ 1384308 w 7083954"/>
              <a:gd name="connsiteY22" fmla="*/ 323548 h 470150"/>
              <a:gd name="connsiteX23" fmla="*/ 1473752 w 7083954"/>
              <a:gd name="connsiteY23" fmla="*/ 323548 h 470150"/>
              <a:gd name="connsiteX24" fmla="*/ 1473752 w 7083954"/>
              <a:gd name="connsiteY24" fmla="*/ 312185 h 470150"/>
              <a:gd name="connsiteX25" fmla="*/ 1607230 w 7083954"/>
              <a:gd name="connsiteY25" fmla="*/ 312185 h 470150"/>
              <a:gd name="connsiteX26" fmla="*/ 1607230 w 7083954"/>
              <a:gd name="connsiteY26" fmla="*/ 299401 h 470150"/>
              <a:gd name="connsiteX27" fmla="*/ 1654016 w 7083954"/>
              <a:gd name="connsiteY27" fmla="*/ 299401 h 470150"/>
              <a:gd name="connsiteX28" fmla="*/ 1654016 w 7083954"/>
              <a:gd name="connsiteY28" fmla="*/ 289458 h 470150"/>
              <a:gd name="connsiteX29" fmla="*/ 1750340 w 7083954"/>
              <a:gd name="connsiteY29" fmla="*/ 289458 h 470150"/>
              <a:gd name="connsiteX30" fmla="*/ 1750340 w 7083954"/>
              <a:gd name="connsiteY30" fmla="*/ 282357 h 470150"/>
              <a:gd name="connsiteX31" fmla="*/ 1920971 w 7083954"/>
              <a:gd name="connsiteY31" fmla="*/ 282357 h 470150"/>
              <a:gd name="connsiteX32" fmla="*/ 1920971 w 7083954"/>
              <a:gd name="connsiteY32" fmla="*/ 273834 h 470150"/>
              <a:gd name="connsiteX33" fmla="*/ 2127380 w 7083954"/>
              <a:gd name="connsiteY33" fmla="*/ 273834 h 470150"/>
              <a:gd name="connsiteX34" fmla="*/ 2127380 w 7083954"/>
              <a:gd name="connsiteY34" fmla="*/ 261050 h 470150"/>
              <a:gd name="connsiteX35" fmla="*/ 2289755 w 7083954"/>
              <a:gd name="connsiteY35" fmla="*/ 261050 h 470150"/>
              <a:gd name="connsiteX36" fmla="*/ 2289755 w 7083954"/>
              <a:gd name="connsiteY36" fmla="*/ 249687 h 470150"/>
              <a:gd name="connsiteX37" fmla="*/ 2381951 w 7083954"/>
              <a:gd name="connsiteY37" fmla="*/ 249687 h 470150"/>
              <a:gd name="connsiteX38" fmla="*/ 2381951 w 7083954"/>
              <a:gd name="connsiteY38" fmla="*/ 236904 h 470150"/>
              <a:gd name="connsiteX39" fmla="*/ 2904854 w 7083954"/>
              <a:gd name="connsiteY39" fmla="*/ 236904 h 470150"/>
              <a:gd name="connsiteX40" fmla="*/ 2904854 w 7083954"/>
              <a:gd name="connsiteY40" fmla="*/ 226961 h 470150"/>
              <a:gd name="connsiteX41" fmla="*/ 2922743 w 7083954"/>
              <a:gd name="connsiteY41" fmla="*/ 226961 h 470150"/>
              <a:gd name="connsiteX42" fmla="*/ 2922743 w 7083954"/>
              <a:gd name="connsiteY42" fmla="*/ 211337 h 470150"/>
              <a:gd name="connsiteX43" fmla="*/ 3009434 w 7083954"/>
              <a:gd name="connsiteY43" fmla="*/ 211337 h 470150"/>
              <a:gd name="connsiteX44" fmla="*/ 3009434 w 7083954"/>
              <a:gd name="connsiteY44" fmla="*/ 199974 h 470150"/>
              <a:gd name="connsiteX45" fmla="*/ 3434637 w 7083954"/>
              <a:gd name="connsiteY45" fmla="*/ 199974 h 470150"/>
              <a:gd name="connsiteX46" fmla="*/ 3434637 w 7083954"/>
              <a:gd name="connsiteY46" fmla="*/ 188610 h 470150"/>
              <a:gd name="connsiteX47" fmla="*/ 3734618 w 7083954"/>
              <a:gd name="connsiteY47" fmla="*/ 188610 h 470150"/>
              <a:gd name="connsiteX48" fmla="*/ 3734618 w 7083954"/>
              <a:gd name="connsiteY48" fmla="*/ 180088 h 470150"/>
              <a:gd name="connsiteX49" fmla="*/ 4157068 w 7083954"/>
              <a:gd name="connsiteY49" fmla="*/ 180088 h 470150"/>
              <a:gd name="connsiteX50" fmla="*/ 4157068 w 7083954"/>
              <a:gd name="connsiteY50" fmla="*/ 168725 h 470150"/>
              <a:gd name="connsiteX51" fmla="*/ 4673090 w 7083954"/>
              <a:gd name="connsiteY51" fmla="*/ 168725 h 470150"/>
              <a:gd name="connsiteX52" fmla="*/ 4673090 w 7083954"/>
              <a:gd name="connsiteY52" fmla="*/ 154521 h 470150"/>
              <a:gd name="connsiteX53" fmla="*/ 5072148 w 7083954"/>
              <a:gd name="connsiteY53" fmla="*/ 154521 h 470150"/>
              <a:gd name="connsiteX54" fmla="*/ 5072148 w 7083954"/>
              <a:gd name="connsiteY54" fmla="*/ 143158 h 470150"/>
              <a:gd name="connsiteX55" fmla="*/ 5281309 w 7083954"/>
              <a:gd name="connsiteY55" fmla="*/ 143158 h 470150"/>
              <a:gd name="connsiteX56" fmla="*/ 5281309 w 7083954"/>
              <a:gd name="connsiteY56" fmla="*/ 128954 h 470150"/>
              <a:gd name="connsiteX57" fmla="*/ 5424419 w 7083954"/>
              <a:gd name="connsiteY57" fmla="*/ 128954 h 470150"/>
              <a:gd name="connsiteX58" fmla="*/ 5424419 w 7083954"/>
              <a:gd name="connsiteY58" fmla="*/ 119011 h 470150"/>
              <a:gd name="connsiteX59" fmla="*/ 5479462 w 7083954"/>
              <a:gd name="connsiteY59" fmla="*/ 119011 h 470150"/>
              <a:gd name="connsiteX60" fmla="*/ 5479462 w 7083954"/>
              <a:gd name="connsiteY60" fmla="*/ 109068 h 470150"/>
              <a:gd name="connsiteX61" fmla="*/ 5652845 w 7083954"/>
              <a:gd name="connsiteY61" fmla="*/ 109068 h 470150"/>
              <a:gd name="connsiteX62" fmla="*/ 5652845 w 7083954"/>
              <a:gd name="connsiteY62" fmla="*/ 93444 h 470150"/>
              <a:gd name="connsiteX63" fmla="*/ 5681742 w 7083954"/>
              <a:gd name="connsiteY63" fmla="*/ 93444 h 470150"/>
              <a:gd name="connsiteX64" fmla="*/ 5681742 w 7083954"/>
              <a:gd name="connsiteY64" fmla="*/ 83501 h 470150"/>
              <a:gd name="connsiteX65" fmla="*/ 5860630 w 7083954"/>
              <a:gd name="connsiteY65" fmla="*/ 83501 h 470150"/>
              <a:gd name="connsiteX66" fmla="*/ 5860630 w 7083954"/>
              <a:gd name="connsiteY66" fmla="*/ 70718 h 470150"/>
              <a:gd name="connsiteX67" fmla="*/ 6017501 w 7083954"/>
              <a:gd name="connsiteY67" fmla="*/ 70718 h 470150"/>
              <a:gd name="connsiteX68" fmla="*/ 6017501 w 7083954"/>
              <a:gd name="connsiteY68" fmla="*/ 47991 h 470150"/>
              <a:gd name="connsiteX69" fmla="*/ 6117953 w 7083954"/>
              <a:gd name="connsiteY69" fmla="*/ 47991 h 470150"/>
              <a:gd name="connsiteX70" fmla="*/ 6117953 w 7083954"/>
              <a:gd name="connsiteY70" fmla="*/ 36628 h 470150"/>
              <a:gd name="connsiteX71" fmla="*/ 6186756 w 7083954"/>
              <a:gd name="connsiteY71" fmla="*/ 36628 h 470150"/>
              <a:gd name="connsiteX72" fmla="*/ 6186756 w 7083954"/>
              <a:gd name="connsiteY72" fmla="*/ 25265 h 470150"/>
              <a:gd name="connsiteX73" fmla="*/ 6361516 w 7083954"/>
              <a:gd name="connsiteY73" fmla="*/ 25265 h 470150"/>
              <a:gd name="connsiteX74" fmla="*/ 6361516 w 7083954"/>
              <a:gd name="connsiteY74" fmla="*/ 13902 h 470150"/>
              <a:gd name="connsiteX75" fmla="*/ 6500498 w 7083954"/>
              <a:gd name="connsiteY75" fmla="*/ 13902 h 470150"/>
              <a:gd name="connsiteX76" fmla="*/ 6500498 w 7083954"/>
              <a:gd name="connsiteY76" fmla="*/ -302 h 470150"/>
              <a:gd name="connsiteX77" fmla="*/ 7083947 w 7083954"/>
              <a:gd name="connsiteY77" fmla="*/ -302 h 4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7083954" h="470150">
                <a:moveTo>
                  <a:pt x="-8" y="469849"/>
                </a:moveTo>
                <a:lnTo>
                  <a:pt x="313733" y="469849"/>
                </a:lnTo>
                <a:lnTo>
                  <a:pt x="313733" y="440020"/>
                </a:lnTo>
                <a:lnTo>
                  <a:pt x="332998" y="440020"/>
                </a:lnTo>
                <a:lnTo>
                  <a:pt x="332998" y="430078"/>
                </a:lnTo>
                <a:lnTo>
                  <a:pt x="620595" y="430078"/>
                </a:lnTo>
                <a:lnTo>
                  <a:pt x="620595" y="415874"/>
                </a:lnTo>
                <a:lnTo>
                  <a:pt x="741688" y="415874"/>
                </a:lnTo>
                <a:lnTo>
                  <a:pt x="741688" y="404510"/>
                </a:lnTo>
                <a:lnTo>
                  <a:pt x="847645" y="404510"/>
                </a:lnTo>
                <a:lnTo>
                  <a:pt x="847645" y="387466"/>
                </a:lnTo>
                <a:lnTo>
                  <a:pt x="994883" y="387466"/>
                </a:lnTo>
                <a:lnTo>
                  <a:pt x="991443" y="383915"/>
                </a:lnTo>
                <a:lnTo>
                  <a:pt x="1117352" y="383915"/>
                </a:lnTo>
                <a:lnTo>
                  <a:pt x="1117352" y="365450"/>
                </a:lnTo>
                <a:lnTo>
                  <a:pt x="1206796" y="365450"/>
                </a:lnTo>
                <a:lnTo>
                  <a:pt x="1206796" y="357637"/>
                </a:lnTo>
                <a:lnTo>
                  <a:pt x="1253582" y="357637"/>
                </a:lnTo>
                <a:lnTo>
                  <a:pt x="1253582" y="344854"/>
                </a:lnTo>
                <a:lnTo>
                  <a:pt x="1268719" y="344854"/>
                </a:lnTo>
                <a:lnTo>
                  <a:pt x="1268719" y="336331"/>
                </a:lnTo>
                <a:lnTo>
                  <a:pt x="1384308" y="336331"/>
                </a:lnTo>
                <a:lnTo>
                  <a:pt x="1384308" y="323548"/>
                </a:lnTo>
                <a:lnTo>
                  <a:pt x="1473752" y="323548"/>
                </a:lnTo>
                <a:lnTo>
                  <a:pt x="1473752" y="312185"/>
                </a:lnTo>
                <a:lnTo>
                  <a:pt x="1607230" y="312185"/>
                </a:lnTo>
                <a:lnTo>
                  <a:pt x="1607230" y="299401"/>
                </a:lnTo>
                <a:lnTo>
                  <a:pt x="1654016" y="299401"/>
                </a:lnTo>
                <a:lnTo>
                  <a:pt x="1654016" y="289458"/>
                </a:lnTo>
                <a:lnTo>
                  <a:pt x="1750340" y="289458"/>
                </a:lnTo>
                <a:lnTo>
                  <a:pt x="1750340" y="282357"/>
                </a:lnTo>
                <a:lnTo>
                  <a:pt x="1920971" y="282357"/>
                </a:lnTo>
                <a:cubicBezTo>
                  <a:pt x="1919595" y="282357"/>
                  <a:pt x="1920971" y="273834"/>
                  <a:pt x="1920971" y="273834"/>
                </a:cubicBezTo>
                <a:lnTo>
                  <a:pt x="2127380" y="273834"/>
                </a:lnTo>
                <a:lnTo>
                  <a:pt x="2127380" y="261050"/>
                </a:lnTo>
                <a:lnTo>
                  <a:pt x="2289755" y="261050"/>
                </a:lnTo>
                <a:lnTo>
                  <a:pt x="2289755" y="249687"/>
                </a:lnTo>
                <a:lnTo>
                  <a:pt x="2381951" y="249687"/>
                </a:lnTo>
                <a:lnTo>
                  <a:pt x="2381951" y="236904"/>
                </a:lnTo>
                <a:lnTo>
                  <a:pt x="2904854" y="236904"/>
                </a:lnTo>
                <a:lnTo>
                  <a:pt x="2904854" y="226961"/>
                </a:lnTo>
                <a:lnTo>
                  <a:pt x="2922743" y="226961"/>
                </a:lnTo>
                <a:lnTo>
                  <a:pt x="2922743" y="211337"/>
                </a:lnTo>
                <a:lnTo>
                  <a:pt x="3009434" y="211337"/>
                </a:lnTo>
                <a:lnTo>
                  <a:pt x="3009434" y="199974"/>
                </a:lnTo>
                <a:lnTo>
                  <a:pt x="3434637" y="199974"/>
                </a:lnTo>
                <a:lnTo>
                  <a:pt x="3434637" y="188610"/>
                </a:lnTo>
                <a:lnTo>
                  <a:pt x="3734618" y="188610"/>
                </a:lnTo>
                <a:lnTo>
                  <a:pt x="3734618" y="180088"/>
                </a:lnTo>
                <a:lnTo>
                  <a:pt x="4157068" y="180088"/>
                </a:lnTo>
                <a:lnTo>
                  <a:pt x="4157068" y="168725"/>
                </a:lnTo>
                <a:lnTo>
                  <a:pt x="4673090" y="168725"/>
                </a:lnTo>
                <a:lnTo>
                  <a:pt x="4673090" y="154521"/>
                </a:lnTo>
                <a:lnTo>
                  <a:pt x="5072148" y="154521"/>
                </a:lnTo>
                <a:lnTo>
                  <a:pt x="5072148" y="143158"/>
                </a:lnTo>
                <a:lnTo>
                  <a:pt x="5281309" y="143158"/>
                </a:lnTo>
                <a:lnTo>
                  <a:pt x="5281309" y="128954"/>
                </a:lnTo>
                <a:lnTo>
                  <a:pt x="5424419" y="128954"/>
                </a:lnTo>
                <a:lnTo>
                  <a:pt x="5424419" y="119011"/>
                </a:lnTo>
                <a:lnTo>
                  <a:pt x="5479462" y="119011"/>
                </a:lnTo>
                <a:lnTo>
                  <a:pt x="5479462" y="109068"/>
                </a:lnTo>
                <a:lnTo>
                  <a:pt x="5652845" y="109068"/>
                </a:lnTo>
                <a:lnTo>
                  <a:pt x="5652845" y="93444"/>
                </a:lnTo>
                <a:lnTo>
                  <a:pt x="5681742" y="93444"/>
                </a:lnTo>
                <a:lnTo>
                  <a:pt x="5681742" y="83501"/>
                </a:lnTo>
                <a:lnTo>
                  <a:pt x="5860630" y="83501"/>
                </a:lnTo>
                <a:lnTo>
                  <a:pt x="5860630" y="70718"/>
                </a:lnTo>
                <a:lnTo>
                  <a:pt x="6017501" y="70718"/>
                </a:lnTo>
                <a:lnTo>
                  <a:pt x="6017501" y="47991"/>
                </a:lnTo>
                <a:lnTo>
                  <a:pt x="6117953" y="47991"/>
                </a:lnTo>
                <a:lnTo>
                  <a:pt x="6117953" y="36628"/>
                </a:lnTo>
                <a:lnTo>
                  <a:pt x="6186756" y="36628"/>
                </a:lnTo>
                <a:lnTo>
                  <a:pt x="6186756" y="25265"/>
                </a:lnTo>
                <a:lnTo>
                  <a:pt x="6361516" y="25265"/>
                </a:lnTo>
                <a:cubicBezTo>
                  <a:pt x="6361516" y="25265"/>
                  <a:pt x="6356011" y="13902"/>
                  <a:pt x="6361516" y="13902"/>
                </a:cubicBezTo>
                <a:lnTo>
                  <a:pt x="6500498" y="13902"/>
                </a:lnTo>
                <a:lnTo>
                  <a:pt x="6500498" y="-302"/>
                </a:lnTo>
                <a:lnTo>
                  <a:pt x="7083947" y="-302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327DA65B-74A9-4901-8914-23C7C810758D}"/>
              </a:ext>
            </a:extLst>
          </p:cNvPr>
          <p:cNvSpPr/>
          <p:nvPr/>
        </p:nvSpPr>
        <p:spPr>
          <a:xfrm>
            <a:off x="2732395" y="4596160"/>
            <a:ext cx="7083954" cy="482934"/>
          </a:xfrm>
          <a:custGeom>
            <a:avLst/>
            <a:gdLst>
              <a:gd name="connsiteX0" fmla="*/ -8 w 7083954"/>
              <a:gd name="connsiteY0" fmla="*/ 482632 h 482934"/>
              <a:gd name="connsiteX1" fmla="*/ 180256 w 7083954"/>
              <a:gd name="connsiteY1" fmla="*/ 482632 h 482934"/>
              <a:gd name="connsiteX2" fmla="*/ 180256 w 7083954"/>
              <a:gd name="connsiteY2" fmla="*/ 469849 h 482934"/>
              <a:gd name="connsiteX3" fmla="*/ 344007 w 7083954"/>
              <a:gd name="connsiteY3" fmla="*/ 469849 h 482934"/>
              <a:gd name="connsiteX4" fmla="*/ 344007 w 7083954"/>
              <a:gd name="connsiteY4" fmla="*/ 452804 h 482934"/>
              <a:gd name="connsiteX5" fmla="*/ 382537 w 7083954"/>
              <a:gd name="connsiteY5" fmla="*/ 452804 h 482934"/>
              <a:gd name="connsiteX6" fmla="*/ 382537 w 7083954"/>
              <a:gd name="connsiteY6" fmla="*/ 438600 h 482934"/>
              <a:gd name="connsiteX7" fmla="*/ 404553 w 7083954"/>
              <a:gd name="connsiteY7" fmla="*/ 438600 h 482934"/>
              <a:gd name="connsiteX8" fmla="*/ 404553 w 7083954"/>
              <a:gd name="connsiteY8" fmla="*/ 427237 h 482934"/>
              <a:gd name="connsiteX9" fmla="*/ 543535 w 7083954"/>
              <a:gd name="connsiteY9" fmla="*/ 427237 h 482934"/>
              <a:gd name="connsiteX10" fmla="*/ 543535 w 7083954"/>
              <a:gd name="connsiteY10" fmla="*/ 417294 h 482934"/>
              <a:gd name="connsiteX11" fmla="*/ 639860 w 7083954"/>
              <a:gd name="connsiteY11" fmla="*/ 417294 h 482934"/>
              <a:gd name="connsiteX12" fmla="*/ 639860 w 7083954"/>
              <a:gd name="connsiteY12" fmla="*/ 407351 h 482934"/>
              <a:gd name="connsiteX13" fmla="*/ 861405 w 7083954"/>
              <a:gd name="connsiteY13" fmla="*/ 407351 h 482934"/>
              <a:gd name="connsiteX14" fmla="*/ 861405 w 7083954"/>
              <a:gd name="connsiteY14" fmla="*/ 397409 h 482934"/>
              <a:gd name="connsiteX15" fmla="*/ 990755 w 7083954"/>
              <a:gd name="connsiteY15" fmla="*/ 397409 h 482934"/>
              <a:gd name="connsiteX16" fmla="*/ 990755 w 7083954"/>
              <a:gd name="connsiteY16" fmla="*/ 383204 h 482934"/>
              <a:gd name="connsiteX17" fmla="*/ 1113224 w 7083954"/>
              <a:gd name="connsiteY17" fmla="*/ 383204 h 482934"/>
              <a:gd name="connsiteX18" fmla="*/ 1113224 w 7083954"/>
              <a:gd name="connsiteY18" fmla="*/ 370421 h 482934"/>
              <a:gd name="connsiteX19" fmla="*/ 1204044 w 7083954"/>
              <a:gd name="connsiteY19" fmla="*/ 370421 h 482934"/>
              <a:gd name="connsiteX20" fmla="*/ 1204044 w 7083954"/>
              <a:gd name="connsiteY20" fmla="*/ 357637 h 482934"/>
              <a:gd name="connsiteX21" fmla="*/ 1404949 w 7083954"/>
              <a:gd name="connsiteY21" fmla="*/ 357637 h 482934"/>
              <a:gd name="connsiteX22" fmla="*/ 1404949 w 7083954"/>
              <a:gd name="connsiteY22" fmla="*/ 347694 h 482934"/>
              <a:gd name="connsiteX23" fmla="*/ 1435222 w 7083954"/>
              <a:gd name="connsiteY23" fmla="*/ 347694 h 482934"/>
              <a:gd name="connsiteX24" fmla="*/ 1435222 w 7083954"/>
              <a:gd name="connsiteY24" fmla="*/ 334911 h 482934"/>
              <a:gd name="connsiteX25" fmla="*/ 1696674 w 7083954"/>
              <a:gd name="connsiteY25" fmla="*/ 334911 h 482934"/>
              <a:gd name="connsiteX26" fmla="*/ 1696674 w 7083954"/>
              <a:gd name="connsiteY26" fmla="*/ 320707 h 482934"/>
              <a:gd name="connsiteX27" fmla="*/ 2004911 w 7083954"/>
              <a:gd name="connsiteY27" fmla="*/ 320707 h 482934"/>
              <a:gd name="connsiteX28" fmla="*/ 2004911 w 7083954"/>
              <a:gd name="connsiteY28" fmla="*/ 309344 h 482934"/>
              <a:gd name="connsiteX29" fmla="*/ 2274619 w 7083954"/>
              <a:gd name="connsiteY29" fmla="*/ 309344 h 482934"/>
              <a:gd name="connsiteX30" fmla="*/ 2274619 w 7083954"/>
              <a:gd name="connsiteY30" fmla="*/ 299401 h 482934"/>
              <a:gd name="connsiteX31" fmla="*/ 2377823 w 7083954"/>
              <a:gd name="connsiteY31" fmla="*/ 299401 h 482934"/>
              <a:gd name="connsiteX32" fmla="*/ 2377823 w 7083954"/>
              <a:gd name="connsiteY32" fmla="*/ 289458 h 482934"/>
              <a:gd name="connsiteX33" fmla="*/ 2542950 w 7083954"/>
              <a:gd name="connsiteY33" fmla="*/ 289458 h 482934"/>
              <a:gd name="connsiteX34" fmla="*/ 2542950 w 7083954"/>
              <a:gd name="connsiteY34" fmla="*/ 275254 h 482934"/>
              <a:gd name="connsiteX35" fmla="*/ 2558087 w 7083954"/>
              <a:gd name="connsiteY35" fmla="*/ 275254 h 482934"/>
              <a:gd name="connsiteX36" fmla="*/ 2558087 w 7083954"/>
              <a:gd name="connsiteY36" fmla="*/ 263891 h 482934"/>
              <a:gd name="connsiteX37" fmla="*/ 2581480 w 7083954"/>
              <a:gd name="connsiteY37" fmla="*/ 263891 h 482934"/>
              <a:gd name="connsiteX38" fmla="*/ 2581480 w 7083954"/>
              <a:gd name="connsiteY38" fmla="*/ 253949 h 482934"/>
              <a:gd name="connsiteX39" fmla="*/ 2801649 w 7083954"/>
              <a:gd name="connsiteY39" fmla="*/ 253949 h 482934"/>
              <a:gd name="connsiteX40" fmla="*/ 2801649 w 7083954"/>
              <a:gd name="connsiteY40" fmla="*/ 239745 h 482934"/>
              <a:gd name="connsiteX41" fmla="*/ 2992922 w 7083954"/>
              <a:gd name="connsiteY41" fmla="*/ 239745 h 482934"/>
              <a:gd name="connsiteX42" fmla="*/ 2992922 w 7083954"/>
              <a:gd name="connsiteY42" fmla="*/ 226961 h 482934"/>
              <a:gd name="connsiteX43" fmla="*/ 3071357 w 7083954"/>
              <a:gd name="connsiteY43" fmla="*/ 226961 h 482934"/>
              <a:gd name="connsiteX44" fmla="*/ 3071357 w 7083954"/>
              <a:gd name="connsiteY44" fmla="*/ 215598 h 482934"/>
              <a:gd name="connsiteX45" fmla="*/ 3126400 w 7083954"/>
              <a:gd name="connsiteY45" fmla="*/ 215598 h 482934"/>
              <a:gd name="connsiteX46" fmla="*/ 3126400 w 7083954"/>
              <a:gd name="connsiteY46" fmla="*/ 204235 h 482934"/>
              <a:gd name="connsiteX47" fmla="*/ 3258501 w 7083954"/>
              <a:gd name="connsiteY47" fmla="*/ 204235 h 482934"/>
              <a:gd name="connsiteX48" fmla="*/ 3258501 w 7083954"/>
              <a:gd name="connsiteY48" fmla="*/ 192872 h 482934"/>
              <a:gd name="connsiteX49" fmla="*/ 3466286 w 7083954"/>
              <a:gd name="connsiteY49" fmla="*/ 192872 h 482934"/>
              <a:gd name="connsiteX50" fmla="*/ 3466286 w 7083954"/>
              <a:gd name="connsiteY50" fmla="*/ 178667 h 482934"/>
              <a:gd name="connsiteX51" fmla="*/ 3636918 w 7083954"/>
              <a:gd name="connsiteY51" fmla="*/ 178667 h 482934"/>
              <a:gd name="connsiteX52" fmla="*/ 3636918 w 7083954"/>
              <a:gd name="connsiteY52" fmla="*/ 168725 h 482934"/>
              <a:gd name="connsiteX53" fmla="*/ 3785532 w 7083954"/>
              <a:gd name="connsiteY53" fmla="*/ 168725 h 482934"/>
              <a:gd name="connsiteX54" fmla="*/ 3785532 w 7083954"/>
              <a:gd name="connsiteY54" fmla="*/ 155941 h 482934"/>
              <a:gd name="connsiteX55" fmla="*/ 3963044 w 7083954"/>
              <a:gd name="connsiteY55" fmla="*/ 155941 h 482934"/>
              <a:gd name="connsiteX56" fmla="*/ 3963044 w 7083954"/>
              <a:gd name="connsiteY56" fmla="*/ 145999 h 482934"/>
              <a:gd name="connsiteX57" fmla="*/ 4216239 w 7083954"/>
              <a:gd name="connsiteY57" fmla="*/ 145999 h 482934"/>
              <a:gd name="connsiteX58" fmla="*/ 4216239 w 7083954"/>
              <a:gd name="connsiteY58" fmla="*/ 131795 h 482934"/>
              <a:gd name="connsiteX59" fmla="*/ 4547869 w 7083954"/>
              <a:gd name="connsiteY59" fmla="*/ 131795 h 482934"/>
              <a:gd name="connsiteX60" fmla="*/ 4547869 w 7083954"/>
              <a:gd name="connsiteY60" fmla="*/ 119011 h 482934"/>
              <a:gd name="connsiteX61" fmla="*/ 5184985 w 7083954"/>
              <a:gd name="connsiteY61" fmla="*/ 119011 h 482934"/>
              <a:gd name="connsiteX62" fmla="*/ 5184985 w 7083954"/>
              <a:gd name="connsiteY62" fmla="*/ 106227 h 482934"/>
              <a:gd name="connsiteX63" fmla="*/ 5238651 w 7083954"/>
              <a:gd name="connsiteY63" fmla="*/ 106227 h 482934"/>
              <a:gd name="connsiteX64" fmla="*/ 5238651 w 7083954"/>
              <a:gd name="connsiteY64" fmla="*/ 94864 h 482934"/>
              <a:gd name="connsiteX65" fmla="*/ 5318463 w 7083954"/>
              <a:gd name="connsiteY65" fmla="*/ 94864 h 482934"/>
              <a:gd name="connsiteX66" fmla="*/ 5318463 w 7083954"/>
              <a:gd name="connsiteY66" fmla="*/ 82081 h 482934"/>
              <a:gd name="connsiteX67" fmla="*/ 5831733 w 7083954"/>
              <a:gd name="connsiteY67" fmla="*/ 82081 h 482934"/>
              <a:gd name="connsiteX68" fmla="*/ 5831733 w 7083954"/>
              <a:gd name="connsiteY68" fmla="*/ 70718 h 482934"/>
              <a:gd name="connsiteX69" fmla="*/ 6126210 w 7083954"/>
              <a:gd name="connsiteY69" fmla="*/ 70718 h 482934"/>
              <a:gd name="connsiteX70" fmla="*/ 6126210 w 7083954"/>
              <a:gd name="connsiteY70" fmla="*/ 59355 h 482934"/>
              <a:gd name="connsiteX71" fmla="*/ 6251431 w 7083954"/>
              <a:gd name="connsiteY71" fmla="*/ 59355 h 482934"/>
              <a:gd name="connsiteX72" fmla="*/ 6251431 w 7083954"/>
              <a:gd name="connsiteY72" fmla="*/ 45151 h 482934"/>
              <a:gd name="connsiteX73" fmla="*/ 6412430 w 7083954"/>
              <a:gd name="connsiteY73" fmla="*/ 45151 h 482934"/>
              <a:gd name="connsiteX74" fmla="*/ 6412430 w 7083954"/>
              <a:gd name="connsiteY74" fmla="*/ 35208 h 482934"/>
              <a:gd name="connsiteX75" fmla="*/ 6510130 w 7083954"/>
              <a:gd name="connsiteY75" fmla="*/ 35208 h 482934"/>
              <a:gd name="connsiteX76" fmla="*/ 6510130 w 7083954"/>
              <a:gd name="connsiteY76" fmla="*/ 21004 h 482934"/>
              <a:gd name="connsiteX77" fmla="*/ 6931204 w 7083954"/>
              <a:gd name="connsiteY77" fmla="*/ 21004 h 482934"/>
              <a:gd name="connsiteX78" fmla="*/ 6931204 w 7083954"/>
              <a:gd name="connsiteY78" fmla="*/ 11061 h 482934"/>
              <a:gd name="connsiteX79" fmla="*/ 6947717 w 7083954"/>
              <a:gd name="connsiteY79" fmla="*/ 11061 h 482934"/>
              <a:gd name="connsiteX80" fmla="*/ 6947717 w 7083954"/>
              <a:gd name="connsiteY80" fmla="*/ -302 h 482934"/>
              <a:gd name="connsiteX81" fmla="*/ 7083947 w 7083954"/>
              <a:gd name="connsiteY81" fmla="*/ -302 h 482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7083954" h="482934">
                <a:moveTo>
                  <a:pt x="-8" y="482632"/>
                </a:moveTo>
                <a:lnTo>
                  <a:pt x="180256" y="482632"/>
                </a:lnTo>
                <a:lnTo>
                  <a:pt x="180256" y="469849"/>
                </a:lnTo>
                <a:lnTo>
                  <a:pt x="344007" y="469849"/>
                </a:lnTo>
                <a:lnTo>
                  <a:pt x="344007" y="452804"/>
                </a:lnTo>
                <a:lnTo>
                  <a:pt x="382537" y="452804"/>
                </a:lnTo>
                <a:lnTo>
                  <a:pt x="382537" y="438600"/>
                </a:lnTo>
                <a:lnTo>
                  <a:pt x="404553" y="438600"/>
                </a:lnTo>
                <a:lnTo>
                  <a:pt x="404553" y="427237"/>
                </a:lnTo>
                <a:lnTo>
                  <a:pt x="543535" y="427237"/>
                </a:lnTo>
                <a:lnTo>
                  <a:pt x="543535" y="417294"/>
                </a:lnTo>
                <a:lnTo>
                  <a:pt x="639860" y="417294"/>
                </a:lnTo>
                <a:lnTo>
                  <a:pt x="639860" y="407351"/>
                </a:lnTo>
                <a:lnTo>
                  <a:pt x="861405" y="407351"/>
                </a:lnTo>
                <a:lnTo>
                  <a:pt x="861405" y="397409"/>
                </a:lnTo>
                <a:lnTo>
                  <a:pt x="990755" y="397409"/>
                </a:lnTo>
                <a:lnTo>
                  <a:pt x="990755" y="383204"/>
                </a:lnTo>
                <a:lnTo>
                  <a:pt x="1113224" y="383204"/>
                </a:lnTo>
                <a:lnTo>
                  <a:pt x="1113224" y="370421"/>
                </a:lnTo>
                <a:lnTo>
                  <a:pt x="1204044" y="370421"/>
                </a:lnTo>
                <a:lnTo>
                  <a:pt x="1204044" y="357637"/>
                </a:lnTo>
                <a:lnTo>
                  <a:pt x="1404949" y="357637"/>
                </a:lnTo>
                <a:lnTo>
                  <a:pt x="1404949" y="347694"/>
                </a:lnTo>
                <a:lnTo>
                  <a:pt x="1435222" y="347694"/>
                </a:lnTo>
                <a:lnTo>
                  <a:pt x="1435222" y="334911"/>
                </a:lnTo>
                <a:lnTo>
                  <a:pt x="1696674" y="334911"/>
                </a:lnTo>
                <a:lnTo>
                  <a:pt x="1696674" y="320707"/>
                </a:lnTo>
                <a:lnTo>
                  <a:pt x="2004911" y="320707"/>
                </a:lnTo>
                <a:lnTo>
                  <a:pt x="2004911" y="309344"/>
                </a:lnTo>
                <a:lnTo>
                  <a:pt x="2274619" y="309344"/>
                </a:lnTo>
                <a:lnTo>
                  <a:pt x="2274619" y="299401"/>
                </a:lnTo>
                <a:lnTo>
                  <a:pt x="2377823" y="299401"/>
                </a:lnTo>
                <a:lnTo>
                  <a:pt x="2377823" y="289458"/>
                </a:lnTo>
                <a:lnTo>
                  <a:pt x="2542950" y="289458"/>
                </a:lnTo>
                <a:lnTo>
                  <a:pt x="2542950" y="275254"/>
                </a:lnTo>
                <a:lnTo>
                  <a:pt x="2558087" y="275254"/>
                </a:lnTo>
                <a:lnTo>
                  <a:pt x="2558087" y="263891"/>
                </a:lnTo>
                <a:lnTo>
                  <a:pt x="2581480" y="263891"/>
                </a:lnTo>
                <a:lnTo>
                  <a:pt x="2581480" y="253949"/>
                </a:lnTo>
                <a:lnTo>
                  <a:pt x="2801649" y="253949"/>
                </a:lnTo>
                <a:lnTo>
                  <a:pt x="2801649" y="239745"/>
                </a:lnTo>
                <a:lnTo>
                  <a:pt x="2992922" y="239745"/>
                </a:lnTo>
                <a:lnTo>
                  <a:pt x="2992922" y="226961"/>
                </a:lnTo>
                <a:lnTo>
                  <a:pt x="3071357" y="226961"/>
                </a:lnTo>
                <a:lnTo>
                  <a:pt x="3071357" y="215598"/>
                </a:lnTo>
                <a:lnTo>
                  <a:pt x="3126400" y="215598"/>
                </a:lnTo>
                <a:lnTo>
                  <a:pt x="3126400" y="204235"/>
                </a:lnTo>
                <a:lnTo>
                  <a:pt x="3258501" y="204235"/>
                </a:lnTo>
                <a:lnTo>
                  <a:pt x="3258501" y="192872"/>
                </a:lnTo>
                <a:lnTo>
                  <a:pt x="3466286" y="192872"/>
                </a:lnTo>
                <a:lnTo>
                  <a:pt x="3466286" y="178667"/>
                </a:lnTo>
                <a:lnTo>
                  <a:pt x="3636918" y="178667"/>
                </a:lnTo>
                <a:lnTo>
                  <a:pt x="3636918" y="168725"/>
                </a:lnTo>
                <a:lnTo>
                  <a:pt x="3785532" y="168725"/>
                </a:lnTo>
                <a:lnTo>
                  <a:pt x="3785532" y="155941"/>
                </a:lnTo>
                <a:lnTo>
                  <a:pt x="3963044" y="155941"/>
                </a:lnTo>
                <a:lnTo>
                  <a:pt x="3963044" y="145999"/>
                </a:lnTo>
                <a:lnTo>
                  <a:pt x="4216239" y="145999"/>
                </a:lnTo>
                <a:lnTo>
                  <a:pt x="4216239" y="131795"/>
                </a:lnTo>
                <a:lnTo>
                  <a:pt x="4547869" y="131795"/>
                </a:lnTo>
                <a:lnTo>
                  <a:pt x="4547869" y="119011"/>
                </a:lnTo>
                <a:lnTo>
                  <a:pt x="5184985" y="119011"/>
                </a:lnTo>
                <a:lnTo>
                  <a:pt x="5184985" y="106227"/>
                </a:lnTo>
                <a:lnTo>
                  <a:pt x="5238651" y="106227"/>
                </a:lnTo>
                <a:lnTo>
                  <a:pt x="5238651" y="94864"/>
                </a:lnTo>
                <a:lnTo>
                  <a:pt x="5318463" y="94864"/>
                </a:lnTo>
                <a:lnTo>
                  <a:pt x="5318463" y="82081"/>
                </a:lnTo>
                <a:lnTo>
                  <a:pt x="5831733" y="82081"/>
                </a:lnTo>
                <a:lnTo>
                  <a:pt x="5831733" y="70718"/>
                </a:lnTo>
                <a:lnTo>
                  <a:pt x="6126210" y="70718"/>
                </a:lnTo>
                <a:lnTo>
                  <a:pt x="6126210" y="59355"/>
                </a:lnTo>
                <a:lnTo>
                  <a:pt x="6251431" y="59355"/>
                </a:lnTo>
                <a:lnTo>
                  <a:pt x="6251431" y="45151"/>
                </a:lnTo>
                <a:lnTo>
                  <a:pt x="6412430" y="45151"/>
                </a:lnTo>
                <a:lnTo>
                  <a:pt x="6412430" y="35208"/>
                </a:lnTo>
                <a:lnTo>
                  <a:pt x="6510130" y="35208"/>
                </a:lnTo>
                <a:lnTo>
                  <a:pt x="6510130" y="21004"/>
                </a:lnTo>
                <a:cubicBezTo>
                  <a:pt x="6510130" y="21004"/>
                  <a:pt x="6929140" y="23134"/>
                  <a:pt x="6931204" y="21004"/>
                </a:cubicBezTo>
                <a:cubicBezTo>
                  <a:pt x="6933269" y="18873"/>
                  <a:pt x="6931204" y="11061"/>
                  <a:pt x="6931204" y="11061"/>
                </a:cubicBezTo>
                <a:lnTo>
                  <a:pt x="6947717" y="11061"/>
                </a:lnTo>
                <a:lnTo>
                  <a:pt x="6947717" y="-302"/>
                </a:lnTo>
                <a:lnTo>
                  <a:pt x="7083947" y="-302"/>
                </a:lnTo>
              </a:path>
            </a:pathLst>
          </a:custGeom>
          <a:noFill/>
          <a:ln w="28575" cap="flat">
            <a:solidFill>
              <a:schemeClr val="bg1">
                <a:lumMod val="6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4B2333-ED49-44C6-A672-CD59B9D6F306}"/>
              </a:ext>
            </a:extLst>
          </p:cNvPr>
          <p:cNvSpPr txBox="1"/>
          <p:nvPr/>
        </p:nvSpPr>
        <p:spPr>
          <a:xfrm>
            <a:off x="266700" y="6606587"/>
            <a:ext cx="11529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mITT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population.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19B51D-2303-4A09-9B30-BA35B748909C}"/>
              </a:ext>
            </a:extLst>
          </p:cNvPr>
          <p:cNvSpPr txBox="1"/>
          <p:nvPr/>
        </p:nvSpPr>
        <p:spPr>
          <a:xfrm>
            <a:off x="10150784" y="4233095"/>
            <a:ext cx="1272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none" dirty="0">
                <a:solidFill>
                  <a:schemeClr val="bg1">
                    <a:lumMod val="65000"/>
                  </a:schemeClr>
                </a:solidFill>
              </a:rPr>
              <a:t>78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6B3D03-81F3-4E44-835F-079313D1BB14}"/>
              </a:ext>
            </a:extLst>
          </p:cNvPr>
          <p:cNvSpPr txBox="1"/>
          <p:nvPr/>
        </p:nvSpPr>
        <p:spPr>
          <a:xfrm>
            <a:off x="10150784" y="4564073"/>
            <a:ext cx="1272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none" dirty="0">
                <a:solidFill>
                  <a:srgbClr val="FF0000"/>
                </a:solidFill>
              </a:rPr>
              <a:t>77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74B841-EE51-45E8-B994-E4A98C98F889}"/>
              </a:ext>
            </a:extLst>
          </p:cNvPr>
          <p:cNvSpPr txBox="1"/>
          <p:nvPr/>
        </p:nvSpPr>
        <p:spPr>
          <a:xfrm>
            <a:off x="9895563" y="3810529"/>
            <a:ext cx="1866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none" dirty="0">
                <a:solidFill>
                  <a:schemeClr val="accent6">
                    <a:lumMod val="50000"/>
                  </a:schemeClr>
                </a:solidFill>
              </a:rPr>
              <a:t>CV Deaths</a:t>
            </a:r>
          </a:p>
        </p:txBody>
      </p:sp>
    </p:spTree>
    <p:extLst>
      <p:ext uri="{BB962C8B-B14F-4D97-AF65-F5344CB8AC3E}">
        <p14:creationId xmlns:p14="http://schemas.microsoft.com/office/powerpoint/2010/main" val="2477246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09BEA-8398-443B-8CA0-ED120A7B2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Secondary Endpoint: </a:t>
            </a:r>
            <a:br>
              <a:rPr kumimoji="0" lang="en-GB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</a:b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First HF </a:t>
            </a:r>
            <a:r>
              <a:rPr lang="en-GB" dirty="0"/>
              <a:t>Hospitalisation or CV death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A10CBD-D68C-4AAD-8081-0D57C7505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15</a:t>
            </a:fld>
            <a:endParaRPr lang="en-GB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7619B8-7E4F-4493-BDE9-0EA3B79805F8}"/>
              </a:ext>
            </a:extLst>
          </p:cNvPr>
          <p:cNvSpPr txBox="1"/>
          <p:nvPr/>
        </p:nvSpPr>
        <p:spPr>
          <a:xfrm rot="16200000">
            <a:off x="448971" y="3262832"/>
            <a:ext cx="3077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082675" algn="l"/>
              </a:tabLst>
            </a:pPr>
            <a:r>
              <a:rPr lang="en-GB" sz="1400" b="1" u="none" dirty="0">
                <a:solidFill>
                  <a:schemeClr val="accent6">
                    <a:lumMod val="50000"/>
                  </a:schemeClr>
                </a:solidFill>
              </a:rPr>
              <a:t>Proportion with Event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5C389E-9161-4F3D-BFAF-D45F484EB31E}"/>
              </a:ext>
            </a:extLst>
          </p:cNvPr>
          <p:cNvSpPr txBox="1"/>
          <p:nvPr/>
        </p:nvSpPr>
        <p:spPr>
          <a:xfrm>
            <a:off x="3520412" y="3688577"/>
            <a:ext cx="118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none" dirty="0">
                <a:solidFill>
                  <a:schemeClr val="accent6">
                    <a:lumMod val="50000"/>
                  </a:schemeClr>
                </a:solidFill>
              </a:rPr>
              <a:t>Placebo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80C04C-CFD3-4F0B-809D-3E28FA98E77D}"/>
              </a:ext>
            </a:extLst>
          </p:cNvPr>
          <p:cNvSpPr txBox="1"/>
          <p:nvPr/>
        </p:nvSpPr>
        <p:spPr>
          <a:xfrm>
            <a:off x="3520412" y="3991416"/>
            <a:ext cx="118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none" dirty="0">
                <a:solidFill>
                  <a:schemeClr val="accent6">
                    <a:lumMod val="50000"/>
                  </a:schemeClr>
                </a:solidFill>
              </a:rPr>
              <a:t>FCM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4E53DD3-A301-475B-9B2D-52AE105ED2A7}"/>
              </a:ext>
            </a:extLst>
          </p:cNvPr>
          <p:cNvSpPr/>
          <p:nvPr/>
        </p:nvSpPr>
        <p:spPr>
          <a:xfrm>
            <a:off x="3159166" y="3845437"/>
            <a:ext cx="355077" cy="0"/>
          </a:xfrm>
          <a:custGeom>
            <a:avLst/>
            <a:gdLst>
              <a:gd name="connsiteX0" fmla="*/ 355077 w 355077"/>
              <a:gd name="connsiteY0" fmla="*/ 0 h 0"/>
              <a:gd name="connsiteX1" fmla="*/ 0 w 35507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5077">
                <a:moveTo>
                  <a:pt x="355077" y="0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95DD541-8C7E-49E6-AF54-D9D376196523}"/>
              </a:ext>
            </a:extLst>
          </p:cNvPr>
          <p:cNvSpPr/>
          <p:nvPr/>
        </p:nvSpPr>
        <p:spPr>
          <a:xfrm>
            <a:off x="3159166" y="4136367"/>
            <a:ext cx="355077" cy="0"/>
          </a:xfrm>
          <a:custGeom>
            <a:avLst/>
            <a:gdLst>
              <a:gd name="connsiteX0" fmla="*/ 355077 w 355077"/>
              <a:gd name="connsiteY0" fmla="*/ 0 h 0"/>
              <a:gd name="connsiteX1" fmla="*/ 0 w 35507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5077">
                <a:moveTo>
                  <a:pt x="355077" y="0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034323-6F38-432C-9408-627FB9B60BF9}"/>
              </a:ext>
            </a:extLst>
          </p:cNvPr>
          <p:cNvSpPr txBox="1"/>
          <p:nvPr/>
        </p:nvSpPr>
        <p:spPr>
          <a:xfrm>
            <a:off x="4267363" y="5338073"/>
            <a:ext cx="4264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none" dirty="0">
                <a:solidFill>
                  <a:schemeClr val="accent6">
                    <a:lumMod val="50000"/>
                  </a:schemeClr>
                </a:solidFill>
              </a:rPr>
              <a:t>Time since randomisation (weeks)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87DD517-6E90-496C-A26D-10313C7D03A3}"/>
              </a:ext>
            </a:extLst>
          </p:cNvPr>
          <p:cNvGrpSpPr/>
          <p:nvPr/>
        </p:nvGrpSpPr>
        <p:grpSpPr>
          <a:xfrm>
            <a:off x="2178978" y="1738655"/>
            <a:ext cx="521521" cy="3465648"/>
            <a:chOff x="1910428" y="1977013"/>
            <a:chExt cx="521521" cy="3465648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617A1F0-074E-4F50-90AD-0930AC77D903}"/>
                </a:ext>
              </a:extLst>
            </p:cNvPr>
            <p:cNvSpPr txBox="1"/>
            <p:nvPr/>
          </p:nvSpPr>
          <p:spPr>
            <a:xfrm>
              <a:off x="1910428" y="1977013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1.0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AD69563-E8D5-4737-9474-7C45A7D0896D}"/>
                </a:ext>
              </a:extLst>
            </p:cNvPr>
            <p:cNvSpPr txBox="1"/>
            <p:nvPr/>
          </p:nvSpPr>
          <p:spPr>
            <a:xfrm>
              <a:off x="1910428" y="2295878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0.9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DCD4C12-9304-4A96-BC35-1C42B37DB92D}"/>
                </a:ext>
              </a:extLst>
            </p:cNvPr>
            <p:cNvSpPr txBox="1"/>
            <p:nvPr/>
          </p:nvSpPr>
          <p:spPr>
            <a:xfrm>
              <a:off x="1910428" y="2614743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0.8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9698714-5463-4F89-9A29-4DDCD770B81B}"/>
                </a:ext>
              </a:extLst>
            </p:cNvPr>
            <p:cNvSpPr txBox="1"/>
            <p:nvPr/>
          </p:nvSpPr>
          <p:spPr>
            <a:xfrm>
              <a:off x="1910428" y="2933608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0.7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2954783-7D27-46DE-9AAA-E3CB27CF45D4}"/>
                </a:ext>
              </a:extLst>
            </p:cNvPr>
            <p:cNvSpPr txBox="1"/>
            <p:nvPr/>
          </p:nvSpPr>
          <p:spPr>
            <a:xfrm>
              <a:off x="1910428" y="3252473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0.6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9930D65-C154-4DB9-A265-42AB3A68FE63}"/>
                </a:ext>
              </a:extLst>
            </p:cNvPr>
            <p:cNvSpPr txBox="1"/>
            <p:nvPr/>
          </p:nvSpPr>
          <p:spPr>
            <a:xfrm>
              <a:off x="1910428" y="3571338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0.5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A11B387-6411-4509-8975-0B6B94F6066C}"/>
                </a:ext>
              </a:extLst>
            </p:cNvPr>
            <p:cNvSpPr txBox="1"/>
            <p:nvPr/>
          </p:nvSpPr>
          <p:spPr>
            <a:xfrm>
              <a:off x="1910428" y="3890203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0.4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8F6E4BE-4BFC-4128-93E0-C03A91D17225}"/>
                </a:ext>
              </a:extLst>
            </p:cNvPr>
            <p:cNvSpPr txBox="1"/>
            <p:nvPr/>
          </p:nvSpPr>
          <p:spPr>
            <a:xfrm>
              <a:off x="1910428" y="4209068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0.3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0753FF6-42E8-4E77-8710-4FEAAE131872}"/>
                </a:ext>
              </a:extLst>
            </p:cNvPr>
            <p:cNvSpPr txBox="1"/>
            <p:nvPr/>
          </p:nvSpPr>
          <p:spPr>
            <a:xfrm>
              <a:off x="1910428" y="4527933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0.2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048719F-0AD4-46DF-B9BD-71CF0D931FAA}"/>
                </a:ext>
              </a:extLst>
            </p:cNvPr>
            <p:cNvSpPr txBox="1"/>
            <p:nvPr/>
          </p:nvSpPr>
          <p:spPr>
            <a:xfrm>
              <a:off x="1910428" y="4846798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0.1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F1AEC7-BC55-4C4C-A980-997B64344814}"/>
                </a:ext>
              </a:extLst>
            </p:cNvPr>
            <p:cNvSpPr txBox="1"/>
            <p:nvPr/>
          </p:nvSpPr>
          <p:spPr>
            <a:xfrm>
              <a:off x="1910428" y="5165662"/>
              <a:ext cx="52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u="none" dirty="0">
                  <a:solidFill>
                    <a:schemeClr val="accent6">
                      <a:lumMod val="50000"/>
                    </a:schemeClr>
                  </a:solidFill>
                </a:rPr>
                <a:t>0.0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1A7BA3E-8FFD-4D2C-BD96-77341729C6C8}"/>
              </a:ext>
            </a:extLst>
          </p:cNvPr>
          <p:cNvGrpSpPr/>
          <p:nvPr/>
        </p:nvGrpSpPr>
        <p:grpSpPr>
          <a:xfrm>
            <a:off x="2674663" y="1856917"/>
            <a:ext cx="64008" cy="3224753"/>
            <a:chOff x="2175510" y="2065020"/>
            <a:chExt cx="853440" cy="3809970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0EC401D-37C0-447E-A873-B490C9E5B914}"/>
                </a:ext>
              </a:extLst>
            </p:cNvPr>
            <p:cNvSpPr/>
            <p:nvPr/>
          </p:nvSpPr>
          <p:spPr>
            <a:xfrm>
              <a:off x="2175510" y="2065020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C376A50-16EA-4AD4-B1CC-4E2F44ECC8A1}"/>
                </a:ext>
              </a:extLst>
            </p:cNvPr>
            <p:cNvSpPr/>
            <p:nvPr/>
          </p:nvSpPr>
          <p:spPr>
            <a:xfrm>
              <a:off x="2175510" y="2446017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9FC8CE3-D7FD-44E9-A17E-C4DE16E0C22C}"/>
                </a:ext>
              </a:extLst>
            </p:cNvPr>
            <p:cNvSpPr/>
            <p:nvPr/>
          </p:nvSpPr>
          <p:spPr>
            <a:xfrm>
              <a:off x="2175510" y="2827014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1EFEEDE-2A35-4CF4-BE13-BCB975FBA6B2}"/>
                </a:ext>
              </a:extLst>
            </p:cNvPr>
            <p:cNvSpPr/>
            <p:nvPr/>
          </p:nvSpPr>
          <p:spPr>
            <a:xfrm>
              <a:off x="2175510" y="3208011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1E40DAD-0112-4FD7-AB1B-639C95044F1E}"/>
                </a:ext>
              </a:extLst>
            </p:cNvPr>
            <p:cNvSpPr/>
            <p:nvPr/>
          </p:nvSpPr>
          <p:spPr>
            <a:xfrm>
              <a:off x="2175510" y="3589008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75DBCB1-AEAE-4FB0-A8E2-EF50AB2B6E77}"/>
                </a:ext>
              </a:extLst>
            </p:cNvPr>
            <p:cNvSpPr/>
            <p:nvPr/>
          </p:nvSpPr>
          <p:spPr>
            <a:xfrm>
              <a:off x="2175510" y="3970005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CBE2677-A06D-41AB-BFAB-CADE91355B98}"/>
                </a:ext>
              </a:extLst>
            </p:cNvPr>
            <p:cNvSpPr/>
            <p:nvPr/>
          </p:nvSpPr>
          <p:spPr>
            <a:xfrm>
              <a:off x="2175510" y="4351002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4B1374C-33D5-4385-9329-333BBE788450}"/>
                </a:ext>
              </a:extLst>
            </p:cNvPr>
            <p:cNvSpPr/>
            <p:nvPr/>
          </p:nvSpPr>
          <p:spPr>
            <a:xfrm>
              <a:off x="2175510" y="4731999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E012788-A4D2-41C5-97B4-E1AA8D08C629}"/>
                </a:ext>
              </a:extLst>
            </p:cNvPr>
            <p:cNvSpPr/>
            <p:nvPr/>
          </p:nvSpPr>
          <p:spPr>
            <a:xfrm>
              <a:off x="2175510" y="5112996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DA22BEE-95BC-4DBF-A4E1-1DD34F19A3B2}"/>
                </a:ext>
              </a:extLst>
            </p:cNvPr>
            <p:cNvSpPr/>
            <p:nvPr/>
          </p:nvSpPr>
          <p:spPr>
            <a:xfrm>
              <a:off x="2175510" y="5493993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808792A-F99D-44A6-A170-9B8132484F9C}"/>
                </a:ext>
              </a:extLst>
            </p:cNvPr>
            <p:cNvSpPr/>
            <p:nvPr/>
          </p:nvSpPr>
          <p:spPr>
            <a:xfrm>
              <a:off x="2175510" y="5874990"/>
              <a:ext cx="853440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45A9539-ADCC-4E54-83CC-77E5F7CD4B63}"/>
              </a:ext>
            </a:extLst>
          </p:cNvPr>
          <p:cNvGrpSpPr/>
          <p:nvPr/>
        </p:nvGrpSpPr>
        <p:grpSpPr>
          <a:xfrm>
            <a:off x="2738326" y="5077939"/>
            <a:ext cx="7082526" cy="73152"/>
            <a:chOff x="2236470" y="5874990"/>
            <a:chExt cx="7781162" cy="94685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4A719944-9792-490C-A98F-0E99443ECB6E}"/>
                </a:ext>
              </a:extLst>
            </p:cNvPr>
            <p:cNvSpPr/>
            <p:nvPr/>
          </p:nvSpPr>
          <p:spPr>
            <a:xfrm rot="5400000">
              <a:off x="8174637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3A250FA-2A1E-473A-BB1C-2328A023E887}"/>
                </a:ext>
              </a:extLst>
            </p:cNvPr>
            <p:cNvSpPr/>
            <p:nvPr/>
          </p:nvSpPr>
          <p:spPr>
            <a:xfrm rot="5400000">
              <a:off x="7576086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C3DEF8B-C8EC-469F-B694-AC86EF5619CF}"/>
                </a:ext>
              </a:extLst>
            </p:cNvPr>
            <p:cNvSpPr/>
            <p:nvPr/>
          </p:nvSpPr>
          <p:spPr>
            <a:xfrm rot="5400000">
              <a:off x="6977535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38C75BD-1403-4092-8C7C-4FC33F8033E5}"/>
                </a:ext>
              </a:extLst>
            </p:cNvPr>
            <p:cNvSpPr/>
            <p:nvPr/>
          </p:nvSpPr>
          <p:spPr>
            <a:xfrm rot="5400000">
              <a:off x="6378984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D9A2292-8B1B-4F00-8CA6-682BCAB97F13}"/>
                </a:ext>
              </a:extLst>
            </p:cNvPr>
            <p:cNvSpPr/>
            <p:nvPr/>
          </p:nvSpPr>
          <p:spPr>
            <a:xfrm rot="5400000">
              <a:off x="5780433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88F36AD-1399-4E0B-86B9-28E685BE324C}"/>
                </a:ext>
              </a:extLst>
            </p:cNvPr>
            <p:cNvSpPr/>
            <p:nvPr/>
          </p:nvSpPr>
          <p:spPr>
            <a:xfrm rot="5400000">
              <a:off x="5181882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D7E090F-21F6-4908-A139-A1F78D3A4AA0}"/>
                </a:ext>
              </a:extLst>
            </p:cNvPr>
            <p:cNvSpPr/>
            <p:nvPr/>
          </p:nvSpPr>
          <p:spPr>
            <a:xfrm rot="5400000">
              <a:off x="4583331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A04F218-33C2-4C9D-BBBD-BDAC2368D0D9}"/>
                </a:ext>
              </a:extLst>
            </p:cNvPr>
            <p:cNvSpPr/>
            <p:nvPr/>
          </p:nvSpPr>
          <p:spPr>
            <a:xfrm rot="5400000">
              <a:off x="3984780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702DA73-F00A-45CB-A438-2A22BE3ABAEC}"/>
                </a:ext>
              </a:extLst>
            </p:cNvPr>
            <p:cNvSpPr/>
            <p:nvPr/>
          </p:nvSpPr>
          <p:spPr>
            <a:xfrm rot="5400000">
              <a:off x="3386229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3D4AD983-6050-4A5B-A6D8-2BA5BF4320CF}"/>
                </a:ext>
              </a:extLst>
            </p:cNvPr>
            <p:cNvSpPr/>
            <p:nvPr/>
          </p:nvSpPr>
          <p:spPr>
            <a:xfrm rot="5400000">
              <a:off x="2787678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37C38FC-05A3-4223-9AD3-1AEB1955B705}"/>
                </a:ext>
              </a:extLst>
            </p:cNvPr>
            <p:cNvSpPr/>
            <p:nvPr/>
          </p:nvSpPr>
          <p:spPr>
            <a:xfrm rot="5400000">
              <a:off x="2189127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B746C12-A5C7-4708-92AC-A25F81BED9D5}"/>
                </a:ext>
              </a:extLst>
            </p:cNvPr>
            <p:cNvSpPr/>
            <p:nvPr/>
          </p:nvSpPr>
          <p:spPr>
            <a:xfrm rot="5400000">
              <a:off x="9970289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D6889DC-2A58-4FFC-B08F-5364DE4B154C}"/>
                </a:ext>
              </a:extLst>
            </p:cNvPr>
            <p:cNvSpPr/>
            <p:nvPr/>
          </p:nvSpPr>
          <p:spPr>
            <a:xfrm rot="5400000">
              <a:off x="9371739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5414107-374F-4522-9153-5027CE82CE7D}"/>
                </a:ext>
              </a:extLst>
            </p:cNvPr>
            <p:cNvSpPr/>
            <p:nvPr/>
          </p:nvSpPr>
          <p:spPr>
            <a:xfrm rot="5400000">
              <a:off x="8773188" y="5922333"/>
              <a:ext cx="94685" cy="0"/>
            </a:xfrm>
            <a:custGeom>
              <a:avLst/>
              <a:gdLst>
                <a:gd name="connsiteX0" fmla="*/ 0 w 853440"/>
                <a:gd name="connsiteY0" fmla="*/ 0 h 0"/>
                <a:gd name="connsiteX1" fmla="*/ 853440 w 85344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440">
                  <a:moveTo>
                    <a:pt x="0" y="0"/>
                  </a:moveTo>
                  <a:lnTo>
                    <a:pt x="85344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69FE351D-E364-42F8-A6C7-C642C5356DB2}"/>
              </a:ext>
            </a:extLst>
          </p:cNvPr>
          <p:cNvSpPr/>
          <p:nvPr/>
        </p:nvSpPr>
        <p:spPr>
          <a:xfrm>
            <a:off x="2736896" y="1854724"/>
            <a:ext cx="7083956" cy="3224752"/>
          </a:xfrm>
          <a:custGeom>
            <a:avLst/>
            <a:gdLst>
              <a:gd name="connsiteX0" fmla="*/ 0 w 4225290"/>
              <a:gd name="connsiteY0" fmla="*/ 0 h 1737360"/>
              <a:gd name="connsiteX1" fmla="*/ 0 w 4225290"/>
              <a:gd name="connsiteY1" fmla="*/ 1737360 h 1737360"/>
              <a:gd name="connsiteX2" fmla="*/ 4225290 w 4225290"/>
              <a:gd name="connsiteY2" fmla="*/ 1737360 h 173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25290" h="1737360">
                <a:moveTo>
                  <a:pt x="0" y="0"/>
                </a:moveTo>
                <a:lnTo>
                  <a:pt x="0" y="1737360"/>
                </a:lnTo>
                <a:lnTo>
                  <a:pt x="4225290" y="173736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C5A3580-2645-40C0-846C-78C201C41C62}"/>
              </a:ext>
            </a:extLst>
          </p:cNvPr>
          <p:cNvSpPr txBox="1"/>
          <p:nvPr/>
        </p:nvSpPr>
        <p:spPr>
          <a:xfrm>
            <a:off x="2551443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none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844784B-4687-421F-AD6C-514EC4B92468}"/>
              </a:ext>
            </a:extLst>
          </p:cNvPr>
          <p:cNvSpPr txBox="1"/>
          <p:nvPr/>
        </p:nvSpPr>
        <p:spPr>
          <a:xfrm>
            <a:off x="3095674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none" dirty="0">
                <a:solidFill>
                  <a:schemeClr val="accent6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42B4154-2272-4B8A-AA38-66112C84E9C6}"/>
              </a:ext>
            </a:extLst>
          </p:cNvPr>
          <p:cNvSpPr txBox="1"/>
          <p:nvPr/>
        </p:nvSpPr>
        <p:spPr>
          <a:xfrm>
            <a:off x="4219356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none" dirty="0">
                <a:solidFill>
                  <a:schemeClr val="accent6">
                    <a:lumMod val="50000"/>
                  </a:schemeClr>
                </a:solidFill>
              </a:rPr>
              <a:t>12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D597F76-3465-4592-8BF2-5273BB3B773C}"/>
              </a:ext>
            </a:extLst>
          </p:cNvPr>
          <p:cNvSpPr txBox="1"/>
          <p:nvPr/>
        </p:nvSpPr>
        <p:spPr>
          <a:xfrm>
            <a:off x="5847285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none" dirty="0">
                <a:solidFill>
                  <a:schemeClr val="accent6">
                    <a:lumMod val="50000"/>
                  </a:schemeClr>
                </a:solidFill>
              </a:rPr>
              <a:t>24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864DAF2-3540-414D-BCBD-2A453D210203}"/>
              </a:ext>
            </a:extLst>
          </p:cNvPr>
          <p:cNvSpPr txBox="1"/>
          <p:nvPr/>
        </p:nvSpPr>
        <p:spPr>
          <a:xfrm>
            <a:off x="7493077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none" dirty="0">
                <a:solidFill>
                  <a:schemeClr val="accent6">
                    <a:lumMod val="50000"/>
                  </a:schemeClr>
                </a:solidFill>
              </a:rPr>
              <a:t>36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E81A16A-A7B5-4414-B588-81AD29EB7BFE}"/>
              </a:ext>
            </a:extLst>
          </p:cNvPr>
          <p:cNvSpPr txBox="1"/>
          <p:nvPr/>
        </p:nvSpPr>
        <p:spPr>
          <a:xfrm>
            <a:off x="9654871" y="5123649"/>
            <a:ext cx="36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none" dirty="0">
                <a:solidFill>
                  <a:schemeClr val="accent6">
                    <a:lumMod val="50000"/>
                  </a:schemeClr>
                </a:solidFill>
              </a:rPr>
              <a:t>52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9524D86-D1DF-4163-8542-37315013C423}"/>
              </a:ext>
            </a:extLst>
          </p:cNvPr>
          <p:cNvSpPr txBox="1"/>
          <p:nvPr/>
        </p:nvSpPr>
        <p:spPr>
          <a:xfrm>
            <a:off x="1236053" y="5614898"/>
            <a:ext cx="2003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none" dirty="0">
                <a:solidFill>
                  <a:schemeClr val="accent6">
                    <a:lumMod val="50000"/>
                  </a:schemeClr>
                </a:solidFill>
              </a:rPr>
              <a:t>Number at risk</a:t>
            </a:r>
          </a:p>
        </p:txBody>
      </p:sp>
      <p:graphicFrame>
        <p:nvGraphicFramePr>
          <p:cNvPr id="62" name="Table 81">
            <a:extLst>
              <a:ext uri="{FF2B5EF4-FFF2-40B4-BE49-F238E27FC236}">
                <a16:creationId xmlns:a16="http://schemas.microsoft.com/office/drawing/2014/main" id="{01AAFE63-C655-41D1-A7C9-C5374CAE1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019335"/>
              </p:ext>
            </p:extLst>
          </p:nvPr>
        </p:nvGraphicFramePr>
        <p:xfrm>
          <a:off x="2337004" y="5909457"/>
          <a:ext cx="8128002" cy="405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13">
                  <a:extLst>
                    <a:ext uri="{9D8B030D-6E8A-4147-A177-3AD203B41FA5}">
                      <a16:colId xmlns:a16="http://schemas.microsoft.com/office/drawing/2014/main" val="22669973"/>
                    </a:ext>
                  </a:extLst>
                </a:gridCol>
                <a:gridCol w="1113577">
                  <a:extLst>
                    <a:ext uri="{9D8B030D-6E8A-4147-A177-3AD203B41FA5}">
                      <a16:colId xmlns:a16="http://schemas.microsoft.com/office/drawing/2014/main" val="2580886209"/>
                    </a:ext>
                  </a:extLst>
                </a:gridCol>
                <a:gridCol w="1656784">
                  <a:extLst>
                    <a:ext uri="{9D8B030D-6E8A-4147-A177-3AD203B41FA5}">
                      <a16:colId xmlns:a16="http://schemas.microsoft.com/office/drawing/2014/main" val="3974702266"/>
                    </a:ext>
                  </a:extLst>
                </a:gridCol>
                <a:gridCol w="1629623">
                  <a:extLst>
                    <a:ext uri="{9D8B030D-6E8A-4147-A177-3AD203B41FA5}">
                      <a16:colId xmlns:a16="http://schemas.microsoft.com/office/drawing/2014/main" val="2192927478"/>
                    </a:ext>
                  </a:extLst>
                </a:gridCol>
                <a:gridCol w="2181886">
                  <a:extLst>
                    <a:ext uri="{9D8B030D-6E8A-4147-A177-3AD203B41FA5}">
                      <a16:colId xmlns:a16="http://schemas.microsoft.com/office/drawing/2014/main" val="2117512829"/>
                    </a:ext>
                  </a:extLst>
                </a:gridCol>
                <a:gridCol w="826119">
                  <a:extLst>
                    <a:ext uri="{9D8B030D-6E8A-4147-A177-3AD203B41FA5}">
                      <a16:colId xmlns:a16="http://schemas.microsoft.com/office/drawing/2014/main" val="1324257078"/>
                    </a:ext>
                  </a:extLst>
                </a:gridCol>
              </a:tblGrid>
              <a:tr h="202729"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FCM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519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457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416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381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227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5478988"/>
                  </a:ext>
                </a:extLst>
              </a:tr>
              <a:tr h="202729"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Control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514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446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389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358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209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976749"/>
                  </a:ext>
                </a:extLst>
              </a:tr>
            </a:tbl>
          </a:graphicData>
        </a:graphic>
      </p:graphicFrame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6C020A8-A4B2-41F5-8114-0EE5A7C2F746}"/>
              </a:ext>
            </a:extLst>
          </p:cNvPr>
          <p:cNvSpPr/>
          <p:nvPr/>
        </p:nvSpPr>
        <p:spPr>
          <a:xfrm>
            <a:off x="2753090" y="3993969"/>
            <a:ext cx="7067760" cy="1082385"/>
          </a:xfrm>
          <a:custGeom>
            <a:avLst/>
            <a:gdLst>
              <a:gd name="connsiteX0" fmla="*/ 0 w 7071806"/>
              <a:gd name="connsiteY0" fmla="*/ 1031293 h 1082384"/>
              <a:gd name="connsiteX1" fmla="*/ 4046 w 7071806"/>
              <a:gd name="connsiteY1" fmla="*/ 1082385 h 1082384"/>
              <a:gd name="connsiteX2" fmla="*/ 16197 w 7071806"/>
              <a:gd name="connsiteY2" fmla="*/ 1082385 h 1082384"/>
              <a:gd name="connsiteX3" fmla="*/ 16197 w 7071806"/>
              <a:gd name="connsiteY3" fmla="*/ 1070284 h 1082384"/>
              <a:gd name="connsiteX4" fmla="*/ 76951 w 7071806"/>
              <a:gd name="connsiteY4" fmla="*/ 1070284 h 1082384"/>
              <a:gd name="connsiteX5" fmla="*/ 76951 w 7071806"/>
              <a:gd name="connsiteY5" fmla="*/ 1063567 h 1082384"/>
              <a:gd name="connsiteX6" fmla="*/ 118811 w 7071806"/>
              <a:gd name="connsiteY6" fmla="*/ 1063567 h 1082384"/>
              <a:gd name="connsiteX7" fmla="*/ 118811 w 7071806"/>
              <a:gd name="connsiteY7" fmla="*/ 1056839 h 1082384"/>
              <a:gd name="connsiteX8" fmla="*/ 157961 w 7071806"/>
              <a:gd name="connsiteY8" fmla="*/ 1056839 h 1082384"/>
              <a:gd name="connsiteX9" fmla="*/ 157961 w 7071806"/>
              <a:gd name="connsiteY9" fmla="*/ 1031293 h 1082384"/>
              <a:gd name="connsiteX10" fmla="*/ 178217 w 7071806"/>
              <a:gd name="connsiteY10" fmla="*/ 1031293 h 1082384"/>
              <a:gd name="connsiteX11" fmla="*/ 178217 w 7071806"/>
              <a:gd name="connsiteY11" fmla="*/ 1020535 h 1082384"/>
              <a:gd name="connsiteX12" fmla="*/ 195763 w 7071806"/>
              <a:gd name="connsiteY12" fmla="*/ 1020535 h 1082384"/>
              <a:gd name="connsiteX13" fmla="*/ 195763 w 7071806"/>
              <a:gd name="connsiteY13" fmla="*/ 1007091 h 1082384"/>
              <a:gd name="connsiteX14" fmla="*/ 207914 w 7071806"/>
              <a:gd name="connsiteY14" fmla="*/ 1007091 h 1082384"/>
              <a:gd name="connsiteX15" fmla="*/ 207914 w 7071806"/>
              <a:gd name="connsiteY15" fmla="*/ 997676 h 1082384"/>
              <a:gd name="connsiteX16" fmla="*/ 229518 w 7071806"/>
              <a:gd name="connsiteY16" fmla="*/ 997676 h 1082384"/>
              <a:gd name="connsiteX17" fmla="*/ 229518 w 7071806"/>
              <a:gd name="connsiteY17" fmla="*/ 990960 h 1082384"/>
              <a:gd name="connsiteX18" fmla="*/ 291621 w 7071806"/>
              <a:gd name="connsiteY18" fmla="*/ 990960 h 1082384"/>
              <a:gd name="connsiteX19" fmla="*/ 291621 w 7071806"/>
              <a:gd name="connsiteY19" fmla="*/ 972130 h 1082384"/>
              <a:gd name="connsiteX20" fmla="*/ 311876 w 7071806"/>
              <a:gd name="connsiteY20" fmla="*/ 972130 h 1082384"/>
              <a:gd name="connsiteX21" fmla="*/ 311876 w 7071806"/>
              <a:gd name="connsiteY21" fmla="*/ 958686 h 1082384"/>
              <a:gd name="connsiteX22" fmla="*/ 326725 w 7071806"/>
              <a:gd name="connsiteY22" fmla="*/ 958686 h 1082384"/>
              <a:gd name="connsiteX23" fmla="*/ 326725 w 7071806"/>
              <a:gd name="connsiteY23" fmla="*/ 941212 h 1082384"/>
              <a:gd name="connsiteX24" fmla="*/ 382072 w 7071806"/>
              <a:gd name="connsiteY24" fmla="*/ 941212 h 1082384"/>
              <a:gd name="connsiteX25" fmla="*/ 382072 w 7071806"/>
              <a:gd name="connsiteY25" fmla="*/ 930454 h 1082384"/>
              <a:gd name="connsiteX26" fmla="*/ 409083 w 7071806"/>
              <a:gd name="connsiteY26" fmla="*/ 930454 h 1082384"/>
              <a:gd name="connsiteX27" fmla="*/ 409083 w 7071806"/>
              <a:gd name="connsiteY27" fmla="*/ 917009 h 1082384"/>
              <a:gd name="connsiteX28" fmla="*/ 448233 w 7071806"/>
              <a:gd name="connsiteY28" fmla="*/ 917009 h 1082384"/>
              <a:gd name="connsiteX29" fmla="*/ 448233 w 7071806"/>
              <a:gd name="connsiteY29" fmla="*/ 900866 h 1082384"/>
              <a:gd name="connsiteX30" fmla="*/ 510337 w 7071806"/>
              <a:gd name="connsiteY30" fmla="*/ 900866 h 1082384"/>
              <a:gd name="connsiteX31" fmla="*/ 510337 w 7071806"/>
              <a:gd name="connsiteY31" fmla="*/ 892807 h 1082384"/>
              <a:gd name="connsiteX32" fmla="*/ 587288 w 7071806"/>
              <a:gd name="connsiteY32" fmla="*/ 892807 h 1082384"/>
              <a:gd name="connsiteX33" fmla="*/ 587288 w 7071806"/>
              <a:gd name="connsiteY33" fmla="*/ 879362 h 1082384"/>
              <a:gd name="connsiteX34" fmla="*/ 623741 w 7071806"/>
              <a:gd name="connsiteY34" fmla="*/ 879362 h 1082384"/>
              <a:gd name="connsiteX35" fmla="*/ 623741 w 7071806"/>
              <a:gd name="connsiteY35" fmla="*/ 867261 h 1082384"/>
              <a:gd name="connsiteX36" fmla="*/ 669647 w 7071806"/>
              <a:gd name="connsiteY36" fmla="*/ 867261 h 1082384"/>
              <a:gd name="connsiteX37" fmla="*/ 669647 w 7071806"/>
              <a:gd name="connsiteY37" fmla="*/ 856503 h 1082384"/>
              <a:gd name="connsiteX38" fmla="*/ 725006 w 7071806"/>
              <a:gd name="connsiteY38" fmla="*/ 856503 h 1082384"/>
              <a:gd name="connsiteX39" fmla="*/ 725006 w 7071806"/>
              <a:gd name="connsiteY39" fmla="*/ 843058 h 1082384"/>
              <a:gd name="connsiteX40" fmla="*/ 761459 w 7071806"/>
              <a:gd name="connsiteY40" fmla="*/ 843058 h 1082384"/>
              <a:gd name="connsiteX41" fmla="*/ 761459 w 7071806"/>
              <a:gd name="connsiteY41" fmla="*/ 832300 h 1082384"/>
              <a:gd name="connsiteX42" fmla="*/ 785760 w 7071806"/>
              <a:gd name="connsiteY42" fmla="*/ 832300 h 1082384"/>
              <a:gd name="connsiteX43" fmla="*/ 785760 w 7071806"/>
              <a:gd name="connsiteY43" fmla="*/ 820199 h 1082384"/>
              <a:gd name="connsiteX44" fmla="*/ 819503 w 7071806"/>
              <a:gd name="connsiteY44" fmla="*/ 820199 h 1082384"/>
              <a:gd name="connsiteX45" fmla="*/ 819503 w 7071806"/>
              <a:gd name="connsiteY45" fmla="*/ 810784 h 1082384"/>
              <a:gd name="connsiteX46" fmla="*/ 855956 w 7071806"/>
              <a:gd name="connsiteY46" fmla="*/ 810784 h 1082384"/>
              <a:gd name="connsiteX47" fmla="*/ 855956 w 7071806"/>
              <a:gd name="connsiteY47" fmla="*/ 800026 h 1082384"/>
              <a:gd name="connsiteX48" fmla="*/ 901862 w 7071806"/>
              <a:gd name="connsiteY48" fmla="*/ 800026 h 1082384"/>
              <a:gd name="connsiteX49" fmla="*/ 901862 w 7071806"/>
              <a:gd name="connsiteY49" fmla="*/ 790611 h 1082384"/>
              <a:gd name="connsiteX50" fmla="*/ 935617 w 7071806"/>
              <a:gd name="connsiteY50" fmla="*/ 790611 h 1082384"/>
              <a:gd name="connsiteX51" fmla="*/ 935617 w 7071806"/>
              <a:gd name="connsiteY51" fmla="*/ 779853 h 1082384"/>
              <a:gd name="connsiteX52" fmla="*/ 955872 w 7071806"/>
              <a:gd name="connsiteY52" fmla="*/ 779853 h 1082384"/>
              <a:gd name="connsiteX53" fmla="*/ 955872 w 7071806"/>
              <a:gd name="connsiteY53" fmla="*/ 769108 h 1082384"/>
              <a:gd name="connsiteX54" fmla="*/ 970721 w 7071806"/>
              <a:gd name="connsiteY54" fmla="*/ 769108 h 1082384"/>
              <a:gd name="connsiteX55" fmla="*/ 970721 w 7071806"/>
              <a:gd name="connsiteY55" fmla="*/ 761036 h 1082384"/>
              <a:gd name="connsiteX56" fmla="*/ 992325 w 7071806"/>
              <a:gd name="connsiteY56" fmla="*/ 761036 h 1082384"/>
              <a:gd name="connsiteX57" fmla="*/ 992325 w 7071806"/>
              <a:gd name="connsiteY57" fmla="*/ 750278 h 1082384"/>
              <a:gd name="connsiteX58" fmla="*/ 1031475 w 7071806"/>
              <a:gd name="connsiteY58" fmla="*/ 750278 h 1082384"/>
              <a:gd name="connsiteX59" fmla="*/ 1031475 w 7071806"/>
              <a:gd name="connsiteY59" fmla="*/ 736833 h 1082384"/>
              <a:gd name="connsiteX60" fmla="*/ 1096276 w 7071806"/>
              <a:gd name="connsiteY60" fmla="*/ 736833 h 1082384"/>
              <a:gd name="connsiteX61" fmla="*/ 1096276 w 7071806"/>
              <a:gd name="connsiteY61" fmla="*/ 722046 h 1082384"/>
              <a:gd name="connsiteX62" fmla="*/ 1131380 w 7071806"/>
              <a:gd name="connsiteY62" fmla="*/ 722046 h 1082384"/>
              <a:gd name="connsiteX63" fmla="*/ 1131380 w 7071806"/>
              <a:gd name="connsiteY63" fmla="*/ 703216 h 1082384"/>
              <a:gd name="connsiteX64" fmla="*/ 1190785 w 7071806"/>
              <a:gd name="connsiteY64" fmla="*/ 703216 h 1082384"/>
              <a:gd name="connsiteX65" fmla="*/ 1190785 w 7071806"/>
              <a:gd name="connsiteY65" fmla="*/ 685742 h 1082384"/>
              <a:gd name="connsiteX66" fmla="*/ 1211041 w 7071806"/>
              <a:gd name="connsiteY66" fmla="*/ 685742 h 1082384"/>
              <a:gd name="connsiteX67" fmla="*/ 1211041 w 7071806"/>
              <a:gd name="connsiteY67" fmla="*/ 674984 h 1082384"/>
              <a:gd name="connsiteX68" fmla="*/ 1254237 w 7071806"/>
              <a:gd name="connsiteY68" fmla="*/ 674984 h 1082384"/>
              <a:gd name="connsiteX69" fmla="*/ 1254237 w 7071806"/>
              <a:gd name="connsiteY69" fmla="*/ 656154 h 1082384"/>
              <a:gd name="connsiteX70" fmla="*/ 1287992 w 7071806"/>
              <a:gd name="connsiteY70" fmla="*/ 656154 h 1082384"/>
              <a:gd name="connsiteX71" fmla="*/ 1287992 w 7071806"/>
              <a:gd name="connsiteY71" fmla="*/ 638680 h 1082384"/>
              <a:gd name="connsiteX72" fmla="*/ 1481057 w 7071806"/>
              <a:gd name="connsiteY72" fmla="*/ 638680 h 1082384"/>
              <a:gd name="connsiteX73" fmla="*/ 1481057 w 7071806"/>
              <a:gd name="connsiteY73" fmla="*/ 621194 h 1082384"/>
              <a:gd name="connsiteX74" fmla="*/ 1536405 w 7071806"/>
              <a:gd name="connsiteY74" fmla="*/ 621194 h 1082384"/>
              <a:gd name="connsiteX75" fmla="*/ 1536405 w 7071806"/>
              <a:gd name="connsiteY75" fmla="*/ 607749 h 1082384"/>
              <a:gd name="connsiteX76" fmla="*/ 1624170 w 7071806"/>
              <a:gd name="connsiteY76" fmla="*/ 607749 h 1082384"/>
              <a:gd name="connsiteX77" fmla="*/ 1659274 w 7071806"/>
              <a:gd name="connsiteY77" fmla="*/ 607749 h 1082384"/>
              <a:gd name="connsiteX78" fmla="*/ 1659274 w 7071806"/>
              <a:gd name="connsiteY78" fmla="*/ 578174 h 1082384"/>
              <a:gd name="connsiteX79" fmla="*/ 1784829 w 7071806"/>
              <a:gd name="connsiteY79" fmla="*/ 578174 h 1082384"/>
              <a:gd name="connsiteX80" fmla="*/ 1784829 w 7071806"/>
              <a:gd name="connsiteY80" fmla="*/ 563386 h 1082384"/>
              <a:gd name="connsiteX81" fmla="*/ 1880687 w 7071806"/>
              <a:gd name="connsiteY81" fmla="*/ 563386 h 1082384"/>
              <a:gd name="connsiteX82" fmla="*/ 1880687 w 7071806"/>
              <a:gd name="connsiteY82" fmla="*/ 547243 h 1082384"/>
              <a:gd name="connsiteX83" fmla="*/ 2022439 w 7071806"/>
              <a:gd name="connsiteY83" fmla="*/ 547243 h 1082384"/>
              <a:gd name="connsiteX84" fmla="*/ 2139902 w 7071806"/>
              <a:gd name="connsiteY84" fmla="*/ 547243 h 1082384"/>
              <a:gd name="connsiteX85" fmla="*/ 2139902 w 7071806"/>
              <a:gd name="connsiteY85" fmla="*/ 532455 h 1082384"/>
              <a:gd name="connsiteX86" fmla="*/ 2188505 w 7071806"/>
              <a:gd name="connsiteY86" fmla="*/ 532455 h 1082384"/>
              <a:gd name="connsiteX87" fmla="*/ 2188505 w 7071806"/>
              <a:gd name="connsiteY87" fmla="*/ 524384 h 1082384"/>
              <a:gd name="connsiteX88" fmla="*/ 2224958 w 7071806"/>
              <a:gd name="connsiteY88" fmla="*/ 524384 h 1082384"/>
              <a:gd name="connsiteX89" fmla="*/ 2224958 w 7071806"/>
              <a:gd name="connsiteY89" fmla="*/ 508253 h 1082384"/>
              <a:gd name="connsiteX90" fmla="*/ 2311363 w 7071806"/>
              <a:gd name="connsiteY90" fmla="*/ 508253 h 1082384"/>
              <a:gd name="connsiteX91" fmla="*/ 2357269 w 7071806"/>
              <a:gd name="connsiteY91" fmla="*/ 508253 h 1082384"/>
              <a:gd name="connsiteX92" fmla="*/ 2357269 w 7071806"/>
              <a:gd name="connsiteY92" fmla="*/ 496152 h 1082384"/>
              <a:gd name="connsiteX93" fmla="*/ 2377524 w 7071806"/>
              <a:gd name="connsiteY93" fmla="*/ 496152 h 1082384"/>
              <a:gd name="connsiteX94" fmla="*/ 2377524 w 7071806"/>
              <a:gd name="connsiteY94" fmla="*/ 485394 h 1082384"/>
              <a:gd name="connsiteX95" fmla="*/ 2469324 w 7071806"/>
              <a:gd name="connsiteY95" fmla="*/ 485394 h 1082384"/>
              <a:gd name="connsiteX96" fmla="*/ 2469324 w 7071806"/>
              <a:gd name="connsiteY96" fmla="*/ 475979 h 1082384"/>
              <a:gd name="connsiteX97" fmla="*/ 2573287 w 7071806"/>
              <a:gd name="connsiteY97" fmla="*/ 475979 h 1082384"/>
              <a:gd name="connsiteX98" fmla="*/ 2573287 w 7071806"/>
              <a:gd name="connsiteY98" fmla="*/ 461191 h 1082384"/>
              <a:gd name="connsiteX99" fmla="*/ 2647541 w 7071806"/>
              <a:gd name="connsiteY99" fmla="*/ 461191 h 1082384"/>
              <a:gd name="connsiteX100" fmla="*/ 2647541 w 7071806"/>
              <a:gd name="connsiteY100" fmla="*/ 451776 h 1082384"/>
              <a:gd name="connsiteX101" fmla="*/ 2855454 w 7071806"/>
              <a:gd name="connsiteY101" fmla="*/ 451776 h 1082384"/>
              <a:gd name="connsiteX102" fmla="*/ 2855454 w 7071806"/>
              <a:gd name="connsiteY102" fmla="*/ 438332 h 1082384"/>
              <a:gd name="connsiteX103" fmla="*/ 2898663 w 7071806"/>
              <a:gd name="connsiteY103" fmla="*/ 438332 h 1082384"/>
              <a:gd name="connsiteX104" fmla="*/ 2898663 w 7071806"/>
              <a:gd name="connsiteY104" fmla="*/ 426230 h 1082384"/>
              <a:gd name="connsiteX105" fmla="*/ 2982358 w 7071806"/>
              <a:gd name="connsiteY105" fmla="*/ 426230 h 1082384"/>
              <a:gd name="connsiteX106" fmla="*/ 2982358 w 7071806"/>
              <a:gd name="connsiteY106" fmla="*/ 411443 h 1082384"/>
              <a:gd name="connsiteX107" fmla="*/ 3157878 w 7071806"/>
              <a:gd name="connsiteY107" fmla="*/ 411443 h 1082384"/>
              <a:gd name="connsiteX108" fmla="*/ 3157878 w 7071806"/>
              <a:gd name="connsiteY108" fmla="*/ 400685 h 1082384"/>
              <a:gd name="connsiteX109" fmla="*/ 3271281 w 7071806"/>
              <a:gd name="connsiteY109" fmla="*/ 400685 h 1082384"/>
              <a:gd name="connsiteX110" fmla="*/ 3271281 w 7071806"/>
              <a:gd name="connsiteY110" fmla="*/ 389927 h 1082384"/>
              <a:gd name="connsiteX111" fmla="*/ 3317188 w 7071806"/>
              <a:gd name="connsiteY111" fmla="*/ 389927 h 1082384"/>
              <a:gd name="connsiteX112" fmla="*/ 3317188 w 7071806"/>
              <a:gd name="connsiteY112" fmla="*/ 381867 h 1082384"/>
              <a:gd name="connsiteX113" fmla="*/ 3406290 w 7071806"/>
              <a:gd name="connsiteY113" fmla="*/ 381867 h 1082384"/>
              <a:gd name="connsiteX114" fmla="*/ 3406290 w 7071806"/>
              <a:gd name="connsiteY114" fmla="*/ 369766 h 1082384"/>
              <a:gd name="connsiteX115" fmla="*/ 3464347 w 7071806"/>
              <a:gd name="connsiteY115" fmla="*/ 369766 h 1082384"/>
              <a:gd name="connsiteX116" fmla="*/ 3464347 w 7071806"/>
              <a:gd name="connsiteY116" fmla="*/ 354966 h 1082384"/>
              <a:gd name="connsiteX117" fmla="*/ 3477846 w 7071806"/>
              <a:gd name="connsiteY117" fmla="*/ 354966 h 1082384"/>
              <a:gd name="connsiteX118" fmla="*/ 3477846 w 7071806"/>
              <a:gd name="connsiteY118" fmla="*/ 342865 h 1082384"/>
              <a:gd name="connsiteX119" fmla="*/ 3600704 w 7071806"/>
              <a:gd name="connsiteY119" fmla="*/ 342865 h 1082384"/>
              <a:gd name="connsiteX120" fmla="*/ 3600704 w 7071806"/>
              <a:gd name="connsiteY120" fmla="*/ 332107 h 1082384"/>
              <a:gd name="connsiteX121" fmla="*/ 3649307 w 7071806"/>
              <a:gd name="connsiteY121" fmla="*/ 332107 h 1082384"/>
              <a:gd name="connsiteX122" fmla="*/ 3649307 w 7071806"/>
              <a:gd name="connsiteY122" fmla="*/ 321361 h 1082384"/>
              <a:gd name="connsiteX123" fmla="*/ 3731666 w 7071806"/>
              <a:gd name="connsiteY123" fmla="*/ 321361 h 1082384"/>
              <a:gd name="connsiteX124" fmla="*/ 3731666 w 7071806"/>
              <a:gd name="connsiteY124" fmla="*/ 310603 h 1082384"/>
              <a:gd name="connsiteX125" fmla="*/ 3881523 w 7071806"/>
              <a:gd name="connsiteY125" fmla="*/ 310603 h 1082384"/>
              <a:gd name="connsiteX126" fmla="*/ 3881523 w 7071806"/>
              <a:gd name="connsiteY126" fmla="*/ 302531 h 1082384"/>
              <a:gd name="connsiteX127" fmla="*/ 3993590 w 7071806"/>
              <a:gd name="connsiteY127" fmla="*/ 302531 h 1082384"/>
              <a:gd name="connsiteX128" fmla="*/ 3993590 w 7071806"/>
              <a:gd name="connsiteY128" fmla="*/ 290430 h 1082384"/>
              <a:gd name="connsiteX129" fmla="*/ 4165051 w 7071806"/>
              <a:gd name="connsiteY129" fmla="*/ 290430 h 1082384"/>
              <a:gd name="connsiteX130" fmla="*/ 4165051 w 7071806"/>
              <a:gd name="connsiteY130" fmla="*/ 281015 h 1082384"/>
              <a:gd name="connsiteX131" fmla="*/ 4264955 w 7071806"/>
              <a:gd name="connsiteY131" fmla="*/ 281015 h 1082384"/>
              <a:gd name="connsiteX132" fmla="*/ 4264955 w 7071806"/>
              <a:gd name="connsiteY132" fmla="*/ 270257 h 1082384"/>
              <a:gd name="connsiteX133" fmla="*/ 4447219 w 7071806"/>
              <a:gd name="connsiteY133" fmla="*/ 270257 h 1082384"/>
              <a:gd name="connsiteX134" fmla="*/ 4447219 w 7071806"/>
              <a:gd name="connsiteY134" fmla="*/ 260855 h 1082384"/>
              <a:gd name="connsiteX135" fmla="*/ 4609226 w 7071806"/>
              <a:gd name="connsiteY135" fmla="*/ 260855 h 1082384"/>
              <a:gd name="connsiteX136" fmla="*/ 4609226 w 7071806"/>
              <a:gd name="connsiteY136" fmla="*/ 244712 h 1082384"/>
              <a:gd name="connsiteX137" fmla="*/ 4756385 w 7071806"/>
              <a:gd name="connsiteY137" fmla="*/ 244712 h 1082384"/>
              <a:gd name="connsiteX138" fmla="*/ 4756385 w 7071806"/>
              <a:gd name="connsiteY138" fmla="*/ 229924 h 1082384"/>
              <a:gd name="connsiteX139" fmla="*/ 4792838 w 7071806"/>
              <a:gd name="connsiteY139" fmla="*/ 229924 h 1082384"/>
              <a:gd name="connsiteX140" fmla="*/ 4792838 w 7071806"/>
              <a:gd name="connsiteY140" fmla="*/ 220509 h 1082384"/>
              <a:gd name="connsiteX141" fmla="*/ 5034507 w 7071806"/>
              <a:gd name="connsiteY141" fmla="*/ 220509 h 1082384"/>
              <a:gd name="connsiteX142" fmla="*/ 5034507 w 7071806"/>
              <a:gd name="connsiteY142" fmla="*/ 207065 h 1082384"/>
              <a:gd name="connsiteX143" fmla="*/ 5266722 w 7071806"/>
              <a:gd name="connsiteY143" fmla="*/ 207065 h 1082384"/>
              <a:gd name="connsiteX144" fmla="*/ 5266722 w 7071806"/>
              <a:gd name="connsiteY144" fmla="*/ 193620 h 1082384"/>
              <a:gd name="connsiteX145" fmla="*/ 5358534 w 7071806"/>
              <a:gd name="connsiteY145" fmla="*/ 193620 h 1082384"/>
              <a:gd name="connsiteX146" fmla="*/ 5358534 w 7071806"/>
              <a:gd name="connsiteY146" fmla="*/ 184205 h 1082384"/>
              <a:gd name="connsiteX147" fmla="*/ 5459787 w 7071806"/>
              <a:gd name="connsiteY147" fmla="*/ 184205 h 1082384"/>
              <a:gd name="connsiteX148" fmla="*/ 5459787 w 7071806"/>
              <a:gd name="connsiteY148" fmla="*/ 173447 h 1082384"/>
              <a:gd name="connsiteX149" fmla="*/ 5642050 w 7071806"/>
              <a:gd name="connsiteY149" fmla="*/ 173447 h 1082384"/>
              <a:gd name="connsiteX150" fmla="*/ 5642050 w 7071806"/>
              <a:gd name="connsiteY150" fmla="*/ 161346 h 1082384"/>
              <a:gd name="connsiteX151" fmla="*/ 5773012 w 7071806"/>
              <a:gd name="connsiteY151" fmla="*/ 161346 h 1082384"/>
              <a:gd name="connsiteX152" fmla="*/ 5773012 w 7071806"/>
              <a:gd name="connsiteY152" fmla="*/ 149245 h 1082384"/>
              <a:gd name="connsiteX153" fmla="*/ 5806767 w 7071806"/>
              <a:gd name="connsiteY153" fmla="*/ 149245 h 1082384"/>
              <a:gd name="connsiteX154" fmla="*/ 5806767 w 7071806"/>
              <a:gd name="connsiteY154" fmla="*/ 141185 h 1082384"/>
              <a:gd name="connsiteX155" fmla="*/ 5835115 w 7071806"/>
              <a:gd name="connsiteY155" fmla="*/ 141185 h 1082384"/>
              <a:gd name="connsiteX156" fmla="*/ 5835115 w 7071806"/>
              <a:gd name="connsiteY156" fmla="*/ 131771 h 1082384"/>
              <a:gd name="connsiteX157" fmla="*/ 5937729 w 7071806"/>
              <a:gd name="connsiteY157" fmla="*/ 131771 h 1082384"/>
              <a:gd name="connsiteX158" fmla="*/ 5937729 w 7071806"/>
              <a:gd name="connsiteY158" fmla="*/ 116983 h 1082384"/>
              <a:gd name="connsiteX159" fmla="*/ 5960682 w 7071806"/>
              <a:gd name="connsiteY159" fmla="*/ 116983 h 1082384"/>
              <a:gd name="connsiteX160" fmla="*/ 5960682 w 7071806"/>
              <a:gd name="connsiteY160" fmla="*/ 103538 h 1082384"/>
              <a:gd name="connsiteX161" fmla="*/ 6047087 w 7071806"/>
              <a:gd name="connsiteY161" fmla="*/ 103538 h 1082384"/>
              <a:gd name="connsiteX162" fmla="*/ 6047087 w 7071806"/>
              <a:gd name="connsiteY162" fmla="*/ 94124 h 1082384"/>
              <a:gd name="connsiteX163" fmla="*/ 6110539 w 7071806"/>
              <a:gd name="connsiteY163" fmla="*/ 94124 h 1082384"/>
              <a:gd name="connsiteX164" fmla="*/ 6110539 w 7071806"/>
              <a:gd name="connsiteY164" fmla="*/ 83366 h 1082384"/>
              <a:gd name="connsiteX165" fmla="*/ 6130794 w 7071806"/>
              <a:gd name="connsiteY165" fmla="*/ 83366 h 1082384"/>
              <a:gd name="connsiteX166" fmla="*/ 6130794 w 7071806"/>
              <a:gd name="connsiteY166" fmla="*/ 72608 h 1082384"/>
              <a:gd name="connsiteX167" fmla="*/ 6294151 w 7071806"/>
              <a:gd name="connsiteY167" fmla="*/ 72608 h 1082384"/>
              <a:gd name="connsiteX168" fmla="*/ 6294151 w 7071806"/>
              <a:gd name="connsiteY168" fmla="*/ 61850 h 1082384"/>
              <a:gd name="connsiteX169" fmla="*/ 6477763 w 7071806"/>
              <a:gd name="connsiteY169" fmla="*/ 61850 h 1082384"/>
              <a:gd name="connsiteX170" fmla="*/ 6477763 w 7071806"/>
              <a:gd name="connsiteY170" fmla="*/ 48986 h 1082384"/>
              <a:gd name="connsiteX171" fmla="*/ 6597922 w 7071806"/>
              <a:gd name="connsiteY171" fmla="*/ 48986 h 1082384"/>
              <a:gd name="connsiteX172" fmla="*/ 6925996 w 7071806"/>
              <a:gd name="connsiteY172" fmla="*/ 48986 h 1082384"/>
              <a:gd name="connsiteX173" fmla="*/ 6925996 w 7071806"/>
              <a:gd name="connsiteY173" fmla="*/ 34961 h 1082384"/>
              <a:gd name="connsiteX174" fmla="*/ 6974599 w 7071806"/>
              <a:gd name="connsiteY174" fmla="*/ 34961 h 1082384"/>
              <a:gd name="connsiteX175" fmla="*/ 6974599 w 7071806"/>
              <a:gd name="connsiteY175" fmla="*/ 24203 h 1082384"/>
              <a:gd name="connsiteX176" fmla="*/ 7020506 w 7071806"/>
              <a:gd name="connsiteY176" fmla="*/ 24203 h 1082384"/>
              <a:gd name="connsiteX177" fmla="*/ 7020506 w 7071806"/>
              <a:gd name="connsiteY177" fmla="*/ 13444 h 1082384"/>
              <a:gd name="connsiteX178" fmla="*/ 7062353 w 7071806"/>
              <a:gd name="connsiteY178" fmla="*/ 13444 h 1082384"/>
              <a:gd name="connsiteX179" fmla="*/ 7062353 w 7071806"/>
              <a:gd name="connsiteY179" fmla="*/ 0 h 1082384"/>
              <a:gd name="connsiteX180" fmla="*/ 7071806 w 7071806"/>
              <a:gd name="connsiteY180" fmla="*/ 0 h 1082384"/>
              <a:gd name="connsiteX0" fmla="*/ 0 w 7067760"/>
              <a:gd name="connsiteY0" fmla="*/ 1082385 h 1082385"/>
              <a:gd name="connsiteX1" fmla="*/ 12151 w 7067760"/>
              <a:gd name="connsiteY1" fmla="*/ 1082385 h 1082385"/>
              <a:gd name="connsiteX2" fmla="*/ 12151 w 7067760"/>
              <a:gd name="connsiteY2" fmla="*/ 1070284 h 1082385"/>
              <a:gd name="connsiteX3" fmla="*/ 72905 w 7067760"/>
              <a:gd name="connsiteY3" fmla="*/ 1070284 h 1082385"/>
              <a:gd name="connsiteX4" fmla="*/ 72905 w 7067760"/>
              <a:gd name="connsiteY4" fmla="*/ 1063567 h 1082385"/>
              <a:gd name="connsiteX5" fmla="*/ 114765 w 7067760"/>
              <a:gd name="connsiteY5" fmla="*/ 1063567 h 1082385"/>
              <a:gd name="connsiteX6" fmla="*/ 114765 w 7067760"/>
              <a:gd name="connsiteY6" fmla="*/ 1056839 h 1082385"/>
              <a:gd name="connsiteX7" fmla="*/ 153915 w 7067760"/>
              <a:gd name="connsiteY7" fmla="*/ 1056839 h 1082385"/>
              <a:gd name="connsiteX8" fmla="*/ 153915 w 7067760"/>
              <a:gd name="connsiteY8" fmla="*/ 1031293 h 1082385"/>
              <a:gd name="connsiteX9" fmla="*/ 174171 w 7067760"/>
              <a:gd name="connsiteY9" fmla="*/ 1031293 h 1082385"/>
              <a:gd name="connsiteX10" fmla="*/ 174171 w 7067760"/>
              <a:gd name="connsiteY10" fmla="*/ 1020535 h 1082385"/>
              <a:gd name="connsiteX11" fmla="*/ 191717 w 7067760"/>
              <a:gd name="connsiteY11" fmla="*/ 1020535 h 1082385"/>
              <a:gd name="connsiteX12" fmla="*/ 191717 w 7067760"/>
              <a:gd name="connsiteY12" fmla="*/ 1007091 h 1082385"/>
              <a:gd name="connsiteX13" fmla="*/ 203868 w 7067760"/>
              <a:gd name="connsiteY13" fmla="*/ 1007091 h 1082385"/>
              <a:gd name="connsiteX14" fmla="*/ 203868 w 7067760"/>
              <a:gd name="connsiteY14" fmla="*/ 997676 h 1082385"/>
              <a:gd name="connsiteX15" fmla="*/ 225472 w 7067760"/>
              <a:gd name="connsiteY15" fmla="*/ 997676 h 1082385"/>
              <a:gd name="connsiteX16" fmla="*/ 225472 w 7067760"/>
              <a:gd name="connsiteY16" fmla="*/ 990960 h 1082385"/>
              <a:gd name="connsiteX17" fmla="*/ 287575 w 7067760"/>
              <a:gd name="connsiteY17" fmla="*/ 990960 h 1082385"/>
              <a:gd name="connsiteX18" fmla="*/ 287575 w 7067760"/>
              <a:gd name="connsiteY18" fmla="*/ 972130 h 1082385"/>
              <a:gd name="connsiteX19" fmla="*/ 307830 w 7067760"/>
              <a:gd name="connsiteY19" fmla="*/ 972130 h 1082385"/>
              <a:gd name="connsiteX20" fmla="*/ 307830 w 7067760"/>
              <a:gd name="connsiteY20" fmla="*/ 958686 h 1082385"/>
              <a:gd name="connsiteX21" fmla="*/ 322679 w 7067760"/>
              <a:gd name="connsiteY21" fmla="*/ 958686 h 1082385"/>
              <a:gd name="connsiteX22" fmla="*/ 322679 w 7067760"/>
              <a:gd name="connsiteY22" fmla="*/ 941212 h 1082385"/>
              <a:gd name="connsiteX23" fmla="*/ 378026 w 7067760"/>
              <a:gd name="connsiteY23" fmla="*/ 941212 h 1082385"/>
              <a:gd name="connsiteX24" fmla="*/ 378026 w 7067760"/>
              <a:gd name="connsiteY24" fmla="*/ 930454 h 1082385"/>
              <a:gd name="connsiteX25" fmla="*/ 405037 w 7067760"/>
              <a:gd name="connsiteY25" fmla="*/ 930454 h 1082385"/>
              <a:gd name="connsiteX26" fmla="*/ 405037 w 7067760"/>
              <a:gd name="connsiteY26" fmla="*/ 917009 h 1082385"/>
              <a:gd name="connsiteX27" fmla="*/ 444187 w 7067760"/>
              <a:gd name="connsiteY27" fmla="*/ 917009 h 1082385"/>
              <a:gd name="connsiteX28" fmla="*/ 444187 w 7067760"/>
              <a:gd name="connsiteY28" fmla="*/ 900866 h 1082385"/>
              <a:gd name="connsiteX29" fmla="*/ 506291 w 7067760"/>
              <a:gd name="connsiteY29" fmla="*/ 900866 h 1082385"/>
              <a:gd name="connsiteX30" fmla="*/ 506291 w 7067760"/>
              <a:gd name="connsiteY30" fmla="*/ 892807 h 1082385"/>
              <a:gd name="connsiteX31" fmla="*/ 583242 w 7067760"/>
              <a:gd name="connsiteY31" fmla="*/ 892807 h 1082385"/>
              <a:gd name="connsiteX32" fmla="*/ 583242 w 7067760"/>
              <a:gd name="connsiteY32" fmla="*/ 879362 h 1082385"/>
              <a:gd name="connsiteX33" fmla="*/ 619695 w 7067760"/>
              <a:gd name="connsiteY33" fmla="*/ 879362 h 1082385"/>
              <a:gd name="connsiteX34" fmla="*/ 619695 w 7067760"/>
              <a:gd name="connsiteY34" fmla="*/ 867261 h 1082385"/>
              <a:gd name="connsiteX35" fmla="*/ 665601 w 7067760"/>
              <a:gd name="connsiteY35" fmla="*/ 867261 h 1082385"/>
              <a:gd name="connsiteX36" fmla="*/ 665601 w 7067760"/>
              <a:gd name="connsiteY36" fmla="*/ 856503 h 1082385"/>
              <a:gd name="connsiteX37" fmla="*/ 720960 w 7067760"/>
              <a:gd name="connsiteY37" fmla="*/ 856503 h 1082385"/>
              <a:gd name="connsiteX38" fmla="*/ 720960 w 7067760"/>
              <a:gd name="connsiteY38" fmla="*/ 843058 h 1082385"/>
              <a:gd name="connsiteX39" fmla="*/ 757413 w 7067760"/>
              <a:gd name="connsiteY39" fmla="*/ 843058 h 1082385"/>
              <a:gd name="connsiteX40" fmla="*/ 757413 w 7067760"/>
              <a:gd name="connsiteY40" fmla="*/ 832300 h 1082385"/>
              <a:gd name="connsiteX41" fmla="*/ 781714 w 7067760"/>
              <a:gd name="connsiteY41" fmla="*/ 832300 h 1082385"/>
              <a:gd name="connsiteX42" fmla="*/ 781714 w 7067760"/>
              <a:gd name="connsiteY42" fmla="*/ 820199 h 1082385"/>
              <a:gd name="connsiteX43" fmla="*/ 815457 w 7067760"/>
              <a:gd name="connsiteY43" fmla="*/ 820199 h 1082385"/>
              <a:gd name="connsiteX44" fmla="*/ 815457 w 7067760"/>
              <a:gd name="connsiteY44" fmla="*/ 810784 h 1082385"/>
              <a:gd name="connsiteX45" fmla="*/ 851910 w 7067760"/>
              <a:gd name="connsiteY45" fmla="*/ 810784 h 1082385"/>
              <a:gd name="connsiteX46" fmla="*/ 851910 w 7067760"/>
              <a:gd name="connsiteY46" fmla="*/ 800026 h 1082385"/>
              <a:gd name="connsiteX47" fmla="*/ 897816 w 7067760"/>
              <a:gd name="connsiteY47" fmla="*/ 800026 h 1082385"/>
              <a:gd name="connsiteX48" fmla="*/ 897816 w 7067760"/>
              <a:gd name="connsiteY48" fmla="*/ 790611 h 1082385"/>
              <a:gd name="connsiteX49" fmla="*/ 931571 w 7067760"/>
              <a:gd name="connsiteY49" fmla="*/ 790611 h 1082385"/>
              <a:gd name="connsiteX50" fmla="*/ 931571 w 7067760"/>
              <a:gd name="connsiteY50" fmla="*/ 779853 h 1082385"/>
              <a:gd name="connsiteX51" fmla="*/ 951826 w 7067760"/>
              <a:gd name="connsiteY51" fmla="*/ 779853 h 1082385"/>
              <a:gd name="connsiteX52" fmla="*/ 951826 w 7067760"/>
              <a:gd name="connsiteY52" fmla="*/ 769108 h 1082385"/>
              <a:gd name="connsiteX53" fmla="*/ 966675 w 7067760"/>
              <a:gd name="connsiteY53" fmla="*/ 769108 h 1082385"/>
              <a:gd name="connsiteX54" fmla="*/ 966675 w 7067760"/>
              <a:gd name="connsiteY54" fmla="*/ 761036 h 1082385"/>
              <a:gd name="connsiteX55" fmla="*/ 988279 w 7067760"/>
              <a:gd name="connsiteY55" fmla="*/ 761036 h 1082385"/>
              <a:gd name="connsiteX56" fmla="*/ 988279 w 7067760"/>
              <a:gd name="connsiteY56" fmla="*/ 750278 h 1082385"/>
              <a:gd name="connsiteX57" fmla="*/ 1027429 w 7067760"/>
              <a:gd name="connsiteY57" fmla="*/ 750278 h 1082385"/>
              <a:gd name="connsiteX58" fmla="*/ 1027429 w 7067760"/>
              <a:gd name="connsiteY58" fmla="*/ 736833 h 1082385"/>
              <a:gd name="connsiteX59" fmla="*/ 1092230 w 7067760"/>
              <a:gd name="connsiteY59" fmla="*/ 736833 h 1082385"/>
              <a:gd name="connsiteX60" fmla="*/ 1092230 w 7067760"/>
              <a:gd name="connsiteY60" fmla="*/ 722046 h 1082385"/>
              <a:gd name="connsiteX61" fmla="*/ 1127334 w 7067760"/>
              <a:gd name="connsiteY61" fmla="*/ 722046 h 1082385"/>
              <a:gd name="connsiteX62" fmla="*/ 1127334 w 7067760"/>
              <a:gd name="connsiteY62" fmla="*/ 703216 h 1082385"/>
              <a:gd name="connsiteX63" fmla="*/ 1186739 w 7067760"/>
              <a:gd name="connsiteY63" fmla="*/ 703216 h 1082385"/>
              <a:gd name="connsiteX64" fmla="*/ 1186739 w 7067760"/>
              <a:gd name="connsiteY64" fmla="*/ 685742 h 1082385"/>
              <a:gd name="connsiteX65" fmla="*/ 1206995 w 7067760"/>
              <a:gd name="connsiteY65" fmla="*/ 685742 h 1082385"/>
              <a:gd name="connsiteX66" fmla="*/ 1206995 w 7067760"/>
              <a:gd name="connsiteY66" fmla="*/ 674984 h 1082385"/>
              <a:gd name="connsiteX67" fmla="*/ 1250191 w 7067760"/>
              <a:gd name="connsiteY67" fmla="*/ 674984 h 1082385"/>
              <a:gd name="connsiteX68" fmla="*/ 1250191 w 7067760"/>
              <a:gd name="connsiteY68" fmla="*/ 656154 h 1082385"/>
              <a:gd name="connsiteX69" fmla="*/ 1283946 w 7067760"/>
              <a:gd name="connsiteY69" fmla="*/ 656154 h 1082385"/>
              <a:gd name="connsiteX70" fmla="*/ 1283946 w 7067760"/>
              <a:gd name="connsiteY70" fmla="*/ 638680 h 1082385"/>
              <a:gd name="connsiteX71" fmla="*/ 1477011 w 7067760"/>
              <a:gd name="connsiteY71" fmla="*/ 638680 h 1082385"/>
              <a:gd name="connsiteX72" fmla="*/ 1477011 w 7067760"/>
              <a:gd name="connsiteY72" fmla="*/ 621194 h 1082385"/>
              <a:gd name="connsiteX73" fmla="*/ 1532359 w 7067760"/>
              <a:gd name="connsiteY73" fmla="*/ 621194 h 1082385"/>
              <a:gd name="connsiteX74" fmla="*/ 1532359 w 7067760"/>
              <a:gd name="connsiteY74" fmla="*/ 607749 h 1082385"/>
              <a:gd name="connsiteX75" fmla="*/ 1620124 w 7067760"/>
              <a:gd name="connsiteY75" fmla="*/ 607749 h 1082385"/>
              <a:gd name="connsiteX76" fmla="*/ 1655228 w 7067760"/>
              <a:gd name="connsiteY76" fmla="*/ 607749 h 1082385"/>
              <a:gd name="connsiteX77" fmla="*/ 1655228 w 7067760"/>
              <a:gd name="connsiteY77" fmla="*/ 578174 h 1082385"/>
              <a:gd name="connsiteX78" fmla="*/ 1780783 w 7067760"/>
              <a:gd name="connsiteY78" fmla="*/ 578174 h 1082385"/>
              <a:gd name="connsiteX79" fmla="*/ 1780783 w 7067760"/>
              <a:gd name="connsiteY79" fmla="*/ 563386 h 1082385"/>
              <a:gd name="connsiteX80" fmla="*/ 1876641 w 7067760"/>
              <a:gd name="connsiteY80" fmla="*/ 563386 h 1082385"/>
              <a:gd name="connsiteX81" fmla="*/ 1876641 w 7067760"/>
              <a:gd name="connsiteY81" fmla="*/ 547243 h 1082385"/>
              <a:gd name="connsiteX82" fmla="*/ 2018393 w 7067760"/>
              <a:gd name="connsiteY82" fmla="*/ 547243 h 1082385"/>
              <a:gd name="connsiteX83" fmla="*/ 2135856 w 7067760"/>
              <a:gd name="connsiteY83" fmla="*/ 547243 h 1082385"/>
              <a:gd name="connsiteX84" fmla="*/ 2135856 w 7067760"/>
              <a:gd name="connsiteY84" fmla="*/ 532455 h 1082385"/>
              <a:gd name="connsiteX85" fmla="*/ 2184459 w 7067760"/>
              <a:gd name="connsiteY85" fmla="*/ 532455 h 1082385"/>
              <a:gd name="connsiteX86" fmla="*/ 2184459 w 7067760"/>
              <a:gd name="connsiteY86" fmla="*/ 524384 h 1082385"/>
              <a:gd name="connsiteX87" fmla="*/ 2220912 w 7067760"/>
              <a:gd name="connsiteY87" fmla="*/ 524384 h 1082385"/>
              <a:gd name="connsiteX88" fmla="*/ 2220912 w 7067760"/>
              <a:gd name="connsiteY88" fmla="*/ 508253 h 1082385"/>
              <a:gd name="connsiteX89" fmla="*/ 2307317 w 7067760"/>
              <a:gd name="connsiteY89" fmla="*/ 508253 h 1082385"/>
              <a:gd name="connsiteX90" fmla="*/ 2353223 w 7067760"/>
              <a:gd name="connsiteY90" fmla="*/ 508253 h 1082385"/>
              <a:gd name="connsiteX91" fmla="*/ 2353223 w 7067760"/>
              <a:gd name="connsiteY91" fmla="*/ 496152 h 1082385"/>
              <a:gd name="connsiteX92" fmla="*/ 2373478 w 7067760"/>
              <a:gd name="connsiteY92" fmla="*/ 496152 h 1082385"/>
              <a:gd name="connsiteX93" fmla="*/ 2373478 w 7067760"/>
              <a:gd name="connsiteY93" fmla="*/ 485394 h 1082385"/>
              <a:gd name="connsiteX94" fmla="*/ 2465278 w 7067760"/>
              <a:gd name="connsiteY94" fmla="*/ 485394 h 1082385"/>
              <a:gd name="connsiteX95" fmla="*/ 2465278 w 7067760"/>
              <a:gd name="connsiteY95" fmla="*/ 475979 h 1082385"/>
              <a:gd name="connsiteX96" fmla="*/ 2569241 w 7067760"/>
              <a:gd name="connsiteY96" fmla="*/ 475979 h 1082385"/>
              <a:gd name="connsiteX97" fmla="*/ 2569241 w 7067760"/>
              <a:gd name="connsiteY97" fmla="*/ 461191 h 1082385"/>
              <a:gd name="connsiteX98" fmla="*/ 2643495 w 7067760"/>
              <a:gd name="connsiteY98" fmla="*/ 461191 h 1082385"/>
              <a:gd name="connsiteX99" fmla="*/ 2643495 w 7067760"/>
              <a:gd name="connsiteY99" fmla="*/ 451776 h 1082385"/>
              <a:gd name="connsiteX100" fmla="*/ 2851408 w 7067760"/>
              <a:gd name="connsiteY100" fmla="*/ 451776 h 1082385"/>
              <a:gd name="connsiteX101" fmla="*/ 2851408 w 7067760"/>
              <a:gd name="connsiteY101" fmla="*/ 438332 h 1082385"/>
              <a:gd name="connsiteX102" fmla="*/ 2894617 w 7067760"/>
              <a:gd name="connsiteY102" fmla="*/ 438332 h 1082385"/>
              <a:gd name="connsiteX103" fmla="*/ 2894617 w 7067760"/>
              <a:gd name="connsiteY103" fmla="*/ 426230 h 1082385"/>
              <a:gd name="connsiteX104" fmla="*/ 2978312 w 7067760"/>
              <a:gd name="connsiteY104" fmla="*/ 426230 h 1082385"/>
              <a:gd name="connsiteX105" fmla="*/ 2978312 w 7067760"/>
              <a:gd name="connsiteY105" fmla="*/ 411443 h 1082385"/>
              <a:gd name="connsiteX106" fmla="*/ 3153832 w 7067760"/>
              <a:gd name="connsiteY106" fmla="*/ 411443 h 1082385"/>
              <a:gd name="connsiteX107" fmla="*/ 3153832 w 7067760"/>
              <a:gd name="connsiteY107" fmla="*/ 400685 h 1082385"/>
              <a:gd name="connsiteX108" fmla="*/ 3267235 w 7067760"/>
              <a:gd name="connsiteY108" fmla="*/ 400685 h 1082385"/>
              <a:gd name="connsiteX109" fmla="*/ 3267235 w 7067760"/>
              <a:gd name="connsiteY109" fmla="*/ 389927 h 1082385"/>
              <a:gd name="connsiteX110" fmla="*/ 3313142 w 7067760"/>
              <a:gd name="connsiteY110" fmla="*/ 389927 h 1082385"/>
              <a:gd name="connsiteX111" fmla="*/ 3313142 w 7067760"/>
              <a:gd name="connsiteY111" fmla="*/ 381867 h 1082385"/>
              <a:gd name="connsiteX112" fmla="*/ 3402244 w 7067760"/>
              <a:gd name="connsiteY112" fmla="*/ 381867 h 1082385"/>
              <a:gd name="connsiteX113" fmla="*/ 3402244 w 7067760"/>
              <a:gd name="connsiteY113" fmla="*/ 369766 h 1082385"/>
              <a:gd name="connsiteX114" fmla="*/ 3460301 w 7067760"/>
              <a:gd name="connsiteY114" fmla="*/ 369766 h 1082385"/>
              <a:gd name="connsiteX115" fmla="*/ 3460301 w 7067760"/>
              <a:gd name="connsiteY115" fmla="*/ 354966 h 1082385"/>
              <a:gd name="connsiteX116" fmla="*/ 3473800 w 7067760"/>
              <a:gd name="connsiteY116" fmla="*/ 354966 h 1082385"/>
              <a:gd name="connsiteX117" fmla="*/ 3473800 w 7067760"/>
              <a:gd name="connsiteY117" fmla="*/ 342865 h 1082385"/>
              <a:gd name="connsiteX118" fmla="*/ 3596658 w 7067760"/>
              <a:gd name="connsiteY118" fmla="*/ 342865 h 1082385"/>
              <a:gd name="connsiteX119" fmla="*/ 3596658 w 7067760"/>
              <a:gd name="connsiteY119" fmla="*/ 332107 h 1082385"/>
              <a:gd name="connsiteX120" fmla="*/ 3645261 w 7067760"/>
              <a:gd name="connsiteY120" fmla="*/ 332107 h 1082385"/>
              <a:gd name="connsiteX121" fmla="*/ 3645261 w 7067760"/>
              <a:gd name="connsiteY121" fmla="*/ 321361 h 1082385"/>
              <a:gd name="connsiteX122" fmla="*/ 3727620 w 7067760"/>
              <a:gd name="connsiteY122" fmla="*/ 321361 h 1082385"/>
              <a:gd name="connsiteX123" fmla="*/ 3727620 w 7067760"/>
              <a:gd name="connsiteY123" fmla="*/ 310603 h 1082385"/>
              <a:gd name="connsiteX124" fmla="*/ 3877477 w 7067760"/>
              <a:gd name="connsiteY124" fmla="*/ 310603 h 1082385"/>
              <a:gd name="connsiteX125" fmla="*/ 3877477 w 7067760"/>
              <a:gd name="connsiteY125" fmla="*/ 302531 h 1082385"/>
              <a:gd name="connsiteX126" fmla="*/ 3989544 w 7067760"/>
              <a:gd name="connsiteY126" fmla="*/ 302531 h 1082385"/>
              <a:gd name="connsiteX127" fmla="*/ 3989544 w 7067760"/>
              <a:gd name="connsiteY127" fmla="*/ 290430 h 1082385"/>
              <a:gd name="connsiteX128" fmla="*/ 4161005 w 7067760"/>
              <a:gd name="connsiteY128" fmla="*/ 290430 h 1082385"/>
              <a:gd name="connsiteX129" fmla="*/ 4161005 w 7067760"/>
              <a:gd name="connsiteY129" fmla="*/ 281015 h 1082385"/>
              <a:gd name="connsiteX130" fmla="*/ 4260909 w 7067760"/>
              <a:gd name="connsiteY130" fmla="*/ 281015 h 1082385"/>
              <a:gd name="connsiteX131" fmla="*/ 4260909 w 7067760"/>
              <a:gd name="connsiteY131" fmla="*/ 270257 h 1082385"/>
              <a:gd name="connsiteX132" fmla="*/ 4443173 w 7067760"/>
              <a:gd name="connsiteY132" fmla="*/ 270257 h 1082385"/>
              <a:gd name="connsiteX133" fmla="*/ 4443173 w 7067760"/>
              <a:gd name="connsiteY133" fmla="*/ 260855 h 1082385"/>
              <a:gd name="connsiteX134" fmla="*/ 4605180 w 7067760"/>
              <a:gd name="connsiteY134" fmla="*/ 260855 h 1082385"/>
              <a:gd name="connsiteX135" fmla="*/ 4605180 w 7067760"/>
              <a:gd name="connsiteY135" fmla="*/ 244712 h 1082385"/>
              <a:gd name="connsiteX136" fmla="*/ 4752339 w 7067760"/>
              <a:gd name="connsiteY136" fmla="*/ 244712 h 1082385"/>
              <a:gd name="connsiteX137" fmla="*/ 4752339 w 7067760"/>
              <a:gd name="connsiteY137" fmla="*/ 229924 h 1082385"/>
              <a:gd name="connsiteX138" fmla="*/ 4788792 w 7067760"/>
              <a:gd name="connsiteY138" fmla="*/ 229924 h 1082385"/>
              <a:gd name="connsiteX139" fmla="*/ 4788792 w 7067760"/>
              <a:gd name="connsiteY139" fmla="*/ 220509 h 1082385"/>
              <a:gd name="connsiteX140" fmla="*/ 5030461 w 7067760"/>
              <a:gd name="connsiteY140" fmla="*/ 220509 h 1082385"/>
              <a:gd name="connsiteX141" fmla="*/ 5030461 w 7067760"/>
              <a:gd name="connsiteY141" fmla="*/ 207065 h 1082385"/>
              <a:gd name="connsiteX142" fmla="*/ 5262676 w 7067760"/>
              <a:gd name="connsiteY142" fmla="*/ 207065 h 1082385"/>
              <a:gd name="connsiteX143" fmla="*/ 5262676 w 7067760"/>
              <a:gd name="connsiteY143" fmla="*/ 193620 h 1082385"/>
              <a:gd name="connsiteX144" fmla="*/ 5354488 w 7067760"/>
              <a:gd name="connsiteY144" fmla="*/ 193620 h 1082385"/>
              <a:gd name="connsiteX145" fmla="*/ 5354488 w 7067760"/>
              <a:gd name="connsiteY145" fmla="*/ 184205 h 1082385"/>
              <a:gd name="connsiteX146" fmla="*/ 5455741 w 7067760"/>
              <a:gd name="connsiteY146" fmla="*/ 184205 h 1082385"/>
              <a:gd name="connsiteX147" fmla="*/ 5455741 w 7067760"/>
              <a:gd name="connsiteY147" fmla="*/ 173447 h 1082385"/>
              <a:gd name="connsiteX148" fmla="*/ 5638004 w 7067760"/>
              <a:gd name="connsiteY148" fmla="*/ 173447 h 1082385"/>
              <a:gd name="connsiteX149" fmla="*/ 5638004 w 7067760"/>
              <a:gd name="connsiteY149" fmla="*/ 161346 h 1082385"/>
              <a:gd name="connsiteX150" fmla="*/ 5768966 w 7067760"/>
              <a:gd name="connsiteY150" fmla="*/ 161346 h 1082385"/>
              <a:gd name="connsiteX151" fmla="*/ 5768966 w 7067760"/>
              <a:gd name="connsiteY151" fmla="*/ 149245 h 1082385"/>
              <a:gd name="connsiteX152" fmla="*/ 5802721 w 7067760"/>
              <a:gd name="connsiteY152" fmla="*/ 149245 h 1082385"/>
              <a:gd name="connsiteX153" fmla="*/ 5802721 w 7067760"/>
              <a:gd name="connsiteY153" fmla="*/ 141185 h 1082385"/>
              <a:gd name="connsiteX154" fmla="*/ 5831069 w 7067760"/>
              <a:gd name="connsiteY154" fmla="*/ 141185 h 1082385"/>
              <a:gd name="connsiteX155" fmla="*/ 5831069 w 7067760"/>
              <a:gd name="connsiteY155" fmla="*/ 131771 h 1082385"/>
              <a:gd name="connsiteX156" fmla="*/ 5933683 w 7067760"/>
              <a:gd name="connsiteY156" fmla="*/ 131771 h 1082385"/>
              <a:gd name="connsiteX157" fmla="*/ 5933683 w 7067760"/>
              <a:gd name="connsiteY157" fmla="*/ 116983 h 1082385"/>
              <a:gd name="connsiteX158" fmla="*/ 5956636 w 7067760"/>
              <a:gd name="connsiteY158" fmla="*/ 116983 h 1082385"/>
              <a:gd name="connsiteX159" fmla="*/ 5956636 w 7067760"/>
              <a:gd name="connsiteY159" fmla="*/ 103538 h 1082385"/>
              <a:gd name="connsiteX160" fmla="*/ 6043041 w 7067760"/>
              <a:gd name="connsiteY160" fmla="*/ 103538 h 1082385"/>
              <a:gd name="connsiteX161" fmla="*/ 6043041 w 7067760"/>
              <a:gd name="connsiteY161" fmla="*/ 94124 h 1082385"/>
              <a:gd name="connsiteX162" fmla="*/ 6106493 w 7067760"/>
              <a:gd name="connsiteY162" fmla="*/ 94124 h 1082385"/>
              <a:gd name="connsiteX163" fmla="*/ 6106493 w 7067760"/>
              <a:gd name="connsiteY163" fmla="*/ 83366 h 1082385"/>
              <a:gd name="connsiteX164" fmla="*/ 6126748 w 7067760"/>
              <a:gd name="connsiteY164" fmla="*/ 83366 h 1082385"/>
              <a:gd name="connsiteX165" fmla="*/ 6126748 w 7067760"/>
              <a:gd name="connsiteY165" fmla="*/ 72608 h 1082385"/>
              <a:gd name="connsiteX166" fmla="*/ 6290105 w 7067760"/>
              <a:gd name="connsiteY166" fmla="*/ 72608 h 1082385"/>
              <a:gd name="connsiteX167" fmla="*/ 6290105 w 7067760"/>
              <a:gd name="connsiteY167" fmla="*/ 61850 h 1082385"/>
              <a:gd name="connsiteX168" fmla="*/ 6473717 w 7067760"/>
              <a:gd name="connsiteY168" fmla="*/ 61850 h 1082385"/>
              <a:gd name="connsiteX169" fmla="*/ 6473717 w 7067760"/>
              <a:gd name="connsiteY169" fmla="*/ 48986 h 1082385"/>
              <a:gd name="connsiteX170" fmla="*/ 6593876 w 7067760"/>
              <a:gd name="connsiteY170" fmla="*/ 48986 h 1082385"/>
              <a:gd name="connsiteX171" fmla="*/ 6921950 w 7067760"/>
              <a:gd name="connsiteY171" fmla="*/ 48986 h 1082385"/>
              <a:gd name="connsiteX172" fmla="*/ 6921950 w 7067760"/>
              <a:gd name="connsiteY172" fmla="*/ 34961 h 1082385"/>
              <a:gd name="connsiteX173" fmla="*/ 6970553 w 7067760"/>
              <a:gd name="connsiteY173" fmla="*/ 34961 h 1082385"/>
              <a:gd name="connsiteX174" fmla="*/ 6970553 w 7067760"/>
              <a:gd name="connsiteY174" fmla="*/ 24203 h 1082385"/>
              <a:gd name="connsiteX175" fmla="*/ 7016460 w 7067760"/>
              <a:gd name="connsiteY175" fmla="*/ 24203 h 1082385"/>
              <a:gd name="connsiteX176" fmla="*/ 7016460 w 7067760"/>
              <a:gd name="connsiteY176" fmla="*/ 13444 h 1082385"/>
              <a:gd name="connsiteX177" fmla="*/ 7058307 w 7067760"/>
              <a:gd name="connsiteY177" fmla="*/ 13444 h 1082385"/>
              <a:gd name="connsiteX178" fmla="*/ 7058307 w 7067760"/>
              <a:gd name="connsiteY178" fmla="*/ 0 h 1082385"/>
              <a:gd name="connsiteX179" fmla="*/ 7067760 w 7067760"/>
              <a:gd name="connsiteY179" fmla="*/ 0 h 1082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</a:cxnLst>
            <a:rect l="l" t="t" r="r" b="b"/>
            <a:pathLst>
              <a:path w="7067760" h="1082385">
                <a:moveTo>
                  <a:pt x="0" y="1082385"/>
                </a:moveTo>
                <a:lnTo>
                  <a:pt x="12151" y="1082385"/>
                </a:lnTo>
                <a:lnTo>
                  <a:pt x="12151" y="1070284"/>
                </a:lnTo>
                <a:lnTo>
                  <a:pt x="72905" y="1070284"/>
                </a:lnTo>
                <a:lnTo>
                  <a:pt x="72905" y="1063567"/>
                </a:lnTo>
                <a:lnTo>
                  <a:pt x="114765" y="1063567"/>
                </a:lnTo>
                <a:lnTo>
                  <a:pt x="114765" y="1056839"/>
                </a:lnTo>
                <a:lnTo>
                  <a:pt x="153915" y="1056839"/>
                </a:lnTo>
                <a:lnTo>
                  <a:pt x="153915" y="1031293"/>
                </a:lnTo>
                <a:lnTo>
                  <a:pt x="174171" y="1031293"/>
                </a:lnTo>
                <a:lnTo>
                  <a:pt x="174171" y="1020535"/>
                </a:lnTo>
                <a:lnTo>
                  <a:pt x="191717" y="1020535"/>
                </a:lnTo>
                <a:lnTo>
                  <a:pt x="191717" y="1007091"/>
                </a:lnTo>
                <a:lnTo>
                  <a:pt x="203868" y="1007091"/>
                </a:lnTo>
                <a:lnTo>
                  <a:pt x="203868" y="997676"/>
                </a:lnTo>
                <a:lnTo>
                  <a:pt x="225472" y="997676"/>
                </a:lnTo>
                <a:lnTo>
                  <a:pt x="225472" y="990960"/>
                </a:lnTo>
                <a:lnTo>
                  <a:pt x="287575" y="990960"/>
                </a:lnTo>
                <a:lnTo>
                  <a:pt x="287575" y="972130"/>
                </a:lnTo>
                <a:lnTo>
                  <a:pt x="307830" y="972130"/>
                </a:lnTo>
                <a:lnTo>
                  <a:pt x="307830" y="958686"/>
                </a:lnTo>
                <a:lnTo>
                  <a:pt x="322679" y="958686"/>
                </a:lnTo>
                <a:lnTo>
                  <a:pt x="322679" y="941212"/>
                </a:lnTo>
                <a:lnTo>
                  <a:pt x="378026" y="941212"/>
                </a:lnTo>
                <a:lnTo>
                  <a:pt x="378026" y="930454"/>
                </a:lnTo>
                <a:lnTo>
                  <a:pt x="405037" y="930454"/>
                </a:lnTo>
                <a:lnTo>
                  <a:pt x="405037" y="917009"/>
                </a:lnTo>
                <a:lnTo>
                  <a:pt x="444187" y="917009"/>
                </a:lnTo>
                <a:lnTo>
                  <a:pt x="444187" y="900866"/>
                </a:lnTo>
                <a:lnTo>
                  <a:pt x="506291" y="900866"/>
                </a:lnTo>
                <a:lnTo>
                  <a:pt x="506291" y="892807"/>
                </a:lnTo>
                <a:lnTo>
                  <a:pt x="583242" y="892807"/>
                </a:lnTo>
                <a:lnTo>
                  <a:pt x="583242" y="879362"/>
                </a:lnTo>
                <a:lnTo>
                  <a:pt x="619695" y="879362"/>
                </a:lnTo>
                <a:lnTo>
                  <a:pt x="619695" y="867261"/>
                </a:lnTo>
                <a:lnTo>
                  <a:pt x="665601" y="867261"/>
                </a:lnTo>
                <a:lnTo>
                  <a:pt x="665601" y="856503"/>
                </a:lnTo>
                <a:lnTo>
                  <a:pt x="720960" y="856503"/>
                </a:lnTo>
                <a:lnTo>
                  <a:pt x="720960" y="843058"/>
                </a:lnTo>
                <a:lnTo>
                  <a:pt x="757413" y="843058"/>
                </a:lnTo>
                <a:lnTo>
                  <a:pt x="757413" y="832300"/>
                </a:lnTo>
                <a:lnTo>
                  <a:pt x="781714" y="832300"/>
                </a:lnTo>
                <a:lnTo>
                  <a:pt x="781714" y="820199"/>
                </a:lnTo>
                <a:lnTo>
                  <a:pt x="815457" y="820199"/>
                </a:lnTo>
                <a:lnTo>
                  <a:pt x="815457" y="810784"/>
                </a:lnTo>
                <a:lnTo>
                  <a:pt x="851910" y="810784"/>
                </a:lnTo>
                <a:lnTo>
                  <a:pt x="851910" y="800026"/>
                </a:lnTo>
                <a:lnTo>
                  <a:pt x="897816" y="800026"/>
                </a:lnTo>
                <a:lnTo>
                  <a:pt x="897816" y="790611"/>
                </a:lnTo>
                <a:lnTo>
                  <a:pt x="931571" y="790611"/>
                </a:lnTo>
                <a:lnTo>
                  <a:pt x="931571" y="779853"/>
                </a:lnTo>
                <a:lnTo>
                  <a:pt x="951826" y="779853"/>
                </a:lnTo>
                <a:lnTo>
                  <a:pt x="951826" y="769108"/>
                </a:lnTo>
                <a:lnTo>
                  <a:pt x="966675" y="769108"/>
                </a:lnTo>
                <a:lnTo>
                  <a:pt x="966675" y="761036"/>
                </a:lnTo>
                <a:lnTo>
                  <a:pt x="988279" y="761036"/>
                </a:lnTo>
                <a:lnTo>
                  <a:pt x="988279" y="750278"/>
                </a:lnTo>
                <a:lnTo>
                  <a:pt x="1027429" y="750278"/>
                </a:lnTo>
                <a:lnTo>
                  <a:pt x="1027429" y="736833"/>
                </a:lnTo>
                <a:lnTo>
                  <a:pt x="1092230" y="736833"/>
                </a:lnTo>
                <a:lnTo>
                  <a:pt x="1092230" y="722046"/>
                </a:lnTo>
                <a:lnTo>
                  <a:pt x="1127334" y="722046"/>
                </a:lnTo>
                <a:lnTo>
                  <a:pt x="1127334" y="703216"/>
                </a:lnTo>
                <a:lnTo>
                  <a:pt x="1186739" y="703216"/>
                </a:lnTo>
                <a:lnTo>
                  <a:pt x="1186739" y="685742"/>
                </a:lnTo>
                <a:lnTo>
                  <a:pt x="1206995" y="685742"/>
                </a:lnTo>
                <a:lnTo>
                  <a:pt x="1206995" y="674984"/>
                </a:lnTo>
                <a:lnTo>
                  <a:pt x="1250191" y="674984"/>
                </a:lnTo>
                <a:lnTo>
                  <a:pt x="1250191" y="656154"/>
                </a:lnTo>
                <a:lnTo>
                  <a:pt x="1283946" y="656154"/>
                </a:lnTo>
                <a:lnTo>
                  <a:pt x="1283946" y="638680"/>
                </a:lnTo>
                <a:lnTo>
                  <a:pt x="1477011" y="638680"/>
                </a:lnTo>
                <a:lnTo>
                  <a:pt x="1477011" y="621194"/>
                </a:lnTo>
                <a:lnTo>
                  <a:pt x="1532359" y="621194"/>
                </a:lnTo>
                <a:lnTo>
                  <a:pt x="1532359" y="607749"/>
                </a:lnTo>
                <a:lnTo>
                  <a:pt x="1620124" y="607749"/>
                </a:lnTo>
                <a:lnTo>
                  <a:pt x="1655228" y="607749"/>
                </a:lnTo>
                <a:lnTo>
                  <a:pt x="1655228" y="578174"/>
                </a:lnTo>
                <a:lnTo>
                  <a:pt x="1780783" y="578174"/>
                </a:lnTo>
                <a:lnTo>
                  <a:pt x="1780783" y="563386"/>
                </a:lnTo>
                <a:lnTo>
                  <a:pt x="1876641" y="563386"/>
                </a:lnTo>
                <a:lnTo>
                  <a:pt x="1876641" y="547243"/>
                </a:lnTo>
                <a:lnTo>
                  <a:pt x="2018393" y="547243"/>
                </a:lnTo>
                <a:lnTo>
                  <a:pt x="2135856" y="547243"/>
                </a:lnTo>
                <a:lnTo>
                  <a:pt x="2135856" y="532455"/>
                </a:lnTo>
                <a:lnTo>
                  <a:pt x="2184459" y="532455"/>
                </a:lnTo>
                <a:lnTo>
                  <a:pt x="2184459" y="524384"/>
                </a:lnTo>
                <a:lnTo>
                  <a:pt x="2220912" y="524384"/>
                </a:lnTo>
                <a:lnTo>
                  <a:pt x="2220912" y="508253"/>
                </a:lnTo>
                <a:lnTo>
                  <a:pt x="2307317" y="508253"/>
                </a:lnTo>
                <a:lnTo>
                  <a:pt x="2353223" y="508253"/>
                </a:lnTo>
                <a:lnTo>
                  <a:pt x="2353223" y="496152"/>
                </a:lnTo>
                <a:lnTo>
                  <a:pt x="2373478" y="496152"/>
                </a:lnTo>
                <a:lnTo>
                  <a:pt x="2373478" y="485394"/>
                </a:lnTo>
                <a:lnTo>
                  <a:pt x="2465278" y="485394"/>
                </a:lnTo>
                <a:lnTo>
                  <a:pt x="2465278" y="475979"/>
                </a:lnTo>
                <a:lnTo>
                  <a:pt x="2569241" y="475979"/>
                </a:lnTo>
                <a:lnTo>
                  <a:pt x="2569241" y="461191"/>
                </a:lnTo>
                <a:lnTo>
                  <a:pt x="2643495" y="461191"/>
                </a:lnTo>
                <a:lnTo>
                  <a:pt x="2643495" y="451776"/>
                </a:lnTo>
                <a:lnTo>
                  <a:pt x="2851408" y="451776"/>
                </a:lnTo>
                <a:lnTo>
                  <a:pt x="2851408" y="438332"/>
                </a:lnTo>
                <a:lnTo>
                  <a:pt x="2894617" y="438332"/>
                </a:lnTo>
                <a:lnTo>
                  <a:pt x="2894617" y="426230"/>
                </a:lnTo>
                <a:lnTo>
                  <a:pt x="2978312" y="426230"/>
                </a:lnTo>
                <a:lnTo>
                  <a:pt x="2978312" y="411443"/>
                </a:lnTo>
                <a:lnTo>
                  <a:pt x="3153832" y="411443"/>
                </a:lnTo>
                <a:lnTo>
                  <a:pt x="3153832" y="400685"/>
                </a:lnTo>
                <a:lnTo>
                  <a:pt x="3267235" y="400685"/>
                </a:lnTo>
                <a:lnTo>
                  <a:pt x="3267235" y="389927"/>
                </a:lnTo>
                <a:lnTo>
                  <a:pt x="3313142" y="389927"/>
                </a:lnTo>
                <a:lnTo>
                  <a:pt x="3313142" y="381867"/>
                </a:lnTo>
                <a:lnTo>
                  <a:pt x="3402244" y="381867"/>
                </a:lnTo>
                <a:lnTo>
                  <a:pt x="3402244" y="369766"/>
                </a:lnTo>
                <a:lnTo>
                  <a:pt x="3460301" y="369766"/>
                </a:lnTo>
                <a:lnTo>
                  <a:pt x="3460301" y="354966"/>
                </a:lnTo>
                <a:lnTo>
                  <a:pt x="3473800" y="354966"/>
                </a:lnTo>
                <a:lnTo>
                  <a:pt x="3473800" y="342865"/>
                </a:lnTo>
                <a:lnTo>
                  <a:pt x="3596658" y="342865"/>
                </a:lnTo>
                <a:lnTo>
                  <a:pt x="3596658" y="332107"/>
                </a:lnTo>
                <a:lnTo>
                  <a:pt x="3645261" y="332107"/>
                </a:lnTo>
                <a:lnTo>
                  <a:pt x="3645261" y="321361"/>
                </a:lnTo>
                <a:lnTo>
                  <a:pt x="3727620" y="321361"/>
                </a:lnTo>
                <a:lnTo>
                  <a:pt x="3727620" y="310603"/>
                </a:lnTo>
                <a:lnTo>
                  <a:pt x="3877477" y="310603"/>
                </a:lnTo>
                <a:lnTo>
                  <a:pt x="3877477" y="302531"/>
                </a:lnTo>
                <a:lnTo>
                  <a:pt x="3989544" y="302531"/>
                </a:lnTo>
                <a:lnTo>
                  <a:pt x="3989544" y="290430"/>
                </a:lnTo>
                <a:lnTo>
                  <a:pt x="4161005" y="290430"/>
                </a:lnTo>
                <a:lnTo>
                  <a:pt x="4161005" y="281015"/>
                </a:lnTo>
                <a:lnTo>
                  <a:pt x="4260909" y="281015"/>
                </a:lnTo>
                <a:lnTo>
                  <a:pt x="4260909" y="270257"/>
                </a:lnTo>
                <a:lnTo>
                  <a:pt x="4443173" y="270257"/>
                </a:lnTo>
                <a:lnTo>
                  <a:pt x="4443173" y="260855"/>
                </a:lnTo>
                <a:lnTo>
                  <a:pt x="4605180" y="260855"/>
                </a:lnTo>
                <a:lnTo>
                  <a:pt x="4605180" y="244712"/>
                </a:lnTo>
                <a:lnTo>
                  <a:pt x="4752339" y="244712"/>
                </a:lnTo>
                <a:lnTo>
                  <a:pt x="4752339" y="229924"/>
                </a:lnTo>
                <a:lnTo>
                  <a:pt x="4788792" y="229924"/>
                </a:lnTo>
                <a:lnTo>
                  <a:pt x="4788792" y="220509"/>
                </a:lnTo>
                <a:lnTo>
                  <a:pt x="5030461" y="220509"/>
                </a:lnTo>
                <a:lnTo>
                  <a:pt x="5030461" y="207065"/>
                </a:lnTo>
                <a:lnTo>
                  <a:pt x="5262676" y="207065"/>
                </a:lnTo>
                <a:lnTo>
                  <a:pt x="5262676" y="193620"/>
                </a:lnTo>
                <a:lnTo>
                  <a:pt x="5354488" y="193620"/>
                </a:lnTo>
                <a:lnTo>
                  <a:pt x="5354488" y="184205"/>
                </a:lnTo>
                <a:lnTo>
                  <a:pt x="5455741" y="184205"/>
                </a:lnTo>
                <a:lnTo>
                  <a:pt x="5455741" y="173447"/>
                </a:lnTo>
                <a:lnTo>
                  <a:pt x="5638004" y="173447"/>
                </a:lnTo>
                <a:lnTo>
                  <a:pt x="5638004" y="161346"/>
                </a:lnTo>
                <a:lnTo>
                  <a:pt x="5768966" y="161346"/>
                </a:lnTo>
                <a:lnTo>
                  <a:pt x="5768966" y="149245"/>
                </a:lnTo>
                <a:lnTo>
                  <a:pt x="5802721" y="149245"/>
                </a:lnTo>
                <a:lnTo>
                  <a:pt x="5802721" y="141185"/>
                </a:lnTo>
                <a:lnTo>
                  <a:pt x="5831069" y="141185"/>
                </a:lnTo>
                <a:lnTo>
                  <a:pt x="5831069" y="131771"/>
                </a:lnTo>
                <a:lnTo>
                  <a:pt x="5933683" y="131771"/>
                </a:lnTo>
                <a:lnTo>
                  <a:pt x="5933683" y="116983"/>
                </a:lnTo>
                <a:lnTo>
                  <a:pt x="5956636" y="116983"/>
                </a:lnTo>
                <a:lnTo>
                  <a:pt x="5956636" y="103538"/>
                </a:lnTo>
                <a:lnTo>
                  <a:pt x="6043041" y="103538"/>
                </a:lnTo>
                <a:lnTo>
                  <a:pt x="6043041" y="94124"/>
                </a:lnTo>
                <a:lnTo>
                  <a:pt x="6106493" y="94124"/>
                </a:lnTo>
                <a:lnTo>
                  <a:pt x="6106493" y="83366"/>
                </a:lnTo>
                <a:lnTo>
                  <a:pt x="6126748" y="83366"/>
                </a:lnTo>
                <a:lnTo>
                  <a:pt x="6126748" y="72608"/>
                </a:lnTo>
                <a:lnTo>
                  <a:pt x="6290105" y="72608"/>
                </a:lnTo>
                <a:lnTo>
                  <a:pt x="6290105" y="61850"/>
                </a:lnTo>
                <a:lnTo>
                  <a:pt x="6473717" y="61850"/>
                </a:lnTo>
                <a:lnTo>
                  <a:pt x="6473717" y="48986"/>
                </a:lnTo>
                <a:lnTo>
                  <a:pt x="6593876" y="48986"/>
                </a:lnTo>
                <a:lnTo>
                  <a:pt x="6921950" y="48986"/>
                </a:lnTo>
                <a:lnTo>
                  <a:pt x="6921950" y="34961"/>
                </a:lnTo>
                <a:lnTo>
                  <a:pt x="6970553" y="34961"/>
                </a:lnTo>
                <a:lnTo>
                  <a:pt x="6970553" y="24203"/>
                </a:lnTo>
                <a:lnTo>
                  <a:pt x="7016460" y="24203"/>
                </a:lnTo>
                <a:lnTo>
                  <a:pt x="7016460" y="13444"/>
                </a:lnTo>
                <a:lnTo>
                  <a:pt x="7058307" y="13444"/>
                </a:lnTo>
                <a:lnTo>
                  <a:pt x="7058307" y="0"/>
                </a:lnTo>
                <a:lnTo>
                  <a:pt x="7067760" y="0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AFCE146D-35FE-4ABB-B552-8B903C9F92D1}"/>
              </a:ext>
            </a:extLst>
          </p:cNvPr>
          <p:cNvSpPr/>
          <p:nvPr/>
        </p:nvSpPr>
        <p:spPr>
          <a:xfrm>
            <a:off x="2753081" y="3824215"/>
            <a:ext cx="7067755" cy="1261220"/>
          </a:xfrm>
          <a:custGeom>
            <a:avLst/>
            <a:gdLst>
              <a:gd name="connsiteX0" fmla="*/ -15 w 7083956"/>
              <a:gd name="connsiteY0" fmla="*/ 1260884 h 1261219"/>
              <a:gd name="connsiteX1" fmla="*/ 16187 w 7083956"/>
              <a:gd name="connsiteY1" fmla="*/ 1260884 h 1261219"/>
              <a:gd name="connsiteX2" fmla="*/ 16187 w 7083956"/>
              <a:gd name="connsiteY2" fmla="*/ 1251472 h 1261219"/>
              <a:gd name="connsiteX3" fmla="*/ 62090 w 7083956"/>
              <a:gd name="connsiteY3" fmla="*/ 1251472 h 1261219"/>
              <a:gd name="connsiteX4" fmla="*/ 62090 w 7083956"/>
              <a:gd name="connsiteY4" fmla="*/ 1243404 h 1261219"/>
              <a:gd name="connsiteX5" fmla="*/ 74241 w 7083956"/>
              <a:gd name="connsiteY5" fmla="*/ 1243404 h 1261219"/>
              <a:gd name="connsiteX6" fmla="*/ 74241 w 7083956"/>
              <a:gd name="connsiteY6" fmla="*/ 1232647 h 1261219"/>
              <a:gd name="connsiteX7" fmla="*/ 121494 w 7083956"/>
              <a:gd name="connsiteY7" fmla="*/ 1232647 h 1261219"/>
              <a:gd name="connsiteX8" fmla="*/ 121494 w 7083956"/>
              <a:gd name="connsiteY8" fmla="*/ 1221891 h 1261219"/>
              <a:gd name="connsiteX9" fmla="*/ 153896 w 7083956"/>
              <a:gd name="connsiteY9" fmla="*/ 1221891 h 1261219"/>
              <a:gd name="connsiteX10" fmla="*/ 153896 w 7083956"/>
              <a:gd name="connsiteY10" fmla="*/ 1213823 h 1261219"/>
              <a:gd name="connsiteX11" fmla="*/ 209250 w 7083956"/>
              <a:gd name="connsiteY11" fmla="*/ 1213823 h 1261219"/>
              <a:gd name="connsiteX12" fmla="*/ 209250 w 7083956"/>
              <a:gd name="connsiteY12" fmla="*/ 1201722 h 1261219"/>
              <a:gd name="connsiteX13" fmla="*/ 226802 w 7083956"/>
              <a:gd name="connsiteY13" fmla="*/ 1201722 h 1261219"/>
              <a:gd name="connsiteX14" fmla="*/ 226802 w 7083956"/>
              <a:gd name="connsiteY14" fmla="*/ 1181553 h 1261219"/>
              <a:gd name="connsiteX15" fmla="*/ 267305 w 7083956"/>
              <a:gd name="connsiteY15" fmla="*/ 1181553 h 1261219"/>
              <a:gd name="connsiteX16" fmla="*/ 267305 w 7083956"/>
              <a:gd name="connsiteY16" fmla="*/ 1166763 h 1261219"/>
              <a:gd name="connsiteX17" fmla="*/ 338860 w 7083956"/>
              <a:gd name="connsiteY17" fmla="*/ 1166763 h 1261219"/>
              <a:gd name="connsiteX18" fmla="*/ 338860 w 7083956"/>
              <a:gd name="connsiteY18" fmla="*/ 1123736 h 1261219"/>
              <a:gd name="connsiteX19" fmla="*/ 379363 w 7083956"/>
              <a:gd name="connsiteY19" fmla="*/ 1123736 h 1261219"/>
              <a:gd name="connsiteX20" fmla="*/ 379363 w 7083956"/>
              <a:gd name="connsiteY20" fmla="*/ 1108946 h 1261219"/>
              <a:gd name="connsiteX21" fmla="*/ 440117 w 7083956"/>
              <a:gd name="connsiteY21" fmla="*/ 1108946 h 1261219"/>
              <a:gd name="connsiteX22" fmla="*/ 440117 w 7083956"/>
              <a:gd name="connsiteY22" fmla="*/ 1088777 h 1261219"/>
              <a:gd name="connsiteX23" fmla="*/ 508972 w 7083956"/>
              <a:gd name="connsiteY23" fmla="*/ 1088777 h 1261219"/>
              <a:gd name="connsiteX24" fmla="*/ 508972 w 7083956"/>
              <a:gd name="connsiteY24" fmla="*/ 1071298 h 1261219"/>
              <a:gd name="connsiteX25" fmla="*/ 533274 w 7083956"/>
              <a:gd name="connsiteY25" fmla="*/ 1071298 h 1261219"/>
              <a:gd name="connsiteX26" fmla="*/ 533274 w 7083956"/>
              <a:gd name="connsiteY26" fmla="*/ 1055162 h 1261219"/>
              <a:gd name="connsiteX27" fmla="*/ 588628 w 7083956"/>
              <a:gd name="connsiteY27" fmla="*/ 1055162 h 1261219"/>
              <a:gd name="connsiteX28" fmla="*/ 588628 w 7083956"/>
              <a:gd name="connsiteY28" fmla="*/ 1043061 h 1261219"/>
              <a:gd name="connsiteX29" fmla="*/ 619680 w 7083956"/>
              <a:gd name="connsiteY29" fmla="*/ 1043061 h 1261219"/>
              <a:gd name="connsiteX30" fmla="*/ 619680 w 7083956"/>
              <a:gd name="connsiteY30" fmla="*/ 1030960 h 1261219"/>
              <a:gd name="connsiteX31" fmla="*/ 673684 w 7083956"/>
              <a:gd name="connsiteY31" fmla="*/ 1030960 h 1261219"/>
              <a:gd name="connsiteX32" fmla="*/ 673684 w 7083956"/>
              <a:gd name="connsiteY32" fmla="*/ 1001379 h 1261219"/>
              <a:gd name="connsiteX33" fmla="*/ 691235 w 7083956"/>
              <a:gd name="connsiteY33" fmla="*/ 1001379 h 1261219"/>
              <a:gd name="connsiteX34" fmla="*/ 691235 w 7083956"/>
              <a:gd name="connsiteY34" fmla="*/ 991967 h 1261219"/>
              <a:gd name="connsiteX35" fmla="*/ 723637 w 7083956"/>
              <a:gd name="connsiteY35" fmla="*/ 991967 h 1261219"/>
              <a:gd name="connsiteX36" fmla="*/ 723637 w 7083956"/>
              <a:gd name="connsiteY36" fmla="*/ 979866 h 1261219"/>
              <a:gd name="connsiteX37" fmla="*/ 762790 w 7083956"/>
              <a:gd name="connsiteY37" fmla="*/ 979866 h 1261219"/>
              <a:gd name="connsiteX38" fmla="*/ 762790 w 7083956"/>
              <a:gd name="connsiteY38" fmla="*/ 967764 h 1261219"/>
              <a:gd name="connsiteX39" fmla="*/ 777641 w 7083956"/>
              <a:gd name="connsiteY39" fmla="*/ 967764 h 1261219"/>
              <a:gd name="connsiteX40" fmla="*/ 777641 w 7083956"/>
              <a:gd name="connsiteY40" fmla="*/ 961042 h 1261219"/>
              <a:gd name="connsiteX41" fmla="*/ 795192 w 7083956"/>
              <a:gd name="connsiteY41" fmla="*/ 961042 h 1261219"/>
              <a:gd name="connsiteX42" fmla="*/ 795192 w 7083956"/>
              <a:gd name="connsiteY42" fmla="*/ 944906 h 1261219"/>
              <a:gd name="connsiteX43" fmla="*/ 865397 w 7083956"/>
              <a:gd name="connsiteY43" fmla="*/ 944906 h 1261219"/>
              <a:gd name="connsiteX44" fmla="*/ 865397 w 7083956"/>
              <a:gd name="connsiteY44" fmla="*/ 928772 h 1261219"/>
              <a:gd name="connsiteX45" fmla="*/ 893749 w 7083956"/>
              <a:gd name="connsiteY45" fmla="*/ 928772 h 1261219"/>
              <a:gd name="connsiteX46" fmla="*/ 893749 w 7083956"/>
              <a:gd name="connsiteY46" fmla="*/ 920704 h 1261219"/>
              <a:gd name="connsiteX47" fmla="*/ 938303 w 7083956"/>
              <a:gd name="connsiteY47" fmla="*/ 920704 h 1261219"/>
              <a:gd name="connsiteX48" fmla="*/ 938303 w 7083956"/>
              <a:gd name="connsiteY48" fmla="*/ 911292 h 1261219"/>
              <a:gd name="connsiteX49" fmla="*/ 949103 w 7083956"/>
              <a:gd name="connsiteY49" fmla="*/ 911292 h 1261219"/>
              <a:gd name="connsiteX50" fmla="*/ 949103 w 7083956"/>
              <a:gd name="connsiteY50" fmla="*/ 901880 h 1261219"/>
              <a:gd name="connsiteX51" fmla="*/ 962604 w 7083956"/>
              <a:gd name="connsiteY51" fmla="*/ 901880 h 1261219"/>
              <a:gd name="connsiteX52" fmla="*/ 962604 w 7083956"/>
              <a:gd name="connsiteY52" fmla="*/ 891123 h 1261219"/>
              <a:gd name="connsiteX53" fmla="*/ 984206 w 7083956"/>
              <a:gd name="connsiteY53" fmla="*/ 891123 h 1261219"/>
              <a:gd name="connsiteX54" fmla="*/ 984206 w 7083956"/>
              <a:gd name="connsiteY54" fmla="*/ 881711 h 1261219"/>
              <a:gd name="connsiteX55" fmla="*/ 999057 w 7083956"/>
              <a:gd name="connsiteY55" fmla="*/ 881711 h 1261219"/>
              <a:gd name="connsiteX56" fmla="*/ 999057 w 7083956"/>
              <a:gd name="connsiteY56" fmla="*/ 872299 h 1261219"/>
              <a:gd name="connsiteX57" fmla="*/ 1059811 w 7083956"/>
              <a:gd name="connsiteY57" fmla="*/ 872299 h 1261219"/>
              <a:gd name="connsiteX58" fmla="*/ 1059811 w 7083956"/>
              <a:gd name="connsiteY58" fmla="*/ 861542 h 1261219"/>
              <a:gd name="connsiteX59" fmla="*/ 1093564 w 7083956"/>
              <a:gd name="connsiteY59" fmla="*/ 861542 h 1261219"/>
              <a:gd name="connsiteX60" fmla="*/ 1093564 w 7083956"/>
              <a:gd name="connsiteY60" fmla="*/ 853475 h 1261219"/>
              <a:gd name="connsiteX61" fmla="*/ 1109765 w 7083956"/>
              <a:gd name="connsiteY61" fmla="*/ 853475 h 1261219"/>
              <a:gd name="connsiteX62" fmla="*/ 1109765 w 7083956"/>
              <a:gd name="connsiteY62" fmla="*/ 841374 h 1261219"/>
              <a:gd name="connsiteX63" fmla="*/ 1134067 w 7083956"/>
              <a:gd name="connsiteY63" fmla="*/ 841374 h 1261219"/>
              <a:gd name="connsiteX64" fmla="*/ 1134067 w 7083956"/>
              <a:gd name="connsiteY64" fmla="*/ 830617 h 1261219"/>
              <a:gd name="connsiteX65" fmla="*/ 1182670 w 7083956"/>
              <a:gd name="connsiteY65" fmla="*/ 830617 h 1261219"/>
              <a:gd name="connsiteX66" fmla="*/ 1182670 w 7083956"/>
              <a:gd name="connsiteY66" fmla="*/ 822549 h 1261219"/>
              <a:gd name="connsiteX67" fmla="*/ 1213722 w 7083956"/>
              <a:gd name="connsiteY67" fmla="*/ 822549 h 1261219"/>
              <a:gd name="connsiteX68" fmla="*/ 1213722 w 7083956"/>
              <a:gd name="connsiteY68" fmla="*/ 813137 h 1261219"/>
              <a:gd name="connsiteX69" fmla="*/ 1297428 w 7083956"/>
              <a:gd name="connsiteY69" fmla="*/ 813137 h 1261219"/>
              <a:gd name="connsiteX70" fmla="*/ 1297428 w 7083956"/>
              <a:gd name="connsiteY70" fmla="*/ 799691 h 1261219"/>
              <a:gd name="connsiteX71" fmla="*/ 1351432 w 7083956"/>
              <a:gd name="connsiteY71" fmla="*/ 799691 h 1261219"/>
              <a:gd name="connsiteX72" fmla="*/ 1351432 w 7083956"/>
              <a:gd name="connsiteY72" fmla="*/ 787590 h 1261219"/>
              <a:gd name="connsiteX73" fmla="*/ 1374384 w 7083956"/>
              <a:gd name="connsiteY73" fmla="*/ 787590 h 1261219"/>
              <a:gd name="connsiteX74" fmla="*/ 1374384 w 7083956"/>
              <a:gd name="connsiteY74" fmla="*/ 774144 h 1261219"/>
              <a:gd name="connsiteX75" fmla="*/ 1409486 w 7083956"/>
              <a:gd name="connsiteY75" fmla="*/ 774144 h 1261219"/>
              <a:gd name="connsiteX76" fmla="*/ 1409486 w 7083956"/>
              <a:gd name="connsiteY76" fmla="*/ 763388 h 1261219"/>
              <a:gd name="connsiteX77" fmla="*/ 1416237 w 7083956"/>
              <a:gd name="connsiteY77" fmla="*/ 763388 h 1261219"/>
              <a:gd name="connsiteX78" fmla="*/ 1416237 w 7083956"/>
              <a:gd name="connsiteY78" fmla="*/ 745908 h 1261219"/>
              <a:gd name="connsiteX79" fmla="*/ 1485092 w 7083956"/>
              <a:gd name="connsiteY79" fmla="*/ 745908 h 1261219"/>
              <a:gd name="connsiteX80" fmla="*/ 1485092 w 7083956"/>
              <a:gd name="connsiteY80" fmla="*/ 735152 h 1261219"/>
              <a:gd name="connsiteX81" fmla="*/ 1556647 w 7083956"/>
              <a:gd name="connsiteY81" fmla="*/ 735152 h 1261219"/>
              <a:gd name="connsiteX82" fmla="*/ 1556647 w 7083956"/>
              <a:gd name="connsiteY82" fmla="*/ 723050 h 1261219"/>
              <a:gd name="connsiteX83" fmla="*/ 1583649 w 7083956"/>
              <a:gd name="connsiteY83" fmla="*/ 723050 h 1261219"/>
              <a:gd name="connsiteX84" fmla="*/ 1583649 w 7083956"/>
              <a:gd name="connsiteY84" fmla="*/ 710949 h 1261219"/>
              <a:gd name="connsiteX85" fmla="*/ 1661954 w 7083956"/>
              <a:gd name="connsiteY85" fmla="*/ 710949 h 1261219"/>
              <a:gd name="connsiteX86" fmla="*/ 1661954 w 7083956"/>
              <a:gd name="connsiteY86" fmla="*/ 696159 h 1261219"/>
              <a:gd name="connsiteX87" fmla="*/ 1680856 w 7083956"/>
              <a:gd name="connsiteY87" fmla="*/ 696159 h 1261219"/>
              <a:gd name="connsiteX88" fmla="*/ 1680856 w 7083956"/>
              <a:gd name="connsiteY88" fmla="*/ 686747 h 1261219"/>
              <a:gd name="connsiteX89" fmla="*/ 1695707 w 7083956"/>
              <a:gd name="connsiteY89" fmla="*/ 686747 h 1261219"/>
              <a:gd name="connsiteX90" fmla="*/ 1695707 w 7083956"/>
              <a:gd name="connsiteY90" fmla="*/ 678679 h 1261219"/>
              <a:gd name="connsiteX91" fmla="*/ 1771312 w 7083956"/>
              <a:gd name="connsiteY91" fmla="*/ 678679 h 1261219"/>
              <a:gd name="connsiteX92" fmla="*/ 1771312 w 7083956"/>
              <a:gd name="connsiteY92" fmla="*/ 671956 h 1261219"/>
              <a:gd name="connsiteX93" fmla="*/ 1801014 w 7083956"/>
              <a:gd name="connsiteY93" fmla="*/ 671956 h 1261219"/>
              <a:gd name="connsiteX94" fmla="*/ 1801014 w 7083956"/>
              <a:gd name="connsiteY94" fmla="*/ 663888 h 1261219"/>
              <a:gd name="connsiteX95" fmla="*/ 1919823 w 7083956"/>
              <a:gd name="connsiteY95" fmla="*/ 663888 h 1261219"/>
              <a:gd name="connsiteX96" fmla="*/ 1919823 w 7083956"/>
              <a:gd name="connsiteY96" fmla="*/ 641030 h 1261219"/>
              <a:gd name="connsiteX97" fmla="*/ 1954925 w 7083956"/>
              <a:gd name="connsiteY97" fmla="*/ 641030 h 1261219"/>
              <a:gd name="connsiteX98" fmla="*/ 1954925 w 7083956"/>
              <a:gd name="connsiteY98" fmla="*/ 628929 h 1261219"/>
              <a:gd name="connsiteX99" fmla="*/ 1973827 w 7083956"/>
              <a:gd name="connsiteY99" fmla="*/ 628929 h 1261219"/>
              <a:gd name="connsiteX100" fmla="*/ 1973827 w 7083956"/>
              <a:gd name="connsiteY100" fmla="*/ 619517 h 1261219"/>
              <a:gd name="connsiteX101" fmla="*/ 2066983 w 7083956"/>
              <a:gd name="connsiteY101" fmla="*/ 619517 h 1261219"/>
              <a:gd name="connsiteX102" fmla="*/ 2066983 w 7083956"/>
              <a:gd name="connsiteY102" fmla="*/ 610105 h 1261219"/>
              <a:gd name="connsiteX103" fmla="*/ 2084535 w 7083956"/>
              <a:gd name="connsiteY103" fmla="*/ 610105 h 1261219"/>
              <a:gd name="connsiteX104" fmla="*/ 2084535 w 7083956"/>
              <a:gd name="connsiteY104" fmla="*/ 602038 h 1261219"/>
              <a:gd name="connsiteX105" fmla="*/ 2158790 w 7083956"/>
              <a:gd name="connsiteY105" fmla="*/ 602038 h 1261219"/>
              <a:gd name="connsiteX106" fmla="*/ 2158790 w 7083956"/>
              <a:gd name="connsiteY106" fmla="*/ 592625 h 1261219"/>
              <a:gd name="connsiteX107" fmla="*/ 2215494 w 7083956"/>
              <a:gd name="connsiteY107" fmla="*/ 592625 h 1261219"/>
              <a:gd name="connsiteX108" fmla="*/ 2215494 w 7083956"/>
              <a:gd name="connsiteY108" fmla="*/ 581869 h 1261219"/>
              <a:gd name="connsiteX109" fmla="*/ 2230345 w 7083956"/>
              <a:gd name="connsiteY109" fmla="*/ 581869 h 1261219"/>
              <a:gd name="connsiteX110" fmla="*/ 2230345 w 7083956"/>
              <a:gd name="connsiteY110" fmla="*/ 573801 h 1261219"/>
              <a:gd name="connsiteX111" fmla="*/ 2453111 w 7083956"/>
              <a:gd name="connsiteY111" fmla="*/ 573801 h 1261219"/>
              <a:gd name="connsiteX112" fmla="*/ 2453111 w 7083956"/>
              <a:gd name="connsiteY112" fmla="*/ 560355 h 1261219"/>
              <a:gd name="connsiteX113" fmla="*/ 2515216 w 7083956"/>
              <a:gd name="connsiteY113" fmla="*/ 560355 h 1261219"/>
              <a:gd name="connsiteX114" fmla="*/ 2515216 w 7083956"/>
              <a:gd name="connsiteY114" fmla="*/ 553633 h 1261219"/>
              <a:gd name="connsiteX115" fmla="*/ 2530067 w 7083956"/>
              <a:gd name="connsiteY115" fmla="*/ 553633 h 1261219"/>
              <a:gd name="connsiteX116" fmla="*/ 2530067 w 7083956"/>
              <a:gd name="connsiteY116" fmla="*/ 542876 h 1261219"/>
              <a:gd name="connsiteX117" fmla="*/ 2557069 w 7083956"/>
              <a:gd name="connsiteY117" fmla="*/ 542876 h 1261219"/>
              <a:gd name="connsiteX118" fmla="*/ 2557069 w 7083956"/>
              <a:gd name="connsiteY118" fmla="*/ 525396 h 1261219"/>
              <a:gd name="connsiteX119" fmla="*/ 2567869 w 7083956"/>
              <a:gd name="connsiteY119" fmla="*/ 525396 h 1261219"/>
              <a:gd name="connsiteX120" fmla="*/ 2567869 w 7083956"/>
              <a:gd name="connsiteY120" fmla="*/ 514640 h 1261219"/>
              <a:gd name="connsiteX121" fmla="*/ 2629974 w 7083956"/>
              <a:gd name="connsiteY121" fmla="*/ 514640 h 1261219"/>
              <a:gd name="connsiteX122" fmla="*/ 2629974 w 7083956"/>
              <a:gd name="connsiteY122" fmla="*/ 503883 h 1261219"/>
              <a:gd name="connsiteX123" fmla="*/ 2773084 w 7083956"/>
              <a:gd name="connsiteY123" fmla="*/ 503883 h 1261219"/>
              <a:gd name="connsiteX124" fmla="*/ 2773084 w 7083956"/>
              <a:gd name="connsiteY124" fmla="*/ 491781 h 1261219"/>
              <a:gd name="connsiteX125" fmla="*/ 2785235 w 7083956"/>
              <a:gd name="connsiteY125" fmla="*/ 491781 h 1261219"/>
              <a:gd name="connsiteX126" fmla="*/ 2785235 w 7083956"/>
              <a:gd name="connsiteY126" fmla="*/ 483714 h 1261219"/>
              <a:gd name="connsiteX127" fmla="*/ 2825738 w 7083956"/>
              <a:gd name="connsiteY127" fmla="*/ 483714 h 1261219"/>
              <a:gd name="connsiteX128" fmla="*/ 2825738 w 7083956"/>
              <a:gd name="connsiteY128" fmla="*/ 475647 h 1261219"/>
              <a:gd name="connsiteX129" fmla="*/ 2881092 w 7083956"/>
              <a:gd name="connsiteY129" fmla="*/ 475647 h 1261219"/>
              <a:gd name="connsiteX130" fmla="*/ 2881092 w 7083956"/>
              <a:gd name="connsiteY130" fmla="*/ 464890 h 1261219"/>
              <a:gd name="connsiteX131" fmla="*/ 2948597 w 7083956"/>
              <a:gd name="connsiteY131" fmla="*/ 464890 h 1261219"/>
              <a:gd name="connsiteX132" fmla="*/ 2948597 w 7083956"/>
              <a:gd name="connsiteY132" fmla="*/ 454133 h 1261219"/>
              <a:gd name="connsiteX133" fmla="*/ 2979649 w 7083956"/>
              <a:gd name="connsiteY133" fmla="*/ 454133 h 1261219"/>
              <a:gd name="connsiteX134" fmla="*/ 2979649 w 7083956"/>
              <a:gd name="connsiteY134" fmla="*/ 446066 h 1261219"/>
              <a:gd name="connsiteX135" fmla="*/ 3068755 w 7083956"/>
              <a:gd name="connsiteY135" fmla="*/ 446066 h 1261219"/>
              <a:gd name="connsiteX136" fmla="*/ 3068755 w 7083956"/>
              <a:gd name="connsiteY136" fmla="*/ 432620 h 1261219"/>
              <a:gd name="connsiteX137" fmla="*/ 3089007 w 7083956"/>
              <a:gd name="connsiteY137" fmla="*/ 432620 h 1261219"/>
              <a:gd name="connsiteX138" fmla="*/ 3089007 w 7083956"/>
              <a:gd name="connsiteY138" fmla="*/ 423208 h 1261219"/>
              <a:gd name="connsiteX139" fmla="*/ 3141660 w 7083956"/>
              <a:gd name="connsiteY139" fmla="*/ 423208 h 1261219"/>
              <a:gd name="connsiteX140" fmla="*/ 3141660 w 7083956"/>
              <a:gd name="connsiteY140" fmla="*/ 411106 h 1261219"/>
              <a:gd name="connsiteX141" fmla="*/ 3203765 w 7083956"/>
              <a:gd name="connsiteY141" fmla="*/ 411106 h 1261219"/>
              <a:gd name="connsiteX142" fmla="*/ 3203765 w 7083956"/>
              <a:gd name="connsiteY142" fmla="*/ 399005 h 1261219"/>
              <a:gd name="connsiteX143" fmla="*/ 3236167 w 7083956"/>
              <a:gd name="connsiteY143" fmla="*/ 399005 h 1261219"/>
              <a:gd name="connsiteX144" fmla="*/ 3236167 w 7083956"/>
              <a:gd name="connsiteY144" fmla="*/ 386904 h 1261219"/>
              <a:gd name="connsiteX145" fmla="*/ 3256419 w 7083956"/>
              <a:gd name="connsiteY145" fmla="*/ 386904 h 1261219"/>
              <a:gd name="connsiteX146" fmla="*/ 3256419 w 7083956"/>
              <a:gd name="connsiteY146" fmla="*/ 376147 h 1261219"/>
              <a:gd name="connsiteX147" fmla="*/ 3314473 w 7083956"/>
              <a:gd name="connsiteY147" fmla="*/ 376147 h 1261219"/>
              <a:gd name="connsiteX148" fmla="*/ 3314473 w 7083956"/>
              <a:gd name="connsiteY148" fmla="*/ 362701 h 1261219"/>
              <a:gd name="connsiteX149" fmla="*/ 3396829 w 7083956"/>
              <a:gd name="connsiteY149" fmla="*/ 362701 h 1261219"/>
              <a:gd name="connsiteX150" fmla="*/ 3396829 w 7083956"/>
              <a:gd name="connsiteY150" fmla="*/ 347911 h 1261219"/>
              <a:gd name="connsiteX151" fmla="*/ 3804558 w 7083956"/>
              <a:gd name="connsiteY151" fmla="*/ 347911 h 1261219"/>
              <a:gd name="connsiteX152" fmla="*/ 3804558 w 7083956"/>
              <a:gd name="connsiteY152" fmla="*/ 330432 h 1261219"/>
              <a:gd name="connsiteX153" fmla="*/ 3940918 w 7083956"/>
              <a:gd name="connsiteY153" fmla="*/ 330432 h 1261219"/>
              <a:gd name="connsiteX154" fmla="*/ 3940918 w 7083956"/>
              <a:gd name="connsiteY154" fmla="*/ 314296 h 1261219"/>
              <a:gd name="connsiteX155" fmla="*/ 3962519 w 7083956"/>
              <a:gd name="connsiteY155" fmla="*/ 314296 h 1261219"/>
              <a:gd name="connsiteX156" fmla="*/ 3962519 w 7083956"/>
              <a:gd name="connsiteY156" fmla="*/ 300851 h 1261219"/>
              <a:gd name="connsiteX157" fmla="*/ 4061076 w 7083956"/>
              <a:gd name="connsiteY157" fmla="*/ 300851 h 1261219"/>
              <a:gd name="connsiteX158" fmla="*/ 4061076 w 7083956"/>
              <a:gd name="connsiteY158" fmla="*/ 290094 h 1261219"/>
              <a:gd name="connsiteX159" fmla="*/ 4217687 w 7083956"/>
              <a:gd name="connsiteY159" fmla="*/ 290094 h 1261219"/>
              <a:gd name="connsiteX160" fmla="*/ 4217687 w 7083956"/>
              <a:gd name="connsiteY160" fmla="*/ 280682 h 1261219"/>
              <a:gd name="connsiteX161" fmla="*/ 4316244 w 7083956"/>
              <a:gd name="connsiteY161" fmla="*/ 280682 h 1261219"/>
              <a:gd name="connsiteX162" fmla="*/ 4316244 w 7083956"/>
              <a:gd name="connsiteY162" fmla="*/ 272615 h 1261219"/>
              <a:gd name="connsiteX163" fmla="*/ 4397250 w 7083956"/>
              <a:gd name="connsiteY163" fmla="*/ 272615 h 1261219"/>
              <a:gd name="connsiteX164" fmla="*/ 4397250 w 7083956"/>
              <a:gd name="connsiteY164" fmla="*/ 264547 h 1261219"/>
              <a:gd name="connsiteX165" fmla="*/ 4509308 w 7083956"/>
              <a:gd name="connsiteY165" fmla="*/ 264547 h 1261219"/>
              <a:gd name="connsiteX166" fmla="*/ 4509308 w 7083956"/>
              <a:gd name="connsiteY166" fmla="*/ 251101 h 1261219"/>
              <a:gd name="connsiteX167" fmla="*/ 4638918 w 7083956"/>
              <a:gd name="connsiteY167" fmla="*/ 251101 h 1261219"/>
              <a:gd name="connsiteX168" fmla="*/ 4638918 w 7083956"/>
              <a:gd name="connsiteY168" fmla="*/ 241689 h 1261219"/>
              <a:gd name="connsiteX169" fmla="*/ 4660519 w 7083956"/>
              <a:gd name="connsiteY169" fmla="*/ 241689 h 1261219"/>
              <a:gd name="connsiteX170" fmla="*/ 4660519 w 7083956"/>
              <a:gd name="connsiteY170" fmla="*/ 232277 h 1261219"/>
              <a:gd name="connsiteX171" fmla="*/ 4725324 w 7083956"/>
              <a:gd name="connsiteY171" fmla="*/ 232277 h 1261219"/>
              <a:gd name="connsiteX172" fmla="*/ 4725324 w 7083956"/>
              <a:gd name="connsiteY172" fmla="*/ 218071 h 1261219"/>
              <a:gd name="connsiteX173" fmla="*/ 4999393 w 7083956"/>
              <a:gd name="connsiteY173" fmla="*/ 218071 h 1261219"/>
              <a:gd name="connsiteX174" fmla="*/ 4999393 w 7083956"/>
              <a:gd name="connsiteY174" fmla="*/ 210764 h 1261219"/>
              <a:gd name="connsiteX175" fmla="*/ 5151955 w 7083956"/>
              <a:gd name="connsiteY175" fmla="*/ 210764 h 1261219"/>
              <a:gd name="connsiteX176" fmla="*/ 5151955 w 7083956"/>
              <a:gd name="connsiteY176" fmla="*/ 200007 h 1261219"/>
              <a:gd name="connsiteX177" fmla="*/ 5192457 w 7083956"/>
              <a:gd name="connsiteY177" fmla="*/ 200007 h 1261219"/>
              <a:gd name="connsiteX178" fmla="*/ 5192457 w 7083956"/>
              <a:gd name="connsiteY178" fmla="*/ 191939 h 1261219"/>
              <a:gd name="connsiteX179" fmla="*/ 5265362 w 7083956"/>
              <a:gd name="connsiteY179" fmla="*/ 191939 h 1261219"/>
              <a:gd name="connsiteX180" fmla="*/ 5265362 w 7083956"/>
              <a:gd name="connsiteY180" fmla="*/ 181183 h 1261219"/>
              <a:gd name="connsiteX181" fmla="*/ 5276163 w 7083956"/>
              <a:gd name="connsiteY181" fmla="*/ 181183 h 1261219"/>
              <a:gd name="connsiteX182" fmla="*/ 5276163 w 7083956"/>
              <a:gd name="connsiteY182" fmla="*/ 173115 h 1261219"/>
              <a:gd name="connsiteX183" fmla="*/ 5601537 w 7083956"/>
              <a:gd name="connsiteY183" fmla="*/ 173115 h 1261219"/>
              <a:gd name="connsiteX184" fmla="*/ 5601537 w 7083956"/>
              <a:gd name="connsiteY184" fmla="*/ 162359 h 1261219"/>
              <a:gd name="connsiteX185" fmla="*/ 5849954 w 7083956"/>
              <a:gd name="connsiteY185" fmla="*/ 162359 h 1261219"/>
              <a:gd name="connsiteX186" fmla="*/ 5849954 w 7083956"/>
              <a:gd name="connsiteY186" fmla="*/ 151602 h 1261219"/>
              <a:gd name="connsiteX187" fmla="*/ 5879656 w 7083956"/>
              <a:gd name="connsiteY187" fmla="*/ 151602 h 1261219"/>
              <a:gd name="connsiteX188" fmla="*/ 5879656 w 7083956"/>
              <a:gd name="connsiteY188" fmla="*/ 139501 h 1261219"/>
              <a:gd name="connsiteX189" fmla="*/ 5959312 w 7083956"/>
              <a:gd name="connsiteY189" fmla="*/ 139501 h 1261219"/>
              <a:gd name="connsiteX190" fmla="*/ 5959312 w 7083956"/>
              <a:gd name="connsiteY190" fmla="*/ 131433 h 1261219"/>
              <a:gd name="connsiteX191" fmla="*/ 6044368 w 7083956"/>
              <a:gd name="connsiteY191" fmla="*/ 131433 h 1261219"/>
              <a:gd name="connsiteX192" fmla="*/ 6044368 w 7083956"/>
              <a:gd name="connsiteY192" fmla="*/ 123366 h 1261219"/>
              <a:gd name="connsiteX193" fmla="*/ 6084871 w 7083956"/>
              <a:gd name="connsiteY193" fmla="*/ 123366 h 1261219"/>
              <a:gd name="connsiteX194" fmla="*/ 6084871 w 7083956"/>
              <a:gd name="connsiteY194" fmla="*/ 108575 h 1261219"/>
              <a:gd name="connsiteX195" fmla="*/ 6099722 w 7083956"/>
              <a:gd name="connsiteY195" fmla="*/ 108575 h 1261219"/>
              <a:gd name="connsiteX196" fmla="*/ 6099722 w 7083956"/>
              <a:gd name="connsiteY196" fmla="*/ 100508 h 1261219"/>
              <a:gd name="connsiteX197" fmla="*/ 6230681 w 7083956"/>
              <a:gd name="connsiteY197" fmla="*/ 100508 h 1261219"/>
              <a:gd name="connsiteX198" fmla="*/ 6230681 w 7083956"/>
              <a:gd name="connsiteY198" fmla="*/ 91096 h 1261219"/>
              <a:gd name="connsiteX199" fmla="*/ 6372442 w 7083956"/>
              <a:gd name="connsiteY199" fmla="*/ 91096 h 1261219"/>
              <a:gd name="connsiteX200" fmla="*/ 6372442 w 7083956"/>
              <a:gd name="connsiteY200" fmla="*/ 84373 h 1261219"/>
              <a:gd name="connsiteX201" fmla="*/ 6511502 w 7083956"/>
              <a:gd name="connsiteY201" fmla="*/ 84373 h 1261219"/>
              <a:gd name="connsiteX202" fmla="*/ 6511502 w 7083956"/>
              <a:gd name="connsiteY202" fmla="*/ 72271 h 1261219"/>
              <a:gd name="connsiteX203" fmla="*/ 6601958 w 7083956"/>
              <a:gd name="connsiteY203" fmla="*/ 72271 h 1261219"/>
              <a:gd name="connsiteX204" fmla="*/ 6601958 w 7083956"/>
              <a:gd name="connsiteY204" fmla="*/ 62859 h 1261219"/>
              <a:gd name="connsiteX205" fmla="*/ 6674864 w 7083956"/>
              <a:gd name="connsiteY205" fmla="*/ 62859 h 1261219"/>
              <a:gd name="connsiteX206" fmla="*/ 6674864 w 7083956"/>
              <a:gd name="connsiteY206" fmla="*/ 54792 h 1261219"/>
              <a:gd name="connsiteX207" fmla="*/ 6862527 w 7083956"/>
              <a:gd name="connsiteY207" fmla="*/ 54792 h 1261219"/>
              <a:gd name="connsiteX208" fmla="*/ 6862527 w 7083956"/>
              <a:gd name="connsiteY208" fmla="*/ 44035 h 1261219"/>
              <a:gd name="connsiteX209" fmla="*/ 6911130 w 7083956"/>
              <a:gd name="connsiteY209" fmla="*/ 44035 h 1261219"/>
              <a:gd name="connsiteX210" fmla="*/ 6911130 w 7083956"/>
              <a:gd name="connsiteY210" fmla="*/ 34623 h 1261219"/>
              <a:gd name="connsiteX211" fmla="*/ 6971884 w 7083956"/>
              <a:gd name="connsiteY211" fmla="*/ 34623 h 1261219"/>
              <a:gd name="connsiteX212" fmla="*/ 6971884 w 7083956"/>
              <a:gd name="connsiteY212" fmla="*/ 21177 h 1261219"/>
              <a:gd name="connsiteX213" fmla="*/ 7031289 w 7083956"/>
              <a:gd name="connsiteY213" fmla="*/ 21177 h 1261219"/>
              <a:gd name="connsiteX214" fmla="*/ 7031289 w 7083956"/>
              <a:gd name="connsiteY214" fmla="*/ 13110 h 1261219"/>
              <a:gd name="connsiteX215" fmla="*/ 7073142 w 7083956"/>
              <a:gd name="connsiteY215" fmla="*/ 13110 h 1261219"/>
              <a:gd name="connsiteX216" fmla="*/ 7073142 w 7083956"/>
              <a:gd name="connsiteY216" fmla="*/ -336 h 1261219"/>
              <a:gd name="connsiteX217" fmla="*/ 7083942 w 7083956"/>
              <a:gd name="connsiteY217" fmla="*/ -336 h 1261219"/>
              <a:gd name="connsiteX0" fmla="*/ 0 w 7067755"/>
              <a:gd name="connsiteY0" fmla="*/ 1261220 h 1261220"/>
              <a:gd name="connsiteX1" fmla="*/ 0 w 7067755"/>
              <a:gd name="connsiteY1" fmla="*/ 1251808 h 1261220"/>
              <a:gd name="connsiteX2" fmla="*/ 45903 w 7067755"/>
              <a:gd name="connsiteY2" fmla="*/ 1251808 h 1261220"/>
              <a:gd name="connsiteX3" fmla="*/ 45903 w 7067755"/>
              <a:gd name="connsiteY3" fmla="*/ 1243740 h 1261220"/>
              <a:gd name="connsiteX4" fmla="*/ 58054 w 7067755"/>
              <a:gd name="connsiteY4" fmla="*/ 1243740 h 1261220"/>
              <a:gd name="connsiteX5" fmla="*/ 58054 w 7067755"/>
              <a:gd name="connsiteY5" fmla="*/ 1232983 h 1261220"/>
              <a:gd name="connsiteX6" fmla="*/ 105307 w 7067755"/>
              <a:gd name="connsiteY6" fmla="*/ 1232983 h 1261220"/>
              <a:gd name="connsiteX7" fmla="*/ 105307 w 7067755"/>
              <a:gd name="connsiteY7" fmla="*/ 1222227 h 1261220"/>
              <a:gd name="connsiteX8" fmla="*/ 137709 w 7067755"/>
              <a:gd name="connsiteY8" fmla="*/ 1222227 h 1261220"/>
              <a:gd name="connsiteX9" fmla="*/ 137709 w 7067755"/>
              <a:gd name="connsiteY9" fmla="*/ 1214159 h 1261220"/>
              <a:gd name="connsiteX10" fmla="*/ 193063 w 7067755"/>
              <a:gd name="connsiteY10" fmla="*/ 1214159 h 1261220"/>
              <a:gd name="connsiteX11" fmla="*/ 193063 w 7067755"/>
              <a:gd name="connsiteY11" fmla="*/ 1202058 h 1261220"/>
              <a:gd name="connsiteX12" fmla="*/ 210615 w 7067755"/>
              <a:gd name="connsiteY12" fmla="*/ 1202058 h 1261220"/>
              <a:gd name="connsiteX13" fmla="*/ 210615 w 7067755"/>
              <a:gd name="connsiteY13" fmla="*/ 1181889 h 1261220"/>
              <a:gd name="connsiteX14" fmla="*/ 251118 w 7067755"/>
              <a:gd name="connsiteY14" fmla="*/ 1181889 h 1261220"/>
              <a:gd name="connsiteX15" fmla="*/ 251118 w 7067755"/>
              <a:gd name="connsiteY15" fmla="*/ 1167099 h 1261220"/>
              <a:gd name="connsiteX16" fmla="*/ 322673 w 7067755"/>
              <a:gd name="connsiteY16" fmla="*/ 1167099 h 1261220"/>
              <a:gd name="connsiteX17" fmla="*/ 322673 w 7067755"/>
              <a:gd name="connsiteY17" fmla="*/ 1124072 h 1261220"/>
              <a:gd name="connsiteX18" fmla="*/ 363176 w 7067755"/>
              <a:gd name="connsiteY18" fmla="*/ 1124072 h 1261220"/>
              <a:gd name="connsiteX19" fmla="*/ 363176 w 7067755"/>
              <a:gd name="connsiteY19" fmla="*/ 1109282 h 1261220"/>
              <a:gd name="connsiteX20" fmla="*/ 423930 w 7067755"/>
              <a:gd name="connsiteY20" fmla="*/ 1109282 h 1261220"/>
              <a:gd name="connsiteX21" fmla="*/ 423930 w 7067755"/>
              <a:gd name="connsiteY21" fmla="*/ 1089113 h 1261220"/>
              <a:gd name="connsiteX22" fmla="*/ 492785 w 7067755"/>
              <a:gd name="connsiteY22" fmla="*/ 1089113 h 1261220"/>
              <a:gd name="connsiteX23" fmla="*/ 492785 w 7067755"/>
              <a:gd name="connsiteY23" fmla="*/ 1071634 h 1261220"/>
              <a:gd name="connsiteX24" fmla="*/ 517087 w 7067755"/>
              <a:gd name="connsiteY24" fmla="*/ 1071634 h 1261220"/>
              <a:gd name="connsiteX25" fmla="*/ 517087 w 7067755"/>
              <a:gd name="connsiteY25" fmla="*/ 1055498 h 1261220"/>
              <a:gd name="connsiteX26" fmla="*/ 572441 w 7067755"/>
              <a:gd name="connsiteY26" fmla="*/ 1055498 h 1261220"/>
              <a:gd name="connsiteX27" fmla="*/ 572441 w 7067755"/>
              <a:gd name="connsiteY27" fmla="*/ 1043397 h 1261220"/>
              <a:gd name="connsiteX28" fmla="*/ 603493 w 7067755"/>
              <a:gd name="connsiteY28" fmla="*/ 1043397 h 1261220"/>
              <a:gd name="connsiteX29" fmla="*/ 603493 w 7067755"/>
              <a:gd name="connsiteY29" fmla="*/ 1031296 h 1261220"/>
              <a:gd name="connsiteX30" fmla="*/ 657497 w 7067755"/>
              <a:gd name="connsiteY30" fmla="*/ 1031296 h 1261220"/>
              <a:gd name="connsiteX31" fmla="*/ 657497 w 7067755"/>
              <a:gd name="connsiteY31" fmla="*/ 1001715 h 1261220"/>
              <a:gd name="connsiteX32" fmla="*/ 675048 w 7067755"/>
              <a:gd name="connsiteY32" fmla="*/ 1001715 h 1261220"/>
              <a:gd name="connsiteX33" fmla="*/ 675048 w 7067755"/>
              <a:gd name="connsiteY33" fmla="*/ 992303 h 1261220"/>
              <a:gd name="connsiteX34" fmla="*/ 707450 w 7067755"/>
              <a:gd name="connsiteY34" fmla="*/ 992303 h 1261220"/>
              <a:gd name="connsiteX35" fmla="*/ 707450 w 7067755"/>
              <a:gd name="connsiteY35" fmla="*/ 980202 h 1261220"/>
              <a:gd name="connsiteX36" fmla="*/ 746603 w 7067755"/>
              <a:gd name="connsiteY36" fmla="*/ 980202 h 1261220"/>
              <a:gd name="connsiteX37" fmla="*/ 746603 w 7067755"/>
              <a:gd name="connsiteY37" fmla="*/ 968100 h 1261220"/>
              <a:gd name="connsiteX38" fmla="*/ 761454 w 7067755"/>
              <a:gd name="connsiteY38" fmla="*/ 968100 h 1261220"/>
              <a:gd name="connsiteX39" fmla="*/ 761454 w 7067755"/>
              <a:gd name="connsiteY39" fmla="*/ 961378 h 1261220"/>
              <a:gd name="connsiteX40" fmla="*/ 779005 w 7067755"/>
              <a:gd name="connsiteY40" fmla="*/ 961378 h 1261220"/>
              <a:gd name="connsiteX41" fmla="*/ 779005 w 7067755"/>
              <a:gd name="connsiteY41" fmla="*/ 945242 h 1261220"/>
              <a:gd name="connsiteX42" fmla="*/ 849210 w 7067755"/>
              <a:gd name="connsiteY42" fmla="*/ 945242 h 1261220"/>
              <a:gd name="connsiteX43" fmla="*/ 849210 w 7067755"/>
              <a:gd name="connsiteY43" fmla="*/ 929108 h 1261220"/>
              <a:gd name="connsiteX44" fmla="*/ 877562 w 7067755"/>
              <a:gd name="connsiteY44" fmla="*/ 929108 h 1261220"/>
              <a:gd name="connsiteX45" fmla="*/ 877562 w 7067755"/>
              <a:gd name="connsiteY45" fmla="*/ 921040 h 1261220"/>
              <a:gd name="connsiteX46" fmla="*/ 922116 w 7067755"/>
              <a:gd name="connsiteY46" fmla="*/ 921040 h 1261220"/>
              <a:gd name="connsiteX47" fmla="*/ 922116 w 7067755"/>
              <a:gd name="connsiteY47" fmla="*/ 911628 h 1261220"/>
              <a:gd name="connsiteX48" fmla="*/ 932916 w 7067755"/>
              <a:gd name="connsiteY48" fmla="*/ 911628 h 1261220"/>
              <a:gd name="connsiteX49" fmla="*/ 932916 w 7067755"/>
              <a:gd name="connsiteY49" fmla="*/ 902216 h 1261220"/>
              <a:gd name="connsiteX50" fmla="*/ 946417 w 7067755"/>
              <a:gd name="connsiteY50" fmla="*/ 902216 h 1261220"/>
              <a:gd name="connsiteX51" fmla="*/ 946417 w 7067755"/>
              <a:gd name="connsiteY51" fmla="*/ 891459 h 1261220"/>
              <a:gd name="connsiteX52" fmla="*/ 968019 w 7067755"/>
              <a:gd name="connsiteY52" fmla="*/ 891459 h 1261220"/>
              <a:gd name="connsiteX53" fmla="*/ 968019 w 7067755"/>
              <a:gd name="connsiteY53" fmla="*/ 882047 h 1261220"/>
              <a:gd name="connsiteX54" fmla="*/ 982870 w 7067755"/>
              <a:gd name="connsiteY54" fmla="*/ 882047 h 1261220"/>
              <a:gd name="connsiteX55" fmla="*/ 982870 w 7067755"/>
              <a:gd name="connsiteY55" fmla="*/ 872635 h 1261220"/>
              <a:gd name="connsiteX56" fmla="*/ 1043624 w 7067755"/>
              <a:gd name="connsiteY56" fmla="*/ 872635 h 1261220"/>
              <a:gd name="connsiteX57" fmla="*/ 1043624 w 7067755"/>
              <a:gd name="connsiteY57" fmla="*/ 861878 h 1261220"/>
              <a:gd name="connsiteX58" fmla="*/ 1077377 w 7067755"/>
              <a:gd name="connsiteY58" fmla="*/ 861878 h 1261220"/>
              <a:gd name="connsiteX59" fmla="*/ 1077377 w 7067755"/>
              <a:gd name="connsiteY59" fmla="*/ 853811 h 1261220"/>
              <a:gd name="connsiteX60" fmla="*/ 1093578 w 7067755"/>
              <a:gd name="connsiteY60" fmla="*/ 853811 h 1261220"/>
              <a:gd name="connsiteX61" fmla="*/ 1093578 w 7067755"/>
              <a:gd name="connsiteY61" fmla="*/ 841710 h 1261220"/>
              <a:gd name="connsiteX62" fmla="*/ 1117880 w 7067755"/>
              <a:gd name="connsiteY62" fmla="*/ 841710 h 1261220"/>
              <a:gd name="connsiteX63" fmla="*/ 1117880 w 7067755"/>
              <a:gd name="connsiteY63" fmla="*/ 830953 h 1261220"/>
              <a:gd name="connsiteX64" fmla="*/ 1166483 w 7067755"/>
              <a:gd name="connsiteY64" fmla="*/ 830953 h 1261220"/>
              <a:gd name="connsiteX65" fmla="*/ 1166483 w 7067755"/>
              <a:gd name="connsiteY65" fmla="*/ 822885 h 1261220"/>
              <a:gd name="connsiteX66" fmla="*/ 1197535 w 7067755"/>
              <a:gd name="connsiteY66" fmla="*/ 822885 h 1261220"/>
              <a:gd name="connsiteX67" fmla="*/ 1197535 w 7067755"/>
              <a:gd name="connsiteY67" fmla="*/ 813473 h 1261220"/>
              <a:gd name="connsiteX68" fmla="*/ 1281241 w 7067755"/>
              <a:gd name="connsiteY68" fmla="*/ 813473 h 1261220"/>
              <a:gd name="connsiteX69" fmla="*/ 1281241 w 7067755"/>
              <a:gd name="connsiteY69" fmla="*/ 800027 h 1261220"/>
              <a:gd name="connsiteX70" fmla="*/ 1335245 w 7067755"/>
              <a:gd name="connsiteY70" fmla="*/ 800027 h 1261220"/>
              <a:gd name="connsiteX71" fmla="*/ 1335245 w 7067755"/>
              <a:gd name="connsiteY71" fmla="*/ 787926 h 1261220"/>
              <a:gd name="connsiteX72" fmla="*/ 1358197 w 7067755"/>
              <a:gd name="connsiteY72" fmla="*/ 787926 h 1261220"/>
              <a:gd name="connsiteX73" fmla="*/ 1358197 w 7067755"/>
              <a:gd name="connsiteY73" fmla="*/ 774480 h 1261220"/>
              <a:gd name="connsiteX74" fmla="*/ 1393299 w 7067755"/>
              <a:gd name="connsiteY74" fmla="*/ 774480 h 1261220"/>
              <a:gd name="connsiteX75" fmla="*/ 1393299 w 7067755"/>
              <a:gd name="connsiteY75" fmla="*/ 763724 h 1261220"/>
              <a:gd name="connsiteX76" fmla="*/ 1400050 w 7067755"/>
              <a:gd name="connsiteY76" fmla="*/ 763724 h 1261220"/>
              <a:gd name="connsiteX77" fmla="*/ 1400050 w 7067755"/>
              <a:gd name="connsiteY77" fmla="*/ 746244 h 1261220"/>
              <a:gd name="connsiteX78" fmla="*/ 1468905 w 7067755"/>
              <a:gd name="connsiteY78" fmla="*/ 746244 h 1261220"/>
              <a:gd name="connsiteX79" fmla="*/ 1468905 w 7067755"/>
              <a:gd name="connsiteY79" fmla="*/ 735488 h 1261220"/>
              <a:gd name="connsiteX80" fmla="*/ 1540460 w 7067755"/>
              <a:gd name="connsiteY80" fmla="*/ 735488 h 1261220"/>
              <a:gd name="connsiteX81" fmla="*/ 1540460 w 7067755"/>
              <a:gd name="connsiteY81" fmla="*/ 723386 h 1261220"/>
              <a:gd name="connsiteX82" fmla="*/ 1567462 w 7067755"/>
              <a:gd name="connsiteY82" fmla="*/ 723386 h 1261220"/>
              <a:gd name="connsiteX83" fmla="*/ 1567462 w 7067755"/>
              <a:gd name="connsiteY83" fmla="*/ 711285 h 1261220"/>
              <a:gd name="connsiteX84" fmla="*/ 1645767 w 7067755"/>
              <a:gd name="connsiteY84" fmla="*/ 711285 h 1261220"/>
              <a:gd name="connsiteX85" fmla="*/ 1645767 w 7067755"/>
              <a:gd name="connsiteY85" fmla="*/ 696495 h 1261220"/>
              <a:gd name="connsiteX86" fmla="*/ 1664669 w 7067755"/>
              <a:gd name="connsiteY86" fmla="*/ 696495 h 1261220"/>
              <a:gd name="connsiteX87" fmla="*/ 1664669 w 7067755"/>
              <a:gd name="connsiteY87" fmla="*/ 687083 h 1261220"/>
              <a:gd name="connsiteX88" fmla="*/ 1679520 w 7067755"/>
              <a:gd name="connsiteY88" fmla="*/ 687083 h 1261220"/>
              <a:gd name="connsiteX89" fmla="*/ 1679520 w 7067755"/>
              <a:gd name="connsiteY89" fmla="*/ 679015 h 1261220"/>
              <a:gd name="connsiteX90" fmla="*/ 1755125 w 7067755"/>
              <a:gd name="connsiteY90" fmla="*/ 679015 h 1261220"/>
              <a:gd name="connsiteX91" fmla="*/ 1755125 w 7067755"/>
              <a:gd name="connsiteY91" fmla="*/ 672292 h 1261220"/>
              <a:gd name="connsiteX92" fmla="*/ 1784827 w 7067755"/>
              <a:gd name="connsiteY92" fmla="*/ 672292 h 1261220"/>
              <a:gd name="connsiteX93" fmla="*/ 1784827 w 7067755"/>
              <a:gd name="connsiteY93" fmla="*/ 664224 h 1261220"/>
              <a:gd name="connsiteX94" fmla="*/ 1903636 w 7067755"/>
              <a:gd name="connsiteY94" fmla="*/ 664224 h 1261220"/>
              <a:gd name="connsiteX95" fmla="*/ 1903636 w 7067755"/>
              <a:gd name="connsiteY95" fmla="*/ 641366 h 1261220"/>
              <a:gd name="connsiteX96" fmla="*/ 1938738 w 7067755"/>
              <a:gd name="connsiteY96" fmla="*/ 641366 h 1261220"/>
              <a:gd name="connsiteX97" fmla="*/ 1938738 w 7067755"/>
              <a:gd name="connsiteY97" fmla="*/ 629265 h 1261220"/>
              <a:gd name="connsiteX98" fmla="*/ 1957640 w 7067755"/>
              <a:gd name="connsiteY98" fmla="*/ 629265 h 1261220"/>
              <a:gd name="connsiteX99" fmla="*/ 1957640 w 7067755"/>
              <a:gd name="connsiteY99" fmla="*/ 619853 h 1261220"/>
              <a:gd name="connsiteX100" fmla="*/ 2050796 w 7067755"/>
              <a:gd name="connsiteY100" fmla="*/ 619853 h 1261220"/>
              <a:gd name="connsiteX101" fmla="*/ 2050796 w 7067755"/>
              <a:gd name="connsiteY101" fmla="*/ 610441 h 1261220"/>
              <a:gd name="connsiteX102" fmla="*/ 2068348 w 7067755"/>
              <a:gd name="connsiteY102" fmla="*/ 610441 h 1261220"/>
              <a:gd name="connsiteX103" fmla="*/ 2068348 w 7067755"/>
              <a:gd name="connsiteY103" fmla="*/ 602374 h 1261220"/>
              <a:gd name="connsiteX104" fmla="*/ 2142603 w 7067755"/>
              <a:gd name="connsiteY104" fmla="*/ 602374 h 1261220"/>
              <a:gd name="connsiteX105" fmla="*/ 2142603 w 7067755"/>
              <a:gd name="connsiteY105" fmla="*/ 592961 h 1261220"/>
              <a:gd name="connsiteX106" fmla="*/ 2199307 w 7067755"/>
              <a:gd name="connsiteY106" fmla="*/ 592961 h 1261220"/>
              <a:gd name="connsiteX107" fmla="*/ 2199307 w 7067755"/>
              <a:gd name="connsiteY107" fmla="*/ 582205 h 1261220"/>
              <a:gd name="connsiteX108" fmla="*/ 2214158 w 7067755"/>
              <a:gd name="connsiteY108" fmla="*/ 582205 h 1261220"/>
              <a:gd name="connsiteX109" fmla="*/ 2214158 w 7067755"/>
              <a:gd name="connsiteY109" fmla="*/ 574137 h 1261220"/>
              <a:gd name="connsiteX110" fmla="*/ 2436924 w 7067755"/>
              <a:gd name="connsiteY110" fmla="*/ 574137 h 1261220"/>
              <a:gd name="connsiteX111" fmla="*/ 2436924 w 7067755"/>
              <a:gd name="connsiteY111" fmla="*/ 560691 h 1261220"/>
              <a:gd name="connsiteX112" fmla="*/ 2499029 w 7067755"/>
              <a:gd name="connsiteY112" fmla="*/ 560691 h 1261220"/>
              <a:gd name="connsiteX113" fmla="*/ 2499029 w 7067755"/>
              <a:gd name="connsiteY113" fmla="*/ 553969 h 1261220"/>
              <a:gd name="connsiteX114" fmla="*/ 2513880 w 7067755"/>
              <a:gd name="connsiteY114" fmla="*/ 553969 h 1261220"/>
              <a:gd name="connsiteX115" fmla="*/ 2513880 w 7067755"/>
              <a:gd name="connsiteY115" fmla="*/ 543212 h 1261220"/>
              <a:gd name="connsiteX116" fmla="*/ 2540882 w 7067755"/>
              <a:gd name="connsiteY116" fmla="*/ 543212 h 1261220"/>
              <a:gd name="connsiteX117" fmla="*/ 2540882 w 7067755"/>
              <a:gd name="connsiteY117" fmla="*/ 525732 h 1261220"/>
              <a:gd name="connsiteX118" fmla="*/ 2551682 w 7067755"/>
              <a:gd name="connsiteY118" fmla="*/ 525732 h 1261220"/>
              <a:gd name="connsiteX119" fmla="*/ 2551682 w 7067755"/>
              <a:gd name="connsiteY119" fmla="*/ 514976 h 1261220"/>
              <a:gd name="connsiteX120" fmla="*/ 2613787 w 7067755"/>
              <a:gd name="connsiteY120" fmla="*/ 514976 h 1261220"/>
              <a:gd name="connsiteX121" fmla="*/ 2613787 w 7067755"/>
              <a:gd name="connsiteY121" fmla="*/ 504219 h 1261220"/>
              <a:gd name="connsiteX122" fmla="*/ 2756897 w 7067755"/>
              <a:gd name="connsiteY122" fmla="*/ 504219 h 1261220"/>
              <a:gd name="connsiteX123" fmla="*/ 2756897 w 7067755"/>
              <a:gd name="connsiteY123" fmla="*/ 492117 h 1261220"/>
              <a:gd name="connsiteX124" fmla="*/ 2769048 w 7067755"/>
              <a:gd name="connsiteY124" fmla="*/ 492117 h 1261220"/>
              <a:gd name="connsiteX125" fmla="*/ 2769048 w 7067755"/>
              <a:gd name="connsiteY125" fmla="*/ 484050 h 1261220"/>
              <a:gd name="connsiteX126" fmla="*/ 2809551 w 7067755"/>
              <a:gd name="connsiteY126" fmla="*/ 484050 h 1261220"/>
              <a:gd name="connsiteX127" fmla="*/ 2809551 w 7067755"/>
              <a:gd name="connsiteY127" fmla="*/ 475983 h 1261220"/>
              <a:gd name="connsiteX128" fmla="*/ 2864905 w 7067755"/>
              <a:gd name="connsiteY128" fmla="*/ 475983 h 1261220"/>
              <a:gd name="connsiteX129" fmla="*/ 2864905 w 7067755"/>
              <a:gd name="connsiteY129" fmla="*/ 465226 h 1261220"/>
              <a:gd name="connsiteX130" fmla="*/ 2932410 w 7067755"/>
              <a:gd name="connsiteY130" fmla="*/ 465226 h 1261220"/>
              <a:gd name="connsiteX131" fmla="*/ 2932410 w 7067755"/>
              <a:gd name="connsiteY131" fmla="*/ 454469 h 1261220"/>
              <a:gd name="connsiteX132" fmla="*/ 2963462 w 7067755"/>
              <a:gd name="connsiteY132" fmla="*/ 454469 h 1261220"/>
              <a:gd name="connsiteX133" fmla="*/ 2963462 w 7067755"/>
              <a:gd name="connsiteY133" fmla="*/ 446402 h 1261220"/>
              <a:gd name="connsiteX134" fmla="*/ 3052568 w 7067755"/>
              <a:gd name="connsiteY134" fmla="*/ 446402 h 1261220"/>
              <a:gd name="connsiteX135" fmla="*/ 3052568 w 7067755"/>
              <a:gd name="connsiteY135" fmla="*/ 432956 h 1261220"/>
              <a:gd name="connsiteX136" fmla="*/ 3072820 w 7067755"/>
              <a:gd name="connsiteY136" fmla="*/ 432956 h 1261220"/>
              <a:gd name="connsiteX137" fmla="*/ 3072820 w 7067755"/>
              <a:gd name="connsiteY137" fmla="*/ 423544 h 1261220"/>
              <a:gd name="connsiteX138" fmla="*/ 3125473 w 7067755"/>
              <a:gd name="connsiteY138" fmla="*/ 423544 h 1261220"/>
              <a:gd name="connsiteX139" fmla="*/ 3125473 w 7067755"/>
              <a:gd name="connsiteY139" fmla="*/ 411442 h 1261220"/>
              <a:gd name="connsiteX140" fmla="*/ 3187578 w 7067755"/>
              <a:gd name="connsiteY140" fmla="*/ 411442 h 1261220"/>
              <a:gd name="connsiteX141" fmla="*/ 3187578 w 7067755"/>
              <a:gd name="connsiteY141" fmla="*/ 399341 h 1261220"/>
              <a:gd name="connsiteX142" fmla="*/ 3219980 w 7067755"/>
              <a:gd name="connsiteY142" fmla="*/ 399341 h 1261220"/>
              <a:gd name="connsiteX143" fmla="*/ 3219980 w 7067755"/>
              <a:gd name="connsiteY143" fmla="*/ 387240 h 1261220"/>
              <a:gd name="connsiteX144" fmla="*/ 3240232 w 7067755"/>
              <a:gd name="connsiteY144" fmla="*/ 387240 h 1261220"/>
              <a:gd name="connsiteX145" fmla="*/ 3240232 w 7067755"/>
              <a:gd name="connsiteY145" fmla="*/ 376483 h 1261220"/>
              <a:gd name="connsiteX146" fmla="*/ 3298286 w 7067755"/>
              <a:gd name="connsiteY146" fmla="*/ 376483 h 1261220"/>
              <a:gd name="connsiteX147" fmla="*/ 3298286 w 7067755"/>
              <a:gd name="connsiteY147" fmla="*/ 363037 h 1261220"/>
              <a:gd name="connsiteX148" fmla="*/ 3380642 w 7067755"/>
              <a:gd name="connsiteY148" fmla="*/ 363037 h 1261220"/>
              <a:gd name="connsiteX149" fmla="*/ 3380642 w 7067755"/>
              <a:gd name="connsiteY149" fmla="*/ 348247 h 1261220"/>
              <a:gd name="connsiteX150" fmla="*/ 3788371 w 7067755"/>
              <a:gd name="connsiteY150" fmla="*/ 348247 h 1261220"/>
              <a:gd name="connsiteX151" fmla="*/ 3788371 w 7067755"/>
              <a:gd name="connsiteY151" fmla="*/ 330768 h 1261220"/>
              <a:gd name="connsiteX152" fmla="*/ 3924731 w 7067755"/>
              <a:gd name="connsiteY152" fmla="*/ 330768 h 1261220"/>
              <a:gd name="connsiteX153" fmla="*/ 3924731 w 7067755"/>
              <a:gd name="connsiteY153" fmla="*/ 314632 h 1261220"/>
              <a:gd name="connsiteX154" fmla="*/ 3946332 w 7067755"/>
              <a:gd name="connsiteY154" fmla="*/ 314632 h 1261220"/>
              <a:gd name="connsiteX155" fmla="*/ 3946332 w 7067755"/>
              <a:gd name="connsiteY155" fmla="*/ 301187 h 1261220"/>
              <a:gd name="connsiteX156" fmla="*/ 4044889 w 7067755"/>
              <a:gd name="connsiteY156" fmla="*/ 301187 h 1261220"/>
              <a:gd name="connsiteX157" fmla="*/ 4044889 w 7067755"/>
              <a:gd name="connsiteY157" fmla="*/ 290430 h 1261220"/>
              <a:gd name="connsiteX158" fmla="*/ 4201500 w 7067755"/>
              <a:gd name="connsiteY158" fmla="*/ 290430 h 1261220"/>
              <a:gd name="connsiteX159" fmla="*/ 4201500 w 7067755"/>
              <a:gd name="connsiteY159" fmla="*/ 281018 h 1261220"/>
              <a:gd name="connsiteX160" fmla="*/ 4300057 w 7067755"/>
              <a:gd name="connsiteY160" fmla="*/ 281018 h 1261220"/>
              <a:gd name="connsiteX161" fmla="*/ 4300057 w 7067755"/>
              <a:gd name="connsiteY161" fmla="*/ 272951 h 1261220"/>
              <a:gd name="connsiteX162" fmla="*/ 4381063 w 7067755"/>
              <a:gd name="connsiteY162" fmla="*/ 272951 h 1261220"/>
              <a:gd name="connsiteX163" fmla="*/ 4381063 w 7067755"/>
              <a:gd name="connsiteY163" fmla="*/ 264883 h 1261220"/>
              <a:gd name="connsiteX164" fmla="*/ 4493121 w 7067755"/>
              <a:gd name="connsiteY164" fmla="*/ 264883 h 1261220"/>
              <a:gd name="connsiteX165" fmla="*/ 4493121 w 7067755"/>
              <a:gd name="connsiteY165" fmla="*/ 251437 h 1261220"/>
              <a:gd name="connsiteX166" fmla="*/ 4622731 w 7067755"/>
              <a:gd name="connsiteY166" fmla="*/ 251437 h 1261220"/>
              <a:gd name="connsiteX167" fmla="*/ 4622731 w 7067755"/>
              <a:gd name="connsiteY167" fmla="*/ 242025 h 1261220"/>
              <a:gd name="connsiteX168" fmla="*/ 4644332 w 7067755"/>
              <a:gd name="connsiteY168" fmla="*/ 242025 h 1261220"/>
              <a:gd name="connsiteX169" fmla="*/ 4644332 w 7067755"/>
              <a:gd name="connsiteY169" fmla="*/ 232613 h 1261220"/>
              <a:gd name="connsiteX170" fmla="*/ 4709137 w 7067755"/>
              <a:gd name="connsiteY170" fmla="*/ 232613 h 1261220"/>
              <a:gd name="connsiteX171" fmla="*/ 4709137 w 7067755"/>
              <a:gd name="connsiteY171" fmla="*/ 218407 h 1261220"/>
              <a:gd name="connsiteX172" fmla="*/ 4983206 w 7067755"/>
              <a:gd name="connsiteY172" fmla="*/ 218407 h 1261220"/>
              <a:gd name="connsiteX173" fmla="*/ 4983206 w 7067755"/>
              <a:gd name="connsiteY173" fmla="*/ 211100 h 1261220"/>
              <a:gd name="connsiteX174" fmla="*/ 5135768 w 7067755"/>
              <a:gd name="connsiteY174" fmla="*/ 211100 h 1261220"/>
              <a:gd name="connsiteX175" fmla="*/ 5135768 w 7067755"/>
              <a:gd name="connsiteY175" fmla="*/ 200343 h 1261220"/>
              <a:gd name="connsiteX176" fmla="*/ 5176270 w 7067755"/>
              <a:gd name="connsiteY176" fmla="*/ 200343 h 1261220"/>
              <a:gd name="connsiteX177" fmla="*/ 5176270 w 7067755"/>
              <a:gd name="connsiteY177" fmla="*/ 192275 h 1261220"/>
              <a:gd name="connsiteX178" fmla="*/ 5249175 w 7067755"/>
              <a:gd name="connsiteY178" fmla="*/ 192275 h 1261220"/>
              <a:gd name="connsiteX179" fmla="*/ 5249175 w 7067755"/>
              <a:gd name="connsiteY179" fmla="*/ 181519 h 1261220"/>
              <a:gd name="connsiteX180" fmla="*/ 5259976 w 7067755"/>
              <a:gd name="connsiteY180" fmla="*/ 181519 h 1261220"/>
              <a:gd name="connsiteX181" fmla="*/ 5259976 w 7067755"/>
              <a:gd name="connsiteY181" fmla="*/ 173451 h 1261220"/>
              <a:gd name="connsiteX182" fmla="*/ 5585350 w 7067755"/>
              <a:gd name="connsiteY182" fmla="*/ 173451 h 1261220"/>
              <a:gd name="connsiteX183" fmla="*/ 5585350 w 7067755"/>
              <a:gd name="connsiteY183" fmla="*/ 162695 h 1261220"/>
              <a:gd name="connsiteX184" fmla="*/ 5833767 w 7067755"/>
              <a:gd name="connsiteY184" fmla="*/ 162695 h 1261220"/>
              <a:gd name="connsiteX185" fmla="*/ 5833767 w 7067755"/>
              <a:gd name="connsiteY185" fmla="*/ 151938 h 1261220"/>
              <a:gd name="connsiteX186" fmla="*/ 5863469 w 7067755"/>
              <a:gd name="connsiteY186" fmla="*/ 151938 h 1261220"/>
              <a:gd name="connsiteX187" fmla="*/ 5863469 w 7067755"/>
              <a:gd name="connsiteY187" fmla="*/ 139837 h 1261220"/>
              <a:gd name="connsiteX188" fmla="*/ 5943125 w 7067755"/>
              <a:gd name="connsiteY188" fmla="*/ 139837 h 1261220"/>
              <a:gd name="connsiteX189" fmla="*/ 5943125 w 7067755"/>
              <a:gd name="connsiteY189" fmla="*/ 131769 h 1261220"/>
              <a:gd name="connsiteX190" fmla="*/ 6028181 w 7067755"/>
              <a:gd name="connsiteY190" fmla="*/ 131769 h 1261220"/>
              <a:gd name="connsiteX191" fmla="*/ 6028181 w 7067755"/>
              <a:gd name="connsiteY191" fmla="*/ 123702 h 1261220"/>
              <a:gd name="connsiteX192" fmla="*/ 6068684 w 7067755"/>
              <a:gd name="connsiteY192" fmla="*/ 123702 h 1261220"/>
              <a:gd name="connsiteX193" fmla="*/ 6068684 w 7067755"/>
              <a:gd name="connsiteY193" fmla="*/ 108911 h 1261220"/>
              <a:gd name="connsiteX194" fmla="*/ 6083535 w 7067755"/>
              <a:gd name="connsiteY194" fmla="*/ 108911 h 1261220"/>
              <a:gd name="connsiteX195" fmla="*/ 6083535 w 7067755"/>
              <a:gd name="connsiteY195" fmla="*/ 100844 h 1261220"/>
              <a:gd name="connsiteX196" fmla="*/ 6214494 w 7067755"/>
              <a:gd name="connsiteY196" fmla="*/ 100844 h 1261220"/>
              <a:gd name="connsiteX197" fmla="*/ 6214494 w 7067755"/>
              <a:gd name="connsiteY197" fmla="*/ 91432 h 1261220"/>
              <a:gd name="connsiteX198" fmla="*/ 6356255 w 7067755"/>
              <a:gd name="connsiteY198" fmla="*/ 91432 h 1261220"/>
              <a:gd name="connsiteX199" fmla="*/ 6356255 w 7067755"/>
              <a:gd name="connsiteY199" fmla="*/ 84709 h 1261220"/>
              <a:gd name="connsiteX200" fmla="*/ 6495315 w 7067755"/>
              <a:gd name="connsiteY200" fmla="*/ 84709 h 1261220"/>
              <a:gd name="connsiteX201" fmla="*/ 6495315 w 7067755"/>
              <a:gd name="connsiteY201" fmla="*/ 72607 h 1261220"/>
              <a:gd name="connsiteX202" fmla="*/ 6585771 w 7067755"/>
              <a:gd name="connsiteY202" fmla="*/ 72607 h 1261220"/>
              <a:gd name="connsiteX203" fmla="*/ 6585771 w 7067755"/>
              <a:gd name="connsiteY203" fmla="*/ 63195 h 1261220"/>
              <a:gd name="connsiteX204" fmla="*/ 6658677 w 7067755"/>
              <a:gd name="connsiteY204" fmla="*/ 63195 h 1261220"/>
              <a:gd name="connsiteX205" fmla="*/ 6658677 w 7067755"/>
              <a:gd name="connsiteY205" fmla="*/ 55128 h 1261220"/>
              <a:gd name="connsiteX206" fmla="*/ 6846340 w 7067755"/>
              <a:gd name="connsiteY206" fmla="*/ 55128 h 1261220"/>
              <a:gd name="connsiteX207" fmla="*/ 6846340 w 7067755"/>
              <a:gd name="connsiteY207" fmla="*/ 44371 h 1261220"/>
              <a:gd name="connsiteX208" fmla="*/ 6894943 w 7067755"/>
              <a:gd name="connsiteY208" fmla="*/ 44371 h 1261220"/>
              <a:gd name="connsiteX209" fmla="*/ 6894943 w 7067755"/>
              <a:gd name="connsiteY209" fmla="*/ 34959 h 1261220"/>
              <a:gd name="connsiteX210" fmla="*/ 6955697 w 7067755"/>
              <a:gd name="connsiteY210" fmla="*/ 34959 h 1261220"/>
              <a:gd name="connsiteX211" fmla="*/ 6955697 w 7067755"/>
              <a:gd name="connsiteY211" fmla="*/ 21513 h 1261220"/>
              <a:gd name="connsiteX212" fmla="*/ 7015102 w 7067755"/>
              <a:gd name="connsiteY212" fmla="*/ 21513 h 1261220"/>
              <a:gd name="connsiteX213" fmla="*/ 7015102 w 7067755"/>
              <a:gd name="connsiteY213" fmla="*/ 13446 h 1261220"/>
              <a:gd name="connsiteX214" fmla="*/ 7056955 w 7067755"/>
              <a:gd name="connsiteY214" fmla="*/ 13446 h 1261220"/>
              <a:gd name="connsiteX215" fmla="*/ 7056955 w 7067755"/>
              <a:gd name="connsiteY215" fmla="*/ 0 h 1261220"/>
              <a:gd name="connsiteX216" fmla="*/ 7067755 w 7067755"/>
              <a:gd name="connsiteY216" fmla="*/ 0 h 1261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7067755" h="1261220">
                <a:moveTo>
                  <a:pt x="0" y="1261220"/>
                </a:moveTo>
                <a:lnTo>
                  <a:pt x="0" y="1251808"/>
                </a:lnTo>
                <a:lnTo>
                  <a:pt x="45903" y="1251808"/>
                </a:lnTo>
                <a:lnTo>
                  <a:pt x="45903" y="1243740"/>
                </a:lnTo>
                <a:lnTo>
                  <a:pt x="58054" y="1243740"/>
                </a:lnTo>
                <a:lnTo>
                  <a:pt x="58054" y="1232983"/>
                </a:lnTo>
                <a:lnTo>
                  <a:pt x="105307" y="1232983"/>
                </a:lnTo>
                <a:lnTo>
                  <a:pt x="105307" y="1222227"/>
                </a:lnTo>
                <a:lnTo>
                  <a:pt x="137709" y="1222227"/>
                </a:lnTo>
                <a:lnTo>
                  <a:pt x="137709" y="1214159"/>
                </a:lnTo>
                <a:lnTo>
                  <a:pt x="193063" y="1214159"/>
                </a:lnTo>
                <a:lnTo>
                  <a:pt x="193063" y="1202058"/>
                </a:lnTo>
                <a:lnTo>
                  <a:pt x="210615" y="1202058"/>
                </a:lnTo>
                <a:lnTo>
                  <a:pt x="210615" y="1181889"/>
                </a:lnTo>
                <a:lnTo>
                  <a:pt x="251118" y="1181889"/>
                </a:lnTo>
                <a:lnTo>
                  <a:pt x="251118" y="1167099"/>
                </a:lnTo>
                <a:lnTo>
                  <a:pt x="322673" y="1167099"/>
                </a:lnTo>
                <a:lnTo>
                  <a:pt x="322673" y="1124072"/>
                </a:lnTo>
                <a:lnTo>
                  <a:pt x="363176" y="1124072"/>
                </a:lnTo>
                <a:lnTo>
                  <a:pt x="363176" y="1109282"/>
                </a:lnTo>
                <a:lnTo>
                  <a:pt x="423930" y="1109282"/>
                </a:lnTo>
                <a:lnTo>
                  <a:pt x="423930" y="1089113"/>
                </a:lnTo>
                <a:lnTo>
                  <a:pt x="492785" y="1089113"/>
                </a:lnTo>
                <a:lnTo>
                  <a:pt x="492785" y="1071634"/>
                </a:lnTo>
                <a:lnTo>
                  <a:pt x="517087" y="1071634"/>
                </a:lnTo>
                <a:lnTo>
                  <a:pt x="517087" y="1055498"/>
                </a:lnTo>
                <a:lnTo>
                  <a:pt x="572441" y="1055498"/>
                </a:lnTo>
                <a:lnTo>
                  <a:pt x="572441" y="1043397"/>
                </a:lnTo>
                <a:lnTo>
                  <a:pt x="603493" y="1043397"/>
                </a:lnTo>
                <a:lnTo>
                  <a:pt x="603493" y="1031296"/>
                </a:lnTo>
                <a:lnTo>
                  <a:pt x="657497" y="1031296"/>
                </a:lnTo>
                <a:lnTo>
                  <a:pt x="657497" y="1001715"/>
                </a:lnTo>
                <a:lnTo>
                  <a:pt x="675048" y="1001715"/>
                </a:lnTo>
                <a:lnTo>
                  <a:pt x="675048" y="992303"/>
                </a:lnTo>
                <a:lnTo>
                  <a:pt x="707450" y="992303"/>
                </a:lnTo>
                <a:lnTo>
                  <a:pt x="707450" y="980202"/>
                </a:lnTo>
                <a:lnTo>
                  <a:pt x="746603" y="980202"/>
                </a:lnTo>
                <a:lnTo>
                  <a:pt x="746603" y="968100"/>
                </a:lnTo>
                <a:lnTo>
                  <a:pt x="761454" y="968100"/>
                </a:lnTo>
                <a:lnTo>
                  <a:pt x="761454" y="961378"/>
                </a:lnTo>
                <a:lnTo>
                  <a:pt x="779005" y="961378"/>
                </a:lnTo>
                <a:lnTo>
                  <a:pt x="779005" y="945242"/>
                </a:lnTo>
                <a:lnTo>
                  <a:pt x="849210" y="945242"/>
                </a:lnTo>
                <a:lnTo>
                  <a:pt x="849210" y="929108"/>
                </a:lnTo>
                <a:lnTo>
                  <a:pt x="877562" y="929108"/>
                </a:lnTo>
                <a:lnTo>
                  <a:pt x="877562" y="921040"/>
                </a:lnTo>
                <a:lnTo>
                  <a:pt x="922116" y="921040"/>
                </a:lnTo>
                <a:lnTo>
                  <a:pt x="922116" y="911628"/>
                </a:lnTo>
                <a:lnTo>
                  <a:pt x="932916" y="911628"/>
                </a:lnTo>
                <a:lnTo>
                  <a:pt x="932916" y="902216"/>
                </a:lnTo>
                <a:lnTo>
                  <a:pt x="946417" y="902216"/>
                </a:lnTo>
                <a:lnTo>
                  <a:pt x="946417" y="891459"/>
                </a:lnTo>
                <a:lnTo>
                  <a:pt x="968019" y="891459"/>
                </a:lnTo>
                <a:lnTo>
                  <a:pt x="968019" y="882047"/>
                </a:lnTo>
                <a:lnTo>
                  <a:pt x="982870" y="882047"/>
                </a:lnTo>
                <a:lnTo>
                  <a:pt x="982870" y="872635"/>
                </a:lnTo>
                <a:lnTo>
                  <a:pt x="1043624" y="872635"/>
                </a:lnTo>
                <a:lnTo>
                  <a:pt x="1043624" y="861878"/>
                </a:lnTo>
                <a:lnTo>
                  <a:pt x="1077377" y="861878"/>
                </a:lnTo>
                <a:lnTo>
                  <a:pt x="1077377" y="853811"/>
                </a:lnTo>
                <a:lnTo>
                  <a:pt x="1093578" y="853811"/>
                </a:lnTo>
                <a:lnTo>
                  <a:pt x="1093578" y="841710"/>
                </a:lnTo>
                <a:lnTo>
                  <a:pt x="1117880" y="841710"/>
                </a:lnTo>
                <a:lnTo>
                  <a:pt x="1117880" y="830953"/>
                </a:lnTo>
                <a:lnTo>
                  <a:pt x="1166483" y="830953"/>
                </a:lnTo>
                <a:lnTo>
                  <a:pt x="1166483" y="822885"/>
                </a:lnTo>
                <a:lnTo>
                  <a:pt x="1197535" y="822885"/>
                </a:lnTo>
                <a:lnTo>
                  <a:pt x="1197535" y="813473"/>
                </a:lnTo>
                <a:lnTo>
                  <a:pt x="1281241" y="813473"/>
                </a:lnTo>
                <a:lnTo>
                  <a:pt x="1281241" y="800027"/>
                </a:lnTo>
                <a:lnTo>
                  <a:pt x="1335245" y="800027"/>
                </a:lnTo>
                <a:lnTo>
                  <a:pt x="1335245" y="787926"/>
                </a:lnTo>
                <a:lnTo>
                  <a:pt x="1358197" y="787926"/>
                </a:lnTo>
                <a:lnTo>
                  <a:pt x="1358197" y="774480"/>
                </a:lnTo>
                <a:lnTo>
                  <a:pt x="1393299" y="774480"/>
                </a:lnTo>
                <a:lnTo>
                  <a:pt x="1393299" y="763724"/>
                </a:lnTo>
                <a:lnTo>
                  <a:pt x="1400050" y="763724"/>
                </a:lnTo>
                <a:lnTo>
                  <a:pt x="1400050" y="746244"/>
                </a:lnTo>
                <a:lnTo>
                  <a:pt x="1468905" y="746244"/>
                </a:lnTo>
                <a:lnTo>
                  <a:pt x="1468905" y="735488"/>
                </a:lnTo>
                <a:lnTo>
                  <a:pt x="1540460" y="735488"/>
                </a:lnTo>
                <a:lnTo>
                  <a:pt x="1540460" y="723386"/>
                </a:lnTo>
                <a:lnTo>
                  <a:pt x="1567462" y="723386"/>
                </a:lnTo>
                <a:lnTo>
                  <a:pt x="1567462" y="711285"/>
                </a:lnTo>
                <a:lnTo>
                  <a:pt x="1645767" y="711285"/>
                </a:lnTo>
                <a:lnTo>
                  <a:pt x="1645767" y="696495"/>
                </a:lnTo>
                <a:lnTo>
                  <a:pt x="1664669" y="696495"/>
                </a:lnTo>
                <a:lnTo>
                  <a:pt x="1664669" y="687083"/>
                </a:lnTo>
                <a:lnTo>
                  <a:pt x="1679520" y="687083"/>
                </a:lnTo>
                <a:lnTo>
                  <a:pt x="1679520" y="679015"/>
                </a:lnTo>
                <a:lnTo>
                  <a:pt x="1755125" y="679015"/>
                </a:lnTo>
                <a:lnTo>
                  <a:pt x="1755125" y="672292"/>
                </a:lnTo>
                <a:lnTo>
                  <a:pt x="1784827" y="672292"/>
                </a:lnTo>
                <a:lnTo>
                  <a:pt x="1784827" y="664224"/>
                </a:lnTo>
                <a:lnTo>
                  <a:pt x="1903636" y="664224"/>
                </a:lnTo>
                <a:lnTo>
                  <a:pt x="1903636" y="641366"/>
                </a:lnTo>
                <a:lnTo>
                  <a:pt x="1938738" y="641366"/>
                </a:lnTo>
                <a:lnTo>
                  <a:pt x="1938738" y="629265"/>
                </a:lnTo>
                <a:lnTo>
                  <a:pt x="1957640" y="629265"/>
                </a:lnTo>
                <a:lnTo>
                  <a:pt x="1957640" y="619853"/>
                </a:lnTo>
                <a:lnTo>
                  <a:pt x="2050796" y="619853"/>
                </a:lnTo>
                <a:lnTo>
                  <a:pt x="2050796" y="610441"/>
                </a:lnTo>
                <a:lnTo>
                  <a:pt x="2068348" y="610441"/>
                </a:lnTo>
                <a:lnTo>
                  <a:pt x="2068348" y="602374"/>
                </a:lnTo>
                <a:lnTo>
                  <a:pt x="2142603" y="602374"/>
                </a:lnTo>
                <a:lnTo>
                  <a:pt x="2142603" y="592961"/>
                </a:lnTo>
                <a:lnTo>
                  <a:pt x="2199307" y="592961"/>
                </a:lnTo>
                <a:lnTo>
                  <a:pt x="2199307" y="582205"/>
                </a:lnTo>
                <a:lnTo>
                  <a:pt x="2214158" y="582205"/>
                </a:lnTo>
                <a:lnTo>
                  <a:pt x="2214158" y="574137"/>
                </a:lnTo>
                <a:lnTo>
                  <a:pt x="2436924" y="574137"/>
                </a:lnTo>
                <a:lnTo>
                  <a:pt x="2436924" y="560691"/>
                </a:lnTo>
                <a:lnTo>
                  <a:pt x="2499029" y="560691"/>
                </a:lnTo>
                <a:lnTo>
                  <a:pt x="2499029" y="553969"/>
                </a:lnTo>
                <a:lnTo>
                  <a:pt x="2513880" y="553969"/>
                </a:lnTo>
                <a:lnTo>
                  <a:pt x="2513880" y="543212"/>
                </a:lnTo>
                <a:lnTo>
                  <a:pt x="2540882" y="543212"/>
                </a:lnTo>
                <a:lnTo>
                  <a:pt x="2540882" y="525732"/>
                </a:lnTo>
                <a:lnTo>
                  <a:pt x="2551682" y="525732"/>
                </a:lnTo>
                <a:lnTo>
                  <a:pt x="2551682" y="514976"/>
                </a:lnTo>
                <a:lnTo>
                  <a:pt x="2613787" y="514976"/>
                </a:lnTo>
                <a:lnTo>
                  <a:pt x="2613787" y="504219"/>
                </a:lnTo>
                <a:lnTo>
                  <a:pt x="2756897" y="504219"/>
                </a:lnTo>
                <a:lnTo>
                  <a:pt x="2756897" y="492117"/>
                </a:lnTo>
                <a:lnTo>
                  <a:pt x="2769048" y="492117"/>
                </a:lnTo>
                <a:lnTo>
                  <a:pt x="2769048" y="484050"/>
                </a:lnTo>
                <a:lnTo>
                  <a:pt x="2809551" y="484050"/>
                </a:lnTo>
                <a:lnTo>
                  <a:pt x="2809551" y="475983"/>
                </a:lnTo>
                <a:lnTo>
                  <a:pt x="2864905" y="475983"/>
                </a:lnTo>
                <a:lnTo>
                  <a:pt x="2864905" y="465226"/>
                </a:lnTo>
                <a:lnTo>
                  <a:pt x="2932410" y="465226"/>
                </a:lnTo>
                <a:lnTo>
                  <a:pt x="2932410" y="454469"/>
                </a:lnTo>
                <a:lnTo>
                  <a:pt x="2963462" y="454469"/>
                </a:lnTo>
                <a:lnTo>
                  <a:pt x="2963462" y="446402"/>
                </a:lnTo>
                <a:lnTo>
                  <a:pt x="3052568" y="446402"/>
                </a:lnTo>
                <a:lnTo>
                  <a:pt x="3052568" y="432956"/>
                </a:lnTo>
                <a:lnTo>
                  <a:pt x="3072820" y="432956"/>
                </a:lnTo>
                <a:lnTo>
                  <a:pt x="3072820" y="423544"/>
                </a:lnTo>
                <a:lnTo>
                  <a:pt x="3125473" y="423544"/>
                </a:lnTo>
                <a:lnTo>
                  <a:pt x="3125473" y="411442"/>
                </a:lnTo>
                <a:lnTo>
                  <a:pt x="3187578" y="411442"/>
                </a:lnTo>
                <a:lnTo>
                  <a:pt x="3187578" y="399341"/>
                </a:lnTo>
                <a:lnTo>
                  <a:pt x="3219980" y="399341"/>
                </a:lnTo>
                <a:lnTo>
                  <a:pt x="3219980" y="387240"/>
                </a:lnTo>
                <a:lnTo>
                  <a:pt x="3240232" y="387240"/>
                </a:lnTo>
                <a:lnTo>
                  <a:pt x="3240232" y="376483"/>
                </a:lnTo>
                <a:lnTo>
                  <a:pt x="3298286" y="376483"/>
                </a:lnTo>
                <a:lnTo>
                  <a:pt x="3298286" y="363037"/>
                </a:lnTo>
                <a:lnTo>
                  <a:pt x="3380642" y="363037"/>
                </a:lnTo>
                <a:lnTo>
                  <a:pt x="3380642" y="348247"/>
                </a:lnTo>
                <a:lnTo>
                  <a:pt x="3788371" y="348247"/>
                </a:lnTo>
                <a:lnTo>
                  <a:pt x="3788371" y="330768"/>
                </a:lnTo>
                <a:lnTo>
                  <a:pt x="3924731" y="330768"/>
                </a:lnTo>
                <a:lnTo>
                  <a:pt x="3924731" y="314632"/>
                </a:lnTo>
                <a:lnTo>
                  <a:pt x="3946332" y="314632"/>
                </a:lnTo>
                <a:lnTo>
                  <a:pt x="3946332" y="301187"/>
                </a:lnTo>
                <a:lnTo>
                  <a:pt x="4044889" y="301187"/>
                </a:lnTo>
                <a:lnTo>
                  <a:pt x="4044889" y="290430"/>
                </a:lnTo>
                <a:lnTo>
                  <a:pt x="4201500" y="290430"/>
                </a:lnTo>
                <a:lnTo>
                  <a:pt x="4201500" y="281018"/>
                </a:lnTo>
                <a:lnTo>
                  <a:pt x="4300057" y="281018"/>
                </a:lnTo>
                <a:lnTo>
                  <a:pt x="4300057" y="272951"/>
                </a:lnTo>
                <a:lnTo>
                  <a:pt x="4381063" y="272951"/>
                </a:lnTo>
                <a:lnTo>
                  <a:pt x="4381063" y="264883"/>
                </a:lnTo>
                <a:lnTo>
                  <a:pt x="4493121" y="264883"/>
                </a:lnTo>
                <a:lnTo>
                  <a:pt x="4493121" y="251437"/>
                </a:lnTo>
                <a:lnTo>
                  <a:pt x="4622731" y="251437"/>
                </a:lnTo>
                <a:lnTo>
                  <a:pt x="4622731" y="242025"/>
                </a:lnTo>
                <a:lnTo>
                  <a:pt x="4644332" y="242025"/>
                </a:lnTo>
                <a:lnTo>
                  <a:pt x="4644332" y="232613"/>
                </a:lnTo>
                <a:lnTo>
                  <a:pt x="4709137" y="232613"/>
                </a:lnTo>
                <a:lnTo>
                  <a:pt x="4709137" y="218407"/>
                </a:lnTo>
                <a:lnTo>
                  <a:pt x="4983206" y="218407"/>
                </a:lnTo>
                <a:lnTo>
                  <a:pt x="4983206" y="211100"/>
                </a:lnTo>
                <a:lnTo>
                  <a:pt x="5135768" y="211100"/>
                </a:lnTo>
                <a:lnTo>
                  <a:pt x="5135768" y="200343"/>
                </a:lnTo>
                <a:lnTo>
                  <a:pt x="5176270" y="200343"/>
                </a:lnTo>
                <a:lnTo>
                  <a:pt x="5176270" y="192275"/>
                </a:lnTo>
                <a:lnTo>
                  <a:pt x="5249175" y="192275"/>
                </a:lnTo>
                <a:lnTo>
                  <a:pt x="5249175" y="181519"/>
                </a:lnTo>
                <a:lnTo>
                  <a:pt x="5259976" y="181519"/>
                </a:lnTo>
                <a:lnTo>
                  <a:pt x="5259976" y="173451"/>
                </a:lnTo>
                <a:lnTo>
                  <a:pt x="5585350" y="173451"/>
                </a:lnTo>
                <a:lnTo>
                  <a:pt x="5585350" y="162695"/>
                </a:lnTo>
                <a:lnTo>
                  <a:pt x="5833767" y="162695"/>
                </a:lnTo>
                <a:lnTo>
                  <a:pt x="5833767" y="151938"/>
                </a:lnTo>
                <a:lnTo>
                  <a:pt x="5863469" y="151938"/>
                </a:lnTo>
                <a:lnTo>
                  <a:pt x="5863469" y="139837"/>
                </a:lnTo>
                <a:lnTo>
                  <a:pt x="5943125" y="139837"/>
                </a:lnTo>
                <a:lnTo>
                  <a:pt x="5943125" y="131769"/>
                </a:lnTo>
                <a:lnTo>
                  <a:pt x="6028181" y="131769"/>
                </a:lnTo>
                <a:lnTo>
                  <a:pt x="6028181" y="123702"/>
                </a:lnTo>
                <a:lnTo>
                  <a:pt x="6068684" y="123702"/>
                </a:lnTo>
                <a:lnTo>
                  <a:pt x="6068684" y="108911"/>
                </a:lnTo>
                <a:lnTo>
                  <a:pt x="6083535" y="108911"/>
                </a:lnTo>
                <a:lnTo>
                  <a:pt x="6083535" y="100844"/>
                </a:lnTo>
                <a:lnTo>
                  <a:pt x="6214494" y="100844"/>
                </a:lnTo>
                <a:lnTo>
                  <a:pt x="6214494" y="91432"/>
                </a:lnTo>
                <a:lnTo>
                  <a:pt x="6356255" y="91432"/>
                </a:lnTo>
                <a:lnTo>
                  <a:pt x="6356255" y="84709"/>
                </a:lnTo>
                <a:lnTo>
                  <a:pt x="6495315" y="84709"/>
                </a:lnTo>
                <a:lnTo>
                  <a:pt x="6495315" y="72607"/>
                </a:lnTo>
                <a:lnTo>
                  <a:pt x="6585771" y="72607"/>
                </a:lnTo>
                <a:cubicBezTo>
                  <a:pt x="6585771" y="72607"/>
                  <a:pt x="6579020" y="63195"/>
                  <a:pt x="6585771" y="63195"/>
                </a:cubicBezTo>
                <a:lnTo>
                  <a:pt x="6658677" y="63195"/>
                </a:lnTo>
                <a:lnTo>
                  <a:pt x="6658677" y="55128"/>
                </a:lnTo>
                <a:lnTo>
                  <a:pt x="6846340" y="55128"/>
                </a:lnTo>
                <a:lnTo>
                  <a:pt x="6846340" y="44371"/>
                </a:lnTo>
                <a:lnTo>
                  <a:pt x="6894943" y="44371"/>
                </a:lnTo>
                <a:lnTo>
                  <a:pt x="6894943" y="34959"/>
                </a:lnTo>
                <a:lnTo>
                  <a:pt x="6955697" y="34959"/>
                </a:lnTo>
                <a:lnTo>
                  <a:pt x="6955697" y="21513"/>
                </a:lnTo>
                <a:lnTo>
                  <a:pt x="7015102" y="21513"/>
                </a:lnTo>
                <a:lnTo>
                  <a:pt x="7015102" y="13446"/>
                </a:lnTo>
                <a:lnTo>
                  <a:pt x="7056955" y="13446"/>
                </a:lnTo>
                <a:lnTo>
                  <a:pt x="7056955" y="0"/>
                </a:lnTo>
                <a:lnTo>
                  <a:pt x="7067755" y="0"/>
                </a:lnTo>
              </a:path>
            </a:pathLst>
          </a:custGeom>
          <a:noFill/>
          <a:ln w="28575" cap="flat">
            <a:solidFill>
              <a:schemeClr val="bg1">
                <a:lumMod val="6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F54D7F1-BCCA-4970-9A76-5FFEF35C2B75}"/>
              </a:ext>
            </a:extLst>
          </p:cNvPr>
          <p:cNvSpPr txBox="1"/>
          <p:nvPr/>
        </p:nvSpPr>
        <p:spPr>
          <a:xfrm>
            <a:off x="2734514" y="1989079"/>
            <a:ext cx="6206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none" dirty="0">
                <a:solidFill>
                  <a:schemeClr val="accent6">
                    <a:lumMod val="50000"/>
                  </a:schemeClr>
                </a:solidFill>
              </a:rPr>
              <a:t>Hazard ratio (95% CI): 0.80 (0.66‒0.98); </a:t>
            </a:r>
            <a:r>
              <a:rPr lang="en-GB" sz="2000" b="1" i="1" u="none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en-GB" sz="2000" b="1" u="none" dirty="0">
                <a:solidFill>
                  <a:schemeClr val="accent6">
                    <a:lumMod val="50000"/>
                  </a:schemeClr>
                </a:solidFill>
              </a:rPr>
              <a:t>=0.030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C6EB85-50F0-494F-B412-6A7784AD9849}"/>
              </a:ext>
            </a:extLst>
          </p:cNvPr>
          <p:cNvSpPr txBox="1"/>
          <p:nvPr/>
        </p:nvSpPr>
        <p:spPr>
          <a:xfrm>
            <a:off x="266700" y="6606587"/>
            <a:ext cx="11529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mITT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population.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B7DB806-92B5-4F37-A88E-92B5CD07688D}"/>
              </a:ext>
            </a:extLst>
          </p:cNvPr>
          <p:cNvSpPr txBox="1"/>
          <p:nvPr/>
        </p:nvSpPr>
        <p:spPr>
          <a:xfrm>
            <a:off x="10193312" y="3469420"/>
            <a:ext cx="1272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none" dirty="0">
                <a:solidFill>
                  <a:schemeClr val="bg1">
                    <a:lumMod val="65000"/>
                  </a:schemeClr>
                </a:solidFill>
              </a:rPr>
              <a:t>209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C91A273-4C56-43F3-BE51-FB29F1FD2A83}"/>
              </a:ext>
            </a:extLst>
          </p:cNvPr>
          <p:cNvSpPr txBox="1"/>
          <p:nvPr/>
        </p:nvSpPr>
        <p:spPr>
          <a:xfrm>
            <a:off x="10193312" y="3830543"/>
            <a:ext cx="1272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none" dirty="0">
                <a:solidFill>
                  <a:srgbClr val="FF0000"/>
                </a:solidFill>
              </a:rPr>
              <a:t>181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18E012-63FB-4D1A-A1AC-E898484DAC17}"/>
              </a:ext>
            </a:extLst>
          </p:cNvPr>
          <p:cNvSpPr txBox="1"/>
          <p:nvPr/>
        </p:nvSpPr>
        <p:spPr>
          <a:xfrm>
            <a:off x="9909498" y="3033488"/>
            <a:ext cx="1866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none" dirty="0">
                <a:solidFill>
                  <a:schemeClr val="accent6">
                    <a:lumMod val="50000"/>
                  </a:schemeClr>
                </a:solidFill>
              </a:rPr>
              <a:t>First Events</a:t>
            </a:r>
          </a:p>
        </p:txBody>
      </p:sp>
    </p:spTree>
    <p:extLst>
      <p:ext uri="{BB962C8B-B14F-4D97-AF65-F5344CB8AC3E}">
        <p14:creationId xmlns:p14="http://schemas.microsoft.com/office/powerpoint/2010/main" val="3571059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COVID-19 Sensitivity Analysis</a:t>
            </a:r>
            <a:endParaRPr lang="de-CH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702AA9-7FF6-4327-AC8B-DB3BCA963FE0}" type="slidenum">
              <a:rPr lang="en-GB" smtClean="0"/>
              <a:pPr/>
              <a:t>16</a:t>
            </a:fld>
            <a:endParaRPr lang="en-GB"/>
          </a:p>
        </p:txBody>
      </p:sp>
      <p:graphicFrame>
        <p:nvGraphicFramePr>
          <p:cNvPr id="3" name="Tabelle 9">
            <a:extLst>
              <a:ext uri="{FF2B5EF4-FFF2-40B4-BE49-F238E27FC236}">
                <a16:creationId xmlns:a16="http://schemas.microsoft.com/office/drawing/2014/main" id="{FCBCEFC4-FB8A-454D-BA87-B0E2FA13C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104147"/>
              </p:ext>
            </p:extLst>
          </p:nvPr>
        </p:nvGraphicFramePr>
        <p:xfrm>
          <a:off x="609600" y="1485900"/>
          <a:ext cx="10972801" cy="462722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85355">
                  <a:extLst>
                    <a:ext uri="{9D8B030D-6E8A-4147-A177-3AD203B41FA5}">
                      <a16:colId xmlns:a16="http://schemas.microsoft.com/office/drawing/2014/main" val="3407210664"/>
                    </a:ext>
                  </a:extLst>
                </a:gridCol>
                <a:gridCol w="2882009">
                  <a:extLst>
                    <a:ext uri="{9D8B030D-6E8A-4147-A177-3AD203B41FA5}">
                      <a16:colId xmlns:a16="http://schemas.microsoft.com/office/drawing/2014/main" val="870016633"/>
                    </a:ext>
                  </a:extLst>
                </a:gridCol>
                <a:gridCol w="2505437">
                  <a:extLst>
                    <a:ext uri="{9D8B030D-6E8A-4147-A177-3AD203B41FA5}">
                      <a16:colId xmlns:a16="http://schemas.microsoft.com/office/drawing/2014/main" val="205345311"/>
                    </a:ext>
                  </a:extLst>
                </a:gridCol>
              </a:tblGrid>
              <a:tr h="98374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mITT Population</a:t>
                      </a:r>
                      <a:br>
                        <a:rPr lang="de-CH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</a:br>
                      <a:r>
                        <a:rPr lang="de-CH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RR or HR (95% CI)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Pre-COVID sensitivity analysis</a:t>
                      </a:r>
                      <a:br>
                        <a:rPr lang="en-US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de-CH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 or HR (95% CI)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279505"/>
                  </a:ext>
                </a:extLst>
              </a:tr>
              <a:tr h="728697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Total HF Hospitalisations and CV Death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RR: 0.79 (0.62</a:t>
                      </a: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+mn-lt"/>
                        </a:rPr>
                        <a:t>–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1.01)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=0.059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Courier New" panose="02070309020205020404" pitchFamily="49" charset="0"/>
                        </a:rPr>
                        <a:t>RR: 0.75 (0.59–0.96)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1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de-CH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0.024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2559"/>
                  </a:ext>
                </a:extLst>
              </a:tr>
              <a:tr h="728697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Total HF Hospitalisations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</a:rPr>
                        <a:t>RR: 0.74 (0.58</a:t>
                      </a: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+mn-lt"/>
                        </a:rPr>
                        <a:t>–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</a:rPr>
                        <a:t>0.94)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=0.013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</a:rPr>
                        <a:t>RR: 0.70 (0.55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  <a:cs typeface="Courier New" panose="02070309020205020404" pitchFamily="49" charset="0"/>
                        </a:rPr>
                        <a:t>–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</a:rPr>
                        <a:t>0.90)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1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de-CH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0.005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68167"/>
                  </a:ext>
                </a:extLst>
              </a:tr>
              <a:tr h="728697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CV Death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HR: 0.96 (0.70</a:t>
                      </a: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+mn-lt"/>
                        </a:rPr>
                        <a:t>–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1.32)</a:t>
                      </a:r>
                    </a:p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=0.81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HR: 0.94 (0.68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  <a:cs typeface="Courier New" panose="02070309020205020404" pitchFamily="49" charset="0"/>
                        </a:rPr>
                        <a:t>–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1.29)</a:t>
                      </a:r>
                    </a:p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1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de-CH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0.69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395195"/>
                  </a:ext>
                </a:extLst>
              </a:tr>
              <a:tr h="728697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First HF Hospitalisation or CV Death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</a:rPr>
                        <a:t>HR: 0.80 (0.66</a:t>
                      </a: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+mn-lt"/>
                        </a:rPr>
                        <a:t>–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</a:rPr>
                        <a:t>0.98)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=0.030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</a:rPr>
                        <a:t>HR: 0.79 (0.65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  <a:cs typeface="Courier New" panose="02070309020205020404" pitchFamily="49" charset="0"/>
                        </a:rPr>
                        <a:t>–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</a:rPr>
                        <a:t>0.97) 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=0.023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019793"/>
                  </a:ext>
                </a:extLst>
              </a:tr>
              <a:tr h="728697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Total CV Hospitalisations and CV Death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Courier New" panose="02070309020205020404" pitchFamily="49" charset="0"/>
                        </a:rPr>
                        <a:t>RR: 0.80 (0.64</a:t>
                      </a:r>
                      <a:r>
                        <a:rPr lang="en-GB" sz="1600" noProof="0" dirty="0">
                          <a:solidFill>
                            <a:schemeClr val="tx1"/>
                          </a:solidFill>
                          <a:latin typeface="+mn-lt"/>
                        </a:rPr>
                        <a:t>–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Courier New" panose="02070309020205020404" pitchFamily="49" charset="0"/>
                        </a:rPr>
                        <a:t>1.00)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1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de-CH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0.050 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</a:rPr>
                        <a:t>RR: 0.77 (0.62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  <a:cs typeface="Courier New" panose="02070309020205020404" pitchFamily="49" charset="0"/>
                        </a:rPr>
                        <a:t>–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</a:rPr>
                        <a:t>0.97)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b="1" i="1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de-CH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lang="de-C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0.024 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0792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CF56408-DA22-4DF6-9B8E-E9061C25F4A3}"/>
              </a:ext>
            </a:extLst>
          </p:cNvPr>
          <p:cNvSpPr txBox="1"/>
          <p:nvPr/>
        </p:nvSpPr>
        <p:spPr>
          <a:xfrm>
            <a:off x="266700" y="6287421"/>
            <a:ext cx="115290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US" sz="1000" u="none" dirty="0">
              <a:solidFill>
                <a:prstClr val="black"/>
              </a:solidFill>
              <a:latin typeface="Arial"/>
            </a:endParaRPr>
          </a:p>
          <a:p>
            <a:pPr>
              <a:defRPr/>
            </a:pPr>
            <a:r>
              <a:rPr lang="en-US" sz="1000" u="none" dirty="0">
                <a:solidFill>
                  <a:prstClr val="black"/>
                </a:solidFill>
                <a:latin typeface="Arial"/>
              </a:rPr>
              <a:t>HR, hazard ratio; RR, rate ratio.</a:t>
            </a:r>
            <a:endParaRPr kumimoji="0" lang="en-US" sz="10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758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Primary Endpoint for Selected Predefined Subgroups</a:t>
            </a:r>
            <a:endParaRPr lang="de-CH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17</a:t>
            </a:fld>
            <a:endParaRPr lang="en-GB" altLang="en-US"/>
          </a:p>
        </p:txBody>
      </p:sp>
      <p:graphicFrame>
        <p:nvGraphicFramePr>
          <p:cNvPr id="6" name="Group 132">
            <a:extLst>
              <a:ext uri="{FF2B5EF4-FFF2-40B4-BE49-F238E27FC236}">
                <a16:creationId xmlns:a16="http://schemas.microsoft.com/office/drawing/2014/main" id="{B1B2338F-D936-4BDE-BE13-D97E70B7C9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248813"/>
              </p:ext>
            </p:extLst>
          </p:nvPr>
        </p:nvGraphicFramePr>
        <p:xfrm>
          <a:off x="468242" y="1152202"/>
          <a:ext cx="11200737" cy="4754880"/>
        </p:xfrm>
        <a:graphic>
          <a:graphicData uri="http://schemas.openxmlformats.org/drawingml/2006/table">
            <a:tbl>
              <a:tblPr/>
              <a:tblGrid>
                <a:gridCol w="3835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587">
                  <a:extLst>
                    <a:ext uri="{9D8B030D-6E8A-4147-A177-3AD203B41FA5}">
                      <a16:colId xmlns:a16="http://schemas.microsoft.com/office/drawing/2014/main" val="1573634369"/>
                    </a:ext>
                  </a:extLst>
                </a:gridCol>
                <a:gridCol w="1137613">
                  <a:extLst>
                    <a:ext uri="{9D8B030D-6E8A-4147-A177-3AD203B41FA5}">
                      <a16:colId xmlns:a16="http://schemas.microsoft.com/office/drawing/2014/main" val="550532253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57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4537">
                  <a:extLst>
                    <a:ext uri="{9D8B030D-6E8A-4147-A177-3AD203B41FA5}">
                      <a16:colId xmlns:a16="http://schemas.microsoft.com/office/drawing/2014/main" val="2365806133"/>
                    </a:ext>
                  </a:extLst>
                </a:gridCol>
              </a:tblGrid>
              <a:tr h="161285">
                <a:tc rowSpan="2">
                  <a:txBody>
                    <a:bodyPr/>
                    <a:lstStyle>
                      <a:lvl1pPr marL="0" algn="l" defTabSz="457200" rtl="0" eaLnBrk="1" fontAlgn="b" latinLnBrk="0" hangingPunct="1"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Font typeface="Wingdings 2" pitchFamily="18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indent="-28575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Symbol" pitchFamily="18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0" fontAlgn="b" latinLnBrk="0" hangingPunct="0"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Font typeface="Wingdings 2" pitchFamily="18" charset="2"/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defTabSz="457200" rtl="0" eaLnBrk="0" fontAlgn="b" latinLnBrk="0" hangingPunct="0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Symbol" pitchFamily="18" charset="2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defTabSz="457200" rtl="0" eaLnBrk="0" fontAlgn="b" latinLnBrk="0" hangingPunct="0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defTabSz="457200" rtl="0" eaLnBrk="0" fontAlgn="b" latinLnBrk="0" hangingPunct="0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defTabSz="457200" rtl="0" eaLnBrk="0" fontAlgn="b" latinLnBrk="0" hangingPunct="0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457200" rtl="0" eaLnBrk="0" fontAlgn="b" latinLnBrk="0" hangingPunct="0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457200" rtl="0" eaLnBrk="0" fontAlgn="b" latinLnBrk="0" hangingPunct="0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457200" rtl="0" eaLnBrk="0" fontAlgn="b" latinLnBrk="0" hangingPunct="0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457200" rtl="0" eaLnBrk="0" fontAlgn="b" latinLnBrk="0" hangingPunct="0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FCM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Placebo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457200" rtl="0" eaLnBrk="1" fontAlgn="b" latinLnBrk="0" hangingPunct="1"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Font typeface="Wingdings 2" pitchFamily="18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indent="-28575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Symbol" pitchFamily="18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GB" alt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Rate Ratio </a:t>
                      </a:r>
                      <a:br>
                        <a:rPr kumimoji="0" lang="en-GB" alt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GB" alt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(95% CI)</a:t>
                      </a: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 for interaction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2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Events / Patients</a:t>
                      </a:r>
                    </a:p>
                  </a:txBody>
                  <a:tcPr marL="0" marR="0" marT="0" marB="0" anchor="ctr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19" marR="60619" marT="0" marB="0" anchor="ctr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676167"/>
                  </a:ext>
                </a:extLst>
              </a:tr>
              <a:tr h="161285">
                <a:tc>
                  <a:txBody>
                    <a:bodyPr/>
                    <a:lstStyle>
                      <a:lvl1pPr marL="0" algn="l" defTabSz="457200" rtl="0" eaLnBrk="1" fontAlgn="b" latinLnBrk="0" hangingPunct="1"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Font typeface="Wingdings 2" pitchFamily="18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indent="-28575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Symbol" pitchFamily="18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indent="-228600" algn="l" defTabSz="457200" rtl="0" eaLnBrk="1" fontAlgn="b" latinLnBrk="0" hangingPunct="1"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bg2"/>
                        </a:buClr>
                        <a:buFont typeface="Arial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lang="en-GB" sz="1200" b="0" kern="1200" baseline="30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697370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r>
                        <a:rPr lang="en-GB" sz="12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Overall</a:t>
                      </a:r>
                      <a:endParaRPr lang="en-GB" sz="1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293 / 558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>
                          <a:solidFill>
                            <a:schemeClr val="tx1"/>
                          </a:solidFill>
                          <a:latin typeface="+mn-lt"/>
                        </a:rPr>
                        <a:t>372 / 72.51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372 / 550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0.79 (0.62–1.01)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6013531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lang="en-GB" sz="12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Hb level at baseline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lang="en-GB" sz="12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928212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marR="0" lvl="0" indent="2286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&lt;12 g/dL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136 / 228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171 / 236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171 / 236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0.97 (0.66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–1.41)</a:t>
                      </a:r>
                      <a:endParaRPr kumimoji="0" lang="en-GB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4312265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marR="0" lvl="0" indent="2286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≥12 g/dL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156 / 329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 / 314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 / 314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0.67 (0.48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–0.93)</a:t>
                      </a:r>
                      <a:endParaRPr kumimoji="0" lang="en-GB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213295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Heart Failure aetiology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0.015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9754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Ischaemic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149 / 265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236 / 257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236 / 257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0.60 (0.43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–0.84)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9047742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Non-ischaemic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140 / 282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128 / 275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128 / 275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1.11 (0.77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–1.60)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889235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eGFR </a:t>
                      </a:r>
                      <a:r>
                        <a:rPr lang="en-US" sz="12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tertiles</a:t>
                      </a:r>
                      <a:r>
                        <a:rPr lang="en-US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(mL/min per 1.73 m</a:t>
                      </a:r>
                      <a:r>
                        <a:rPr lang="en-US" sz="1200" b="1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US" sz="12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)</a:t>
                      </a:r>
                      <a:r>
                        <a:rPr lang="en-US" sz="1200" b="1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at baseline</a:t>
                      </a:r>
                      <a:endParaRPr lang="en-GB" sz="1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0.94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187576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marR="0" lvl="0" indent="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&lt;42.96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115 /157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152 / 165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152 / 165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0.76 (0.50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–1.16)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930227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≥42.96 to &lt;64.32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76 /166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83 / 156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83 / 156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0.76 (0.48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–1.22)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216521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≥64.32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56 /164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79 / 159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79 / 159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0.69 (0.42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–1.12)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5312686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NT-pro BNP (</a:t>
                      </a:r>
                      <a:r>
                        <a:rPr lang="en-GB" sz="12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pg</a:t>
                      </a:r>
                      <a:r>
                        <a:rPr lang="en-GB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/mL) or BNP (</a:t>
                      </a:r>
                      <a:r>
                        <a:rPr lang="en-GB" sz="12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pg</a:t>
                      </a:r>
                      <a:r>
                        <a:rPr lang="en-GB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/mL) at baseline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0.88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835676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Lower </a:t>
                      </a:r>
                      <a:r>
                        <a:rPr lang="en-GB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tertile</a:t>
                      </a:r>
                      <a:endParaRPr lang="en-GB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69 / 187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105 / 177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0.71 (0.45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–1.11)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407762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Middle </a:t>
                      </a:r>
                      <a:r>
                        <a:rPr lang="en-GB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tertile</a:t>
                      </a:r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99 / 191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115 / 183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0.81 (0.53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–1.24)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5043902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Upper </a:t>
                      </a:r>
                      <a:r>
                        <a:rPr lang="en-GB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tertile</a:t>
                      </a:r>
                      <a:endParaRPr lang="en-GB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125 / 179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152 / 189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0.82</a:t>
                      </a:r>
                      <a:r>
                        <a:rPr kumimoji="0" lang="en-GB" altLang="en-US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(0.54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–1.23)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095540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Left ventricular ejection fraction at baseline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0.74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6460420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&lt;25%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84 / 104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113 / 122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0.88 (0.54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–1.44)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637446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25% to &lt;40%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144 / 288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178 / 243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0.71 (0.50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–1.01)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598492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40% to &lt;50%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65 / 166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80 / 184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0.85 (0.52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–1.38)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763750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Diagnosis of HF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0531404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Documented HF prior to index hospitalisation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249 / 405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336 / 385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0.72 (0.55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–0.95)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714861"/>
                  </a:ext>
                </a:extLst>
              </a:tr>
              <a:tr h="149765">
                <a:tc>
                  <a:txBody>
                    <a:bodyPr/>
                    <a:lstStyle/>
                    <a:p>
                      <a:pPr marL="0" indent="228600"/>
                      <a:r>
                        <a:rPr lang="en-GB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Newly diagnosed at index hospitalisation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44 / 153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GB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36 / 165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1.22 (0.69</a:t>
                      </a:r>
                      <a:r>
                        <a:rPr lang="en-GB" sz="12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–2.14)</a:t>
                      </a:r>
                      <a:endParaRPr kumimoji="0" lang="en-GB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bg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180221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044E689-8FD1-4E93-9132-D291C70E28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056483"/>
              </p:ext>
            </p:extLst>
          </p:nvPr>
        </p:nvGraphicFramePr>
        <p:xfrm>
          <a:off x="7688728" y="1546939"/>
          <a:ext cx="396044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D3E8C56C-32CD-4FD3-80E2-D5E0E84E37C0}"/>
              </a:ext>
            </a:extLst>
          </p:cNvPr>
          <p:cNvGrpSpPr/>
          <p:nvPr/>
        </p:nvGrpSpPr>
        <p:grpSpPr>
          <a:xfrm>
            <a:off x="7435187" y="6338764"/>
            <a:ext cx="4040445" cy="265476"/>
            <a:chOff x="6231611" y="3917731"/>
            <a:chExt cx="3030334" cy="199107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8B8BEB0-D44E-43C4-92FA-7A30E22AA0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73064" y="3917731"/>
              <a:ext cx="9835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FF9E6C1-3DCB-4D55-9DD7-16A1135BE648}"/>
                </a:ext>
              </a:extLst>
            </p:cNvPr>
            <p:cNvCxnSpPr>
              <a:cxnSpLocks/>
            </p:cNvCxnSpPr>
            <p:nvPr/>
          </p:nvCxnSpPr>
          <p:spPr>
            <a:xfrm>
              <a:off x="7923705" y="3917731"/>
              <a:ext cx="90275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65E9D9B-F3D8-4501-96ED-DE1594819E61}"/>
                </a:ext>
              </a:extLst>
            </p:cNvPr>
            <p:cNvSpPr txBox="1"/>
            <p:nvPr/>
          </p:nvSpPr>
          <p:spPr>
            <a:xfrm>
              <a:off x="6231611" y="3955255"/>
              <a:ext cx="1497501" cy="1615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914310">
                <a:defRPr/>
              </a:pPr>
              <a:r>
                <a:rPr lang="en-GB" sz="1400" u="none" kern="0" dirty="0">
                  <a:solidFill>
                    <a:schemeClr val="accent6">
                      <a:lumMod val="50000"/>
                    </a:schemeClr>
                  </a:solidFill>
                  <a:latin typeface="Arial"/>
                </a:rPr>
                <a:t>Favours FCM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D362153-4FEC-40FE-A6AE-F148CB5B02F5}"/>
                </a:ext>
              </a:extLst>
            </p:cNvPr>
            <p:cNvSpPr txBox="1"/>
            <p:nvPr/>
          </p:nvSpPr>
          <p:spPr>
            <a:xfrm>
              <a:off x="7959040" y="3955255"/>
              <a:ext cx="1302905" cy="1615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10">
                <a:defRPr/>
              </a:pPr>
              <a:r>
                <a:rPr lang="en-GB" sz="1400" u="none" kern="0" dirty="0">
                  <a:solidFill>
                    <a:schemeClr val="accent6">
                      <a:lumMod val="50000"/>
                    </a:schemeClr>
                  </a:solidFill>
                  <a:latin typeface="Arial"/>
                </a:rPr>
                <a:t>Favours placebo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2091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Overview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126E82-E68F-49A5-9F66-45FB95A2B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702AA9-7FF6-4327-AC8B-DB3BCA963FE0}" type="slidenum">
              <a:rPr lang="en-GB" smtClean="0"/>
              <a:pPr/>
              <a:t>18</a:t>
            </a:fld>
            <a:endParaRPr lang="en-GB" dirty="0"/>
          </a:p>
        </p:txBody>
      </p:sp>
      <p:graphicFrame>
        <p:nvGraphicFramePr>
          <p:cNvPr id="5" name="Tabelle 9">
            <a:extLst>
              <a:ext uri="{FF2B5EF4-FFF2-40B4-BE49-F238E27FC236}">
                <a16:creationId xmlns:a16="http://schemas.microsoft.com/office/drawing/2014/main" id="{9413D3D4-797D-473E-B524-F8CA713A6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737788"/>
              </p:ext>
            </p:extLst>
          </p:nvPr>
        </p:nvGraphicFramePr>
        <p:xfrm>
          <a:off x="609600" y="1480445"/>
          <a:ext cx="10972800" cy="477967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36262">
                  <a:extLst>
                    <a:ext uri="{9D8B030D-6E8A-4147-A177-3AD203B41FA5}">
                      <a16:colId xmlns:a16="http://schemas.microsoft.com/office/drawing/2014/main" val="3407210664"/>
                    </a:ext>
                  </a:extLst>
                </a:gridCol>
                <a:gridCol w="1555395">
                  <a:extLst>
                    <a:ext uri="{9D8B030D-6E8A-4147-A177-3AD203B41FA5}">
                      <a16:colId xmlns:a16="http://schemas.microsoft.com/office/drawing/2014/main" val="870016633"/>
                    </a:ext>
                  </a:extLst>
                </a:gridCol>
                <a:gridCol w="1555395">
                  <a:extLst>
                    <a:ext uri="{9D8B030D-6E8A-4147-A177-3AD203B41FA5}">
                      <a16:colId xmlns:a16="http://schemas.microsoft.com/office/drawing/2014/main" val="447859225"/>
                    </a:ext>
                  </a:extLst>
                </a:gridCol>
                <a:gridCol w="1512874">
                  <a:extLst>
                    <a:ext uri="{9D8B030D-6E8A-4147-A177-3AD203B41FA5}">
                      <a16:colId xmlns:a16="http://schemas.microsoft.com/office/drawing/2014/main" val="205345311"/>
                    </a:ext>
                  </a:extLst>
                </a:gridCol>
                <a:gridCol w="1512874">
                  <a:extLst>
                    <a:ext uri="{9D8B030D-6E8A-4147-A177-3AD203B41FA5}">
                      <a16:colId xmlns:a16="http://schemas.microsoft.com/office/drawing/2014/main" val="3432698254"/>
                    </a:ext>
                  </a:extLst>
                </a:gridCol>
              </a:tblGrid>
              <a:tr h="796613">
                <a:tc rowSpan="2">
                  <a:txBody>
                    <a:bodyPr/>
                    <a:lstStyle/>
                    <a:p>
                      <a:pPr marL="0" marR="0" indent="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Adverse events (AE)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FCM (N=558)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Placebo (N=550)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279505"/>
                  </a:ext>
                </a:extLst>
              </a:tr>
              <a:tr h="7966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  <a:b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Events (n)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  <a:b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Events (n)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306155"/>
                  </a:ext>
                </a:extLst>
              </a:tr>
              <a:tr h="796613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Any AE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357 (64)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1246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360 (65)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1314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2559"/>
                  </a:ext>
                </a:extLst>
              </a:tr>
              <a:tr h="796613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Serious AE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250 (45)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547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282 (51)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632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0485"/>
                  </a:ext>
                </a:extLst>
              </a:tr>
              <a:tr h="796613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AE leading to withdrawal of study treatment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61 (11)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71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79 (14)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88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667792"/>
                  </a:ext>
                </a:extLst>
              </a:tr>
              <a:tr h="796613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AE leading to study discontinuation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98 (18)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96 (17)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123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395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379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Events of Interest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126E82-E68F-49A5-9F66-45FB95A2B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702AA9-7FF6-4327-AC8B-DB3BCA963FE0}" type="slidenum">
              <a:rPr lang="en-GB" smtClean="0"/>
              <a:pPr/>
              <a:t>19</a:t>
            </a:fld>
            <a:endParaRPr lang="en-GB" dirty="0"/>
          </a:p>
        </p:txBody>
      </p:sp>
      <p:graphicFrame>
        <p:nvGraphicFramePr>
          <p:cNvPr id="5" name="Tabelle 9">
            <a:extLst>
              <a:ext uri="{FF2B5EF4-FFF2-40B4-BE49-F238E27FC236}">
                <a16:creationId xmlns:a16="http://schemas.microsoft.com/office/drawing/2014/main" id="{9413D3D4-797D-473E-B524-F8CA713A6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825606"/>
              </p:ext>
            </p:extLst>
          </p:nvPr>
        </p:nvGraphicFramePr>
        <p:xfrm>
          <a:off x="609600" y="1409195"/>
          <a:ext cx="10972800" cy="508661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36262">
                  <a:extLst>
                    <a:ext uri="{9D8B030D-6E8A-4147-A177-3AD203B41FA5}">
                      <a16:colId xmlns:a16="http://schemas.microsoft.com/office/drawing/2014/main" val="3407210664"/>
                    </a:ext>
                  </a:extLst>
                </a:gridCol>
                <a:gridCol w="1555395">
                  <a:extLst>
                    <a:ext uri="{9D8B030D-6E8A-4147-A177-3AD203B41FA5}">
                      <a16:colId xmlns:a16="http://schemas.microsoft.com/office/drawing/2014/main" val="870016633"/>
                    </a:ext>
                  </a:extLst>
                </a:gridCol>
                <a:gridCol w="1555395">
                  <a:extLst>
                    <a:ext uri="{9D8B030D-6E8A-4147-A177-3AD203B41FA5}">
                      <a16:colId xmlns:a16="http://schemas.microsoft.com/office/drawing/2014/main" val="447859225"/>
                    </a:ext>
                  </a:extLst>
                </a:gridCol>
                <a:gridCol w="1512874">
                  <a:extLst>
                    <a:ext uri="{9D8B030D-6E8A-4147-A177-3AD203B41FA5}">
                      <a16:colId xmlns:a16="http://schemas.microsoft.com/office/drawing/2014/main" val="205345311"/>
                    </a:ext>
                  </a:extLst>
                </a:gridCol>
                <a:gridCol w="1512874">
                  <a:extLst>
                    <a:ext uri="{9D8B030D-6E8A-4147-A177-3AD203B41FA5}">
                      <a16:colId xmlns:a16="http://schemas.microsoft.com/office/drawing/2014/main" val="3432698254"/>
                    </a:ext>
                  </a:extLst>
                </a:gridCol>
              </a:tblGrid>
              <a:tr h="351136">
                <a:tc rowSpan="2">
                  <a:txBody>
                    <a:bodyPr/>
                    <a:lstStyle/>
                    <a:p>
                      <a:pPr marL="0" marR="0" indent="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Adverse events (AE)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FCM (N=558)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Placebo (N=550)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279505"/>
                  </a:ext>
                </a:extLst>
              </a:tr>
              <a:tr h="3511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  <a:b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Events (n)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  <a:b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Events (n)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306155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Cardiac disorders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224 (40.1)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391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244 (44.3)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453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2559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Infections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102 (18.2)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121 (22.0)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0485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Diarrhea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17 (3.0)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(2.5)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667792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Constipation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 (1.8)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 (1.8)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395195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Hypophosphataemia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1 (0.2)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 (0.2)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68920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Bone pain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 (0)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 (0.2)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998754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Pruritus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 (0.5)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 (0.5)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870281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Rash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 (0.4)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 (0.4)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534935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Urticaria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 (0.2)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 (0.2)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67963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Neoplasm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 (1.6)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 (1.3)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116971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Drug hypersensitivity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 (0.4)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 (0)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334839"/>
                  </a:ext>
                </a:extLst>
              </a:tr>
              <a:tr h="351136">
                <a:tc>
                  <a:txBody>
                    <a:bodyPr/>
                    <a:lstStyle/>
                    <a:p>
                      <a:pPr marL="53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Hypersensitivity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 (0)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 (0.2)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562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798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09D4A6-391A-4B61-B713-DC822FB20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and Rationale</a:t>
            </a:r>
            <a:endParaRPr lang="en-GB" baseline="30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00EEA-B795-4AAA-BBED-4DB4F02CA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8761"/>
            <a:ext cx="11535624" cy="45259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Iron deficiency is common in heart failure (HF) and associated with reduced exercise capacity, poor quality of life, increased risk for hospitalisation, and mortality.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In stable HF patients, treatment of iron deficiency with intravenous ferric carboxymaltose (FCM) improves physical performance and quality of life.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The effects of FCM administered at hospital discharge in stabilised patients </a:t>
            </a:r>
            <a:br>
              <a:rPr lang="pl-PL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with acute HF and concomitant iron deficiency on </a:t>
            </a:r>
            <a:r>
              <a:rPr lang="pl-PL" sz="2400" dirty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outcomes </a:t>
            </a:r>
            <a:r>
              <a:rPr lang="pl-PL" sz="2400" dirty="0">
                <a:solidFill>
                  <a:schemeClr val="accent6">
                    <a:lumMod val="50000"/>
                  </a:schemeClr>
                </a:solidFill>
              </a:rPr>
              <a:t>are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 unknown.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endParaRPr lang="en-GB" sz="2400" dirty="0">
              <a:solidFill>
                <a:srgbClr val="1D254B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3901C-8C7E-4188-97B7-B9938F5C7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44080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0DB50-055D-4C6A-B962-6142613F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Serum Phosphate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2F1BB9-E70E-4F94-9E2E-6BDE08BDB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20</a:t>
            </a:fld>
            <a:endParaRPr lang="en-GB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C7C847-FBDF-4A13-B015-2FC0636E6621}"/>
              </a:ext>
            </a:extLst>
          </p:cNvPr>
          <p:cNvSpPr txBox="1"/>
          <p:nvPr/>
        </p:nvSpPr>
        <p:spPr>
          <a:xfrm rot="16200000">
            <a:off x="-552121" y="3438373"/>
            <a:ext cx="377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082675" algn="l"/>
              </a:tabLst>
            </a:pPr>
            <a:r>
              <a:rPr lang="en-US" sz="1400" b="1" u="none" dirty="0">
                <a:solidFill>
                  <a:schemeClr val="accent6">
                    <a:lumMod val="50000"/>
                  </a:schemeClr>
                </a:solidFill>
              </a:rPr>
              <a:t>Mean Change in Phosphate (mg/dL)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B0645AB-0C35-4275-BA2A-393653237CF2}"/>
              </a:ext>
            </a:extLst>
          </p:cNvPr>
          <p:cNvGrpSpPr/>
          <p:nvPr/>
        </p:nvGrpSpPr>
        <p:grpSpPr>
          <a:xfrm>
            <a:off x="1241727" y="1380364"/>
            <a:ext cx="890749" cy="4422926"/>
            <a:chOff x="1807900" y="1977013"/>
            <a:chExt cx="624049" cy="340169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A2617DC-BC7F-4F8B-87E2-00088B09C100}"/>
                </a:ext>
              </a:extLst>
            </p:cNvPr>
            <p:cNvSpPr txBox="1"/>
            <p:nvPr/>
          </p:nvSpPr>
          <p:spPr>
            <a:xfrm>
              <a:off x="1910428" y="1977013"/>
              <a:ext cx="521521" cy="213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0.00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546A03-AE2E-45D9-93F9-85200217C65A}"/>
                </a:ext>
              </a:extLst>
            </p:cNvPr>
            <p:cNvSpPr txBox="1"/>
            <p:nvPr/>
          </p:nvSpPr>
          <p:spPr>
            <a:xfrm>
              <a:off x="1807900" y="2295878"/>
              <a:ext cx="624049" cy="213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-0.05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1AD66BF-0A90-401A-9291-9BCE3A5C95E4}"/>
                </a:ext>
              </a:extLst>
            </p:cNvPr>
            <p:cNvSpPr txBox="1"/>
            <p:nvPr/>
          </p:nvSpPr>
          <p:spPr>
            <a:xfrm>
              <a:off x="1910428" y="2614743"/>
              <a:ext cx="521521" cy="213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-0.10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3619D2D-B3B7-4E51-ACF5-97F4253C80FF}"/>
                </a:ext>
              </a:extLst>
            </p:cNvPr>
            <p:cNvSpPr txBox="1"/>
            <p:nvPr/>
          </p:nvSpPr>
          <p:spPr>
            <a:xfrm>
              <a:off x="1910428" y="2933608"/>
              <a:ext cx="521521" cy="213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-0.15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CFC6D18-C3CE-4572-9B4D-C439A767A681}"/>
                </a:ext>
              </a:extLst>
            </p:cNvPr>
            <p:cNvSpPr txBox="1"/>
            <p:nvPr/>
          </p:nvSpPr>
          <p:spPr>
            <a:xfrm>
              <a:off x="1910428" y="3252473"/>
              <a:ext cx="521521" cy="213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-0.20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0300AF1-EFB1-41A7-934F-EE358EDACA91}"/>
                </a:ext>
              </a:extLst>
            </p:cNvPr>
            <p:cNvSpPr txBox="1"/>
            <p:nvPr/>
          </p:nvSpPr>
          <p:spPr>
            <a:xfrm>
              <a:off x="1910428" y="3571338"/>
              <a:ext cx="521521" cy="213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-0.25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95D683A-D316-4026-91B7-E4EF344368AE}"/>
                </a:ext>
              </a:extLst>
            </p:cNvPr>
            <p:cNvSpPr txBox="1"/>
            <p:nvPr/>
          </p:nvSpPr>
          <p:spPr>
            <a:xfrm>
              <a:off x="1910428" y="3890203"/>
              <a:ext cx="521521" cy="213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-0.30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184F3A-2DCD-4FE2-8B29-5C51FBD641B2}"/>
                </a:ext>
              </a:extLst>
            </p:cNvPr>
            <p:cNvSpPr txBox="1"/>
            <p:nvPr/>
          </p:nvSpPr>
          <p:spPr>
            <a:xfrm>
              <a:off x="1910428" y="4209068"/>
              <a:ext cx="521521" cy="213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-0.35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CCC5FFE-6906-42FD-B614-123DDD04F7E1}"/>
                </a:ext>
              </a:extLst>
            </p:cNvPr>
            <p:cNvSpPr txBox="1"/>
            <p:nvPr/>
          </p:nvSpPr>
          <p:spPr>
            <a:xfrm>
              <a:off x="1910428" y="4527933"/>
              <a:ext cx="521521" cy="213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-0.40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DA76252-3A03-47B8-A042-06B12754958A}"/>
                </a:ext>
              </a:extLst>
            </p:cNvPr>
            <p:cNvSpPr txBox="1"/>
            <p:nvPr/>
          </p:nvSpPr>
          <p:spPr>
            <a:xfrm>
              <a:off x="1910428" y="4846798"/>
              <a:ext cx="521521" cy="213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-0.45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71E7F56-1470-42A4-8A8B-15FF637F712D}"/>
                </a:ext>
              </a:extLst>
            </p:cNvPr>
            <p:cNvSpPr txBox="1"/>
            <p:nvPr/>
          </p:nvSpPr>
          <p:spPr>
            <a:xfrm>
              <a:off x="1910428" y="5165662"/>
              <a:ext cx="521521" cy="213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u="none" dirty="0">
                  <a:solidFill>
                    <a:schemeClr val="accent6">
                      <a:lumMod val="50000"/>
                    </a:schemeClr>
                  </a:solidFill>
                </a:rPr>
                <a:t>-0.50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0937333-42A4-4914-865A-408EF7D7B1DE}"/>
              </a:ext>
            </a:extLst>
          </p:cNvPr>
          <p:cNvSpPr txBox="1"/>
          <p:nvPr/>
        </p:nvSpPr>
        <p:spPr>
          <a:xfrm>
            <a:off x="4432017" y="6172200"/>
            <a:ext cx="4264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none" dirty="0">
                <a:solidFill>
                  <a:schemeClr val="accent6">
                    <a:lumMod val="50000"/>
                  </a:schemeClr>
                </a:solidFill>
              </a:rPr>
              <a:t>Weeks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6CB853-BFAB-4129-9CE6-9454EEC72904}"/>
              </a:ext>
            </a:extLst>
          </p:cNvPr>
          <p:cNvSpPr txBox="1"/>
          <p:nvPr/>
        </p:nvSpPr>
        <p:spPr>
          <a:xfrm>
            <a:off x="4484518" y="5786049"/>
            <a:ext cx="54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12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E73309-D81A-4445-BD7E-5E4A2DAA6F54}"/>
              </a:ext>
            </a:extLst>
          </p:cNvPr>
          <p:cNvSpPr txBox="1"/>
          <p:nvPr/>
        </p:nvSpPr>
        <p:spPr>
          <a:xfrm>
            <a:off x="3336260" y="5786049"/>
            <a:ext cx="366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63C7F8-8BA6-4CF7-988B-FA35CDA35BD2}"/>
              </a:ext>
            </a:extLst>
          </p:cNvPr>
          <p:cNvSpPr txBox="1"/>
          <p:nvPr/>
        </p:nvSpPr>
        <p:spPr>
          <a:xfrm>
            <a:off x="6927957" y="5786049"/>
            <a:ext cx="574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24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917F0F5-C3E2-408C-AE51-F2BA102BB2A3}"/>
              </a:ext>
            </a:extLst>
          </p:cNvPr>
          <p:cNvSpPr txBox="1"/>
          <p:nvPr/>
        </p:nvSpPr>
        <p:spPr>
          <a:xfrm>
            <a:off x="10442683" y="5786049"/>
            <a:ext cx="569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52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BCCD5A5-D527-4BE7-9B95-4C302724402F}"/>
              </a:ext>
            </a:extLst>
          </p:cNvPr>
          <p:cNvGrpSpPr/>
          <p:nvPr/>
        </p:nvGrpSpPr>
        <p:grpSpPr>
          <a:xfrm>
            <a:off x="2140168" y="1511490"/>
            <a:ext cx="90657" cy="4185310"/>
            <a:chOff x="1937982" y="1511490"/>
            <a:chExt cx="242248" cy="4185310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1AEFCC4-99AA-4AAB-A764-E0691C10489D}"/>
                </a:ext>
              </a:extLst>
            </p:cNvPr>
            <p:cNvSpPr/>
            <p:nvPr/>
          </p:nvSpPr>
          <p:spPr>
            <a:xfrm>
              <a:off x="1937982" y="1511490"/>
              <a:ext cx="242248" cy="0"/>
            </a:xfrm>
            <a:custGeom>
              <a:avLst/>
              <a:gdLst>
                <a:gd name="connsiteX0" fmla="*/ 242248 w 242248"/>
                <a:gd name="connsiteY0" fmla="*/ 0 h 0"/>
                <a:gd name="connsiteX1" fmla="*/ 0 w 24224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248">
                  <a:moveTo>
                    <a:pt x="24224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295F1FE-95DB-4CB7-AAD6-20F27F4EB6A4}"/>
                </a:ext>
              </a:extLst>
            </p:cNvPr>
            <p:cNvSpPr/>
            <p:nvPr/>
          </p:nvSpPr>
          <p:spPr>
            <a:xfrm>
              <a:off x="1937982" y="1930021"/>
              <a:ext cx="242248" cy="0"/>
            </a:xfrm>
            <a:custGeom>
              <a:avLst/>
              <a:gdLst>
                <a:gd name="connsiteX0" fmla="*/ 242248 w 242248"/>
                <a:gd name="connsiteY0" fmla="*/ 0 h 0"/>
                <a:gd name="connsiteX1" fmla="*/ 0 w 24224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248">
                  <a:moveTo>
                    <a:pt x="24224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9B99A33-BC86-4363-9A6F-3ECBC98CF98C}"/>
                </a:ext>
              </a:extLst>
            </p:cNvPr>
            <p:cNvSpPr/>
            <p:nvPr/>
          </p:nvSpPr>
          <p:spPr>
            <a:xfrm>
              <a:off x="1937982" y="2348552"/>
              <a:ext cx="242248" cy="0"/>
            </a:xfrm>
            <a:custGeom>
              <a:avLst/>
              <a:gdLst>
                <a:gd name="connsiteX0" fmla="*/ 242248 w 242248"/>
                <a:gd name="connsiteY0" fmla="*/ 0 h 0"/>
                <a:gd name="connsiteX1" fmla="*/ 0 w 24224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248">
                  <a:moveTo>
                    <a:pt x="24224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FAA6BAE-F216-4E1F-966A-EF282FF8E5E9}"/>
                </a:ext>
              </a:extLst>
            </p:cNvPr>
            <p:cNvSpPr/>
            <p:nvPr/>
          </p:nvSpPr>
          <p:spPr>
            <a:xfrm>
              <a:off x="1937982" y="2767083"/>
              <a:ext cx="242248" cy="0"/>
            </a:xfrm>
            <a:custGeom>
              <a:avLst/>
              <a:gdLst>
                <a:gd name="connsiteX0" fmla="*/ 242248 w 242248"/>
                <a:gd name="connsiteY0" fmla="*/ 0 h 0"/>
                <a:gd name="connsiteX1" fmla="*/ 0 w 24224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248">
                  <a:moveTo>
                    <a:pt x="24224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A96EC83-8F7E-4D3E-A389-80193BDE3EFF}"/>
                </a:ext>
              </a:extLst>
            </p:cNvPr>
            <p:cNvSpPr/>
            <p:nvPr/>
          </p:nvSpPr>
          <p:spPr>
            <a:xfrm>
              <a:off x="1937982" y="3185614"/>
              <a:ext cx="242248" cy="0"/>
            </a:xfrm>
            <a:custGeom>
              <a:avLst/>
              <a:gdLst>
                <a:gd name="connsiteX0" fmla="*/ 242248 w 242248"/>
                <a:gd name="connsiteY0" fmla="*/ 0 h 0"/>
                <a:gd name="connsiteX1" fmla="*/ 0 w 24224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248">
                  <a:moveTo>
                    <a:pt x="24224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D5FCA76-26B2-42E4-8B9B-55929361C77E}"/>
                </a:ext>
              </a:extLst>
            </p:cNvPr>
            <p:cNvSpPr/>
            <p:nvPr/>
          </p:nvSpPr>
          <p:spPr>
            <a:xfrm>
              <a:off x="1937982" y="3604145"/>
              <a:ext cx="242248" cy="0"/>
            </a:xfrm>
            <a:custGeom>
              <a:avLst/>
              <a:gdLst>
                <a:gd name="connsiteX0" fmla="*/ 242248 w 242248"/>
                <a:gd name="connsiteY0" fmla="*/ 0 h 0"/>
                <a:gd name="connsiteX1" fmla="*/ 0 w 24224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248">
                  <a:moveTo>
                    <a:pt x="24224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3AC02F3-6BB0-4F17-8E99-72E763AA0A2A}"/>
                </a:ext>
              </a:extLst>
            </p:cNvPr>
            <p:cNvSpPr/>
            <p:nvPr/>
          </p:nvSpPr>
          <p:spPr>
            <a:xfrm>
              <a:off x="1937982" y="4022676"/>
              <a:ext cx="242248" cy="0"/>
            </a:xfrm>
            <a:custGeom>
              <a:avLst/>
              <a:gdLst>
                <a:gd name="connsiteX0" fmla="*/ 242248 w 242248"/>
                <a:gd name="connsiteY0" fmla="*/ 0 h 0"/>
                <a:gd name="connsiteX1" fmla="*/ 0 w 24224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248">
                  <a:moveTo>
                    <a:pt x="24224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B6088F6-A9CF-44B8-A1D9-B27D471CE4F2}"/>
                </a:ext>
              </a:extLst>
            </p:cNvPr>
            <p:cNvSpPr/>
            <p:nvPr/>
          </p:nvSpPr>
          <p:spPr>
            <a:xfrm>
              <a:off x="1937982" y="4441207"/>
              <a:ext cx="242248" cy="0"/>
            </a:xfrm>
            <a:custGeom>
              <a:avLst/>
              <a:gdLst>
                <a:gd name="connsiteX0" fmla="*/ 242248 w 242248"/>
                <a:gd name="connsiteY0" fmla="*/ 0 h 0"/>
                <a:gd name="connsiteX1" fmla="*/ 0 w 24224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248">
                  <a:moveTo>
                    <a:pt x="24224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F7068DB-AB24-4A51-85AA-929ED47F1A1B}"/>
                </a:ext>
              </a:extLst>
            </p:cNvPr>
            <p:cNvSpPr/>
            <p:nvPr/>
          </p:nvSpPr>
          <p:spPr>
            <a:xfrm>
              <a:off x="1937982" y="4859738"/>
              <a:ext cx="242248" cy="0"/>
            </a:xfrm>
            <a:custGeom>
              <a:avLst/>
              <a:gdLst>
                <a:gd name="connsiteX0" fmla="*/ 242248 w 242248"/>
                <a:gd name="connsiteY0" fmla="*/ 0 h 0"/>
                <a:gd name="connsiteX1" fmla="*/ 0 w 24224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248">
                  <a:moveTo>
                    <a:pt x="24224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81CFA42-E071-4C06-AA8F-2193E47FE364}"/>
                </a:ext>
              </a:extLst>
            </p:cNvPr>
            <p:cNvSpPr/>
            <p:nvPr/>
          </p:nvSpPr>
          <p:spPr>
            <a:xfrm>
              <a:off x="1937982" y="5278269"/>
              <a:ext cx="242248" cy="0"/>
            </a:xfrm>
            <a:custGeom>
              <a:avLst/>
              <a:gdLst>
                <a:gd name="connsiteX0" fmla="*/ 242248 w 242248"/>
                <a:gd name="connsiteY0" fmla="*/ 0 h 0"/>
                <a:gd name="connsiteX1" fmla="*/ 0 w 24224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248">
                  <a:moveTo>
                    <a:pt x="24224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CB958F5-09DF-47BD-83A0-9417EBC2CA28}"/>
                </a:ext>
              </a:extLst>
            </p:cNvPr>
            <p:cNvSpPr/>
            <p:nvPr/>
          </p:nvSpPr>
          <p:spPr>
            <a:xfrm>
              <a:off x="1937982" y="5696800"/>
              <a:ext cx="242248" cy="0"/>
            </a:xfrm>
            <a:custGeom>
              <a:avLst/>
              <a:gdLst>
                <a:gd name="connsiteX0" fmla="*/ 242248 w 242248"/>
                <a:gd name="connsiteY0" fmla="*/ 0 h 0"/>
                <a:gd name="connsiteX1" fmla="*/ 0 w 24224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248">
                  <a:moveTo>
                    <a:pt x="24224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F11A5F7-1FD5-47C9-AE83-D5E73BC16F6A}"/>
              </a:ext>
            </a:extLst>
          </p:cNvPr>
          <p:cNvGrpSpPr/>
          <p:nvPr/>
        </p:nvGrpSpPr>
        <p:grpSpPr>
          <a:xfrm rot="2836617">
            <a:off x="9179122" y="5571830"/>
            <a:ext cx="76200" cy="269081"/>
            <a:chOff x="9401175" y="628650"/>
            <a:chExt cx="76200" cy="352425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7E1510C-1ABC-42BA-9C86-EB96691AA174}"/>
                </a:ext>
              </a:extLst>
            </p:cNvPr>
            <p:cNvSpPr/>
            <p:nvPr/>
          </p:nvSpPr>
          <p:spPr>
            <a:xfrm>
              <a:off x="9401175" y="628650"/>
              <a:ext cx="76176" cy="3524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98BEB655-FAF7-4EAD-8EA3-7C8EBDF5D0E6}"/>
                </a:ext>
              </a:extLst>
            </p:cNvPr>
            <p:cNvSpPr/>
            <p:nvPr/>
          </p:nvSpPr>
          <p:spPr>
            <a:xfrm>
              <a:off x="9401175" y="628650"/>
              <a:ext cx="0" cy="352425"/>
            </a:xfrm>
            <a:custGeom>
              <a:avLst/>
              <a:gdLst>
                <a:gd name="connsiteX0" fmla="*/ 0 w 0"/>
                <a:gd name="connsiteY0" fmla="*/ 0 h 352425"/>
                <a:gd name="connsiteX1" fmla="*/ 0 w 0"/>
                <a:gd name="connsiteY1" fmla="*/ 352425 h 352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52425">
                  <a:moveTo>
                    <a:pt x="0" y="0"/>
                  </a:moveTo>
                  <a:lnTo>
                    <a:pt x="0" y="352425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8CAB47F2-3553-4032-89E8-39AA7DCA451C}"/>
                </a:ext>
              </a:extLst>
            </p:cNvPr>
            <p:cNvSpPr/>
            <p:nvPr/>
          </p:nvSpPr>
          <p:spPr>
            <a:xfrm>
              <a:off x="9477375" y="628650"/>
              <a:ext cx="0" cy="352425"/>
            </a:xfrm>
            <a:custGeom>
              <a:avLst/>
              <a:gdLst>
                <a:gd name="connsiteX0" fmla="*/ 0 w 0"/>
                <a:gd name="connsiteY0" fmla="*/ 0 h 352425"/>
                <a:gd name="connsiteX1" fmla="*/ 0 w 0"/>
                <a:gd name="connsiteY1" fmla="*/ 352425 h 352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52425">
                  <a:moveTo>
                    <a:pt x="0" y="0"/>
                  </a:moveTo>
                  <a:lnTo>
                    <a:pt x="0" y="352425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54" name="Diamond 53">
            <a:extLst>
              <a:ext uri="{FF2B5EF4-FFF2-40B4-BE49-F238E27FC236}">
                <a16:creationId xmlns:a16="http://schemas.microsoft.com/office/drawing/2014/main" id="{20E0E718-3A3E-4AFF-942B-0044C7AEACB5}"/>
              </a:ext>
            </a:extLst>
          </p:cNvPr>
          <p:cNvSpPr/>
          <p:nvPr/>
        </p:nvSpPr>
        <p:spPr>
          <a:xfrm>
            <a:off x="3414837" y="2536486"/>
            <a:ext cx="127179" cy="127179"/>
          </a:xfrm>
          <a:prstGeom prst="diamond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239F117-DDEA-4E85-8843-3F84AF3D2E97}"/>
              </a:ext>
            </a:extLst>
          </p:cNvPr>
          <p:cNvGrpSpPr/>
          <p:nvPr/>
        </p:nvGrpSpPr>
        <p:grpSpPr>
          <a:xfrm>
            <a:off x="3432305" y="2188996"/>
            <a:ext cx="92242" cy="822158"/>
            <a:chOff x="3336758" y="2149642"/>
            <a:chExt cx="92242" cy="822158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1D48EDFE-596C-4D5B-AAFD-10D98FB54EFE}"/>
                </a:ext>
              </a:extLst>
            </p:cNvPr>
            <p:cNvGrpSpPr/>
            <p:nvPr/>
          </p:nvGrpSpPr>
          <p:grpSpPr>
            <a:xfrm>
              <a:off x="3336758" y="2149642"/>
              <a:ext cx="92242" cy="822158"/>
              <a:chOff x="3260558" y="2149642"/>
              <a:chExt cx="92242" cy="822158"/>
            </a:xfrm>
          </p:grpSpPr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AAECA5D5-38BC-462C-9536-1339F0FD2588}"/>
                  </a:ext>
                </a:extLst>
              </p:cNvPr>
              <p:cNvSpPr/>
              <p:nvPr/>
            </p:nvSpPr>
            <p:spPr>
              <a:xfrm>
                <a:off x="3306679" y="2149642"/>
                <a:ext cx="0" cy="822158"/>
              </a:xfrm>
              <a:custGeom>
                <a:avLst/>
                <a:gdLst>
                  <a:gd name="connsiteX0" fmla="*/ 0 w 0"/>
                  <a:gd name="connsiteY0" fmla="*/ 822158 h 822158"/>
                  <a:gd name="connsiteX1" fmla="*/ 0 w 0"/>
                  <a:gd name="connsiteY1" fmla="*/ 0 h 822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22158">
                    <a:moveTo>
                      <a:pt x="0" y="822158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1F2215A3-4C86-4F2A-A9AD-9C67C6FECD83}"/>
                  </a:ext>
                </a:extLst>
              </p:cNvPr>
              <p:cNvSpPr/>
              <p:nvPr/>
            </p:nvSpPr>
            <p:spPr>
              <a:xfrm>
                <a:off x="3260558" y="2149642"/>
                <a:ext cx="92242" cy="0"/>
              </a:xfrm>
              <a:custGeom>
                <a:avLst/>
                <a:gdLst>
                  <a:gd name="connsiteX0" fmla="*/ 0 w 92242"/>
                  <a:gd name="connsiteY0" fmla="*/ 0 h 0"/>
                  <a:gd name="connsiteX1" fmla="*/ 92242 w 92242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>
                    <a:moveTo>
                      <a:pt x="0" y="0"/>
                    </a:moveTo>
                    <a:lnTo>
                      <a:pt x="92242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52AA7C14-0E12-40A7-9114-9724FF9D06A5}"/>
                </a:ext>
              </a:extLst>
            </p:cNvPr>
            <p:cNvSpPr/>
            <p:nvPr/>
          </p:nvSpPr>
          <p:spPr>
            <a:xfrm>
              <a:off x="3336758" y="2971800"/>
              <a:ext cx="92242" cy="0"/>
            </a:xfrm>
            <a:custGeom>
              <a:avLst/>
              <a:gdLst>
                <a:gd name="connsiteX0" fmla="*/ 0 w 92242"/>
                <a:gd name="connsiteY0" fmla="*/ 0 h 0"/>
                <a:gd name="connsiteX1" fmla="*/ 92242 w 9224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42">
                  <a:moveTo>
                    <a:pt x="0" y="0"/>
                  </a:moveTo>
                  <a:lnTo>
                    <a:pt x="92242" y="0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61" name="Diamond 60">
            <a:extLst>
              <a:ext uri="{FF2B5EF4-FFF2-40B4-BE49-F238E27FC236}">
                <a16:creationId xmlns:a16="http://schemas.microsoft.com/office/drawing/2014/main" id="{1B6F7BAE-9C95-4E79-BBE8-009362FCDBE5}"/>
              </a:ext>
            </a:extLst>
          </p:cNvPr>
          <p:cNvSpPr/>
          <p:nvPr/>
        </p:nvSpPr>
        <p:spPr>
          <a:xfrm>
            <a:off x="4637413" y="2789149"/>
            <a:ext cx="127179" cy="127179"/>
          </a:xfrm>
          <a:prstGeom prst="diamond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F5A85B1-F41B-4D2F-887F-8956A4EB8ED9}"/>
              </a:ext>
            </a:extLst>
          </p:cNvPr>
          <p:cNvGrpSpPr/>
          <p:nvPr/>
        </p:nvGrpSpPr>
        <p:grpSpPr>
          <a:xfrm>
            <a:off x="4654881" y="2395539"/>
            <a:ext cx="92242" cy="911998"/>
            <a:chOff x="3336758" y="2149642"/>
            <a:chExt cx="92242" cy="822158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C54F0791-5F97-4DE4-ADF5-AC2B574113D1}"/>
                </a:ext>
              </a:extLst>
            </p:cNvPr>
            <p:cNvGrpSpPr/>
            <p:nvPr/>
          </p:nvGrpSpPr>
          <p:grpSpPr>
            <a:xfrm>
              <a:off x="3336758" y="2149642"/>
              <a:ext cx="92242" cy="822158"/>
              <a:chOff x="3260558" y="2149642"/>
              <a:chExt cx="92242" cy="822158"/>
            </a:xfrm>
          </p:grpSpPr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B828CCFF-4488-44D3-BB54-E71484860BF8}"/>
                  </a:ext>
                </a:extLst>
              </p:cNvPr>
              <p:cNvSpPr/>
              <p:nvPr/>
            </p:nvSpPr>
            <p:spPr>
              <a:xfrm>
                <a:off x="3306679" y="2149642"/>
                <a:ext cx="0" cy="822158"/>
              </a:xfrm>
              <a:custGeom>
                <a:avLst/>
                <a:gdLst>
                  <a:gd name="connsiteX0" fmla="*/ 0 w 0"/>
                  <a:gd name="connsiteY0" fmla="*/ 822158 h 822158"/>
                  <a:gd name="connsiteX1" fmla="*/ 0 w 0"/>
                  <a:gd name="connsiteY1" fmla="*/ 0 h 822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22158">
                    <a:moveTo>
                      <a:pt x="0" y="822158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4275CF4C-C018-452D-8D9E-ACB64F3811A2}"/>
                  </a:ext>
                </a:extLst>
              </p:cNvPr>
              <p:cNvSpPr/>
              <p:nvPr/>
            </p:nvSpPr>
            <p:spPr>
              <a:xfrm>
                <a:off x="3260558" y="2149642"/>
                <a:ext cx="92242" cy="0"/>
              </a:xfrm>
              <a:custGeom>
                <a:avLst/>
                <a:gdLst>
                  <a:gd name="connsiteX0" fmla="*/ 0 w 92242"/>
                  <a:gd name="connsiteY0" fmla="*/ 0 h 0"/>
                  <a:gd name="connsiteX1" fmla="*/ 92242 w 92242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>
                    <a:moveTo>
                      <a:pt x="0" y="0"/>
                    </a:moveTo>
                    <a:lnTo>
                      <a:pt x="92242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051FEA9-36B8-4531-BBDC-3AF1E473DDED}"/>
                </a:ext>
              </a:extLst>
            </p:cNvPr>
            <p:cNvSpPr/>
            <p:nvPr/>
          </p:nvSpPr>
          <p:spPr>
            <a:xfrm>
              <a:off x="3336758" y="2971800"/>
              <a:ext cx="92242" cy="0"/>
            </a:xfrm>
            <a:custGeom>
              <a:avLst/>
              <a:gdLst>
                <a:gd name="connsiteX0" fmla="*/ 0 w 92242"/>
                <a:gd name="connsiteY0" fmla="*/ 0 h 0"/>
                <a:gd name="connsiteX1" fmla="*/ 92242 w 9224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42">
                  <a:moveTo>
                    <a:pt x="0" y="0"/>
                  </a:moveTo>
                  <a:lnTo>
                    <a:pt x="92242" y="0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67" name="Diamond 66">
            <a:extLst>
              <a:ext uri="{FF2B5EF4-FFF2-40B4-BE49-F238E27FC236}">
                <a16:creationId xmlns:a16="http://schemas.microsoft.com/office/drawing/2014/main" id="{B7C5590A-F839-417E-A787-9DA1BA0E5D82}"/>
              </a:ext>
            </a:extLst>
          </p:cNvPr>
          <p:cNvSpPr/>
          <p:nvPr/>
        </p:nvSpPr>
        <p:spPr>
          <a:xfrm>
            <a:off x="7136964" y="3295098"/>
            <a:ext cx="127179" cy="127179"/>
          </a:xfrm>
          <a:prstGeom prst="diamond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374738F-A3E6-4EEE-A746-D001846ECE0F}"/>
              </a:ext>
            </a:extLst>
          </p:cNvPr>
          <p:cNvGrpSpPr/>
          <p:nvPr/>
        </p:nvGrpSpPr>
        <p:grpSpPr>
          <a:xfrm>
            <a:off x="7154432" y="2933701"/>
            <a:ext cx="92242" cy="842962"/>
            <a:chOff x="3336758" y="2149642"/>
            <a:chExt cx="92242" cy="822158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88D79D8F-7C09-4B74-B787-650F5F1E8608}"/>
                </a:ext>
              </a:extLst>
            </p:cNvPr>
            <p:cNvGrpSpPr/>
            <p:nvPr/>
          </p:nvGrpSpPr>
          <p:grpSpPr>
            <a:xfrm>
              <a:off x="3336758" y="2149642"/>
              <a:ext cx="92242" cy="822158"/>
              <a:chOff x="3260558" y="2149642"/>
              <a:chExt cx="92242" cy="822158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411365A4-8C9B-4BE4-8379-3B526E722023}"/>
                  </a:ext>
                </a:extLst>
              </p:cNvPr>
              <p:cNvSpPr/>
              <p:nvPr/>
            </p:nvSpPr>
            <p:spPr>
              <a:xfrm>
                <a:off x="3306679" y="2149642"/>
                <a:ext cx="0" cy="822158"/>
              </a:xfrm>
              <a:custGeom>
                <a:avLst/>
                <a:gdLst>
                  <a:gd name="connsiteX0" fmla="*/ 0 w 0"/>
                  <a:gd name="connsiteY0" fmla="*/ 822158 h 822158"/>
                  <a:gd name="connsiteX1" fmla="*/ 0 w 0"/>
                  <a:gd name="connsiteY1" fmla="*/ 0 h 822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22158">
                    <a:moveTo>
                      <a:pt x="0" y="822158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653C5F55-B894-4643-8A07-6163034EE301}"/>
                  </a:ext>
                </a:extLst>
              </p:cNvPr>
              <p:cNvSpPr/>
              <p:nvPr/>
            </p:nvSpPr>
            <p:spPr>
              <a:xfrm>
                <a:off x="3260558" y="2149642"/>
                <a:ext cx="92242" cy="0"/>
              </a:xfrm>
              <a:custGeom>
                <a:avLst/>
                <a:gdLst>
                  <a:gd name="connsiteX0" fmla="*/ 0 w 92242"/>
                  <a:gd name="connsiteY0" fmla="*/ 0 h 0"/>
                  <a:gd name="connsiteX1" fmla="*/ 92242 w 92242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>
                    <a:moveTo>
                      <a:pt x="0" y="0"/>
                    </a:moveTo>
                    <a:lnTo>
                      <a:pt x="92242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536A2A78-54F4-4E83-9481-96CB4BA2DE7E}"/>
                </a:ext>
              </a:extLst>
            </p:cNvPr>
            <p:cNvSpPr/>
            <p:nvPr/>
          </p:nvSpPr>
          <p:spPr>
            <a:xfrm>
              <a:off x="3336758" y="2971800"/>
              <a:ext cx="92242" cy="0"/>
            </a:xfrm>
            <a:custGeom>
              <a:avLst/>
              <a:gdLst>
                <a:gd name="connsiteX0" fmla="*/ 0 w 92242"/>
                <a:gd name="connsiteY0" fmla="*/ 0 h 0"/>
                <a:gd name="connsiteX1" fmla="*/ 92242 w 9224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42">
                  <a:moveTo>
                    <a:pt x="0" y="0"/>
                  </a:moveTo>
                  <a:lnTo>
                    <a:pt x="92242" y="0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2D2D5F43-2385-4395-B7C0-09B95095DDF6}"/>
              </a:ext>
            </a:extLst>
          </p:cNvPr>
          <p:cNvGrpSpPr/>
          <p:nvPr/>
        </p:nvGrpSpPr>
        <p:grpSpPr>
          <a:xfrm>
            <a:off x="10477156" y="2950367"/>
            <a:ext cx="92242" cy="985835"/>
            <a:chOff x="3336758" y="2149642"/>
            <a:chExt cx="92242" cy="822158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A4A0085-FE1E-4752-A1CE-9533CBAFE60E}"/>
                </a:ext>
              </a:extLst>
            </p:cNvPr>
            <p:cNvGrpSpPr/>
            <p:nvPr/>
          </p:nvGrpSpPr>
          <p:grpSpPr>
            <a:xfrm>
              <a:off x="3336758" y="2149642"/>
              <a:ext cx="92242" cy="822158"/>
              <a:chOff x="3260558" y="2149642"/>
              <a:chExt cx="92242" cy="822158"/>
            </a:xfrm>
          </p:grpSpPr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532C3277-0F2F-4726-82CD-5649B801A153}"/>
                  </a:ext>
                </a:extLst>
              </p:cNvPr>
              <p:cNvSpPr/>
              <p:nvPr/>
            </p:nvSpPr>
            <p:spPr>
              <a:xfrm>
                <a:off x="3306679" y="2149642"/>
                <a:ext cx="0" cy="822158"/>
              </a:xfrm>
              <a:custGeom>
                <a:avLst/>
                <a:gdLst>
                  <a:gd name="connsiteX0" fmla="*/ 0 w 0"/>
                  <a:gd name="connsiteY0" fmla="*/ 822158 h 822158"/>
                  <a:gd name="connsiteX1" fmla="*/ 0 w 0"/>
                  <a:gd name="connsiteY1" fmla="*/ 0 h 822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22158">
                    <a:moveTo>
                      <a:pt x="0" y="822158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3D59CA2E-DD94-430D-823B-8B42E3F44C1F}"/>
                  </a:ext>
                </a:extLst>
              </p:cNvPr>
              <p:cNvSpPr/>
              <p:nvPr/>
            </p:nvSpPr>
            <p:spPr>
              <a:xfrm>
                <a:off x="3260558" y="2149642"/>
                <a:ext cx="92242" cy="0"/>
              </a:xfrm>
              <a:custGeom>
                <a:avLst/>
                <a:gdLst>
                  <a:gd name="connsiteX0" fmla="*/ 0 w 92242"/>
                  <a:gd name="connsiteY0" fmla="*/ 0 h 0"/>
                  <a:gd name="connsiteX1" fmla="*/ 92242 w 92242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>
                    <a:moveTo>
                      <a:pt x="0" y="0"/>
                    </a:moveTo>
                    <a:lnTo>
                      <a:pt x="92242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46A6D0D-927B-4692-A9A2-B2D025035C01}"/>
                </a:ext>
              </a:extLst>
            </p:cNvPr>
            <p:cNvSpPr/>
            <p:nvPr/>
          </p:nvSpPr>
          <p:spPr>
            <a:xfrm>
              <a:off x="3336758" y="2971800"/>
              <a:ext cx="92242" cy="0"/>
            </a:xfrm>
            <a:custGeom>
              <a:avLst/>
              <a:gdLst>
                <a:gd name="connsiteX0" fmla="*/ 0 w 92242"/>
                <a:gd name="connsiteY0" fmla="*/ 0 h 0"/>
                <a:gd name="connsiteX1" fmla="*/ 92242 w 9224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42">
                  <a:moveTo>
                    <a:pt x="0" y="0"/>
                  </a:moveTo>
                  <a:lnTo>
                    <a:pt x="92242" y="0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79" name="Diamond 78">
            <a:extLst>
              <a:ext uri="{FF2B5EF4-FFF2-40B4-BE49-F238E27FC236}">
                <a16:creationId xmlns:a16="http://schemas.microsoft.com/office/drawing/2014/main" id="{A3BEC3FB-8689-4BD4-A284-1C093A8ABD6E}"/>
              </a:ext>
            </a:extLst>
          </p:cNvPr>
          <p:cNvSpPr/>
          <p:nvPr/>
        </p:nvSpPr>
        <p:spPr>
          <a:xfrm>
            <a:off x="10459688" y="2964253"/>
            <a:ext cx="127179" cy="127179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ADDCF34-E94A-474B-807A-3E27BC69D521}"/>
              </a:ext>
            </a:extLst>
          </p:cNvPr>
          <p:cNvGrpSpPr/>
          <p:nvPr/>
        </p:nvGrpSpPr>
        <p:grpSpPr>
          <a:xfrm>
            <a:off x="10477156" y="2623796"/>
            <a:ext cx="92242" cy="798482"/>
            <a:chOff x="3336758" y="2149642"/>
            <a:chExt cx="92242" cy="822158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2A76A142-1B89-43FD-BA0F-B08C4FB08453}"/>
                </a:ext>
              </a:extLst>
            </p:cNvPr>
            <p:cNvGrpSpPr/>
            <p:nvPr/>
          </p:nvGrpSpPr>
          <p:grpSpPr>
            <a:xfrm>
              <a:off x="3336758" y="2149642"/>
              <a:ext cx="92242" cy="822158"/>
              <a:chOff x="3260558" y="2149642"/>
              <a:chExt cx="92242" cy="822158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B68CFDDE-B8BE-47CB-A0EC-74427AE23BA6}"/>
                  </a:ext>
                </a:extLst>
              </p:cNvPr>
              <p:cNvSpPr/>
              <p:nvPr/>
            </p:nvSpPr>
            <p:spPr>
              <a:xfrm>
                <a:off x="3306679" y="2149642"/>
                <a:ext cx="0" cy="822158"/>
              </a:xfrm>
              <a:custGeom>
                <a:avLst/>
                <a:gdLst>
                  <a:gd name="connsiteX0" fmla="*/ 0 w 0"/>
                  <a:gd name="connsiteY0" fmla="*/ 822158 h 822158"/>
                  <a:gd name="connsiteX1" fmla="*/ 0 w 0"/>
                  <a:gd name="connsiteY1" fmla="*/ 0 h 822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22158">
                    <a:moveTo>
                      <a:pt x="0" y="822158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F09A2ECE-3333-4583-B929-791393A8FCF8}"/>
                  </a:ext>
                </a:extLst>
              </p:cNvPr>
              <p:cNvSpPr/>
              <p:nvPr/>
            </p:nvSpPr>
            <p:spPr>
              <a:xfrm>
                <a:off x="3260558" y="2149642"/>
                <a:ext cx="92242" cy="0"/>
              </a:xfrm>
              <a:custGeom>
                <a:avLst/>
                <a:gdLst>
                  <a:gd name="connsiteX0" fmla="*/ 0 w 92242"/>
                  <a:gd name="connsiteY0" fmla="*/ 0 h 0"/>
                  <a:gd name="connsiteX1" fmla="*/ 92242 w 92242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>
                    <a:moveTo>
                      <a:pt x="0" y="0"/>
                    </a:moveTo>
                    <a:lnTo>
                      <a:pt x="92242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25922E6B-B2DA-4D0A-B4F2-22CB49DFED21}"/>
                </a:ext>
              </a:extLst>
            </p:cNvPr>
            <p:cNvSpPr/>
            <p:nvPr/>
          </p:nvSpPr>
          <p:spPr>
            <a:xfrm>
              <a:off x="3336758" y="2971800"/>
              <a:ext cx="92242" cy="0"/>
            </a:xfrm>
            <a:custGeom>
              <a:avLst/>
              <a:gdLst>
                <a:gd name="connsiteX0" fmla="*/ 0 w 92242"/>
                <a:gd name="connsiteY0" fmla="*/ 0 h 0"/>
                <a:gd name="connsiteX1" fmla="*/ 92242 w 9224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42">
                  <a:moveTo>
                    <a:pt x="0" y="0"/>
                  </a:moveTo>
                  <a:lnTo>
                    <a:pt x="92242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85" name="Diamond 84">
            <a:extLst>
              <a:ext uri="{FF2B5EF4-FFF2-40B4-BE49-F238E27FC236}">
                <a16:creationId xmlns:a16="http://schemas.microsoft.com/office/drawing/2014/main" id="{B6422BC4-B409-4551-8182-9BDC6EAED755}"/>
              </a:ext>
            </a:extLst>
          </p:cNvPr>
          <p:cNvSpPr/>
          <p:nvPr/>
        </p:nvSpPr>
        <p:spPr>
          <a:xfrm>
            <a:off x="7136115" y="2452136"/>
            <a:ext cx="127179" cy="127179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B9E6EE4-FFCB-4D7A-9C5B-9AD346617A80}"/>
              </a:ext>
            </a:extLst>
          </p:cNvPr>
          <p:cNvGrpSpPr/>
          <p:nvPr/>
        </p:nvGrpSpPr>
        <p:grpSpPr>
          <a:xfrm>
            <a:off x="7153583" y="2166398"/>
            <a:ext cx="92242" cy="716134"/>
            <a:chOff x="3336758" y="2149642"/>
            <a:chExt cx="92242" cy="822158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31AFB604-EDE4-4420-9C1D-1BDEAE20B808}"/>
                </a:ext>
              </a:extLst>
            </p:cNvPr>
            <p:cNvGrpSpPr/>
            <p:nvPr/>
          </p:nvGrpSpPr>
          <p:grpSpPr>
            <a:xfrm>
              <a:off x="3336758" y="2149642"/>
              <a:ext cx="92242" cy="822158"/>
              <a:chOff x="3260558" y="2149642"/>
              <a:chExt cx="92242" cy="822158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BDB12884-EC73-4CEF-9CD0-5FEC9E5DA231}"/>
                  </a:ext>
                </a:extLst>
              </p:cNvPr>
              <p:cNvSpPr/>
              <p:nvPr/>
            </p:nvSpPr>
            <p:spPr>
              <a:xfrm>
                <a:off x="3306679" y="2149642"/>
                <a:ext cx="0" cy="822158"/>
              </a:xfrm>
              <a:custGeom>
                <a:avLst/>
                <a:gdLst>
                  <a:gd name="connsiteX0" fmla="*/ 0 w 0"/>
                  <a:gd name="connsiteY0" fmla="*/ 822158 h 822158"/>
                  <a:gd name="connsiteX1" fmla="*/ 0 w 0"/>
                  <a:gd name="connsiteY1" fmla="*/ 0 h 822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22158">
                    <a:moveTo>
                      <a:pt x="0" y="822158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15BA1DF1-1B61-4415-B44D-F74D20C35EFA}"/>
                  </a:ext>
                </a:extLst>
              </p:cNvPr>
              <p:cNvSpPr/>
              <p:nvPr/>
            </p:nvSpPr>
            <p:spPr>
              <a:xfrm>
                <a:off x="3260558" y="2149642"/>
                <a:ext cx="92242" cy="0"/>
              </a:xfrm>
              <a:custGeom>
                <a:avLst/>
                <a:gdLst>
                  <a:gd name="connsiteX0" fmla="*/ 0 w 92242"/>
                  <a:gd name="connsiteY0" fmla="*/ 0 h 0"/>
                  <a:gd name="connsiteX1" fmla="*/ 92242 w 92242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>
                    <a:moveTo>
                      <a:pt x="0" y="0"/>
                    </a:moveTo>
                    <a:lnTo>
                      <a:pt x="92242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3F035E6C-5D08-4184-8C47-6C3EB620D464}"/>
                </a:ext>
              </a:extLst>
            </p:cNvPr>
            <p:cNvSpPr/>
            <p:nvPr/>
          </p:nvSpPr>
          <p:spPr>
            <a:xfrm>
              <a:off x="3336758" y="2971800"/>
              <a:ext cx="92242" cy="0"/>
            </a:xfrm>
            <a:custGeom>
              <a:avLst/>
              <a:gdLst>
                <a:gd name="connsiteX0" fmla="*/ 0 w 92242"/>
                <a:gd name="connsiteY0" fmla="*/ 0 h 0"/>
                <a:gd name="connsiteX1" fmla="*/ 92242 w 9224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42">
                  <a:moveTo>
                    <a:pt x="0" y="0"/>
                  </a:moveTo>
                  <a:lnTo>
                    <a:pt x="92242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93" name="Diamond 92">
            <a:extLst>
              <a:ext uri="{FF2B5EF4-FFF2-40B4-BE49-F238E27FC236}">
                <a16:creationId xmlns:a16="http://schemas.microsoft.com/office/drawing/2014/main" id="{9A4059C2-419D-4FFC-9AEB-779697ACB5DA}"/>
              </a:ext>
            </a:extLst>
          </p:cNvPr>
          <p:cNvSpPr/>
          <p:nvPr/>
        </p:nvSpPr>
        <p:spPr>
          <a:xfrm>
            <a:off x="4644523" y="2297860"/>
            <a:ext cx="127179" cy="127179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86110AB-077A-4B82-8309-8FB25FC66A36}"/>
              </a:ext>
            </a:extLst>
          </p:cNvPr>
          <p:cNvGrpSpPr/>
          <p:nvPr/>
        </p:nvGrpSpPr>
        <p:grpSpPr>
          <a:xfrm>
            <a:off x="4661991" y="1932859"/>
            <a:ext cx="92242" cy="834224"/>
            <a:chOff x="3336758" y="2149642"/>
            <a:chExt cx="92242" cy="822158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5F384D96-930C-45C9-B44B-66272834AD04}"/>
                </a:ext>
              </a:extLst>
            </p:cNvPr>
            <p:cNvGrpSpPr/>
            <p:nvPr/>
          </p:nvGrpSpPr>
          <p:grpSpPr>
            <a:xfrm>
              <a:off x="3336758" y="2149642"/>
              <a:ext cx="92242" cy="822158"/>
              <a:chOff x="3260558" y="2149642"/>
              <a:chExt cx="92242" cy="822158"/>
            </a:xfrm>
          </p:grpSpPr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D0662FF6-9B65-4F65-B070-3A46BF81DEC4}"/>
                  </a:ext>
                </a:extLst>
              </p:cNvPr>
              <p:cNvSpPr/>
              <p:nvPr/>
            </p:nvSpPr>
            <p:spPr>
              <a:xfrm>
                <a:off x="3306679" y="2149642"/>
                <a:ext cx="0" cy="822158"/>
              </a:xfrm>
              <a:custGeom>
                <a:avLst/>
                <a:gdLst>
                  <a:gd name="connsiteX0" fmla="*/ 0 w 0"/>
                  <a:gd name="connsiteY0" fmla="*/ 822158 h 822158"/>
                  <a:gd name="connsiteX1" fmla="*/ 0 w 0"/>
                  <a:gd name="connsiteY1" fmla="*/ 0 h 822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22158">
                    <a:moveTo>
                      <a:pt x="0" y="822158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22EB00E8-06D9-4C19-8892-6C389CD75D27}"/>
                  </a:ext>
                </a:extLst>
              </p:cNvPr>
              <p:cNvSpPr/>
              <p:nvPr/>
            </p:nvSpPr>
            <p:spPr>
              <a:xfrm>
                <a:off x="3260558" y="2149642"/>
                <a:ext cx="92242" cy="0"/>
              </a:xfrm>
              <a:custGeom>
                <a:avLst/>
                <a:gdLst>
                  <a:gd name="connsiteX0" fmla="*/ 0 w 92242"/>
                  <a:gd name="connsiteY0" fmla="*/ 0 h 0"/>
                  <a:gd name="connsiteX1" fmla="*/ 92242 w 92242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>
                    <a:moveTo>
                      <a:pt x="0" y="0"/>
                    </a:moveTo>
                    <a:lnTo>
                      <a:pt x="92242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6078FB91-C78B-46CC-A89E-DE1B67F0FCF0}"/>
                </a:ext>
              </a:extLst>
            </p:cNvPr>
            <p:cNvSpPr/>
            <p:nvPr/>
          </p:nvSpPr>
          <p:spPr>
            <a:xfrm>
              <a:off x="3336758" y="2971800"/>
              <a:ext cx="92242" cy="0"/>
            </a:xfrm>
            <a:custGeom>
              <a:avLst/>
              <a:gdLst>
                <a:gd name="connsiteX0" fmla="*/ 0 w 92242"/>
                <a:gd name="connsiteY0" fmla="*/ 0 h 0"/>
                <a:gd name="connsiteX1" fmla="*/ 92242 w 9224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42">
                  <a:moveTo>
                    <a:pt x="0" y="0"/>
                  </a:moveTo>
                  <a:lnTo>
                    <a:pt x="92242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99" name="Diamond 98">
            <a:extLst>
              <a:ext uri="{FF2B5EF4-FFF2-40B4-BE49-F238E27FC236}">
                <a16:creationId xmlns:a16="http://schemas.microsoft.com/office/drawing/2014/main" id="{D04765C8-7BB5-460C-B255-5F155A7F0CA5}"/>
              </a:ext>
            </a:extLst>
          </p:cNvPr>
          <p:cNvSpPr/>
          <p:nvPr/>
        </p:nvSpPr>
        <p:spPr>
          <a:xfrm>
            <a:off x="3414837" y="3042916"/>
            <a:ext cx="127179" cy="127179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887703FE-6566-40A0-A7E0-A26A8DE281B2}"/>
              </a:ext>
            </a:extLst>
          </p:cNvPr>
          <p:cNvGrpSpPr/>
          <p:nvPr/>
        </p:nvGrpSpPr>
        <p:grpSpPr>
          <a:xfrm>
            <a:off x="3432305" y="2758037"/>
            <a:ext cx="92242" cy="695288"/>
            <a:chOff x="3336758" y="2149642"/>
            <a:chExt cx="92242" cy="822158"/>
          </a:xfrm>
        </p:grpSpPr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CFE37D72-1C15-4E92-8D15-3A101B5EC0BA}"/>
                </a:ext>
              </a:extLst>
            </p:cNvPr>
            <p:cNvGrpSpPr/>
            <p:nvPr/>
          </p:nvGrpSpPr>
          <p:grpSpPr>
            <a:xfrm>
              <a:off x="3336758" y="2149642"/>
              <a:ext cx="92242" cy="822158"/>
              <a:chOff x="3260558" y="2149642"/>
              <a:chExt cx="92242" cy="822158"/>
            </a:xfrm>
          </p:grpSpPr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AA65851B-270E-4DDD-9853-317611480F99}"/>
                  </a:ext>
                </a:extLst>
              </p:cNvPr>
              <p:cNvSpPr/>
              <p:nvPr/>
            </p:nvSpPr>
            <p:spPr>
              <a:xfrm>
                <a:off x="3306679" y="2149642"/>
                <a:ext cx="0" cy="822158"/>
              </a:xfrm>
              <a:custGeom>
                <a:avLst/>
                <a:gdLst>
                  <a:gd name="connsiteX0" fmla="*/ 0 w 0"/>
                  <a:gd name="connsiteY0" fmla="*/ 822158 h 822158"/>
                  <a:gd name="connsiteX1" fmla="*/ 0 w 0"/>
                  <a:gd name="connsiteY1" fmla="*/ 0 h 822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22158">
                    <a:moveTo>
                      <a:pt x="0" y="822158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9FECA021-B56E-4460-B8AE-2BDFC3238DF3}"/>
                  </a:ext>
                </a:extLst>
              </p:cNvPr>
              <p:cNvSpPr/>
              <p:nvPr/>
            </p:nvSpPr>
            <p:spPr>
              <a:xfrm>
                <a:off x="3260558" y="2149642"/>
                <a:ext cx="92242" cy="0"/>
              </a:xfrm>
              <a:custGeom>
                <a:avLst/>
                <a:gdLst>
                  <a:gd name="connsiteX0" fmla="*/ 0 w 92242"/>
                  <a:gd name="connsiteY0" fmla="*/ 0 h 0"/>
                  <a:gd name="connsiteX1" fmla="*/ 92242 w 92242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>
                    <a:moveTo>
                      <a:pt x="0" y="0"/>
                    </a:moveTo>
                    <a:lnTo>
                      <a:pt x="92242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26F9D939-B172-4453-A1D1-903D3650EC12}"/>
                </a:ext>
              </a:extLst>
            </p:cNvPr>
            <p:cNvSpPr/>
            <p:nvPr/>
          </p:nvSpPr>
          <p:spPr>
            <a:xfrm>
              <a:off x="3336758" y="2971800"/>
              <a:ext cx="92242" cy="0"/>
            </a:xfrm>
            <a:custGeom>
              <a:avLst/>
              <a:gdLst>
                <a:gd name="connsiteX0" fmla="*/ 0 w 92242"/>
                <a:gd name="connsiteY0" fmla="*/ 0 h 0"/>
                <a:gd name="connsiteX1" fmla="*/ 92242 w 9224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42">
                  <a:moveTo>
                    <a:pt x="0" y="0"/>
                  </a:moveTo>
                  <a:lnTo>
                    <a:pt x="92242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F1FE4273-E344-439C-BD8D-FCEBBBE9232C}"/>
              </a:ext>
            </a:extLst>
          </p:cNvPr>
          <p:cNvSpPr/>
          <p:nvPr/>
        </p:nvSpPr>
        <p:spPr>
          <a:xfrm>
            <a:off x="2222054" y="1511710"/>
            <a:ext cx="8303342" cy="1592825"/>
          </a:xfrm>
          <a:custGeom>
            <a:avLst/>
            <a:gdLst>
              <a:gd name="connsiteX0" fmla="*/ 0 w 8303342"/>
              <a:gd name="connsiteY0" fmla="*/ 0 h 1592825"/>
              <a:gd name="connsiteX1" fmla="*/ 1260987 w 8303342"/>
              <a:gd name="connsiteY1" fmla="*/ 1592825 h 1592825"/>
              <a:gd name="connsiteX2" fmla="*/ 2485103 w 8303342"/>
              <a:gd name="connsiteY2" fmla="*/ 848032 h 1592825"/>
              <a:gd name="connsiteX3" fmla="*/ 4984955 w 8303342"/>
              <a:gd name="connsiteY3" fmla="*/ 1002890 h 1592825"/>
              <a:gd name="connsiteX4" fmla="*/ 8303342 w 8303342"/>
              <a:gd name="connsiteY4" fmla="*/ 1519084 h 159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3342" h="1592825">
                <a:moveTo>
                  <a:pt x="0" y="0"/>
                </a:moveTo>
                <a:lnTo>
                  <a:pt x="1260987" y="1592825"/>
                </a:lnTo>
                <a:lnTo>
                  <a:pt x="2485103" y="848032"/>
                </a:lnTo>
                <a:lnTo>
                  <a:pt x="4984955" y="1002890"/>
                </a:lnTo>
                <a:lnTo>
                  <a:pt x="8303342" y="1519084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A1512C99-5828-4A81-9AB1-8EF16CF167A3}"/>
              </a:ext>
            </a:extLst>
          </p:cNvPr>
          <p:cNvSpPr/>
          <p:nvPr/>
        </p:nvSpPr>
        <p:spPr>
          <a:xfrm>
            <a:off x="2207306" y="1511710"/>
            <a:ext cx="8325464" cy="1932038"/>
          </a:xfrm>
          <a:custGeom>
            <a:avLst/>
            <a:gdLst>
              <a:gd name="connsiteX0" fmla="*/ 0 w 8325464"/>
              <a:gd name="connsiteY0" fmla="*/ 0 h 1932038"/>
              <a:gd name="connsiteX1" fmla="*/ 1268361 w 8325464"/>
              <a:gd name="connsiteY1" fmla="*/ 1098755 h 1932038"/>
              <a:gd name="connsiteX2" fmla="*/ 2514600 w 8325464"/>
              <a:gd name="connsiteY2" fmla="*/ 1334729 h 1932038"/>
              <a:gd name="connsiteX3" fmla="*/ 5007077 w 8325464"/>
              <a:gd name="connsiteY3" fmla="*/ 1843548 h 1932038"/>
              <a:gd name="connsiteX4" fmla="*/ 8325464 w 8325464"/>
              <a:gd name="connsiteY4" fmla="*/ 1932038 h 1932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5464" h="1932038">
                <a:moveTo>
                  <a:pt x="0" y="0"/>
                </a:moveTo>
                <a:lnTo>
                  <a:pt x="1268361" y="1098755"/>
                </a:lnTo>
                <a:lnTo>
                  <a:pt x="2514600" y="1334729"/>
                </a:lnTo>
                <a:lnTo>
                  <a:pt x="5007077" y="1843548"/>
                </a:lnTo>
                <a:lnTo>
                  <a:pt x="8325464" y="1932038"/>
                </a:lnTo>
              </a:path>
            </a:pathLst>
          </a:cu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1D6727A6-623C-4F53-B197-76A63A173143}"/>
              </a:ext>
            </a:extLst>
          </p:cNvPr>
          <p:cNvSpPr/>
          <p:nvPr/>
        </p:nvSpPr>
        <p:spPr>
          <a:xfrm rot="16200000">
            <a:off x="3474003" y="5743979"/>
            <a:ext cx="90657" cy="0"/>
          </a:xfrm>
          <a:custGeom>
            <a:avLst/>
            <a:gdLst>
              <a:gd name="connsiteX0" fmla="*/ 242248 w 242248"/>
              <a:gd name="connsiteY0" fmla="*/ 0 h 0"/>
              <a:gd name="connsiteX1" fmla="*/ 0 w 24224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2248">
                <a:moveTo>
                  <a:pt x="242248" y="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CC10BB36-DC84-4BB2-BCD2-7D15C5409FB1}"/>
              </a:ext>
            </a:extLst>
          </p:cNvPr>
          <p:cNvSpPr/>
          <p:nvPr/>
        </p:nvSpPr>
        <p:spPr>
          <a:xfrm rot="16200000">
            <a:off x="4729596" y="5743979"/>
            <a:ext cx="90657" cy="0"/>
          </a:xfrm>
          <a:custGeom>
            <a:avLst/>
            <a:gdLst>
              <a:gd name="connsiteX0" fmla="*/ 242248 w 242248"/>
              <a:gd name="connsiteY0" fmla="*/ 0 h 0"/>
              <a:gd name="connsiteX1" fmla="*/ 0 w 24224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2248">
                <a:moveTo>
                  <a:pt x="242248" y="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2" name="Freeform: Shape 121">
            <a:extLst>
              <a:ext uri="{FF2B5EF4-FFF2-40B4-BE49-F238E27FC236}">
                <a16:creationId xmlns:a16="http://schemas.microsoft.com/office/drawing/2014/main" id="{CA4AF621-C23E-46C6-996F-9EE142EEBFBB}"/>
              </a:ext>
            </a:extLst>
          </p:cNvPr>
          <p:cNvSpPr/>
          <p:nvPr/>
        </p:nvSpPr>
        <p:spPr>
          <a:xfrm rot="16200000">
            <a:off x="7174107" y="5743979"/>
            <a:ext cx="90657" cy="0"/>
          </a:xfrm>
          <a:custGeom>
            <a:avLst/>
            <a:gdLst>
              <a:gd name="connsiteX0" fmla="*/ 242248 w 242248"/>
              <a:gd name="connsiteY0" fmla="*/ 0 h 0"/>
              <a:gd name="connsiteX1" fmla="*/ 0 w 24224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2248">
                <a:moveTo>
                  <a:pt x="242248" y="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C0BB9497-FEC9-434D-B193-C0CA30CA8510}"/>
              </a:ext>
            </a:extLst>
          </p:cNvPr>
          <p:cNvSpPr/>
          <p:nvPr/>
        </p:nvSpPr>
        <p:spPr>
          <a:xfrm rot="16200000">
            <a:off x="10682550" y="5743979"/>
            <a:ext cx="90657" cy="0"/>
          </a:xfrm>
          <a:custGeom>
            <a:avLst/>
            <a:gdLst>
              <a:gd name="connsiteX0" fmla="*/ 242248 w 242248"/>
              <a:gd name="connsiteY0" fmla="*/ 0 h 0"/>
              <a:gd name="connsiteX1" fmla="*/ 0 w 24224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2248">
                <a:moveTo>
                  <a:pt x="242248" y="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2" name="Diamond 51">
            <a:extLst>
              <a:ext uri="{FF2B5EF4-FFF2-40B4-BE49-F238E27FC236}">
                <a16:creationId xmlns:a16="http://schemas.microsoft.com/office/drawing/2014/main" id="{A9AEC66D-D847-4E67-AE4A-94D1FDDD95B4}"/>
              </a:ext>
            </a:extLst>
          </p:cNvPr>
          <p:cNvSpPr/>
          <p:nvPr/>
        </p:nvSpPr>
        <p:spPr>
          <a:xfrm>
            <a:off x="2159543" y="1455356"/>
            <a:ext cx="127179" cy="127179"/>
          </a:xfrm>
          <a:prstGeom prst="diamond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3" name="Diamond 72">
            <a:extLst>
              <a:ext uri="{FF2B5EF4-FFF2-40B4-BE49-F238E27FC236}">
                <a16:creationId xmlns:a16="http://schemas.microsoft.com/office/drawing/2014/main" id="{C3BC1951-F71F-45E4-B335-F712A6736C16}"/>
              </a:ext>
            </a:extLst>
          </p:cNvPr>
          <p:cNvSpPr/>
          <p:nvPr/>
        </p:nvSpPr>
        <p:spPr>
          <a:xfrm>
            <a:off x="10459688" y="3381067"/>
            <a:ext cx="127179" cy="127179"/>
          </a:xfrm>
          <a:prstGeom prst="diamond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0EDC86A-D0F5-442D-BF9F-4E3B2784F0F1}"/>
              </a:ext>
            </a:extLst>
          </p:cNvPr>
          <p:cNvSpPr/>
          <p:nvPr/>
        </p:nvSpPr>
        <p:spPr>
          <a:xfrm>
            <a:off x="2238516" y="1511491"/>
            <a:ext cx="8489355" cy="4186450"/>
          </a:xfrm>
          <a:custGeom>
            <a:avLst/>
            <a:gdLst>
              <a:gd name="connsiteX0" fmla="*/ 0 w 4225290"/>
              <a:gd name="connsiteY0" fmla="*/ 0 h 1737360"/>
              <a:gd name="connsiteX1" fmla="*/ 0 w 4225290"/>
              <a:gd name="connsiteY1" fmla="*/ 1737360 h 1737360"/>
              <a:gd name="connsiteX2" fmla="*/ 4225290 w 4225290"/>
              <a:gd name="connsiteY2" fmla="*/ 1737360 h 173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25290" h="1737360">
                <a:moveTo>
                  <a:pt x="0" y="0"/>
                </a:moveTo>
                <a:lnTo>
                  <a:pt x="0" y="1737360"/>
                </a:lnTo>
                <a:lnTo>
                  <a:pt x="4225290" y="173736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CAFFD2D-4AF8-4280-8FE1-9BC02B51C7CB}"/>
              </a:ext>
            </a:extLst>
          </p:cNvPr>
          <p:cNvCxnSpPr>
            <a:cxnSpLocks/>
          </p:cNvCxnSpPr>
          <p:nvPr/>
        </p:nvCxnSpPr>
        <p:spPr>
          <a:xfrm flipH="1">
            <a:off x="9181359" y="5699181"/>
            <a:ext cx="7932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9">
            <a:extLst>
              <a:ext uri="{FF2B5EF4-FFF2-40B4-BE49-F238E27FC236}">
                <a16:creationId xmlns:a16="http://schemas.microsoft.com/office/drawing/2014/main" id="{5D5C389E-9161-4F3D-BFAF-D45F484EB31E}"/>
              </a:ext>
            </a:extLst>
          </p:cNvPr>
          <p:cNvSpPr txBox="1"/>
          <p:nvPr/>
        </p:nvSpPr>
        <p:spPr>
          <a:xfrm>
            <a:off x="9191373" y="4441116"/>
            <a:ext cx="118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Placebo</a:t>
            </a:r>
          </a:p>
        </p:txBody>
      </p:sp>
      <p:sp>
        <p:nvSpPr>
          <p:cNvPr id="107" name="TextBox 10">
            <a:extLst>
              <a:ext uri="{FF2B5EF4-FFF2-40B4-BE49-F238E27FC236}">
                <a16:creationId xmlns:a16="http://schemas.microsoft.com/office/drawing/2014/main" id="{2C80C04C-CFD3-4F0B-809D-3E28FA98E77D}"/>
              </a:ext>
            </a:extLst>
          </p:cNvPr>
          <p:cNvSpPr txBox="1"/>
          <p:nvPr/>
        </p:nvSpPr>
        <p:spPr>
          <a:xfrm>
            <a:off x="9191373" y="4743955"/>
            <a:ext cx="118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FCM</a:t>
            </a:r>
          </a:p>
        </p:txBody>
      </p:sp>
      <p:sp>
        <p:nvSpPr>
          <p:cNvPr id="112" name="Freeform: Shape 11">
            <a:extLst>
              <a:ext uri="{FF2B5EF4-FFF2-40B4-BE49-F238E27FC236}">
                <a16:creationId xmlns:a16="http://schemas.microsoft.com/office/drawing/2014/main" id="{04E53DD3-A301-475B-9B2D-52AE105ED2A7}"/>
              </a:ext>
            </a:extLst>
          </p:cNvPr>
          <p:cNvSpPr/>
          <p:nvPr/>
        </p:nvSpPr>
        <p:spPr>
          <a:xfrm>
            <a:off x="8830127" y="4597976"/>
            <a:ext cx="355077" cy="0"/>
          </a:xfrm>
          <a:custGeom>
            <a:avLst/>
            <a:gdLst>
              <a:gd name="connsiteX0" fmla="*/ 355077 w 355077"/>
              <a:gd name="connsiteY0" fmla="*/ 0 h 0"/>
              <a:gd name="connsiteX1" fmla="*/ 0 w 35507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5077">
                <a:moveTo>
                  <a:pt x="355077" y="0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: Shape 12">
            <a:extLst>
              <a:ext uri="{FF2B5EF4-FFF2-40B4-BE49-F238E27FC236}">
                <a16:creationId xmlns:a16="http://schemas.microsoft.com/office/drawing/2014/main" id="{595DD541-8C7E-49E6-AF54-D9D376196523}"/>
              </a:ext>
            </a:extLst>
          </p:cNvPr>
          <p:cNvSpPr/>
          <p:nvPr/>
        </p:nvSpPr>
        <p:spPr>
          <a:xfrm>
            <a:off x="8830127" y="4888906"/>
            <a:ext cx="355077" cy="0"/>
          </a:xfrm>
          <a:custGeom>
            <a:avLst/>
            <a:gdLst>
              <a:gd name="connsiteX0" fmla="*/ 355077 w 355077"/>
              <a:gd name="connsiteY0" fmla="*/ 0 h 0"/>
              <a:gd name="connsiteX1" fmla="*/ 0 w 35507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5077">
                <a:moveTo>
                  <a:pt x="355077" y="0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41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2240"/>
            <a:ext cx="10814462" cy="49080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In patients stabilised after an episode of acute HF</a:t>
            </a:r>
            <a:r>
              <a:rPr lang="pl-PL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with </a:t>
            </a:r>
            <a:r>
              <a:rPr lang="pl-PL" sz="2400" dirty="0" err="1">
                <a:solidFill>
                  <a:schemeClr val="accent6">
                    <a:lumMod val="50000"/>
                  </a:schemeClr>
                </a:solidFill>
              </a:rPr>
              <a:t>concomitant</a:t>
            </a:r>
            <a:r>
              <a:rPr lang="pl-PL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iron deficiency, treatment with FCM reduced the risk of HF hospitalisations, </a:t>
            </a:r>
            <a:br>
              <a:rPr lang="pl-PL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with no apparent effect on the risk of CV death.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In this high-risk population, FCM reduced the total number of HF hospitalisations, irrespective of anaemia status.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Statistically significant treatment benefits with FCM were seen on the time </a:t>
            </a:r>
            <a:br>
              <a:rPr lang="pl-PL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2400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o first HF hospitalisation or CV death.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The prespecified COVID-19 sensitivity analyses revealed statistically significant differences in favour of FCM for the primary and secondary outcomes.</a:t>
            </a:r>
            <a:endParaRPr lang="en-GB" altLang="en-US" sz="24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altLang="en-US" sz="2400" dirty="0">
                <a:solidFill>
                  <a:schemeClr val="accent6">
                    <a:lumMod val="50000"/>
                  </a:schemeClr>
                </a:solidFill>
              </a:rPr>
              <a:t>Treatment with FCM was safe and well tolerated.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5C5F0-7373-498D-98D5-04F139A44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21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361213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Implications for Clinical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92240"/>
            <a:ext cx="11197389" cy="4525963"/>
          </a:xfrm>
        </p:spPr>
        <p:txBody>
          <a:bodyPr/>
          <a:lstStyle/>
          <a:p>
            <a:r>
              <a:rPr lang="en-GB" altLang="en-US" sz="2800" dirty="0">
                <a:solidFill>
                  <a:schemeClr val="accent6">
                    <a:lumMod val="50000"/>
                  </a:schemeClr>
                </a:solidFill>
              </a:rPr>
              <a:t>Iron deficiency:</a:t>
            </a:r>
          </a:p>
          <a:p>
            <a:pPr lvl="1"/>
            <a:r>
              <a:rPr lang="en-GB" altLang="en-US" sz="2400" dirty="0">
                <a:solidFill>
                  <a:schemeClr val="accent6">
                    <a:lumMod val="50000"/>
                  </a:schemeClr>
                </a:solidFill>
              </a:rPr>
              <a:t>	can be easily detected using a simple blood test</a:t>
            </a:r>
          </a:p>
          <a:p>
            <a:pPr lvl="1"/>
            <a:r>
              <a:rPr lang="en-GB" altLang="en-US" sz="2400" dirty="0">
                <a:solidFill>
                  <a:schemeClr val="accent6">
                    <a:lumMod val="50000"/>
                  </a:schemeClr>
                </a:solidFill>
              </a:rPr>
              <a:t>	should be assessed in patients hospitalised with acute HF</a:t>
            </a:r>
            <a:endParaRPr lang="pl-PL" altLang="en-US" sz="2400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pl-PL" altLang="en-US" sz="2400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GB" altLang="en-US" sz="2400" dirty="0">
                <a:solidFill>
                  <a:schemeClr val="accent6">
                    <a:lumMod val="50000"/>
                  </a:schemeClr>
                </a:solidFill>
              </a:rPr>
              <a:t>is an important therapeutic target in patients with HF</a:t>
            </a:r>
          </a:p>
          <a:p>
            <a:endParaRPr lang="en-GB" altLang="en-US" sz="24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altLang="en-US" sz="2800" dirty="0">
                <a:solidFill>
                  <a:schemeClr val="accent6">
                    <a:lumMod val="50000"/>
                  </a:schemeClr>
                </a:solidFill>
              </a:rPr>
              <a:t>Administration of FCM in </a:t>
            </a: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patients with iron deficiency, </a:t>
            </a:r>
            <a:br>
              <a:rPr lang="en-GB" sz="2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LVEF≤50%, stabilised after an episode of acute HF reduces </a:t>
            </a:r>
            <a:br>
              <a:rPr lang="en-GB" sz="2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the risk of subsequent HF hospitalisations</a:t>
            </a:r>
            <a:endParaRPr lang="en-GB" alt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22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69637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7D473-9624-4CF2-8647-90EAF9524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Published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F8979-FAE2-4B70-B679-AD19628172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72E823-7956-4234-A519-8D57F8541519}" type="slidenum">
              <a:rPr kumimoji="0" lang="en-GB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altLang="en-US" sz="1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4F038B0-6A45-4862-B869-931955F15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93258">
            <a:off x="2348229" y="-52977"/>
            <a:ext cx="6632131" cy="73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615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F14EDF-472D-427F-8A53-3B3D98C0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Acknowledgements </a:t>
            </a:r>
            <a:br>
              <a:rPr lang="en-GB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2C03C-8A27-44A3-A8E6-F432713C2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24</a:t>
            </a:fld>
            <a:endParaRPr lang="en-GB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4B26281-0D17-4511-9413-65BA7F81ED79}"/>
              </a:ext>
            </a:extLst>
          </p:cNvPr>
          <p:cNvSpPr txBox="1">
            <a:spLocks/>
          </p:cNvSpPr>
          <p:nvPr/>
        </p:nvSpPr>
        <p:spPr bwMode="auto">
          <a:xfrm>
            <a:off x="609600" y="1274886"/>
            <a:ext cx="10972800" cy="68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u="none" dirty="0">
                <a:solidFill>
                  <a:srgbClr val="1D254B"/>
                </a:solidFill>
              </a:rPr>
              <a:t>AFFIRM-AHF Study Group: </a:t>
            </a:r>
            <a:br>
              <a:rPr lang="en-US" sz="2800" u="none" dirty="0">
                <a:solidFill>
                  <a:srgbClr val="360F39"/>
                </a:solidFill>
              </a:rPr>
            </a:b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Piotr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Ponikowski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Bridget-Anne Kirwan, Stefan D. Anker, Theresa McDonagh, Maria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Dorobantu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Jarosław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Drozdz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Vincent Fabien,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Gerasimos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Filippatos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b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Udo Michael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Göhring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Andre Keren, Irakli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Khintibidze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Hans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Kragten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b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Felipe A. Martinez, Marco Metra, Davor Milicic, José C.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Nicolau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b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Marcus Ohlsson, Alexander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Parkhomenko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Domingo A. Pascual-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Figal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b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Frank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Ruschitzka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David Sim,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Hadi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Skouri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Peter van der Meer, Basil S. Lewis,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Josep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 Comin-Colet, Stephan von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Haehling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Alain Cohen-Solal, </a:t>
            </a:r>
            <a:b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Nicolas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Danchin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Wolfram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Doehner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Henry J.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Dargie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Michael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Motro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b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Javed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 Butler, Tim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Friede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Klaus H. Jensen, Stuart Pocock,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Ewa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 A. </a:t>
            </a:r>
            <a:r>
              <a:rPr lang="en-US" sz="2400" b="0" u="none" dirty="0" err="1">
                <a:solidFill>
                  <a:schemeClr val="accent6">
                    <a:lumMod val="50000"/>
                  </a:schemeClr>
                </a:solidFill>
              </a:rPr>
              <a:t>Jankowska</a:t>
            </a:r>
            <a:r>
              <a:rPr lang="en-US" sz="2400" b="0" u="none" dirty="0">
                <a:solidFill>
                  <a:schemeClr val="accent6">
                    <a:lumMod val="50000"/>
                  </a:schemeClr>
                </a:solidFill>
              </a:rPr>
              <a:t>, on behalf of the AFFIRM-AHF Investigators</a:t>
            </a:r>
            <a:br>
              <a:rPr lang="en-US" sz="2800" b="0" u="none" dirty="0">
                <a:solidFill>
                  <a:schemeClr val="tx1"/>
                </a:solidFill>
              </a:rPr>
            </a:br>
            <a:br>
              <a:rPr lang="en-US" sz="2800" b="0" u="none" dirty="0">
                <a:solidFill>
                  <a:schemeClr val="tx1"/>
                </a:solidFill>
              </a:rPr>
            </a:br>
            <a:r>
              <a:rPr lang="en-US" sz="2800" b="0" u="none" dirty="0">
                <a:solidFill>
                  <a:srgbClr val="1D254B"/>
                </a:solidFill>
              </a:rPr>
              <a:t>Funded by </a:t>
            </a:r>
            <a:r>
              <a:rPr lang="en-US" sz="2800" u="none" dirty="0">
                <a:solidFill>
                  <a:srgbClr val="1D254B"/>
                </a:solidFill>
              </a:rPr>
              <a:t>Vifor Pharma</a:t>
            </a:r>
            <a:endParaRPr lang="en-US" sz="2800" b="0" u="none" dirty="0">
              <a:solidFill>
                <a:srgbClr val="1D25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496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80861" y="309880"/>
            <a:ext cx="9348625" cy="2880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dirty="0">
                <a:latin typeface="+mn-lt"/>
              </a:rPr>
              <a:t>AFFIRM-AHF Study Design</a:t>
            </a:r>
            <a:endParaRPr lang="en-GB" sz="3200" dirty="0">
              <a:latin typeface="+mn-lt"/>
            </a:endParaRPr>
          </a:p>
        </p:txBody>
      </p:sp>
      <p:cxnSp>
        <p:nvCxnSpPr>
          <p:cNvPr id="10" name="Łącznik prosty 89"/>
          <p:cNvCxnSpPr>
            <a:cxnSpLocks/>
          </p:cNvCxnSpPr>
          <p:nvPr/>
        </p:nvCxnSpPr>
        <p:spPr>
          <a:xfrm>
            <a:off x="2638977" y="2699783"/>
            <a:ext cx="2173882" cy="7463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3"/>
          <p:cNvSpPr txBox="1">
            <a:spLocks noChangeArrowheads="1"/>
          </p:cNvSpPr>
          <p:nvPr/>
        </p:nvSpPr>
        <p:spPr bwMode="auto">
          <a:xfrm>
            <a:off x="609237" y="2406156"/>
            <a:ext cx="2028400" cy="65798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Admission due to acute HF</a:t>
            </a:r>
          </a:p>
        </p:txBody>
      </p:sp>
      <p:sp>
        <p:nvSpPr>
          <p:cNvPr id="13" name="pole tekstowe 4"/>
          <p:cNvSpPr txBox="1">
            <a:spLocks noChangeArrowheads="1"/>
          </p:cNvSpPr>
          <p:nvPr/>
        </p:nvSpPr>
        <p:spPr bwMode="auto">
          <a:xfrm>
            <a:off x="2721040" y="2071268"/>
            <a:ext cx="1410766" cy="584775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Clinical stabilisation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4760009" y="1503154"/>
            <a:ext cx="1425328" cy="594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1</a:t>
            </a:r>
            <a:r>
              <a:rPr kumimoji="0" lang="en-GB" altLang="pl-PL" sz="1600" b="0" i="0" u="none" strike="noStrike" kern="1200" cap="none" spc="0" normalizeH="0" baseline="3000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st</a:t>
            </a:r>
            <a:r>
              <a:rPr kumimoji="0" lang="en-GB" alt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dose at discharge </a:t>
            </a:r>
            <a:endParaRPr kumimoji="0" lang="en-GB" altLang="en-US" sz="1600" b="0" i="0" u="none" strike="noStrike" kern="1200" cap="none" spc="0" normalizeH="0" baseline="3000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22" name="Prostokąt 65"/>
          <p:cNvSpPr>
            <a:spLocks noChangeArrowheads="1"/>
          </p:cNvSpPr>
          <p:nvPr/>
        </p:nvSpPr>
        <p:spPr bwMode="auto">
          <a:xfrm>
            <a:off x="10535431" y="3589148"/>
            <a:ext cx="564368" cy="594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r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V6</a:t>
            </a:r>
            <a:b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</a:br>
            <a:r>
              <a:rPr kumimoji="0" lang="en-GB" alt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W52</a:t>
            </a:r>
            <a:endParaRPr kumimoji="0" lang="en-GB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7690306" y="3082509"/>
            <a:ext cx="426399" cy="24622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PL</a:t>
            </a:r>
            <a:r>
              <a:rPr kumimoji="0" lang="en-GB" altLang="pl-PL" sz="1600" b="1" i="0" u="none" strike="noStrike" kern="1200" cap="none" spc="0" normalizeH="0" baseline="3000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(1)</a:t>
            </a:r>
            <a:endParaRPr kumimoji="0" lang="en-GB" altLang="pl-PL" sz="16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 flipV="1">
            <a:off x="7813291" y="3445611"/>
            <a:ext cx="0" cy="137828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27" name="Line 22"/>
          <p:cNvSpPr>
            <a:spLocks noChangeShapeType="1"/>
          </p:cNvSpPr>
          <p:nvPr/>
        </p:nvSpPr>
        <p:spPr bwMode="auto">
          <a:xfrm>
            <a:off x="5667579" y="2900813"/>
            <a:ext cx="751533" cy="526448"/>
          </a:xfrm>
          <a:prstGeom prst="line">
            <a:avLst/>
          </a:prstGeom>
          <a:noFill/>
          <a:ln w="57150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28" name="Line 23"/>
          <p:cNvSpPr>
            <a:spLocks noChangeShapeType="1"/>
          </p:cNvSpPr>
          <p:nvPr/>
        </p:nvSpPr>
        <p:spPr bwMode="auto">
          <a:xfrm>
            <a:off x="6399730" y="3423314"/>
            <a:ext cx="2882831" cy="0"/>
          </a:xfrm>
          <a:prstGeom prst="line">
            <a:avLst/>
          </a:prstGeom>
          <a:noFill/>
          <a:ln w="57150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8428016" y="3080484"/>
            <a:ext cx="426399" cy="24622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PL</a:t>
            </a:r>
            <a:r>
              <a:rPr kumimoji="0" lang="en-GB" altLang="pl-PL" sz="1600" b="1" i="0" u="none" strike="noStrike" kern="1200" cap="none" spc="0" normalizeH="0" baseline="3000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(2)</a:t>
            </a:r>
            <a:endParaRPr kumimoji="0" lang="en-GB" altLang="pl-PL" sz="16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9222137" y="3082509"/>
            <a:ext cx="426399" cy="24622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PL</a:t>
            </a:r>
            <a:r>
              <a:rPr kumimoji="0" lang="en-GB" altLang="pl-PL" sz="1600" b="1" i="0" u="none" strike="noStrike" kern="1200" cap="none" spc="0" normalizeH="0" baseline="3000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(2)</a:t>
            </a:r>
            <a:endParaRPr kumimoji="0" lang="en-GB" altLang="pl-PL" sz="16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31" name="Line 22"/>
          <p:cNvSpPr>
            <a:spLocks noChangeShapeType="1"/>
          </p:cNvSpPr>
          <p:nvPr/>
        </p:nvSpPr>
        <p:spPr bwMode="auto">
          <a:xfrm rot="16200000">
            <a:off x="5721362" y="1914519"/>
            <a:ext cx="622140" cy="7297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 flipV="1">
            <a:off x="8551022" y="3445611"/>
            <a:ext cx="0" cy="137828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 flipV="1">
            <a:off x="9352083" y="3445611"/>
            <a:ext cx="0" cy="137828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34" name="Line 23"/>
          <p:cNvSpPr>
            <a:spLocks noChangeShapeType="1"/>
          </p:cNvSpPr>
          <p:nvPr/>
        </p:nvSpPr>
        <p:spPr bwMode="auto">
          <a:xfrm>
            <a:off x="9252540" y="3423314"/>
            <a:ext cx="1609964" cy="8107"/>
          </a:xfrm>
          <a:prstGeom prst="line">
            <a:avLst/>
          </a:prstGeom>
          <a:noFill/>
          <a:ln w="57150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V="1">
            <a:off x="10073387" y="3445611"/>
            <a:ext cx="0" cy="137828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36" name="Line 7"/>
          <p:cNvSpPr>
            <a:spLocks noChangeShapeType="1"/>
          </p:cNvSpPr>
          <p:nvPr/>
        </p:nvSpPr>
        <p:spPr bwMode="auto">
          <a:xfrm flipV="1">
            <a:off x="10816345" y="3441556"/>
            <a:ext cx="0" cy="137828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37" name="Prostokąt 65"/>
          <p:cNvSpPr>
            <a:spLocks noChangeArrowheads="1"/>
          </p:cNvSpPr>
          <p:nvPr/>
        </p:nvSpPr>
        <p:spPr bwMode="auto">
          <a:xfrm>
            <a:off x="7593082" y="3589148"/>
            <a:ext cx="450052" cy="594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V3</a:t>
            </a:r>
            <a:b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</a:br>
            <a:r>
              <a:rPr kumimoji="0" lang="en-GB" alt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W6</a:t>
            </a:r>
            <a:endParaRPr kumimoji="0" lang="en-GB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38" name="Prostokąt 65"/>
          <p:cNvSpPr>
            <a:spLocks noChangeArrowheads="1"/>
          </p:cNvSpPr>
          <p:nvPr/>
        </p:nvSpPr>
        <p:spPr bwMode="auto">
          <a:xfrm>
            <a:off x="8266628" y="3589148"/>
            <a:ext cx="596831" cy="594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r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V4</a:t>
            </a:r>
            <a:b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</a:br>
            <a:r>
              <a:rPr kumimoji="0" lang="en-GB" alt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W12</a:t>
            </a:r>
            <a:endParaRPr kumimoji="0" lang="en-GB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39" name="Prostokąt 65"/>
          <p:cNvSpPr>
            <a:spLocks noChangeArrowheads="1"/>
          </p:cNvSpPr>
          <p:nvPr/>
        </p:nvSpPr>
        <p:spPr bwMode="auto">
          <a:xfrm>
            <a:off x="9088866" y="3589148"/>
            <a:ext cx="568714" cy="594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r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V5</a:t>
            </a:r>
            <a:b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</a:br>
            <a:r>
              <a:rPr kumimoji="0" lang="en-GB" alt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W24</a:t>
            </a:r>
            <a:endParaRPr kumimoji="0" lang="en-GB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40" name="Prostokąt 65"/>
          <p:cNvSpPr>
            <a:spLocks noChangeArrowheads="1"/>
          </p:cNvSpPr>
          <p:nvPr/>
        </p:nvSpPr>
        <p:spPr bwMode="auto">
          <a:xfrm>
            <a:off x="9453229" y="3589148"/>
            <a:ext cx="1238966" cy="594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TC3</a:t>
            </a:r>
            <a:b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</a:br>
            <a:r>
              <a:rPr kumimoji="0" lang="en-GB" alt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W36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7576269" y="1574766"/>
            <a:ext cx="66684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FCM </a:t>
            </a:r>
            <a:r>
              <a:rPr kumimoji="0" lang="en-GB" altLang="pl-PL" sz="16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(1)</a:t>
            </a:r>
          </a:p>
        </p:txBody>
      </p:sp>
      <p:sp>
        <p:nvSpPr>
          <p:cNvPr id="42" name="Line 7"/>
          <p:cNvSpPr>
            <a:spLocks noChangeShapeType="1"/>
          </p:cNvSpPr>
          <p:nvPr/>
        </p:nvSpPr>
        <p:spPr bwMode="auto">
          <a:xfrm flipV="1">
            <a:off x="6387251" y="1824118"/>
            <a:ext cx="0" cy="13782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43" name="Line 23"/>
          <p:cNvSpPr>
            <a:spLocks noChangeShapeType="1"/>
          </p:cNvSpPr>
          <p:nvPr/>
        </p:nvSpPr>
        <p:spPr bwMode="auto">
          <a:xfrm>
            <a:off x="6380650" y="1974053"/>
            <a:ext cx="281855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8407083" y="1572740"/>
            <a:ext cx="66684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FCM </a:t>
            </a:r>
            <a:r>
              <a:rPr kumimoji="0" lang="en-GB" altLang="pl-PL" sz="16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(</a:t>
            </a:r>
            <a:r>
              <a:rPr lang="en-GB" altLang="pl-PL" sz="1600" b="1" u="none" baseline="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2</a:t>
            </a:r>
            <a:r>
              <a:rPr kumimoji="0" lang="en-GB" altLang="pl-PL" sz="16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)</a:t>
            </a: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9158670" y="1574766"/>
            <a:ext cx="872043" cy="244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FCM </a:t>
            </a:r>
            <a:r>
              <a:rPr kumimoji="0" lang="en-GB" altLang="pl-PL" sz="16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(2</a:t>
            </a:r>
            <a:r>
              <a:rPr lang="en-GB" altLang="pl-PL" sz="1600" b="1" u="none" baseline="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)</a:t>
            </a:r>
            <a:endParaRPr kumimoji="0" lang="en-GB" altLang="pl-PL" sz="16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46" name="Line 7"/>
          <p:cNvSpPr>
            <a:spLocks noChangeShapeType="1"/>
          </p:cNvSpPr>
          <p:nvPr/>
        </p:nvSpPr>
        <p:spPr bwMode="auto">
          <a:xfrm flipV="1">
            <a:off x="7104198" y="1824118"/>
            <a:ext cx="0" cy="13782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47" name="Line 7"/>
          <p:cNvSpPr>
            <a:spLocks noChangeShapeType="1"/>
          </p:cNvSpPr>
          <p:nvPr/>
        </p:nvSpPr>
        <p:spPr bwMode="auto">
          <a:xfrm flipV="1">
            <a:off x="9342105" y="1824118"/>
            <a:ext cx="0" cy="13782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48" name="Line 23"/>
          <p:cNvSpPr>
            <a:spLocks noChangeShapeType="1"/>
          </p:cNvSpPr>
          <p:nvPr/>
        </p:nvSpPr>
        <p:spPr bwMode="auto">
          <a:xfrm>
            <a:off x="9199074" y="1974053"/>
            <a:ext cx="1663279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 flipV="1">
            <a:off x="10083365" y="1824118"/>
            <a:ext cx="0" cy="13782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50" name="Line 7"/>
          <p:cNvSpPr>
            <a:spLocks noChangeShapeType="1"/>
          </p:cNvSpPr>
          <p:nvPr/>
        </p:nvSpPr>
        <p:spPr bwMode="auto">
          <a:xfrm flipV="1">
            <a:off x="10796388" y="1820067"/>
            <a:ext cx="0" cy="13782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52" name="Line 7"/>
          <p:cNvSpPr>
            <a:spLocks noChangeShapeType="1"/>
          </p:cNvSpPr>
          <p:nvPr/>
        </p:nvSpPr>
        <p:spPr bwMode="auto">
          <a:xfrm flipV="1">
            <a:off x="7837069" y="1825775"/>
            <a:ext cx="0" cy="13782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53" name="Line 7"/>
          <p:cNvSpPr>
            <a:spLocks noChangeShapeType="1"/>
          </p:cNvSpPr>
          <p:nvPr/>
        </p:nvSpPr>
        <p:spPr bwMode="auto">
          <a:xfrm flipV="1">
            <a:off x="8572927" y="1821722"/>
            <a:ext cx="0" cy="13782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54" name="Line 7"/>
          <p:cNvSpPr>
            <a:spLocks noChangeShapeType="1"/>
          </p:cNvSpPr>
          <p:nvPr/>
        </p:nvSpPr>
        <p:spPr bwMode="auto">
          <a:xfrm flipV="1">
            <a:off x="6387251" y="3437294"/>
            <a:ext cx="0" cy="137828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55" name="Line 7"/>
          <p:cNvSpPr>
            <a:spLocks noChangeShapeType="1"/>
          </p:cNvSpPr>
          <p:nvPr/>
        </p:nvSpPr>
        <p:spPr bwMode="auto">
          <a:xfrm flipV="1">
            <a:off x="7115833" y="3437294"/>
            <a:ext cx="0" cy="137828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5479" tIns="22622" rIns="15479" bIns="2262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56" name="Prostokąt 65"/>
          <p:cNvSpPr>
            <a:spLocks noChangeArrowheads="1"/>
          </p:cNvSpPr>
          <p:nvPr/>
        </p:nvSpPr>
        <p:spPr bwMode="auto">
          <a:xfrm>
            <a:off x="6500814" y="3589148"/>
            <a:ext cx="1238966" cy="594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TC2</a:t>
            </a:r>
            <a:b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</a:br>
            <a:r>
              <a:rPr kumimoji="0" lang="en-GB" alt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W4</a:t>
            </a:r>
          </a:p>
        </p:txBody>
      </p:sp>
      <p:sp>
        <p:nvSpPr>
          <p:cNvPr id="57" name="Prostokąt 65"/>
          <p:cNvSpPr>
            <a:spLocks noChangeArrowheads="1"/>
          </p:cNvSpPr>
          <p:nvPr/>
        </p:nvSpPr>
        <p:spPr bwMode="auto">
          <a:xfrm>
            <a:off x="5758618" y="3589148"/>
            <a:ext cx="1238966" cy="594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TC1</a:t>
            </a:r>
            <a:br>
              <a:rPr kumimoji="0" lang="en-GB" alt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</a:br>
            <a:r>
              <a:rPr kumimoji="0" lang="en-GB" alt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W2</a:t>
            </a:r>
          </a:p>
        </p:txBody>
      </p:sp>
      <p:sp>
        <p:nvSpPr>
          <p:cNvPr id="60" name="Rounded Rectangle 43"/>
          <p:cNvSpPr/>
          <p:nvPr/>
        </p:nvSpPr>
        <p:spPr bwMode="auto">
          <a:xfrm>
            <a:off x="4185296" y="2363656"/>
            <a:ext cx="1793448" cy="67971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Times New Roman" pitchFamily="18" charset="0"/>
              </a:rPr>
              <a:t>Randomi</a:t>
            </a:r>
            <a:r>
              <a:rPr lang="en-GB" sz="1600" b="1" u="none" dirty="0">
                <a:solidFill>
                  <a:srgbClr val="FFFFFF"/>
                </a:solidFill>
                <a:cs typeface="Times New Roman" pitchFamily="18" charset="0"/>
              </a:rPr>
              <a:t>s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Times New Roman" pitchFamily="18" charset="0"/>
              </a:rPr>
              <a:t>ation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Times New Roman" pitchFamily="18" charset="0"/>
              </a:rPr>
              <a:t> 1:1</a:t>
            </a:r>
          </a:p>
        </p:txBody>
      </p:sp>
      <p:sp>
        <p:nvSpPr>
          <p:cNvPr id="61" name="Prostokąt 10"/>
          <p:cNvSpPr/>
          <p:nvPr/>
        </p:nvSpPr>
        <p:spPr bwMode="auto">
          <a:xfrm>
            <a:off x="614624" y="4452481"/>
            <a:ext cx="2041606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D2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2C50"/>
              </a:buClr>
              <a:buSzTx/>
              <a:buFontTx/>
              <a:buNone/>
              <a:tabLst/>
              <a:defRPr/>
            </a:pPr>
            <a:r>
              <a:rPr kumimoji="0" lang="en-GB" alt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Pre-screening</a:t>
            </a:r>
            <a:br>
              <a:rPr kumimoji="0" lang="en-GB" alt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  <a:ea typeface="+mn-ea"/>
                <a:cs typeface="Times New Roman" pitchFamily="18" charset="0"/>
              </a:rPr>
            </a:br>
            <a:r>
              <a:rPr kumimoji="0" lang="en-GB" alt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(in-hospital) </a:t>
            </a:r>
          </a:p>
        </p:txBody>
      </p:sp>
      <p:sp>
        <p:nvSpPr>
          <p:cNvPr id="62" name="Prostokąt 10"/>
          <p:cNvSpPr/>
          <p:nvPr/>
        </p:nvSpPr>
        <p:spPr bwMode="auto">
          <a:xfrm>
            <a:off x="2661391" y="4452481"/>
            <a:ext cx="3317353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D2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2C50"/>
              </a:buClr>
              <a:buSzTx/>
              <a:buFontTx/>
              <a:buNone/>
              <a:tabLst/>
              <a:defRPr/>
            </a:pPr>
            <a:r>
              <a:rPr kumimoji="0" lang="en-GB" alt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Screening / Randomisation</a:t>
            </a:r>
          </a:p>
        </p:txBody>
      </p:sp>
      <p:sp>
        <p:nvSpPr>
          <p:cNvPr id="63" name="Prostokąt 10"/>
          <p:cNvSpPr/>
          <p:nvPr/>
        </p:nvSpPr>
        <p:spPr bwMode="auto">
          <a:xfrm>
            <a:off x="6003986" y="4452481"/>
            <a:ext cx="3329796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D2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2C50"/>
              </a:buClr>
              <a:buSzTx/>
              <a:buFontTx/>
              <a:buNone/>
              <a:tabLst/>
              <a:defRPr/>
            </a:pPr>
            <a:r>
              <a:rPr kumimoji="0" lang="en-GB" alt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  <a:cs typeface="Times New Roman" pitchFamily="18" charset="0"/>
              </a:rPr>
              <a:t>Follow-up / </a:t>
            </a:r>
            <a:br>
              <a:rPr kumimoji="0" lang="en-GB" alt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  <a:cs typeface="Times New Roman" pitchFamily="18" charset="0"/>
              </a:rPr>
            </a:br>
            <a:r>
              <a:rPr kumimoji="0" lang="en-GB" alt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  <a:cs typeface="Times New Roman" pitchFamily="18" charset="0"/>
              </a:rPr>
              <a:t>Study treatment administration </a:t>
            </a:r>
            <a:r>
              <a:rPr kumimoji="0" lang="en-GB" altLang="pl-PL" sz="1400" b="1" i="0" u="none" strike="noStrike" kern="1200" cap="none" spc="0" normalizeH="0" baseline="3000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  <a:cs typeface="Times New Roman" pitchFamily="18" charset="0"/>
              </a:rPr>
              <a:t>(1)</a:t>
            </a:r>
            <a:r>
              <a:rPr lang="en-GB" altLang="pl-PL" sz="1400" b="1" u="none" baseline="30000" dirty="0">
                <a:solidFill>
                  <a:srgbClr val="1D254B"/>
                </a:solidFill>
                <a:cs typeface="Times New Roman" pitchFamily="18" charset="0"/>
              </a:rPr>
              <a:t>(2)</a:t>
            </a:r>
            <a:r>
              <a:rPr kumimoji="0" lang="en-GB" alt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  <a:cs typeface="Times New Roman" pitchFamily="18" charset="0"/>
              </a:rPr>
              <a:t> </a:t>
            </a:r>
            <a:endParaRPr kumimoji="0" lang="en-GB" altLang="pl-PL" sz="1400" b="1" i="0" u="none" strike="noStrike" kern="1200" cap="none" spc="0" normalizeH="0" baseline="30000" noProof="0" dirty="0">
              <a:ln>
                <a:noFill/>
              </a:ln>
              <a:solidFill>
                <a:srgbClr val="1D254B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64" name="Prostokąt 10"/>
          <p:cNvSpPr/>
          <p:nvPr/>
        </p:nvSpPr>
        <p:spPr bwMode="auto">
          <a:xfrm>
            <a:off x="9346023" y="4452481"/>
            <a:ext cx="1489412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D2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2C50"/>
              </a:buClr>
              <a:buSzTx/>
              <a:buFontTx/>
              <a:buNone/>
              <a:tabLst/>
              <a:defRPr/>
            </a:pPr>
            <a:r>
              <a:rPr kumimoji="0" lang="en-GB" alt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Follow-up</a:t>
            </a:r>
          </a:p>
        </p:txBody>
      </p:sp>
      <p:sp>
        <p:nvSpPr>
          <p:cNvPr id="65" name="pole tekstowe 15"/>
          <p:cNvSpPr txBox="1">
            <a:spLocks noChangeArrowheads="1"/>
          </p:cNvSpPr>
          <p:nvPr/>
        </p:nvSpPr>
        <p:spPr bwMode="auto">
          <a:xfrm>
            <a:off x="69275" y="5748011"/>
            <a:ext cx="912564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pl-PL" sz="1400" u="none" baseline="30000" dirty="0">
                <a:solidFill>
                  <a:srgbClr val="360F39"/>
                </a:solidFill>
                <a:latin typeface="+mn-lt"/>
                <a:cs typeface="Times New Roman" pitchFamily="18" charset="0"/>
              </a:rPr>
              <a:t>1</a:t>
            </a:r>
            <a:r>
              <a:rPr kumimoji="0" lang="en-GB" altLang="pl-PL" sz="1400" b="0" i="0" u="none" strike="noStrike" kern="1200" cap="none" spc="0" normalizeH="0" baseline="30000" noProof="0" dirty="0">
                <a:ln>
                  <a:noFill/>
                </a:ln>
                <a:solidFill>
                  <a:srgbClr val="360F39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</a:t>
            </a:r>
            <a:r>
              <a:rPr kumimoji="0" lang="en-GB" altLang="pl-PL" sz="1400" b="0" i="0" u="none" strike="noStrike" kern="1200" cap="none" spc="0" normalizeH="0" baseline="0" noProof="0" dirty="0">
                <a:ln>
                  <a:noFill/>
                </a:ln>
                <a:solidFill>
                  <a:srgbClr val="360F39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The repletion dose of study treatment will be administered based on the </a:t>
            </a:r>
            <a:r>
              <a:rPr lang="en-GB" altLang="pl-PL" sz="1400" u="none" dirty="0">
                <a:solidFill>
                  <a:srgbClr val="360F39"/>
                </a:solidFill>
                <a:latin typeface="+mn-lt"/>
                <a:cs typeface="Times New Roman" pitchFamily="18" charset="0"/>
              </a:rPr>
              <a:t>iron need assessed at the baseline </a:t>
            </a:r>
            <a:r>
              <a:rPr kumimoji="0" lang="en-GB" altLang="pl-PL" sz="1400" b="0" i="0" u="none" strike="noStrike" kern="1200" cap="none" spc="0" normalizeH="0" baseline="0" noProof="0" dirty="0">
                <a:ln>
                  <a:noFill/>
                </a:ln>
                <a:solidFill>
                  <a:srgbClr val="360F39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visit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pl-PL" sz="1400" u="none" baseline="30000" dirty="0">
                <a:solidFill>
                  <a:srgbClr val="360F39"/>
                </a:solidFill>
                <a:latin typeface="+mn-lt"/>
                <a:cs typeface="Times New Roman" pitchFamily="18" charset="0"/>
              </a:rPr>
              <a:t>2</a:t>
            </a:r>
            <a:r>
              <a:rPr kumimoji="0" lang="en-GB" altLang="pl-PL" sz="1400" b="0" i="0" u="none" strike="noStrike" kern="1200" cap="none" spc="0" normalizeH="0" baseline="30000" noProof="0" dirty="0">
                <a:ln>
                  <a:noFill/>
                </a:ln>
                <a:solidFill>
                  <a:srgbClr val="360F39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</a:t>
            </a:r>
            <a:r>
              <a:rPr kumimoji="0" lang="en-GB" altLang="pl-PL" sz="1400" b="0" i="0" u="none" strike="noStrike" kern="1200" cap="none" spc="0" normalizeH="0" baseline="0" noProof="0" dirty="0">
                <a:ln>
                  <a:noFill/>
                </a:ln>
                <a:solidFill>
                  <a:srgbClr val="360F39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Study treatment to be administered only if iron deficiency </a:t>
            </a:r>
            <a:r>
              <a:rPr lang="en-GB" altLang="pl-PL" sz="1400" u="none" dirty="0">
                <a:solidFill>
                  <a:srgbClr val="360F39"/>
                </a:solidFill>
                <a:latin typeface="+mn-lt"/>
                <a:cs typeface="Times New Roman" pitchFamily="18" charset="0"/>
              </a:rPr>
              <a:t>persisted</a:t>
            </a:r>
            <a:endParaRPr kumimoji="0" lang="en-GB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360F39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5" name="Prostokąt 5">
            <a:extLst>
              <a:ext uri="{FF2B5EF4-FFF2-40B4-BE49-F238E27FC236}">
                <a16:creationId xmlns:a16="http://schemas.microsoft.com/office/drawing/2014/main" id="{CAADE9C4-B244-4EBA-A8EF-99EDD7ECF639}"/>
              </a:ext>
            </a:extLst>
          </p:cNvPr>
          <p:cNvSpPr/>
          <p:nvPr/>
        </p:nvSpPr>
        <p:spPr>
          <a:xfrm>
            <a:off x="7379039" y="6563762"/>
            <a:ext cx="45570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b="1" u="none" dirty="0"/>
              <a:t>Ponikowski P, et al. </a:t>
            </a:r>
            <a:r>
              <a:rPr lang="en-GB" sz="1200" b="1" i="1" u="none" dirty="0" err="1"/>
              <a:t>Eur</a:t>
            </a:r>
            <a:r>
              <a:rPr lang="en-GB" sz="1200" b="1" i="1" u="none" dirty="0"/>
              <a:t> J Heart Fail</a:t>
            </a:r>
            <a:r>
              <a:rPr lang="en-GB" sz="1200" b="1" u="none" dirty="0"/>
              <a:t>. 2019;21(12):1651-1658. </a:t>
            </a:r>
            <a:endParaRPr lang="en-GB" altLang="en-US" sz="1200" b="1" u="none" dirty="0"/>
          </a:p>
        </p:txBody>
      </p:sp>
      <p:sp>
        <p:nvSpPr>
          <p:cNvPr id="59" name="Slide Number Placeholder 6">
            <a:extLst>
              <a:ext uri="{FF2B5EF4-FFF2-40B4-BE49-F238E27FC236}">
                <a16:creationId xmlns:a16="http://schemas.microsoft.com/office/drawing/2014/main" id="{BF18E6E2-C5D9-4D37-8C8B-D3734FEF42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19576" y="6563762"/>
            <a:ext cx="1125648" cy="231924"/>
          </a:xfrm>
        </p:spPr>
        <p:txBody>
          <a:bodyPr/>
          <a:lstStyle/>
          <a:p>
            <a:fld id="{FC72E823-7956-4234-A519-8D57F8541519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95B6F1-5A65-4887-AC61-B123CD353087}"/>
              </a:ext>
            </a:extLst>
          </p:cNvPr>
          <p:cNvSpPr/>
          <p:nvPr/>
        </p:nvSpPr>
        <p:spPr>
          <a:xfrm>
            <a:off x="266702" y="6532404"/>
            <a:ext cx="8672070" cy="246221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PL, placebo;</a:t>
            </a:r>
            <a:r>
              <a:rPr kumimoji="0" lang="en-GB" sz="1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TC, telephone contact;</a:t>
            </a:r>
            <a:r>
              <a:rPr kumimoji="0" lang="en-GB" sz="1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V, visit; W, week.</a:t>
            </a:r>
          </a:p>
        </p:txBody>
      </p:sp>
    </p:spTree>
    <p:extLst>
      <p:ext uri="{BB962C8B-B14F-4D97-AF65-F5344CB8AC3E}">
        <p14:creationId xmlns:p14="http://schemas.microsoft.com/office/powerpoint/2010/main" val="1928052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C33A2-052C-3B47-A907-88D77555A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1D254B"/>
                </a:solidFill>
              </a:rPr>
              <a:t>Key Eligibility Criteria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080D222-98AE-8846-8FEF-7F627E35E61F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818067548"/>
              </p:ext>
            </p:extLst>
          </p:nvPr>
        </p:nvGraphicFramePr>
        <p:xfrm>
          <a:off x="327804" y="1178236"/>
          <a:ext cx="5651674" cy="4635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1674">
                  <a:extLst>
                    <a:ext uri="{9D8B030D-6E8A-4147-A177-3AD203B41FA5}">
                      <a16:colId xmlns:a16="http://schemas.microsoft.com/office/drawing/2014/main" val="1310708070"/>
                    </a:ext>
                  </a:extLst>
                </a:gridCol>
              </a:tblGrid>
              <a:tr h="623140">
                <a:tc>
                  <a:txBody>
                    <a:bodyPr/>
                    <a:lstStyle/>
                    <a:p>
                      <a:pPr algn="ctr"/>
                      <a:r>
                        <a:rPr lang="en-GB" b="1" u="none" noProof="0" dirty="0">
                          <a:latin typeface="+mj-lt"/>
                        </a:rPr>
                        <a:t>Inclusion criteria </a:t>
                      </a:r>
                      <a:endParaRPr lang="en-GB" noProof="0" dirty="0">
                        <a:latin typeface="+mj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869367"/>
                  </a:ext>
                </a:extLst>
              </a:tr>
              <a:tr h="40128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Hospitalisation for </a:t>
                      </a:r>
                      <a:r>
                        <a:rPr lang="en-GB" sz="1800" b="1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a</a:t>
                      </a:r>
                      <a:r>
                        <a:rPr lang="en-GB" sz="1800" b="1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cute HF</a:t>
                      </a:r>
                      <a:r>
                        <a:rPr lang="en-GB" sz="1800" b="1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br>
                        <a:rPr lang="en-GB" sz="1800" b="1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</a:br>
                      <a:r>
                        <a:rPr lang="en-GB" sz="18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confirmed by</a:t>
                      </a:r>
                      <a:r>
                        <a:rPr lang="en-GB" sz="1800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GB" sz="18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signs</a:t>
                      </a:r>
                      <a:r>
                        <a:rPr lang="en-GB" sz="1800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/</a:t>
                      </a:r>
                      <a:r>
                        <a:rPr lang="en-GB" sz="18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symptoms of acute HF</a:t>
                      </a:r>
                      <a:r>
                        <a:rPr lang="en-GB" sz="1800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and </a:t>
                      </a:r>
                      <a:r>
                        <a:rPr lang="en-GB" sz="18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elevated natriuretic peptide (BNP or NT-</a:t>
                      </a:r>
                      <a:r>
                        <a:rPr lang="en-GB" sz="1800" noProof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proBNP</a:t>
                      </a:r>
                      <a:r>
                        <a:rPr lang="en-GB" sz="18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) levels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800" u="none" kern="120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u="none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Iron deficiency: </a:t>
                      </a:r>
                      <a:br>
                        <a:rPr lang="en-GB" sz="1800" b="1" u="none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</a:br>
                      <a:r>
                        <a:rPr lang="en-GB" sz="1800" b="0" u="none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serum ferritin &lt;100 ng/mL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u="none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OR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u="none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serum</a:t>
                      </a:r>
                      <a:r>
                        <a:rPr lang="en-GB" sz="1800" b="0" u="none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ferritin 100-299 ng/mL and </a:t>
                      </a:r>
                      <a:r>
                        <a:rPr lang="en-GB" sz="1800" b="0" u="none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TSAT &lt;20%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u="none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u="none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Left ventricular ejection fraction</a:t>
                      </a:r>
                      <a:r>
                        <a:rPr lang="en-GB" sz="1800" b="1" u="none" kern="1200" baseline="300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i="1" u="none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GB" sz="1800" b="1" u="none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50% </a:t>
                      </a:r>
                      <a:br>
                        <a:rPr lang="en-GB" sz="1800" b="1" u="none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u="none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not older than 12 months prior</a:t>
                      </a:r>
                      <a:r>
                        <a:rPr lang="en-GB" sz="1800" b="0" u="none" kern="1200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to</a:t>
                      </a:r>
                      <a:r>
                        <a:rPr lang="en-GB" sz="1800" b="0" u="none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randomization</a:t>
                      </a:r>
                    </a:p>
                  </a:txBody>
                  <a:tcPr marT="64008" marB="6400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824945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F2CF04E0-3428-1341-9BC1-C02ACAD77D4D}"/>
              </a:ext>
            </a:extLst>
          </p:cNvPr>
          <p:cNvSpPr/>
          <p:nvPr/>
        </p:nvSpPr>
        <p:spPr>
          <a:xfrm>
            <a:off x="266702" y="5916851"/>
            <a:ext cx="7112337" cy="861774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3000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a</a:t>
            </a:r>
            <a:r>
              <a:rPr kumimoji="0" lang="en-GB" sz="1000" b="0" i="1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&lt;</a:t>
            </a:r>
            <a:r>
              <a:rPr kumimoji="0" lang="en-GB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10 g/</a:t>
            </a:r>
            <a:r>
              <a:rPr kumimoji="0" lang="en-GB" sz="1000" b="0" i="0" u="none" strike="noStrike" kern="1200" cap="none" spc="0" normalizeH="0" baseline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dL</a:t>
            </a:r>
            <a:r>
              <a:rPr kumimoji="0" lang="en-GB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for sites in The Netherlands, Spain and Singapore.</a:t>
            </a:r>
          </a:p>
          <a:p>
            <a:pPr lvl="0">
              <a:defRPr/>
            </a:pPr>
            <a:r>
              <a:rPr kumimoji="0" lang="en-GB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ACS, acute coronary syndrome; BNP, B-type natriuretic peptide; CABG, coronary artery bypass grafting; CRT, cardiac resynchronization therapy; </a:t>
            </a:r>
            <a:r>
              <a:rPr lang="en-GB" sz="1000" u="none" dirty="0"/>
              <a:t>ESA, erythropoiesis stimulating agent; </a:t>
            </a:r>
            <a:r>
              <a:rPr kumimoji="0" lang="en-GB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Hb, haemoglobin; </a:t>
            </a:r>
            <a:r>
              <a:rPr kumimoji="0" lang="en-GB" sz="1000" b="0" i="0" u="none" strike="noStrike" kern="1200" cap="none" spc="0" normalizeH="0" baseline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i.v.</a:t>
            </a:r>
            <a:r>
              <a:rPr kumimoji="0" lang="en-GB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, intravenous; NT-</a:t>
            </a:r>
            <a:r>
              <a:rPr kumimoji="0" lang="en-GB" sz="1000" b="0" i="0" u="none" strike="noStrike" kern="1200" cap="none" spc="0" normalizeH="0" baseline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proBNP</a:t>
            </a:r>
            <a:r>
              <a:rPr kumimoji="0" lang="en-GB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, </a:t>
            </a:r>
            <a:br>
              <a:rPr kumimoji="0" lang="en-GB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</a:br>
            <a:r>
              <a:rPr kumimoji="0" lang="en-GB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N-terminal-pro hormone BNP; PTCA, Percutaneous transluminal coronary angioplasty; TIA, transient ischemic attack; TSAT, transferrin saturation. </a:t>
            </a:r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572C8967-32C1-4F5E-B55C-AAED635055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78905"/>
              </p:ext>
            </p:extLst>
          </p:nvPr>
        </p:nvGraphicFramePr>
        <p:xfrm>
          <a:off x="6212524" y="1178234"/>
          <a:ext cx="5812699" cy="4635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2699">
                  <a:extLst>
                    <a:ext uri="{9D8B030D-6E8A-4147-A177-3AD203B41FA5}">
                      <a16:colId xmlns:a16="http://schemas.microsoft.com/office/drawing/2014/main" val="1870497332"/>
                    </a:ext>
                  </a:extLst>
                </a:gridCol>
              </a:tblGrid>
              <a:tr h="637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none" dirty="0">
                          <a:latin typeface="+mj-lt"/>
                        </a:rPr>
                        <a:t>Exclusion criteria </a:t>
                      </a:r>
                      <a:endParaRPr lang="en-US" u="none" dirty="0">
                        <a:latin typeface="+mj-lt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869367"/>
                  </a:ext>
                </a:extLst>
              </a:tr>
              <a:tr h="3998836">
                <a:tc>
                  <a:txBody>
                    <a:bodyPr/>
                    <a:lstStyle/>
                    <a:p>
                      <a:r>
                        <a:rPr lang="en-GB" sz="1800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Clinical evidence of ACS, TIA, or stroke within 30 days</a:t>
                      </a:r>
                    </a:p>
                    <a:p>
                      <a:endParaRPr lang="en-GB" sz="1800" kern="120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CABG, PTCA, cardiac device implantation (including CRT)</a:t>
                      </a:r>
                      <a:r>
                        <a:rPr lang="en-GB" sz="1800" kern="1200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within 30 days </a:t>
                      </a:r>
                    </a:p>
                    <a:p>
                      <a:endParaRPr lang="en-GB" sz="1800" kern="120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noProof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Hb</a:t>
                      </a:r>
                      <a:r>
                        <a:rPr lang="en-GB" sz="1800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&lt;8 g/</a:t>
                      </a:r>
                      <a:r>
                        <a:rPr lang="en-GB" sz="1800" kern="1200" noProof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r>
                        <a:rPr lang="en-GB" sz="1800" kern="1200" baseline="30000" noProof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GB" sz="1800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or &gt;15 g/</a:t>
                      </a:r>
                      <a:r>
                        <a:rPr lang="en-GB" sz="1800" kern="1200" noProof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endParaRPr lang="en-GB" sz="1800" kern="120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kern="120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Active infection requiring anti-microbial treatment during an index hospitalisation</a:t>
                      </a:r>
                    </a:p>
                    <a:p>
                      <a:endParaRPr lang="en-GB" sz="1800" b="0" i="0" u="none" strike="noStrike" kern="1200" baseline="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0" i="0" u="none" strike="noStrike" kern="1200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ESA, </a:t>
                      </a:r>
                      <a:r>
                        <a:rPr lang="en-GB" sz="1800" b="0" i="0" u="none" strike="noStrike" kern="1200" baseline="0" noProof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i.v.</a:t>
                      </a:r>
                      <a:r>
                        <a:rPr lang="en-GB" sz="1800" b="0" i="0" u="none" strike="noStrike" kern="1200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iron or blood transfusion administered in last </a:t>
                      </a:r>
                      <a:br>
                        <a:rPr lang="pl-PL" sz="1800" b="0" i="0" u="none" strike="noStrike" kern="1200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u="none" strike="noStrike" kern="1200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 months and oral iron (</a:t>
                      </a:r>
                      <a:r>
                        <a:rPr lang="en-GB" sz="1800" b="0" i="1" u="none" strike="noStrike" kern="1200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GB" sz="1800" b="0" i="0" u="none" strike="noStrike" kern="1200" baseline="0" noProof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 mg/day) in previous 4 weeks</a:t>
                      </a:r>
                      <a:endParaRPr lang="en-GB" sz="1800" kern="120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4008" marB="6400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824945"/>
                  </a:ext>
                </a:extLst>
              </a:tr>
            </a:tbl>
          </a:graphicData>
        </a:graphic>
      </p:graphicFrame>
      <p:sp>
        <p:nvSpPr>
          <p:cNvPr id="17" name="Slide Number Placeholder 6">
            <a:extLst>
              <a:ext uri="{FF2B5EF4-FFF2-40B4-BE49-F238E27FC236}">
                <a16:creationId xmlns:a16="http://schemas.microsoft.com/office/drawing/2014/main" id="{7BF7975F-56E4-48C8-87E2-58FFC420D83D}"/>
              </a:ext>
            </a:extLst>
          </p:cNvPr>
          <p:cNvSpPr txBox="1">
            <a:spLocks/>
          </p:cNvSpPr>
          <p:nvPr/>
        </p:nvSpPr>
        <p:spPr>
          <a:xfrm>
            <a:off x="11019576" y="6563762"/>
            <a:ext cx="1125648" cy="23192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u="sng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u="sng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u="sng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u="sng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72E823-7956-4234-A519-8D57F8541519}" type="slidenum">
              <a:rPr kumimoji="0" lang="en-GB" altLang="en-US" sz="1000" b="0" i="0" u="none" strike="noStrike" kern="1200" cap="none" spc="0" normalizeH="0" baseline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000" b="0" i="0" u="none" strike="noStrike" kern="1200" cap="none" spc="0" normalizeH="0" baseline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Prostokąt 5">
            <a:extLst>
              <a:ext uri="{FF2B5EF4-FFF2-40B4-BE49-F238E27FC236}">
                <a16:creationId xmlns:a16="http://schemas.microsoft.com/office/drawing/2014/main" id="{16BE4D90-C53B-43D2-B518-F098CB07BA1C}"/>
              </a:ext>
            </a:extLst>
          </p:cNvPr>
          <p:cNvSpPr/>
          <p:nvPr/>
        </p:nvSpPr>
        <p:spPr>
          <a:xfrm>
            <a:off x="7379039" y="6563762"/>
            <a:ext cx="45570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b="1" u="none" dirty="0"/>
              <a:t>Ponikowski P, et al. </a:t>
            </a:r>
            <a:r>
              <a:rPr lang="en-GB" sz="1200" b="1" i="1" u="none" dirty="0" err="1"/>
              <a:t>Eur</a:t>
            </a:r>
            <a:r>
              <a:rPr lang="en-GB" sz="1200" b="1" i="1" u="none" dirty="0"/>
              <a:t> J Heart Fail</a:t>
            </a:r>
            <a:r>
              <a:rPr lang="en-GB" sz="1200" b="1" u="none" dirty="0"/>
              <a:t>. 2019;21(12):1651-1658. </a:t>
            </a:r>
            <a:endParaRPr lang="en-GB" altLang="en-US" sz="1200" b="1" u="none" dirty="0"/>
          </a:p>
        </p:txBody>
      </p:sp>
    </p:spTree>
    <p:extLst>
      <p:ext uri="{BB962C8B-B14F-4D97-AF65-F5344CB8AC3E}">
        <p14:creationId xmlns:p14="http://schemas.microsoft.com/office/powerpoint/2010/main" val="167881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08771-CA78-4255-BB35-5B2C2B787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Primary and Secondary Outcomes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F8D492-C6A4-45AA-95AF-BAB58D5BE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72E823-7956-4234-A519-8D57F8541519}" type="slidenum">
              <a:rPr kumimoji="0" lang="en-GB" altLang="en-US" sz="1000" b="0" i="0" u="none" strike="noStrike" kern="1200" cap="none" spc="0" normalizeH="0" baseline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000" b="0" i="0" u="none" strike="noStrike" kern="1200" cap="none" spc="0" normalizeH="0" baseline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rostokąt 5">
            <a:extLst>
              <a:ext uri="{FF2B5EF4-FFF2-40B4-BE49-F238E27FC236}">
                <a16:creationId xmlns:a16="http://schemas.microsoft.com/office/drawing/2014/main" id="{F4F0EEF6-6F9E-4C8D-AA83-C79343E779EE}"/>
              </a:ext>
            </a:extLst>
          </p:cNvPr>
          <p:cNvSpPr/>
          <p:nvPr/>
        </p:nvSpPr>
        <p:spPr>
          <a:xfrm>
            <a:off x="7379039" y="6563762"/>
            <a:ext cx="45570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b="1" u="none" dirty="0"/>
              <a:t>Ponikowski P, et al. </a:t>
            </a:r>
            <a:r>
              <a:rPr lang="en-GB" sz="1200" b="1" i="1" u="none" dirty="0" err="1"/>
              <a:t>Eur</a:t>
            </a:r>
            <a:r>
              <a:rPr lang="en-GB" sz="1200" b="1" i="1" u="none" dirty="0"/>
              <a:t> J Heart Fail</a:t>
            </a:r>
            <a:r>
              <a:rPr lang="en-GB" sz="1200" b="1" u="none" dirty="0"/>
              <a:t>. 2019;21(12):1651-1658. </a:t>
            </a:r>
            <a:endParaRPr lang="en-GB" altLang="en-US" sz="1200" b="1" u="none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1B337FC7-82F3-4E2C-8CF1-75CCB2287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2812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>
                <a:solidFill>
                  <a:srgbClr val="1D254B"/>
                </a:solidFill>
                <a:latin typeface="+mj-lt"/>
              </a:rPr>
              <a:t>Primary</a:t>
            </a:r>
            <a:endParaRPr lang="en-GB" sz="2400" b="1" dirty="0">
              <a:solidFill>
                <a:srgbClr val="1D254B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600"/>
              </a:spcAft>
            </a:pPr>
            <a:r>
              <a:rPr lang="en-GB" sz="2000" dirty="0">
                <a:solidFill>
                  <a:srgbClr val="1D254B"/>
                </a:solidFill>
                <a:latin typeface="+mn-lt"/>
                <a:cs typeface="+mn-cs"/>
              </a:rPr>
              <a:t>Composite of total HF hospitalisations and CV death up to 52 weeks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400" b="1" dirty="0">
                <a:solidFill>
                  <a:srgbClr val="1D254B"/>
                </a:solidFill>
                <a:latin typeface="+mj-lt"/>
              </a:rPr>
              <a:t>Secondary</a:t>
            </a:r>
            <a:endParaRPr lang="en-GB" sz="2400" b="1" dirty="0">
              <a:solidFill>
                <a:srgbClr val="1D254B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000" dirty="0">
                <a:solidFill>
                  <a:srgbClr val="1D254B"/>
                </a:solidFill>
                <a:latin typeface="+mn-lt"/>
                <a:cs typeface="+mn-cs"/>
              </a:rPr>
              <a:t>Total HF hospitalisations 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000" dirty="0">
                <a:solidFill>
                  <a:srgbClr val="1D254B"/>
                </a:solidFill>
                <a:latin typeface="+mn-lt"/>
                <a:cs typeface="+mn-cs"/>
              </a:rPr>
              <a:t>CV death</a:t>
            </a:r>
          </a:p>
          <a:p>
            <a:pPr marL="228600" indent="-228600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000" dirty="0">
                <a:solidFill>
                  <a:srgbClr val="1D254B"/>
                </a:solidFill>
                <a:latin typeface="+mn-lt"/>
                <a:cs typeface="+mn-cs"/>
              </a:rPr>
              <a:t>Time to first HF hospitalisation or CV death</a:t>
            </a:r>
          </a:p>
          <a:p>
            <a:pPr marL="228600" lvl="0" indent="-228600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000" dirty="0">
                <a:solidFill>
                  <a:srgbClr val="1D254B"/>
                </a:solidFill>
                <a:latin typeface="+mn-lt"/>
                <a:cs typeface="+mn-cs"/>
              </a:rPr>
              <a:t>Composite of total CV hospitalisations and CV death</a:t>
            </a:r>
          </a:p>
          <a:p>
            <a:pPr marL="228600" lvl="0" indent="-228600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solidFill>
                  <a:srgbClr val="1D254B"/>
                </a:solidFill>
                <a:latin typeface="+mn-lt"/>
                <a:cs typeface="+mn-cs"/>
              </a:rPr>
              <a:t>Days lost due to HF hospitalisations or CV death</a:t>
            </a:r>
            <a:endParaRPr lang="en-GB" sz="2400" b="1" dirty="0">
              <a:solidFill>
                <a:srgbClr val="1D254B"/>
              </a:solidFill>
              <a:latin typeface="+mj-lt"/>
              <a:cs typeface="+mn-cs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sz="2400" b="1" dirty="0">
                <a:solidFill>
                  <a:srgbClr val="1D254B"/>
                </a:solidFill>
                <a:latin typeface="+mj-lt"/>
                <a:cs typeface="+mn-cs"/>
              </a:rPr>
              <a:t>Safety</a:t>
            </a:r>
          </a:p>
          <a:p>
            <a:pPr marL="228600" indent="-228600"/>
            <a:r>
              <a:rPr lang="en-GB" sz="2000" dirty="0">
                <a:solidFill>
                  <a:srgbClr val="1D254B"/>
                </a:solidFill>
              </a:rPr>
              <a:t>Adverse events</a:t>
            </a:r>
            <a:endParaRPr lang="en-GB" sz="2000" dirty="0">
              <a:solidFill>
                <a:srgbClr val="1D254B"/>
              </a:solidFill>
              <a:latin typeface="+mn-lt"/>
              <a:cs typeface="+mn-cs"/>
            </a:endParaRPr>
          </a:p>
          <a:p>
            <a:endParaRPr lang="en-GB" sz="2000" dirty="0">
              <a:solidFill>
                <a:srgbClr val="1D254B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FA45C3-E2BB-4947-BE45-3AC0D42A4E0D}"/>
              </a:ext>
            </a:extLst>
          </p:cNvPr>
          <p:cNvSpPr/>
          <p:nvPr/>
        </p:nvSpPr>
        <p:spPr>
          <a:xfrm>
            <a:off x="266702" y="6532404"/>
            <a:ext cx="7112337" cy="246221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CV, cardiovascular. </a:t>
            </a:r>
          </a:p>
        </p:txBody>
      </p:sp>
    </p:spTree>
    <p:extLst>
      <p:ext uri="{BB962C8B-B14F-4D97-AF65-F5344CB8AC3E}">
        <p14:creationId xmlns:p14="http://schemas.microsoft.com/office/powerpoint/2010/main" val="80369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07970-E77C-4A0A-9EC3-32B8A47A1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1846"/>
            <a:ext cx="10972800" cy="685802"/>
          </a:xfrm>
        </p:spPr>
        <p:txBody>
          <a:bodyPr/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Study Treatment Dosing Regimen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54876-A671-40D2-898E-46EF04A28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B6C20FD-5D71-4FBE-AD0E-9B65F2855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462748"/>
              </p:ext>
            </p:extLst>
          </p:nvPr>
        </p:nvGraphicFramePr>
        <p:xfrm>
          <a:off x="2398066" y="1684421"/>
          <a:ext cx="9184329" cy="1087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23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3828"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Hb 8 to ≤14 g/dL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Hb &gt;14 to ≤15 g/dL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28">
                <a:tc>
                  <a:txBody>
                    <a:bodyPr/>
                    <a:lstStyle/>
                    <a:p>
                      <a:pPr marR="14351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 mg FCM / placebo</a:t>
                      </a: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334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 mg FCM / 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placebo</a:t>
                      </a: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8768CB28-5D58-430E-914B-99C50802D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190218"/>
              </p:ext>
            </p:extLst>
          </p:nvPr>
        </p:nvGraphicFramePr>
        <p:xfrm>
          <a:off x="2398066" y="3328479"/>
          <a:ext cx="9184330" cy="1250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5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567">
                  <a:extLst>
                    <a:ext uri="{9D8B030D-6E8A-4147-A177-3AD203B41FA5}">
                      <a16:colId xmlns:a16="http://schemas.microsoft.com/office/drawing/2014/main" val="189079306"/>
                    </a:ext>
                  </a:extLst>
                </a:gridCol>
                <a:gridCol w="1500839">
                  <a:extLst>
                    <a:ext uri="{9D8B030D-6E8A-4147-A177-3AD203B41FA5}">
                      <a16:colId xmlns:a16="http://schemas.microsoft.com/office/drawing/2014/main" val="3192664721"/>
                    </a:ext>
                  </a:extLst>
                </a:gridCol>
                <a:gridCol w="1531057">
                  <a:extLst>
                    <a:ext uri="{9D8B030D-6E8A-4147-A177-3AD203B41FA5}">
                      <a16:colId xmlns:a16="http://schemas.microsoft.com/office/drawing/2014/main" val="3486848025"/>
                    </a:ext>
                  </a:extLst>
                </a:gridCol>
                <a:gridCol w="3065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8591">
                <a:tc gridSpan="2"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Hb 8 to ≤10 g/dL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Hb 10 to ≤14 g/dL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Hb &gt;14 to ≤15 g/dL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923"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&lt;70 kg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≥70 kg</a:t>
                      </a: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&lt;70 kg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≥70 kg</a:t>
                      </a: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09629817"/>
                  </a:ext>
                </a:extLst>
              </a:tr>
              <a:tr h="392518"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 mg FCM/ placebo</a:t>
                      </a: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 mg FCM/</a:t>
                      </a:r>
                      <a:b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placebo</a:t>
                      </a: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351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dose</a:t>
                      </a: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 mg FCM/ 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placebo</a:t>
                      </a: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dose</a:t>
                      </a: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EF300AEB-E48D-4666-B4AD-81B5E20F8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982333"/>
              </p:ext>
            </p:extLst>
          </p:nvPr>
        </p:nvGraphicFramePr>
        <p:xfrm>
          <a:off x="2398067" y="5196036"/>
          <a:ext cx="9184328" cy="1017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84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596"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If </a:t>
                      </a:r>
                      <a:r>
                        <a:rPr lang="en-GB" sz="1600" b="1" kern="1200" baseline="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Iron Deficiency P</a:t>
                      </a:r>
                      <a:r>
                        <a:rPr lang="en-GB" sz="1600" b="1" kern="1200" baseline="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ersisted</a:t>
                      </a:r>
                      <a:endParaRPr lang="en-US" sz="16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596">
                <a:tc>
                  <a:txBody>
                    <a:bodyPr/>
                    <a:lstStyle/>
                    <a:p>
                      <a:pPr marL="0" marR="14351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500 mg </a:t>
                      </a:r>
                      <a:r>
                        <a:rPr kumimoji="0" lang="pl-PL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FCM </a:t>
                      </a: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kumimoji="0" 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placebo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 descr="A picture containing food&#10;&#10;Description automatically generated">
            <a:extLst>
              <a:ext uri="{FF2B5EF4-FFF2-40B4-BE49-F238E27FC236}">
                <a16:creationId xmlns:a16="http://schemas.microsoft.com/office/drawing/2014/main" id="{DEAD432B-C79F-4F83-BD53-E6DCD5BD6BF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32"/>
          <a:stretch/>
        </p:blipFill>
        <p:spPr>
          <a:xfrm>
            <a:off x="276447" y="1426536"/>
            <a:ext cx="2121620" cy="15721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64E144-94DF-4725-9992-1920645301C2}"/>
              </a:ext>
            </a:extLst>
          </p:cNvPr>
          <p:cNvSpPr txBox="1"/>
          <p:nvPr/>
        </p:nvSpPr>
        <p:spPr>
          <a:xfrm>
            <a:off x="913583" y="1877487"/>
            <a:ext cx="847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none" dirty="0">
                <a:solidFill>
                  <a:srgbClr val="1D254B"/>
                </a:solidFill>
              </a:rPr>
              <a:t>Week </a:t>
            </a:r>
            <a:br>
              <a:rPr lang="en-US" b="1" u="none" dirty="0">
                <a:solidFill>
                  <a:srgbClr val="1D254B"/>
                </a:solidFill>
              </a:rPr>
            </a:br>
            <a:r>
              <a:rPr lang="en-US" b="1" u="none" dirty="0">
                <a:solidFill>
                  <a:srgbClr val="1D254B"/>
                </a:solidFill>
              </a:rPr>
              <a:t>0</a:t>
            </a:r>
          </a:p>
        </p:txBody>
      </p:sp>
      <p:pic>
        <p:nvPicPr>
          <p:cNvPr id="7" name="Picture 6" descr="A picture containing food&#10;&#10;Description automatically generated">
            <a:extLst>
              <a:ext uri="{FF2B5EF4-FFF2-40B4-BE49-F238E27FC236}">
                <a16:creationId xmlns:a16="http://schemas.microsoft.com/office/drawing/2014/main" id="{73A09CFD-4D2F-4231-949E-C3D11AC7457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32"/>
          <a:stretch/>
        </p:blipFill>
        <p:spPr>
          <a:xfrm>
            <a:off x="276447" y="3176178"/>
            <a:ext cx="2121620" cy="15721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AF25BC2-C195-476B-882B-26F872710E24}"/>
              </a:ext>
            </a:extLst>
          </p:cNvPr>
          <p:cNvSpPr txBox="1"/>
          <p:nvPr/>
        </p:nvSpPr>
        <p:spPr>
          <a:xfrm>
            <a:off x="946241" y="3645143"/>
            <a:ext cx="847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none" dirty="0">
                <a:solidFill>
                  <a:srgbClr val="1D254B"/>
                </a:solidFill>
              </a:rPr>
              <a:t>Week </a:t>
            </a:r>
            <a:br>
              <a:rPr lang="en-US" b="1" u="none" dirty="0">
                <a:solidFill>
                  <a:srgbClr val="1D254B"/>
                </a:solidFill>
              </a:rPr>
            </a:br>
            <a:r>
              <a:rPr lang="en-US" b="1" u="none" dirty="0">
                <a:solidFill>
                  <a:srgbClr val="1D254B"/>
                </a:solidFill>
              </a:rPr>
              <a:t>6</a:t>
            </a:r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32785ED8-F5B9-4CE8-90E5-3606470D54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32"/>
          <a:stretch/>
        </p:blipFill>
        <p:spPr>
          <a:xfrm>
            <a:off x="276447" y="4925820"/>
            <a:ext cx="2121620" cy="15721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5D66A79-02FF-4A4B-AD54-FD4C58C4BB78}"/>
              </a:ext>
            </a:extLst>
          </p:cNvPr>
          <p:cNvSpPr txBox="1"/>
          <p:nvPr/>
        </p:nvSpPr>
        <p:spPr>
          <a:xfrm>
            <a:off x="849464" y="5394892"/>
            <a:ext cx="975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none" dirty="0">
                <a:solidFill>
                  <a:srgbClr val="1D254B"/>
                </a:solidFill>
              </a:rPr>
              <a:t>Weeks </a:t>
            </a:r>
            <a:br>
              <a:rPr lang="en-US" b="1" u="none" dirty="0">
                <a:solidFill>
                  <a:srgbClr val="1D254B"/>
                </a:solidFill>
              </a:rPr>
            </a:br>
            <a:r>
              <a:rPr lang="en-US" b="1" u="none" dirty="0">
                <a:solidFill>
                  <a:srgbClr val="1D254B"/>
                </a:solidFill>
              </a:rPr>
              <a:t>12 + 24</a:t>
            </a:r>
          </a:p>
        </p:txBody>
      </p:sp>
      <p:sp>
        <p:nvSpPr>
          <p:cNvPr id="5" name="Prostokąt 5">
            <a:extLst>
              <a:ext uri="{FF2B5EF4-FFF2-40B4-BE49-F238E27FC236}">
                <a16:creationId xmlns:a16="http://schemas.microsoft.com/office/drawing/2014/main" id="{32EF1369-BA39-428A-A3E2-FE2B189374F0}"/>
              </a:ext>
            </a:extLst>
          </p:cNvPr>
          <p:cNvSpPr/>
          <p:nvPr/>
        </p:nvSpPr>
        <p:spPr>
          <a:xfrm>
            <a:off x="7379039" y="6563762"/>
            <a:ext cx="45570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200" b="1" u="none" dirty="0"/>
              <a:t>Ponikowski P, et al. </a:t>
            </a:r>
            <a:r>
              <a:rPr lang="en-US" sz="1200" b="1" i="1" u="none" dirty="0"/>
              <a:t>Eur J Heart Fail</a:t>
            </a:r>
            <a:r>
              <a:rPr lang="en-US" sz="1200" b="1" u="none" dirty="0"/>
              <a:t>. 2019;21(12):1651-1658. </a:t>
            </a:r>
            <a:endParaRPr lang="en-US" altLang="en-US" sz="1200" b="1" u="none" dirty="0"/>
          </a:p>
        </p:txBody>
      </p:sp>
    </p:spTree>
    <p:extLst>
      <p:ext uri="{BB962C8B-B14F-4D97-AF65-F5344CB8AC3E}">
        <p14:creationId xmlns:p14="http://schemas.microsoft.com/office/powerpoint/2010/main" val="951873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8EE2C-3560-4BAB-AA07-9C180F8D7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Disposition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99794C-C8C0-4C27-AFBF-38FC874CA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2B5CD8A2-4E56-4102-B0CF-EF3DCE85F715}"/>
              </a:ext>
            </a:extLst>
          </p:cNvPr>
          <p:cNvSpPr/>
          <p:nvPr/>
        </p:nvSpPr>
        <p:spPr>
          <a:xfrm>
            <a:off x="7031753" y="4461310"/>
            <a:ext cx="45719" cy="1065996"/>
          </a:xfrm>
          <a:custGeom>
            <a:avLst/>
            <a:gdLst>
              <a:gd name="connsiteX0" fmla="*/ 0 w 0"/>
              <a:gd name="connsiteY0" fmla="*/ 0 h 909537"/>
              <a:gd name="connsiteX1" fmla="*/ 0 w 0"/>
              <a:gd name="connsiteY1" fmla="*/ 909537 h 909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09537">
                <a:moveTo>
                  <a:pt x="0" y="0"/>
                </a:moveTo>
                <a:lnTo>
                  <a:pt x="0" y="909537"/>
                </a:lnTo>
              </a:path>
            </a:pathLst>
          </a:custGeom>
          <a:noFill/>
          <a:ln>
            <a:solidFill>
              <a:srgbClr val="1D254B"/>
            </a:solidFill>
            <a:headEnd type="none" w="med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5EEDB54F-1121-4935-BFD4-59E528645352}"/>
              </a:ext>
            </a:extLst>
          </p:cNvPr>
          <p:cNvSpPr/>
          <p:nvPr/>
        </p:nvSpPr>
        <p:spPr>
          <a:xfrm flipH="1">
            <a:off x="5272282" y="4461310"/>
            <a:ext cx="100148" cy="1065996"/>
          </a:xfrm>
          <a:custGeom>
            <a:avLst/>
            <a:gdLst>
              <a:gd name="connsiteX0" fmla="*/ 0 w 0"/>
              <a:gd name="connsiteY0" fmla="*/ 0 h 909537"/>
              <a:gd name="connsiteX1" fmla="*/ 0 w 0"/>
              <a:gd name="connsiteY1" fmla="*/ 909537 h 909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09537">
                <a:moveTo>
                  <a:pt x="0" y="0"/>
                </a:moveTo>
                <a:lnTo>
                  <a:pt x="0" y="909537"/>
                </a:lnTo>
              </a:path>
            </a:pathLst>
          </a:custGeom>
          <a:noFill/>
          <a:ln>
            <a:solidFill>
              <a:srgbClr val="1D254B"/>
            </a:solidFill>
            <a:headEnd type="none" w="med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EA2F8E-24E1-4009-B4E0-34C5E2935652}"/>
              </a:ext>
            </a:extLst>
          </p:cNvPr>
          <p:cNvSpPr txBox="1"/>
          <p:nvPr/>
        </p:nvSpPr>
        <p:spPr>
          <a:xfrm>
            <a:off x="5267324" y="1182938"/>
            <a:ext cx="1657351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1D254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none" dirty="0">
                <a:solidFill>
                  <a:srgbClr val="1D254B"/>
                </a:solidFill>
              </a:rPr>
              <a:t>Screened</a:t>
            </a:r>
            <a:br>
              <a:rPr lang="en-US" sz="2000" u="none" dirty="0">
                <a:solidFill>
                  <a:srgbClr val="1D254B"/>
                </a:solidFill>
              </a:rPr>
            </a:br>
            <a:r>
              <a:rPr lang="en-US" sz="2000" u="none" dirty="0">
                <a:solidFill>
                  <a:srgbClr val="1D254B"/>
                </a:solidFill>
              </a:rPr>
              <a:t>N=1525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6A88901-5A3F-4B5F-87C6-8563443F9A85}"/>
              </a:ext>
            </a:extLst>
          </p:cNvPr>
          <p:cNvSpPr/>
          <p:nvPr/>
        </p:nvSpPr>
        <p:spPr>
          <a:xfrm>
            <a:off x="6095999" y="1894886"/>
            <a:ext cx="45719" cy="379075"/>
          </a:xfrm>
          <a:custGeom>
            <a:avLst/>
            <a:gdLst>
              <a:gd name="connsiteX0" fmla="*/ 0 w 0"/>
              <a:gd name="connsiteY0" fmla="*/ 0 h 909537"/>
              <a:gd name="connsiteX1" fmla="*/ 0 w 0"/>
              <a:gd name="connsiteY1" fmla="*/ 909537 h 909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09537">
                <a:moveTo>
                  <a:pt x="0" y="0"/>
                </a:moveTo>
                <a:lnTo>
                  <a:pt x="0" y="909537"/>
                </a:lnTo>
              </a:path>
            </a:pathLst>
          </a:custGeom>
          <a:noFill/>
          <a:ln>
            <a:solidFill>
              <a:srgbClr val="1D254B"/>
            </a:solidFill>
            <a:headEnd type="none" w="med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CCEA72-5738-484F-B41D-D36E84971681}"/>
              </a:ext>
            </a:extLst>
          </p:cNvPr>
          <p:cNvSpPr txBox="1"/>
          <p:nvPr/>
        </p:nvSpPr>
        <p:spPr>
          <a:xfrm>
            <a:off x="4542956" y="3741820"/>
            <a:ext cx="1600200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1D254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none" dirty="0">
                <a:solidFill>
                  <a:srgbClr val="1D254B"/>
                </a:solidFill>
              </a:rPr>
              <a:t>FCM</a:t>
            </a:r>
            <a:br>
              <a:rPr lang="en-US" sz="2000" u="none" dirty="0">
                <a:solidFill>
                  <a:srgbClr val="1D254B"/>
                </a:solidFill>
              </a:rPr>
            </a:br>
            <a:r>
              <a:rPr lang="en-US" sz="2000" u="none" dirty="0">
                <a:solidFill>
                  <a:srgbClr val="1D254B"/>
                </a:solidFill>
              </a:rPr>
              <a:t>N=567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6B1991-71A3-41C4-B1F9-69ED04B3599F}"/>
              </a:ext>
            </a:extLst>
          </p:cNvPr>
          <p:cNvSpPr txBox="1"/>
          <p:nvPr/>
        </p:nvSpPr>
        <p:spPr>
          <a:xfrm>
            <a:off x="6220362" y="3741820"/>
            <a:ext cx="1603292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1D254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none" dirty="0">
                <a:solidFill>
                  <a:srgbClr val="1D254B"/>
                </a:solidFill>
              </a:rPr>
              <a:t>Placebo</a:t>
            </a:r>
            <a:br>
              <a:rPr lang="en-US" sz="2000" u="none" dirty="0">
                <a:solidFill>
                  <a:srgbClr val="1D254B"/>
                </a:solidFill>
              </a:rPr>
            </a:br>
            <a:r>
              <a:rPr lang="en-US" sz="2000" u="none" dirty="0">
                <a:solidFill>
                  <a:srgbClr val="1D254B"/>
                </a:solidFill>
              </a:rPr>
              <a:t>N=565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B4C7EAC-2355-4D70-A6D6-85FF155B74F6}"/>
              </a:ext>
            </a:extLst>
          </p:cNvPr>
          <p:cNvGrpSpPr/>
          <p:nvPr/>
        </p:nvGrpSpPr>
        <p:grpSpPr>
          <a:xfrm>
            <a:off x="5372430" y="3110990"/>
            <a:ext cx="1649573" cy="612843"/>
            <a:chOff x="5306438" y="2469204"/>
            <a:chExt cx="1649573" cy="61284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959858-EB0D-49DC-A7D8-B79A69F744A8}"/>
                </a:ext>
              </a:extLst>
            </p:cNvPr>
            <p:cNvSpPr/>
            <p:nvPr/>
          </p:nvSpPr>
          <p:spPr>
            <a:xfrm>
              <a:off x="5306438" y="2469204"/>
              <a:ext cx="578796" cy="612843"/>
            </a:xfrm>
            <a:custGeom>
              <a:avLst/>
              <a:gdLst>
                <a:gd name="connsiteX0" fmla="*/ 578796 w 578796"/>
                <a:gd name="connsiteY0" fmla="*/ 0 h 612843"/>
                <a:gd name="connsiteX1" fmla="*/ 578796 w 578796"/>
                <a:gd name="connsiteY1" fmla="*/ 301558 h 612843"/>
                <a:gd name="connsiteX2" fmla="*/ 0 w 578796"/>
                <a:gd name="connsiteY2" fmla="*/ 301558 h 612843"/>
                <a:gd name="connsiteX3" fmla="*/ 0 w 578796"/>
                <a:gd name="connsiteY3" fmla="*/ 612843 h 612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796" h="612843">
                  <a:moveTo>
                    <a:pt x="578796" y="0"/>
                  </a:moveTo>
                  <a:lnTo>
                    <a:pt x="578796" y="301558"/>
                  </a:lnTo>
                  <a:lnTo>
                    <a:pt x="0" y="301558"/>
                  </a:lnTo>
                  <a:lnTo>
                    <a:pt x="0" y="612843"/>
                  </a:lnTo>
                </a:path>
              </a:pathLst>
            </a:custGeom>
            <a:noFill/>
            <a:ln>
              <a:solidFill>
                <a:srgbClr val="1D254B"/>
              </a:solidFill>
              <a:headEnd type="none" w="med" len="med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6F74009-1FCE-41B0-95DD-B424B9BD80A4}"/>
                </a:ext>
              </a:extLst>
            </p:cNvPr>
            <p:cNvSpPr/>
            <p:nvPr/>
          </p:nvSpPr>
          <p:spPr>
            <a:xfrm flipH="1">
              <a:off x="6377215" y="2469204"/>
              <a:ext cx="578796" cy="612843"/>
            </a:xfrm>
            <a:custGeom>
              <a:avLst/>
              <a:gdLst>
                <a:gd name="connsiteX0" fmla="*/ 578796 w 578796"/>
                <a:gd name="connsiteY0" fmla="*/ 0 h 612843"/>
                <a:gd name="connsiteX1" fmla="*/ 578796 w 578796"/>
                <a:gd name="connsiteY1" fmla="*/ 301558 h 612843"/>
                <a:gd name="connsiteX2" fmla="*/ 0 w 578796"/>
                <a:gd name="connsiteY2" fmla="*/ 301558 h 612843"/>
                <a:gd name="connsiteX3" fmla="*/ 0 w 578796"/>
                <a:gd name="connsiteY3" fmla="*/ 612843 h 612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796" h="612843">
                  <a:moveTo>
                    <a:pt x="578796" y="0"/>
                  </a:moveTo>
                  <a:lnTo>
                    <a:pt x="578796" y="301558"/>
                  </a:lnTo>
                  <a:lnTo>
                    <a:pt x="0" y="301558"/>
                  </a:lnTo>
                  <a:lnTo>
                    <a:pt x="0" y="612843"/>
                  </a:lnTo>
                </a:path>
              </a:pathLst>
            </a:custGeom>
            <a:noFill/>
            <a:ln>
              <a:solidFill>
                <a:srgbClr val="1D254B"/>
              </a:solidFill>
              <a:headEnd type="none" w="med" len="med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B65ED81-B97A-4F66-B105-0AF55445136C}"/>
              </a:ext>
            </a:extLst>
          </p:cNvPr>
          <p:cNvSpPr txBox="1"/>
          <p:nvPr/>
        </p:nvSpPr>
        <p:spPr>
          <a:xfrm>
            <a:off x="6675279" y="5540258"/>
            <a:ext cx="5065776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1D254B"/>
            </a:solidFill>
          </a:ln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2000" u="none" dirty="0">
                <a:solidFill>
                  <a:srgbClr val="1D254B"/>
                </a:solidFill>
              </a:rPr>
              <a:t>Included in the modified ITT analysis set N=550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F4F2E38-C458-48AA-83F6-A91D351153AC}"/>
              </a:ext>
            </a:extLst>
          </p:cNvPr>
          <p:cNvSpPr txBox="1"/>
          <p:nvPr/>
        </p:nvSpPr>
        <p:spPr>
          <a:xfrm>
            <a:off x="604162" y="5540258"/>
            <a:ext cx="5064752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1D254B"/>
            </a:solidFill>
          </a:ln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2000" u="none" dirty="0">
                <a:solidFill>
                  <a:srgbClr val="1D254B"/>
                </a:solidFill>
              </a:rPr>
              <a:t>Included in the modified ITT analysis set</a:t>
            </a:r>
            <a:br>
              <a:rPr lang="en-US" sz="2000" u="none" dirty="0">
                <a:solidFill>
                  <a:srgbClr val="1D254B"/>
                </a:solidFill>
              </a:rPr>
            </a:br>
            <a:r>
              <a:rPr lang="en-US" sz="2000" u="none" dirty="0">
                <a:solidFill>
                  <a:srgbClr val="1D254B"/>
                </a:solidFill>
              </a:rPr>
              <a:t>N=558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224936-D2E9-4605-8F91-0D0091E805FA}"/>
              </a:ext>
            </a:extLst>
          </p:cNvPr>
          <p:cNvSpPr txBox="1"/>
          <p:nvPr/>
        </p:nvSpPr>
        <p:spPr>
          <a:xfrm>
            <a:off x="4245401" y="2281100"/>
            <a:ext cx="3682122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1D254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none" dirty="0">
                <a:solidFill>
                  <a:srgbClr val="1D254B"/>
                </a:solidFill>
              </a:rPr>
              <a:t>Provided informed consent and were randomised</a:t>
            </a:r>
            <a:br>
              <a:rPr lang="en-US" sz="2000" u="none" dirty="0">
                <a:solidFill>
                  <a:srgbClr val="1D254B"/>
                </a:solidFill>
              </a:rPr>
            </a:br>
            <a:r>
              <a:rPr lang="en-US" sz="2000" u="none" dirty="0">
                <a:solidFill>
                  <a:srgbClr val="1D254B"/>
                </a:solidFill>
              </a:rPr>
              <a:t>N=1132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68C6AC-C793-4074-B45E-8915121E4FF4}"/>
              </a:ext>
            </a:extLst>
          </p:cNvPr>
          <p:cNvSpPr/>
          <p:nvPr/>
        </p:nvSpPr>
        <p:spPr>
          <a:xfrm>
            <a:off x="266702" y="6532404"/>
            <a:ext cx="7535515" cy="246221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none" dirty="0">
                <a:solidFill>
                  <a:prstClr val="black"/>
                </a:solidFill>
                <a:latin typeface="Arial"/>
              </a:rPr>
              <a:t>ITT, intention-to-treat.</a:t>
            </a:r>
            <a:endParaRPr kumimoji="0" lang="en-US" sz="10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78334" y="4580711"/>
            <a:ext cx="2437088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9 excluded </a:t>
            </a:r>
            <a:endParaRPr lang="pl-PL" sz="1400" u="none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pl-PL" sz="1400" u="none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8 </a:t>
            </a:r>
            <a:r>
              <a:rPr lang="pl-PL" sz="1400" u="none" dirty="0">
                <a:solidFill>
                  <a:schemeClr val="accent6">
                    <a:lumMod val="50000"/>
                  </a:schemeClr>
                </a:solidFill>
              </a:rPr>
              <a:t>FCM </a:t>
            </a:r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not started </a:t>
            </a:r>
            <a:endParaRPr lang="pl-PL" sz="1400" u="none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pl-PL" sz="1400" u="none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1 no post-baseline visit 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7398987" y="4580711"/>
            <a:ext cx="2437088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l-PL" sz="1400" u="none" dirty="0">
                <a:solidFill>
                  <a:schemeClr val="accent6">
                    <a:lumMod val="50000"/>
                  </a:schemeClr>
                </a:solidFill>
              </a:rPr>
              <a:t>15</a:t>
            </a:r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 excluded </a:t>
            </a:r>
            <a:endParaRPr lang="pl-PL" sz="1400" u="none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pl-PL" sz="1400" u="none" dirty="0">
                <a:solidFill>
                  <a:schemeClr val="accent6">
                    <a:lumMod val="50000"/>
                  </a:schemeClr>
                </a:solidFill>
              </a:rPr>
              <a:t>   14</a:t>
            </a:r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l-PL" sz="1400" u="none" dirty="0">
                <a:solidFill>
                  <a:schemeClr val="accent6">
                    <a:lumMod val="50000"/>
                  </a:schemeClr>
                </a:solidFill>
              </a:rPr>
              <a:t>placebo </a:t>
            </a:r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not started </a:t>
            </a:r>
            <a:endParaRPr lang="pl-PL" sz="1400" u="none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pl-PL" sz="1400" u="none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n-US" sz="1400" u="none" dirty="0">
                <a:solidFill>
                  <a:schemeClr val="accent6">
                    <a:lumMod val="50000"/>
                  </a:schemeClr>
                </a:solidFill>
              </a:rPr>
              <a:t>1 no post-baseline visit </a:t>
            </a:r>
          </a:p>
        </p:txBody>
      </p:sp>
      <p:cxnSp>
        <p:nvCxnSpPr>
          <p:cNvPr id="9" name="Łącznik prostoliniowy 8"/>
          <p:cNvCxnSpPr/>
          <p:nvPr/>
        </p:nvCxnSpPr>
        <p:spPr>
          <a:xfrm>
            <a:off x="5015422" y="4869833"/>
            <a:ext cx="3276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oliniowy 21"/>
          <p:cNvCxnSpPr/>
          <p:nvPr/>
        </p:nvCxnSpPr>
        <p:spPr>
          <a:xfrm>
            <a:off x="7060778" y="4861813"/>
            <a:ext cx="3276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06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347583-5EE1-4C20-8318-1E82F6E47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Prespecified Analyses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A26AB7-A695-4ACB-B09D-15B366767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855" y="1392240"/>
            <a:ext cx="11059391" cy="5403446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</a:rPr>
              <a:t>Modified</a:t>
            </a:r>
            <a:r>
              <a:rPr lang="en-GB" sz="2400" b="1" dirty="0">
                <a:solidFill>
                  <a:srgbClr val="1D254B"/>
                </a:solidFill>
              </a:rPr>
              <a:t> </a:t>
            </a:r>
            <a:r>
              <a:rPr kumimoji="0" lang="en-GB" sz="2400" b="1" i="0" u="none" strike="noStrike" kern="1200" cap="none" spc="0" normalizeH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</a:rPr>
              <a:t>Intention-To-Treat (</a:t>
            </a:r>
            <a:r>
              <a:rPr kumimoji="0" lang="en-GB" sz="2400" b="1" i="0" u="none" strike="noStrike" kern="1200" cap="none" spc="0" normalizeH="0" noProof="0" dirty="0" err="1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</a:rPr>
              <a:t>mITT</a:t>
            </a:r>
            <a:r>
              <a:rPr kumimoji="0" lang="en-GB" sz="2400" b="1" i="0" u="none" strike="noStrike" kern="1200" cap="none" spc="0" normalizeH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</a:rPr>
              <a:t>) Population</a:t>
            </a:r>
          </a:p>
          <a:p>
            <a:pPr marL="0" marR="0" lvl="0" indent="0" defTabSz="914400" latinLnBrk="0">
              <a:lnSpc>
                <a:spcPct val="100000"/>
              </a:lnSpc>
              <a:spcBef>
                <a:spcPts val="1200"/>
              </a:spcBef>
              <a:buClrTx/>
              <a:buSzTx/>
              <a:buNone/>
              <a:tabLst/>
              <a:defRPr/>
            </a:pP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All randomised patients in whom study treatment was started and for whom </a:t>
            </a:r>
            <a:br>
              <a:rPr lang="en-GB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at least one post-randomisation value was available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1D254B"/>
                </a:solidFill>
                <a:effectLst/>
                <a:uLnTx/>
                <a:uFillTx/>
              </a:rPr>
              <a:t>Pre-COVID-19 sensitivity analysis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solidFill>
                  <a:srgbClr val="1D254B"/>
                </a:solidFill>
              </a:rPr>
              <a:t>The COVID-19 sensitivity analyses were performed on the </a:t>
            </a:r>
            <a:r>
              <a:rPr lang="en-US" sz="2400" dirty="0" err="1">
                <a:solidFill>
                  <a:srgbClr val="1D254B"/>
                </a:solidFill>
              </a:rPr>
              <a:t>mITT</a:t>
            </a:r>
            <a:r>
              <a:rPr lang="en-US" sz="2400" dirty="0">
                <a:solidFill>
                  <a:srgbClr val="1D254B"/>
                </a:solidFill>
              </a:rPr>
              <a:t> population  - patient follow-up was censored in each country when the first COVID-19 patient was reported</a:t>
            </a:r>
            <a:endParaRPr lang="de-CH" sz="2400" dirty="0">
              <a:solidFill>
                <a:srgbClr val="1D254B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en-GB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8ED8B8-46F8-411A-A5FB-41BCC2756F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2655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3D414-7997-4290-AD8D-0B71000F6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Characteristics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FA3FB4-C313-437B-AF32-60B4F47E9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72E823-7956-4234-A519-8D57F8541519}" type="slidenum">
              <a:rPr lang="en-GB" altLang="en-US" smtClean="0"/>
              <a:pPr/>
              <a:t>9</a:t>
            </a:fld>
            <a:endParaRPr lang="en-GB" altLang="en-US"/>
          </a:p>
        </p:txBody>
      </p:sp>
      <p:graphicFrame>
        <p:nvGraphicFramePr>
          <p:cNvPr id="8" name="Tabelle 9">
            <a:extLst>
              <a:ext uri="{FF2B5EF4-FFF2-40B4-BE49-F238E27FC236}">
                <a16:creationId xmlns:a16="http://schemas.microsoft.com/office/drawing/2014/main" id="{193EAC8C-435F-4CAB-A726-9B9158A38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991081"/>
              </p:ext>
            </p:extLst>
          </p:nvPr>
        </p:nvGraphicFramePr>
        <p:xfrm>
          <a:off x="609600" y="1190078"/>
          <a:ext cx="10972800" cy="477075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36262">
                  <a:extLst>
                    <a:ext uri="{9D8B030D-6E8A-4147-A177-3AD203B41FA5}">
                      <a16:colId xmlns:a16="http://schemas.microsoft.com/office/drawing/2014/main" val="3407210664"/>
                    </a:ext>
                  </a:extLst>
                </a:gridCol>
                <a:gridCol w="3110789">
                  <a:extLst>
                    <a:ext uri="{9D8B030D-6E8A-4147-A177-3AD203B41FA5}">
                      <a16:colId xmlns:a16="http://schemas.microsoft.com/office/drawing/2014/main" val="870016633"/>
                    </a:ext>
                  </a:extLst>
                </a:gridCol>
                <a:gridCol w="3025749">
                  <a:extLst>
                    <a:ext uri="{9D8B030D-6E8A-4147-A177-3AD203B41FA5}">
                      <a16:colId xmlns:a16="http://schemas.microsoft.com/office/drawing/2014/main" val="205345311"/>
                    </a:ext>
                  </a:extLst>
                </a:gridCol>
              </a:tblGrid>
              <a:tr h="45445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noProof="0" dirty="0">
                          <a:solidFill>
                            <a:schemeClr val="bg1"/>
                          </a:solidFill>
                          <a:effectLst/>
                        </a:rPr>
                        <a:t>Characteristic </a:t>
                      </a:r>
                      <a:endParaRPr lang="en-GB" sz="16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FCM (N=558)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Placebo (N=550)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5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279505"/>
                  </a:ext>
                </a:extLst>
              </a:tr>
              <a:tr h="454454">
                <a:tc>
                  <a:txBody>
                    <a:bodyPr/>
                    <a:lstStyle/>
                    <a:p>
                      <a:pPr marL="457200" marR="0" indent="-45720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600" b="1" noProof="0" dirty="0">
                          <a:solidFill>
                            <a:schemeClr val="tx1"/>
                          </a:solidFill>
                          <a:effectLst/>
                        </a:rPr>
                        <a:t>Age, year</a:t>
                      </a:r>
                      <a:endParaRPr lang="en-GB" sz="16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71.2 ± 10.8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70.9 ± 11.1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2559"/>
                  </a:ext>
                </a:extLst>
              </a:tr>
              <a:tr h="454454">
                <a:tc>
                  <a:txBody>
                    <a:bodyPr/>
                    <a:lstStyle/>
                    <a:p>
                      <a:pPr marL="457200" marR="0" indent="-45720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600" b="1" noProof="0" dirty="0">
                          <a:solidFill>
                            <a:schemeClr val="tx1"/>
                          </a:solidFill>
                          <a:effectLst/>
                        </a:rPr>
                        <a:t>Female, %</a:t>
                      </a:r>
                      <a:endParaRPr lang="en-GB" sz="16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0485"/>
                  </a:ext>
                </a:extLst>
              </a:tr>
              <a:tr h="454454">
                <a:tc>
                  <a:txBody>
                    <a:bodyPr/>
                    <a:lstStyle/>
                    <a:p>
                      <a:pPr marL="457200" marR="0" indent="-45720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600" b="1" noProof="0" dirty="0">
                          <a:solidFill>
                            <a:schemeClr val="tx1"/>
                          </a:solidFill>
                          <a:effectLst/>
                        </a:rPr>
                        <a:t>Systolic BP, mm Hg</a:t>
                      </a:r>
                      <a:endParaRPr lang="en-GB" sz="1600" b="1" baseline="300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± 15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± 16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667792"/>
                  </a:ext>
                </a:extLst>
              </a:tr>
              <a:tr h="4544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NYHA Class</a:t>
                      </a:r>
                      <a:r>
                        <a:rPr lang="en-GB" sz="1600" b="1" kern="1200" baseline="0" noProof="0" dirty="0">
                          <a:solidFill>
                            <a:schemeClr val="tx1"/>
                          </a:solidFill>
                          <a:effectLst/>
                        </a:rPr>
                        <a:t> III-IV, %</a:t>
                      </a:r>
                      <a:endParaRPr lang="en-GB" sz="1600" b="1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395195"/>
                  </a:ext>
                </a:extLst>
              </a:tr>
              <a:tr h="454454">
                <a:tc>
                  <a:txBody>
                    <a:bodyPr/>
                    <a:lstStyle/>
                    <a:p>
                      <a:pPr marL="0" indent="0"/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LVEF, %</a:t>
                      </a:r>
                      <a:endParaRPr lang="en-GB" sz="1600" b="1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32.6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± 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9.6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32.7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± 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10.0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019793"/>
                  </a:ext>
                </a:extLst>
              </a:tr>
              <a:tr h="454454">
                <a:tc>
                  <a:txBody>
                    <a:bodyPr/>
                    <a:lstStyle/>
                    <a:p>
                      <a:pPr marL="0" lvl="1" indent="0"/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Ischaemic aetiology of HF, %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38048"/>
                  </a:ext>
                </a:extLst>
              </a:tr>
              <a:tr h="454454">
                <a:tc>
                  <a:txBody>
                    <a:bodyPr/>
                    <a:lstStyle/>
                    <a:p>
                      <a:pPr marL="0" lvl="1" indent="0"/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Newly diagnosed HF at index hospitalisation, %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42105"/>
                  </a:ext>
                </a:extLst>
              </a:tr>
              <a:tr h="1068780">
                <a:tc>
                  <a:txBody>
                    <a:bodyPr/>
                    <a:lstStyle/>
                    <a:p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Comorbidities, %</a:t>
                      </a:r>
                    </a:p>
                    <a:p>
                      <a:pPr marL="287338" indent="0"/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Atrial fibrillation and/or flutter</a:t>
                      </a:r>
                      <a:b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Diabetes mellitus</a:t>
                      </a:r>
                      <a:b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600" b="1" kern="1200" noProof="0" dirty="0">
                          <a:solidFill>
                            <a:schemeClr val="tx1"/>
                          </a:solidFill>
                          <a:effectLst/>
                        </a:rPr>
                        <a:t>Chronic kidney disease</a:t>
                      </a:r>
                      <a:endParaRPr lang="en-GB" sz="1600" b="1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25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68607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F7E18F2-16BA-41E5-9CB7-8DCC2EC98F62}"/>
              </a:ext>
            </a:extLst>
          </p:cNvPr>
          <p:cNvSpPr txBox="1"/>
          <p:nvPr/>
        </p:nvSpPr>
        <p:spPr>
          <a:xfrm>
            <a:off x="266700" y="6223623"/>
            <a:ext cx="11529060" cy="561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50" u="none" dirty="0"/>
              <a:t>Results presented as mean ± SD unless otherwise noted.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mITT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population.</a:t>
            </a:r>
          </a:p>
          <a:p>
            <a:pPr>
              <a:defRPr/>
            </a:pPr>
            <a:r>
              <a:rPr lang="en-US" sz="1000" u="none" dirty="0">
                <a:solidFill>
                  <a:prstClr val="black"/>
                </a:solidFill>
                <a:latin typeface="Arial"/>
              </a:rPr>
              <a:t>BP, blood pressure; NYHA, New York Heart Association.</a:t>
            </a:r>
            <a:endParaRPr kumimoji="0" lang="en-US" sz="10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41649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11F77"/>
      </a:accent1>
      <a:accent2>
        <a:srgbClr val="81B45A"/>
      </a:accent2>
      <a:accent3>
        <a:srgbClr val="5394C1"/>
      </a:accent3>
      <a:accent4>
        <a:srgbClr val="957B3B"/>
      </a:accent4>
      <a:accent5>
        <a:srgbClr val="E47D44"/>
      </a:accent5>
      <a:accent6>
        <a:srgbClr val="394997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ctr">
          <a:defRPr u="none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2620</Words>
  <Application>Microsoft Office PowerPoint</Application>
  <PresentationFormat>Widescreen</PresentationFormat>
  <Paragraphs>644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Lub Dub Medium</vt:lpstr>
      <vt:lpstr>Times New Roman</vt:lpstr>
      <vt:lpstr>Wingdings</vt:lpstr>
      <vt:lpstr>Wingdings 2</vt:lpstr>
      <vt:lpstr>2_Office Theme</vt:lpstr>
      <vt:lpstr>PowerPoint Presentation</vt:lpstr>
      <vt:lpstr>Background and Rationale</vt:lpstr>
      <vt:lpstr>AFFIRM-AHF Study Design</vt:lpstr>
      <vt:lpstr>Key Eligibility Criteria</vt:lpstr>
      <vt:lpstr>Primary and Secondary Outcomes</vt:lpstr>
      <vt:lpstr>Study Treatment Dosing Regimen</vt:lpstr>
      <vt:lpstr>Subject Disposition</vt:lpstr>
      <vt:lpstr>Prespecified Analyses</vt:lpstr>
      <vt:lpstr>Baseline Characteristics </vt:lpstr>
      <vt:lpstr>Baseline Pharmacotherapy</vt:lpstr>
      <vt:lpstr>Baseline Laboratory Data</vt:lpstr>
      <vt:lpstr>Primary Endpoint:  Total HF Hospitalisations and CV Death </vt:lpstr>
      <vt:lpstr>Component of Primary Endpoint:  Total HF Hospitalisations</vt:lpstr>
      <vt:lpstr>Component of Primary Endpoint:  CV Death</vt:lpstr>
      <vt:lpstr>Secondary Endpoint:  First HF Hospitalisation or CV death</vt:lpstr>
      <vt:lpstr>COVID-19 Sensitivity Analysis</vt:lpstr>
      <vt:lpstr>Primary Endpoint for Selected Predefined Subgroups</vt:lpstr>
      <vt:lpstr>Safety Overview</vt:lpstr>
      <vt:lpstr>Adverse Events of Interest</vt:lpstr>
      <vt:lpstr>Change in Serum Phosphate </vt:lpstr>
      <vt:lpstr>Conclusions</vt:lpstr>
      <vt:lpstr>Implications for Clinical Practice</vt:lpstr>
      <vt:lpstr>Now Published</vt:lpstr>
      <vt:lpstr>Acknowledgements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Angela</dc:creator>
  <cp:lastModifiedBy>Cathy Lewis</cp:lastModifiedBy>
  <cp:revision>660</cp:revision>
  <cp:lastPrinted>2018-10-13T00:04:59Z</cp:lastPrinted>
  <dcterms:created xsi:type="dcterms:W3CDTF">2013-08-20T16:33:17Z</dcterms:created>
  <dcterms:modified xsi:type="dcterms:W3CDTF">2020-11-12T18:05:19Z</dcterms:modified>
</cp:coreProperties>
</file>