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jpg" ContentType="image/jpg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265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265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265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324002" y="6463978"/>
            <a:ext cx="1758610" cy="3179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48139" y="76200"/>
            <a:ext cx="11699875" cy="320675"/>
          </a:xfrm>
          <a:custGeom>
            <a:avLst/>
            <a:gdLst/>
            <a:ahLst/>
            <a:cxnLst/>
            <a:rect l="l" t="t" r="r" b="b"/>
            <a:pathLst>
              <a:path w="11699875" h="320675">
                <a:moveTo>
                  <a:pt x="11699342" y="320675"/>
                </a:moveTo>
                <a:lnTo>
                  <a:pt x="115835" y="320675"/>
                </a:lnTo>
                <a:lnTo>
                  <a:pt x="70247" y="312998"/>
                </a:lnTo>
                <a:lnTo>
                  <a:pt x="33483" y="292358"/>
                </a:lnTo>
                <a:lnTo>
                  <a:pt x="8936" y="262341"/>
                </a:lnTo>
                <a:lnTo>
                  <a:pt x="0" y="226531"/>
                </a:lnTo>
                <a:lnTo>
                  <a:pt x="0" y="94143"/>
                </a:lnTo>
                <a:lnTo>
                  <a:pt x="8936" y="57092"/>
                </a:lnTo>
                <a:lnTo>
                  <a:pt x="33483" y="27213"/>
                </a:lnTo>
                <a:lnTo>
                  <a:pt x="70247" y="7262"/>
                </a:lnTo>
                <a:lnTo>
                  <a:pt x="115835" y="0"/>
                </a:lnTo>
                <a:lnTo>
                  <a:pt x="11583507" y="0"/>
                </a:lnTo>
                <a:lnTo>
                  <a:pt x="11627567" y="7262"/>
                </a:lnTo>
                <a:lnTo>
                  <a:pt x="11664501" y="27213"/>
                </a:lnTo>
                <a:lnTo>
                  <a:pt x="11689896" y="57092"/>
                </a:lnTo>
                <a:lnTo>
                  <a:pt x="11699342" y="94143"/>
                </a:lnTo>
                <a:lnTo>
                  <a:pt x="11699342" y="320675"/>
                </a:lnTo>
                <a:close/>
              </a:path>
            </a:pathLst>
          </a:custGeom>
          <a:solidFill>
            <a:srgbClr val="F265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8900" y="6477000"/>
            <a:ext cx="1947915" cy="3134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9606" y="298518"/>
            <a:ext cx="91198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265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3423" y="1359840"/>
            <a:ext cx="10725153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94459" y="6378606"/>
            <a:ext cx="2423842" cy="432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36873" y="216456"/>
            <a:ext cx="11732187" cy="36797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8900" y="6477000"/>
            <a:ext cx="1947915" cy="313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0700" y="1502880"/>
            <a:ext cx="7028180" cy="135128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Prof. Dr. Lucas Boersma,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MD/PhD/FESC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20800"/>
              </a:lnSpc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St. Antonius Hospital, Nieuwegein, The Netherlands  AMC/University of Amsterdam, The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Netherlands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40" y="3917681"/>
            <a:ext cx="1927860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H.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Ince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S.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Kische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E.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Pokushalov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B.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Schmidt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T.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Betts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H.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Sievert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M. W.</a:t>
            </a:r>
            <a:r>
              <a:rPr dirty="0" sz="2000" spc="-9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Bergmann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3940" y="3917681"/>
            <a:ext cx="6802755" cy="2463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Vivantes Klinikum Urban, Berlin,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Germany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Vivantes Klinikum im Friedrichshain, Berlin,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Germany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State Res Inst of Circ Path. Novosibirsk, Russian Federation  Cardiology Centre Bethanien, Frankfurt Am Main, Germany  </a:t>
            </a:r>
            <a:r>
              <a:rPr dirty="0" sz="2000">
                <a:latin typeface="Arial"/>
                <a:cs typeface="Arial"/>
              </a:rPr>
              <a:t>John </a:t>
            </a:r>
            <a:r>
              <a:rPr dirty="0" sz="2000" spc="-5">
                <a:latin typeface="Arial"/>
                <a:cs typeface="Arial"/>
              </a:rPr>
              <a:t>Radcliffe Hospital, Oxford, United Kingdom  CardioVascular Center Frankfurt, Frankfurt, Germany  Cardiologicum Hamburg, Hamburg,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Germany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on behalf of all the EWOLUTION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investigators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9740" y="248992"/>
            <a:ext cx="1108583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10">
                <a:solidFill>
                  <a:srgbClr val="FFFFFF"/>
                </a:solidFill>
              </a:rPr>
              <a:t>E</a:t>
            </a:r>
            <a:r>
              <a:rPr dirty="0" spc="-10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pc="-10">
                <a:solidFill>
                  <a:srgbClr val="FFFFFF"/>
                </a:solidFill>
              </a:rPr>
              <a:t>OLUTION </a:t>
            </a:r>
            <a:r>
              <a:rPr dirty="0">
                <a:solidFill>
                  <a:srgbClr val="FFFFFF"/>
                </a:solidFill>
              </a:rPr>
              <a:t>- </a:t>
            </a:r>
            <a:r>
              <a:rPr dirty="0" spc="-10">
                <a:solidFill>
                  <a:srgbClr val="FFFFFF"/>
                </a:solidFill>
              </a:rPr>
              <a:t>Efficacy </a:t>
            </a:r>
            <a:r>
              <a:rPr dirty="0" spc="-5">
                <a:solidFill>
                  <a:srgbClr val="FFFFFF"/>
                </a:solidFill>
              </a:rPr>
              <a:t>and </a:t>
            </a:r>
            <a:r>
              <a:rPr dirty="0">
                <a:solidFill>
                  <a:srgbClr val="FFFFFF"/>
                </a:solidFill>
              </a:rPr>
              <a:t>safety </a:t>
            </a:r>
            <a:r>
              <a:rPr dirty="0" spc="-5">
                <a:solidFill>
                  <a:srgbClr val="FFFFFF"/>
                </a:solidFill>
              </a:rPr>
              <a:t>of LAAO in patients  with prior ischemic and hemorrhagic</a:t>
            </a:r>
            <a:r>
              <a:rPr dirty="0" spc="-2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stroke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815">
                <a:latin typeface="Mangal"/>
                <a:cs typeface="Mangal"/>
              </a:rPr>
              <a:t> </a:t>
            </a:r>
            <a:r>
              <a:rPr dirty="0" spc="-10"/>
              <a:t>Thrombo-embolic </a:t>
            </a:r>
            <a:r>
              <a:rPr dirty="0" spc="-5"/>
              <a:t>event rates</a:t>
            </a:r>
          </a:p>
        </p:txBody>
      </p:sp>
      <p:sp>
        <p:nvSpPr>
          <p:cNvPr id="3" name="object 3"/>
          <p:cNvSpPr/>
          <p:nvPr/>
        </p:nvSpPr>
        <p:spPr>
          <a:xfrm>
            <a:off x="3945616" y="2948664"/>
            <a:ext cx="832485" cy="2996565"/>
          </a:xfrm>
          <a:custGeom>
            <a:avLst/>
            <a:gdLst/>
            <a:ahLst/>
            <a:cxnLst/>
            <a:rect l="l" t="t" r="r" b="b"/>
            <a:pathLst>
              <a:path w="832485" h="2996565">
                <a:moveTo>
                  <a:pt x="0" y="0"/>
                </a:moveTo>
                <a:lnTo>
                  <a:pt x="832457" y="0"/>
                </a:lnTo>
                <a:lnTo>
                  <a:pt x="832457" y="2996184"/>
                </a:lnTo>
                <a:lnTo>
                  <a:pt x="0" y="2996184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45616" y="2948664"/>
            <a:ext cx="832485" cy="2996565"/>
          </a:xfrm>
          <a:custGeom>
            <a:avLst/>
            <a:gdLst/>
            <a:ahLst/>
            <a:cxnLst/>
            <a:rect l="l" t="t" r="r" b="b"/>
            <a:pathLst>
              <a:path w="832485" h="2996565">
                <a:moveTo>
                  <a:pt x="0" y="0"/>
                </a:moveTo>
                <a:lnTo>
                  <a:pt x="832457" y="0"/>
                </a:lnTo>
                <a:lnTo>
                  <a:pt x="832457" y="2996184"/>
                </a:lnTo>
                <a:lnTo>
                  <a:pt x="0" y="299618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75446" y="1745210"/>
            <a:ext cx="832485" cy="4199890"/>
          </a:xfrm>
          <a:custGeom>
            <a:avLst/>
            <a:gdLst/>
            <a:ahLst/>
            <a:cxnLst/>
            <a:rect l="l" t="t" r="r" b="b"/>
            <a:pathLst>
              <a:path w="832484" h="4199890">
                <a:moveTo>
                  <a:pt x="0" y="0"/>
                </a:moveTo>
                <a:lnTo>
                  <a:pt x="832457" y="0"/>
                </a:lnTo>
                <a:lnTo>
                  <a:pt x="832457" y="4199638"/>
                </a:lnTo>
                <a:lnTo>
                  <a:pt x="0" y="419963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275446" y="1745210"/>
            <a:ext cx="832485" cy="4199890"/>
          </a:xfrm>
          <a:custGeom>
            <a:avLst/>
            <a:gdLst/>
            <a:ahLst/>
            <a:cxnLst/>
            <a:rect l="l" t="t" r="r" b="b"/>
            <a:pathLst>
              <a:path w="832484" h="4199890">
                <a:moveTo>
                  <a:pt x="0" y="0"/>
                </a:moveTo>
                <a:lnTo>
                  <a:pt x="832457" y="0"/>
                </a:lnTo>
                <a:lnTo>
                  <a:pt x="832457" y="4199638"/>
                </a:lnTo>
                <a:lnTo>
                  <a:pt x="0" y="419963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78073" y="5421969"/>
            <a:ext cx="832485" cy="523240"/>
          </a:xfrm>
          <a:custGeom>
            <a:avLst/>
            <a:gdLst/>
            <a:ahLst/>
            <a:cxnLst/>
            <a:rect l="l" t="t" r="r" b="b"/>
            <a:pathLst>
              <a:path w="832485" h="523239">
                <a:moveTo>
                  <a:pt x="0" y="0"/>
                </a:moveTo>
                <a:lnTo>
                  <a:pt x="832457" y="0"/>
                </a:lnTo>
                <a:lnTo>
                  <a:pt x="832457" y="522879"/>
                </a:lnTo>
                <a:lnTo>
                  <a:pt x="0" y="522879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78073" y="5421969"/>
            <a:ext cx="832485" cy="523240"/>
          </a:xfrm>
          <a:custGeom>
            <a:avLst/>
            <a:gdLst/>
            <a:ahLst/>
            <a:cxnLst/>
            <a:rect l="l" t="t" r="r" b="b"/>
            <a:pathLst>
              <a:path w="832485" h="523239">
                <a:moveTo>
                  <a:pt x="0" y="0"/>
                </a:moveTo>
                <a:lnTo>
                  <a:pt x="832457" y="0"/>
                </a:lnTo>
                <a:lnTo>
                  <a:pt x="832457" y="522879"/>
                </a:lnTo>
                <a:lnTo>
                  <a:pt x="0" y="52287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107904" y="5106581"/>
            <a:ext cx="832485" cy="838835"/>
          </a:xfrm>
          <a:custGeom>
            <a:avLst/>
            <a:gdLst/>
            <a:ahLst/>
            <a:cxnLst/>
            <a:rect l="l" t="t" r="r" b="b"/>
            <a:pathLst>
              <a:path w="832484" h="838835">
                <a:moveTo>
                  <a:pt x="0" y="0"/>
                </a:moveTo>
                <a:lnTo>
                  <a:pt x="832457" y="0"/>
                </a:lnTo>
                <a:lnTo>
                  <a:pt x="832457" y="838267"/>
                </a:lnTo>
                <a:lnTo>
                  <a:pt x="0" y="838267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107904" y="5106581"/>
            <a:ext cx="832485" cy="838835"/>
          </a:xfrm>
          <a:custGeom>
            <a:avLst/>
            <a:gdLst/>
            <a:ahLst/>
            <a:cxnLst/>
            <a:rect l="l" t="t" r="r" b="b"/>
            <a:pathLst>
              <a:path w="832484" h="838835">
                <a:moveTo>
                  <a:pt x="0" y="0"/>
                </a:moveTo>
                <a:lnTo>
                  <a:pt x="832457" y="0"/>
                </a:lnTo>
                <a:lnTo>
                  <a:pt x="832457" y="838267"/>
                </a:lnTo>
                <a:lnTo>
                  <a:pt x="0" y="8382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13158" y="5944849"/>
            <a:ext cx="6659880" cy="0"/>
          </a:xfrm>
          <a:custGeom>
            <a:avLst/>
            <a:gdLst/>
            <a:ahLst/>
            <a:cxnLst/>
            <a:rect l="l" t="t" r="r" b="b"/>
            <a:pathLst>
              <a:path w="6659880" h="0">
                <a:moveTo>
                  <a:pt x="0" y="0"/>
                </a:moveTo>
                <a:lnTo>
                  <a:pt x="66596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13158" y="5944849"/>
            <a:ext cx="6659880" cy="0"/>
          </a:xfrm>
          <a:custGeom>
            <a:avLst/>
            <a:gdLst/>
            <a:ahLst/>
            <a:cxnLst/>
            <a:rect l="l" t="t" r="r" b="b"/>
            <a:pathLst>
              <a:path w="6659880" h="0">
                <a:moveTo>
                  <a:pt x="0" y="0"/>
                </a:moveTo>
                <a:lnTo>
                  <a:pt x="6659661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13158" y="5944849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13158" y="5944849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42989" y="5944849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42989" y="5944849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772819" y="5944849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772819" y="5944849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13158" y="965040"/>
            <a:ext cx="0" cy="4980305"/>
          </a:xfrm>
          <a:custGeom>
            <a:avLst/>
            <a:gdLst/>
            <a:ahLst/>
            <a:cxnLst/>
            <a:rect l="l" t="t" r="r" b="b"/>
            <a:pathLst>
              <a:path w="0" h="4980305">
                <a:moveTo>
                  <a:pt x="0" y="0"/>
                </a:moveTo>
                <a:lnTo>
                  <a:pt x="0" y="49798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13158" y="965040"/>
            <a:ext cx="0" cy="4980305"/>
          </a:xfrm>
          <a:custGeom>
            <a:avLst/>
            <a:gdLst/>
            <a:ahLst/>
            <a:cxnLst/>
            <a:rect l="l" t="t" r="r" b="b"/>
            <a:pathLst>
              <a:path w="0" h="4980305">
                <a:moveTo>
                  <a:pt x="0" y="0"/>
                </a:moveTo>
                <a:lnTo>
                  <a:pt x="0" y="4979808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36958" y="594484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36958" y="594484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36958" y="511488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36958" y="511488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36958" y="42849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36958" y="42849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36958" y="345494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36958" y="345494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36958" y="262497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36958" y="262497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36958" y="17950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36958" y="17950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36958" y="9650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36958" y="9650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940270" y="6074643"/>
            <a:ext cx="167893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Ischemic</a:t>
            </a:r>
            <a:r>
              <a:rPr dirty="0" sz="2000" spc="-8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Stroke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99457" y="6074643"/>
            <a:ext cx="102171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IS/TIA/SE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50418" y="5763493"/>
            <a:ext cx="154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50418" y="4933525"/>
            <a:ext cx="154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50418" y="4103557"/>
            <a:ext cx="154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50418" y="3273588"/>
            <a:ext cx="154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50418" y="2443620"/>
            <a:ext cx="154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20813" y="1613653"/>
            <a:ext cx="2825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20813" y="783685"/>
            <a:ext cx="2825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155618" y="2480847"/>
            <a:ext cx="415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644B4B"/>
                </a:solidFill>
                <a:latin typeface="Calibri"/>
                <a:cs typeface="Calibri"/>
              </a:rPr>
              <a:t>7.2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407165" y="1277393"/>
            <a:ext cx="5695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644B4B"/>
                </a:solidFill>
                <a:latin typeface="Calibri"/>
                <a:cs typeface="Calibri"/>
              </a:rPr>
              <a:t>10.1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49976" y="4903352"/>
            <a:ext cx="415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92D050"/>
                </a:solidFill>
                <a:latin typeface="Calibri"/>
                <a:cs typeface="Calibri"/>
              </a:rPr>
              <a:t>1.3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292507" y="4638764"/>
            <a:ext cx="415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92D050"/>
                </a:solidFill>
                <a:latin typeface="Calibri"/>
                <a:cs typeface="Calibri"/>
              </a:rPr>
              <a:t>2.0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067240" y="1134575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067240" y="1134575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067240" y="1134575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239707" y="921754"/>
            <a:ext cx="2336800" cy="794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01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expected if untreated  observed in</a:t>
            </a:r>
            <a:r>
              <a:rPr dirty="0" sz="1800" spc="-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EWOLUTION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067240" y="1518948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067240" y="1518948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067240" y="1518948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0" y="0"/>
                </a:moveTo>
                <a:lnTo>
                  <a:pt x="123443" y="0"/>
                </a:lnTo>
                <a:lnTo>
                  <a:pt x="123443" y="123443"/>
                </a:lnTo>
                <a:lnTo>
                  <a:pt x="0" y="12344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05300" y="2949448"/>
            <a:ext cx="1714500" cy="0"/>
          </a:xfrm>
          <a:custGeom>
            <a:avLst/>
            <a:gdLst/>
            <a:ahLst/>
            <a:cxnLst/>
            <a:rect l="l" t="t" r="r" b="b"/>
            <a:pathLst>
              <a:path w="1714500" h="0">
                <a:moveTo>
                  <a:pt x="0" y="0"/>
                </a:moveTo>
                <a:lnTo>
                  <a:pt x="1714500" y="0"/>
                </a:lnTo>
              </a:path>
            </a:pathLst>
          </a:custGeom>
          <a:ln w="9525">
            <a:solidFill>
              <a:srgbClr val="C0504D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748337" y="2971800"/>
            <a:ext cx="85725" cy="2481580"/>
          </a:xfrm>
          <a:custGeom>
            <a:avLst/>
            <a:gdLst/>
            <a:ahLst/>
            <a:cxnLst/>
            <a:rect l="l" t="t" r="r" b="b"/>
            <a:pathLst>
              <a:path w="85725" h="2481579">
                <a:moveTo>
                  <a:pt x="28575" y="85725"/>
                </a:moveTo>
                <a:lnTo>
                  <a:pt x="0" y="85725"/>
                </a:lnTo>
                <a:lnTo>
                  <a:pt x="42862" y="0"/>
                </a:lnTo>
                <a:lnTo>
                  <a:pt x="81437" y="77148"/>
                </a:lnTo>
                <a:lnTo>
                  <a:pt x="28575" y="77148"/>
                </a:lnTo>
                <a:lnTo>
                  <a:pt x="28575" y="85725"/>
                </a:lnTo>
                <a:close/>
              </a:path>
              <a:path w="85725" h="2481579">
                <a:moveTo>
                  <a:pt x="57150" y="2403925"/>
                </a:moveTo>
                <a:lnTo>
                  <a:pt x="28575" y="2403925"/>
                </a:lnTo>
                <a:lnTo>
                  <a:pt x="28575" y="77148"/>
                </a:lnTo>
                <a:lnTo>
                  <a:pt x="57150" y="77148"/>
                </a:lnTo>
                <a:lnTo>
                  <a:pt x="57150" y="2403925"/>
                </a:lnTo>
                <a:close/>
              </a:path>
              <a:path w="85725" h="2481579">
                <a:moveTo>
                  <a:pt x="85725" y="85725"/>
                </a:moveTo>
                <a:lnTo>
                  <a:pt x="57150" y="85725"/>
                </a:lnTo>
                <a:lnTo>
                  <a:pt x="57150" y="77148"/>
                </a:lnTo>
                <a:lnTo>
                  <a:pt x="81437" y="77148"/>
                </a:lnTo>
                <a:lnTo>
                  <a:pt x="85725" y="85725"/>
                </a:lnTo>
                <a:close/>
              </a:path>
              <a:path w="85725" h="2481579">
                <a:moveTo>
                  <a:pt x="42862" y="2481071"/>
                </a:moveTo>
                <a:lnTo>
                  <a:pt x="0" y="2395346"/>
                </a:lnTo>
                <a:lnTo>
                  <a:pt x="28575" y="2395346"/>
                </a:lnTo>
                <a:lnTo>
                  <a:pt x="28575" y="2403925"/>
                </a:lnTo>
                <a:lnTo>
                  <a:pt x="81435" y="2403925"/>
                </a:lnTo>
                <a:lnTo>
                  <a:pt x="42862" y="2481071"/>
                </a:lnTo>
                <a:close/>
              </a:path>
              <a:path w="85725" h="2481579">
                <a:moveTo>
                  <a:pt x="81435" y="2403925"/>
                </a:moveTo>
                <a:lnTo>
                  <a:pt x="57150" y="2403925"/>
                </a:lnTo>
                <a:lnTo>
                  <a:pt x="57150" y="2395346"/>
                </a:lnTo>
                <a:lnTo>
                  <a:pt x="85725" y="2395346"/>
                </a:lnTo>
                <a:lnTo>
                  <a:pt x="81435" y="2403925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391400" y="1752600"/>
            <a:ext cx="1981200" cy="0"/>
          </a:xfrm>
          <a:custGeom>
            <a:avLst/>
            <a:gdLst/>
            <a:ahLst/>
            <a:cxnLst/>
            <a:rect l="l" t="t" r="r" b="b"/>
            <a:pathLst>
              <a:path w="1981200" h="0">
                <a:moveTo>
                  <a:pt x="0" y="0"/>
                </a:moveTo>
                <a:lnTo>
                  <a:pt x="1981200" y="0"/>
                </a:lnTo>
              </a:path>
            </a:pathLst>
          </a:custGeom>
          <a:ln w="9525">
            <a:solidFill>
              <a:srgbClr val="C0504D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101136" y="1749552"/>
            <a:ext cx="85725" cy="3355975"/>
          </a:xfrm>
          <a:custGeom>
            <a:avLst/>
            <a:gdLst/>
            <a:ahLst/>
            <a:cxnLst/>
            <a:rect l="l" t="t" r="r" b="b"/>
            <a:pathLst>
              <a:path w="85725" h="3355975">
                <a:moveTo>
                  <a:pt x="28575" y="85725"/>
                </a:moveTo>
                <a:lnTo>
                  <a:pt x="0" y="85725"/>
                </a:lnTo>
                <a:lnTo>
                  <a:pt x="42863" y="0"/>
                </a:lnTo>
                <a:lnTo>
                  <a:pt x="81439" y="77152"/>
                </a:lnTo>
                <a:lnTo>
                  <a:pt x="28575" y="77152"/>
                </a:lnTo>
                <a:lnTo>
                  <a:pt x="28575" y="85725"/>
                </a:lnTo>
                <a:close/>
              </a:path>
              <a:path w="85725" h="3355975">
                <a:moveTo>
                  <a:pt x="57150" y="3278701"/>
                </a:moveTo>
                <a:lnTo>
                  <a:pt x="28575" y="3278701"/>
                </a:lnTo>
                <a:lnTo>
                  <a:pt x="28575" y="77152"/>
                </a:lnTo>
                <a:lnTo>
                  <a:pt x="57150" y="77152"/>
                </a:lnTo>
                <a:lnTo>
                  <a:pt x="57150" y="3278701"/>
                </a:lnTo>
                <a:close/>
              </a:path>
              <a:path w="85725" h="3355975">
                <a:moveTo>
                  <a:pt x="85725" y="85725"/>
                </a:moveTo>
                <a:lnTo>
                  <a:pt x="57150" y="85725"/>
                </a:lnTo>
                <a:lnTo>
                  <a:pt x="57150" y="77152"/>
                </a:lnTo>
                <a:lnTo>
                  <a:pt x="81439" y="77152"/>
                </a:lnTo>
                <a:lnTo>
                  <a:pt x="85725" y="85725"/>
                </a:lnTo>
                <a:close/>
              </a:path>
              <a:path w="85725" h="3355975">
                <a:moveTo>
                  <a:pt x="42863" y="3355847"/>
                </a:moveTo>
                <a:lnTo>
                  <a:pt x="0" y="3270122"/>
                </a:lnTo>
                <a:lnTo>
                  <a:pt x="28575" y="3270122"/>
                </a:lnTo>
                <a:lnTo>
                  <a:pt x="28575" y="3278701"/>
                </a:lnTo>
                <a:lnTo>
                  <a:pt x="81436" y="3278701"/>
                </a:lnTo>
                <a:lnTo>
                  <a:pt x="42863" y="3355847"/>
                </a:lnTo>
                <a:close/>
              </a:path>
              <a:path w="85725" h="3355975">
                <a:moveTo>
                  <a:pt x="81436" y="3278701"/>
                </a:moveTo>
                <a:lnTo>
                  <a:pt x="57150" y="3278701"/>
                </a:lnTo>
                <a:lnTo>
                  <a:pt x="57150" y="3270122"/>
                </a:lnTo>
                <a:lnTo>
                  <a:pt x="85725" y="3270122"/>
                </a:lnTo>
                <a:lnTo>
                  <a:pt x="81436" y="3278701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869939" y="3565553"/>
            <a:ext cx="1096645" cy="828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C0504D"/>
                </a:solidFill>
                <a:latin typeface="Calibri"/>
                <a:cs typeface="Calibri"/>
              </a:rPr>
              <a:t>83%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2000" spc="-5" b="1">
                <a:solidFill>
                  <a:srgbClr val="C0504D"/>
                </a:solidFill>
                <a:latin typeface="Calibri"/>
                <a:cs typeface="Calibri"/>
              </a:rPr>
              <a:t>Reduction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183383" y="1479198"/>
            <a:ext cx="279400" cy="40919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2000" spc="-5" b="1">
                <a:latin typeface="Calibri"/>
                <a:cs typeface="Calibri"/>
              </a:rPr>
              <a:t>Nr thromboembolic events /100</a:t>
            </a:r>
            <a:r>
              <a:rPr dirty="0" sz="2000" spc="-4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pt-yrs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156199" y="5130800"/>
            <a:ext cx="50800" cy="508000"/>
          </a:xfrm>
          <a:custGeom>
            <a:avLst/>
            <a:gdLst/>
            <a:ahLst/>
            <a:cxnLst/>
            <a:rect l="l" t="t" r="r" b="b"/>
            <a:pathLst>
              <a:path w="50800" h="508000">
                <a:moveTo>
                  <a:pt x="15875" y="466725"/>
                </a:moveTo>
                <a:lnTo>
                  <a:pt x="0" y="482600"/>
                </a:lnTo>
                <a:lnTo>
                  <a:pt x="25400" y="508000"/>
                </a:lnTo>
                <a:lnTo>
                  <a:pt x="50800" y="482600"/>
                </a:lnTo>
                <a:lnTo>
                  <a:pt x="39371" y="471170"/>
                </a:lnTo>
                <a:lnTo>
                  <a:pt x="15875" y="471170"/>
                </a:lnTo>
                <a:lnTo>
                  <a:pt x="15875" y="466725"/>
                </a:lnTo>
                <a:close/>
              </a:path>
              <a:path w="50800" h="508000">
                <a:moveTo>
                  <a:pt x="25400" y="457200"/>
                </a:moveTo>
                <a:lnTo>
                  <a:pt x="15875" y="466725"/>
                </a:lnTo>
                <a:lnTo>
                  <a:pt x="15875" y="471170"/>
                </a:lnTo>
                <a:lnTo>
                  <a:pt x="34925" y="471170"/>
                </a:lnTo>
                <a:lnTo>
                  <a:pt x="34925" y="466725"/>
                </a:lnTo>
                <a:lnTo>
                  <a:pt x="25400" y="457200"/>
                </a:lnTo>
                <a:close/>
              </a:path>
              <a:path w="50800" h="508000">
                <a:moveTo>
                  <a:pt x="34925" y="466725"/>
                </a:moveTo>
                <a:lnTo>
                  <a:pt x="34925" y="471170"/>
                </a:lnTo>
                <a:lnTo>
                  <a:pt x="39371" y="471170"/>
                </a:lnTo>
                <a:lnTo>
                  <a:pt x="34925" y="466725"/>
                </a:lnTo>
                <a:close/>
              </a:path>
              <a:path w="50800" h="508000">
                <a:moveTo>
                  <a:pt x="15875" y="41275"/>
                </a:moveTo>
                <a:lnTo>
                  <a:pt x="15875" y="466725"/>
                </a:lnTo>
                <a:lnTo>
                  <a:pt x="25400" y="457200"/>
                </a:lnTo>
                <a:lnTo>
                  <a:pt x="34925" y="457200"/>
                </a:lnTo>
                <a:lnTo>
                  <a:pt x="34925" y="50800"/>
                </a:lnTo>
                <a:lnTo>
                  <a:pt x="25400" y="50800"/>
                </a:lnTo>
                <a:lnTo>
                  <a:pt x="15875" y="41275"/>
                </a:lnTo>
                <a:close/>
              </a:path>
              <a:path w="50800" h="508000">
                <a:moveTo>
                  <a:pt x="34925" y="457200"/>
                </a:moveTo>
                <a:lnTo>
                  <a:pt x="25400" y="457200"/>
                </a:lnTo>
                <a:lnTo>
                  <a:pt x="34925" y="466725"/>
                </a:lnTo>
                <a:lnTo>
                  <a:pt x="34925" y="457200"/>
                </a:lnTo>
                <a:close/>
              </a:path>
              <a:path w="50800" h="508000">
                <a:moveTo>
                  <a:pt x="34925" y="36829"/>
                </a:moveTo>
                <a:lnTo>
                  <a:pt x="15875" y="36829"/>
                </a:lnTo>
                <a:lnTo>
                  <a:pt x="15875" y="41275"/>
                </a:lnTo>
                <a:lnTo>
                  <a:pt x="25400" y="50800"/>
                </a:lnTo>
                <a:lnTo>
                  <a:pt x="34925" y="41275"/>
                </a:lnTo>
                <a:lnTo>
                  <a:pt x="34925" y="36829"/>
                </a:lnTo>
                <a:close/>
              </a:path>
              <a:path w="50800" h="508000">
                <a:moveTo>
                  <a:pt x="34925" y="41275"/>
                </a:moveTo>
                <a:lnTo>
                  <a:pt x="25400" y="50800"/>
                </a:lnTo>
                <a:lnTo>
                  <a:pt x="34925" y="50800"/>
                </a:lnTo>
                <a:lnTo>
                  <a:pt x="34925" y="41275"/>
                </a:lnTo>
                <a:close/>
              </a:path>
              <a:path w="50800" h="508000">
                <a:moveTo>
                  <a:pt x="25400" y="0"/>
                </a:moveTo>
                <a:lnTo>
                  <a:pt x="0" y="25400"/>
                </a:lnTo>
                <a:lnTo>
                  <a:pt x="15875" y="41275"/>
                </a:lnTo>
                <a:lnTo>
                  <a:pt x="15875" y="36829"/>
                </a:lnTo>
                <a:lnTo>
                  <a:pt x="39370" y="36829"/>
                </a:lnTo>
                <a:lnTo>
                  <a:pt x="50800" y="25400"/>
                </a:lnTo>
                <a:lnTo>
                  <a:pt x="25400" y="0"/>
                </a:lnTo>
                <a:close/>
              </a:path>
              <a:path w="50800" h="508000">
                <a:moveTo>
                  <a:pt x="39370" y="36829"/>
                </a:moveTo>
                <a:lnTo>
                  <a:pt x="34925" y="36829"/>
                </a:lnTo>
                <a:lnTo>
                  <a:pt x="34925" y="41275"/>
                </a:lnTo>
                <a:lnTo>
                  <a:pt x="39370" y="36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508999" y="4829552"/>
            <a:ext cx="50800" cy="548005"/>
          </a:xfrm>
          <a:custGeom>
            <a:avLst/>
            <a:gdLst/>
            <a:ahLst/>
            <a:cxnLst/>
            <a:rect l="l" t="t" r="r" b="b"/>
            <a:pathLst>
              <a:path w="50800" h="548004">
                <a:moveTo>
                  <a:pt x="15875" y="506664"/>
                </a:moveTo>
                <a:lnTo>
                  <a:pt x="0" y="522539"/>
                </a:lnTo>
                <a:lnTo>
                  <a:pt x="25400" y="547939"/>
                </a:lnTo>
                <a:lnTo>
                  <a:pt x="50800" y="522539"/>
                </a:lnTo>
                <a:lnTo>
                  <a:pt x="39370" y="511109"/>
                </a:lnTo>
                <a:lnTo>
                  <a:pt x="15875" y="511109"/>
                </a:lnTo>
                <a:lnTo>
                  <a:pt x="15875" y="506664"/>
                </a:lnTo>
                <a:close/>
              </a:path>
              <a:path w="50800" h="548004">
                <a:moveTo>
                  <a:pt x="25400" y="497139"/>
                </a:moveTo>
                <a:lnTo>
                  <a:pt x="15875" y="506664"/>
                </a:lnTo>
                <a:lnTo>
                  <a:pt x="15875" y="511109"/>
                </a:lnTo>
                <a:lnTo>
                  <a:pt x="34925" y="511109"/>
                </a:lnTo>
                <a:lnTo>
                  <a:pt x="34925" y="506664"/>
                </a:lnTo>
                <a:lnTo>
                  <a:pt x="25400" y="497139"/>
                </a:lnTo>
                <a:close/>
              </a:path>
              <a:path w="50800" h="548004">
                <a:moveTo>
                  <a:pt x="34925" y="506664"/>
                </a:moveTo>
                <a:lnTo>
                  <a:pt x="34925" y="511109"/>
                </a:lnTo>
                <a:lnTo>
                  <a:pt x="39370" y="511109"/>
                </a:lnTo>
                <a:lnTo>
                  <a:pt x="34925" y="506664"/>
                </a:lnTo>
                <a:close/>
              </a:path>
              <a:path w="50800" h="548004">
                <a:moveTo>
                  <a:pt x="15875" y="41275"/>
                </a:moveTo>
                <a:lnTo>
                  <a:pt x="15875" y="506664"/>
                </a:lnTo>
                <a:lnTo>
                  <a:pt x="25400" y="497139"/>
                </a:lnTo>
                <a:lnTo>
                  <a:pt x="34925" y="497139"/>
                </a:lnTo>
                <a:lnTo>
                  <a:pt x="34925" y="50800"/>
                </a:lnTo>
                <a:lnTo>
                  <a:pt x="25400" y="50800"/>
                </a:lnTo>
                <a:lnTo>
                  <a:pt x="15875" y="41275"/>
                </a:lnTo>
                <a:close/>
              </a:path>
              <a:path w="50800" h="548004">
                <a:moveTo>
                  <a:pt x="34925" y="497139"/>
                </a:moveTo>
                <a:lnTo>
                  <a:pt x="25400" y="497139"/>
                </a:lnTo>
                <a:lnTo>
                  <a:pt x="34925" y="506664"/>
                </a:lnTo>
                <a:lnTo>
                  <a:pt x="34925" y="497139"/>
                </a:lnTo>
                <a:close/>
              </a:path>
              <a:path w="50800" h="548004">
                <a:moveTo>
                  <a:pt x="34925" y="36829"/>
                </a:moveTo>
                <a:lnTo>
                  <a:pt x="15875" y="36829"/>
                </a:lnTo>
                <a:lnTo>
                  <a:pt x="15875" y="41275"/>
                </a:lnTo>
                <a:lnTo>
                  <a:pt x="25400" y="50800"/>
                </a:lnTo>
                <a:lnTo>
                  <a:pt x="34925" y="41275"/>
                </a:lnTo>
                <a:lnTo>
                  <a:pt x="34925" y="36829"/>
                </a:lnTo>
                <a:close/>
              </a:path>
              <a:path w="50800" h="548004">
                <a:moveTo>
                  <a:pt x="34925" y="41275"/>
                </a:moveTo>
                <a:lnTo>
                  <a:pt x="25400" y="50800"/>
                </a:lnTo>
                <a:lnTo>
                  <a:pt x="34925" y="50800"/>
                </a:lnTo>
                <a:lnTo>
                  <a:pt x="34925" y="41275"/>
                </a:lnTo>
                <a:close/>
              </a:path>
              <a:path w="50800" h="548004">
                <a:moveTo>
                  <a:pt x="25400" y="0"/>
                </a:moveTo>
                <a:lnTo>
                  <a:pt x="0" y="25400"/>
                </a:lnTo>
                <a:lnTo>
                  <a:pt x="15875" y="41275"/>
                </a:lnTo>
                <a:lnTo>
                  <a:pt x="15875" y="36829"/>
                </a:lnTo>
                <a:lnTo>
                  <a:pt x="39371" y="36829"/>
                </a:lnTo>
                <a:lnTo>
                  <a:pt x="50800" y="25400"/>
                </a:lnTo>
                <a:lnTo>
                  <a:pt x="25400" y="0"/>
                </a:lnTo>
                <a:close/>
              </a:path>
              <a:path w="50800" h="548004">
                <a:moveTo>
                  <a:pt x="39371" y="36829"/>
                </a:moveTo>
                <a:lnTo>
                  <a:pt x="34925" y="36829"/>
                </a:lnTo>
                <a:lnTo>
                  <a:pt x="34925" y="41275"/>
                </a:lnTo>
                <a:lnTo>
                  <a:pt x="39371" y="36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9222740" y="2603489"/>
            <a:ext cx="73279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C0504D"/>
                </a:solidFill>
                <a:latin typeface="Calibri"/>
                <a:cs typeface="Calibri"/>
              </a:rPr>
              <a:t>80%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222740" y="3100923"/>
            <a:ext cx="109664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C0504D"/>
                </a:solidFill>
                <a:latin typeface="Calibri"/>
                <a:cs typeface="Calibri"/>
              </a:rPr>
              <a:t>Reduction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181600" y="543616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 h="0">
                <a:moveTo>
                  <a:pt x="0" y="0"/>
                </a:moveTo>
                <a:lnTo>
                  <a:pt x="838200" y="0"/>
                </a:lnTo>
              </a:path>
            </a:pathLst>
          </a:custGeom>
          <a:ln w="9525">
            <a:solidFill>
              <a:srgbClr val="92D05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153398" y="5103521"/>
            <a:ext cx="1219200" cy="6350"/>
          </a:xfrm>
          <a:custGeom>
            <a:avLst/>
            <a:gdLst/>
            <a:ahLst/>
            <a:cxnLst/>
            <a:rect l="l" t="t" r="r" b="b"/>
            <a:pathLst>
              <a:path w="1219200" h="6350">
                <a:moveTo>
                  <a:pt x="0" y="6158"/>
                </a:moveTo>
                <a:lnTo>
                  <a:pt x="1219200" y="0"/>
                </a:lnTo>
              </a:path>
            </a:pathLst>
          </a:custGeom>
          <a:ln w="9524">
            <a:solidFill>
              <a:srgbClr val="92D05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574" y="298518"/>
            <a:ext cx="106419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805">
                <a:latin typeface="Mangal"/>
                <a:cs typeface="Mangal"/>
              </a:rPr>
              <a:t> </a:t>
            </a:r>
            <a:r>
              <a:rPr dirty="0" spc="-5"/>
              <a:t>No </a:t>
            </a:r>
            <a:r>
              <a:rPr dirty="0" spc="-10"/>
              <a:t>Stroke/TIA/SE </a:t>
            </a:r>
            <a:r>
              <a:rPr dirty="0" spc="-5"/>
              <a:t>in low risk patients</a:t>
            </a:r>
          </a:p>
        </p:txBody>
      </p:sp>
      <p:sp>
        <p:nvSpPr>
          <p:cNvPr id="3" name="object 3"/>
          <p:cNvSpPr/>
          <p:nvPr/>
        </p:nvSpPr>
        <p:spPr>
          <a:xfrm>
            <a:off x="1752600" y="1219200"/>
            <a:ext cx="8761434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984740" y="5219973"/>
            <a:ext cx="8318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N =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118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18672" y="5219973"/>
            <a:ext cx="8318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N =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902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796" y="335932"/>
            <a:ext cx="90373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Consistent low </a:t>
            </a:r>
            <a:r>
              <a:rPr dirty="0"/>
              <a:t>stroke </a:t>
            </a:r>
            <a:r>
              <a:rPr dirty="0" spc="-5"/>
              <a:t>rate with</a:t>
            </a:r>
            <a:r>
              <a:rPr dirty="0" spc="-90"/>
              <a:t> </a:t>
            </a:r>
            <a:r>
              <a:rPr dirty="0" spc="-5"/>
              <a:t>WATCHMAN</a:t>
            </a:r>
          </a:p>
        </p:txBody>
      </p:sp>
      <p:sp>
        <p:nvSpPr>
          <p:cNvPr id="3" name="object 3"/>
          <p:cNvSpPr/>
          <p:nvPr/>
        </p:nvSpPr>
        <p:spPr>
          <a:xfrm>
            <a:off x="1727200" y="1041400"/>
            <a:ext cx="8793226" cy="5508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838" y="342460"/>
            <a:ext cx="90811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760">
                <a:latin typeface="Mangal"/>
                <a:cs typeface="Mangal"/>
              </a:rPr>
              <a:t> </a:t>
            </a:r>
            <a:r>
              <a:rPr dirty="0" spc="-10"/>
              <a:t>Stroke </a:t>
            </a:r>
            <a:r>
              <a:rPr dirty="0" spc="-5"/>
              <a:t>in high risk </a:t>
            </a:r>
            <a:r>
              <a:rPr dirty="0"/>
              <a:t>subgroups</a:t>
            </a:r>
          </a:p>
        </p:txBody>
      </p:sp>
      <p:sp>
        <p:nvSpPr>
          <p:cNvPr id="3" name="object 3"/>
          <p:cNvSpPr/>
          <p:nvPr/>
        </p:nvSpPr>
        <p:spPr>
          <a:xfrm>
            <a:off x="3091708" y="3047707"/>
            <a:ext cx="634365" cy="2708275"/>
          </a:xfrm>
          <a:custGeom>
            <a:avLst/>
            <a:gdLst/>
            <a:ahLst/>
            <a:cxnLst/>
            <a:rect l="l" t="t" r="r" b="b"/>
            <a:pathLst>
              <a:path w="634364" h="2708275">
                <a:moveTo>
                  <a:pt x="0" y="0"/>
                </a:moveTo>
                <a:lnTo>
                  <a:pt x="634235" y="0"/>
                </a:lnTo>
                <a:lnTo>
                  <a:pt x="634235" y="2707894"/>
                </a:lnTo>
                <a:lnTo>
                  <a:pt x="0" y="2707894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91708" y="3047707"/>
            <a:ext cx="634365" cy="2708275"/>
          </a:xfrm>
          <a:custGeom>
            <a:avLst/>
            <a:gdLst/>
            <a:ahLst/>
            <a:cxnLst/>
            <a:rect l="l" t="t" r="r" b="b"/>
            <a:pathLst>
              <a:path w="634364" h="2708275">
                <a:moveTo>
                  <a:pt x="0" y="0"/>
                </a:moveTo>
                <a:lnTo>
                  <a:pt x="634235" y="0"/>
                </a:lnTo>
                <a:lnTo>
                  <a:pt x="634235" y="2707894"/>
                </a:lnTo>
                <a:lnTo>
                  <a:pt x="0" y="270789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994417" y="2182165"/>
            <a:ext cx="634365" cy="3573779"/>
          </a:xfrm>
          <a:custGeom>
            <a:avLst/>
            <a:gdLst/>
            <a:ahLst/>
            <a:cxnLst/>
            <a:rect l="l" t="t" r="r" b="b"/>
            <a:pathLst>
              <a:path w="634364" h="3573779">
                <a:moveTo>
                  <a:pt x="0" y="0"/>
                </a:moveTo>
                <a:lnTo>
                  <a:pt x="634236" y="0"/>
                </a:lnTo>
                <a:lnTo>
                  <a:pt x="634236" y="3573436"/>
                </a:lnTo>
                <a:lnTo>
                  <a:pt x="0" y="3573436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994417" y="2182165"/>
            <a:ext cx="634365" cy="3573779"/>
          </a:xfrm>
          <a:custGeom>
            <a:avLst/>
            <a:gdLst/>
            <a:ahLst/>
            <a:cxnLst/>
            <a:rect l="l" t="t" r="r" b="b"/>
            <a:pathLst>
              <a:path w="634364" h="3573779">
                <a:moveTo>
                  <a:pt x="0" y="0"/>
                </a:moveTo>
                <a:lnTo>
                  <a:pt x="634236" y="0"/>
                </a:lnTo>
                <a:lnTo>
                  <a:pt x="634236" y="3573436"/>
                </a:lnTo>
                <a:lnTo>
                  <a:pt x="0" y="35734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897126" y="2251844"/>
            <a:ext cx="634365" cy="3503929"/>
          </a:xfrm>
          <a:custGeom>
            <a:avLst/>
            <a:gdLst/>
            <a:ahLst/>
            <a:cxnLst/>
            <a:rect l="l" t="t" r="r" b="b"/>
            <a:pathLst>
              <a:path w="634365" h="3503929">
                <a:moveTo>
                  <a:pt x="0" y="0"/>
                </a:moveTo>
                <a:lnTo>
                  <a:pt x="634235" y="0"/>
                </a:lnTo>
                <a:lnTo>
                  <a:pt x="634235" y="3503756"/>
                </a:lnTo>
                <a:lnTo>
                  <a:pt x="0" y="3503756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897126" y="2251844"/>
            <a:ext cx="634365" cy="3503929"/>
          </a:xfrm>
          <a:custGeom>
            <a:avLst/>
            <a:gdLst/>
            <a:ahLst/>
            <a:cxnLst/>
            <a:rect l="l" t="t" r="r" b="b"/>
            <a:pathLst>
              <a:path w="634365" h="3503929">
                <a:moveTo>
                  <a:pt x="0" y="0"/>
                </a:moveTo>
                <a:lnTo>
                  <a:pt x="634235" y="0"/>
                </a:lnTo>
                <a:lnTo>
                  <a:pt x="634235" y="3503756"/>
                </a:lnTo>
                <a:lnTo>
                  <a:pt x="0" y="350375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799834" y="2841042"/>
            <a:ext cx="634365" cy="2914650"/>
          </a:xfrm>
          <a:custGeom>
            <a:avLst/>
            <a:gdLst/>
            <a:ahLst/>
            <a:cxnLst/>
            <a:rect l="l" t="t" r="r" b="b"/>
            <a:pathLst>
              <a:path w="634365" h="2914650">
                <a:moveTo>
                  <a:pt x="0" y="0"/>
                </a:moveTo>
                <a:lnTo>
                  <a:pt x="634235" y="0"/>
                </a:lnTo>
                <a:lnTo>
                  <a:pt x="634235" y="2914558"/>
                </a:lnTo>
                <a:lnTo>
                  <a:pt x="0" y="291455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799834" y="2841042"/>
            <a:ext cx="634365" cy="2914650"/>
          </a:xfrm>
          <a:custGeom>
            <a:avLst/>
            <a:gdLst/>
            <a:ahLst/>
            <a:cxnLst/>
            <a:rect l="l" t="t" r="r" b="b"/>
            <a:pathLst>
              <a:path w="634365" h="2914650">
                <a:moveTo>
                  <a:pt x="0" y="0"/>
                </a:moveTo>
                <a:lnTo>
                  <a:pt x="634235" y="0"/>
                </a:lnTo>
                <a:lnTo>
                  <a:pt x="634235" y="2914558"/>
                </a:lnTo>
                <a:lnTo>
                  <a:pt x="0" y="291455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5945" y="5283160"/>
            <a:ext cx="634365" cy="472440"/>
          </a:xfrm>
          <a:custGeom>
            <a:avLst/>
            <a:gdLst/>
            <a:ahLst/>
            <a:cxnLst/>
            <a:rect l="l" t="t" r="r" b="b"/>
            <a:pathLst>
              <a:path w="634364" h="472439">
                <a:moveTo>
                  <a:pt x="0" y="0"/>
                </a:moveTo>
                <a:lnTo>
                  <a:pt x="634236" y="0"/>
                </a:lnTo>
                <a:lnTo>
                  <a:pt x="634236" y="472440"/>
                </a:lnTo>
                <a:lnTo>
                  <a:pt x="0" y="472440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25945" y="5283160"/>
            <a:ext cx="634365" cy="472440"/>
          </a:xfrm>
          <a:custGeom>
            <a:avLst/>
            <a:gdLst/>
            <a:ahLst/>
            <a:cxnLst/>
            <a:rect l="l" t="t" r="r" b="b"/>
            <a:pathLst>
              <a:path w="634364" h="472439">
                <a:moveTo>
                  <a:pt x="0" y="0"/>
                </a:moveTo>
                <a:lnTo>
                  <a:pt x="634236" y="0"/>
                </a:lnTo>
                <a:lnTo>
                  <a:pt x="634236" y="472440"/>
                </a:lnTo>
                <a:lnTo>
                  <a:pt x="0" y="47244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28653" y="4911956"/>
            <a:ext cx="634365" cy="843915"/>
          </a:xfrm>
          <a:custGeom>
            <a:avLst/>
            <a:gdLst/>
            <a:ahLst/>
            <a:cxnLst/>
            <a:rect l="l" t="t" r="r" b="b"/>
            <a:pathLst>
              <a:path w="634364" h="843914">
                <a:moveTo>
                  <a:pt x="0" y="0"/>
                </a:moveTo>
                <a:lnTo>
                  <a:pt x="634236" y="0"/>
                </a:lnTo>
                <a:lnTo>
                  <a:pt x="634236" y="843644"/>
                </a:lnTo>
                <a:lnTo>
                  <a:pt x="0" y="843644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628653" y="4911956"/>
            <a:ext cx="634365" cy="843915"/>
          </a:xfrm>
          <a:custGeom>
            <a:avLst/>
            <a:gdLst/>
            <a:ahLst/>
            <a:cxnLst/>
            <a:rect l="l" t="t" r="r" b="b"/>
            <a:pathLst>
              <a:path w="634364" h="843914">
                <a:moveTo>
                  <a:pt x="0" y="0"/>
                </a:moveTo>
                <a:lnTo>
                  <a:pt x="634236" y="0"/>
                </a:lnTo>
                <a:lnTo>
                  <a:pt x="634236" y="843644"/>
                </a:lnTo>
                <a:lnTo>
                  <a:pt x="0" y="8436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531361" y="5073186"/>
            <a:ext cx="634365" cy="682625"/>
          </a:xfrm>
          <a:custGeom>
            <a:avLst/>
            <a:gdLst/>
            <a:ahLst/>
            <a:cxnLst/>
            <a:rect l="l" t="t" r="r" b="b"/>
            <a:pathLst>
              <a:path w="634365" h="682625">
                <a:moveTo>
                  <a:pt x="0" y="0"/>
                </a:moveTo>
                <a:lnTo>
                  <a:pt x="634235" y="0"/>
                </a:lnTo>
                <a:lnTo>
                  <a:pt x="634235" y="682414"/>
                </a:lnTo>
                <a:lnTo>
                  <a:pt x="0" y="682414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531361" y="5073186"/>
            <a:ext cx="634365" cy="682625"/>
          </a:xfrm>
          <a:custGeom>
            <a:avLst/>
            <a:gdLst/>
            <a:ahLst/>
            <a:cxnLst/>
            <a:rect l="l" t="t" r="r" b="b"/>
            <a:pathLst>
              <a:path w="634365" h="682625">
                <a:moveTo>
                  <a:pt x="0" y="0"/>
                </a:moveTo>
                <a:lnTo>
                  <a:pt x="634235" y="0"/>
                </a:lnTo>
                <a:lnTo>
                  <a:pt x="634235" y="682414"/>
                </a:lnTo>
                <a:lnTo>
                  <a:pt x="0" y="68241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434070" y="5324405"/>
            <a:ext cx="634365" cy="431800"/>
          </a:xfrm>
          <a:custGeom>
            <a:avLst/>
            <a:gdLst/>
            <a:ahLst/>
            <a:cxnLst/>
            <a:rect l="l" t="t" r="r" b="b"/>
            <a:pathLst>
              <a:path w="634365" h="431800">
                <a:moveTo>
                  <a:pt x="0" y="0"/>
                </a:moveTo>
                <a:lnTo>
                  <a:pt x="634235" y="0"/>
                </a:lnTo>
                <a:lnTo>
                  <a:pt x="634235" y="431196"/>
                </a:lnTo>
                <a:lnTo>
                  <a:pt x="0" y="431196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434070" y="5324405"/>
            <a:ext cx="634365" cy="431800"/>
          </a:xfrm>
          <a:custGeom>
            <a:avLst/>
            <a:gdLst/>
            <a:ahLst/>
            <a:cxnLst/>
            <a:rect l="l" t="t" r="r" b="b"/>
            <a:pathLst>
              <a:path w="634365" h="431800">
                <a:moveTo>
                  <a:pt x="0" y="0"/>
                </a:moveTo>
                <a:lnTo>
                  <a:pt x="634235" y="0"/>
                </a:lnTo>
                <a:lnTo>
                  <a:pt x="634235" y="431196"/>
                </a:lnTo>
                <a:lnTo>
                  <a:pt x="0" y="43119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74590" y="5755601"/>
            <a:ext cx="7611109" cy="0"/>
          </a:xfrm>
          <a:custGeom>
            <a:avLst/>
            <a:gdLst/>
            <a:ahLst/>
            <a:cxnLst/>
            <a:rect l="l" t="t" r="r" b="b"/>
            <a:pathLst>
              <a:path w="7611109" h="0">
                <a:moveTo>
                  <a:pt x="0" y="0"/>
                </a:moveTo>
                <a:lnTo>
                  <a:pt x="76108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74590" y="5755601"/>
            <a:ext cx="7611109" cy="0"/>
          </a:xfrm>
          <a:custGeom>
            <a:avLst/>
            <a:gdLst/>
            <a:ahLst/>
            <a:cxnLst/>
            <a:rect l="l" t="t" r="r" b="b"/>
            <a:pathLst>
              <a:path w="7611109" h="0">
                <a:moveTo>
                  <a:pt x="0" y="0"/>
                </a:moveTo>
                <a:lnTo>
                  <a:pt x="761083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74590" y="1256162"/>
            <a:ext cx="0" cy="4499610"/>
          </a:xfrm>
          <a:custGeom>
            <a:avLst/>
            <a:gdLst/>
            <a:ahLst/>
            <a:cxnLst/>
            <a:rect l="l" t="t" r="r" b="b"/>
            <a:pathLst>
              <a:path w="0" h="4499610">
                <a:moveTo>
                  <a:pt x="0" y="0"/>
                </a:moveTo>
                <a:lnTo>
                  <a:pt x="0" y="449943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74590" y="1256162"/>
            <a:ext cx="0" cy="4499610"/>
          </a:xfrm>
          <a:custGeom>
            <a:avLst/>
            <a:gdLst/>
            <a:ahLst/>
            <a:cxnLst/>
            <a:rect l="l" t="t" r="r" b="b"/>
            <a:pathLst>
              <a:path w="0" h="4499610">
                <a:moveTo>
                  <a:pt x="0" y="0"/>
                </a:moveTo>
                <a:lnTo>
                  <a:pt x="0" y="4499439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98390" y="575560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98390" y="575560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98390" y="50056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698390" y="50056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98390" y="425578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98390" y="425578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98390" y="35058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98390" y="35058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98390" y="275597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98390" y="275597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98390" y="200606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98390" y="200606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98390" y="125616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698390" y="125616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855995" y="5869937"/>
            <a:ext cx="17354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9890" marR="5080" indent="-37782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EWOLUTION</a:t>
            </a:r>
            <a:r>
              <a:rPr dirty="0" sz="1800" spc="-10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all  (N=1020)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85282" y="5869937"/>
            <a:ext cx="14986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3375" marR="5080" indent="-32131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Hx</a:t>
            </a:r>
            <a:r>
              <a:rPr dirty="0" sz="1800" spc="-9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stroke/TIA  (N=311)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54565" y="5869937"/>
            <a:ext cx="1761489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440" marR="5080" indent="-7937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Hx</a:t>
            </a:r>
            <a:r>
              <a:rPr dirty="0" sz="1800" spc="-95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hemorrhagic  stroke</a:t>
            </a:r>
            <a:r>
              <a:rPr dirty="0" sz="1800" spc="-5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(N=153)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01786" y="5869937"/>
            <a:ext cx="16764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2275" marR="5080" indent="-410209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Hx Major</a:t>
            </a:r>
            <a:r>
              <a:rPr dirty="0" sz="1800" spc="-9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Bleed  (N=318)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17553" y="5583485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17553" y="4833579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17553" y="4083672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17553" y="3333765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6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17553" y="2583859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8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75509" y="1833952"/>
            <a:ext cx="3079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656667"/>
                </a:solidFill>
                <a:latin typeface="Arial"/>
                <a:cs typeface="Arial"/>
              </a:rPr>
              <a:t>10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75509" y="1084046"/>
            <a:ext cx="3079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656667"/>
                </a:solidFill>
                <a:latin typeface="Arial"/>
                <a:cs typeface="Arial"/>
              </a:rPr>
              <a:t>12</a:t>
            </a:r>
            <a:endParaRPr sz="2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91708" y="3047041"/>
            <a:ext cx="6343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60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7.2</a:t>
            </a:r>
            <a:endParaRPr sz="2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94417" y="2181499"/>
            <a:ext cx="6343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60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9.5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897126" y="2251178"/>
            <a:ext cx="6343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60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9.3</a:t>
            </a:r>
            <a:endParaRPr sz="2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799834" y="2840376"/>
            <a:ext cx="6343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60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7.8</a:t>
            </a:r>
            <a:endParaRPr sz="2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55068" y="5282494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1.3</a:t>
            </a:r>
            <a:endParaRPr sz="2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57777" y="4911290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2.3</a:t>
            </a:r>
            <a:endParaRPr sz="2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60485" y="5072520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1.8</a:t>
            </a:r>
            <a:endParaRPr sz="2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563193" y="5323739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1.2</a:t>
            </a:r>
            <a:endParaRPr sz="2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99393" y="1268110"/>
            <a:ext cx="732155" cy="46888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2755"/>
              </a:lnSpc>
            </a:pPr>
            <a:r>
              <a:rPr dirty="0" sz="2400" spc="-5" b="1">
                <a:latin typeface="Arial"/>
                <a:cs typeface="Arial"/>
              </a:rPr>
              <a:t>Thromboembolic events /100</a:t>
            </a:r>
            <a:r>
              <a:rPr dirty="0" sz="2400" spc="-95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pt-</a:t>
            </a:r>
            <a:endParaRPr sz="2400">
              <a:latin typeface="Arial"/>
              <a:cs typeface="Arial"/>
            </a:endParaRPr>
          </a:p>
          <a:p>
            <a:pPr algn="ctr" marL="10795">
              <a:lnSpc>
                <a:spcPct val="100000"/>
              </a:lnSpc>
            </a:pPr>
            <a:r>
              <a:rPr dirty="0" sz="2400" spc="-5" b="1">
                <a:latin typeface="Arial"/>
                <a:cs typeface="Arial"/>
              </a:rPr>
              <a:t>yrs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91896" y="1224883"/>
            <a:ext cx="12007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  </a:t>
            </a:r>
            <a:r>
              <a:rPr dirty="0" sz="2000" spc="-5" b="1">
                <a:latin typeface="Arial"/>
                <a:cs typeface="Arial"/>
              </a:rPr>
              <a:t>VASc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4.5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807005" y="1224883"/>
            <a:ext cx="12007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  </a:t>
            </a:r>
            <a:r>
              <a:rPr dirty="0" sz="2000" spc="-5" b="1">
                <a:latin typeface="Arial"/>
                <a:cs typeface="Arial"/>
              </a:rPr>
              <a:t>VASc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4.8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919834" y="1224883"/>
            <a:ext cx="12007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  </a:t>
            </a:r>
            <a:r>
              <a:rPr dirty="0" sz="2000" spc="-5" b="1">
                <a:latin typeface="Arial"/>
                <a:cs typeface="Arial"/>
              </a:rPr>
              <a:t>VASc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5.4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026607" y="1224883"/>
            <a:ext cx="12007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  </a:t>
            </a:r>
            <a:r>
              <a:rPr dirty="0" sz="2000" spc="-5" b="1">
                <a:latin typeface="Arial"/>
                <a:cs typeface="Arial"/>
              </a:rPr>
              <a:t>VASc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5.5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924299" y="3054095"/>
            <a:ext cx="228600" cy="2240280"/>
          </a:xfrm>
          <a:custGeom>
            <a:avLst/>
            <a:gdLst/>
            <a:ahLst/>
            <a:cxnLst/>
            <a:rect l="l" t="t" r="r" b="b"/>
            <a:pathLst>
              <a:path w="228600" h="2240279">
                <a:moveTo>
                  <a:pt x="152400" y="2034541"/>
                </a:moveTo>
                <a:lnTo>
                  <a:pt x="76200" y="2034541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2034541"/>
                </a:lnTo>
                <a:close/>
              </a:path>
              <a:path w="228600" h="2240279">
                <a:moveTo>
                  <a:pt x="114300" y="2240280"/>
                </a:moveTo>
                <a:lnTo>
                  <a:pt x="0" y="2011679"/>
                </a:lnTo>
                <a:lnTo>
                  <a:pt x="76200" y="2011679"/>
                </a:lnTo>
                <a:lnTo>
                  <a:pt x="76200" y="2034541"/>
                </a:lnTo>
                <a:lnTo>
                  <a:pt x="217169" y="2034541"/>
                </a:lnTo>
                <a:lnTo>
                  <a:pt x="114300" y="2240280"/>
                </a:lnTo>
                <a:close/>
              </a:path>
              <a:path w="228600" h="2240279">
                <a:moveTo>
                  <a:pt x="217169" y="2034541"/>
                </a:moveTo>
                <a:lnTo>
                  <a:pt x="152400" y="2034541"/>
                </a:lnTo>
                <a:lnTo>
                  <a:pt x="152400" y="2011679"/>
                </a:lnTo>
                <a:lnTo>
                  <a:pt x="228600" y="2011679"/>
                </a:lnTo>
                <a:lnTo>
                  <a:pt x="217169" y="2034541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131404" y="3054095"/>
            <a:ext cx="1212215" cy="0"/>
          </a:xfrm>
          <a:custGeom>
            <a:avLst/>
            <a:gdLst/>
            <a:ahLst/>
            <a:cxnLst/>
            <a:rect l="l" t="t" r="r" b="b"/>
            <a:pathLst>
              <a:path w="1212214" h="0">
                <a:moveTo>
                  <a:pt x="0" y="0"/>
                </a:moveTo>
                <a:lnTo>
                  <a:pt x="1211996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4085311" y="3876174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83%  RRR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822095" y="2194560"/>
            <a:ext cx="228600" cy="2734310"/>
          </a:xfrm>
          <a:custGeom>
            <a:avLst/>
            <a:gdLst/>
            <a:ahLst/>
            <a:cxnLst/>
            <a:rect l="l" t="t" r="r" b="b"/>
            <a:pathLst>
              <a:path w="228600" h="2734310">
                <a:moveTo>
                  <a:pt x="152400" y="2528318"/>
                </a:moveTo>
                <a:lnTo>
                  <a:pt x="76200" y="2528318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2528318"/>
                </a:lnTo>
                <a:close/>
              </a:path>
              <a:path w="228600" h="2734310">
                <a:moveTo>
                  <a:pt x="114300" y="2734055"/>
                </a:moveTo>
                <a:lnTo>
                  <a:pt x="0" y="2505455"/>
                </a:lnTo>
                <a:lnTo>
                  <a:pt x="76200" y="2505455"/>
                </a:lnTo>
                <a:lnTo>
                  <a:pt x="76200" y="2528318"/>
                </a:lnTo>
                <a:lnTo>
                  <a:pt x="217168" y="2528318"/>
                </a:lnTo>
                <a:lnTo>
                  <a:pt x="114300" y="2734055"/>
                </a:lnTo>
                <a:close/>
              </a:path>
              <a:path w="228600" h="2734310">
                <a:moveTo>
                  <a:pt x="217168" y="2528318"/>
                </a:moveTo>
                <a:lnTo>
                  <a:pt x="152400" y="2528318"/>
                </a:lnTo>
                <a:lnTo>
                  <a:pt x="152400" y="2505455"/>
                </a:lnTo>
                <a:lnTo>
                  <a:pt x="228600" y="2505455"/>
                </a:lnTo>
                <a:lnTo>
                  <a:pt x="217168" y="2528318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036403" y="2194559"/>
            <a:ext cx="1212215" cy="0"/>
          </a:xfrm>
          <a:custGeom>
            <a:avLst/>
            <a:gdLst/>
            <a:ahLst/>
            <a:cxnLst/>
            <a:rect l="l" t="t" r="r" b="b"/>
            <a:pathLst>
              <a:path w="1212214" h="0">
                <a:moveTo>
                  <a:pt x="0" y="0"/>
                </a:moveTo>
                <a:lnTo>
                  <a:pt x="1211996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983107" y="3190374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15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76%  RRR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734299" y="2267711"/>
            <a:ext cx="228600" cy="2825750"/>
          </a:xfrm>
          <a:custGeom>
            <a:avLst/>
            <a:gdLst/>
            <a:ahLst/>
            <a:cxnLst/>
            <a:rect l="l" t="t" r="r" b="b"/>
            <a:pathLst>
              <a:path w="228600" h="2825750">
                <a:moveTo>
                  <a:pt x="152400" y="2619757"/>
                </a:moveTo>
                <a:lnTo>
                  <a:pt x="76200" y="2619757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2619757"/>
                </a:lnTo>
                <a:close/>
              </a:path>
              <a:path w="228600" h="2825750">
                <a:moveTo>
                  <a:pt x="114300" y="2825496"/>
                </a:moveTo>
                <a:lnTo>
                  <a:pt x="0" y="2596895"/>
                </a:lnTo>
                <a:lnTo>
                  <a:pt x="76200" y="2596895"/>
                </a:lnTo>
                <a:lnTo>
                  <a:pt x="76200" y="2619757"/>
                </a:lnTo>
                <a:lnTo>
                  <a:pt x="217169" y="2619757"/>
                </a:lnTo>
                <a:lnTo>
                  <a:pt x="114300" y="2825496"/>
                </a:lnTo>
                <a:close/>
              </a:path>
              <a:path w="228600" h="2825750">
                <a:moveTo>
                  <a:pt x="217169" y="2619757"/>
                </a:moveTo>
                <a:lnTo>
                  <a:pt x="152400" y="2619757"/>
                </a:lnTo>
                <a:lnTo>
                  <a:pt x="152400" y="2596895"/>
                </a:lnTo>
                <a:lnTo>
                  <a:pt x="228600" y="2596895"/>
                </a:lnTo>
                <a:lnTo>
                  <a:pt x="217169" y="2619757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941403" y="2267711"/>
            <a:ext cx="1212215" cy="0"/>
          </a:xfrm>
          <a:custGeom>
            <a:avLst/>
            <a:gdLst/>
            <a:ahLst/>
            <a:cxnLst/>
            <a:rect l="l" t="t" r="r" b="b"/>
            <a:pathLst>
              <a:path w="1212215" h="0">
                <a:moveTo>
                  <a:pt x="0" y="0"/>
                </a:moveTo>
                <a:lnTo>
                  <a:pt x="1211995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7895312" y="3227105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81%  RRR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9639299" y="2852927"/>
            <a:ext cx="228600" cy="2487295"/>
          </a:xfrm>
          <a:custGeom>
            <a:avLst/>
            <a:gdLst/>
            <a:ahLst/>
            <a:cxnLst/>
            <a:rect l="l" t="t" r="r" b="b"/>
            <a:pathLst>
              <a:path w="228600" h="2487295">
                <a:moveTo>
                  <a:pt x="152400" y="2281429"/>
                </a:moveTo>
                <a:lnTo>
                  <a:pt x="76200" y="2281429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2281429"/>
                </a:lnTo>
                <a:close/>
              </a:path>
              <a:path w="228600" h="2487295">
                <a:moveTo>
                  <a:pt x="114300" y="2487168"/>
                </a:moveTo>
                <a:lnTo>
                  <a:pt x="0" y="2258567"/>
                </a:lnTo>
                <a:lnTo>
                  <a:pt x="76200" y="2258567"/>
                </a:lnTo>
                <a:lnTo>
                  <a:pt x="76200" y="2281429"/>
                </a:lnTo>
                <a:lnTo>
                  <a:pt x="217170" y="2281429"/>
                </a:lnTo>
                <a:lnTo>
                  <a:pt x="114300" y="2487168"/>
                </a:lnTo>
                <a:close/>
              </a:path>
              <a:path w="228600" h="2487295">
                <a:moveTo>
                  <a:pt x="217170" y="2281429"/>
                </a:moveTo>
                <a:lnTo>
                  <a:pt x="152400" y="2281429"/>
                </a:lnTo>
                <a:lnTo>
                  <a:pt x="152400" y="2258567"/>
                </a:lnTo>
                <a:lnTo>
                  <a:pt x="228600" y="2258567"/>
                </a:lnTo>
                <a:lnTo>
                  <a:pt x="217170" y="228142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8846404" y="2852927"/>
            <a:ext cx="1212215" cy="0"/>
          </a:xfrm>
          <a:custGeom>
            <a:avLst/>
            <a:gdLst/>
            <a:ahLst/>
            <a:cxnLst/>
            <a:rect l="l" t="t" r="r" b="b"/>
            <a:pathLst>
              <a:path w="1212215" h="0">
                <a:moveTo>
                  <a:pt x="0" y="0"/>
                </a:moveTo>
                <a:lnTo>
                  <a:pt x="1211995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9800311" y="3723774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85%  RRR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9022" y="342460"/>
            <a:ext cx="106559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710">
                <a:latin typeface="Mangal"/>
                <a:cs typeface="Mangal"/>
              </a:rPr>
              <a:t> </a:t>
            </a:r>
            <a:r>
              <a:rPr dirty="0" spc="-10"/>
              <a:t>Stroke/TIA/SE </a:t>
            </a:r>
            <a:r>
              <a:rPr dirty="0" spc="-5"/>
              <a:t>in high risk </a:t>
            </a:r>
            <a:r>
              <a:rPr dirty="0"/>
              <a:t>subgroups</a:t>
            </a:r>
          </a:p>
        </p:txBody>
      </p:sp>
      <p:sp>
        <p:nvSpPr>
          <p:cNvPr id="3" name="object 3"/>
          <p:cNvSpPr/>
          <p:nvPr/>
        </p:nvSpPr>
        <p:spPr>
          <a:xfrm>
            <a:off x="2038090" y="1435730"/>
            <a:ext cx="7952130" cy="4946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40799" y="1930400"/>
            <a:ext cx="1836420" cy="1117600"/>
          </a:xfrm>
          <a:custGeom>
            <a:avLst/>
            <a:gdLst/>
            <a:ahLst/>
            <a:cxnLst/>
            <a:rect l="l" t="t" r="r" b="b"/>
            <a:pathLst>
              <a:path w="1836420" h="1117600">
                <a:moveTo>
                  <a:pt x="917999" y="0"/>
                </a:moveTo>
                <a:close/>
              </a:path>
              <a:path w="1836420" h="1117600">
                <a:moveTo>
                  <a:pt x="1836000" y="558800"/>
                </a:moveTo>
                <a:lnTo>
                  <a:pt x="0" y="558800"/>
                </a:lnTo>
                <a:lnTo>
                  <a:pt x="1806" y="523460"/>
                </a:lnTo>
                <a:lnTo>
                  <a:pt x="15932" y="454599"/>
                </a:lnTo>
                <a:lnTo>
                  <a:pt x="43359" y="388598"/>
                </a:lnTo>
                <a:lnTo>
                  <a:pt x="83228" y="325981"/>
                </a:lnTo>
                <a:lnTo>
                  <a:pt x="107559" y="296104"/>
                </a:lnTo>
                <a:lnTo>
                  <a:pt x="134677" y="267271"/>
                </a:lnTo>
                <a:lnTo>
                  <a:pt x="164476" y="239545"/>
                </a:lnTo>
                <a:lnTo>
                  <a:pt x="196847" y="212992"/>
                </a:lnTo>
                <a:lnTo>
                  <a:pt x="231683" y="187678"/>
                </a:lnTo>
                <a:lnTo>
                  <a:pt x="268877" y="163668"/>
                </a:lnTo>
                <a:lnTo>
                  <a:pt x="308320" y="141028"/>
                </a:lnTo>
                <a:lnTo>
                  <a:pt x="349907" y="119822"/>
                </a:lnTo>
                <a:lnTo>
                  <a:pt x="393528" y="100118"/>
                </a:lnTo>
                <a:lnTo>
                  <a:pt x="439076" y="81979"/>
                </a:lnTo>
                <a:lnTo>
                  <a:pt x="486444" y="65471"/>
                </a:lnTo>
                <a:lnTo>
                  <a:pt x="535525" y="50661"/>
                </a:lnTo>
                <a:lnTo>
                  <a:pt x="586211" y="37613"/>
                </a:lnTo>
                <a:lnTo>
                  <a:pt x="638393" y="26393"/>
                </a:lnTo>
                <a:lnTo>
                  <a:pt x="691966" y="17066"/>
                </a:lnTo>
                <a:lnTo>
                  <a:pt x="746820" y="9697"/>
                </a:lnTo>
                <a:lnTo>
                  <a:pt x="802849" y="4353"/>
                </a:lnTo>
                <a:lnTo>
                  <a:pt x="859946" y="1099"/>
                </a:lnTo>
                <a:lnTo>
                  <a:pt x="917999" y="0"/>
                </a:lnTo>
                <a:lnTo>
                  <a:pt x="976056" y="1099"/>
                </a:lnTo>
                <a:lnTo>
                  <a:pt x="1033152" y="4353"/>
                </a:lnTo>
                <a:lnTo>
                  <a:pt x="1089181" y="9697"/>
                </a:lnTo>
                <a:lnTo>
                  <a:pt x="1144036" y="17066"/>
                </a:lnTo>
                <a:lnTo>
                  <a:pt x="1197608" y="26393"/>
                </a:lnTo>
                <a:lnTo>
                  <a:pt x="1249790" y="37613"/>
                </a:lnTo>
                <a:lnTo>
                  <a:pt x="1300476" y="50661"/>
                </a:lnTo>
                <a:lnTo>
                  <a:pt x="1349556" y="65472"/>
                </a:lnTo>
                <a:lnTo>
                  <a:pt x="1396925" y="81979"/>
                </a:lnTo>
                <a:lnTo>
                  <a:pt x="1442473" y="100118"/>
                </a:lnTo>
                <a:lnTo>
                  <a:pt x="1486094" y="119823"/>
                </a:lnTo>
                <a:lnTo>
                  <a:pt x="1527680" y="141028"/>
                </a:lnTo>
                <a:lnTo>
                  <a:pt x="1567124" y="163668"/>
                </a:lnTo>
                <a:lnTo>
                  <a:pt x="1604317" y="187678"/>
                </a:lnTo>
                <a:lnTo>
                  <a:pt x="1639154" y="212992"/>
                </a:lnTo>
                <a:lnTo>
                  <a:pt x="1671525" y="239545"/>
                </a:lnTo>
                <a:lnTo>
                  <a:pt x="1701323" y="267271"/>
                </a:lnTo>
                <a:lnTo>
                  <a:pt x="1728442" y="296105"/>
                </a:lnTo>
                <a:lnTo>
                  <a:pt x="1752772" y="325981"/>
                </a:lnTo>
                <a:lnTo>
                  <a:pt x="1792641" y="388598"/>
                </a:lnTo>
                <a:lnTo>
                  <a:pt x="1820068" y="454599"/>
                </a:lnTo>
                <a:lnTo>
                  <a:pt x="1834194" y="523460"/>
                </a:lnTo>
                <a:lnTo>
                  <a:pt x="1836000" y="558800"/>
                </a:lnTo>
                <a:close/>
              </a:path>
              <a:path w="1836420" h="1117600">
                <a:moveTo>
                  <a:pt x="917999" y="1117599"/>
                </a:moveTo>
                <a:lnTo>
                  <a:pt x="859944" y="1116500"/>
                </a:lnTo>
                <a:lnTo>
                  <a:pt x="802848" y="1113245"/>
                </a:lnTo>
                <a:lnTo>
                  <a:pt x="746819" y="1107901"/>
                </a:lnTo>
                <a:lnTo>
                  <a:pt x="691964" y="1100533"/>
                </a:lnTo>
                <a:lnTo>
                  <a:pt x="638392" y="1091206"/>
                </a:lnTo>
                <a:lnTo>
                  <a:pt x="586209" y="1079986"/>
                </a:lnTo>
                <a:lnTo>
                  <a:pt x="535524" y="1066938"/>
                </a:lnTo>
                <a:lnTo>
                  <a:pt x="486443" y="1052127"/>
                </a:lnTo>
                <a:lnTo>
                  <a:pt x="439075" y="1035620"/>
                </a:lnTo>
                <a:lnTo>
                  <a:pt x="393526" y="1017481"/>
                </a:lnTo>
                <a:lnTo>
                  <a:pt x="349905" y="997776"/>
                </a:lnTo>
                <a:lnTo>
                  <a:pt x="308319" y="976571"/>
                </a:lnTo>
                <a:lnTo>
                  <a:pt x="268876" y="953931"/>
                </a:lnTo>
                <a:lnTo>
                  <a:pt x="231682" y="929921"/>
                </a:lnTo>
                <a:lnTo>
                  <a:pt x="196846" y="904607"/>
                </a:lnTo>
                <a:lnTo>
                  <a:pt x="164475" y="878054"/>
                </a:lnTo>
                <a:lnTo>
                  <a:pt x="134676" y="850328"/>
                </a:lnTo>
                <a:lnTo>
                  <a:pt x="107558" y="821494"/>
                </a:lnTo>
                <a:lnTo>
                  <a:pt x="83227" y="791618"/>
                </a:lnTo>
                <a:lnTo>
                  <a:pt x="43359" y="729001"/>
                </a:lnTo>
                <a:lnTo>
                  <a:pt x="15931" y="663000"/>
                </a:lnTo>
                <a:lnTo>
                  <a:pt x="1806" y="594139"/>
                </a:lnTo>
                <a:lnTo>
                  <a:pt x="0" y="558799"/>
                </a:lnTo>
                <a:lnTo>
                  <a:pt x="1836000" y="558800"/>
                </a:lnTo>
                <a:lnTo>
                  <a:pt x="1828847" y="628894"/>
                </a:lnTo>
                <a:lnTo>
                  <a:pt x="1807963" y="696390"/>
                </a:lnTo>
                <a:lnTo>
                  <a:pt x="1774207" y="760765"/>
                </a:lnTo>
                <a:lnTo>
                  <a:pt x="1728441" y="821494"/>
                </a:lnTo>
                <a:lnTo>
                  <a:pt x="1701323" y="850328"/>
                </a:lnTo>
                <a:lnTo>
                  <a:pt x="1671524" y="878054"/>
                </a:lnTo>
                <a:lnTo>
                  <a:pt x="1639153" y="904607"/>
                </a:lnTo>
                <a:lnTo>
                  <a:pt x="1604317" y="929921"/>
                </a:lnTo>
                <a:lnTo>
                  <a:pt x="1567123" y="953931"/>
                </a:lnTo>
                <a:lnTo>
                  <a:pt x="1527680" y="976571"/>
                </a:lnTo>
                <a:lnTo>
                  <a:pt x="1486094" y="997776"/>
                </a:lnTo>
                <a:lnTo>
                  <a:pt x="1442473" y="1017481"/>
                </a:lnTo>
                <a:lnTo>
                  <a:pt x="1396924" y="1035620"/>
                </a:lnTo>
                <a:lnTo>
                  <a:pt x="1349556" y="1052127"/>
                </a:lnTo>
                <a:lnTo>
                  <a:pt x="1300475" y="1066938"/>
                </a:lnTo>
                <a:lnTo>
                  <a:pt x="1249790" y="1079986"/>
                </a:lnTo>
                <a:lnTo>
                  <a:pt x="1197607" y="1091206"/>
                </a:lnTo>
                <a:lnTo>
                  <a:pt x="1144035" y="1100533"/>
                </a:lnTo>
                <a:lnTo>
                  <a:pt x="1089181" y="1107901"/>
                </a:lnTo>
                <a:lnTo>
                  <a:pt x="1033151" y="1113245"/>
                </a:lnTo>
                <a:lnTo>
                  <a:pt x="976055" y="1116500"/>
                </a:lnTo>
                <a:lnTo>
                  <a:pt x="917999" y="1117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05408" y="2012284"/>
            <a:ext cx="110680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DS-  VASc  4.5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91136" y="1066800"/>
            <a:ext cx="2567305" cy="1117600"/>
          </a:xfrm>
          <a:custGeom>
            <a:avLst/>
            <a:gdLst/>
            <a:ahLst/>
            <a:cxnLst/>
            <a:rect l="l" t="t" r="r" b="b"/>
            <a:pathLst>
              <a:path w="2567304" h="1117600">
                <a:moveTo>
                  <a:pt x="1283431" y="0"/>
                </a:moveTo>
                <a:close/>
              </a:path>
              <a:path w="2567304" h="1117600">
                <a:moveTo>
                  <a:pt x="2566861" y="558800"/>
                </a:moveTo>
                <a:lnTo>
                  <a:pt x="1" y="558800"/>
                </a:lnTo>
                <a:lnTo>
                  <a:pt x="1671" y="530044"/>
                </a:lnTo>
                <a:lnTo>
                  <a:pt x="14789" y="473700"/>
                </a:lnTo>
                <a:lnTo>
                  <a:pt x="40407" y="419146"/>
                </a:lnTo>
                <a:lnTo>
                  <a:pt x="77879" y="366665"/>
                </a:lnTo>
                <a:lnTo>
                  <a:pt x="126561" y="316536"/>
                </a:lnTo>
                <a:lnTo>
                  <a:pt x="185808" y="269041"/>
                </a:lnTo>
                <a:lnTo>
                  <a:pt x="219191" y="246369"/>
                </a:lnTo>
                <a:lnTo>
                  <a:pt x="254974" y="224460"/>
                </a:lnTo>
                <a:lnTo>
                  <a:pt x="293075" y="203350"/>
                </a:lnTo>
                <a:lnTo>
                  <a:pt x="333414" y="183075"/>
                </a:lnTo>
                <a:lnTo>
                  <a:pt x="375910" y="163668"/>
                </a:lnTo>
                <a:lnTo>
                  <a:pt x="420483" y="145165"/>
                </a:lnTo>
                <a:lnTo>
                  <a:pt x="467051" y="127602"/>
                </a:lnTo>
                <a:lnTo>
                  <a:pt x="515535" y="111013"/>
                </a:lnTo>
                <a:lnTo>
                  <a:pt x="565854" y="95434"/>
                </a:lnTo>
                <a:lnTo>
                  <a:pt x="617927" y="80899"/>
                </a:lnTo>
                <a:lnTo>
                  <a:pt x="671673" y="67443"/>
                </a:lnTo>
                <a:lnTo>
                  <a:pt x="727012" y="55103"/>
                </a:lnTo>
                <a:lnTo>
                  <a:pt x="783864" y="43913"/>
                </a:lnTo>
                <a:lnTo>
                  <a:pt x="842146" y="33907"/>
                </a:lnTo>
                <a:lnTo>
                  <a:pt x="901780" y="25122"/>
                </a:lnTo>
                <a:lnTo>
                  <a:pt x="962684" y="17592"/>
                </a:lnTo>
                <a:lnTo>
                  <a:pt x="1024777" y="11352"/>
                </a:lnTo>
                <a:lnTo>
                  <a:pt x="1087979" y="6438"/>
                </a:lnTo>
                <a:lnTo>
                  <a:pt x="1152210" y="2884"/>
                </a:lnTo>
                <a:lnTo>
                  <a:pt x="1217389" y="727"/>
                </a:lnTo>
                <a:lnTo>
                  <a:pt x="1283431" y="0"/>
                </a:lnTo>
                <a:lnTo>
                  <a:pt x="1349476" y="727"/>
                </a:lnTo>
                <a:lnTo>
                  <a:pt x="1414655" y="2885"/>
                </a:lnTo>
                <a:lnTo>
                  <a:pt x="1478885" y="6438"/>
                </a:lnTo>
                <a:lnTo>
                  <a:pt x="1542088" y="11352"/>
                </a:lnTo>
                <a:lnTo>
                  <a:pt x="1604181" y="17592"/>
                </a:lnTo>
                <a:lnTo>
                  <a:pt x="1665085" y="25122"/>
                </a:lnTo>
                <a:lnTo>
                  <a:pt x="1724718" y="33907"/>
                </a:lnTo>
                <a:lnTo>
                  <a:pt x="1783001" y="43913"/>
                </a:lnTo>
                <a:lnTo>
                  <a:pt x="1839852" y="55103"/>
                </a:lnTo>
                <a:lnTo>
                  <a:pt x="1895191" y="67444"/>
                </a:lnTo>
                <a:lnTo>
                  <a:pt x="1948937" y="80899"/>
                </a:lnTo>
                <a:lnTo>
                  <a:pt x="2001010" y="95434"/>
                </a:lnTo>
                <a:lnTo>
                  <a:pt x="2051329" y="111013"/>
                </a:lnTo>
                <a:lnTo>
                  <a:pt x="2099813" y="127602"/>
                </a:lnTo>
                <a:lnTo>
                  <a:pt x="2146381" y="145166"/>
                </a:lnTo>
                <a:lnTo>
                  <a:pt x="2190954" y="163668"/>
                </a:lnTo>
                <a:lnTo>
                  <a:pt x="2233450" y="183075"/>
                </a:lnTo>
                <a:lnTo>
                  <a:pt x="2273789" y="203351"/>
                </a:lnTo>
                <a:lnTo>
                  <a:pt x="2311890" y="224461"/>
                </a:lnTo>
                <a:lnTo>
                  <a:pt x="2347672" y="246369"/>
                </a:lnTo>
                <a:lnTo>
                  <a:pt x="2381055" y="269041"/>
                </a:lnTo>
                <a:lnTo>
                  <a:pt x="2411959" y="292442"/>
                </a:lnTo>
                <a:lnTo>
                  <a:pt x="2466003" y="341289"/>
                </a:lnTo>
                <a:lnTo>
                  <a:pt x="2509161" y="392630"/>
                </a:lnTo>
                <a:lnTo>
                  <a:pt x="2540787" y="446182"/>
                </a:lnTo>
                <a:lnTo>
                  <a:pt x="2560235" y="501665"/>
                </a:lnTo>
                <a:lnTo>
                  <a:pt x="2566861" y="558800"/>
                </a:lnTo>
                <a:close/>
              </a:path>
              <a:path w="2567304" h="1117600">
                <a:moveTo>
                  <a:pt x="1283430" y="1117599"/>
                </a:moveTo>
                <a:lnTo>
                  <a:pt x="1217386" y="1116872"/>
                </a:lnTo>
                <a:lnTo>
                  <a:pt x="1152207" y="1114714"/>
                </a:lnTo>
                <a:lnTo>
                  <a:pt x="1087977" y="1111161"/>
                </a:lnTo>
                <a:lnTo>
                  <a:pt x="1024775" y="1106246"/>
                </a:lnTo>
                <a:lnTo>
                  <a:pt x="962681" y="1100007"/>
                </a:lnTo>
                <a:lnTo>
                  <a:pt x="901778" y="1092477"/>
                </a:lnTo>
                <a:lnTo>
                  <a:pt x="842144" y="1083691"/>
                </a:lnTo>
                <a:lnTo>
                  <a:pt x="783861" y="1073686"/>
                </a:lnTo>
                <a:lnTo>
                  <a:pt x="727010" y="1062496"/>
                </a:lnTo>
                <a:lnTo>
                  <a:pt x="671671" y="1050155"/>
                </a:lnTo>
                <a:lnTo>
                  <a:pt x="617925" y="1036700"/>
                </a:lnTo>
                <a:lnTo>
                  <a:pt x="565852" y="1022165"/>
                </a:lnTo>
                <a:lnTo>
                  <a:pt x="515533" y="1006586"/>
                </a:lnTo>
                <a:lnTo>
                  <a:pt x="467049" y="989997"/>
                </a:lnTo>
                <a:lnTo>
                  <a:pt x="420481" y="972433"/>
                </a:lnTo>
                <a:lnTo>
                  <a:pt x="375908" y="953931"/>
                </a:lnTo>
                <a:lnTo>
                  <a:pt x="333412" y="934524"/>
                </a:lnTo>
                <a:lnTo>
                  <a:pt x="293073" y="914248"/>
                </a:lnTo>
                <a:lnTo>
                  <a:pt x="254972" y="893138"/>
                </a:lnTo>
                <a:lnTo>
                  <a:pt x="219189" y="871230"/>
                </a:lnTo>
                <a:lnTo>
                  <a:pt x="185806" y="848557"/>
                </a:lnTo>
                <a:lnTo>
                  <a:pt x="154903" y="825157"/>
                </a:lnTo>
                <a:lnTo>
                  <a:pt x="100858" y="776310"/>
                </a:lnTo>
                <a:lnTo>
                  <a:pt x="57700" y="724969"/>
                </a:lnTo>
                <a:lnTo>
                  <a:pt x="26074" y="671417"/>
                </a:lnTo>
                <a:lnTo>
                  <a:pt x="6626" y="615933"/>
                </a:lnTo>
                <a:lnTo>
                  <a:pt x="0" y="558799"/>
                </a:lnTo>
                <a:lnTo>
                  <a:pt x="2566861" y="558800"/>
                </a:lnTo>
                <a:lnTo>
                  <a:pt x="2560234" y="615933"/>
                </a:lnTo>
                <a:lnTo>
                  <a:pt x="2540786" y="671417"/>
                </a:lnTo>
                <a:lnTo>
                  <a:pt x="2509160" y="724969"/>
                </a:lnTo>
                <a:lnTo>
                  <a:pt x="2466002" y="776310"/>
                </a:lnTo>
                <a:lnTo>
                  <a:pt x="2411958" y="825157"/>
                </a:lnTo>
                <a:lnTo>
                  <a:pt x="2381054" y="848558"/>
                </a:lnTo>
                <a:lnTo>
                  <a:pt x="2347671" y="871230"/>
                </a:lnTo>
                <a:lnTo>
                  <a:pt x="2311889" y="893138"/>
                </a:lnTo>
                <a:lnTo>
                  <a:pt x="2273788" y="914248"/>
                </a:lnTo>
                <a:lnTo>
                  <a:pt x="2233449" y="934524"/>
                </a:lnTo>
                <a:lnTo>
                  <a:pt x="2190953" y="953931"/>
                </a:lnTo>
                <a:lnTo>
                  <a:pt x="2146380" y="972433"/>
                </a:lnTo>
                <a:lnTo>
                  <a:pt x="2099811" y="989997"/>
                </a:lnTo>
                <a:lnTo>
                  <a:pt x="2051327" y="1006586"/>
                </a:lnTo>
                <a:lnTo>
                  <a:pt x="2001009" y="1022165"/>
                </a:lnTo>
                <a:lnTo>
                  <a:pt x="1948936" y="1036700"/>
                </a:lnTo>
                <a:lnTo>
                  <a:pt x="1895190" y="1050155"/>
                </a:lnTo>
                <a:lnTo>
                  <a:pt x="1839851" y="1062496"/>
                </a:lnTo>
                <a:lnTo>
                  <a:pt x="1783000" y="1073686"/>
                </a:lnTo>
                <a:lnTo>
                  <a:pt x="1724717" y="1083691"/>
                </a:lnTo>
                <a:lnTo>
                  <a:pt x="1665083" y="1092477"/>
                </a:lnTo>
                <a:lnTo>
                  <a:pt x="1604180" y="1100007"/>
                </a:lnTo>
                <a:lnTo>
                  <a:pt x="1542086" y="1106246"/>
                </a:lnTo>
                <a:lnTo>
                  <a:pt x="1478884" y="1111161"/>
                </a:lnTo>
                <a:lnTo>
                  <a:pt x="1414654" y="1114714"/>
                </a:lnTo>
                <a:lnTo>
                  <a:pt x="1349476" y="1116872"/>
                </a:lnTo>
                <a:lnTo>
                  <a:pt x="1283430" y="1117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974345" y="1148683"/>
            <a:ext cx="12007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30106" y="1453483"/>
            <a:ext cx="68707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7640" marR="5080" indent="-15557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VASc  5.5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53396" y="1701800"/>
            <a:ext cx="2508250" cy="1117600"/>
          </a:xfrm>
          <a:custGeom>
            <a:avLst/>
            <a:gdLst/>
            <a:ahLst/>
            <a:cxnLst/>
            <a:rect l="l" t="t" r="r" b="b"/>
            <a:pathLst>
              <a:path w="2508250" h="1117600">
                <a:moveTo>
                  <a:pt x="1253830" y="0"/>
                </a:moveTo>
                <a:close/>
              </a:path>
              <a:path w="2508250" h="1117600">
                <a:moveTo>
                  <a:pt x="2507658" y="558800"/>
                </a:moveTo>
                <a:lnTo>
                  <a:pt x="3" y="558800"/>
                </a:lnTo>
                <a:lnTo>
                  <a:pt x="1634" y="530044"/>
                </a:lnTo>
                <a:lnTo>
                  <a:pt x="14450" y="473700"/>
                </a:lnTo>
                <a:lnTo>
                  <a:pt x="39477" y="419146"/>
                </a:lnTo>
                <a:lnTo>
                  <a:pt x="76085" y="366665"/>
                </a:lnTo>
                <a:lnTo>
                  <a:pt x="123644" y="316536"/>
                </a:lnTo>
                <a:lnTo>
                  <a:pt x="181524" y="269041"/>
                </a:lnTo>
                <a:lnTo>
                  <a:pt x="214137" y="246369"/>
                </a:lnTo>
                <a:lnTo>
                  <a:pt x="249095" y="224460"/>
                </a:lnTo>
                <a:lnTo>
                  <a:pt x="286317" y="203350"/>
                </a:lnTo>
                <a:lnTo>
                  <a:pt x="325725" y="183075"/>
                </a:lnTo>
                <a:lnTo>
                  <a:pt x="367241" y="163668"/>
                </a:lnTo>
                <a:lnTo>
                  <a:pt x="410786" y="145165"/>
                </a:lnTo>
                <a:lnTo>
                  <a:pt x="456281" y="127602"/>
                </a:lnTo>
                <a:lnTo>
                  <a:pt x="503646" y="111013"/>
                </a:lnTo>
                <a:lnTo>
                  <a:pt x="552805" y="95433"/>
                </a:lnTo>
                <a:lnTo>
                  <a:pt x="603676" y="80899"/>
                </a:lnTo>
                <a:lnTo>
                  <a:pt x="656183" y="67443"/>
                </a:lnTo>
                <a:lnTo>
                  <a:pt x="710246" y="55103"/>
                </a:lnTo>
                <a:lnTo>
                  <a:pt x="765786" y="43913"/>
                </a:lnTo>
                <a:lnTo>
                  <a:pt x="822724" y="33907"/>
                </a:lnTo>
                <a:lnTo>
                  <a:pt x="880982" y="25122"/>
                </a:lnTo>
                <a:lnTo>
                  <a:pt x="940481" y="17592"/>
                </a:lnTo>
                <a:lnTo>
                  <a:pt x="1001142" y="11352"/>
                </a:lnTo>
                <a:lnTo>
                  <a:pt x="1062887" y="6438"/>
                </a:lnTo>
                <a:lnTo>
                  <a:pt x="1125636" y="2884"/>
                </a:lnTo>
                <a:lnTo>
                  <a:pt x="1189312" y="727"/>
                </a:lnTo>
                <a:lnTo>
                  <a:pt x="1253830" y="0"/>
                </a:lnTo>
                <a:lnTo>
                  <a:pt x="1318351" y="727"/>
                </a:lnTo>
                <a:lnTo>
                  <a:pt x="1382026" y="2885"/>
                </a:lnTo>
                <a:lnTo>
                  <a:pt x="1444776" y="6438"/>
                </a:lnTo>
                <a:lnTo>
                  <a:pt x="1506520" y="11352"/>
                </a:lnTo>
                <a:lnTo>
                  <a:pt x="1567181" y="17592"/>
                </a:lnTo>
                <a:lnTo>
                  <a:pt x="1626680" y="25122"/>
                </a:lnTo>
                <a:lnTo>
                  <a:pt x="1684938" y="33907"/>
                </a:lnTo>
                <a:lnTo>
                  <a:pt x="1741877" y="43913"/>
                </a:lnTo>
                <a:lnTo>
                  <a:pt x="1797416" y="55103"/>
                </a:lnTo>
                <a:lnTo>
                  <a:pt x="1851479" y="67444"/>
                </a:lnTo>
                <a:lnTo>
                  <a:pt x="1903986" y="80899"/>
                </a:lnTo>
                <a:lnTo>
                  <a:pt x="1954857" y="95434"/>
                </a:lnTo>
                <a:lnTo>
                  <a:pt x="2004015" y="111013"/>
                </a:lnTo>
                <a:lnTo>
                  <a:pt x="2051381" y="127602"/>
                </a:lnTo>
                <a:lnTo>
                  <a:pt x="2096876" y="145166"/>
                </a:lnTo>
                <a:lnTo>
                  <a:pt x="2140420" y="163668"/>
                </a:lnTo>
                <a:lnTo>
                  <a:pt x="2181936" y="183075"/>
                </a:lnTo>
                <a:lnTo>
                  <a:pt x="2221345" y="203351"/>
                </a:lnTo>
                <a:lnTo>
                  <a:pt x="2258567" y="224461"/>
                </a:lnTo>
                <a:lnTo>
                  <a:pt x="2293524" y="246369"/>
                </a:lnTo>
                <a:lnTo>
                  <a:pt x="2326137" y="269041"/>
                </a:lnTo>
                <a:lnTo>
                  <a:pt x="2356328" y="292442"/>
                </a:lnTo>
                <a:lnTo>
                  <a:pt x="2409126" y="341289"/>
                </a:lnTo>
                <a:lnTo>
                  <a:pt x="2451288" y="392630"/>
                </a:lnTo>
                <a:lnTo>
                  <a:pt x="2482185" y="446182"/>
                </a:lnTo>
                <a:lnTo>
                  <a:pt x="2501185" y="501665"/>
                </a:lnTo>
                <a:lnTo>
                  <a:pt x="2507658" y="558800"/>
                </a:lnTo>
                <a:close/>
              </a:path>
              <a:path w="2508250" h="1117600">
                <a:moveTo>
                  <a:pt x="1253828" y="1117599"/>
                </a:moveTo>
                <a:lnTo>
                  <a:pt x="1189307" y="1116872"/>
                </a:lnTo>
                <a:lnTo>
                  <a:pt x="1125632" y="1114714"/>
                </a:lnTo>
                <a:lnTo>
                  <a:pt x="1062883" y="1111161"/>
                </a:lnTo>
                <a:lnTo>
                  <a:pt x="1001138" y="1106246"/>
                </a:lnTo>
                <a:lnTo>
                  <a:pt x="940477" y="1100007"/>
                </a:lnTo>
                <a:lnTo>
                  <a:pt x="880978" y="1092477"/>
                </a:lnTo>
                <a:lnTo>
                  <a:pt x="822720" y="1083691"/>
                </a:lnTo>
                <a:lnTo>
                  <a:pt x="765782" y="1073686"/>
                </a:lnTo>
                <a:lnTo>
                  <a:pt x="710242" y="1062496"/>
                </a:lnTo>
                <a:lnTo>
                  <a:pt x="656179" y="1050155"/>
                </a:lnTo>
                <a:lnTo>
                  <a:pt x="603673" y="1036700"/>
                </a:lnTo>
                <a:lnTo>
                  <a:pt x="552801" y="1022165"/>
                </a:lnTo>
                <a:lnTo>
                  <a:pt x="503643" y="1006586"/>
                </a:lnTo>
                <a:lnTo>
                  <a:pt x="456277" y="989997"/>
                </a:lnTo>
                <a:lnTo>
                  <a:pt x="410782" y="972433"/>
                </a:lnTo>
                <a:lnTo>
                  <a:pt x="367238" y="953931"/>
                </a:lnTo>
                <a:lnTo>
                  <a:pt x="325722" y="934524"/>
                </a:lnTo>
                <a:lnTo>
                  <a:pt x="286313" y="914248"/>
                </a:lnTo>
                <a:lnTo>
                  <a:pt x="249091" y="893138"/>
                </a:lnTo>
                <a:lnTo>
                  <a:pt x="214134" y="871230"/>
                </a:lnTo>
                <a:lnTo>
                  <a:pt x="181521" y="848557"/>
                </a:lnTo>
                <a:lnTo>
                  <a:pt x="151330" y="825157"/>
                </a:lnTo>
                <a:lnTo>
                  <a:pt x="98532" y="776310"/>
                </a:lnTo>
                <a:lnTo>
                  <a:pt x="56369" y="724969"/>
                </a:lnTo>
                <a:lnTo>
                  <a:pt x="25473" y="671417"/>
                </a:lnTo>
                <a:lnTo>
                  <a:pt x="6473" y="615933"/>
                </a:lnTo>
                <a:lnTo>
                  <a:pt x="0" y="558799"/>
                </a:lnTo>
                <a:lnTo>
                  <a:pt x="2507658" y="558800"/>
                </a:lnTo>
                <a:lnTo>
                  <a:pt x="2501183" y="615933"/>
                </a:lnTo>
                <a:lnTo>
                  <a:pt x="2482183" y="671417"/>
                </a:lnTo>
                <a:lnTo>
                  <a:pt x="2451287" y="724969"/>
                </a:lnTo>
                <a:lnTo>
                  <a:pt x="2409124" y="776310"/>
                </a:lnTo>
                <a:lnTo>
                  <a:pt x="2356326" y="825157"/>
                </a:lnTo>
                <a:lnTo>
                  <a:pt x="2326136" y="848557"/>
                </a:lnTo>
                <a:lnTo>
                  <a:pt x="2293522" y="871230"/>
                </a:lnTo>
                <a:lnTo>
                  <a:pt x="2258565" y="893138"/>
                </a:lnTo>
                <a:lnTo>
                  <a:pt x="2221343" y="914248"/>
                </a:lnTo>
                <a:lnTo>
                  <a:pt x="2181935" y="934524"/>
                </a:lnTo>
                <a:lnTo>
                  <a:pt x="2140419" y="953931"/>
                </a:lnTo>
                <a:lnTo>
                  <a:pt x="2096874" y="972433"/>
                </a:lnTo>
                <a:lnTo>
                  <a:pt x="2051380" y="989997"/>
                </a:lnTo>
                <a:lnTo>
                  <a:pt x="2004014" y="1006586"/>
                </a:lnTo>
                <a:lnTo>
                  <a:pt x="1954856" y="1022165"/>
                </a:lnTo>
                <a:lnTo>
                  <a:pt x="1903984" y="1036700"/>
                </a:lnTo>
                <a:lnTo>
                  <a:pt x="1851477" y="1050155"/>
                </a:lnTo>
                <a:lnTo>
                  <a:pt x="1797415" y="1062496"/>
                </a:lnTo>
                <a:lnTo>
                  <a:pt x="1741875" y="1073686"/>
                </a:lnTo>
                <a:lnTo>
                  <a:pt x="1684937" y="1083691"/>
                </a:lnTo>
                <a:lnTo>
                  <a:pt x="1626679" y="1092477"/>
                </a:lnTo>
                <a:lnTo>
                  <a:pt x="1567180" y="1100007"/>
                </a:lnTo>
                <a:lnTo>
                  <a:pt x="1506518" y="1106246"/>
                </a:lnTo>
                <a:lnTo>
                  <a:pt x="1444774" y="1111161"/>
                </a:lnTo>
                <a:lnTo>
                  <a:pt x="1382025" y="1114714"/>
                </a:lnTo>
                <a:lnTo>
                  <a:pt x="1318350" y="1116872"/>
                </a:lnTo>
                <a:lnTo>
                  <a:pt x="1253828" y="1117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807005" y="1783684"/>
            <a:ext cx="12007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  </a:t>
            </a:r>
            <a:r>
              <a:rPr dirty="0" sz="2000" spc="-5" b="1">
                <a:latin typeface="Arial"/>
                <a:cs typeface="Arial"/>
              </a:rPr>
              <a:t>VASc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4.8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72198" y="1143000"/>
            <a:ext cx="2233930" cy="1117600"/>
          </a:xfrm>
          <a:custGeom>
            <a:avLst/>
            <a:gdLst/>
            <a:ahLst/>
            <a:cxnLst/>
            <a:rect l="l" t="t" r="r" b="b"/>
            <a:pathLst>
              <a:path w="2233929" h="1117600">
                <a:moveTo>
                  <a:pt x="1116869" y="0"/>
                </a:moveTo>
                <a:close/>
              </a:path>
              <a:path w="2233929" h="1117600">
                <a:moveTo>
                  <a:pt x="2233738" y="558800"/>
                </a:moveTo>
                <a:lnTo>
                  <a:pt x="1" y="558800"/>
                </a:lnTo>
                <a:lnTo>
                  <a:pt x="1769" y="527090"/>
                </a:lnTo>
                <a:lnTo>
                  <a:pt x="15630" y="465110"/>
                </a:lnTo>
                <a:lnTo>
                  <a:pt x="42630" y="405364"/>
                </a:lnTo>
                <a:lnTo>
                  <a:pt x="82014" y="348229"/>
                </a:lnTo>
                <a:lnTo>
                  <a:pt x="133028" y="294082"/>
                </a:lnTo>
                <a:lnTo>
                  <a:pt x="162660" y="268247"/>
                </a:lnTo>
                <a:lnTo>
                  <a:pt x="194917" y="243301"/>
                </a:lnTo>
                <a:lnTo>
                  <a:pt x="229705" y="219290"/>
                </a:lnTo>
                <a:lnTo>
                  <a:pt x="266928" y="196263"/>
                </a:lnTo>
                <a:lnTo>
                  <a:pt x="306493" y="174266"/>
                </a:lnTo>
                <a:lnTo>
                  <a:pt x="348306" y="153346"/>
                </a:lnTo>
                <a:lnTo>
                  <a:pt x="392272" y="133550"/>
                </a:lnTo>
                <a:lnTo>
                  <a:pt x="438297" y="114926"/>
                </a:lnTo>
                <a:lnTo>
                  <a:pt x="486286" y="97521"/>
                </a:lnTo>
                <a:lnTo>
                  <a:pt x="536146" y="81382"/>
                </a:lnTo>
                <a:lnTo>
                  <a:pt x="587782" y="66556"/>
                </a:lnTo>
                <a:lnTo>
                  <a:pt x="641100" y="53091"/>
                </a:lnTo>
                <a:lnTo>
                  <a:pt x="696005" y="41033"/>
                </a:lnTo>
                <a:lnTo>
                  <a:pt x="752403" y="30429"/>
                </a:lnTo>
                <a:lnTo>
                  <a:pt x="810200" y="21328"/>
                </a:lnTo>
                <a:lnTo>
                  <a:pt x="869302" y="13775"/>
                </a:lnTo>
                <a:lnTo>
                  <a:pt x="929615" y="7819"/>
                </a:lnTo>
                <a:lnTo>
                  <a:pt x="991043" y="3506"/>
                </a:lnTo>
                <a:lnTo>
                  <a:pt x="1053494" y="884"/>
                </a:lnTo>
                <a:lnTo>
                  <a:pt x="1116869" y="0"/>
                </a:lnTo>
                <a:lnTo>
                  <a:pt x="1180246" y="884"/>
                </a:lnTo>
                <a:lnTo>
                  <a:pt x="1242697" y="3506"/>
                </a:lnTo>
                <a:lnTo>
                  <a:pt x="1304125" y="7819"/>
                </a:lnTo>
                <a:lnTo>
                  <a:pt x="1364437" y="13776"/>
                </a:lnTo>
                <a:lnTo>
                  <a:pt x="1423539" y="21328"/>
                </a:lnTo>
                <a:lnTo>
                  <a:pt x="1481337" y="30429"/>
                </a:lnTo>
                <a:lnTo>
                  <a:pt x="1537735" y="41033"/>
                </a:lnTo>
                <a:lnTo>
                  <a:pt x="1592640" y="53091"/>
                </a:lnTo>
                <a:lnTo>
                  <a:pt x="1645958" y="66556"/>
                </a:lnTo>
                <a:lnTo>
                  <a:pt x="1697593" y="81382"/>
                </a:lnTo>
                <a:lnTo>
                  <a:pt x="1747453" y="97521"/>
                </a:lnTo>
                <a:lnTo>
                  <a:pt x="1795443" y="114926"/>
                </a:lnTo>
                <a:lnTo>
                  <a:pt x="1841467" y="133550"/>
                </a:lnTo>
                <a:lnTo>
                  <a:pt x="1885433" y="153346"/>
                </a:lnTo>
                <a:lnTo>
                  <a:pt x="1927246" y="174266"/>
                </a:lnTo>
                <a:lnTo>
                  <a:pt x="1966811" y="196263"/>
                </a:lnTo>
                <a:lnTo>
                  <a:pt x="2004034" y="219291"/>
                </a:lnTo>
                <a:lnTo>
                  <a:pt x="2038822" y="243301"/>
                </a:lnTo>
                <a:lnTo>
                  <a:pt x="2071079" y="268247"/>
                </a:lnTo>
                <a:lnTo>
                  <a:pt x="2100711" y="294082"/>
                </a:lnTo>
                <a:lnTo>
                  <a:pt x="2151725" y="348229"/>
                </a:lnTo>
                <a:lnTo>
                  <a:pt x="2191109" y="405364"/>
                </a:lnTo>
                <a:lnTo>
                  <a:pt x="2218108" y="465110"/>
                </a:lnTo>
                <a:lnTo>
                  <a:pt x="2231970" y="527090"/>
                </a:lnTo>
                <a:lnTo>
                  <a:pt x="2233738" y="558800"/>
                </a:lnTo>
                <a:close/>
              </a:path>
              <a:path w="2233929" h="1117600">
                <a:moveTo>
                  <a:pt x="1116869" y="1117599"/>
                </a:moveTo>
                <a:lnTo>
                  <a:pt x="1053491" y="1116715"/>
                </a:lnTo>
                <a:lnTo>
                  <a:pt x="991041" y="1114092"/>
                </a:lnTo>
                <a:lnTo>
                  <a:pt x="929612" y="1109779"/>
                </a:lnTo>
                <a:lnTo>
                  <a:pt x="869300" y="1103823"/>
                </a:lnTo>
                <a:lnTo>
                  <a:pt x="810198" y="1096271"/>
                </a:lnTo>
                <a:lnTo>
                  <a:pt x="752401" y="1087169"/>
                </a:lnTo>
                <a:lnTo>
                  <a:pt x="696003" y="1076566"/>
                </a:lnTo>
                <a:lnTo>
                  <a:pt x="641098" y="1064508"/>
                </a:lnTo>
                <a:lnTo>
                  <a:pt x="587780" y="1051042"/>
                </a:lnTo>
                <a:lnTo>
                  <a:pt x="536144" y="1036216"/>
                </a:lnTo>
                <a:lnTo>
                  <a:pt x="486284" y="1020077"/>
                </a:lnTo>
                <a:lnTo>
                  <a:pt x="438295" y="1002672"/>
                </a:lnTo>
                <a:lnTo>
                  <a:pt x="392270" y="984049"/>
                </a:lnTo>
                <a:lnTo>
                  <a:pt x="348304" y="964253"/>
                </a:lnTo>
                <a:lnTo>
                  <a:pt x="306492" y="943333"/>
                </a:lnTo>
                <a:lnTo>
                  <a:pt x="266926" y="921336"/>
                </a:lnTo>
                <a:lnTo>
                  <a:pt x="229703" y="898308"/>
                </a:lnTo>
                <a:lnTo>
                  <a:pt x="194916" y="874298"/>
                </a:lnTo>
                <a:lnTo>
                  <a:pt x="162659" y="849352"/>
                </a:lnTo>
                <a:lnTo>
                  <a:pt x="133026" y="823517"/>
                </a:lnTo>
                <a:lnTo>
                  <a:pt x="82012" y="769370"/>
                </a:lnTo>
                <a:lnTo>
                  <a:pt x="42629" y="712235"/>
                </a:lnTo>
                <a:lnTo>
                  <a:pt x="15629" y="652489"/>
                </a:lnTo>
                <a:lnTo>
                  <a:pt x="1768" y="590509"/>
                </a:lnTo>
                <a:lnTo>
                  <a:pt x="0" y="558799"/>
                </a:lnTo>
                <a:lnTo>
                  <a:pt x="2233738" y="558800"/>
                </a:lnTo>
                <a:lnTo>
                  <a:pt x="2226728" y="621754"/>
                </a:lnTo>
                <a:lnTo>
                  <a:pt x="2206203" y="682665"/>
                </a:lnTo>
                <a:lnTo>
                  <a:pt x="2172917" y="741152"/>
                </a:lnTo>
                <a:lnTo>
                  <a:pt x="2127624" y="796841"/>
                </a:lnTo>
                <a:lnTo>
                  <a:pt x="2071078" y="849352"/>
                </a:lnTo>
                <a:lnTo>
                  <a:pt x="2038821" y="874298"/>
                </a:lnTo>
                <a:lnTo>
                  <a:pt x="2004033" y="898308"/>
                </a:lnTo>
                <a:lnTo>
                  <a:pt x="1966810" y="921336"/>
                </a:lnTo>
                <a:lnTo>
                  <a:pt x="1927245" y="943333"/>
                </a:lnTo>
                <a:lnTo>
                  <a:pt x="1885432" y="964253"/>
                </a:lnTo>
                <a:lnTo>
                  <a:pt x="1841466" y="984049"/>
                </a:lnTo>
                <a:lnTo>
                  <a:pt x="1795442" y="1002672"/>
                </a:lnTo>
                <a:lnTo>
                  <a:pt x="1747452" y="1020077"/>
                </a:lnTo>
                <a:lnTo>
                  <a:pt x="1697592" y="1036217"/>
                </a:lnTo>
                <a:lnTo>
                  <a:pt x="1645957" y="1051042"/>
                </a:lnTo>
                <a:lnTo>
                  <a:pt x="1592639" y="1064508"/>
                </a:lnTo>
                <a:lnTo>
                  <a:pt x="1537734" y="1076566"/>
                </a:lnTo>
                <a:lnTo>
                  <a:pt x="1481336" y="1087169"/>
                </a:lnTo>
                <a:lnTo>
                  <a:pt x="1423539" y="1096271"/>
                </a:lnTo>
                <a:lnTo>
                  <a:pt x="1364437" y="1103823"/>
                </a:lnTo>
                <a:lnTo>
                  <a:pt x="1304124" y="1109780"/>
                </a:lnTo>
                <a:lnTo>
                  <a:pt x="1242696" y="1114092"/>
                </a:lnTo>
                <a:lnTo>
                  <a:pt x="1180246" y="1116715"/>
                </a:lnTo>
                <a:lnTo>
                  <a:pt x="1116869" y="1117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88845" y="1224883"/>
            <a:ext cx="12007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CH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spc="-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baseline="-21367" sz="1950" spc="7" b="1">
                <a:latin typeface="Arial"/>
                <a:cs typeface="Arial"/>
              </a:rPr>
              <a:t>2</a:t>
            </a:r>
            <a:r>
              <a:rPr dirty="0" sz="2000" b="1">
                <a:latin typeface="Arial"/>
                <a:cs typeface="Arial"/>
              </a:rPr>
              <a:t>-  </a:t>
            </a:r>
            <a:r>
              <a:rPr dirty="0" sz="2000" spc="-5" b="1">
                <a:latin typeface="Arial"/>
                <a:cs typeface="Arial"/>
              </a:rPr>
              <a:t>VASc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5.4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76500" y="838200"/>
            <a:ext cx="9102725" cy="5694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5324" y="298518"/>
            <a:ext cx="80797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805">
                <a:latin typeface="Mangal"/>
                <a:cs typeface="Mangal"/>
              </a:rPr>
              <a:t> </a:t>
            </a:r>
            <a:r>
              <a:rPr dirty="0" spc="-10"/>
              <a:t>Bleeding </a:t>
            </a:r>
            <a:r>
              <a:rPr dirty="0" spc="-5"/>
              <a:t>rates </a:t>
            </a:r>
            <a:r>
              <a:rPr dirty="0" spc="-10"/>
              <a:t>for </a:t>
            </a:r>
            <a:r>
              <a:rPr dirty="0" spc="-5"/>
              <a:t>all pts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65161" y="5665505"/>
            <a:ext cx="9588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N =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1020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7139" y="6579820"/>
            <a:ext cx="21551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Boersma et al. EHRA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2018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0791" y="259158"/>
            <a:ext cx="95389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EWOLUTION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745">
                <a:latin typeface="Mangal"/>
                <a:cs typeface="Mangal"/>
              </a:rPr>
              <a:t> </a:t>
            </a:r>
            <a:r>
              <a:rPr dirty="0" spc="-10"/>
              <a:t>Bleeding </a:t>
            </a:r>
            <a:r>
              <a:rPr dirty="0" spc="-5"/>
              <a:t>in high risk </a:t>
            </a:r>
            <a:r>
              <a:rPr dirty="0"/>
              <a:t>subgroups</a:t>
            </a:r>
          </a:p>
        </p:txBody>
      </p:sp>
      <p:sp>
        <p:nvSpPr>
          <p:cNvPr id="3" name="object 3"/>
          <p:cNvSpPr/>
          <p:nvPr/>
        </p:nvSpPr>
        <p:spPr>
          <a:xfrm>
            <a:off x="3250708" y="2719660"/>
            <a:ext cx="620395" cy="3302635"/>
          </a:xfrm>
          <a:custGeom>
            <a:avLst/>
            <a:gdLst/>
            <a:ahLst/>
            <a:cxnLst/>
            <a:rect l="l" t="t" r="r" b="b"/>
            <a:pathLst>
              <a:path w="620395" h="3302635">
                <a:moveTo>
                  <a:pt x="0" y="0"/>
                </a:moveTo>
                <a:lnTo>
                  <a:pt x="620006" y="0"/>
                </a:lnTo>
                <a:lnTo>
                  <a:pt x="620006" y="3302124"/>
                </a:lnTo>
                <a:lnTo>
                  <a:pt x="0" y="3302124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50708" y="2719660"/>
            <a:ext cx="620395" cy="3302635"/>
          </a:xfrm>
          <a:custGeom>
            <a:avLst/>
            <a:gdLst/>
            <a:ahLst/>
            <a:cxnLst/>
            <a:rect l="l" t="t" r="r" b="b"/>
            <a:pathLst>
              <a:path w="620395" h="3302635">
                <a:moveTo>
                  <a:pt x="0" y="0"/>
                </a:moveTo>
                <a:lnTo>
                  <a:pt x="620006" y="0"/>
                </a:lnTo>
                <a:lnTo>
                  <a:pt x="620006" y="3302124"/>
                </a:lnTo>
                <a:lnTo>
                  <a:pt x="0" y="330212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10728" y="2437788"/>
            <a:ext cx="620395" cy="3584575"/>
          </a:xfrm>
          <a:custGeom>
            <a:avLst/>
            <a:gdLst/>
            <a:ahLst/>
            <a:cxnLst/>
            <a:rect l="l" t="t" r="r" b="b"/>
            <a:pathLst>
              <a:path w="620395" h="3584575">
                <a:moveTo>
                  <a:pt x="0" y="0"/>
                </a:moveTo>
                <a:lnTo>
                  <a:pt x="620006" y="0"/>
                </a:lnTo>
                <a:lnTo>
                  <a:pt x="620006" y="3583997"/>
                </a:lnTo>
                <a:lnTo>
                  <a:pt x="0" y="3583997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10728" y="2437788"/>
            <a:ext cx="620395" cy="3584575"/>
          </a:xfrm>
          <a:custGeom>
            <a:avLst/>
            <a:gdLst/>
            <a:ahLst/>
            <a:cxnLst/>
            <a:rect l="l" t="t" r="r" b="b"/>
            <a:pathLst>
              <a:path w="620395" h="3584575">
                <a:moveTo>
                  <a:pt x="0" y="0"/>
                </a:moveTo>
                <a:lnTo>
                  <a:pt x="620006" y="0"/>
                </a:lnTo>
                <a:lnTo>
                  <a:pt x="620006" y="3583997"/>
                </a:lnTo>
                <a:lnTo>
                  <a:pt x="0" y="358399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70748" y="2357196"/>
            <a:ext cx="620395" cy="3665220"/>
          </a:xfrm>
          <a:custGeom>
            <a:avLst/>
            <a:gdLst/>
            <a:ahLst/>
            <a:cxnLst/>
            <a:rect l="l" t="t" r="r" b="b"/>
            <a:pathLst>
              <a:path w="620395" h="3665220">
                <a:moveTo>
                  <a:pt x="0" y="0"/>
                </a:moveTo>
                <a:lnTo>
                  <a:pt x="620006" y="0"/>
                </a:lnTo>
                <a:lnTo>
                  <a:pt x="620006" y="3664589"/>
                </a:lnTo>
                <a:lnTo>
                  <a:pt x="0" y="3664589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70748" y="2357196"/>
            <a:ext cx="620395" cy="3665220"/>
          </a:xfrm>
          <a:custGeom>
            <a:avLst/>
            <a:gdLst/>
            <a:ahLst/>
            <a:cxnLst/>
            <a:rect l="l" t="t" r="r" b="b"/>
            <a:pathLst>
              <a:path w="620395" h="3665220">
                <a:moveTo>
                  <a:pt x="0" y="0"/>
                </a:moveTo>
                <a:lnTo>
                  <a:pt x="620006" y="0"/>
                </a:lnTo>
                <a:lnTo>
                  <a:pt x="620006" y="3664589"/>
                </a:lnTo>
                <a:lnTo>
                  <a:pt x="0" y="366458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830767" y="1763636"/>
            <a:ext cx="620395" cy="4258310"/>
          </a:xfrm>
          <a:custGeom>
            <a:avLst/>
            <a:gdLst/>
            <a:ahLst/>
            <a:cxnLst/>
            <a:rect l="l" t="t" r="r" b="b"/>
            <a:pathLst>
              <a:path w="620395" h="4258310">
                <a:moveTo>
                  <a:pt x="0" y="0"/>
                </a:moveTo>
                <a:lnTo>
                  <a:pt x="620006" y="0"/>
                </a:lnTo>
                <a:lnTo>
                  <a:pt x="620006" y="4258149"/>
                </a:lnTo>
                <a:lnTo>
                  <a:pt x="0" y="4258149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830767" y="1763636"/>
            <a:ext cx="620395" cy="4258310"/>
          </a:xfrm>
          <a:custGeom>
            <a:avLst/>
            <a:gdLst/>
            <a:ahLst/>
            <a:cxnLst/>
            <a:rect l="l" t="t" r="r" b="b"/>
            <a:pathLst>
              <a:path w="620395" h="4258310">
                <a:moveTo>
                  <a:pt x="0" y="0"/>
                </a:moveTo>
                <a:lnTo>
                  <a:pt x="620006" y="0"/>
                </a:lnTo>
                <a:lnTo>
                  <a:pt x="620006" y="4258149"/>
                </a:lnTo>
                <a:lnTo>
                  <a:pt x="0" y="425814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70715" y="4229661"/>
            <a:ext cx="620395" cy="1792605"/>
          </a:xfrm>
          <a:custGeom>
            <a:avLst/>
            <a:gdLst/>
            <a:ahLst/>
            <a:cxnLst/>
            <a:rect l="l" t="t" r="r" b="b"/>
            <a:pathLst>
              <a:path w="620395" h="1792604">
                <a:moveTo>
                  <a:pt x="0" y="0"/>
                </a:moveTo>
                <a:lnTo>
                  <a:pt x="620006" y="0"/>
                </a:lnTo>
                <a:lnTo>
                  <a:pt x="620006" y="1792124"/>
                </a:lnTo>
                <a:lnTo>
                  <a:pt x="0" y="1792124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870715" y="4229661"/>
            <a:ext cx="620395" cy="1792605"/>
          </a:xfrm>
          <a:custGeom>
            <a:avLst/>
            <a:gdLst/>
            <a:ahLst/>
            <a:cxnLst/>
            <a:rect l="l" t="t" r="r" b="b"/>
            <a:pathLst>
              <a:path w="620395" h="1792604">
                <a:moveTo>
                  <a:pt x="0" y="0"/>
                </a:moveTo>
                <a:lnTo>
                  <a:pt x="620006" y="0"/>
                </a:lnTo>
                <a:lnTo>
                  <a:pt x="620006" y="1792124"/>
                </a:lnTo>
                <a:lnTo>
                  <a:pt x="0" y="179212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735" y="3906815"/>
            <a:ext cx="620395" cy="2115185"/>
          </a:xfrm>
          <a:custGeom>
            <a:avLst/>
            <a:gdLst/>
            <a:ahLst/>
            <a:cxnLst/>
            <a:rect l="l" t="t" r="r" b="b"/>
            <a:pathLst>
              <a:path w="620395" h="2115185">
                <a:moveTo>
                  <a:pt x="0" y="0"/>
                </a:moveTo>
                <a:lnTo>
                  <a:pt x="620006" y="0"/>
                </a:lnTo>
                <a:lnTo>
                  <a:pt x="620006" y="2114970"/>
                </a:lnTo>
                <a:lnTo>
                  <a:pt x="0" y="2114970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730735" y="3906815"/>
            <a:ext cx="620395" cy="2115185"/>
          </a:xfrm>
          <a:custGeom>
            <a:avLst/>
            <a:gdLst/>
            <a:ahLst/>
            <a:cxnLst/>
            <a:rect l="l" t="t" r="r" b="b"/>
            <a:pathLst>
              <a:path w="620395" h="2115185">
                <a:moveTo>
                  <a:pt x="0" y="0"/>
                </a:moveTo>
                <a:lnTo>
                  <a:pt x="620006" y="0"/>
                </a:lnTo>
                <a:lnTo>
                  <a:pt x="620006" y="2114970"/>
                </a:lnTo>
                <a:lnTo>
                  <a:pt x="0" y="211497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590755" y="4829232"/>
            <a:ext cx="620395" cy="1193165"/>
          </a:xfrm>
          <a:custGeom>
            <a:avLst/>
            <a:gdLst/>
            <a:ahLst/>
            <a:cxnLst/>
            <a:rect l="l" t="t" r="r" b="b"/>
            <a:pathLst>
              <a:path w="620395" h="1193164">
                <a:moveTo>
                  <a:pt x="0" y="0"/>
                </a:moveTo>
                <a:lnTo>
                  <a:pt x="620006" y="0"/>
                </a:lnTo>
                <a:lnTo>
                  <a:pt x="620006" y="1192553"/>
                </a:lnTo>
                <a:lnTo>
                  <a:pt x="0" y="1192553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590755" y="4829232"/>
            <a:ext cx="620395" cy="1193165"/>
          </a:xfrm>
          <a:custGeom>
            <a:avLst/>
            <a:gdLst/>
            <a:ahLst/>
            <a:cxnLst/>
            <a:rect l="l" t="t" r="r" b="b"/>
            <a:pathLst>
              <a:path w="620395" h="1193164">
                <a:moveTo>
                  <a:pt x="0" y="0"/>
                </a:moveTo>
                <a:lnTo>
                  <a:pt x="620006" y="0"/>
                </a:lnTo>
                <a:lnTo>
                  <a:pt x="620006" y="1192553"/>
                </a:lnTo>
                <a:lnTo>
                  <a:pt x="0" y="119255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450775" y="3056873"/>
            <a:ext cx="620395" cy="2965450"/>
          </a:xfrm>
          <a:custGeom>
            <a:avLst/>
            <a:gdLst/>
            <a:ahLst/>
            <a:cxnLst/>
            <a:rect l="l" t="t" r="r" b="b"/>
            <a:pathLst>
              <a:path w="620395" h="2965450">
                <a:moveTo>
                  <a:pt x="0" y="0"/>
                </a:moveTo>
                <a:lnTo>
                  <a:pt x="620006" y="0"/>
                </a:lnTo>
                <a:lnTo>
                  <a:pt x="620006" y="2964912"/>
                </a:lnTo>
                <a:lnTo>
                  <a:pt x="0" y="2964912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450775" y="3056873"/>
            <a:ext cx="620395" cy="2965450"/>
          </a:xfrm>
          <a:custGeom>
            <a:avLst/>
            <a:gdLst/>
            <a:ahLst/>
            <a:cxnLst/>
            <a:rect l="l" t="t" r="r" b="b"/>
            <a:pathLst>
              <a:path w="620395" h="2965450">
                <a:moveTo>
                  <a:pt x="0" y="0"/>
                </a:moveTo>
                <a:lnTo>
                  <a:pt x="620006" y="0"/>
                </a:lnTo>
                <a:lnTo>
                  <a:pt x="620006" y="2964912"/>
                </a:lnTo>
                <a:lnTo>
                  <a:pt x="0" y="296491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40705" y="6021785"/>
            <a:ext cx="7440295" cy="0"/>
          </a:xfrm>
          <a:custGeom>
            <a:avLst/>
            <a:gdLst/>
            <a:ahLst/>
            <a:cxnLst/>
            <a:rect l="l" t="t" r="r" b="b"/>
            <a:pathLst>
              <a:path w="7440295" h="0">
                <a:moveTo>
                  <a:pt x="0" y="0"/>
                </a:moveTo>
                <a:lnTo>
                  <a:pt x="74400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40705" y="6021785"/>
            <a:ext cx="7440295" cy="0"/>
          </a:xfrm>
          <a:custGeom>
            <a:avLst/>
            <a:gdLst/>
            <a:ahLst/>
            <a:cxnLst/>
            <a:rect l="l" t="t" r="r" b="b"/>
            <a:pathLst>
              <a:path w="7440295" h="0">
                <a:moveTo>
                  <a:pt x="0" y="0"/>
                </a:moveTo>
                <a:lnTo>
                  <a:pt x="74400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40705" y="1409700"/>
            <a:ext cx="0" cy="4612640"/>
          </a:xfrm>
          <a:custGeom>
            <a:avLst/>
            <a:gdLst/>
            <a:ahLst/>
            <a:cxnLst/>
            <a:rect l="l" t="t" r="r" b="b"/>
            <a:pathLst>
              <a:path w="0" h="4612640">
                <a:moveTo>
                  <a:pt x="0" y="0"/>
                </a:moveTo>
                <a:lnTo>
                  <a:pt x="0" y="46120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40705" y="1409700"/>
            <a:ext cx="0" cy="4612640"/>
          </a:xfrm>
          <a:custGeom>
            <a:avLst/>
            <a:gdLst/>
            <a:ahLst/>
            <a:cxnLst/>
            <a:rect l="l" t="t" r="r" b="b"/>
            <a:pathLst>
              <a:path w="0" h="4612640">
                <a:moveTo>
                  <a:pt x="0" y="0"/>
                </a:moveTo>
                <a:lnTo>
                  <a:pt x="0" y="4612085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64505" y="602178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864505" y="602178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864505" y="536291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64505" y="536291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64505" y="470404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64505" y="470404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64505" y="404517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64505" y="404517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64505" y="338630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64505" y="338630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864505" y="272743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64505" y="272743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864505" y="206856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864505" y="206856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864505" y="14097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864505" y="14097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27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000765" y="6136121"/>
            <a:ext cx="17354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9890" marR="5080" indent="-37782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EWOLUTION</a:t>
            </a:r>
            <a:r>
              <a:rPr dirty="0" sz="1800" spc="-10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all  (N=1020)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87363" y="6136121"/>
            <a:ext cx="14986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3375" marR="5080" indent="-32131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Hx</a:t>
            </a:r>
            <a:r>
              <a:rPr dirty="0" sz="1800" spc="-9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stroke/TIA  (N=311)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13959" y="6136121"/>
            <a:ext cx="1761489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440" marR="5080" indent="-7937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Hx</a:t>
            </a:r>
            <a:r>
              <a:rPr dirty="0" sz="1800" spc="-95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hemorrhagic  stroke</a:t>
            </a:r>
            <a:r>
              <a:rPr dirty="0" sz="1800" spc="-5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(N=153)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618490" y="6136121"/>
            <a:ext cx="16764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2275" marR="5080" indent="-410209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Hx Major</a:t>
            </a:r>
            <a:r>
              <a:rPr dirty="0" sz="1800" spc="-90" b="1">
                <a:solidFill>
                  <a:srgbClr val="656667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667"/>
                </a:solidFill>
                <a:latin typeface="Arial"/>
                <a:cs typeface="Arial"/>
              </a:rPr>
              <a:t>Bleed  (N=318)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83668" y="5849669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583668" y="5190800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83668" y="4531931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83668" y="3873062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83668" y="3214192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583668" y="2555322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5</a:t>
            </a:r>
            <a:endParaRPr sz="2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83668" y="1896453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6</a:t>
            </a:r>
            <a:endParaRPr sz="2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83668" y="1237584"/>
            <a:ext cx="1670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656667"/>
                </a:solidFill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50708" y="2718994"/>
            <a:ext cx="6203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462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5.0</a:t>
            </a:r>
            <a:endParaRPr sz="2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110728" y="2437122"/>
            <a:ext cx="6203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462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5.4</a:t>
            </a:r>
            <a:endParaRPr sz="2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970748" y="2356530"/>
            <a:ext cx="6203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462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5.6</a:t>
            </a:r>
            <a:endParaRPr sz="2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830767" y="1762970"/>
            <a:ext cx="6203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462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6.5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92724" y="4228995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2.7</a:t>
            </a:r>
            <a:endParaRPr sz="2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852743" y="3906149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3.2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712763" y="4828566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1.8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572783" y="3056207"/>
            <a:ext cx="3784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8B8C8D"/>
                </a:solidFill>
                <a:latin typeface="Arial"/>
                <a:cs typeface="Arial"/>
              </a:rPr>
              <a:t>4.5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076984" y="2223787"/>
            <a:ext cx="309245" cy="33242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 b="1">
                <a:latin typeface="Arial"/>
                <a:cs typeface="Arial"/>
              </a:rPr>
              <a:t>Major Bleedings /100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spc="-5" b="1">
                <a:latin typeface="Arial"/>
                <a:cs typeface="Arial"/>
              </a:rPr>
              <a:t>pt-yrs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276767" y="1114809"/>
            <a:ext cx="133731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2125" marR="5080" indent="-480059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HAS-BLED  2.3</a:t>
            </a:r>
            <a:endParaRPr sz="2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075461" y="1114809"/>
            <a:ext cx="133731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2125" marR="5080" indent="-480059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HAS-BLED  2.6</a:t>
            </a:r>
            <a:endParaRPr sz="2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939298" y="1114809"/>
            <a:ext cx="133731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2125" marR="5080" indent="-480059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HAS-BLED  2.8</a:t>
            </a:r>
            <a:endParaRPr sz="2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856155" y="1124656"/>
            <a:ext cx="133731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2125" marR="5080" indent="-480059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Arial"/>
                <a:cs typeface="Arial"/>
              </a:rPr>
              <a:t>HAS-BLED  3.2</a:t>
            </a:r>
            <a:endParaRPr sz="20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094284" y="2724308"/>
            <a:ext cx="228600" cy="1530985"/>
          </a:xfrm>
          <a:custGeom>
            <a:avLst/>
            <a:gdLst/>
            <a:ahLst/>
            <a:cxnLst/>
            <a:rect l="l" t="t" r="r" b="b"/>
            <a:pathLst>
              <a:path w="228600" h="1530985">
                <a:moveTo>
                  <a:pt x="152400" y="1325108"/>
                </a:moveTo>
                <a:lnTo>
                  <a:pt x="76200" y="1325108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1325108"/>
                </a:lnTo>
                <a:close/>
              </a:path>
              <a:path w="228600" h="1530985">
                <a:moveTo>
                  <a:pt x="114300" y="1530848"/>
                </a:moveTo>
                <a:lnTo>
                  <a:pt x="0" y="1302247"/>
                </a:lnTo>
                <a:lnTo>
                  <a:pt x="76200" y="1302247"/>
                </a:lnTo>
                <a:lnTo>
                  <a:pt x="76200" y="1325108"/>
                </a:lnTo>
                <a:lnTo>
                  <a:pt x="217170" y="1325108"/>
                </a:lnTo>
                <a:lnTo>
                  <a:pt x="114300" y="1530848"/>
                </a:lnTo>
                <a:close/>
              </a:path>
              <a:path w="228600" h="1530985">
                <a:moveTo>
                  <a:pt x="217170" y="1325108"/>
                </a:moveTo>
                <a:lnTo>
                  <a:pt x="152400" y="1325108"/>
                </a:lnTo>
                <a:lnTo>
                  <a:pt x="152400" y="1302247"/>
                </a:lnTo>
                <a:lnTo>
                  <a:pt x="228600" y="1302247"/>
                </a:lnTo>
                <a:lnTo>
                  <a:pt x="217170" y="1325108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324650" y="2724308"/>
            <a:ext cx="1181100" cy="0"/>
          </a:xfrm>
          <a:custGeom>
            <a:avLst/>
            <a:gdLst/>
            <a:ahLst/>
            <a:cxnLst/>
            <a:rect l="l" t="t" r="r" b="b"/>
            <a:pathLst>
              <a:path w="1181100" h="0">
                <a:moveTo>
                  <a:pt x="0" y="0"/>
                </a:moveTo>
                <a:lnTo>
                  <a:pt x="1180919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4247423" y="3167167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46%  RRR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950437" y="2447864"/>
            <a:ext cx="228600" cy="1471930"/>
          </a:xfrm>
          <a:custGeom>
            <a:avLst/>
            <a:gdLst/>
            <a:ahLst/>
            <a:cxnLst/>
            <a:rect l="l" t="t" r="r" b="b"/>
            <a:pathLst>
              <a:path w="228600" h="1471929">
                <a:moveTo>
                  <a:pt x="152400" y="1265657"/>
                </a:moveTo>
                <a:lnTo>
                  <a:pt x="76200" y="1265657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1265657"/>
                </a:lnTo>
                <a:close/>
              </a:path>
              <a:path w="228600" h="1471929">
                <a:moveTo>
                  <a:pt x="114300" y="1471397"/>
                </a:moveTo>
                <a:lnTo>
                  <a:pt x="0" y="1242797"/>
                </a:lnTo>
                <a:lnTo>
                  <a:pt x="76200" y="1242797"/>
                </a:lnTo>
                <a:lnTo>
                  <a:pt x="76200" y="1265657"/>
                </a:lnTo>
                <a:lnTo>
                  <a:pt x="217170" y="1265657"/>
                </a:lnTo>
                <a:lnTo>
                  <a:pt x="114300" y="1471397"/>
                </a:lnTo>
                <a:close/>
              </a:path>
              <a:path w="228600" h="1471929">
                <a:moveTo>
                  <a:pt x="217170" y="1265657"/>
                </a:moveTo>
                <a:lnTo>
                  <a:pt x="152400" y="1265657"/>
                </a:lnTo>
                <a:lnTo>
                  <a:pt x="152400" y="1242797"/>
                </a:lnTo>
                <a:lnTo>
                  <a:pt x="228600" y="1242797"/>
                </a:lnTo>
                <a:lnTo>
                  <a:pt x="217170" y="1265657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180803" y="2447864"/>
            <a:ext cx="1181100" cy="0"/>
          </a:xfrm>
          <a:custGeom>
            <a:avLst/>
            <a:gdLst/>
            <a:ahLst/>
            <a:cxnLst/>
            <a:rect l="l" t="t" r="r" b="b"/>
            <a:pathLst>
              <a:path w="1181100" h="0">
                <a:moveTo>
                  <a:pt x="0" y="0"/>
                </a:moveTo>
                <a:lnTo>
                  <a:pt x="1180919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6103577" y="2834093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41%  RRR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789883" y="2367605"/>
            <a:ext cx="228600" cy="2482215"/>
          </a:xfrm>
          <a:custGeom>
            <a:avLst/>
            <a:gdLst/>
            <a:ahLst/>
            <a:cxnLst/>
            <a:rect l="l" t="t" r="r" b="b"/>
            <a:pathLst>
              <a:path w="228600" h="2482215">
                <a:moveTo>
                  <a:pt x="152400" y="2276316"/>
                </a:moveTo>
                <a:lnTo>
                  <a:pt x="76200" y="2276316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2276316"/>
                </a:lnTo>
                <a:close/>
              </a:path>
              <a:path w="228600" h="2482215">
                <a:moveTo>
                  <a:pt x="114300" y="2482054"/>
                </a:moveTo>
                <a:lnTo>
                  <a:pt x="0" y="2253454"/>
                </a:lnTo>
                <a:lnTo>
                  <a:pt x="76200" y="2253454"/>
                </a:lnTo>
                <a:lnTo>
                  <a:pt x="76200" y="2276316"/>
                </a:lnTo>
                <a:lnTo>
                  <a:pt x="217169" y="2276316"/>
                </a:lnTo>
                <a:lnTo>
                  <a:pt x="114300" y="2482054"/>
                </a:lnTo>
                <a:close/>
              </a:path>
              <a:path w="228600" h="2482215">
                <a:moveTo>
                  <a:pt x="217169" y="2276316"/>
                </a:moveTo>
                <a:lnTo>
                  <a:pt x="152400" y="2276316"/>
                </a:lnTo>
                <a:lnTo>
                  <a:pt x="152400" y="2253454"/>
                </a:lnTo>
                <a:lnTo>
                  <a:pt x="228600" y="2253454"/>
                </a:lnTo>
                <a:lnTo>
                  <a:pt x="217169" y="2276316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020249" y="2367606"/>
            <a:ext cx="1181100" cy="0"/>
          </a:xfrm>
          <a:custGeom>
            <a:avLst/>
            <a:gdLst/>
            <a:ahLst/>
            <a:cxnLst/>
            <a:rect l="l" t="t" r="r" b="b"/>
            <a:pathLst>
              <a:path w="1181100" h="0">
                <a:moveTo>
                  <a:pt x="0" y="0"/>
                </a:moveTo>
                <a:lnTo>
                  <a:pt x="1180919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7943023" y="3241480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67%  RRR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9655726" y="1770129"/>
            <a:ext cx="228600" cy="1296035"/>
          </a:xfrm>
          <a:custGeom>
            <a:avLst/>
            <a:gdLst/>
            <a:ahLst/>
            <a:cxnLst/>
            <a:rect l="l" t="t" r="r" b="b"/>
            <a:pathLst>
              <a:path w="228600" h="1296035">
                <a:moveTo>
                  <a:pt x="152400" y="1090278"/>
                </a:moveTo>
                <a:lnTo>
                  <a:pt x="76200" y="1090278"/>
                </a:lnTo>
                <a:lnTo>
                  <a:pt x="76200" y="0"/>
                </a:lnTo>
                <a:lnTo>
                  <a:pt x="152400" y="0"/>
                </a:lnTo>
                <a:lnTo>
                  <a:pt x="152400" y="1090278"/>
                </a:lnTo>
                <a:close/>
              </a:path>
              <a:path w="228600" h="1296035">
                <a:moveTo>
                  <a:pt x="114300" y="1296018"/>
                </a:moveTo>
                <a:lnTo>
                  <a:pt x="0" y="1067418"/>
                </a:lnTo>
                <a:lnTo>
                  <a:pt x="76200" y="1067418"/>
                </a:lnTo>
                <a:lnTo>
                  <a:pt x="76200" y="1090278"/>
                </a:lnTo>
                <a:lnTo>
                  <a:pt x="217170" y="1090278"/>
                </a:lnTo>
                <a:lnTo>
                  <a:pt x="114300" y="1296018"/>
                </a:lnTo>
                <a:close/>
              </a:path>
              <a:path w="228600" h="1296035">
                <a:moveTo>
                  <a:pt x="217170" y="1090278"/>
                </a:moveTo>
                <a:lnTo>
                  <a:pt x="152400" y="1090278"/>
                </a:lnTo>
                <a:lnTo>
                  <a:pt x="152400" y="1067418"/>
                </a:lnTo>
                <a:lnTo>
                  <a:pt x="228600" y="1067418"/>
                </a:lnTo>
                <a:lnTo>
                  <a:pt x="217170" y="1090278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886091" y="1770129"/>
            <a:ext cx="1181100" cy="0"/>
          </a:xfrm>
          <a:custGeom>
            <a:avLst/>
            <a:gdLst/>
            <a:ahLst/>
            <a:cxnLst/>
            <a:rect l="l" t="t" r="r" b="b"/>
            <a:pathLst>
              <a:path w="1181100" h="0">
                <a:moveTo>
                  <a:pt x="0" y="0"/>
                </a:moveTo>
                <a:lnTo>
                  <a:pt x="1180919" y="0"/>
                </a:lnTo>
              </a:path>
            </a:pathLst>
          </a:custGeom>
          <a:ln w="9525">
            <a:solidFill>
              <a:srgbClr val="644B4B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9808866" y="2052471"/>
            <a:ext cx="520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30%  RRR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100" y="1153432"/>
            <a:ext cx="11594465" cy="4999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224154" indent="-342900">
              <a:lnSpc>
                <a:spcPct val="100000"/>
              </a:lnSpc>
              <a:spcBef>
                <a:spcPts val="100"/>
              </a:spcBef>
              <a:buSzPct val="66666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Arial"/>
                <a:cs typeface="Arial"/>
              </a:rPr>
              <a:t>WATCHMAN LAAC was </a:t>
            </a:r>
            <a:r>
              <a:rPr dirty="0" sz="2400">
                <a:latin typeface="Arial"/>
                <a:cs typeface="Arial"/>
              </a:rPr>
              <a:t>studied </a:t>
            </a:r>
            <a:r>
              <a:rPr dirty="0" sz="2400" spc="-5">
                <a:latin typeface="Arial"/>
                <a:cs typeface="Arial"/>
              </a:rPr>
              <a:t>in an all-comer prospective registry with &gt;70% of  1020 patients </a:t>
            </a:r>
            <a:r>
              <a:rPr dirty="0" sz="2400">
                <a:latin typeface="Arial"/>
                <a:cs typeface="Arial"/>
              </a:rPr>
              <a:t>contra-indicated </a:t>
            </a:r>
            <a:r>
              <a:rPr dirty="0" sz="2400" spc="-5">
                <a:latin typeface="Arial"/>
                <a:cs typeface="Arial"/>
              </a:rPr>
              <a:t>to oral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anticoagulation</a:t>
            </a:r>
            <a:endParaRPr sz="2400">
              <a:latin typeface="Arial"/>
              <a:cs typeface="Arial"/>
            </a:endParaRPr>
          </a:p>
          <a:p>
            <a:pPr marL="355600" marR="753110" indent="-342900">
              <a:lnSpc>
                <a:spcPct val="100000"/>
              </a:lnSpc>
              <a:spcBef>
                <a:spcPts val="575"/>
              </a:spcBef>
              <a:buSzPct val="66666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Arial"/>
                <a:cs typeface="Arial"/>
              </a:rPr>
              <a:t>Risk profile, implant and LAA </a:t>
            </a:r>
            <a:r>
              <a:rPr dirty="0" sz="2400">
                <a:latin typeface="Arial"/>
                <a:cs typeface="Arial"/>
              </a:rPr>
              <a:t>sealing success </a:t>
            </a:r>
            <a:r>
              <a:rPr dirty="0" sz="2400" spc="-5">
                <a:latin typeface="Arial"/>
                <a:cs typeface="Arial"/>
              </a:rPr>
              <a:t>exceeded that of prior RCT and  registries, with lower procedural adverse event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rates</a:t>
            </a:r>
            <a:r>
              <a:rPr dirty="0" baseline="25089" sz="2325">
                <a:latin typeface="Arial"/>
                <a:cs typeface="Arial"/>
              </a:rPr>
              <a:t>1</a:t>
            </a:r>
            <a:endParaRPr baseline="25089" sz="2325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25"/>
              </a:spcBef>
            </a:pPr>
            <a:r>
              <a:rPr dirty="0" sz="2400" spc="-5">
                <a:latin typeface="Arial"/>
                <a:cs typeface="Arial"/>
              </a:rPr>
              <a:t>During the </a:t>
            </a:r>
            <a:r>
              <a:rPr dirty="0" sz="2400">
                <a:latin typeface="Arial"/>
                <a:cs typeface="Arial"/>
              </a:rPr>
              <a:t>complete 2 years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follow-up: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SzPct val="66666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Arial"/>
                <a:cs typeface="Arial"/>
              </a:rPr>
              <a:t>Reduction of ischemic </a:t>
            </a:r>
            <a:r>
              <a:rPr dirty="0" sz="2400">
                <a:latin typeface="Arial"/>
                <a:cs typeface="Arial"/>
              </a:rPr>
              <a:t>stroke </a:t>
            </a:r>
            <a:r>
              <a:rPr dirty="0" sz="2400" spc="-5">
                <a:latin typeface="Arial"/>
                <a:cs typeface="Arial"/>
              </a:rPr>
              <a:t>-83%, reduction of bleeding -46%, low (N)OAC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use</a:t>
            </a:r>
            <a:endParaRPr sz="2400">
              <a:latin typeface="Arial"/>
              <a:cs typeface="Arial"/>
            </a:endParaRPr>
          </a:p>
          <a:p>
            <a:pPr marL="355600" marR="344170" indent="-342900">
              <a:lnSpc>
                <a:spcPct val="100000"/>
              </a:lnSpc>
              <a:spcBef>
                <a:spcPts val="575"/>
              </a:spcBef>
              <a:buSzPct val="66666"/>
              <a:buChar char="•"/>
              <a:tabLst>
                <a:tab pos="354965" algn="l"/>
                <a:tab pos="355600" algn="l"/>
              </a:tabLst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Prior Ischemic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stroke/TIA</a:t>
            </a:r>
            <a:r>
              <a:rPr dirty="0" sz="2400">
                <a:latin typeface="Arial"/>
                <a:cs typeface="Arial"/>
              </a:rPr>
              <a:t>: </a:t>
            </a:r>
            <a:r>
              <a:rPr dirty="0" sz="2400" spc="-5">
                <a:latin typeface="Arial"/>
                <a:cs typeface="Arial"/>
              </a:rPr>
              <a:t>despite much higher risk, the </a:t>
            </a:r>
            <a:r>
              <a:rPr dirty="0" sz="2400">
                <a:latin typeface="Arial"/>
                <a:cs typeface="Arial"/>
              </a:rPr>
              <a:t>same </a:t>
            </a:r>
            <a:r>
              <a:rPr dirty="0" sz="2400" spc="-5">
                <a:latin typeface="Arial"/>
                <a:cs typeface="Arial"/>
              </a:rPr>
              <a:t>reduction of </a:t>
            </a:r>
            <a:r>
              <a:rPr dirty="0" sz="2400">
                <a:latin typeface="Arial"/>
                <a:cs typeface="Arial"/>
              </a:rPr>
              <a:t>stroke  </a:t>
            </a:r>
            <a:r>
              <a:rPr dirty="0" sz="2400" spc="-5">
                <a:latin typeface="Arial"/>
                <a:cs typeface="Arial"/>
              </a:rPr>
              <a:t>and bleeding rates </a:t>
            </a:r>
            <a:r>
              <a:rPr dirty="0" sz="2400">
                <a:latin typeface="Arial"/>
                <a:cs typeface="Arial"/>
              </a:rPr>
              <a:t>compared </a:t>
            </a:r>
            <a:r>
              <a:rPr dirty="0" sz="2400" spc="-5">
                <a:latin typeface="Arial"/>
                <a:cs typeface="Arial"/>
              </a:rPr>
              <a:t>to the total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cohort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SzPct val="66666"/>
              <a:buChar char="•"/>
              <a:tabLst>
                <a:tab pos="354965" algn="l"/>
                <a:tab pos="355600" algn="l"/>
              </a:tabLst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Prior Hemorrhagic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stroke</a:t>
            </a:r>
            <a:r>
              <a:rPr dirty="0" sz="2400">
                <a:latin typeface="Arial"/>
                <a:cs typeface="Arial"/>
              </a:rPr>
              <a:t>: </a:t>
            </a:r>
            <a:r>
              <a:rPr dirty="0" sz="2400" spc="-5">
                <a:latin typeface="Arial"/>
                <a:cs typeface="Arial"/>
              </a:rPr>
              <a:t>despite much higher risk, the </a:t>
            </a:r>
            <a:r>
              <a:rPr dirty="0" sz="2400">
                <a:latin typeface="Arial"/>
                <a:cs typeface="Arial"/>
              </a:rPr>
              <a:t>same stroke </a:t>
            </a:r>
            <a:r>
              <a:rPr dirty="0" sz="2400" spc="-5">
                <a:latin typeface="Arial"/>
                <a:cs typeface="Arial"/>
              </a:rPr>
              <a:t>rate reduction,  with impressive bleeding reduction (-67%) by much lower (N)OAC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use</a:t>
            </a:r>
            <a:endParaRPr sz="2400">
              <a:latin typeface="Arial"/>
              <a:cs typeface="Arial"/>
            </a:endParaRPr>
          </a:p>
          <a:p>
            <a:pPr marL="355600" marR="920750" indent="-342900">
              <a:lnSpc>
                <a:spcPct val="100000"/>
              </a:lnSpc>
              <a:spcBef>
                <a:spcPts val="575"/>
              </a:spcBef>
              <a:buSzPct val="66666"/>
              <a:buChar char="•"/>
              <a:tabLst>
                <a:tab pos="354965" algn="l"/>
                <a:tab pos="355600" algn="l"/>
              </a:tabLst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Prior major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bleed</a:t>
            </a:r>
            <a:r>
              <a:rPr dirty="0" sz="2400">
                <a:latin typeface="Arial"/>
                <a:cs typeface="Arial"/>
              </a:rPr>
              <a:t>: </a:t>
            </a:r>
            <a:r>
              <a:rPr dirty="0" sz="2400" spc="-5">
                <a:latin typeface="Arial"/>
                <a:cs typeface="Arial"/>
              </a:rPr>
              <a:t>despite </a:t>
            </a:r>
            <a:r>
              <a:rPr dirty="0" sz="2400">
                <a:latin typeface="Arial"/>
                <a:cs typeface="Arial"/>
              </a:rPr>
              <a:t>a </a:t>
            </a:r>
            <a:r>
              <a:rPr dirty="0" sz="2400" spc="-5">
                <a:latin typeface="Arial"/>
                <a:cs typeface="Arial"/>
              </a:rPr>
              <a:t>much higher risk (Hx </a:t>
            </a:r>
            <a:r>
              <a:rPr dirty="0" sz="2400">
                <a:latin typeface="Arial"/>
                <a:cs typeface="Arial"/>
              </a:rPr>
              <a:t>&amp; </a:t>
            </a:r>
            <a:r>
              <a:rPr dirty="0" sz="2400" spc="-5">
                <a:latin typeface="Arial"/>
                <a:cs typeface="Arial"/>
              </a:rPr>
              <a:t>HAS-BLED), </a:t>
            </a:r>
            <a:r>
              <a:rPr dirty="0" sz="2400">
                <a:latin typeface="Arial"/>
                <a:cs typeface="Arial"/>
              </a:rPr>
              <a:t>still </a:t>
            </a:r>
            <a:r>
              <a:rPr dirty="0" sz="2400" spc="-5">
                <a:latin typeface="Arial"/>
                <a:cs typeface="Arial"/>
              </a:rPr>
              <a:t>marked  reduction of bleeding events (-30%), and the </a:t>
            </a:r>
            <a:r>
              <a:rPr dirty="0" sz="2400">
                <a:latin typeface="Arial"/>
                <a:cs typeface="Arial"/>
              </a:rPr>
              <a:t>same stroke </a:t>
            </a:r>
            <a:r>
              <a:rPr dirty="0" sz="2400" spc="-5">
                <a:latin typeface="Arial"/>
                <a:cs typeface="Arial"/>
              </a:rPr>
              <a:t>rate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reduction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387" y="380382"/>
            <a:ext cx="56813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EWOLUTION </a:t>
            </a:r>
            <a:r>
              <a:rPr dirty="0"/>
              <a:t>-</a:t>
            </a:r>
            <a:r>
              <a:rPr dirty="0" spc="-95"/>
              <a:t> </a:t>
            </a:r>
            <a:r>
              <a:rPr dirty="0" spc="-5"/>
              <a:t>Conclusions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96185" y="6579820"/>
            <a:ext cx="21951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1. Boersma et al. EHJ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2016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6890" y="5594730"/>
            <a:ext cx="330200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5">
                <a:latin typeface="Arial"/>
                <a:cs typeface="Arial"/>
              </a:rPr>
              <a:t>THANK</a:t>
            </a:r>
            <a:r>
              <a:rPr dirty="0" sz="4400" spc="-80">
                <a:latin typeface="Arial"/>
                <a:cs typeface="Arial"/>
              </a:rPr>
              <a:t> </a:t>
            </a:r>
            <a:r>
              <a:rPr dirty="0" sz="4400" spc="10">
                <a:latin typeface="Arial"/>
                <a:cs typeface="Arial"/>
              </a:rPr>
              <a:t>YOU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0" y="1092200"/>
            <a:ext cx="7600950" cy="4240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549" y="2989276"/>
            <a:ext cx="427037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5">
                <a:solidFill>
                  <a:srgbClr val="000000"/>
                </a:solidFill>
              </a:rPr>
              <a:t>BACK </a:t>
            </a:r>
            <a:r>
              <a:rPr dirty="0" sz="4400" spc="10">
                <a:solidFill>
                  <a:srgbClr val="000000"/>
                </a:solidFill>
              </a:rPr>
              <a:t>UP</a:t>
            </a:r>
            <a:r>
              <a:rPr dirty="0" sz="4400" spc="-75">
                <a:solidFill>
                  <a:srgbClr val="000000"/>
                </a:solidFill>
              </a:rPr>
              <a:t> </a:t>
            </a:r>
            <a:r>
              <a:rPr dirty="0" sz="4400" spc="5">
                <a:solidFill>
                  <a:srgbClr val="000000"/>
                </a:solidFill>
              </a:rPr>
              <a:t>SLIDE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2177" y="280936"/>
            <a:ext cx="5708015" cy="6515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100" spc="30" b="1">
                <a:solidFill>
                  <a:srgbClr val="A7313F"/>
                </a:solidFill>
                <a:latin typeface="Arial"/>
                <a:cs typeface="Arial"/>
              </a:rPr>
              <a:t>Declaration </a:t>
            </a:r>
            <a:r>
              <a:rPr dirty="0" sz="4100" spc="50" b="1">
                <a:solidFill>
                  <a:srgbClr val="A7313F"/>
                </a:solidFill>
                <a:latin typeface="Arial"/>
                <a:cs typeface="Arial"/>
              </a:rPr>
              <a:t>of</a:t>
            </a:r>
            <a:r>
              <a:rPr dirty="0" sz="4100" spc="-665" b="1">
                <a:solidFill>
                  <a:srgbClr val="A7313F"/>
                </a:solidFill>
                <a:latin typeface="Arial"/>
                <a:cs typeface="Arial"/>
              </a:rPr>
              <a:t> </a:t>
            </a:r>
            <a:r>
              <a:rPr dirty="0" sz="4100" spc="25" b="1">
                <a:solidFill>
                  <a:srgbClr val="A7313F"/>
                </a:solidFill>
                <a:latin typeface="Arial"/>
                <a:cs typeface="Arial"/>
              </a:rPr>
              <a:t>interest</a:t>
            </a:r>
            <a:endParaRPr sz="4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86806" y="2029317"/>
            <a:ext cx="0" cy="389890"/>
          </a:xfrm>
          <a:custGeom>
            <a:avLst/>
            <a:gdLst/>
            <a:ahLst/>
            <a:cxnLst/>
            <a:rect l="l" t="t" r="r" b="b"/>
            <a:pathLst>
              <a:path w="0" h="389889">
                <a:moveTo>
                  <a:pt x="0" y="0"/>
                </a:moveTo>
                <a:lnTo>
                  <a:pt x="0" y="389349"/>
                </a:lnTo>
              </a:path>
            </a:pathLst>
          </a:custGeom>
          <a:ln w="6102">
            <a:solidFill>
              <a:srgbClr val="C8D6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552700" y="2029317"/>
            <a:ext cx="0" cy="389890"/>
          </a:xfrm>
          <a:custGeom>
            <a:avLst/>
            <a:gdLst/>
            <a:ahLst/>
            <a:cxnLst/>
            <a:rect l="l" t="t" r="r" b="b"/>
            <a:pathLst>
              <a:path w="0" h="389889">
                <a:moveTo>
                  <a:pt x="0" y="0"/>
                </a:moveTo>
                <a:lnTo>
                  <a:pt x="0" y="389349"/>
                </a:lnTo>
              </a:path>
            </a:pathLst>
          </a:custGeom>
          <a:ln w="3175">
            <a:solidFill>
              <a:srgbClr val="D8D1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618887" y="2029317"/>
            <a:ext cx="0" cy="389890"/>
          </a:xfrm>
          <a:custGeom>
            <a:avLst/>
            <a:gdLst/>
            <a:ahLst/>
            <a:cxnLst/>
            <a:rect l="l" t="t" r="r" b="b"/>
            <a:pathLst>
              <a:path w="0" h="389889">
                <a:moveTo>
                  <a:pt x="0" y="0"/>
                </a:moveTo>
                <a:lnTo>
                  <a:pt x="0" y="389349"/>
                </a:lnTo>
              </a:path>
            </a:pathLst>
          </a:custGeom>
          <a:ln w="6102">
            <a:solidFill>
              <a:srgbClr val="D8D1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72227" y="1957263"/>
            <a:ext cx="10652760" cy="850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810">
              <a:lnSpc>
                <a:spcPct val="117600"/>
              </a:lnSpc>
              <a:spcBef>
                <a:spcPts val="100"/>
              </a:spcBef>
              <a:tabLst>
                <a:tab pos="279400" algn="l"/>
                <a:tab pos="9578975" algn="l"/>
              </a:tabLst>
            </a:pPr>
            <a:r>
              <a:rPr dirty="0" sz="2300" spc="10">
                <a:solidFill>
                  <a:srgbClr val="242326"/>
                </a:solidFill>
                <a:latin typeface="Arial"/>
                <a:cs typeface="Arial"/>
              </a:rPr>
              <a:t>-</a:t>
            </a:r>
            <a:r>
              <a:rPr dirty="0" sz="2300" spc="10">
                <a:solidFill>
                  <a:srgbClr val="242326"/>
                </a:solidFill>
                <a:latin typeface="Arial"/>
                <a:cs typeface="Arial"/>
              </a:rPr>
              <a:t>	</a:t>
            </a:r>
            <a:r>
              <a:rPr dirty="0" sz="2300" spc="-210">
                <a:solidFill>
                  <a:srgbClr val="242326"/>
                </a:solidFill>
                <a:latin typeface="Arial"/>
                <a:cs typeface="Arial"/>
              </a:rPr>
              <a:t>C</a:t>
            </a:r>
            <a:r>
              <a:rPr dirty="0" sz="2300" spc="125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70">
                <a:solidFill>
                  <a:srgbClr val="242326"/>
                </a:solidFill>
                <a:latin typeface="Arial"/>
                <a:cs typeface="Arial"/>
              </a:rPr>
              <a:t>n</a:t>
            </a:r>
            <a:r>
              <a:rPr dirty="0" sz="2300" spc="-110">
                <a:solidFill>
                  <a:srgbClr val="242326"/>
                </a:solidFill>
                <a:latin typeface="Arial"/>
                <a:cs typeface="Arial"/>
              </a:rPr>
              <a:t>s</a:t>
            </a:r>
            <a:r>
              <a:rPr dirty="0" sz="2300" spc="125">
                <a:solidFill>
                  <a:srgbClr val="242326"/>
                </a:solidFill>
                <a:latin typeface="Arial"/>
                <a:cs typeface="Arial"/>
              </a:rPr>
              <a:t>u</a:t>
            </a:r>
            <a:r>
              <a:rPr dirty="0" sz="2300" spc="100">
                <a:solidFill>
                  <a:srgbClr val="463F46"/>
                </a:solidFill>
                <a:latin typeface="Arial"/>
                <a:cs typeface="Arial"/>
              </a:rPr>
              <a:t>l</a:t>
            </a:r>
            <a:r>
              <a:rPr dirty="0" sz="2300" spc="220">
                <a:solidFill>
                  <a:srgbClr val="242326"/>
                </a:solidFill>
                <a:latin typeface="Arial"/>
                <a:cs typeface="Arial"/>
              </a:rPr>
              <a:t>t</a:t>
            </a:r>
            <a:r>
              <a:rPr dirty="0" sz="2300" spc="130">
                <a:solidFill>
                  <a:srgbClr val="242326"/>
                </a:solidFill>
                <a:latin typeface="Arial"/>
                <a:cs typeface="Arial"/>
              </a:rPr>
              <a:t>i</a:t>
            </a:r>
            <a:r>
              <a:rPr dirty="0" sz="2300" spc="120">
                <a:solidFill>
                  <a:srgbClr val="242326"/>
                </a:solidFill>
                <a:latin typeface="Arial"/>
                <a:cs typeface="Arial"/>
              </a:rPr>
              <a:t>ng</a:t>
            </a:r>
            <a:r>
              <a:rPr dirty="0" sz="2300" spc="250">
                <a:solidFill>
                  <a:srgbClr val="242326"/>
                </a:solidFill>
                <a:latin typeface="Arial"/>
                <a:cs typeface="Arial"/>
              </a:rPr>
              <a:t>/</a:t>
            </a:r>
            <a:r>
              <a:rPr dirty="0" sz="2300" spc="-254">
                <a:solidFill>
                  <a:srgbClr val="242326"/>
                </a:solidFill>
                <a:latin typeface="Arial"/>
                <a:cs typeface="Arial"/>
              </a:rPr>
              <a:t>R</a:t>
            </a:r>
            <a:r>
              <a:rPr dirty="0" sz="2300" spc="85">
                <a:solidFill>
                  <a:srgbClr val="242326"/>
                </a:solidFill>
                <a:latin typeface="Arial"/>
                <a:cs typeface="Arial"/>
              </a:rPr>
              <a:t>oy</a:t>
            </a:r>
            <a:r>
              <a:rPr dirty="0" sz="2300" spc="-90">
                <a:solidFill>
                  <a:srgbClr val="242326"/>
                </a:solidFill>
                <a:latin typeface="Arial"/>
                <a:cs typeface="Arial"/>
              </a:rPr>
              <a:t>a</a:t>
            </a:r>
            <a:r>
              <a:rPr dirty="0" sz="2300" spc="70">
                <a:solidFill>
                  <a:srgbClr val="463F46"/>
                </a:solidFill>
                <a:latin typeface="Arial"/>
                <a:cs typeface="Arial"/>
              </a:rPr>
              <a:t>l</a:t>
            </a:r>
            <a:r>
              <a:rPr dirty="0" sz="2300" spc="-25">
                <a:solidFill>
                  <a:srgbClr val="242326"/>
                </a:solidFill>
                <a:latin typeface="Arial"/>
                <a:cs typeface="Arial"/>
              </a:rPr>
              <a:t>t</a:t>
            </a:r>
            <a:r>
              <a:rPr dirty="0" sz="2300" spc="-36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-45">
                <a:solidFill>
                  <a:srgbClr val="242326"/>
                </a:solidFill>
                <a:latin typeface="Arial"/>
                <a:cs typeface="Arial"/>
              </a:rPr>
              <a:t>ies</a:t>
            </a:r>
            <a:r>
              <a:rPr dirty="0" sz="2300" spc="-25">
                <a:solidFill>
                  <a:srgbClr val="242326"/>
                </a:solidFill>
                <a:latin typeface="Arial"/>
                <a:cs typeface="Arial"/>
              </a:rPr>
              <a:t>/</a:t>
            </a:r>
            <a:r>
              <a:rPr dirty="0" sz="2300" spc="-8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-60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-50">
                <a:solidFill>
                  <a:srgbClr val="242326"/>
                </a:solidFill>
                <a:latin typeface="Arial"/>
                <a:cs typeface="Arial"/>
              </a:rPr>
              <a:t>w</a:t>
            </a:r>
            <a:r>
              <a:rPr dirty="0" sz="2300" spc="-30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125">
                <a:solidFill>
                  <a:srgbClr val="242326"/>
                </a:solidFill>
                <a:latin typeface="Arial"/>
                <a:cs typeface="Arial"/>
              </a:rPr>
              <a:t>n</a:t>
            </a:r>
            <a:r>
              <a:rPr dirty="0" sz="2300" spc="-55">
                <a:solidFill>
                  <a:srgbClr val="242326"/>
                </a:solidFill>
                <a:latin typeface="Arial"/>
                <a:cs typeface="Arial"/>
              </a:rPr>
              <a:t>e</a:t>
            </a:r>
            <a:r>
              <a:rPr dirty="0" sz="2300" spc="-30">
                <a:solidFill>
                  <a:srgbClr val="242326"/>
                </a:solidFill>
                <a:latin typeface="Arial"/>
                <a:cs typeface="Arial"/>
              </a:rPr>
              <a:t>r</a:t>
            </a:r>
            <a:r>
              <a:rPr dirty="0" sz="2300" spc="-434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50">
                <a:solidFill>
                  <a:srgbClr val="242326"/>
                </a:solidFill>
                <a:latin typeface="Arial"/>
                <a:cs typeface="Arial"/>
              </a:rPr>
              <a:t>/</a:t>
            </a:r>
            <a:r>
              <a:rPr dirty="0" sz="230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-305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-300">
                <a:solidFill>
                  <a:srgbClr val="242326"/>
                </a:solidFill>
                <a:latin typeface="Arial"/>
                <a:cs typeface="Arial"/>
              </a:rPr>
              <a:t>S</a:t>
            </a:r>
            <a:r>
              <a:rPr dirty="0" sz="2300" spc="-125">
                <a:solidFill>
                  <a:srgbClr val="242326"/>
                </a:solidFill>
                <a:latin typeface="Arial"/>
                <a:cs typeface="Arial"/>
              </a:rPr>
              <a:t>t</a:t>
            </a:r>
            <a:r>
              <a:rPr dirty="0" sz="2300" spc="-355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110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-145">
                <a:solidFill>
                  <a:srgbClr val="242326"/>
                </a:solidFill>
                <a:latin typeface="Arial"/>
                <a:cs typeface="Arial"/>
              </a:rPr>
              <a:t>ckh</a:t>
            </a:r>
            <a:r>
              <a:rPr dirty="0" sz="2300" spc="-20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110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-590">
                <a:solidFill>
                  <a:srgbClr val="BCAFA5"/>
                </a:solidFill>
                <a:latin typeface="Arial"/>
                <a:cs typeface="Arial"/>
              </a:rPr>
              <a:t>,</a:t>
            </a:r>
            <a:r>
              <a:rPr dirty="0" sz="2300" spc="-275">
                <a:solidFill>
                  <a:srgbClr val="242326"/>
                </a:solidFill>
                <a:latin typeface="Arial"/>
                <a:cs typeface="Arial"/>
              </a:rPr>
              <a:t>l</a:t>
            </a:r>
            <a:r>
              <a:rPr dirty="0" sz="2300" spc="-254">
                <a:solidFill>
                  <a:srgbClr val="A7B5BF"/>
                </a:solidFill>
                <a:latin typeface="Arial"/>
                <a:cs typeface="Arial"/>
              </a:rPr>
              <a:t>l</a:t>
            </a:r>
            <a:r>
              <a:rPr dirty="0" sz="2300" spc="125">
                <a:solidFill>
                  <a:srgbClr val="242326"/>
                </a:solidFill>
                <a:latin typeface="Arial"/>
                <a:cs typeface="Arial"/>
              </a:rPr>
              <a:t>d</a:t>
            </a:r>
            <a:r>
              <a:rPr dirty="0" sz="2300" spc="-55">
                <a:solidFill>
                  <a:srgbClr val="242326"/>
                </a:solidFill>
                <a:latin typeface="Arial"/>
                <a:cs typeface="Arial"/>
              </a:rPr>
              <a:t>e</a:t>
            </a:r>
            <a:r>
              <a:rPr dirty="0" sz="2300" spc="-30">
                <a:solidFill>
                  <a:srgbClr val="242326"/>
                </a:solidFill>
                <a:latin typeface="Arial"/>
                <a:cs typeface="Arial"/>
              </a:rPr>
              <a:t>r</a:t>
            </a:r>
            <a:r>
              <a:rPr dirty="0" sz="2300" spc="65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105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50">
                <a:solidFill>
                  <a:srgbClr val="242326"/>
                </a:solidFill>
                <a:latin typeface="Arial"/>
                <a:cs typeface="Arial"/>
              </a:rPr>
              <a:t>f</a:t>
            </a:r>
            <a:r>
              <a:rPr dirty="0" sz="2300" spc="135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-105">
                <a:solidFill>
                  <a:srgbClr val="242326"/>
                </a:solidFill>
                <a:latin typeface="Arial"/>
                <a:cs typeface="Arial"/>
              </a:rPr>
              <a:t>a</a:t>
            </a:r>
            <a:r>
              <a:rPr dirty="0" sz="2300" spc="1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45">
                <a:solidFill>
                  <a:srgbClr val="242326"/>
                </a:solidFill>
                <a:latin typeface="Arial"/>
                <a:cs typeface="Arial"/>
              </a:rPr>
              <a:t>healthcar</a:t>
            </a:r>
            <a:r>
              <a:rPr dirty="0" sz="2300" spc="60">
                <a:solidFill>
                  <a:srgbClr val="242326"/>
                </a:solidFill>
                <a:latin typeface="Arial"/>
                <a:cs typeface="Arial"/>
              </a:rPr>
              <a:t>e</a:t>
            </a:r>
            <a:r>
              <a:rPr dirty="0" sz="2300" spc="165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40">
                <a:solidFill>
                  <a:srgbClr val="242326"/>
                </a:solidFill>
                <a:latin typeface="Arial"/>
                <a:cs typeface="Arial"/>
              </a:rPr>
              <a:t>c</a:t>
            </a:r>
            <a:r>
              <a:rPr dirty="0" sz="2300" spc="-90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-1130">
                <a:solidFill>
                  <a:srgbClr val="BCAFA5"/>
                </a:solidFill>
                <a:latin typeface="Arial"/>
                <a:cs typeface="Arial"/>
              </a:rPr>
              <a:t>1</a:t>
            </a:r>
            <a:r>
              <a:rPr dirty="0" sz="2300" spc="114">
                <a:solidFill>
                  <a:srgbClr val="242326"/>
                </a:solidFill>
                <a:latin typeface="Arial"/>
                <a:cs typeface="Arial"/>
              </a:rPr>
              <a:t>m</a:t>
            </a:r>
            <a:r>
              <a:rPr dirty="0" sz="2300" spc="-70">
                <a:solidFill>
                  <a:srgbClr val="242326"/>
                </a:solidFill>
                <a:latin typeface="Arial"/>
                <a:cs typeface="Arial"/>
              </a:rPr>
              <a:t>p</a:t>
            </a:r>
            <a:r>
              <a:rPr dirty="0" baseline="166666" sz="225" spc="-75">
                <a:solidFill>
                  <a:srgbClr val="8A9CA3"/>
                </a:solidFill>
                <a:latin typeface="Arial"/>
                <a:cs typeface="Arial"/>
              </a:rPr>
              <a:t>1</a:t>
            </a:r>
            <a:r>
              <a:rPr dirty="0" baseline="166666" sz="225">
                <a:solidFill>
                  <a:srgbClr val="8A9CA3"/>
                </a:solidFill>
                <a:latin typeface="Arial"/>
                <a:cs typeface="Arial"/>
              </a:rPr>
              <a:t> </a:t>
            </a:r>
            <a:r>
              <a:rPr dirty="0" baseline="166666" sz="225" spc="-7">
                <a:solidFill>
                  <a:srgbClr val="8A9CA3"/>
                </a:solidFill>
                <a:latin typeface="Arial"/>
                <a:cs typeface="Arial"/>
              </a:rPr>
              <a:t> </a:t>
            </a:r>
            <a:r>
              <a:rPr dirty="0" sz="2300" spc="-135">
                <a:solidFill>
                  <a:srgbClr val="242326"/>
                </a:solidFill>
                <a:latin typeface="Arial"/>
                <a:cs typeface="Arial"/>
              </a:rPr>
              <a:t>an</a:t>
            </a:r>
            <a:r>
              <a:rPr dirty="0" sz="2300" spc="-114">
                <a:solidFill>
                  <a:srgbClr val="242326"/>
                </a:solidFill>
                <a:latin typeface="Arial"/>
                <a:cs typeface="Arial"/>
              </a:rPr>
              <a:t>y</a:t>
            </a:r>
            <a:r>
              <a:rPr dirty="0" sz="2300">
                <a:solidFill>
                  <a:srgbClr val="242326"/>
                </a:solidFill>
                <a:latin typeface="Arial"/>
                <a:cs typeface="Arial"/>
              </a:rPr>
              <a:t>	</a:t>
            </a:r>
            <a:r>
              <a:rPr dirty="0" sz="2300" spc="-720">
                <a:solidFill>
                  <a:srgbClr val="242326"/>
                </a:solidFill>
                <a:latin typeface="Arial"/>
                <a:cs typeface="Arial"/>
              </a:rPr>
              <a:t>(</a:t>
            </a:r>
            <a:r>
              <a:rPr dirty="0" baseline="166666" sz="225" spc="-75">
                <a:solidFill>
                  <a:srgbClr val="AEA097"/>
                </a:solidFill>
                <a:latin typeface="Arial"/>
                <a:cs typeface="Arial"/>
              </a:rPr>
              <a:t>1</a:t>
            </a:r>
            <a:r>
              <a:rPr dirty="0" baseline="166666" sz="225">
                <a:solidFill>
                  <a:srgbClr val="AEA097"/>
                </a:solidFill>
                <a:latin typeface="Arial"/>
                <a:cs typeface="Arial"/>
              </a:rPr>
              <a:t>      </a:t>
            </a:r>
            <a:r>
              <a:rPr dirty="0" baseline="166666" sz="225" spc="0">
                <a:solidFill>
                  <a:srgbClr val="AEA097"/>
                </a:solidFill>
                <a:latin typeface="Arial"/>
                <a:cs typeface="Arial"/>
              </a:rPr>
              <a:t> </a:t>
            </a:r>
            <a:r>
              <a:rPr dirty="0" sz="2300" spc="-275">
                <a:solidFill>
                  <a:srgbClr val="242326"/>
                </a:solidFill>
                <a:latin typeface="Arial"/>
                <a:cs typeface="Arial"/>
              </a:rPr>
              <a:t>B</a:t>
            </a:r>
            <a:r>
              <a:rPr dirty="0" sz="2300" spc="-405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130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-135">
                <a:solidFill>
                  <a:srgbClr val="242326"/>
                </a:solidFill>
                <a:latin typeface="Arial"/>
                <a:cs typeface="Arial"/>
              </a:rPr>
              <a:t>st</a:t>
            </a:r>
            <a:r>
              <a:rPr dirty="0" sz="2300" spc="-30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125">
                <a:solidFill>
                  <a:srgbClr val="242326"/>
                </a:solidFill>
                <a:latin typeface="Arial"/>
                <a:cs typeface="Arial"/>
              </a:rPr>
              <a:t>o</a:t>
            </a:r>
            <a:r>
              <a:rPr dirty="0" sz="2300" spc="35">
                <a:solidFill>
                  <a:srgbClr val="242326"/>
                </a:solidFill>
                <a:latin typeface="Arial"/>
                <a:cs typeface="Arial"/>
              </a:rPr>
              <a:t>n  </a:t>
            </a:r>
            <a:r>
              <a:rPr dirty="0" sz="2300" spc="-204">
                <a:solidFill>
                  <a:srgbClr val="242326"/>
                </a:solidFill>
                <a:latin typeface="Arial"/>
                <a:cs typeface="Arial"/>
              </a:rPr>
              <a:t>Sci </a:t>
            </a:r>
            <a:r>
              <a:rPr dirty="0" sz="2300" spc="-45">
                <a:solidFill>
                  <a:srgbClr val="242326"/>
                </a:solidFill>
                <a:latin typeface="Arial"/>
                <a:cs typeface="Arial"/>
              </a:rPr>
              <a:t>ent</a:t>
            </a:r>
            <a:r>
              <a:rPr dirty="0" sz="2300" spc="-330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2300" spc="30">
                <a:solidFill>
                  <a:srgbClr val="242326"/>
                </a:solidFill>
                <a:latin typeface="Arial"/>
                <a:cs typeface="Arial"/>
              </a:rPr>
              <a:t>if</a:t>
            </a:r>
            <a:r>
              <a:rPr dirty="0" sz="2300" spc="30">
                <a:solidFill>
                  <a:srgbClr val="463F46"/>
                </a:solidFill>
                <a:latin typeface="Arial"/>
                <a:cs typeface="Arial"/>
              </a:rPr>
              <a:t>i</a:t>
            </a:r>
            <a:r>
              <a:rPr dirty="0" sz="2300" spc="30">
                <a:solidFill>
                  <a:srgbClr val="242326"/>
                </a:solidFill>
                <a:latin typeface="Arial"/>
                <a:cs typeface="Arial"/>
              </a:rPr>
              <a:t>c)</a:t>
            </a:r>
            <a:endParaRPr sz="2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331" y="6121109"/>
            <a:ext cx="1887220" cy="602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210"/>
              </a:lnSpc>
              <a:spcBef>
                <a:spcPts val="100"/>
              </a:spcBef>
            </a:pPr>
            <a:r>
              <a:rPr dirty="0" sz="1900" spc="30" b="1">
                <a:solidFill>
                  <a:srgbClr val="242326"/>
                </a:solidFill>
                <a:latin typeface="Arial"/>
                <a:cs typeface="Arial"/>
              </a:rPr>
              <a:t>ESC</a:t>
            </a:r>
            <a:r>
              <a:rPr dirty="0" sz="1900" spc="80" b="1">
                <a:solidFill>
                  <a:srgbClr val="242326"/>
                </a:solidFill>
                <a:latin typeface="Arial"/>
                <a:cs typeface="Arial"/>
              </a:rPr>
              <a:t> </a:t>
            </a:r>
            <a:r>
              <a:rPr dirty="0" sz="1900" spc="25" b="1">
                <a:solidFill>
                  <a:srgbClr val="242326"/>
                </a:solidFill>
                <a:latin typeface="Arial"/>
                <a:cs typeface="Arial"/>
              </a:rPr>
              <a:t>Congress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330"/>
              </a:lnSpc>
              <a:tabLst>
                <a:tab pos="1774825" algn="l"/>
              </a:tabLst>
            </a:pPr>
            <a:r>
              <a:rPr dirty="0" sz="2000" spc="0" b="1">
                <a:solidFill>
                  <a:srgbClr val="A7313F"/>
                </a:solidFill>
                <a:latin typeface="Arial"/>
                <a:cs typeface="Arial"/>
              </a:rPr>
              <a:t>Munic</a:t>
            </a:r>
            <a:r>
              <a:rPr dirty="0" sz="2000" spc="5" b="1">
                <a:solidFill>
                  <a:srgbClr val="A7313F"/>
                </a:solidFill>
                <a:latin typeface="Arial"/>
                <a:cs typeface="Arial"/>
              </a:rPr>
              <a:t>h</a:t>
            </a:r>
            <a:r>
              <a:rPr dirty="0" sz="2000" spc="100" b="1">
                <a:solidFill>
                  <a:srgbClr val="A7313F"/>
                </a:solidFill>
                <a:latin typeface="Arial"/>
                <a:cs typeface="Arial"/>
              </a:rPr>
              <a:t> </a:t>
            </a:r>
            <a:r>
              <a:rPr dirty="0" sz="2000" spc="110" b="1">
                <a:solidFill>
                  <a:srgbClr val="A7313F"/>
                </a:solidFill>
                <a:latin typeface="Arial"/>
                <a:cs typeface="Arial"/>
              </a:rPr>
              <a:t>201</a:t>
            </a:r>
            <a:r>
              <a:rPr dirty="0" sz="2000" spc="114" b="1">
                <a:solidFill>
                  <a:srgbClr val="A7313F"/>
                </a:solidFill>
                <a:latin typeface="Arial"/>
                <a:cs typeface="Arial"/>
              </a:rPr>
              <a:t>8</a:t>
            </a:r>
            <a:r>
              <a:rPr dirty="0" sz="2000" b="1">
                <a:solidFill>
                  <a:srgbClr val="A7313F"/>
                </a:solidFill>
                <a:latin typeface="Arial"/>
                <a:cs typeface="Arial"/>
              </a:rPr>
              <a:t>	</a:t>
            </a:r>
            <a:r>
              <a:rPr dirty="0" sz="2000" spc="75">
                <a:solidFill>
                  <a:srgbClr val="A7313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38538" y="6028997"/>
            <a:ext cx="270510" cy="789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000" spc="175">
                <a:solidFill>
                  <a:srgbClr val="898A89"/>
                </a:solidFill>
                <a:latin typeface="Times New Roman"/>
                <a:cs typeface="Times New Roman"/>
              </a:rPr>
              <a:t>•</a:t>
            </a:r>
            <a:endParaRPr sz="5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316" y="259158"/>
            <a:ext cx="92106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Device </a:t>
            </a:r>
            <a:r>
              <a:rPr dirty="0" spc="-10"/>
              <a:t>thrombus </a:t>
            </a:r>
            <a:r>
              <a:rPr dirty="0" spc="-5"/>
              <a:t>and medication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805">
                <a:latin typeface="Mangal"/>
                <a:cs typeface="Mangal"/>
              </a:rPr>
              <a:t> </a:t>
            </a:r>
            <a:r>
              <a:rPr dirty="0" spc="-5"/>
              <a:t>no relation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2630689" y="5063743"/>
            <a:ext cx="515620" cy="497205"/>
          </a:xfrm>
          <a:custGeom>
            <a:avLst/>
            <a:gdLst/>
            <a:ahLst/>
            <a:cxnLst/>
            <a:rect l="l" t="t" r="r" b="b"/>
            <a:pathLst>
              <a:path w="515619" h="497204">
                <a:moveTo>
                  <a:pt x="0" y="0"/>
                </a:moveTo>
                <a:lnTo>
                  <a:pt x="515413" y="0"/>
                </a:lnTo>
                <a:lnTo>
                  <a:pt x="515413" y="496901"/>
                </a:lnTo>
                <a:lnTo>
                  <a:pt x="0" y="496901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30689" y="5063743"/>
            <a:ext cx="515620" cy="497205"/>
          </a:xfrm>
          <a:custGeom>
            <a:avLst/>
            <a:gdLst/>
            <a:ahLst/>
            <a:cxnLst/>
            <a:rect l="l" t="t" r="r" b="b"/>
            <a:pathLst>
              <a:path w="515619" h="497204">
                <a:moveTo>
                  <a:pt x="0" y="0"/>
                </a:moveTo>
                <a:lnTo>
                  <a:pt x="515413" y="0"/>
                </a:lnTo>
                <a:lnTo>
                  <a:pt x="515413" y="496901"/>
                </a:lnTo>
                <a:lnTo>
                  <a:pt x="0" y="49690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19223" y="2579233"/>
            <a:ext cx="515620" cy="2981960"/>
          </a:xfrm>
          <a:custGeom>
            <a:avLst/>
            <a:gdLst/>
            <a:ahLst/>
            <a:cxnLst/>
            <a:rect l="l" t="t" r="r" b="b"/>
            <a:pathLst>
              <a:path w="515620" h="2981960">
                <a:moveTo>
                  <a:pt x="0" y="0"/>
                </a:moveTo>
                <a:lnTo>
                  <a:pt x="515413" y="0"/>
                </a:lnTo>
                <a:lnTo>
                  <a:pt x="515413" y="2981412"/>
                </a:lnTo>
                <a:lnTo>
                  <a:pt x="0" y="298141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19223" y="2579233"/>
            <a:ext cx="515620" cy="2981960"/>
          </a:xfrm>
          <a:custGeom>
            <a:avLst/>
            <a:gdLst/>
            <a:ahLst/>
            <a:cxnLst/>
            <a:rect l="l" t="t" r="r" b="b"/>
            <a:pathLst>
              <a:path w="515620" h="2981960">
                <a:moveTo>
                  <a:pt x="0" y="0"/>
                </a:moveTo>
                <a:lnTo>
                  <a:pt x="515413" y="0"/>
                </a:lnTo>
                <a:lnTo>
                  <a:pt x="515413" y="2981412"/>
                </a:lnTo>
                <a:lnTo>
                  <a:pt x="0" y="298141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207758" y="2517120"/>
            <a:ext cx="515620" cy="3043555"/>
          </a:xfrm>
          <a:custGeom>
            <a:avLst/>
            <a:gdLst/>
            <a:ahLst/>
            <a:cxnLst/>
            <a:rect l="l" t="t" r="r" b="b"/>
            <a:pathLst>
              <a:path w="515620" h="3043554">
                <a:moveTo>
                  <a:pt x="0" y="0"/>
                </a:moveTo>
                <a:lnTo>
                  <a:pt x="515413" y="0"/>
                </a:lnTo>
                <a:lnTo>
                  <a:pt x="515413" y="3043524"/>
                </a:lnTo>
                <a:lnTo>
                  <a:pt x="0" y="304352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207758" y="2517120"/>
            <a:ext cx="515620" cy="3043555"/>
          </a:xfrm>
          <a:custGeom>
            <a:avLst/>
            <a:gdLst/>
            <a:ahLst/>
            <a:cxnLst/>
            <a:rect l="l" t="t" r="r" b="b"/>
            <a:pathLst>
              <a:path w="515620" h="3043554">
                <a:moveTo>
                  <a:pt x="0" y="0"/>
                </a:moveTo>
                <a:lnTo>
                  <a:pt x="515413" y="0"/>
                </a:lnTo>
                <a:lnTo>
                  <a:pt x="515413" y="3043524"/>
                </a:lnTo>
                <a:lnTo>
                  <a:pt x="0" y="304352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496291" y="2765571"/>
            <a:ext cx="515620" cy="2795270"/>
          </a:xfrm>
          <a:custGeom>
            <a:avLst/>
            <a:gdLst/>
            <a:ahLst/>
            <a:cxnLst/>
            <a:rect l="l" t="t" r="r" b="b"/>
            <a:pathLst>
              <a:path w="515620" h="2795270">
                <a:moveTo>
                  <a:pt x="0" y="0"/>
                </a:moveTo>
                <a:lnTo>
                  <a:pt x="515413" y="0"/>
                </a:lnTo>
                <a:lnTo>
                  <a:pt x="515413" y="2795073"/>
                </a:lnTo>
                <a:lnTo>
                  <a:pt x="0" y="2795073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496291" y="2765571"/>
            <a:ext cx="515620" cy="2795270"/>
          </a:xfrm>
          <a:custGeom>
            <a:avLst/>
            <a:gdLst/>
            <a:ahLst/>
            <a:cxnLst/>
            <a:rect l="l" t="t" r="r" b="b"/>
            <a:pathLst>
              <a:path w="515620" h="2795270">
                <a:moveTo>
                  <a:pt x="0" y="0"/>
                </a:moveTo>
                <a:lnTo>
                  <a:pt x="515413" y="0"/>
                </a:lnTo>
                <a:lnTo>
                  <a:pt x="515413" y="2795073"/>
                </a:lnTo>
                <a:lnTo>
                  <a:pt x="0" y="279507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784825" y="4318390"/>
            <a:ext cx="515620" cy="1242695"/>
          </a:xfrm>
          <a:custGeom>
            <a:avLst/>
            <a:gdLst/>
            <a:ahLst/>
            <a:cxnLst/>
            <a:rect l="l" t="t" r="r" b="b"/>
            <a:pathLst>
              <a:path w="515620" h="1242695">
                <a:moveTo>
                  <a:pt x="0" y="0"/>
                </a:moveTo>
                <a:lnTo>
                  <a:pt x="515413" y="0"/>
                </a:lnTo>
                <a:lnTo>
                  <a:pt x="515413" y="1242254"/>
                </a:lnTo>
                <a:lnTo>
                  <a:pt x="0" y="124225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84825" y="4318390"/>
            <a:ext cx="515620" cy="1242695"/>
          </a:xfrm>
          <a:custGeom>
            <a:avLst/>
            <a:gdLst/>
            <a:ahLst/>
            <a:cxnLst/>
            <a:rect l="l" t="t" r="r" b="b"/>
            <a:pathLst>
              <a:path w="515620" h="1242695">
                <a:moveTo>
                  <a:pt x="0" y="0"/>
                </a:moveTo>
                <a:lnTo>
                  <a:pt x="515413" y="0"/>
                </a:lnTo>
                <a:lnTo>
                  <a:pt x="515413" y="1242254"/>
                </a:lnTo>
                <a:lnTo>
                  <a:pt x="0" y="124225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44129" y="5560645"/>
            <a:ext cx="6442710" cy="0"/>
          </a:xfrm>
          <a:custGeom>
            <a:avLst/>
            <a:gdLst/>
            <a:ahLst/>
            <a:cxnLst/>
            <a:rect l="l" t="t" r="r" b="b"/>
            <a:pathLst>
              <a:path w="6442709" h="0">
                <a:moveTo>
                  <a:pt x="0" y="0"/>
                </a:moveTo>
                <a:lnTo>
                  <a:pt x="64426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44129" y="5560645"/>
            <a:ext cx="6442710" cy="0"/>
          </a:xfrm>
          <a:custGeom>
            <a:avLst/>
            <a:gdLst/>
            <a:ahLst/>
            <a:cxnLst/>
            <a:rect l="l" t="t" r="r" b="b"/>
            <a:pathLst>
              <a:path w="6442709" h="0">
                <a:moveTo>
                  <a:pt x="0" y="0"/>
                </a:moveTo>
                <a:lnTo>
                  <a:pt x="6442670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44129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44129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32663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32663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821197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821197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09731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109731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398266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398266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686800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686800" y="5560645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44129" y="1833879"/>
            <a:ext cx="0" cy="3726815"/>
          </a:xfrm>
          <a:custGeom>
            <a:avLst/>
            <a:gdLst/>
            <a:ahLst/>
            <a:cxnLst/>
            <a:rect l="l" t="t" r="r" b="b"/>
            <a:pathLst>
              <a:path w="0" h="3726815">
                <a:moveTo>
                  <a:pt x="0" y="0"/>
                </a:moveTo>
                <a:lnTo>
                  <a:pt x="0" y="372676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44129" y="1833879"/>
            <a:ext cx="0" cy="3726815"/>
          </a:xfrm>
          <a:custGeom>
            <a:avLst/>
            <a:gdLst/>
            <a:ahLst/>
            <a:cxnLst/>
            <a:rect l="l" t="t" r="r" b="b"/>
            <a:pathLst>
              <a:path w="0" h="3726815">
                <a:moveTo>
                  <a:pt x="0" y="0"/>
                </a:moveTo>
                <a:lnTo>
                  <a:pt x="0" y="3726765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52689" y="556064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52689" y="556064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52689" y="493951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152689" y="493951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152689" y="4318390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152689" y="4318390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52689" y="3697262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52689" y="3697262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52689" y="307613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152689" y="307613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152689" y="245500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52689" y="245500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52689" y="1833879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152689" y="1833879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2700">
            <a:solidFill>
              <a:srgbClr val="9FA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556013" y="5717325"/>
            <a:ext cx="20847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74115" algn="l"/>
              </a:tabLst>
            </a:pPr>
            <a:r>
              <a:rPr dirty="0" sz="2400" spc="-5" b="1">
                <a:latin typeface="Arial"/>
                <a:cs typeface="Arial"/>
              </a:rPr>
              <a:t>VK</a:t>
            </a:r>
            <a:r>
              <a:rPr dirty="0" sz="2400" b="1">
                <a:latin typeface="Arial"/>
                <a:cs typeface="Arial"/>
              </a:rPr>
              <a:t>A	</a:t>
            </a:r>
            <a:r>
              <a:rPr dirty="0" sz="2400" spc="-5" b="1">
                <a:latin typeface="Arial"/>
                <a:cs typeface="Arial"/>
              </a:rPr>
              <a:t>NOAC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42148" y="5717325"/>
            <a:ext cx="85534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DAPT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05033" y="5717325"/>
            <a:ext cx="906144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7955" marR="5080" indent="-13589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single  APT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648833" y="5717325"/>
            <a:ext cx="787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None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84585" y="2251008"/>
            <a:ext cx="720090" cy="3496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5.0%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dirty="0" sz="2400" spc="-5" b="1">
                <a:latin typeface="Arial"/>
                <a:cs typeface="Arial"/>
              </a:rPr>
              <a:t>4.0%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dirty="0" sz="2400" spc="-5" b="1">
                <a:latin typeface="Arial"/>
                <a:cs typeface="Arial"/>
              </a:rPr>
              <a:t>3.0%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dirty="0" sz="2400" spc="-5" b="1">
                <a:latin typeface="Arial"/>
                <a:cs typeface="Arial"/>
              </a:rPr>
              <a:t>2.0%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dirty="0" sz="2400" spc="-5" b="1">
                <a:latin typeface="Arial"/>
                <a:cs typeface="Arial"/>
              </a:rPr>
              <a:t>1.0%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dirty="0" sz="2400" spc="-5" b="1">
                <a:latin typeface="Arial"/>
                <a:cs typeface="Arial"/>
              </a:rPr>
              <a:t>0.0%</a:t>
            </a:r>
            <a:endParaRPr sz="2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284585" y="1629880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6.0%</a:t>
            </a:r>
            <a:endParaRPr sz="2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30217" y="4607013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0.8%</a:t>
            </a:r>
            <a:endParaRPr sz="2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18751" y="2122503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4.8%</a:t>
            </a:r>
            <a:endParaRPr sz="2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107285" y="2060390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4.9%</a:t>
            </a:r>
            <a:endParaRPr sz="2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95818" y="2308842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4.5%</a:t>
            </a:r>
            <a:endParaRPr sz="2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84352" y="3861660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2.0%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26940" y="1368822"/>
            <a:ext cx="155575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latin typeface="Arial"/>
                <a:cs typeface="Arial"/>
              </a:rPr>
              <a:t>P =</a:t>
            </a:r>
            <a:r>
              <a:rPr dirty="0" sz="2800" spc="-114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0.208</a:t>
            </a:r>
            <a:endParaRPr sz="28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620000" y="444500"/>
            <a:ext cx="4572000" cy="3639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1600199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747560" y="1600199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38200" y="2240249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47560" y="2240249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38200" y="2888539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47560" y="2888539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38200" y="3833389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47560" y="3833389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38200" y="4301577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47560" y="4301577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8200" y="4769765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47560" y="4769765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38200" y="5237953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47560" y="5237953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38200" y="6152323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 h="0">
                <a:moveTo>
                  <a:pt x="0" y="0"/>
                </a:moveTo>
                <a:lnTo>
                  <a:pt x="2909360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47560" y="6152323"/>
            <a:ext cx="7682865" cy="0"/>
          </a:xfrm>
          <a:custGeom>
            <a:avLst/>
            <a:gdLst/>
            <a:ahLst/>
            <a:cxnLst/>
            <a:rect l="l" t="t" r="r" b="b"/>
            <a:pathLst>
              <a:path w="7682865" h="0">
                <a:moveTo>
                  <a:pt x="0" y="0"/>
                </a:moveTo>
                <a:lnTo>
                  <a:pt x="7682439" y="0"/>
                </a:lnTo>
              </a:path>
            </a:pathLst>
          </a:custGeom>
          <a:ln w="1270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16939" y="1626890"/>
            <a:ext cx="16859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Study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Objective: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26300" y="1626890"/>
            <a:ext cx="70192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Collect real-world WATCHMAN LAAO experience outside of </a:t>
            </a:r>
            <a:r>
              <a:rPr dirty="0" sz="1800">
                <a:latin typeface="Arial"/>
                <a:cs typeface="Arial"/>
              </a:rPr>
              <a:t>selected  </a:t>
            </a:r>
            <a:r>
              <a:rPr dirty="0" sz="1800" spc="-5">
                <a:latin typeface="Arial"/>
                <a:cs typeface="Arial"/>
              </a:rPr>
              <a:t>populations in prior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9" y="2266940"/>
            <a:ext cx="14458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Study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Design: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26300" y="2266940"/>
            <a:ext cx="6823709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Prospective, </a:t>
            </a:r>
            <a:r>
              <a:rPr dirty="0" sz="1800">
                <a:latin typeface="Arial"/>
                <a:cs typeface="Arial"/>
              </a:rPr>
              <a:t>single-arm, </a:t>
            </a:r>
            <a:r>
              <a:rPr dirty="0" sz="1800" spc="-5">
                <a:latin typeface="Arial"/>
                <a:cs typeface="Arial"/>
              </a:rPr>
              <a:t>multi-center registry of the Watchman LAA  Closure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Technology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6939" y="2915230"/>
            <a:ext cx="18370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Primary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Endpoint: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26300" y="2915230"/>
            <a:ext cx="709549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Primary analysis includes procedural </a:t>
            </a:r>
            <a:r>
              <a:rPr dirty="0" sz="1800">
                <a:latin typeface="Arial"/>
                <a:cs typeface="Arial"/>
              </a:rPr>
              <a:t>success </a:t>
            </a:r>
            <a:r>
              <a:rPr dirty="0" sz="1800" spc="-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safety, </a:t>
            </a:r>
            <a:r>
              <a:rPr dirty="0" sz="1800" spc="-5">
                <a:latin typeface="Arial"/>
                <a:cs typeface="Arial"/>
              </a:rPr>
              <a:t>incidence of  </a:t>
            </a:r>
            <a:r>
              <a:rPr dirty="0" sz="1800">
                <a:latin typeface="Arial"/>
                <a:cs typeface="Arial"/>
              </a:rPr>
              <a:t>stroke, </a:t>
            </a:r>
            <a:r>
              <a:rPr dirty="0" sz="1800" spc="-5">
                <a:latin typeface="Arial"/>
                <a:cs typeface="Arial"/>
              </a:rPr>
              <a:t>bleeding, and death </a:t>
            </a:r>
            <a:r>
              <a:rPr dirty="0" sz="2000" spc="-5" b="1">
                <a:latin typeface="Arial"/>
                <a:cs typeface="Arial"/>
              </a:rPr>
              <a:t>after </a:t>
            </a:r>
            <a:r>
              <a:rPr dirty="0" sz="2000" b="1">
                <a:latin typeface="Arial"/>
                <a:cs typeface="Arial"/>
              </a:rPr>
              <a:t>2 </a:t>
            </a:r>
            <a:r>
              <a:rPr dirty="0" sz="2000" spc="-5" b="1">
                <a:latin typeface="Arial"/>
                <a:cs typeface="Arial"/>
              </a:rPr>
              <a:t>yr of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5" b="1">
                <a:latin typeface="Arial"/>
                <a:cs typeface="Arial"/>
              </a:rPr>
              <a:t>FU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Investigator and Medical Safety Group for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adjudication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6939" y="3911309"/>
            <a:ext cx="1938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Patient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Population: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26300" y="3911309"/>
            <a:ext cx="15290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&gt;1000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patients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6939" y="4379497"/>
            <a:ext cx="17259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Number of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Sites: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26300" y="4379497"/>
            <a:ext cx="47561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47 throughout Europe, Russia and Middle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East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6939" y="4847685"/>
            <a:ext cx="11791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Enrollment: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26300" y="4847685"/>
            <a:ext cx="45796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Started October 2013 </a:t>
            </a:r>
            <a:r>
              <a:rPr dirty="0" sz="1800">
                <a:latin typeface="Arial"/>
                <a:cs typeface="Arial"/>
              </a:rPr>
              <a:t>- </a:t>
            </a:r>
            <a:r>
              <a:rPr dirty="0" sz="1800" spc="-5">
                <a:latin typeface="Arial"/>
                <a:cs typeface="Arial"/>
              </a:rPr>
              <a:t>Completed May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2015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16939" y="5538964"/>
            <a:ext cx="10782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Follow-up: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26300" y="5264644"/>
            <a:ext cx="41751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Standard practice at participating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centers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26300" y="5538964"/>
            <a:ext cx="4302125" cy="575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SzPct val="102777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Arial"/>
                <a:cs typeface="Arial"/>
              </a:rPr>
              <a:t>Normally 1-3 months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post-procedure</a:t>
            </a:r>
            <a:endParaRPr sz="18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buSzPct val="102777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Arial"/>
                <a:cs typeface="Arial"/>
              </a:rPr>
              <a:t>Annually thereafter for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>
                <a:latin typeface="Arial"/>
                <a:cs typeface="Arial"/>
              </a:rPr>
              <a:t>total of </a:t>
            </a:r>
            <a:r>
              <a:rPr dirty="0" sz="1800">
                <a:latin typeface="Arial"/>
                <a:cs typeface="Arial"/>
              </a:rPr>
              <a:t>2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years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1830389" y="380382"/>
            <a:ext cx="7835265" cy="1095375"/>
          </a:xfrm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 marR="5080">
              <a:lnSpc>
                <a:spcPts val="4100"/>
              </a:lnSpc>
              <a:spcBef>
                <a:spcPts val="420"/>
              </a:spcBef>
            </a:pPr>
            <a:r>
              <a:rPr dirty="0" spc="-5"/>
              <a:t>Registry on </a:t>
            </a:r>
            <a:r>
              <a:rPr dirty="0" spc="-10"/>
              <a:t>WATCHMAN Outcomes </a:t>
            </a:r>
            <a:r>
              <a:rPr dirty="0" spc="-5"/>
              <a:t>in  Real-Life Utilization:</a:t>
            </a:r>
            <a:r>
              <a:rPr dirty="0" spc="-20"/>
              <a:t> </a:t>
            </a:r>
            <a:r>
              <a:rPr dirty="0" spc="-5"/>
              <a:t>E</a:t>
            </a:r>
            <a:r>
              <a:rPr dirty="0" spc="-5" i="1">
                <a:latin typeface="Arial"/>
                <a:cs typeface="Arial"/>
              </a:rPr>
              <a:t>W</a:t>
            </a:r>
            <a:r>
              <a:rPr dirty="0" spc="-5"/>
              <a:t>OLUTION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193540" y="6547555"/>
            <a:ext cx="27184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Boersma et al. Cath Card Int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4474" y="298518"/>
            <a:ext cx="88753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840">
                <a:latin typeface="Mangal"/>
                <a:cs typeface="Mangal"/>
              </a:rPr>
              <a:t> </a:t>
            </a:r>
            <a:r>
              <a:rPr dirty="0"/>
              <a:t>complete 2 year </a:t>
            </a:r>
            <a:r>
              <a:rPr dirty="0" spc="-5"/>
              <a:t>patient flow</a:t>
            </a:r>
          </a:p>
        </p:txBody>
      </p:sp>
      <p:sp>
        <p:nvSpPr>
          <p:cNvPr id="3" name="object 3"/>
          <p:cNvSpPr/>
          <p:nvPr/>
        </p:nvSpPr>
        <p:spPr>
          <a:xfrm>
            <a:off x="1620931" y="2082745"/>
            <a:ext cx="9428480" cy="4699635"/>
          </a:xfrm>
          <a:custGeom>
            <a:avLst/>
            <a:gdLst/>
            <a:ahLst/>
            <a:cxnLst/>
            <a:rect l="l" t="t" r="r" b="b"/>
            <a:pathLst>
              <a:path w="9428480" h="4699634">
                <a:moveTo>
                  <a:pt x="0" y="783191"/>
                </a:moveTo>
                <a:lnTo>
                  <a:pt x="1429" y="735481"/>
                </a:lnTo>
                <a:lnTo>
                  <a:pt x="5662" y="688528"/>
                </a:lnTo>
                <a:lnTo>
                  <a:pt x="12618" y="642412"/>
                </a:lnTo>
                <a:lnTo>
                  <a:pt x="22213" y="597216"/>
                </a:lnTo>
                <a:lnTo>
                  <a:pt x="34367" y="553021"/>
                </a:lnTo>
                <a:lnTo>
                  <a:pt x="48998" y="509910"/>
                </a:lnTo>
                <a:lnTo>
                  <a:pt x="66023" y="467965"/>
                </a:lnTo>
                <a:lnTo>
                  <a:pt x="85360" y="427268"/>
                </a:lnTo>
                <a:lnTo>
                  <a:pt x="106928" y="387900"/>
                </a:lnTo>
                <a:lnTo>
                  <a:pt x="130644" y="349943"/>
                </a:lnTo>
                <a:lnTo>
                  <a:pt x="156428" y="313479"/>
                </a:lnTo>
                <a:lnTo>
                  <a:pt x="184196" y="278591"/>
                </a:lnTo>
                <a:lnTo>
                  <a:pt x="213867" y="245360"/>
                </a:lnTo>
                <a:lnTo>
                  <a:pt x="245359" y="213868"/>
                </a:lnTo>
                <a:lnTo>
                  <a:pt x="278590" y="184197"/>
                </a:lnTo>
                <a:lnTo>
                  <a:pt x="313478" y="156428"/>
                </a:lnTo>
                <a:lnTo>
                  <a:pt x="349942" y="130645"/>
                </a:lnTo>
                <a:lnTo>
                  <a:pt x="387899" y="106928"/>
                </a:lnTo>
                <a:lnTo>
                  <a:pt x="427267" y="85360"/>
                </a:lnTo>
                <a:lnTo>
                  <a:pt x="467964" y="66023"/>
                </a:lnTo>
                <a:lnTo>
                  <a:pt x="509909" y="48998"/>
                </a:lnTo>
                <a:lnTo>
                  <a:pt x="553020" y="34368"/>
                </a:lnTo>
                <a:lnTo>
                  <a:pt x="597214" y="22214"/>
                </a:lnTo>
                <a:lnTo>
                  <a:pt x="642410" y="12618"/>
                </a:lnTo>
                <a:lnTo>
                  <a:pt x="688526" y="5662"/>
                </a:lnTo>
                <a:lnTo>
                  <a:pt x="735480" y="1429"/>
                </a:lnTo>
                <a:lnTo>
                  <a:pt x="783190" y="0"/>
                </a:lnTo>
                <a:lnTo>
                  <a:pt x="8644877" y="0"/>
                </a:lnTo>
                <a:lnTo>
                  <a:pt x="8692585" y="1429"/>
                </a:lnTo>
                <a:lnTo>
                  <a:pt x="8739539" y="5662"/>
                </a:lnTo>
                <a:lnTo>
                  <a:pt x="8785655" y="12618"/>
                </a:lnTo>
                <a:lnTo>
                  <a:pt x="8830851" y="22213"/>
                </a:lnTo>
                <a:lnTo>
                  <a:pt x="8875045" y="34367"/>
                </a:lnTo>
                <a:lnTo>
                  <a:pt x="8918156" y="48997"/>
                </a:lnTo>
                <a:lnTo>
                  <a:pt x="8960101" y="66022"/>
                </a:lnTo>
                <a:lnTo>
                  <a:pt x="9000799" y="85360"/>
                </a:lnTo>
                <a:lnTo>
                  <a:pt x="9040167" y="106927"/>
                </a:lnTo>
                <a:lnTo>
                  <a:pt x="9078124" y="130644"/>
                </a:lnTo>
                <a:lnTo>
                  <a:pt x="9114587" y="156427"/>
                </a:lnTo>
                <a:lnTo>
                  <a:pt x="9149475" y="184195"/>
                </a:lnTo>
                <a:lnTo>
                  <a:pt x="9182707" y="213867"/>
                </a:lnTo>
                <a:lnTo>
                  <a:pt x="9214199" y="245359"/>
                </a:lnTo>
                <a:lnTo>
                  <a:pt x="9243870" y="278590"/>
                </a:lnTo>
                <a:lnTo>
                  <a:pt x="9271638" y="313478"/>
                </a:lnTo>
                <a:lnTo>
                  <a:pt x="9297422" y="349941"/>
                </a:lnTo>
                <a:lnTo>
                  <a:pt x="9321138" y="387898"/>
                </a:lnTo>
                <a:lnTo>
                  <a:pt x="9342706" y="427266"/>
                </a:lnTo>
                <a:lnTo>
                  <a:pt x="9362044" y="467964"/>
                </a:lnTo>
                <a:lnTo>
                  <a:pt x="9379069" y="509909"/>
                </a:lnTo>
                <a:lnTo>
                  <a:pt x="9393699" y="553020"/>
                </a:lnTo>
                <a:lnTo>
                  <a:pt x="9405853" y="597214"/>
                </a:lnTo>
                <a:lnTo>
                  <a:pt x="9415449" y="642411"/>
                </a:lnTo>
                <a:lnTo>
                  <a:pt x="9422405" y="688527"/>
                </a:lnTo>
                <a:lnTo>
                  <a:pt x="9426638" y="735481"/>
                </a:lnTo>
                <a:lnTo>
                  <a:pt x="9428068" y="783190"/>
                </a:lnTo>
                <a:lnTo>
                  <a:pt x="9428068" y="3915862"/>
                </a:lnTo>
                <a:lnTo>
                  <a:pt x="9426638" y="3963571"/>
                </a:lnTo>
                <a:lnTo>
                  <a:pt x="9422405" y="4010525"/>
                </a:lnTo>
                <a:lnTo>
                  <a:pt x="9415449" y="4056641"/>
                </a:lnTo>
                <a:lnTo>
                  <a:pt x="9405854" y="4101837"/>
                </a:lnTo>
                <a:lnTo>
                  <a:pt x="9393700" y="4146032"/>
                </a:lnTo>
                <a:lnTo>
                  <a:pt x="9379069" y="4189142"/>
                </a:lnTo>
                <a:lnTo>
                  <a:pt x="9362044" y="4231088"/>
                </a:lnTo>
                <a:lnTo>
                  <a:pt x="9342707" y="4271785"/>
                </a:lnTo>
                <a:lnTo>
                  <a:pt x="9321139" y="4311153"/>
                </a:lnTo>
                <a:lnTo>
                  <a:pt x="9297422" y="4349110"/>
                </a:lnTo>
                <a:lnTo>
                  <a:pt x="9271639" y="4385574"/>
                </a:lnTo>
                <a:lnTo>
                  <a:pt x="9243871" y="4420462"/>
                </a:lnTo>
                <a:lnTo>
                  <a:pt x="9214200" y="4453693"/>
                </a:lnTo>
                <a:lnTo>
                  <a:pt x="9182708" y="4485185"/>
                </a:lnTo>
                <a:lnTo>
                  <a:pt x="9149477" y="4514856"/>
                </a:lnTo>
                <a:lnTo>
                  <a:pt x="9114588" y="4542624"/>
                </a:lnTo>
                <a:lnTo>
                  <a:pt x="9078125" y="4568408"/>
                </a:lnTo>
                <a:lnTo>
                  <a:pt x="9040168" y="4592124"/>
                </a:lnTo>
                <a:lnTo>
                  <a:pt x="9000800" y="4613692"/>
                </a:lnTo>
                <a:lnTo>
                  <a:pt x="8960102" y="4633030"/>
                </a:lnTo>
                <a:lnTo>
                  <a:pt x="8918157" y="4650055"/>
                </a:lnTo>
                <a:lnTo>
                  <a:pt x="8875047" y="4664685"/>
                </a:lnTo>
                <a:lnTo>
                  <a:pt x="8830852" y="4676839"/>
                </a:lnTo>
                <a:lnTo>
                  <a:pt x="8785656" y="4686435"/>
                </a:lnTo>
                <a:lnTo>
                  <a:pt x="8739540" y="4693390"/>
                </a:lnTo>
                <a:lnTo>
                  <a:pt x="8692586" y="4697624"/>
                </a:lnTo>
                <a:lnTo>
                  <a:pt x="8644877" y="4699053"/>
                </a:lnTo>
                <a:lnTo>
                  <a:pt x="783191" y="4699054"/>
                </a:lnTo>
                <a:lnTo>
                  <a:pt x="735481" y="4697624"/>
                </a:lnTo>
                <a:lnTo>
                  <a:pt x="688527" y="4693390"/>
                </a:lnTo>
                <a:lnTo>
                  <a:pt x="642411" y="4686435"/>
                </a:lnTo>
                <a:lnTo>
                  <a:pt x="597215" y="4676839"/>
                </a:lnTo>
                <a:lnTo>
                  <a:pt x="553021" y="4664685"/>
                </a:lnTo>
                <a:lnTo>
                  <a:pt x="509910" y="4650055"/>
                </a:lnTo>
                <a:lnTo>
                  <a:pt x="467965" y="4633030"/>
                </a:lnTo>
                <a:lnTo>
                  <a:pt x="427268" y="4613692"/>
                </a:lnTo>
                <a:lnTo>
                  <a:pt x="387899" y="4592124"/>
                </a:lnTo>
                <a:lnTo>
                  <a:pt x="349943" y="4568408"/>
                </a:lnTo>
                <a:lnTo>
                  <a:pt x="313479" y="4542625"/>
                </a:lnTo>
                <a:lnTo>
                  <a:pt x="278591" y="4514856"/>
                </a:lnTo>
                <a:lnTo>
                  <a:pt x="245360" y="4485185"/>
                </a:lnTo>
                <a:lnTo>
                  <a:pt x="213868" y="4453693"/>
                </a:lnTo>
                <a:lnTo>
                  <a:pt x="184196" y="4420462"/>
                </a:lnTo>
                <a:lnTo>
                  <a:pt x="156428" y="4385574"/>
                </a:lnTo>
                <a:lnTo>
                  <a:pt x="130645" y="4349110"/>
                </a:lnTo>
                <a:lnTo>
                  <a:pt x="106928" y="4311154"/>
                </a:lnTo>
                <a:lnTo>
                  <a:pt x="85360" y="4271785"/>
                </a:lnTo>
                <a:lnTo>
                  <a:pt x="66023" y="4231088"/>
                </a:lnTo>
                <a:lnTo>
                  <a:pt x="48998" y="4189143"/>
                </a:lnTo>
                <a:lnTo>
                  <a:pt x="34368" y="4146032"/>
                </a:lnTo>
                <a:lnTo>
                  <a:pt x="22214" y="4101838"/>
                </a:lnTo>
                <a:lnTo>
                  <a:pt x="12618" y="4056642"/>
                </a:lnTo>
                <a:lnTo>
                  <a:pt x="5662" y="4010526"/>
                </a:lnTo>
                <a:lnTo>
                  <a:pt x="1429" y="3963572"/>
                </a:lnTo>
                <a:lnTo>
                  <a:pt x="0" y="3915862"/>
                </a:lnTo>
                <a:lnTo>
                  <a:pt x="0" y="783191"/>
                </a:lnTo>
                <a:close/>
              </a:path>
            </a:pathLst>
          </a:custGeom>
          <a:ln w="9525">
            <a:solidFill>
              <a:srgbClr val="BFBFBF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69167" y="5586948"/>
            <a:ext cx="1156335" cy="472440"/>
          </a:xfrm>
          <a:custGeom>
            <a:avLst/>
            <a:gdLst/>
            <a:ahLst/>
            <a:cxnLst/>
            <a:rect l="l" t="t" r="r" b="b"/>
            <a:pathLst>
              <a:path w="1156335" h="472439">
                <a:moveTo>
                  <a:pt x="95284" y="472282"/>
                </a:moveTo>
                <a:lnTo>
                  <a:pt x="74475" y="422458"/>
                </a:lnTo>
                <a:lnTo>
                  <a:pt x="56028" y="371789"/>
                </a:lnTo>
                <a:lnTo>
                  <a:pt x="39966" y="320360"/>
                </a:lnTo>
                <a:lnTo>
                  <a:pt x="26309" y="268256"/>
                </a:lnTo>
                <a:lnTo>
                  <a:pt x="15082" y="215560"/>
                </a:lnTo>
                <a:lnTo>
                  <a:pt x="6304" y="162357"/>
                </a:lnTo>
                <a:lnTo>
                  <a:pt x="0" y="108731"/>
                </a:lnTo>
                <a:lnTo>
                  <a:pt x="1156048" y="0"/>
                </a:lnTo>
                <a:lnTo>
                  <a:pt x="95284" y="472282"/>
                </a:lnTo>
                <a:close/>
              </a:path>
            </a:pathLst>
          </a:custGeom>
          <a:solidFill>
            <a:srgbClr val="A98C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69167" y="5586948"/>
            <a:ext cx="1156335" cy="472440"/>
          </a:xfrm>
          <a:custGeom>
            <a:avLst/>
            <a:gdLst/>
            <a:ahLst/>
            <a:cxnLst/>
            <a:rect l="l" t="t" r="r" b="b"/>
            <a:pathLst>
              <a:path w="1156335" h="472439">
                <a:moveTo>
                  <a:pt x="1156048" y="0"/>
                </a:moveTo>
                <a:lnTo>
                  <a:pt x="95285" y="472282"/>
                </a:lnTo>
                <a:lnTo>
                  <a:pt x="74475" y="422458"/>
                </a:lnTo>
                <a:lnTo>
                  <a:pt x="56028" y="371789"/>
                </a:lnTo>
                <a:lnTo>
                  <a:pt x="39966" y="320360"/>
                </a:lnTo>
                <a:lnTo>
                  <a:pt x="26309" y="268256"/>
                </a:lnTo>
                <a:lnTo>
                  <a:pt x="15082" y="215560"/>
                </a:lnTo>
                <a:lnTo>
                  <a:pt x="6304" y="162357"/>
                </a:lnTo>
                <a:lnTo>
                  <a:pt x="0" y="108731"/>
                </a:lnTo>
                <a:lnTo>
                  <a:pt x="11560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69167" y="5586948"/>
            <a:ext cx="1156335" cy="472440"/>
          </a:xfrm>
          <a:custGeom>
            <a:avLst/>
            <a:gdLst/>
            <a:ahLst/>
            <a:cxnLst/>
            <a:rect l="l" t="t" r="r" b="b"/>
            <a:pathLst>
              <a:path w="1156335" h="472439">
                <a:moveTo>
                  <a:pt x="95284" y="472282"/>
                </a:moveTo>
                <a:lnTo>
                  <a:pt x="74475" y="422458"/>
                </a:lnTo>
                <a:lnTo>
                  <a:pt x="56028" y="371789"/>
                </a:lnTo>
                <a:lnTo>
                  <a:pt x="39966" y="320360"/>
                </a:lnTo>
                <a:lnTo>
                  <a:pt x="26309" y="268256"/>
                </a:lnTo>
                <a:lnTo>
                  <a:pt x="15082" y="215560"/>
                </a:lnTo>
                <a:lnTo>
                  <a:pt x="6304" y="162357"/>
                </a:lnTo>
                <a:lnTo>
                  <a:pt x="0" y="108731"/>
                </a:lnTo>
                <a:lnTo>
                  <a:pt x="1156048" y="0"/>
                </a:lnTo>
                <a:lnTo>
                  <a:pt x="95284" y="4722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69167" y="5586948"/>
            <a:ext cx="1156335" cy="472440"/>
          </a:xfrm>
          <a:custGeom>
            <a:avLst/>
            <a:gdLst/>
            <a:ahLst/>
            <a:cxnLst/>
            <a:rect l="l" t="t" r="r" b="b"/>
            <a:pathLst>
              <a:path w="1156335" h="472439">
                <a:moveTo>
                  <a:pt x="1156048" y="0"/>
                </a:moveTo>
                <a:lnTo>
                  <a:pt x="95285" y="472282"/>
                </a:lnTo>
                <a:lnTo>
                  <a:pt x="74475" y="422458"/>
                </a:lnTo>
                <a:lnTo>
                  <a:pt x="56028" y="371789"/>
                </a:lnTo>
                <a:lnTo>
                  <a:pt x="39966" y="320360"/>
                </a:lnTo>
                <a:lnTo>
                  <a:pt x="26309" y="268256"/>
                </a:lnTo>
                <a:lnTo>
                  <a:pt x="15082" y="215560"/>
                </a:lnTo>
                <a:lnTo>
                  <a:pt x="6304" y="162357"/>
                </a:lnTo>
                <a:lnTo>
                  <a:pt x="0" y="108731"/>
                </a:lnTo>
                <a:lnTo>
                  <a:pt x="1156048" y="0"/>
                </a:lnTo>
              </a:path>
            </a:pathLst>
          </a:custGeom>
          <a:ln w="1905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64086" y="4889843"/>
            <a:ext cx="1161415" cy="806450"/>
          </a:xfrm>
          <a:custGeom>
            <a:avLst/>
            <a:gdLst/>
            <a:ahLst/>
            <a:cxnLst/>
            <a:rect l="l" t="t" r="r" b="b"/>
            <a:pathLst>
              <a:path w="1161414" h="806450">
                <a:moveTo>
                  <a:pt x="5081" y="805837"/>
                </a:moveTo>
                <a:lnTo>
                  <a:pt x="1427" y="755107"/>
                </a:lnTo>
                <a:lnTo>
                  <a:pt x="0" y="704450"/>
                </a:lnTo>
                <a:lnTo>
                  <a:pt x="778" y="653935"/>
                </a:lnTo>
                <a:lnTo>
                  <a:pt x="3744" y="603631"/>
                </a:lnTo>
                <a:lnTo>
                  <a:pt x="8877" y="553606"/>
                </a:lnTo>
                <a:lnTo>
                  <a:pt x="16159" y="503928"/>
                </a:lnTo>
                <a:lnTo>
                  <a:pt x="25569" y="454666"/>
                </a:lnTo>
                <a:lnTo>
                  <a:pt x="37090" y="405889"/>
                </a:lnTo>
                <a:lnTo>
                  <a:pt x="50700" y="357665"/>
                </a:lnTo>
                <a:lnTo>
                  <a:pt x="66382" y="310062"/>
                </a:lnTo>
                <a:lnTo>
                  <a:pt x="84116" y="263150"/>
                </a:lnTo>
                <a:lnTo>
                  <a:pt x="103882" y="216996"/>
                </a:lnTo>
                <a:lnTo>
                  <a:pt x="125660" y="171669"/>
                </a:lnTo>
                <a:lnTo>
                  <a:pt x="149433" y="127237"/>
                </a:lnTo>
                <a:lnTo>
                  <a:pt x="175180" y="83769"/>
                </a:lnTo>
                <a:lnTo>
                  <a:pt x="202882" y="41334"/>
                </a:lnTo>
                <a:lnTo>
                  <a:pt x="232521" y="0"/>
                </a:lnTo>
                <a:lnTo>
                  <a:pt x="1161129" y="697105"/>
                </a:lnTo>
                <a:lnTo>
                  <a:pt x="5081" y="805837"/>
                </a:lnTo>
                <a:close/>
              </a:path>
            </a:pathLst>
          </a:custGeom>
          <a:solidFill>
            <a:srgbClr val="CCFF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64086" y="4889843"/>
            <a:ext cx="1161415" cy="806450"/>
          </a:xfrm>
          <a:custGeom>
            <a:avLst/>
            <a:gdLst/>
            <a:ahLst/>
            <a:cxnLst/>
            <a:rect l="l" t="t" r="r" b="b"/>
            <a:pathLst>
              <a:path w="1161414" h="806450">
                <a:moveTo>
                  <a:pt x="1161129" y="697105"/>
                </a:moveTo>
                <a:lnTo>
                  <a:pt x="5081" y="805837"/>
                </a:lnTo>
                <a:lnTo>
                  <a:pt x="1427" y="755107"/>
                </a:lnTo>
                <a:lnTo>
                  <a:pt x="0" y="704450"/>
                </a:lnTo>
                <a:lnTo>
                  <a:pt x="778" y="653935"/>
                </a:lnTo>
                <a:lnTo>
                  <a:pt x="3744" y="603631"/>
                </a:lnTo>
                <a:lnTo>
                  <a:pt x="8877" y="553606"/>
                </a:lnTo>
                <a:lnTo>
                  <a:pt x="16159" y="503928"/>
                </a:lnTo>
                <a:lnTo>
                  <a:pt x="25569" y="454666"/>
                </a:lnTo>
                <a:lnTo>
                  <a:pt x="37090" y="405889"/>
                </a:lnTo>
                <a:lnTo>
                  <a:pt x="50700" y="357665"/>
                </a:lnTo>
                <a:lnTo>
                  <a:pt x="66382" y="310062"/>
                </a:lnTo>
                <a:lnTo>
                  <a:pt x="84116" y="263150"/>
                </a:lnTo>
                <a:lnTo>
                  <a:pt x="103882" y="216996"/>
                </a:lnTo>
                <a:lnTo>
                  <a:pt x="125660" y="171669"/>
                </a:lnTo>
                <a:lnTo>
                  <a:pt x="149433" y="127237"/>
                </a:lnTo>
                <a:lnTo>
                  <a:pt x="175180" y="83769"/>
                </a:lnTo>
                <a:lnTo>
                  <a:pt x="202882" y="41334"/>
                </a:lnTo>
                <a:lnTo>
                  <a:pt x="232520" y="0"/>
                </a:lnTo>
                <a:lnTo>
                  <a:pt x="1161129" y="69710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64086" y="4889843"/>
            <a:ext cx="1161415" cy="806450"/>
          </a:xfrm>
          <a:custGeom>
            <a:avLst/>
            <a:gdLst/>
            <a:ahLst/>
            <a:cxnLst/>
            <a:rect l="l" t="t" r="r" b="b"/>
            <a:pathLst>
              <a:path w="1161414" h="806450">
                <a:moveTo>
                  <a:pt x="5081" y="805837"/>
                </a:moveTo>
                <a:lnTo>
                  <a:pt x="1427" y="755107"/>
                </a:lnTo>
                <a:lnTo>
                  <a:pt x="0" y="704450"/>
                </a:lnTo>
                <a:lnTo>
                  <a:pt x="778" y="653935"/>
                </a:lnTo>
                <a:lnTo>
                  <a:pt x="3744" y="603631"/>
                </a:lnTo>
                <a:lnTo>
                  <a:pt x="8877" y="553606"/>
                </a:lnTo>
                <a:lnTo>
                  <a:pt x="16159" y="503928"/>
                </a:lnTo>
                <a:lnTo>
                  <a:pt x="25569" y="454666"/>
                </a:lnTo>
                <a:lnTo>
                  <a:pt x="37090" y="405889"/>
                </a:lnTo>
                <a:lnTo>
                  <a:pt x="50700" y="357665"/>
                </a:lnTo>
                <a:lnTo>
                  <a:pt x="66382" y="310062"/>
                </a:lnTo>
                <a:lnTo>
                  <a:pt x="84116" y="263150"/>
                </a:lnTo>
                <a:lnTo>
                  <a:pt x="103882" y="216996"/>
                </a:lnTo>
                <a:lnTo>
                  <a:pt x="125660" y="171669"/>
                </a:lnTo>
                <a:lnTo>
                  <a:pt x="149433" y="127237"/>
                </a:lnTo>
                <a:lnTo>
                  <a:pt x="175180" y="83769"/>
                </a:lnTo>
                <a:lnTo>
                  <a:pt x="202882" y="41334"/>
                </a:lnTo>
                <a:lnTo>
                  <a:pt x="232521" y="0"/>
                </a:lnTo>
                <a:lnTo>
                  <a:pt x="1161129" y="697105"/>
                </a:lnTo>
                <a:lnTo>
                  <a:pt x="5081" y="8058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64086" y="4889843"/>
            <a:ext cx="1161415" cy="806450"/>
          </a:xfrm>
          <a:custGeom>
            <a:avLst/>
            <a:gdLst/>
            <a:ahLst/>
            <a:cxnLst/>
            <a:rect l="l" t="t" r="r" b="b"/>
            <a:pathLst>
              <a:path w="1161414" h="806450">
                <a:moveTo>
                  <a:pt x="1161129" y="697105"/>
                </a:moveTo>
                <a:lnTo>
                  <a:pt x="5081" y="805837"/>
                </a:lnTo>
                <a:lnTo>
                  <a:pt x="1427" y="755107"/>
                </a:lnTo>
                <a:lnTo>
                  <a:pt x="0" y="704450"/>
                </a:lnTo>
                <a:lnTo>
                  <a:pt x="778" y="653935"/>
                </a:lnTo>
                <a:lnTo>
                  <a:pt x="3744" y="603631"/>
                </a:lnTo>
                <a:lnTo>
                  <a:pt x="8877" y="553606"/>
                </a:lnTo>
                <a:lnTo>
                  <a:pt x="16159" y="503928"/>
                </a:lnTo>
                <a:lnTo>
                  <a:pt x="25569" y="454666"/>
                </a:lnTo>
                <a:lnTo>
                  <a:pt x="37090" y="405889"/>
                </a:lnTo>
                <a:lnTo>
                  <a:pt x="50700" y="357665"/>
                </a:lnTo>
                <a:lnTo>
                  <a:pt x="66382" y="310062"/>
                </a:lnTo>
                <a:lnTo>
                  <a:pt x="84116" y="263150"/>
                </a:lnTo>
                <a:lnTo>
                  <a:pt x="103882" y="216996"/>
                </a:lnTo>
                <a:lnTo>
                  <a:pt x="125660" y="171669"/>
                </a:lnTo>
                <a:lnTo>
                  <a:pt x="149433" y="127237"/>
                </a:lnTo>
                <a:lnTo>
                  <a:pt x="175180" y="83769"/>
                </a:lnTo>
                <a:lnTo>
                  <a:pt x="202882" y="41334"/>
                </a:lnTo>
                <a:lnTo>
                  <a:pt x="232520" y="0"/>
                </a:lnTo>
                <a:lnTo>
                  <a:pt x="1161129" y="697105"/>
                </a:lnTo>
              </a:path>
            </a:pathLst>
          </a:custGeom>
          <a:ln w="1905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64452" y="4425806"/>
            <a:ext cx="2222500" cy="2322830"/>
          </a:xfrm>
          <a:custGeom>
            <a:avLst/>
            <a:gdLst/>
            <a:ahLst/>
            <a:cxnLst/>
            <a:rect l="l" t="t" r="r" b="b"/>
            <a:pathLst>
              <a:path w="2222500" h="2322829">
                <a:moveTo>
                  <a:pt x="1046583" y="2322284"/>
                </a:moveTo>
                <a:lnTo>
                  <a:pt x="1001907" y="2320916"/>
                </a:lnTo>
                <a:lnTo>
                  <a:pt x="957252" y="2317829"/>
                </a:lnTo>
                <a:lnTo>
                  <a:pt x="912672" y="2313012"/>
                </a:lnTo>
                <a:lnTo>
                  <a:pt x="868217" y="2306461"/>
                </a:lnTo>
                <a:lnTo>
                  <a:pt x="823942" y="2298166"/>
                </a:lnTo>
                <a:lnTo>
                  <a:pt x="779897" y="2288121"/>
                </a:lnTo>
                <a:lnTo>
                  <a:pt x="736136" y="2276317"/>
                </a:lnTo>
                <a:lnTo>
                  <a:pt x="692710" y="2262749"/>
                </a:lnTo>
                <a:lnTo>
                  <a:pt x="649672" y="2247407"/>
                </a:lnTo>
                <a:lnTo>
                  <a:pt x="607074" y="2230285"/>
                </a:lnTo>
                <a:lnTo>
                  <a:pt x="564969" y="2211376"/>
                </a:lnTo>
                <a:lnTo>
                  <a:pt x="523408" y="2190671"/>
                </a:lnTo>
                <a:lnTo>
                  <a:pt x="482445" y="2168164"/>
                </a:lnTo>
                <a:lnTo>
                  <a:pt x="442131" y="2143846"/>
                </a:lnTo>
                <a:lnTo>
                  <a:pt x="402518" y="2117711"/>
                </a:lnTo>
                <a:lnTo>
                  <a:pt x="363659" y="2089751"/>
                </a:lnTo>
                <a:lnTo>
                  <a:pt x="324831" y="2059292"/>
                </a:lnTo>
                <a:lnTo>
                  <a:pt x="287414" y="2027284"/>
                </a:lnTo>
                <a:lnTo>
                  <a:pt x="251452" y="1993780"/>
                </a:lnTo>
                <a:lnTo>
                  <a:pt x="216984" y="1958831"/>
                </a:lnTo>
                <a:lnTo>
                  <a:pt x="184053" y="1922489"/>
                </a:lnTo>
                <a:lnTo>
                  <a:pt x="152698" y="1884806"/>
                </a:lnTo>
                <a:lnTo>
                  <a:pt x="122962" y="1845832"/>
                </a:lnTo>
                <a:lnTo>
                  <a:pt x="94886" y="1805621"/>
                </a:lnTo>
                <a:lnTo>
                  <a:pt x="68511" y="1764223"/>
                </a:lnTo>
                <a:lnTo>
                  <a:pt x="43877" y="1721691"/>
                </a:lnTo>
                <a:lnTo>
                  <a:pt x="21027" y="1678075"/>
                </a:lnTo>
                <a:lnTo>
                  <a:pt x="0" y="1633425"/>
                </a:lnTo>
                <a:lnTo>
                  <a:pt x="1060763" y="1161142"/>
                </a:lnTo>
                <a:lnTo>
                  <a:pt x="132153" y="464037"/>
                </a:lnTo>
                <a:lnTo>
                  <a:pt x="161662" y="426341"/>
                </a:lnTo>
                <a:lnTo>
                  <a:pt x="192405" y="390188"/>
                </a:lnTo>
                <a:lnTo>
                  <a:pt x="224328" y="355583"/>
                </a:lnTo>
                <a:lnTo>
                  <a:pt x="257381" y="322536"/>
                </a:lnTo>
                <a:lnTo>
                  <a:pt x="291510" y="291053"/>
                </a:lnTo>
                <a:lnTo>
                  <a:pt x="326663" y="261141"/>
                </a:lnTo>
                <a:lnTo>
                  <a:pt x="362788" y="232809"/>
                </a:lnTo>
                <a:lnTo>
                  <a:pt x="399833" y="206064"/>
                </a:lnTo>
                <a:lnTo>
                  <a:pt x="437745" y="180912"/>
                </a:lnTo>
                <a:lnTo>
                  <a:pt x="476472" y="157362"/>
                </a:lnTo>
                <a:lnTo>
                  <a:pt x="515962" y="135422"/>
                </a:lnTo>
                <a:lnTo>
                  <a:pt x="556162" y="115097"/>
                </a:lnTo>
                <a:lnTo>
                  <a:pt x="597021" y="96397"/>
                </a:lnTo>
                <a:lnTo>
                  <a:pt x="638485" y="79328"/>
                </a:lnTo>
                <a:lnTo>
                  <a:pt x="680503" y="63897"/>
                </a:lnTo>
                <a:lnTo>
                  <a:pt x="723022" y="50113"/>
                </a:lnTo>
                <a:lnTo>
                  <a:pt x="765989" y="37983"/>
                </a:lnTo>
                <a:lnTo>
                  <a:pt x="809354" y="27514"/>
                </a:lnTo>
                <a:lnTo>
                  <a:pt x="853063" y="18713"/>
                </a:lnTo>
                <a:lnTo>
                  <a:pt x="897064" y="11589"/>
                </a:lnTo>
                <a:lnTo>
                  <a:pt x="941304" y="6147"/>
                </a:lnTo>
                <a:lnTo>
                  <a:pt x="985732" y="2397"/>
                </a:lnTo>
                <a:lnTo>
                  <a:pt x="1030295" y="345"/>
                </a:lnTo>
                <a:lnTo>
                  <a:pt x="1074941" y="0"/>
                </a:lnTo>
                <a:lnTo>
                  <a:pt x="1119618" y="1367"/>
                </a:lnTo>
                <a:lnTo>
                  <a:pt x="1164273" y="4455"/>
                </a:lnTo>
                <a:lnTo>
                  <a:pt x="1208853" y="9271"/>
                </a:lnTo>
                <a:lnTo>
                  <a:pt x="1253308" y="15823"/>
                </a:lnTo>
                <a:lnTo>
                  <a:pt x="1297583" y="24118"/>
                </a:lnTo>
                <a:lnTo>
                  <a:pt x="1341628" y="34163"/>
                </a:lnTo>
                <a:lnTo>
                  <a:pt x="1385390" y="45966"/>
                </a:lnTo>
                <a:lnTo>
                  <a:pt x="1428815" y="59535"/>
                </a:lnTo>
                <a:lnTo>
                  <a:pt x="1471853" y="74877"/>
                </a:lnTo>
                <a:lnTo>
                  <a:pt x="1514451" y="91998"/>
                </a:lnTo>
                <a:lnTo>
                  <a:pt x="1556557" y="110908"/>
                </a:lnTo>
                <a:lnTo>
                  <a:pt x="1598117" y="131613"/>
                </a:lnTo>
                <a:lnTo>
                  <a:pt x="1639081" y="154120"/>
                </a:lnTo>
                <a:lnTo>
                  <a:pt x="1679395" y="178438"/>
                </a:lnTo>
                <a:lnTo>
                  <a:pt x="1719008" y="204573"/>
                </a:lnTo>
                <a:lnTo>
                  <a:pt x="1757867" y="232533"/>
                </a:lnTo>
                <a:lnTo>
                  <a:pt x="1795562" y="262042"/>
                </a:lnTo>
                <a:lnTo>
                  <a:pt x="1831716" y="292785"/>
                </a:lnTo>
                <a:lnTo>
                  <a:pt x="1866320" y="324708"/>
                </a:lnTo>
                <a:lnTo>
                  <a:pt x="1899368" y="357761"/>
                </a:lnTo>
                <a:lnTo>
                  <a:pt x="1930851" y="391890"/>
                </a:lnTo>
                <a:lnTo>
                  <a:pt x="1960762" y="427043"/>
                </a:lnTo>
                <a:lnTo>
                  <a:pt x="1989094" y="463168"/>
                </a:lnTo>
                <a:lnTo>
                  <a:pt x="2015840" y="500213"/>
                </a:lnTo>
                <a:lnTo>
                  <a:pt x="2040991" y="538125"/>
                </a:lnTo>
                <a:lnTo>
                  <a:pt x="2064541" y="576852"/>
                </a:lnTo>
                <a:lnTo>
                  <a:pt x="2086482" y="616342"/>
                </a:lnTo>
                <a:lnTo>
                  <a:pt x="2106806" y="656542"/>
                </a:lnTo>
                <a:lnTo>
                  <a:pt x="2125507" y="697400"/>
                </a:lnTo>
                <a:lnTo>
                  <a:pt x="2142576" y="738865"/>
                </a:lnTo>
                <a:lnTo>
                  <a:pt x="2158006" y="780882"/>
                </a:lnTo>
                <a:lnTo>
                  <a:pt x="2171790" y="823401"/>
                </a:lnTo>
                <a:lnTo>
                  <a:pt x="2183921" y="866369"/>
                </a:lnTo>
                <a:lnTo>
                  <a:pt x="2194390" y="909734"/>
                </a:lnTo>
                <a:lnTo>
                  <a:pt x="2203190" y="953442"/>
                </a:lnTo>
                <a:lnTo>
                  <a:pt x="2210315" y="997443"/>
                </a:lnTo>
                <a:lnTo>
                  <a:pt x="2215756" y="1041684"/>
                </a:lnTo>
                <a:lnTo>
                  <a:pt x="2219506" y="1086112"/>
                </a:lnTo>
                <a:lnTo>
                  <a:pt x="2221558" y="1130675"/>
                </a:lnTo>
                <a:lnTo>
                  <a:pt x="2221904" y="1175321"/>
                </a:lnTo>
                <a:lnTo>
                  <a:pt x="2220537" y="1219997"/>
                </a:lnTo>
                <a:lnTo>
                  <a:pt x="2217449" y="1264652"/>
                </a:lnTo>
                <a:lnTo>
                  <a:pt x="2212633" y="1309233"/>
                </a:lnTo>
                <a:lnTo>
                  <a:pt x="2206081" y="1353687"/>
                </a:lnTo>
                <a:lnTo>
                  <a:pt x="2197786" y="1397963"/>
                </a:lnTo>
                <a:lnTo>
                  <a:pt x="2187741" y="1442008"/>
                </a:lnTo>
                <a:lnTo>
                  <a:pt x="2175938" y="1485769"/>
                </a:lnTo>
                <a:lnTo>
                  <a:pt x="2162369" y="1529195"/>
                </a:lnTo>
                <a:lnTo>
                  <a:pt x="2147027" y="1572233"/>
                </a:lnTo>
                <a:lnTo>
                  <a:pt x="2129905" y="1614831"/>
                </a:lnTo>
                <a:lnTo>
                  <a:pt x="2110996" y="1656936"/>
                </a:lnTo>
                <a:lnTo>
                  <a:pt x="2090291" y="1698497"/>
                </a:lnTo>
                <a:lnTo>
                  <a:pt x="2067784" y="1739460"/>
                </a:lnTo>
                <a:lnTo>
                  <a:pt x="2043466" y="1779775"/>
                </a:lnTo>
                <a:lnTo>
                  <a:pt x="2017331" y="1819387"/>
                </a:lnTo>
                <a:lnTo>
                  <a:pt x="1989371" y="1858246"/>
                </a:lnTo>
                <a:lnTo>
                  <a:pt x="1959862" y="1895942"/>
                </a:lnTo>
                <a:lnTo>
                  <a:pt x="1929119" y="1932095"/>
                </a:lnTo>
                <a:lnTo>
                  <a:pt x="1897196" y="1966700"/>
                </a:lnTo>
                <a:lnTo>
                  <a:pt x="1864143" y="1999747"/>
                </a:lnTo>
                <a:lnTo>
                  <a:pt x="1830014" y="2031230"/>
                </a:lnTo>
                <a:lnTo>
                  <a:pt x="1794861" y="2061142"/>
                </a:lnTo>
                <a:lnTo>
                  <a:pt x="1758736" y="2089474"/>
                </a:lnTo>
                <a:lnTo>
                  <a:pt x="1721691" y="2116219"/>
                </a:lnTo>
                <a:lnTo>
                  <a:pt x="1683779" y="2141371"/>
                </a:lnTo>
                <a:lnTo>
                  <a:pt x="1645052" y="2164920"/>
                </a:lnTo>
                <a:lnTo>
                  <a:pt x="1605562" y="2186861"/>
                </a:lnTo>
                <a:lnTo>
                  <a:pt x="1565362" y="2207186"/>
                </a:lnTo>
                <a:lnTo>
                  <a:pt x="1524504" y="2225886"/>
                </a:lnTo>
                <a:lnTo>
                  <a:pt x="1483040" y="2242955"/>
                </a:lnTo>
                <a:lnTo>
                  <a:pt x="1441022" y="2258386"/>
                </a:lnTo>
                <a:lnTo>
                  <a:pt x="1398503" y="2272170"/>
                </a:lnTo>
                <a:lnTo>
                  <a:pt x="1355535" y="2284300"/>
                </a:lnTo>
                <a:lnTo>
                  <a:pt x="1312171" y="2294769"/>
                </a:lnTo>
                <a:lnTo>
                  <a:pt x="1268462" y="2303570"/>
                </a:lnTo>
                <a:lnTo>
                  <a:pt x="1224461" y="2310694"/>
                </a:lnTo>
                <a:lnTo>
                  <a:pt x="1180220" y="2316136"/>
                </a:lnTo>
                <a:lnTo>
                  <a:pt x="1135793" y="2319886"/>
                </a:lnTo>
                <a:lnTo>
                  <a:pt x="1091229" y="2321938"/>
                </a:lnTo>
                <a:lnTo>
                  <a:pt x="1046583" y="2322284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64452" y="4425806"/>
            <a:ext cx="2222500" cy="2322830"/>
          </a:xfrm>
          <a:custGeom>
            <a:avLst/>
            <a:gdLst/>
            <a:ahLst/>
            <a:cxnLst/>
            <a:rect l="l" t="t" r="r" b="b"/>
            <a:pathLst>
              <a:path w="2222500" h="2322829">
                <a:moveTo>
                  <a:pt x="1060763" y="1161142"/>
                </a:moveTo>
                <a:lnTo>
                  <a:pt x="132154" y="464037"/>
                </a:lnTo>
                <a:lnTo>
                  <a:pt x="161662" y="426341"/>
                </a:lnTo>
                <a:lnTo>
                  <a:pt x="192405" y="390188"/>
                </a:lnTo>
                <a:lnTo>
                  <a:pt x="224328" y="355583"/>
                </a:lnTo>
                <a:lnTo>
                  <a:pt x="257381" y="322536"/>
                </a:lnTo>
                <a:lnTo>
                  <a:pt x="291510" y="291053"/>
                </a:lnTo>
                <a:lnTo>
                  <a:pt x="326663" y="261141"/>
                </a:lnTo>
                <a:lnTo>
                  <a:pt x="362788" y="232809"/>
                </a:lnTo>
                <a:lnTo>
                  <a:pt x="399833" y="206064"/>
                </a:lnTo>
                <a:lnTo>
                  <a:pt x="437745" y="180912"/>
                </a:lnTo>
                <a:lnTo>
                  <a:pt x="476472" y="157362"/>
                </a:lnTo>
                <a:lnTo>
                  <a:pt x="515962" y="135422"/>
                </a:lnTo>
                <a:lnTo>
                  <a:pt x="556162" y="115097"/>
                </a:lnTo>
                <a:lnTo>
                  <a:pt x="597021" y="96397"/>
                </a:lnTo>
                <a:lnTo>
                  <a:pt x="638485" y="79328"/>
                </a:lnTo>
                <a:lnTo>
                  <a:pt x="680503" y="63897"/>
                </a:lnTo>
                <a:lnTo>
                  <a:pt x="723022" y="50113"/>
                </a:lnTo>
                <a:lnTo>
                  <a:pt x="765989" y="37983"/>
                </a:lnTo>
                <a:lnTo>
                  <a:pt x="809354" y="27514"/>
                </a:lnTo>
                <a:lnTo>
                  <a:pt x="853063" y="18713"/>
                </a:lnTo>
                <a:lnTo>
                  <a:pt x="897064" y="11589"/>
                </a:lnTo>
                <a:lnTo>
                  <a:pt x="941304" y="6147"/>
                </a:lnTo>
                <a:lnTo>
                  <a:pt x="985732" y="2397"/>
                </a:lnTo>
                <a:lnTo>
                  <a:pt x="1030295" y="345"/>
                </a:lnTo>
                <a:lnTo>
                  <a:pt x="1074941" y="0"/>
                </a:lnTo>
                <a:lnTo>
                  <a:pt x="1119618" y="1367"/>
                </a:lnTo>
                <a:lnTo>
                  <a:pt x="1164273" y="4455"/>
                </a:lnTo>
                <a:lnTo>
                  <a:pt x="1208853" y="9271"/>
                </a:lnTo>
                <a:lnTo>
                  <a:pt x="1253308" y="15823"/>
                </a:lnTo>
                <a:lnTo>
                  <a:pt x="1297583" y="24118"/>
                </a:lnTo>
                <a:lnTo>
                  <a:pt x="1341628" y="34163"/>
                </a:lnTo>
                <a:lnTo>
                  <a:pt x="1385390" y="45966"/>
                </a:lnTo>
                <a:lnTo>
                  <a:pt x="1428815" y="59535"/>
                </a:lnTo>
                <a:lnTo>
                  <a:pt x="1471853" y="74877"/>
                </a:lnTo>
                <a:lnTo>
                  <a:pt x="1514451" y="91998"/>
                </a:lnTo>
                <a:lnTo>
                  <a:pt x="1556557" y="110908"/>
                </a:lnTo>
                <a:lnTo>
                  <a:pt x="1598117" y="131613"/>
                </a:lnTo>
                <a:lnTo>
                  <a:pt x="1639081" y="154120"/>
                </a:lnTo>
                <a:lnTo>
                  <a:pt x="1679395" y="178438"/>
                </a:lnTo>
                <a:lnTo>
                  <a:pt x="1719008" y="204573"/>
                </a:lnTo>
                <a:lnTo>
                  <a:pt x="1757867" y="232533"/>
                </a:lnTo>
                <a:lnTo>
                  <a:pt x="1795562" y="262042"/>
                </a:lnTo>
                <a:lnTo>
                  <a:pt x="1831716" y="292785"/>
                </a:lnTo>
                <a:lnTo>
                  <a:pt x="1866320" y="324708"/>
                </a:lnTo>
                <a:lnTo>
                  <a:pt x="1899368" y="357761"/>
                </a:lnTo>
                <a:lnTo>
                  <a:pt x="1930851" y="391890"/>
                </a:lnTo>
                <a:lnTo>
                  <a:pt x="1960762" y="427043"/>
                </a:lnTo>
                <a:lnTo>
                  <a:pt x="1989094" y="463168"/>
                </a:lnTo>
                <a:lnTo>
                  <a:pt x="2015840" y="500213"/>
                </a:lnTo>
                <a:lnTo>
                  <a:pt x="2040991" y="538125"/>
                </a:lnTo>
                <a:lnTo>
                  <a:pt x="2064541" y="576852"/>
                </a:lnTo>
                <a:lnTo>
                  <a:pt x="2086482" y="616342"/>
                </a:lnTo>
                <a:lnTo>
                  <a:pt x="2106806" y="656542"/>
                </a:lnTo>
                <a:lnTo>
                  <a:pt x="2125507" y="697400"/>
                </a:lnTo>
                <a:lnTo>
                  <a:pt x="2142576" y="738865"/>
                </a:lnTo>
                <a:lnTo>
                  <a:pt x="2158006" y="780882"/>
                </a:lnTo>
                <a:lnTo>
                  <a:pt x="2171790" y="823401"/>
                </a:lnTo>
                <a:lnTo>
                  <a:pt x="2183921" y="866369"/>
                </a:lnTo>
                <a:lnTo>
                  <a:pt x="2194390" y="909734"/>
                </a:lnTo>
                <a:lnTo>
                  <a:pt x="2203190" y="953442"/>
                </a:lnTo>
                <a:lnTo>
                  <a:pt x="2210315" y="997443"/>
                </a:lnTo>
                <a:lnTo>
                  <a:pt x="2215756" y="1041684"/>
                </a:lnTo>
                <a:lnTo>
                  <a:pt x="2219506" y="1086112"/>
                </a:lnTo>
                <a:lnTo>
                  <a:pt x="2221558" y="1130675"/>
                </a:lnTo>
                <a:lnTo>
                  <a:pt x="2221904" y="1175321"/>
                </a:lnTo>
                <a:lnTo>
                  <a:pt x="2220537" y="1219997"/>
                </a:lnTo>
                <a:lnTo>
                  <a:pt x="2217449" y="1264652"/>
                </a:lnTo>
                <a:lnTo>
                  <a:pt x="2212633" y="1309233"/>
                </a:lnTo>
                <a:lnTo>
                  <a:pt x="2206081" y="1353687"/>
                </a:lnTo>
                <a:lnTo>
                  <a:pt x="2197786" y="1397963"/>
                </a:lnTo>
                <a:lnTo>
                  <a:pt x="2187741" y="1442008"/>
                </a:lnTo>
                <a:lnTo>
                  <a:pt x="2175938" y="1485769"/>
                </a:lnTo>
                <a:lnTo>
                  <a:pt x="2162369" y="1529195"/>
                </a:lnTo>
                <a:lnTo>
                  <a:pt x="2147027" y="1572233"/>
                </a:lnTo>
                <a:lnTo>
                  <a:pt x="2129905" y="1614831"/>
                </a:lnTo>
                <a:lnTo>
                  <a:pt x="2110996" y="1656936"/>
                </a:lnTo>
                <a:lnTo>
                  <a:pt x="2090291" y="1698497"/>
                </a:lnTo>
                <a:lnTo>
                  <a:pt x="2067784" y="1739460"/>
                </a:lnTo>
                <a:lnTo>
                  <a:pt x="2043466" y="1779775"/>
                </a:lnTo>
                <a:lnTo>
                  <a:pt x="2017331" y="1819387"/>
                </a:lnTo>
                <a:lnTo>
                  <a:pt x="1989371" y="1858246"/>
                </a:lnTo>
                <a:lnTo>
                  <a:pt x="1959862" y="1895942"/>
                </a:lnTo>
                <a:lnTo>
                  <a:pt x="1929119" y="1932095"/>
                </a:lnTo>
                <a:lnTo>
                  <a:pt x="1897196" y="1966700"/>
                </a:lnTo>
                <a:lnTo>
                  <a:pt x="1864143" y="1999747"/>
                </a:lnTo>
                <a:lnTo>
                  <a:pt x="1830014" y="2031230"/>
                </a:lnTo>
                <a:lnTo>
                  <a:pt x="1794861" y="2061142"/>
                </a:lnTo>
                <a:lnTo>
                  <a:pt x="1758736" y="2089474"/>
                </a:lnTo>
                <a:lnTo>
                  <a:pt x="1721691" y="2116219"/>
                </a:lnTo>
                <a:lnTo>
                  <a:pt x="1683779" y="2141371"/>
                </a:lnTo>
                <a:lnTo>
                  <a:pt x="1645052" y="2164920"/>
                </a:lnTo>
                <a:lnTo>
                  <a:pt x="1605562" y="2186861"/>
                </a:lnTo>
                <a:lnTo>
                  <a:pt x="1565362" y="2207186"/>
                </a:lnTo>
                <a:lnTo>
                  <a:pt x="1524504" y="2225886"/>
                </a:lnTo>
                <a:lnTo>
                  <a:pt x="1483040" y="2242955"/>
                </a:lnTo>
                <a:lnTo>
                  <a:pt x="1441022" y="2258386"/>
                </a:lnTo>
                <a:lnTo>
                  <a:pt x="1398503" y="2272170"/>
                </a:lnTo>
                <a:lnTo>
                  <a:pt x="1355535" y="2284300"/>
                </a:lnTo>
                <a:lnTo>
                  <a:pt x="1312171" y="2294769"/>
                </a:lnTo>
                <a:lnTo>
                  <a:pt x="1268462" y="2303570"/>
                </a:lnTo>
                <a:lnTo>
                  <a:pt x="1224461" y="2310694"/>
                </a:lnTo>
                <a:lnTo>
                  <a:pt x="1180220" y="2316136"/>
                </a:lnTo>
                <a:lnTo>
                  <a:pt x="1135793" y="2319886"/>
                </a:lnTo>
                <a:lnTo>
                  <a:pt x="1091229" y="2321938"/>
                </a:lnTo>
                <a:lnTo>
                  <a:pt x="1046583" y="2322284"/>
                </a:lnTo>
                <a:lnTo>
                  <a:pt x="1001907" y="2320916"/>
                </a:lnTo>
                <a:lnTo>
                  <a:pt x="957252" y="2317829"/>
                </a:lnTo>
                <a:lnTo>
                  <a:pt x="912672" y="2313012"/>
                </a:lnTo>
                <a:lnTo>
                  <a:pt x="868217" y="2306461"/>
                </a:lnTo>
                <a:lnTo>
                  <a:pt x="823942" y="2298166"/>
                </a:lnTo>
                <a:lnTo>
                  <a:pt x="779897" y="2288121"/>
                </a:lnTo>
                <a:lnTo>
                  <a:pt x="736136" y="2276317"/>
                </a:lnTo>
                <a:lnTo>
                  <a:pt x="692710" y="2262749"/>
                </a:lnTo>
                <a:lnTo>
                  <a:pt x="649672" y="2247407"/>
                </a:lnTo>
                <a:lnTo>
                  <a:pt x="607074" y="2230285"/>
                </a:lnTo>
                <a:lnTo>
                  <a:pt x="564969" y="2211376"/>
                </a:lnTo>
                <a:lnTo>
                  <a:pt x="523408" y="2190671"/>
                </a:lnTo>
                <a:lnTo>
                  <a:pt x="482445" y="2168164"/>
                </a:lnTo>
                <a:lnTo>
                  <a:pt x="442131" y="2143846"/>
                </a:lnTo>
                <a:lnTo>
                  <a:pt x="402518" y="2117711"/>
                </a:lnTo>
                <a:lnTo>
                  <a:pt x="363659" y="2089751"/>
                </a:lnTo>
                <a:lnTo>
                  <a:pt x="324831" y="2059292"/>
                </a:lnTo>
                <a:lnTo>
                  <a:pt x="287414" y="2027284"/>
                </a:lnTo>
                <a:lnTo>
                  <a:pt x="251452" y="1993780"/>
                </a:lnTo>
                <a:lnTo>
                  <a:pt x="216984" y="1958831"/>
                </a:lnTo>
                <a:lnTo>
                  <a:pt x="184053" y="1922489"/>
                </a:lnTo>
                <a:lnTo>
                  <a:pt x="152698" y="1884806"/>
                </a:lnTo>
                <a:lnTo>
                  <a:pt x="122962" y="1845832"/>
                </a:lnTo>
                <a:lnTo>
                  <a:pt x="94886" y="1805621"/>
                </a:lnTo>
                <a:lnTo>
                  <a:pt x="68511" y="1764223"/>
                </a:lnTo>
                <a:lnTo>
                  <a:pt x="43877" y="1721691"/>
                </a:lnTo>
                <a:lnTo>
                  <a:pt x="21027" y="1678075"/>
                </a:lnTo>
                <a:lnTo>
                  <a:pt x="0" y="1633428"/>
                </a:lnTo>
                <a:lnTo>
                  <a:pt x="1060763" y="116114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64452" y="4425806"/>
            <a:ext cx="2222500" cy="2322830"/>
          </a:xfrm>
          <a:custGeom>
            <a:avLst/>
            <a:gdLst/>
            <a:ahLst/>
            <a:cxnLst/>
            <a:rect l="l" t="t" r="r" b="b"/>
            <a:pathLst>
              <a:path w="2222500" h="2322829">
                <a:moveTo>
                  <a:pt x="1046583" y="2322284"/>
                </a:moveTo>
                <a:lnTo>
                  <a:pt x="1001907" y="2320916"/>
                </a:lnTo>
                <a:lnTo>
                  <a:pt x="957252" y="2317829"/>
                </a:lnTo>
                <a:lnTo>
                  <a:pt x="912672" y="2313012"/>
                </a:lnTo>
                <a:lnTo>
                  <a:pt x="868217" y="2306461"/>
                </a:lnTo>
                <a:lnTo>
                  <a:pt x="823942" y="2298166"/>
                </a:lnTo>
                <a:lnTo>
                  <a:pt x="779897" y="2288121"/>
                </a:lnTo>
                <a:lnTo>
                  <a:pt x="736136" y="2276317"/>
                </a:lnTo>
                <a:lnTo>
                  <a:pt x="692710" y="2262749"/>
                </a:lnTo>
                <a:lnTo>
                  <a:pt x="649672" y="2247407"/>
                </a:lnTo>
                <a:lnTo>
                  <a:pt x="607074" y="2230285"/>
                </a:lnTo>
                <a:lnTo>
                  <a:pt x="564969" y="2211376"/>
                </a:lnTo>
                <a:lnTo>
                  <a:pt x="523408" y="2190671"/>
                </a:lnTo>
                <a:lnTo>
                  <a:pt x="482445" y="2168164"/>
                </a:lnTo>
                <a:lnTo>
                  <a:pt x="442131" y="2143846"/>
                </a:lnTo>
                <a:lnTo>
                  <a:pt x="402518" y="2117711"/>
                </a:lnTo>
                <a:lnTo>
                  <a:pt x="363659" y="2089751"/>
                </a:lnTo>
                <a:lnTo>
                  <a:pt x="324831" y="2059292"/>
                </a:lnTo>
                <a:lnTo>
                  <a:pt x="287414" y="2027284"/>
                </a:lnTo>
                <a:lnTo>
                  <a:pt x="251452" y="1993780"/>
                </a:lnTo>
                <a:lnTo>
                  <a:pt x="216984" y="1958831"/>
                </a:lnTo>
                <a:lnTo>
                  <a:pt x="184053" y="1922489"/>
                </a:lnTo>
                <a:lnTo>
                  <a:pt x="152698" y="1884806"/>
                </a:lnTo>
                <a:lnTo>
                  <a:pt x="122962" y="1845832"/>
                </a:lnTo>
                <a:lnTo>
                  <a:pt x="94886" y="1805621"/>
                </a:lnTo>
                <a:lnTo>
                  <a:pt x="68511" y="1764223"/>
                </a:lnTo>
                <a:lnTo>
                  <a:pt x="43877" y="1721691"/>
                </a:lnTo>
                <a:lnTo>
                  <a:pt x="21027" y="1678075"/>
                </a:lnTo>
                <a:lnTo>
                  <a:pt x="0" y="1633425"/>
                </a:lnTo>
                <a:lnTo>
                  <a:pt x="1060763" y="1161142"/>
                </a:lnTo>
                <a:lnTo>
                  <a:pt x="132153" y="464037"/>
                </a:lnTo>
                <a:lnTo>
                  <a:pt x="161662" y="426341"/>
                </a:lnTo>
                <a:lnTo>
                  <a:pt x="192405" y="390188"/>
                </a:lnTo>
                <a:lnTo>
                  <a:pt x="224328" y="355583"/>
                </a:lnTo>
                <a:lnTo>
                  <a:pt x="257381" y="322536"/>
                </a:lnTo>
                <a:lnTo>
                  <a:pt x="291510" y="291053"/>
                </a:lnTo>
                <a:lnTo>
                  <a:pt x="326663" y="261141"/>
                </a:lnTo>
                <a:lnTo>
                  <a:pt x="362788" y="232809"/>
                </a:lnTo>
                <a:lnTo>
                  <a:pt x="399833" y="206064"/>
                </a:lnTo>
                <a:lnTo>
                  <a:pt x="437745" y="180912"/>
                </a:lnTo>
                <a:lnTo>
                  <a:pt x="476472" y="157362"/>
                </a:lnTo>
                <a:lnTo>
                  <a:pt x="515962" y="135422"/>
                </a:lnTo>
                <a:lnTo>
                  <a:pt x="556162" y="115097"/>
                </a:lnTo>
                <a:lnTo>
                  <a:pt x="597021" y="96397"/>
                </a:lnTo>
                <a:lnTo>
                  <a:pt x="638485" y="79328"/>
                </a:lnTo>
                <a:lnTo>
                  <a:pt x="680503" y="63897"/>
                </a:lnTo>
                <a:lnTo>
                  <a:pt x="723022" y="50113"/>
                </a:lnTo>
                <a:lnTo>
                  <a:pt x="765989" y="37983"/>
                </a:lnTo>
                <a:lnTo>
                  <a:pt x="809354" y="27514"/>
                </a:lnTo>
                <a:lnTo>
                  <a:pt x="853063" y="18713"/>
                </a:lnTo>
                <a:lnTo>
                  <a:pt x="897064" y="11589"/>
                </a:lnTo>
                <a:lnTo>
                  <a:pt x="941304" y="6147"/>
                </a:lnTo>
                <a:lnTo>
                  <a:pt x="985732" y="2397"/>
                </a:lnTo>
                <a:lnTo>
                  <a:pt x="1030295" y="345"/>
                </a:lnTo>
                <a:lnTo>
                  <a:pt x="1074941" y="0"/>
                </a:lnTo>
                <a:lnTo>
                  <a:pt x="1119618" y="1367"/>
                </a:lnTo>
                <a:lnTo>
                  <a:pt x="1164273" y="4455"/>
                </a:lnTo>
                <a:lnTo>
                  <a:pt x="1208853" y="9271"/>
                </a:lnTo>
                <a:lnTo>
                  <a:pt x="1253308" y="15823"/>
                </a:lnTo>
                <a:lnTo>
                  <a:pt x="1297583" y="24118"/>
                </a:lnTo>
                <a:lnTo>
                  <a:pt x="1341628" y="34163"/>
                </a:lnTo>
                <a:lnTo>
                  <a:pt x="1385390" y="45966"/>
                </a:lnTo>
                <a:lnTo>
                  <a:pt x="1428815" y="59535"/>
                </a:lnTo>
                <a:lnTo>
                  <a:pt x="1471853" y="74877"/>
                </a:lnTo>
                <a:lnTo>
                  <a:pt x="1514451" y="91998"/>
                </a:lnTo>
                <a:lnTo>
                  <a:pt x="1556557" y="110908"/>
                </a:lnTo>
                <a:lnTo>
                  <a:pt x="1598117" y="131613"/>
                </a:lnTo>
                <a:lnTo>
                  <a:pt x="1639081" y="154120"/>
                </a:lnTo>
                <a:lnTo>
                  <a:pt x="1679395" y="178438"/>
                </a:lnTo>
                <a:lnTo>
                  <a:pt x="1719008" y="204573"/>
                </a:lnTo>
                <a:lnTo>
                  <a:pt x="1757867" y="232533"/>
                </a:lnTo>
                <a:lnTo>
                  <a:pt x="1795562" y="262042"/>
                </a:lnTo>
                <a:lnTo>
                  <a:pt x="1831716" y="292785"/>
                </a:lnTo>
                <a:lnTo>
                  <a:pt x="1866320" y="324708"/>
                </a:lnTo>
                <a:lnTo>
                  <a:pt x="1899368" y="357761"/>
                </a:lnTo>
                <a:lnTo>
                  <a:pt x="1930851" y="391890"/>
                </a:lnTo>
                <a:lnTo>
                  <a:pt x="1960762" y="427043"/>
                </a:lnTo>
                <a:lnTo>
                  <a:pt x="1989094" y="463168"/>
                </a:lnTo>
                <a:lnTo>
                  <a:pt x="2015840" y="500213"/>
                </a:lnTo>
                <a:lnTo>
                  <a:pt x="2040991" y="538125"/>
                </a:lnTo>
                <a:lnTo>
                  <a:pt x="2064541" y="576852"/>
                </a:lnTo>
                <a:lnTo>
                  <a:pt x="2086482" y="616342"/>
                </a:lnTo>
                <a:lnTo>
                  <a:pt x="2106806" y="656542"/>
                </a:lnTo>
                <a:lnTo>
                  <a:pt x="2125507" y="697400"/>
                </a:lnTo>
                <a:lnTo>
                  <a:pt x="2142576" y="738865"/>
                </a:lnTo>
                <a:lnTo>
                  <a:pt x="2158006" y="780882"/>
                </a:lnTo>
                <a:lnTo>
                  <a:pt x="2171790" y="823401"/>
                </a:lnTo>
                <a:lnTo>
                  <a:pt x="2183921" y="866369"/>
                </a:lnTo>
                <a:lnTo>
                  <a:pt x="2194390" y="909734"/>
                </a:lnTo>
                <a:lnTo>
                  <a:pt x="2203190" y="953442"/>
                </a:lnTo>
                <a:lnTo>
                  <a:pt x="2210315" y="997443"/>
                </a:lnTo>
                <a:lnTo>
                  <a:pt x="2215756" y="1041684"/>
                </a:lnTo>
                <a:lnTo>
                  <a:pt x="2219506" y="1086112"/>
                </a:lnTo>
                <a:lnTo>
                  <a:pt x="2221558" y="1130675"/>
                </a:lnTo>
                <a:lnTo>
                  <a:pt x="2221904" y="1175321"/>
                </a:lnTo>
                <a:lnTo>
                  <a:pt x="2220537" y="1219997"/>
                </a:lnTo>
                <a:lnTo>
                  <a:pt x="2217449" y="1264652"/>
                </a:lnTo>
                <a:lnTo>
                  <a:pt x="2212633" y="1309233"/>
                </a:lnTo>
                <a:lnTo>
                  <a:pt x="2206081" y="1353687"/>
                </a:lnTo>
                <a:lnTo>
                  <a:pt x="2197786" y="1397963"/>
                </a:lnTo>
                <a:lnTo>
                  <a:pt x="2187741" y="1442008"/>
                </a:lnTo>
                <a:lnTo>
                  <a:pt x="2175938" y="1485769"/>
                </a:lnTo>
                <a:lnTo>
                  <a:pt x="2162369" y="1529195"/>
                </a:lnTo>
                <a:lnTo>
                  <a:pt x="2147027" y="1572233"/>
                </a:lnTo>
                <a:lnTo>
                  <a:pt x="2129905" y="1614831"/>
                </a:lnTo>
                <a:lnTo>
                  <a:pt x="2110996" y="1656936"/>
                </a:lnTo>
                <a:lnTo>
                  <a:pt x="2090291" y="1698497"/>
                </a:lnTo>
                <a:lnTo>
                  <a:pt x="2067784" y="1739460"/>
                </a:lnTo>
                <a:lnTo>
                  <a:pt x="2043466" y="1779775"/>
                </a:lnTo>
                <a:lnTo>
                  <a:pt x="2017331" y="1819387"/>
                </a:lnTo>
                <a:lnTo>
                  <a:pt x="1989371" y="1858246"/>
                </a:lnTo>
                <a:lnTo>
                  <a:pt x="1959862" y="1895942"/>
                </a:lnTo>
                <a:lnTo>
                  <a:pt x="1929119" y="1932095"/>
                </a:lnTo>
                <a:lnTo>
                  <a:pt x="1897196" y="1966700"/>
                </a:lnTo>
                <a:lnTo>
                  <a:pt x="1864143" y="1999747"/>
                </a:lnTo>
                <a:lnTo>
                  <a:pt x="1830014" y="2031230"/>
                </a:lnTo>
                <a:lnTo>
                  <a:pt x="1794861" y="2061142"/>
                </a:lnTo>
                <a:lnTo>
                  <a:pt x="1758736" y="2089474"/>
                </a:lnTo>
                <a:lnTo>
                  <a:pt x="1721691" y="2116219"/>
                </a:lnTo>
                <a:lnTo>
                  <a:pt x="1683779" y="2141371"/>
                </a:lnTo>
                <a:lnTo>
                  <a:pt x="1645052" y="2164920"/>
                </a:lnTo>
                <a:lnTo>
                  <a:pt x="1605562" y="2186861"/>
                </a:lnTo>
                <a:lnTo>
                  <a:pt x="1565362" y="2207186"/>
                </a:lnTo>
                <a:lnTo>
                  <a:pt x="1524504" y="2225886"/>
                </a:lnTo>
                <a:lnTo>
                  <a:pt x="1483040" y="2242955"/>
                </a:lnTo>
                <a:lnTo>
                  <a:pt x="1441022" y="2258386"/>
                </a:lnTo>
                <a:lnTo>
                  <a:pt x="1398503" y="2272170"/>
                </a:lnTo>
                <a:lnTo>
                  <a:pt x="1355535" y="2284300"/>
                </a:lnTo>
                <a:lnTo>
                  <a:pt x="1312171" y="2294769"/>
                </a:lnTo>
                <a:lnTo>
                  <a:pt x="1268462" y="2303570"/>
                </a:lnTo>
                <a:lnTo>
                  <a:pt x="1224461" y="2310694"/>
                </a:lnTo>
                <a:lnTo>
                  <a:pt x="1180220" y="2316136"/>
                </a:lnTo>
                <a:lnTo>
                  <a:pt x="1135793" y="2319886"/>
                </a:lnTo>
                <a:lnTo>
                  <a:pt x="1091229" y="2321938"/>
                </a:lnTo>
                <a:lnTo>
                  <a:pt x="1046583" y="23222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64452" y="4425806"/>
            <a:ext cx="2222500" cy="2322830"/>
          </a:xfrm>
          <a:custGeom>
            <a:avLst/>
            <a:gdLst/>
            <a:ahLst/>
            <a:cxnLst/>
            <a:rect l="l" t="t" r="r" b="b"/>
            <a:pathLst>
              <a:path w="2222500" h="2322829">
                <a:moveTo>
                  <a:pt x="1060763" y="1161142"/>
                </a:moveTo>
                <a:lnTo>
                  <a:pt x="132154" y="464037"/>
                </a:lnTo>
                <a:lnTo>
                  <a:pt x="161662" y="426341"/>
                </a:lnTo>
                <a:lnTo>
                  <a:pt x="192405" y="390188"/>
                </a:lnTo>
                <a:lnTo>
                  <a:pt x="224328" y="355583"/>
                </a:lnTo>
                <a:lnTo>
                  <a:pt x="257381" y="322536"/>
                </a:lnTo>
                <a:lnTo>
                  <a:pt x="291510" y="291053"/>
                </a:lnTo>
                <a:lnTo>
                  <a:pt x="326663" y="261141"/>
                </a:lnTo>
                <a:lnTo>
                  <a:pt x="362788" y="232809"/>
                </a:lnTo>
                <a:lnTo>
                  <a:pt x="399833" y="206064"/>
                </a:lnTo>
                <a:lnTo>
                  <a:pt x="437745" y="180912"/>
                </a:lnTo>
                <a:lnTo>
                  <a:pt x="476472" y="157362"/>
                </a:lnTo>
                <a:lnTo>
                  <a:pt x="515962" y="135422"/>
                </a:lnTo>
                <a:lnTo>
                  <a:pt x="556162" y="115097"/>
                </a:lnTo>
                <a:lnTo>
                  <a:pt x="597021" y="96397"/>
                </a:lnTo>
                <a:lnTo>
                  <a:pt x="638485" y="79328"/>
                </a:lnTo>
                <a:lnTo>
                  <a:pt x="680503" y="63897"/>
                </a:lnTo>
                <a:lnTo>
                  <a:pt x="723022" y="50113"/>
                </a:lnTo>
                <a:lnTo>
                  <a:pt x="765989" y="37983"/>
                </a:lnTo>
                <a:lnTo>
                  <a:pt x="809354" y="27514"/>
                </a:lnTo>
                <a:lnTo>
                  <a:pt x="853063" y="18713"/>
                </a:lnTo>
                <a:lnTo>
                  <a:pt x="897064" y="11589"/>
                </a:lnTo>
                <a:lnTo>
                  <a:pt x="941304" y="6147"/>
                </a:lnTo>
                <a:lnTo>
                  <a:pt x="985732" y="2397"/>
                </a:lnTo>
                <a:lnTo>
                  <a:pt x="1030295" y="345"/>
                </a:lnTo>
                <a:lnTo>
                  <a:pt x="1074941" y="0"/>
                </a:lnTo>
                <a:lnTo>
                  <a:pt x="1119618" y="1367"/>
                </a:lnTo>
                <a:lnTo>
                  <a:pt x="1164273" y="4455"/>
                </a:lnTo>
                <a:lnTo>
                  <a:pt x="1208853" y="9271"/>
                </a:lnTo>
                <a:lnTo>
                  <a:pt x="1253308" y="15823"/>
                </a:lnTo>
                <a:lnTo>
                  <a:pt x="1297583" y="24118"/>
                </a:lnTo>
                <a:lnTo>
                  <a:pt x="1341628" y="34163"/>
                </a:lnTo>
                <a:lnTo>
                  <a:pt x="1385390" y="45966"/>
                </a:lnTo>
                <a:lnTo>
                  <a:pt x="1428815" y="59535"/>
                </a:lnTo>
                <a:lnTo>
                  <a:pt x="1471853" y="74877"/>
                </a:lnTo>
                <a:lnTo>
                  <a:pt x="1514451" y="91998"/>
                </a:lnTo>
                <a:lnTo>
                  <a:pt x="1556557" y="110908"/>
                </a:lnTo>
                <a:lnTo>
                  <a:pt x="1598117" y="131613"/>
                </a:lnTo>
                <a:lnTo>
                  <a:pt x="1639081" y="154120"/>
                </a:lnTo>
                <a:lnTo>
                  <a:pt x="1679395" y="178438"/>
                </a:lnTo>
                <a:lnTo>
                  <a:pt x="1719008" y="204573"/>
                </a:lnTo>
                <a:lnTo>
                  <a:pt x="1757867" y="232533"/>
                </a:lnTo>
                <a:lnTo>
                  <a:pt x="1795562" y="262042"/>
                </a:lnTo>
                <a:lnTo>
                  <a:pt x="1831716" y="292785"/>
                </a:lnTo>
                <a:lnTo>
                  <a:pt x="1866320" y="324708"/>
                </a:lnTo>
                <a:lnTo>
                  <a:pt x="1899368" y="357761"/>
                </a:lnTo>
                <a:lnTo>
                  <a:pt x="1930851" y="391890"/>
                </a:lnTo>
                <a:lnTo>
                  <a:pt x="1960762" y="427043"/>
                </a:lnTo>
                <a:lnTo>
                  <a:pt x="1989094" y="463168"/>
                </a:lnTo>
                <a:lnTo>
                  <a:pt x="2015840" y="500213"/>
                </a:lnTo>
                <a:lnTo>
                  <a:pt x="2040991" y="538125"/>
                </a:lnTo>
                <a:lnTo>
                  <a:pt x="2064541" y="576852"/>
                </a:lnTo>
                <a:lnTo>
                  <a:pt x="2086482" y="616342"/>
                </a:lnTo>
                <a:lnTo>
                  <a:pt x="2106806" y="656542"/>
                </a:lnTo>
                <a:lnTo>
                  <a:pt x="2125507" y="697400"/>
                </a:lnTo>
                <a:lnTo>
                  <a:pt x="2142576" y="738865"/>
                </a:lnTo>
                <a:lnTo>
                  <a:pt x="2158006" y="780882"/>
                </a:lnTo>
                <a:lnTo>
                  <a:pt x="2171790" y="823401"/>
                </a:lnTo>
                <a:lnTo>
                  <a:pt x="2183921" y="866369"/>
                </a:lnTo>
                <a:lnTo>
                  <a:pt x="2194390" y="909734"/>
                </a:lnTo>
                <a:lnTo>
                  <a:pt x="2203190" y="953442"/>
                </a:lnTo>
                <a:lnTo>
                  <a:pt x="2210315" y="997443"/>
                </a:lnTo>
                <a:lnTo>
                  <a:pt x="2215756" y="1041684"/>
                </a:lnTo>
                <a:lnTo>
                  <a:pt x="2219506" y="1086112"/>
                </a:lnTo>
                <a:lnTo>
                  <a:pt x="2221558" y="1130675"/>
                </a:lnTo>
                <a:lnTo>
                  <a:pt x="2221904" y="1175321"/>
                </a:lnTo>
                <a:lnTo>
                  <a:pt x="2220537" y="1219997"/>
                </a:lnTo>
                <a:lnTo>
                  <a:pt x="2217449" y="1264652"/>
                </a:lnTo>
                <a:lnTo>
                  <a:pt x="2212633" y="1309233"/>
                </a:lnTo>
                <a:lnTo>
                  <a:pt x="2206081" y="1353687"/>
                </a:lnTo>
                <a:lnTo>
                  <a:pt x="2197786" y="1397963"/>
                </a:lnTo>
                <a:lnTo>
                  <a:pt x="2187741" y="1442008"/>
                </a:lnTo>
                <a:lnTo>
                  <a:pt x="2175938" y="1485769"/>
                </a:lnTo>
                <a:lnTo>
                  <a:pt x="2162369" y="1529195"/>
                </a:lnTo>
                <a:lnTo>
                  <a:pt x="2147027" y="1572233"/>
                </a:lnTo>
                <a:lnTo>
                  <a:pt x="2129905" y="1614831"/>
                </a:lnTo>
                <a:lnTo>
                  <a:pt x="2110996" y="1656936"/>
                </a:lnTo>
                <a:lnTo>
                  <a:pt x="2090291" y="1698497"/>
                </a:lnTo>
                <a:lnTo>
                  <a:pt x="2067784" y="1739460"/>
                </a:lnTo>
                <a:lnTo>
                  <a:pt x="2043466" y="1779775"/>
                </a:lnTo>
                <a:lnTo>
                  <a:pt x="2017331" y="1819387"/>
                </a:lnTo>
                <a:lnTo>
                  <a:pt x="1989371" y="1858246"/>
                </a:lnTo>
                <a:lnTo>
                  <a:pt x="1959862" y="1895942"/>
                </a:lnTo>
                <a:lnTo>
                  <a:pt x="1929119" y="1932095"/>
                </a:lnTo>
                <a:lnTo>
                  <a:pt x="1897196" y="1966700"/>
                </a:lnTo>
                <a:lnTo>
                  <a:pt x="1864143" y="1999747"/>
                </a:lnTo>
                <a:lnTo>
                  <a:pt x="1830014" y="2031230"/>
                </a:lnTo>
                <a:lnTo>
                  <a:pt x="1794861" y="2061142"/>
                </a:lnTo>
                <a:lnTo>
                  <a:pt x="1758736" y="2089474"/>
                </a:lnTo>
                <a:lnTo>
                  <a:pt x="1721691" y="2116219"/>
                </a:lnTo>
                <a:lnTo>
                  <a:pt x="1683779" y="2141371"/>
                </a:lnTo>
                <a:lnTo>
                  <a:pt x="1645052" y="2164920"/>
                </a:lnTo>
                <a:lnTo>
                  <a:pt x="1605562" y="2186861"/>
                </a:lnTo>
                <a:lnTo>
                  <a:pt x="1565362" y="2207186"/>
                </a:lnTo>
                <a:lnTo>
                  <a:pt x="1524504" y="2225886"/>
                </a:lnTo>
                <a:lnTo>
                  <a:pt x="1483040" y="2242955"/>
                </a:lnTo>
                <a:lnTo>
                  <a:pt x="1441022" y="2258386"/>
                </a:lnTo>
                <a:lnTo>
                  <a:pt x="1398503" y="2272170"/>
                </a:lnTo>
                <a:lnTo>
                  <a:pt x="1355535" y="2284300"/>
                </a:lnTo>
                <a:lnTo>
                  <a:pt x="1312171" y="2294769"/>
                </a:lnTo>
                <a:lnTo>
                  <a:pt x="1268462" y="2303570"/>
                </a:lnTo>
                <a:lnTo>
                  <a:pt x="1224461" y="2310694"/>
                </a:lnTo>
                <a:lnTo>
                  <a:pt x="1180220" y="2316136"/>
                </a:lnTo>
                <a:lnTo>
                  <a:pt x="1135793" y="2319886"/>
                </a:lnTo>
                <a:lnTo>
                  <a:pt x="1091229" y="2321938"/>
                </a:lnTo>
                <a:lnTo>
                  <a:pt x="1046583" y="2322284"/>
                </a:lnTo>
                <a:lnTo>
                  <a:pt x="1001907" y="2320916"/>
                </a:lnTo>
                <a:lnTo>
                  <a:pt x="957252" y="2317829"/>
                </a:lnTo>
                <a:lnTo>
                  <a:pt x="912672" y="2313012"/>
                </a:lnTo>
                <a:lnTo>
                  <a:pt x="868217" y="2306461"/>
                </a:lnTo>
                <a:lnTo>
                  <a:pt x="823942" y="2298166"/>
                </a:lnTo>
                <a:lnTo>
                  <a:pt x="779897" y="2288121"/>
                </a:lnTo>
                <a:lnTo>
                  <a:pt x="736136" y="2276317"/>
                </a:lnTo>
                <a:lnTo>
                  <a:pt x="692710" y="2262749"/>
                </a:lnTo>
                <a:lnTo>
                  <a:pt x="649672" y="2247407"/>
                </a:lnTo>
                <a:lnTo>
                  <a:pt x="607074" y="2230285"/>
                </a:lnTo>
                <a:lnTo>
                  <a:pt x="564969" y="2211376"/>
                </a:lnTo>
                <a:lnTo>
                  <a:pt x="523408" y="2190671"/>
                </a:lnTo>
                <a:lnTo>
                  <a:pt x="482445" y="2168164"/>
                </a:lnTo>
                <a:lnTo>
                  <a:pt x="442131" y="2143846"/>
                </a:lnTo>
                <a:lnTo>
                  <a:pt x="402518" y="2117711"/>
                </a:lnTo>
                <a:lnTo>
                  <a:pt x="363659" y="2089751"/>
                </a:lnTo>
                <a:lnTo>
                  <a:pt x="324831" y="2059292"/>
                </a:lnTo>
                <a:lnTo>
                  <a:pt x="287414" y="2027284"/>
                </a:lnTo>
                <a:lnTo>
                  <a:pt x="251452" y="1993780"/>
                </a:lnTo>
                <a:lnTo>
                  <a:pt x="216984" y="1958831"/>
                </a:lnTo>
                <a:lnTo>
                  <a:pt x="184053" y="1922489"/>
                </a:lnTo>
                <a:lnTo>
                  <a:pt x="152698" y="1884806"/>
                </a:lnTo>
                <a:lnTo>
                  <a:pt x="122962" y="1845832"/>
                </a:lnTo>
                <a:lnTo>
                  <a:pt x="94886" y="1805621"/>
                </a:lnTo>
                <a:lnTo>
                  <a:pt x="68511" y="1764223"/>
                </a:lnTo>
                <a:lnTo>
                  <a:pt x="43877" y="1721691"/>
                </a:lnTo>
                <a:lnTo>
                  <a:pt x="21027" y="1678075"/>
                </a:lnTo>
                <a:lnTo>
                  <a:pt x="0" y="1633428"/>
                </a:lnTo>
                <a:lnTo>
                  <a:pt x="1060763" y="1161142"/>
                </a:lnTo>
              </a:path>
            </a:pathLst>
          </a:custGeom>
          <a:ln w="1905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9848" y="5813459"/>
            <a:ext cx="216535" cy="69850"/>
          </a:xfrm>
          <a:custGeom>
            <a:avLst/>
            <a:gdLst/>
            <a:ahLst/>
            <a:cxnLst/>
            <a:rect l="l" t="t" r="r" b="b"/>
            <a:pathLst>
              <a:path w="216535" h="69850">
                <a:moveTo>
                  <a:pt x="216012" y="69487"/>
                </a:moveTo>
                <a:lnTo>
                  <a:pt x="0" y="0"/>
                </a:lnTo>
                <a:lnTo>
                  <a:pt x="50800" y="0"/>
                </a:lnTo>
                <a:lnTo>
                  <a:pt x="216012" y="69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9848" y="5813459"/>
            <a:ext cx="216535" cy="69850"/>
          </a:xfrm>
          <a:custGeom>
            <a:avLst/>
            <a:gdLst/>
            <a:ahLst/>
            <a:cxnLst/>
            <a:rect l="l" t="t" r="r" b="b"/>
            <a:pathLst>
              <a:path w="216535" h="69850">
                <a:moveTo>
                  <a:pt x="216012" y="69487"/>
                </a:moveTo>
                <a:lnTo>
                  <a:pt x="50800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C9C9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01610" y="5233049"/>
            <a:ext cx="0" cy="36830"/>
          </a:xfrm>
          <a:custGeom>
            <a:avLst/>
            <a:gdLst/>
            <a:ahLst/>
            <a:cxnLst/>
            <a:rect l="l" t="t" r="r" b="b"/>
            <a:pathLst>
              <a:path w="0" h="36829">
                <a:moveTo>
                  <a:pt x="0" y="36773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01610" y="5233049"/>
            <a:ext cx="0" cy="36830"/>
          </a:xfrm>
          <a:custGeom>
            <a:avLst/>
            <a:gdLst/>
            <a:ahLst/>
            <a:cxnLst/>
            <a:rect l="l" t="t" r="r" b="b"/>
            <a:pathLst>
              <a:path w="0" h="36829">
                <a:moveTo>
                  <a:pt x="0" y="36773"/>
                </a:moveTo>
                <a:lnTo>
                  <a:pt x="0" y="0"/>
                </a:lnTo>
              </a:path>
            </a:pathLst>
          </a:custGeom>
          <a:ln w="9525">
            <a:solidFill>
              <a:srgbClr val="C9C9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929767" y="5570924"/>
            <a:ext cx="11671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476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pts without  FU; 52;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70430" y="4372024"/>
            <a:ext cx="123063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pts with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FU,  no TEE;  118;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12%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43848" y="5174579"/>
            <a:ext cx="125539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pts with FU  </a:t>
            </a:r>
            <a:r>
              <a:rPr dirty="0" sz="1800">
                <a:latin typeface="Arial"/>
                <a:cs typeface="Arial"/>
              </a:rPr>
              <a:t>&amp; </a:t>
            </a:r>
            <a:r>
              <a:rPr dirty="0" sz="1800" spc="-5">
                <a:latin typeface="Arial"/>
                <a:cs typeface="Arial"/>
              </a:rPr>
              <a:t>TEE;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835;</a:t>
            </a:r>
            <a:endParaRPr sz="1800">
              <a:latin typeface="Arial"/>
              <a:cs typeface="Arial"/>
            </a:endParaRPr>
          </a:p>
          <a:p>
            <a:pPr algn="ctr" marL="254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83%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45617" y="2109293"/>
            <a:ext cx="18878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Study</a:t>
            </a:r>
            <a:r>
              <a:rPr dirty="0" sz="1800" spc="-8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population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943180" y="4673494"/>
            <a:ext cx="3822065" cy="1477645"/>
          </a:xfrm>
          <a:custGeom>
            <a:avLst/>
            <a:gdLst/>
            <a:ahLst/>
            <a:cxnLst/>
            <a:rect l="l" t="t" r="r" b="b"/>
            <a:pathLst>
              <a:path w="3822065" h="1477645">
                <a:moveTo>
                  <a:pt x="0" y="0"/>
                </a:moveTo>
                <a:lnTo>
                  <a:pt x="3821745" y="0"/>
                </a:lnTo>
                <a:lnTo>
                  <a:pt x="3821745" y="1477328"/>
                </a:lnTo>
                <a:lnTo>
                  <a:pt x="0" y="147732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952705" y="4700200"/>
            <a:ext cx="38030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Pts with </a:t>
            </a:r>
            <a:r>
              <a:rPr dirty="0" sz="1800">
                <a:latin typeface="Arial"/>
                <a:cs typeface="Arial"/>
              </a:rPr>
              <a:t>completed 2 yrs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FU: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N = </a:t>
            </a:r>
            <a:r>
              <a:rPr dirty="0" sz="1800" spc="-5" b="1">
                <a:latin typeface="Arial"/>
                <a:cs typeface="Arial"/>
              </a:rPr>
              <a:t>784/1005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(78%)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952705" y="5523160"/>
            <a:ext cx="38030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Total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#CT/TEEs: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N = </a:t>
            </a:r>
            <a:r>
              <a:rPr dirty="0" sz="1800" spc="-5" b="1">
                <a:latin typeface="Arial"/>
                <a:cs typeface="Arial"/>
              </a:rPr>
              <a:t>1145 </a:t>
            </a:r>
            <a:r>
              <a:rPr dirty="0" sz="1800" spc="-5">
                <a:latin typeface="Arial"/>
                <a:cs typeface="Arial"/>
              </a:rPr>
              <a:t>(avg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1.4/pt)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022973" y="2124074"/>
            <a:ext cx="2792730" cy="665480"/>
          </a:xfrm>
          <a:custGeom>
            <a:avLst/>
            <a:gdLst/>
            <a:ahLst/>
            <a:cxnLst/>
            <a:rect l="l" t="t" r="r" b="b"/>
            <a:pathLst>
              <a:path w="2792729" h="665480">
                <a:moveTo>
                  <a:pt x="2788089" y="665380"/>
                </a:moveTo>
                <a:lnTo>
                  <a:pt x="4264" y="665380"/>
                </a:lnTo>
                <a:lnTo>
                  <a:pt x="0" y="661116"/>
                </a:lnTo>
                <a:lnTo>
                  <a:pt x="0" y="4264"/>
                </a:lnTo>
                <a:lnTo>
                  <a:pt x="4264" y="0"/>
                </a:lnTo>
                <a:lnTo>
                  <a:pt x="2788089" y="0"/>
                </a:lnTo>
                <a:lnTo>
                  <a:pt x="2792354" y="4264"/>
                </a:lnTo>
                <a:lnTo>
                  <a:pt x="2792354" y="11429"/>
                </a:lnTo>
                <a:lnTo>
                  <a:pt x="11430" y="11429"/>
                </a:lnTo>
                <a:lnTo>
                  <a:pt x="11430" y="653950"/>
                </a:lnTo>
                <a:lnTo>
                  <a:pt x="2792354" y="653950"/>
                </a:lnTo>
                <a:lnTo>
                  <a:pt x="2792354" y="661116"/>
                </a:lnTo>
                <a:lnTo>
                  <a:pt x="2788089" y="665380"/>
                </a:lnTo>
                <a:close/>
              </a:path>
              <a:path w="2792729" h="665480">
                <a:moveTo>
                  <a:pt x="2792354" y="653950"/>
                </a:moveTo>
                <a:lnTo>
                  <a:pt x="2780924" y="653950"/>
                </a:lnTo>
                <a:lnTo>
                  <a:pt x="2780924" y="11429"/>
                </a:lnTo>
                <a:lnTo>
                  <a:pt x="2792354" y="11429"/>
                </a:lnTo>
                <a:lnTo>
                  <a:pt x="2792354" y="653950"/>
                </a:lnTo>
                <a:close/>
              </a:path>
              <a:path w="2792729" h="665480">
                <a:moveTo>
                  <a:pt x="2777114" y="650140"/>
                </a:moveTo>
                <a:lnTo>
                  <a:pt x="15240" y="650140"/>
                </a:lnTo>
                <a:lnTo>
                  <a:pt x="15240" y="15239"/>
                </a:lnTo>
                <a:lnTo>
                  <a:pt x="2777114" y="15239"/>
                </a:lnTo>
                <a:lnTo>
                  <a:pt x="2777114" y="19050"/>
                </a:lnTo>
                <a:lnTo>
                  <a:pt x="19050" y="19050"/>
                </a:lnTo>
                <a:lnTo>
                  <a:pt x="19050" y="646330"/>
                </a:lnTo>
                <a:lnTo>
                  <a:pt x="2777114" y="646330"/>
                </a:lnTo>
                <a:lnTo>
                  <a:pt x="2777114" y="650140"/>
                </a:lnTo>
                <a:close/>
              </a:path>
              <a:path w="2792729" h="665480">
                <a:moveTo>
                  <a:pt x="2777114" y="646330"/>
                </a:moveTo>
                <a:lnTo>
                  <a:pt x="2773304" y="646330"/>
                </a:lnTo>
                <a:lnTo>
                  <a:pt x="2773304" y="19050"/>
                </a:lnTo>
                <a:lnTo>
                  <a:pt x="2777114" y="19050"/>
                </a:lnTo>
                <a:lnTo>
                  <a:pt x="2777114" y="646330"/>
                </a:lnTo>
                <a:close/>
              </a:path>
            </a:pathLst>
          </a:custGeom>
          <a:solidFill>
            <a:srgbClr val="6C6E6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168014" y="2160305"/>
            <a:ext cx="24974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Implant of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WATCHMAN:</a:t>
            </a:r>
            <a:endParaRPr sz="1800">
              <a:latin typeface="Arial"/>
              <a:cs typeface="Arial"/>
            </a:endParaRPr>
          </a:p>
          <a:p>
            <a:pPr algn="ctr" marL="66675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N =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1020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69824" y="1078467"/>
            <a:ext cx="3952240" cy="369570"/>
          </a:xfrm>
          <a:prstGeom prst="rect">
            <a:avLst/>
          </a:prstGeom>
          <a:ln w="19050">
            <a:solidFill>
              <a:srgbClr val="6C6E6F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dirty="0" sz="1800" spc="-5">
                <a:latin typeface="Arial"/>
                <a:cs typeface="Arial"/>
              </a:rPr>
              <a:t>Informed </a:t>
            </a:r>
            <a:r>
              <a:rPr dirty="0" sz="1800">
                <a:latin typeface="Arial"/>
                <a:cs typeface="Arial"/>
              </a:rPr>
              <a:t>consent </a:t>
            </a:r>
            <a:r>
              <a:rPr dirty="0" sz="1800" spc="-5">
                <a:latin typeface="Arial"/>
                <a:cs typeface="Arial"/>
              </a:rPr>
              <a:t>obtained: </a:t>
            </a:r>
            <a:r>
              <a:rPr dirty="0" sz="1800" b="1">
                <a:latin typeface="Arial"/>
                <a:cs typeface="Arial"/>
              </a:rPr>
              <a:t>N =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1025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87730" y="3239868"/>
            <a:ext cx="3488054" cy="646430"/>
          </a:xfrm>
          <a:prstGeom prst="rect">
            <a:avLst/>
          </a:prstGeom>
          <a:ln w="19050">
            <a:solidFill>
              <a:srgbClr val="6C6E6F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266065" marR="259715" indent="263525">
              <a:lnSpc>
                <a:spcPct val="100000"/>
              </a:lnSpc>
              <a:spcBef>
                <a:spcPts val="310"/>
              </a:spcBef>
            </a:pPr>
            <a:r>
              <a:rPr dirty="0" sz="1800" spc="-5">
                <a:latin typeface="Arial"/>
                <a:cs typeface="Arial"/>
              </a:rPr>
              <a:t>Patients with </a:t>
            </a:r>
            <a:r>
              <a:rPr dirty="0" sz="1800">
                <a:latin typeface="Arial"/>
                <a:cs typeface="Arial"/>
              </a:rPr>
              <a:t>successful  </a:t>
            </a:r>
            <a:r>
              <a:rPr dirty="0" sz="1800" spc="-5">
                <a:latin typeface="Arial"/>
                <a:cs typeface="Arial"/>
              </a:rPr>
              <a:t>Watchman implant: </a:t>
            </a:r>
            <a:r>
              <a:rPr dirty="0" sz="1800" b="1">
                <a:latin typeface="Arial"/>
                <a:cs typeface="Arial"/>
              </a:rPr>
              <a:t>N =</a:t>
            </a:r>
            <a:r>
              <a:rPr dirty="0" sz="1800" spc="-7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1005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09536" y="1523999"/>
            <a:ext cx="631190" cy="558800"/>
          </a:xfrm>
          <a:custGeom>
            <a:avLst/>
            <a:gdLst/>
            <a:ahLst/>
            <a:cxnLst/>
            <a:rect l="l" t="t" r="r" b="b"/>
            <a:pathLst>
              <a:path w="631189" h="558800">
                <a:moveTo>
                  <a:pt x="0" y="279373"/>
                </a:moveTo>
                <a:lnTo>
                  <a:pt x="157777" y="279373"/>
                </a:lnTo>
                <a:lnTo>
                  <a:pt x="157777" y="0"/>
                </a:lnTo>
                <a:lnTo>
                  <a:pt x="473333" y="0"/>
                </a:lnTo>
                <a:lnTo>
                  <a:pt x="473333" y="279373"/>
                </a:lnTo>
                <a:lnTo>
                  <a:pt x="631111" y="279373"/>
                </a:lnTo>
                <a:lnTo>
                  <a:pt x="315555" y="558746"/>
                </a:lnTo>
                <a:lnTo>
                  <a:pt x="0" y="279373"/>
                </a:lnTo>
                <a:close/>
              </a:path>
            </a:pathLst>
          </a:custGeom>
          <a:ln w="9525">
            <a:solidFill>
              <a:srgbClr val="6C6E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278529" y="1566445"/>
            <a:ext cx="5770880" cy="339090"/>
          </a:xfrm>
          <a:prstGeom prst="rect">
            <a:avLst/>
          </a:prstGeom>
          <a:ln w="19050">
            <a:solidFill>
              <a:srgbClr val="6C6E6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380365">
              <a:lnSpc>
                <a:spcPct val="100000"/>
              </a:lnSpc>
              <a:spcBef>
                <a:spcPts val="315"/>
              </a:spcBef>
            </a:pPr>
            <a:r>
              <a:rPr dirty="0" sz="1600" spc="-5" i="1">
                <a:latin typeface="Arial"/>
                <a:cs typeface="Arial"/>
              </a:rPr>
              <a:t>Anatomy </a:t>
            </a:r>
            <a:r>
              <a:rPr dirty="0" sz="1600" i="1">
                <a:latin typeface="Arial"/>
                <a:cs typeface="Arial"/>
              </a:rPr>
              <a:t>considered </a:t>
            </a:r>
            <a:r>
              <a:rPr dirty="0" sz="1600" spc="-5" i="1">
                <a:latin typeface="Arial"/>
                <a:cs typeface="Arial"/>
              </a:rPr>
              <a:t>not </a:t>
            </a:r>
            <a:r>
              <a:rPr dirty="0" sz="1600" i="1">
                <a:latin typeface="Arial"/>
                <a:cs typeface="Arial"/>
              </a:rPr>
              <a:t>suitable </a:t>
            </a:r>
            <a:r>
              <a:rPr dirty="0" sz="1600" spc="-5" i="1">
                <a:latin typeface="Arial"/>
                <a:cs typeface="Arial"/>
              </a:rPr>
              <a:t>at prescreening: </a:t>
            </a:r>
            <a:r>
              <a:rPr dirty="0" sz="1600" b="1" i="1">
                <a:latin typeface="Arial"/>
                <a:cs typeface="Arial"/>
              </a:rPr>
              <a:t>N =</a:t>
            </a:r>
            <a:r>
              <a:rPr dirty="0" sz="1600" spc="-25" b="1" i="1">
                <a:latin typeface="Arial"/>
                <a:cs typeface="Arial"/>
              </a:rPr>
              <a:t> </a:t>
            </a:r>
            <a:r>
              <a:rPr dirty="0" sz="1600" b="1" i="1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40647" y="1676769"/>
            <a:ext cx="538480" cy="118110"/>
          </a:xfrm>
          <a:custGeom>
            <a:avLst/>
            <a:gdLst/>
            <a:ahLst/>
            <a:cxnLst/>
            <a:rect l="l" t="t" r="r" b="b"/>
            <a:pathLst>
              <a:path w="538479" h="118110">
                <a:moveTo>
                  <a:pt x="487471" y="58954"/>
                </a:moveTo>
                <a:lnTo>
                  <a:pt x="424018" y="21939"/>
                </a:lnTo>
                <a:lnTo>
                  <a:pt x="421971" y="14163"/>
                </a:lnTo>
                <a:lnTo>
                  <a:pt x="429040" y="2046"/>
                </a:lnTo>
                <a:lnTo>
                  <a:pt x="436816" y="0"/>
                </a:lnTo>
                <a:lnTo>
                  <a:pt x="516109" y="46254"/>
                </a:lnTo>
                <a:lnTo>
                  <a:pt x="512677" y="46254"/>
                </a:lnTo>
                <a:lnTo>
                  <a:pt x="512677" y="47984"/>
                </a:lnTo>
                <a:lnTo>
                  <a:pt x="506276" y="47984"/>
                </a:lnTo>
                <a:lnTo>
                  <a:pt x="487471" y="58954"/>
                </a:lnTo>
                <a:close/>
              </a:path>
              <a:path w="538479" h="118110">
                <a:moveTo>
                  <a:pt x="465699" y="71654"/>
                </a:moveTo>
                <a:lnTo>
                  <a:pt x="0" y="71654"/>
                </a:lnTo>
                <a:lnTo>
                  <a:pt x="0" y="46254"/>
                </a:lnTo>
                <a:lnTo>
                  <a:pt x="465699" y="46254"/>
                </a:lnTo>
                <a:lnTo>
                  <a:pt x="487471" y="58954"/>
                </a:lnTo>
                <a:lnTo>
                  <a:pt x="465699" y="71654"/>
                </a:lnTo>
                <a:close/>
              </a:path>
              <a:path w="538479" h="118110">
                <a:moveTo>
                  <a:pt x="516109" y="71654"/>
                </a:moveTo>
                <a:lnTo>
                  <a:pt x="512677" y="71654"/>
                </a:lnTo>
                <a:lnTo>
                  <a:pt x="512677" y="46254"/>
                </a:lnTo>
                <a:lnTo>
                  <a:pt x="516109" y="46254"/>
                </a:lnTo>
                <a:lnTo>
                  <a:pt x="537880" y="58954"/>
                </a:lnTo>
                <a:lnTo>
                  <a:pt x="516109" y="71654"/>
                </a:lnTo>
                <a:close/>
              </a:path>
              <a:path w="538479" h="118110">
                <a:moveTo>
                  <a:pt x="506276" y="69924"/>
                </a:moveTo>
                <a:lnTo>
                  <a:pt x="487471" y="58954"/>
                </a:lnTo>
                <a:lnTo>
                  <a:pt x="506276" y="47984"/>
                </a:lnTo>
                <a:lnTo>
                  <a:pt x="506276" y="69924"/>
                </a:lnTo>
                <a:close/>
              </a:path>
              <a:path w="538479" h="118110">
                <a:moveTo>
                  <a:pt x="512677" y="69924"/>
                </a:moveTo>
                <a:lnTo>
                  <a:pt x="506276" y="69924"/>
                </a:lnTo>
                <a:lnTo>
                  <a:pt x="506276" y="47984"/>
                </a:lnTo>
                <a:lnTo>
                  <a:pt x="512677" y="47984"/>
                </a:lnTo>
                <a:lnTo>
                  <a:pt x="512677" y="69924"/>
                </a:lnTo>
                <a:close/>
              </a:path>
              <a:path w="538479" h="118110">
                <a:moveTo>
                  <a:pt x="436816" y="117908"/>
                </a:moveTo>
                <a:lnTo>
                  <a:pt x="429040" y="115861"/>
                </a:lnTo>
                <a:lnTo>
                  <a:pt x="421971" y="103744"/>
                </a:lnTo>
                <a:lnTo>
                  <a:pt x="424018" y="95968"/>
                </a:lnTo>
                <a:lnTo>
                  <a:pt x="487471" y="58954"/>
                </a:lnTo>
                <a:lnTo>
                  <a:pt x="506276" y="69924"/>
                </a:lnTo>
                <a:lnTo>
                  <a:pt x="512677" y="69924"/>
                </a:lnTo>
                <a:lnTo>
                  <a:pt x="512677" y="71654"/>
                </a:lnTo>
                <a:lnTo>
                  <a:pt x="516109" y="71654"/>
                </a:lnTo>
                <a:lnTo>
                  <a:pt x="436816" y="117908"/>
                </a:lnTo>
                <a:close/>
              </a:path>
            </a:pathLst>
          </a:custGeom>
          <a:solidFill>
            <a:srgbClr val="3C3C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18237" y="2821972"/>
            <a:ext cx="561340" cy="382905"/>
          </a:xfrm>
          <a:custGeom>
            <a:avLst/>
            <a:gdLst/>
            <a:ahLst/>
            <a:cxnLst/>
            <a:rect l="l" t="t" r="r" b="b"/>
            <a:pathLst>
              <a:path w="561339" h="382905">
                <a:moveTo>
                  <a:pt x="0" y="191180"/>
                </a:moveTo>
                <a:lnTo>
                  <a:pt x="140199" y="191180"/>
                </a:lnTo>
                <a:lnTo>
                  <a:pt x="140199" y="0"/>
                </a:lnTo>
                <a:lnTo>
                  <a:pt x="420597" y="0"/>
                </a:lnTo>
                <a:lnTo>
                  <a:pt x="420597" y="191180"/>
                </a:lnTo>
                <a:lnTo>
                  <a:pt x="560796" y="191180"/>
                </a:lnTo>
                <a:lnTo>
                  <a:pt x="280398" y="382361"/>
                </a:lnTo>
                <a:lnTo>
                  <a:pt x="0" y="191180"/>
                </a:lnTo>
                <a:close/>
              </a:path>
            </a:pathLst>
          </a:custGeom>
          <a:ln w="9524">
            <a:solidFill>
              <a:srgbClr val="6C6E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09536" y="3942887"/>
            <a:ext cx="569595" cy="400685"/>
          </a:xfrm>
          <a:custGeom>
            <a:avLst/>
            <a:gdLst/>
            <a:ahLst/>
            <a:cxnLst/>
            <a:rect l="l" t="t" r="r" b="b"/>
            <a:pathLst>
              <a:path w="569595" h="400685">
                <a:moveTo>
                  <a:pt x="0" y="200256"/>
                </a:moveTo>
                <a:lnTo>
                  <a:pt x="142374" y="200256"/>
                </a:lnTo>
                <a:lnTo>
                  <a:pt x="142374" y="0"/>
                </a:lnTo>
                <a:lnTo>
                  <a:pt x="427122" y="0"/>
                </a:lnTo>
                <a:lnTo>
                  <a:pt x="427122" y="200256"/>
                </a:lnTo>
                <a:lnTo>
                  <a:pt x="569496" y="200256"/>
                </a:lnTo>
                <a:lnTo>
                  <a:pt x="284748" y="400512"/>
                </a:lnTo>
                <a:lnTo>
                  <a:pt x="0" y="200256"/>
                </a:lnTo>
                <a:close/>
              </a:path>
            </a:pathLst>
          </a:custGeom>
          <a:ln w="9525">
            <a:solidFill>
              <a:srgbClr val="6C6E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981912" y="2654327"/>
            <a:ext cx="3638550" cy="1477645"/>
          </a:xfrm>
          <a:prstGeom prst="rect">
            <a:avLst/>
          </a:prstGeom>
          <a:ln w="19050">
            <a:solidFill>
              <a:srgbClr val="6C6E6F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dirty="0" sz="1800" spc="-5" i="1">
                <a:latin typeface="Arial"/>
                <a:cs typeface="Arial"/>
              </a:rPr>
              <a:t>End of </a:t>
            </a:r>
            <a:r>
              <a:rPr dirty="0" sz="1800" i="1">
                <a:latin typeface="Arial"/>
                <a:cs typeface="Arial"/>
              </a:rPr>
              <a:t>study &lt; 2 yrs: </a:t>
            </a:r>
            <a:r>
              <a:rPr dirty="0" sz="1800" b="1" i="1">
                <a:latin typeface="Arial"/>
                <a:cs typeface="Arial"/>
              </a:rPr>
              <a:t>N =</a:t>
            </a:r>
            <a:r>
              <a:rPr dirty="0" sz="1800" spc="-65" b="1" i="1">
                <a:latin typeface="Arial"/>
                <a:cs typeface="Arial"/>
              </a:rPr>
              <a:t> </a:t>
            </a:r>
            <a:r>
              <a:rPr dirty="0" sz="1800" spc="-5" b="1" i="1">
                <a:latin typeface="Arial"/>
                <a:cs typeface="Arial"/>
              </a:rPr>
              <a:t>221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427990" indent="-113030">
              <a:lnSpc>
                <a:spcPct val="100000"/>
              </a:lnSpc>
              <a:buSzPct val="102777"/>
              <a:buFont typeface="Arial"/>
              <a:buChar char="•"/>
              <a:tabLst>
                <a:tab pos="427990" algn="l"/>
                <a:tab pos="1838325" algn="l"/>
              </a:tabLst>
            </a:pPr>
            <a:r>
              <a:rPr dirty="0" sz="1800" spc="-5" i="1">
                <a:latin typeface="Arial"/>
                <a:cs typeface="Arial"/>
              </a:rPr>
              <a:t>Deceased:	</a:t>
            </a:r>
            <a:r>
              <a:rPr dirty="0" sz="1800" b="1" i="1">
                <a:latin typeface="Arial"/>
                <a:cs typeface="Arial"/>
              </a:rPr>
              <a:t>N =</a:t>
            </a:r>
            <a:r>
              <a:rPr dirty="0" sz="1800" spc="-30" b="1" i="1">
                <a:latin typeface="Arial"/>
                <a:cs typeface="Arial"/>
              </a:rPr>
              <a:t> </a:t>
            </a:r>
            <a:r>
              <a:rPr dirty="0" sz="1800" spc="-5" b="1" i="1">
                <a:latin typeface="Arial"/>
                <a:cs typeface="Arial"/>
              </a:rPr>
              <a:t>161</a:t>
            </a:r>
            <a:endParaRPr sz="1800">
              <a:latin typeface="Arial"/>
              <a:cs typeface="Arial"/>
            </a:endParaRPr>
          </a:p>
          <a:p>
            <a:pPr marL="427990" indent="-113030">
              <a:lnSpc>
                <a:spcPct val="100000"/>
              </a:lnSpc>
              <a:buSzPct val="102777"/>
              <a:buFont typeface="Arial"/>
              <a:buChar char="•"/>
              <a:tabLst>
                <a:tab pos="427990" algn="l"/>
                <a:tab pos="1824989" algn="l"/>
              </a:tabLst>
            </a:pPr>
            <a:r>
              <a:rPr dirty="0" sz="1800" spc="-5" i="1">
                <a:latin typeface="Arial"/>
                <a:cs typeface="Arial"/>
              </a:rPr>
              <a:t>Withdrawn:	</a:t>
            </a:r>
            <a:r>
              <a:rPr dirty="0" sz="1800" b="1" i="1">
                <a:latin typeface="Arial"/>
                <a:cs typeface="Arial"/>
              </a:rPr>
              <a:t>N =</a:t>
            </a:r>
            <a:r>
              <a:rPr dirty="0" sz="1800" spc="-114" b="1" i="1">
                <a:latin typeface="Arial"/>
                <a:cs typeface="Arial"/>
              </a:rPr>
              <a:t> </a:t>
            </a:r>
            <a:r>
              <a:rPr dirty="0" sz="1800" spc="-5" b="1" i="1">
                <a:latin typeface="Arial"/>
                <a:cs typeface="Arial"/>
              </a:rPr>
              <a:t>18</a:t>
            </a:r>
            <a:endParaRPr sz="1800">
              <a:latin typeface="Arial"/>
              <a:cs typeface="Arial"/>
            </a:endParaRPr>
          </a:p>
          <a:p>
            <a:pPr marL="427990" indent="-113030">
              <a:lnSpc>
                <a:spcPct val="100000"/>
              </a:lnSpc>
              <a:buSzPct val="102777"/>
              <a:buFont typeface="Arial"/>
              <a:buChar char="•"/>
              <a:tabLst>
                <a:tab pos="427990" algn="l"/>
                <a:tab pos="1799589" algn="l"/>
              </a:tabLst>
            </a:pPr>
            <a:r>
              <a:rPr dirty="0" sz="1800" spc="-5" i="1">
                <a:latin typeface="Arial"/>
                <a:cs typeface="Arial"/>
              </a:rPr>
              <a:t>Lost to FU:	</a:t>
            </a:r>
            <a:r>
              <a:rPr dirty="0" sz="1800" b="1" i="1">
                <a:latin typeface="Arial"/>
                <a:cs typeface="Arial"/>
              </a:rPr>
              <a:t>N =</a:t>
            </a:r>
            <a:r>
              <a:rPr dirty="0" sz="1800" spc="-114" b="1" i="1">
                <a:latin typeface="Arial"/>
                <a:cs typeface="Arial"/>
              </a:rPr>
              <a:t> </a:t>
            </a:r>
            <a:r>
              <a:rPr dirty="0" sz="1800" spc="-5" b="1" i="1">
                <a:latin typeface="Arial"/>
                <a:cs typeface="Arial"/>
              </a:rPr>
              <a:t>42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671429" y="4224758"/>
            <a:ext cx="569595" cy="400685"/>
          </a:xfrm>
          <a:custGeom>
            <a:avLst/>
            <a:gdLst/>
            <a:ahLst/>
            <a:cxnLst/>
            <a:rect l="l" t="t" r="r" b="b"/>
            <a:pathLst>
              <a:path w="569595" h="400685">
                <a:moveTo>
                  <a:pt x="0" y="200256"/>
                </a:moveTo>
                <a:lnTo>
                  <a:pt x="142374" y="200256"/>
                </a:lnTo>
                <a:lnTo>
                  <a:pt x="142374" y="0"/>
                </a:lnTo>
                <a:lnTo>
                  <a:pt x="427122" y="0"/>
                </a:lnTo>
                <a:lnTo>
                  <a:pt x="427122" y="200256"/>
                </a:lnTo>
                <a:lnTo>
                  <a:pt x="569497" y="200256"/>
                </a:lnTo>
                <a:lnTo>
                  <a:pt x="284748" y="400512"/>
                </a:lnTo>
                <a:lnTo>
                  <a:pt x="0" y="200256"/>
                </a:lnTo>
                <a:close/>
              </a:path>
            </a:pathLst>
          </a:custGeom>
          <a:ln w="9525">
            <a:solidFill>
              <a:srgbClr val="6C6E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943180" y="5410200"/>
            <a:ext cx="3822065" cy="2540"/>
          </a:xfrm>
          <a:custGeom>
            <a:avLst/>
            <a:gdLst/>
            <a:ahLst/>
            <a:cxnLst/>
            <a:rect l="l" t="t" r="r" b="b"/>
            <a:pathLst>
              <a:path w="3822065" h="2539">
                <a:moveTo>
                  <a:pt x="0" y="0"/>
                </a:moveTo>
                <a:lnTo>
                  <a:pt x="3821745" y="19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269127" y="3452242"/>
            <a:ext cx="635000" cy="118110"/>
          </a:xfrm>
          <a:custGeom>
            <a:avLst/>
            <a:gdLst/>
            <a:ahLst/>
            <a:cxnLst/>
            <a:rect l="l" t="t" r="r" b="b"/>
            <a:pathLst>
              <a:path w="635000" h="118110">
                <a:moveTo>
                  <a:pt x="613039" y="46252"/>
                </a:moveTo>
                <a:lnTo>
                  <a:pt x="609607" y="46252"/>
                </a:lnTo>
                <a:lnTo>
                  <a:pt x="609608" y="71652"/>
                </a:lnTo>
                <a:lnTo>
                  <a:pt x="562632" y="71652"/>
                </a:lnTo>
                <a:lnTo>
                  <a:pt x="520949" y="95968"/>
                </a:lnTo>
                <a:lnTo>
                  <a:pt x="518903" y="103745"/>
                </a:lnTo>
                <a:lnTo>
                  <a:pt x="525972" y="115862"/>
                </a:lnTo>
                <a:lnTo>
                  <a:pt x="533748" y="117908"/>
                </a:lnTo>
                <a:lnTo>
                  <a:pt x="634812" y="58952"/>
                </a:lnTo>
                <a:lnTo>
                  <a:pt x="613039" y="46252"/>
                </a:lnTo>
                <a:close/>
              </a:path>
              <a:path w="635000" h="118110">
                <a:moveTo>
                  <a:pt x="562628" y="46252"/>
                </a:moveTo>
                <a:lnTo>
                  <a:pt x="0" y="46252"/>
                </a:lnTo>
                <a:lnTo>
                  <a:pt x="0" y="71652"/>
                </a:lnTo>
                <a:lnTo>
                  <a:pt x="562632" y="71652"/>
                </a:lnTo>
                <a:lnTo>
                  <a:pt x="584401" y="58953"/>
                </a:lnTo>
                <a:lnTo>
                  <a:pt x="562628" y="46252"/>
                </a:lnTo>
                <a:close/>
              </a:path>
              <a:path w="635000" h="118110">
                <a:moveTo>
                  <a:pt x="584401" y="58953"/>
                </a:moveTo>
                <a:lnTo>
                  <a:pt x="562632" y="71652"/>
                </a:lnTo>
                <a:lnTo>
                  <a:pt x="609608" y="71652"/>
                </a:lnTo>
                <a:lnTo>
                  <a:pt x="609608" y="69923"/>
                </a:lnTo>
                <a:lnTo>
                  <a:pt x="603207" y="69923"/>
                </a:lnTo>
                <a:lnTo>
                  <a:pt x="584401" y="58953"/>
                </a:lnTo>
                <a:close/>
              </a:path>
              <a:path w="635000" h="118110">
                <a:moveTo>
                  <a:pt x="603207" y="47983"/>
                </a:moveTo>
                <a:lnTo>
                  <a:pt x="584401" y="58953"/>
                </a:lnTo>
                <a:lnTo>
                  <a:pt x="603207" y="69923"/>
                </a:lnTo>
                <a:lnTo>
                  <a:pt x="603207" y="47983"/>
                </a:lnTo>
                <a:close/>
              </a:path>
              <a:path w="635000" h="118110">
                <a:moveTo>
                  <a:pt x="609607" y="47983"/>
                </a:moveTo>
                <a:lnTo>
                  <a:pt x="603207" y="47983"/>
                </a:lnTo>
                <a:lnTo>
                  <a:pt x="603207" y="69923"/>
                </a:lnTo>
                <a:lnTo>
                  <a:pt x="609608" y="69923"/>
                </a:lnTo>
                <a:lnTo>
                  <a:pt x="609607" y="47983"/>
                </a:lnTo>
                <a:close/>
              </a:path>
              <a:path w="635000" h="118110">
                <a:moveTo>
                  <a:pt x="609607" y="46252"/>
                </a:moveTo>
                <a:lnTo>
                  <a:pt x="562628" y="46252"/>
                </a:lnTo>
                <a:lnTo>
                  <a:pt x="584403" y="58952"/>
                </a:lnTo>
                <a:lnTo>
                  <a:pt x="603207" y="47983"/>
                </a:lnTo>
                <a:lnTo>
                  <a:pt x="609607" y="47983"/>
                </a:lnTo>
                <a:lnTo>
                  <a:pt x="609607" y="46252"/>
                </a:lnTo>
                <a:close/>
              </a:path>
              <a:path w="635000" h="118110">
                <a:moveTo>
                  <a:pt x="533746" y="0"/>
                </a:moveTo>
                <a:lnTo>
                  <a:pt x="525969" y="2046"/>
                </a:lnTo>
                <a:lnTo>
                  <a:pt x="518902" y="14163"/>
                </a:lnTo>
                <a:lnTo>
                  <a:pt x="520948" y="21940"/>
                </a:lnTo>
                <a:lnTo>
                  <a:pt x="562628" y="46252"/>
                </a:lnTo>
                <a:lnTo>
                  <a:pt x="613039" y="46252"/>
                </a:lnTo>
                <a:lnTo>
                  <a:pt x="533746" y="0"/>
                </a:lnTo>
                <a:close/>
              </a:path>
            </a:pathLst>
          </a:custGeom>
          <a:solidFill>
            <a:srgbClr val="3C3C3B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0673" y="298518"/>
            <a:ext cx="96297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>
                <a:latin typeface="Mangal"/>
                <a:cs typeface="Mangal"/>
              </a:rPr>
              <a:t>–</a:t>
            </a:r>
            <a:r>
              <a:rPr dirty="0" spc="-819">
                <a:latin typeface="Mangal"/>
                <a:cs typeface="Mangal"/>
              </a:rPr>
              <a:t> </a:t>
            </a:r>
            <a:r>
              <a:rPr dirty="0" spc="-10"/>
              <a:t>Stroke </a:t>
            </a:r>
            <a:r>
              <a:rPr dirty="0" spc="-5"/>
              <a:t>risk profile in AF patients</a:t>
            </a:r>
          </a:p>
        </p:txBody>
      </p:sp>
      <p:sp>
        <p:nvSpPr>
          <p:cNvPr id="3" name="object 3"/>
          <p:cNvSpPr/>
          <p:nvPr/>
        </p:nvSpPr>
        <p:spPr>
          <a:xfrm>
            <a:off x="2938421" y="6501535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673" y="0"/>
                </a:lnTo>
              </a:path>
            </a:pathLst>
          </a:custGeom>
          <a:ln w="32209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38421" y="6485430"/>
            <a:ext cx="208915" cy="32384"/>
          </a:xfrm>
          <a:custGeom>
            <a:avLst/>
            <a:gdLst/>
            <a:ahLst/>
            <a:cxnLst/>
            <a:rect l="l" t="t" r="r" b="b"/>
            <a:pathLst>
              <a:path w="208914" h="32384">
                <a:moveTo>
                  <a:pt x="0" y="0"/>
                </a:moveTo>
                <a:lnTo>
                  <a:pt x="208673" y="0"/>
                </a:lnTo>
                <a:lnTo>
                  <a:pt x="208673" y="32209"/>
                </a:lnTo>
                <a:lnTo>
                  <a:pt x="0" y="3220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68778" y="6421010"/>
            <a:ext cx="208915" cy="97155"/>
          </a:xfrm>
          <a:custGeom>
            <a:avLst/>
            <a:gdLst/>
            <a:ahLst/>
            <a:cxnLst/>
            <a:rect l="l" t="t" r="r" b="b"/>
            <a:pathLst>
              <a:path w="208914" h="97154">
                <a:moveTo>
                  <a:pt x="0" y="0"/>
                </a:moveTo>
                <a:lnTo>
                  <a:pt x="208673" y="0"/>
                </a:lnTo>
                <a:lnTo>
                  <a:pt x="208673" y="96628"/>
                </a:lnTo>
                <a:lnTo>
                  <a:pt x="0" y="96628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68778" y="6421010"/>
            <a:ext cx="208915" cy="97155"/>
          </a:xfrm>
          <a:custGeom>
            <a:avLst/>
            <a:gdLst/>
            <a:ahLst/>
            <a:cxnLst/>
            <a:rect l="l" t="t" r="r" b="b"/>
            <a:pathLst>
              <a:path w="208914" h="97154">
                <a:moveTo>
                  <a:pt x="0" y="0"/>
                </a:moveTo>
                <a:lnTo>
                  <a:pt x="208673" y="0"/>
                </a:lnTo>
                <a:lnTo>
                  <a:pt x="208673" y="96628"/>
                </a:lnTo>
                <a:lnTo>
                  <a:pt x="0" y="966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99135" y="6163333"/>
            <a:ext cx="208915" cy="354330"/>
          </a:xfrm>
          <a:custGeom>
            <a:avLst/>
            <a:gdLst/>
            <a:ahLst/>
            <a:cxnLst/>
            <a:rect l="l" t="t" r="r" b="b"/>
            <a:pathLst>
              <a:path w="208914" h="354329">
                <a:moveTo>
                  <a:pt x="0" y="0"/>
                </a:moveTo>
                <a:lnTo>
                  <a:pt x="208673" y="0"/>
                </a:lnTo>
                <a:lnTo>
                  <a:pt x="208673" y="354306"/>
                </a:lnTo>
                <a:lnTo>
                  <a:pt x="0" y="354306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99135" y="6163333"/>
            <a:ext cx="208915" cy="354330"/>
          </a:xfrm>
          <a:custGeom>
            <a:avLst/>
            <a:gdLst/>
            <a:ahLst/>
            <a:cxnLst/>
            <a:rect l="l" t="t" r="r" b="b"/>
            <a:pathLst>
              <a:path w="208914" h="354329">
                <a:moveTo>
                  <a:pt x="0" y="0"/>
                </a:moveTo>
                <a:lnTo>
                  <a:pt x="208673" y="0"/>
                </a:lnTo>
                <a:lnTo>
                  <a:pt x="208673" y="354306"/>
                </a:lnTo>
                <a:lnTo>
                  <a:pt x="0" y="35430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29492" y="6002284"/>
            <a:ext cx="208915" cy="515620"/>
          </a:xfrm>
          <a:custGeom>
            <a:avLst/>
            <a:gdLst/>
            <a:ahLst/>
            <a:cxnLst/>
            <a:rect l="l" t="t" r="r" b="b"/>
            <a:pathLst>
              <a:path w="208914" h="515620">
                <a:moveTo>
                  <a:pt x="0" y="0"/>
                </a:moveTo>
                <a:lnTo>
                  <a:pt x="208673" y="0"/>
                </a:lnTo>
                <a:lnTo>
                  <a:pt x="208673" y="515355"/>
                </a:lnTo>
                <a:lnTo>
                  <a:pt x="0" y="515355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29492" y="6002284"/>
            <a:ext cx="208915" cy="515620"/>
          </a:xfrm>
          <a:custGeom>
            <a:avLst/>
            <a:gdLst/>
            <a:ahLst/>
            <a:cxnLst/>
            <a:rect l="l" t="t" r="r" b="b"/>
            <a:pathLst>
              <a:path w="208914" h="515620">
                <a:moveTo>
                  <a:pt x="0" y="0"/>
                </a:moveTo>
                <a:lnTo>
                  <a:pt x="208673" y="0"/>
                </a:lnTo>
                <a:lnTo>
                  <a:pt x="208673" y="515355"/>
                </a:lnTo>
                <a:lnTo>
                  <a:pt x="0" y="51535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59848" y="5744606"/>
            <a:ext cx="208915" cy="773430"/>
          </a:xfrm>
          <a:custGeom>
            <a:avLst/>
            <a:gdLst/>
            <a:ahLst/>
            <a:cxnLst/>
            <a:rect l="l" t="t" r="r" b="b"/>
            <a:pathLst>
              <a:path w="208914" h="773429">
                <a:moveTo>
                  <a:pt x="0" y="0"/>
                </a:moveTo>
                <a:lnTo>
                  <a:pt x="208673" y="0"/>
                </a:lnTo>
                <a:lnTo>
                  <a:pt x="208673" y="773032"/>
                </a:lnTo>
                <a:lnTo>
                  <a:pt x="0" y="773032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59848" y="5744606"/>
            <a:ext cx="208915" cy="773430"/>
          </a:xfrm>
          <a:custGeom>
            <a:avLst/>
            <a:gdLst/>
            <a:ahLst/>
            <a:cxnLst/>
            <a:rect l="l" t="t" r="r" b="b"/>
            <a:pathLst>
              <a:path w="208914" h="773429">
                <a:moveTo>
                  <a:pt x="0" y="0"/>
                </a:moveTo>
                <a:lnTo>
                  <a:pt x="208673" y="0"/>
                </a:lnTo>
                <a:lnTo>
                  <a:pt x="208673" y="773032"/>
                </a:lnTo>
                <a:lnTo>
                  <a:pt x="0" y="77303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590205" y="5358090"/>
            <a:ext cx="208915" cy="1160145"/>
          </a:xfrm>
          <a:custGeom>
            <a:avLst/>
            <a:gdLst/>
            <a:ahLst/>
            <a:cxnLst/>
            <a:rect l="l" t="t" r="r" b="b"/>
            <a:pathLst>
              <a:path w="208915" h="1160145">
                <a:moveTo>
                  <a:pt x="0" y="0"/>
                </a:moveTo>
                <a:lnTo>
                  <a:pt x="208673" y="0"/>
                </a:lnTo>
                <a:lnTo>
                  <a:pt x="208673" y="1159548"/>
                </a:lnTo>
                <a:lnTo>
                  <a:pt x="0" y="1159548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590205" y="5358090"/>
            <a:ext cx="208915" cy="1160145"/>
          </a:xfrm>
          <a:custGeom>
            <a:avLst/>
            <a:gdLst/>
            <a:ahLst/>
            <a:cxnLst/>
            <a:rect l="l" t="t" r="r" b="b"/>
            <a:pathLst>
              <a:path w="208915" h="1160145">
                <a:moveTo>
                  <a:pt x="0" y="0"/>
                </a:moveTo>
                <a:lnTo>
                  <a:pt x="208673" y="0"/>
                </a:lnTo>
                <a:lnTo>
                  <a:pt x="208673" y="1159548"/>
                </a:lnTo>
                <a:lnTo>
                  <a:pt x="0" y="11595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20562" y="4955468"/>
            <a:ext cx="208915" cy="1562735"/>
          </a:xfrm>
          <a:custGeom>
            <a:avLst/>
            <a:gdLst/>
            <a:ahLst/>
            <a:cxnLst/>
            <a:rect l="l" t="t" r="r" b="b"/>
            <a:pathLst>
              <a:path w="208915" h="1562734">
                <a:moveTo>
                  <a:pt x="0" y="0"/>
                </a:moveTo>
                <a:lnTo>
                  <a:pt x="208673" y="0"/>
                </a:lnTo>
                <a:lnTo>
                  <a:pt x="208673" y="1562170"/>
                </a:lnTo>
                <a:lnTo>
                  <a:pt x="0" y="1562170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20562" y="4955468"/>
            <a:ext cx="208915" cy="1562735"/>
          </a:xfrm>
          <a:custGeom>
            <a:avLst/>
            <a:gdLst/>
            <a:ahLst/>
            <a:cxnLst/>
            <a:rect l="l" t="t" r="r" b="b"/>
            <a:pathLst>
              <a:path w="208915" h="1562734">
                <a:moveTo>
                  <a:pt x="0" y="0"/>
                </a:moveTo>
                <a:lnTo>
                  <a:pt x="208673" y="0"/>
                </a:lnTo>
                <a:lnTo>
                  <a:pt x="208673" y="1562170"/>
                </a:lnTo>
                <a:lnTo>
                  <a:pt x="0" y="156217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050919" y="4713895"/>
            <a:ext cx="208915" cy="1804035"/>
          </a:xfrm>
          <a:custGeom>
            <a:avLst/>
            <a:gdLst/>
            <a:ahLst/>
            <a:cxnLst/>
            <a:rect l="l" t="t" r="r" b="b"/>
            <a:pathLst>
              <a:path w="208915" h="1804034">
                <a:moveTo>
                  <a:pt x="0" y="0"/>
                </a:moveTo>
                <a:lnTo>
                  <a:pt x="208673" y="0"/>
                </a:lnTo>
                <a:lnTo>
                  <a:pt x="208673" y="1803743"/>
                </a:lnTo>
                <a:lnTo>
                  <a:pt x="0" y="180374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50919" y="4713895"/>
            <a:ext cx="208915" cy="1804035"/>
          </a:xfrm>
          <a:custGeom>
            <a:avLst/>
            <a:gdLst/>
            <a:ahLst/>
            <a:cxnLst/>
            <a:rect l="l" t="t" r="r" b="b"/>
            <a:pathLst>
              <a:path w="208915" h="1804034">
                <a:moveTo>
                  <a:pt x="0" y="0"/>
                </a:moveTo>
                <a:lnTo>
                  <a:pt x="208673" y="0"/>
                </a:lnTo>
                <a:lnTo>
                  <a:pt x="208673" y="1803743"/>
                </a:lnTo>
                <a:lnTo>
                  <a:pt x="0" y="180374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781276" y="4778315"/>
            <a:ext cx="208915" cy="1739900"/>
          </a:xfrm>
          <a:custGeom>
            <a:avLst/>
            <a:gdLst/>
            <a:ahLst/>
            <a:cxnLst/>
            <a:rect l="l" t="t" r="r" b="b"/>
            <a:pathLst>
              <a:path w="208915" h="1739900">
                <a:moveTo>
                  <a:pt x="0" y="0"/>
                </a:moveTo>
                <a:lnTo>
                  <a:pt x="208673" y="0"/>
                </a:lnTo>
                <a:lnTo>
                  <a:pt x="208673" y="1739324"/>
                </a:lnTo>
                <a:lnTo>
                  <a:pt x="0" y="1739324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781276" y="4778315"/>
            <a:ext cx="208915" cy="1739900"/>
          </a:xfrm>
          <a:custGeom>
            <a:avLst/>
            <a:gdLst/>
            <a:ahLst/>
            <a:cxnLst/>
            <a:rect l="l" t="t" r="r" b="b"/>
            <a:pathLst>
              <a:path w="208915" h="1739900">
                <a:moveTo>
                  <a:pt x="0" y="0"/>
                </a:moveTo>
                <a:lnTo>
                  <a:pt x="208673" y="0"/>
                </a:lnTo>
                <a:lnTo>
                  <a:pt x="208673" y="1739324"/>
                </a:lnTo>
                <a:lnTo>
                  <a:pt x="0" y="173932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511633" y="4548016"/>
            <a:ext cx="208915" cy="1969770"/>
          </a:xfrm>
          <a:custGeom>
            <a:avLst/>
            <a:gdLst/>
            <a:ahLst/>
            <a:cxnLst/>
            <a:rect l="l" t="t" r="r" b="b"/>
            <a:pathLst>
              <a:path w="208915" h="1969770">
                <a:moveTo>
                  <a:pt x="0" y="0"/>
                </a:moveTo>
                <a:lnTo>
                  <a:pt x="208673" y="0"/>
                </a:lnTo>
                <a:lnTo>
                  <a:pt x="208673" y="1969623"/>
                </a:lnTo>
                <a:lnTo>
                  <a:pt x="0" y="196962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511633" y="4548016"/>
            <a:ext cx="208915" cy="1969770"/>
          </a:xfrm>
          <a:custGeom>
            <a:avLst/>
            <a:gdLst/>
            <a:ahLst/>
            <a:cxnLst/>
            <a:rect l="l" t="t" r="r" b="b"/>
            <a:pathLst>
              <a:path w="208915" h="1969770">
                <a:moveTo>
                  <a:pt x="0" y="0"/>
                </a:moveTo>
                <a:lnTo>
                  <a:pt x="208673" y="0"/>
                </a:lnTo>
                <a:lnTo>
                  <a:pt x="208673" y="1969623"/>
                </a:lnTo>
                <a:lnTo>
                  <a:pt x="0" y="196962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47094" y="6501535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673" y="0"/>
                </a:lnTo>
              </a:path>
            </a:pathLst>
          </a:custGeom>
          <a:ln w="32209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47094" y="6485430"/>
            <a:ext cx="208915" cy="32384"/>
          </a:xfrm>
          <a:custGeom>
            <a:avLst/>
            <a:gdLst/>
            <a:ahLst/>
            <a:cxnLst/>
            <a:rect l="l" t="t" r="r" b="b"/>
            <a:pathLst>
              <a:path w="208914" h="32384">
                <a:moveTo>
                  <a:pt x="0" y="0"/>
                </a:moveTo>
                <a:lnTo>
                  <a:pt x="208673" y="0"/>
                </a:lnTo>
                <a:lnTo>
                  <a:pt x="208673" y="32209"/>
                </a:lnTo>
                <a:lnTo>
                  <a:pt x="0" y="3220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877451" y="6421010"/>
            <a:ext cx="208915" cy="97155"/>
          </a:xfrm>
          <a:custGeom>
            <a:avLst/>
            <a:gdLst/>
            <a:ahLst/>
            <a:cxnLst/>
            <a:rect l="l" t="t" r="r" b="b"/>
            <a:pathLst>
              <a:path w="208914" h="97154">
                <a:moveTo>
                  <a:pt x="0" y="0"/>
                </a:moveTo>
                <a:lnTo>
                  <a:pt x="208673" y="0"/>
                </a:lnTo>
                <a:lnTo>
                  <a:pt x="208673" y="96628"/>
                </a:lnTo>
                <a:lnTo>
                  <a:pt x="0" y="9662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877451" y="6421010"/>
            <a:ext cx="208915" cy="97155"/>
          </a:xfrm>
          <a:custGeom>
            <a:avLst/>
            <a:gdLst/>
            <a:ahLst/>
            <a:cxnLst/>
            <a:rect l="l" t="t" r="r" b="b"/>
            <a:pathLst>
              <a:path w="208914" h="97154">
                <a:moveTo>
                  <a:pt x="0" y="0"/>
                </a:moveTo>
                <a:lnTo>
                  <a:pt x="208673" y="0"/>
                </a:lnTo>
                <a:lnTo>
                  <a:pt x="208673" y="96628"/>
                </a:lnTo>
                <a:lnTo>
                  <a:pt x="0" y="966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607808" y="6115018"/>
            <a:ext cx="208915" cy="403225"/>
          </a:xfrm>
          <a:custGeom>
            <a:avLst/>
            <a:gdLst/>
            <a:ahLst/>
            <a:cxnLst/>
            <a:rect l="l" t="t" r="r" b="b"/>
            <a:pathLst>
              <a:path w="208914" h="403225">
                <a:moveTo>
                  <a:pt x="0" y="0"/>
                </a:moveTo>
                <a:lnTo>
                  <a:pt x="208673" y="0"/>
                </a:lnTo>
                <a:lnTo>
                  <a:pt x="208673" y="402620"/>
                </a:lnTo>
                <a:lnTo>
                  <a:pt x="0" y="402620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07808" y="6115018"/>
            <a:ext cx="208915" cy="403225"/>
          </a:xfrm>
          <a:custGeom>
            <a:avLst/>
            <a:gdLst/>
            <a:ahLst/>
            <a:cxnLst/>
            <a:rect l="l" t="t" r="r" b="b"/>
            <a:pathLst>
              <a:path w="208914" h="403225">
                <a:moveTo>
                  <a:pt x="0" y="0"/>
                </a:moveTo>
                <a:lnTo>
                  <a:pt x="208673" y="0"/>
                </a:lnTo>
                <a:lnTo>
                  <a:pt x="208673" y="402620"/>
                </a:lnTo>
                <a:lnTo>
                  <a:pt x="0" y="4026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38165" y="5921760"/>
            <a:ext cx="208915" cy="596265"/>
          </a:xfrm>
          <a:custGeom>
            <a:avLst/>
            <a:gdLst/>
            <a:ahLst/>
            <a:cxnLst/>
            <a:rect l="l" t="t" r="r" b="b"/>
            <a:pathLst>
              <a:path w="208914" h="596265">
                <a:moveTo>
                  <a:pt x="0" y="0"/>
                </a:moveTo>
                <a:lnTo>
                  <a:pt x="208673" y="0"/>
                </a:lnTo>
                <a:lnTo>
                  <a:pt x="208673" y="595879"/>
                </a:lnTo>
                <a:lnTo>
                  <a:pt x="0" y="595879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38165" y="5921760"/>
            <a:ext cx="208915" cy="596265"/>
          </a:xfrm>
          <a:custGeom>
            <a:avLst/>
            <a:gdLst/>
            <a:ahLst/>
            <a:cxnLst/>
            <a:rect l="l" t="t" r="r" b="b"/>
            <a:pathLst>
              <a:path w="208914" h="596265">
                <a:moveTo>
                  <a:pt x="0" y="0"/>
                </a:moveTo>
                <a:lnTo>
                  <a:pt x="208673" y="0"/>
                </a:lnTo>
                <a:lnTo>
                  <a:pt x="208673" y="595879"/>
                </a:lnTo>
                <a:lnTo>
                  <a:pt x="0" y="59587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68522" y="5631872"/>
            <a:ext cx="208915" cy="885825"/>
          </a:xfrm>
          <a:custGeom>
            <a:avLst/>
            <a:gdLst/>
            <a:ahLst/>
            <a:cxnLst/>
            <a:rect l="l" t="t" r="r" b="b"/>
            <a:pathLst>
              <a:path w="208914" h="885825">
                <a:moveTo>
                  <a:pt x="0" y="0"/>
                </a:moveTo>
                <a:lnTo>
                  <a:pt x="208673" y="0"/>
                </a:lnTo>
                <a:lnTo>
                  <a:pt x="208673" y="885766"/>
                </a:lnTo>
                <a:lnTo>
                  <a:pt x="0" y="885766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68522" y="5631872"/>
            <a:ext cx="208915" cy="885825"/>
          </a:xfrm>
          <a:custGeom>
            <a:avLst/>
            <a:gdLst/>
            <a:ahLst/>
            <a:cxnLst/>
            <a:rect l="l" t="t" r="r" b="b"/>
            <a:pathLst>
              <a:path w="208914" h="885825">
                <a:moveTo>
                  <a:pt x="0" y="0"/>
                </a:moveTo>
                <a:lnTo>
                  <a:pt x="208673" y="0"/>
                </a:lnTo>
                <a:lnTo>
                  <a:pt x="208673" y="885766"/>
                </a:lnTo>
                <a:lnTo>
                  <a:pt x="0" y="88576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798879" y="5164832"/>
            <a:ext cx="208915" cy="1353185"/>
          </a:xfrm>
          <a:custGeom>
            <a:avLst/>
            <a:gdLst/>
            <a:ahLst/>
            <a:cxnLst/>
            <a:rect l="l" t="t" r="r" b="b"/>
            <a:pathLst>
              <a:path w="208915" h="1353184">
                <a:moveTo>
                  <a:pt x="0" y="0"/>
                </a:moveTo>
                <a:lnTo>
                  <a:pt x="208673" y="0"/>
                </a:lnTo>
                <a:lnTo>
                  <a:pt x="208673" y="1352807"/>
                </a:lnTo>
                <a:lnTo>
                  <a:pt x="0" y="1352807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798879" y="5164832"/>
            <a:ext cx="208915" cy="1353185"/>
          </a:xfrm>
          <a:custGeom>
            <a:avLst/>
            <a:gdLst/>
            <a:ahLst/>
            <a:cxnLst/>
            <a:rect l="l" t="t" r="r" b="b"/>
            <a:pathLst>
              <a:path w="208915" h="1353184">
                <a:moveTo>
                  <a:pt x="0" y="0"/>
                </a:moveTo>
                <a:lnTo>
                  <a:pt x="208673" y="0"/>
                </a:lnTo>
                <a:lnTo>
                  <a:pt x="208673" y="1352807"/>
                </a:lnTo>
                <a:lnTo>
                  <a:pt x="0" y="135280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529235" y="4681686"/>
            <a:ext cx="208915" cy="1836420"/>
          </a:xfrm>
          <a:custGeom>
            <a:avLst/>
            <a:gdLst/>
            <a:ahLst/>
            <a:cxnLst/>
            <a:rect l="l" t="t" r="r" b="b"/>
            <a:pathLst>
              <a:path w="208915" h="1836420">
                <a:moveTo>
                  <a:pt x="0" y="0"/>
                </a:moveTo>
                <a:lnTo>
                  <a:pt x="208673" y="0"/>
                </a:lnTo>
                <a:lnTo>
                  <a:pt x="208673" y="1835953"/>
                </a:lnTo>
                <a:lnTo>
                  <a:pt x="0" y="1835953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529235" y="4681686"/>
            <a:ext cx="208915" cy="1836420"/>
          </a:xfrm>
          <a:custGeom>
            <a:avLst/>
            <a:gdLst/>
            <a:ahLst/>
            <a:cxnLst/>
            <a:rect l="l" t="t" r="r" b="b"/>
            <a:pathLst>
              <a:path w="208915" h="1836420">
                <a:moveTo>
                  <a:pt x="0" y="0"/>
                </a:moveTo>
                <a:lnTo>
                  <a:pt x="208673" y="0"/>
                </a:lnTo>
                <a:lnTo>
                  <a:pt x="208673" y="1835953"/>
                </a:lnTo>
                <a:lnTo>
                  <a:pt x="0" y="183595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259592" y="4407903"/>
            <a:ext cx="208915" cy="2110105"/>
          </a:xfrm>
          <a:custGeom>
            <a:avLst/>
            <a:gdLst/>
            <a:ahLst/>
            <a:cxnLst/>
            <a:rect l="l" t="t" r="r" b="b"/>
            <a:pathLst>
              <a:path w="208915" h="2110104">
                <a:moveTo>
                  <a:pt x="0" y="0"/>
                </a:moveTo>
                <a:lnTo>
                  <a:pt x="208673" y="0"/>
                </a:lnTo>
                <a:lnTo>
                  <a:pt x="208673" y="2109736"/>
                </a:lnTo>
                <a:lnTo>
                  <a:pt x="0" y="2109736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259592" y="4407903"/>
            <a:ext cx="208915" cy="2110105"/>
          </a:xfrm>
          <a:custGeom>
            <a:avLst/>
            <a:gdLst/>
            <a:ahLst/>
            <a:cxnLst/>
            <a:rect l="l" t="t" r="r" b="b"/>
            <a:pathLst>
              <a:path w="208915" h="2110104">
                <a:moveTo>
                  <a:pt x="0" y="0"/>
                </a:moveTo>
                <a:lnTo>
                  <a:pt x="208673" y="0"/>
                </a:lnTo>
                <a:lnTo>
                  <a:pt x="208673" y="2109736"/>
                </a:lnTo>
                <a:lnTo>
                  <a:pt x="0" y="21097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989949" y="4488427"/>
            <a:ext cx="208915" cy="2029460"/>
          </a:xfrm>
          <a:custGeom>
            <a:avLst/>
            <a:gdLst/>
            <a:ahLst/>
            <a:cxnLst/>
            <a:rect l="l" t="t" r="r" b="b"/>
            <a:pathLst>
              <a:path w="208915" h="2029459">
                <a:moveTo>
                  <a:pt x="0" y="0"/>
                </a:moveTo>
                <a:lnTo>
                  <a:pt x="208673" y="0"/>
                </a:lnTo>
                <a:lnTo>
                  <a:pt x="208673" y="2029211"/>
                </a:lnTo>
                <a:lnTo>
                  <a:pt x="0" y="2029211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8989949" y="4488427"/>
            <a:ext cx="208915" cy="2029460"/>
          </a:xfrm>
          <a:custGeom>
            <a:avLst/>
            <a:gdLst/>
            <a:ahLst/>
            <a:cxnLst/>
            <a:rect l="l" t="t" r="r" b="b"/>
            <a:pathLst>
              <a:path w="208915" h="2029459">
                <a:moveTo>
                  <a:pt x="0" y="0"/>
                </a:moveTo>
                <a:lnTo>
                  <a:pt x="208673" y="0"/>
                </a:lnTo>
                <a:lnTo>
                  <a:pt x="208673" y="2029211"/>
                </a:lnTo>
                <a:lnTo>
                  <a:pt x="0" y="20292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720306" y="4198540"/>
            <a:ext cx="208915" cy="2319655"/>
          </a:xfrm>
          <a:custGeom>
            <a:avLst/>
            <a:gdLst/>
            <a:ahLst/>
            <a:cxnLst/>
            <a:rect l="l" t="t" r="r" b="b"/>
            <a:pathLst>
              <a:path w="208915" h="2319654">
                <a:moveTo>
                  <a:pt x="0" y="0"/>
                </a:moveTo>
                <a:lnTo>
                  <a:pt x="208673" y="0"/>
                </a:lnTo>
                <a:lnTo>
                  <a:pt x="208673" y="2319098"/>
                </a:lnTo>
                <a:lnTo>
                  <a:pt x="0" y="231909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720306" y="4198540"/>
            <a:ext cx="208915" cy="2319655"/>
          </a:xfrm>
          <a:custGeom>
            <a:avLst/>
            <a:gdLst/>
            <a:ahLst/>
            <a:cxnLst/>
            <a:rect l="l" t="t" r="r" b="b"/>
            <a:pathLst>
              <a:path w="208915" h="2319654">
                <a:moveTo>
                  <a:pt x="0" y="0"/>
                </a:moveTo>
                <a:lnTo>
                  <a:pt x="208673" y="0"/>
                </a:lnTo>
                <a:lnTo>
                  <a:pt x="208673" y="2319098"/>
                </a:lnTo>
                <a:lnTo>
                  <a:pt x="0" y="231909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781916" y="6517640"/>
            <a:ext cx="7303770" cy="0"/>
          </a:xfrm>
          <a:custGeom>
            <a:avLst/>
            <a:gdLst/>
            <a:ahLst/>
            <a:cxnLst/>
            <a:rect l="l" t="t" r="r" b="b"/>
            <a:pathLst>
              <a:path w="7303770" h="0">
                <a:moveTo>
                  <a:pt x="0" y="0"/>
                </a:moveTo>
                <a:lnTo>
                  <a:pt x="730356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781916" y="6517640"/>
            <a:ext cx="7303770" cy="0"/>
          </a:xfrm>
          <a:custGeom>
            <a:avLst/>
            <a:gdLst/>
            <a:ahLst/>
            <a:cxnLst/>
            <a:rect l="l" t="t" r="r" b="b"/>
            <a:pathLst>
              <a:path w="7303770" h="0">
                <a:moveTo>
                  <a:pt x="0" y="0"/>
                </a:moveTo>
                <a:lnTo>
                  <a:pt x="7303568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781916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81916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12273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12273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242630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242630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972987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972987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703344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703344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433701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433701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164057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164057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894414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894414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624771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624771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9355128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9355128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085485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085485" y="65176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781916" y="3940862"/>
            <a:ext cx="0" cy="2576830"/>
          </a:xfrm>
          <a:custGeom>
            <a:avLst/>
            <a:gdLst/>
            <a:ahLst/>
            <a:cxnLst/>
            <a:rect l="l" t="t" r="r" b="b"/>
            <a:pathLst>
              <a:path w="0" h="2576829">
                <a:moveTo>
                  <a:pt x="0" y="0"/>
                </a:moveTo>
                <a:lnTo>
                  <a:pt x="0" y="257677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781916" y="3940862"/>
            <a:ext cx="0" cy="2576830"/>
          </a:xfrm>
          <a:custGeom>
            <a:avLst/>
            <a:gdLst/>
            <a:ahLst/>
            <a:cxnLst/>
            <a:rect l="l" t="t" r="r" b="b"/>
            <a:pathLst>
              <a:path w="0" h="2576829">
                <a:moveTo>
                  <a:pt x="0" y="0"/>
                </a:moveTo>
                <a:lnTo>
                  <a:pt x="0" y="2576777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728576" y="651764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728576" y="651764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728576" y="619554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728576" y="619554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728576" y="587344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728576" y="587344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728576" y="555134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728576" y="555134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728576" y="5229251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728576" y="5229251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728576" y="49071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728576" y="490715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28576" y="458505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728576" y="458505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728576" y="426295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728576" y="426295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728576" y="394086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728576" y="3940862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3095079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825436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55793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286150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016507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746864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477221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207578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937934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668291" y="66078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430834" y="3701366"/>
            <a:ext cx="206375" cy="2924810"/>
          </a:xfrm>
          <a:prstGeom prst="rect">
            <a:avLst/>
          </a:prstGeom>
        </p:spPr>
        <p:txBody>
          <a:bodyPr wrap="square" lIns="0" tIns="1212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5"/>
              </a:spcBef>
            </a:pPr>
            <a:r>
              <a:rPr dirty="0" sz="1400" spc="-5">
                <a:latin typeface="Calibri"/>
                <a:cs typeface="Calibri"/>
              </a:rPr>
              <a:t>16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latin typeface="Calibri"/>
                <a:cs typeface="Calibri"/>
              </a:rPr>
              <a:t>14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latin typeface="Calibri"/>
                <a:cs typeface="Calibri"/>
              </a:rPr>
              <a:t>12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dirty="0" sz="1400" spc="-5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  <a:p>
            <a:pPr algn="ctr" marL="9017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9017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algn="ctr" marL="9017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algn="ctr" marL="90170">
              <a:lnSpc>
                <a:spcPct val="100000"/>
              </a:lnSpc>
              <a:spcBef>
                <a:spcPts val="86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017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592942" y="5098959"/>
            <a:ext cx="20193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7.2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323299" y="4696338"/>
            <a:ext cx="20193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9.7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020318" y="4454765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11.2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657445" y="4567868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10.8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9481032" y="4288885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12.2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941158" y="6226299"/>
            <a:ext cx="4857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0.2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0.2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671515" y="6161880"/>
            <a:ext cx="4108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0.6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0.6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401872" y="5855887"/>
            <a:ext cx="4108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0202" sz="1650" spc="-7">
                <a:latin typeface="Calibri"/>
                <a:cs typeface="Calibri"/>
              </a:rPr>
              <a:t>2.2</a:t>
            </a:r>
            <a:r>
              <a:rPr dirty="0" baseline="-20202" sz="1650" spc="-97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2.5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132228" y="5662629"/>
            <a:ext cx="4108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2828" sz="1650" spc="-7">
                <a:latin typeface="Calibri"/>
                <a:cs typeface="Calibri"/>
              </a:rPr>
              <a:t>3.2</a:t>
            </a:r>
            <a:r>
              <a:rPr dirty="0" baseline="-32828" sz="1650" spc="-97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862585" y="5372742"/>
            <a:ext cx="410845" cy="306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0979">
              <a:lnSpc>
                <a:spcPts val="1105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5.5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105"/>
              </a:lnSpc>
            </a:pPr>
            <a:r>
              <a:rPr dirty="0" sz="1100" spc="-5">
                <a:latin typeface="Calibri"/>
                <a:cs typeface="Calibri"/>
              </a:rPr>
              <a:t>4.8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801615" y="4905701"/>
            <a:ext cx="20193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8.4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498635" y="4422555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11.4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228992" y="4148773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13.1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959349" y="4229297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12.6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9689706" y="3939409"/>
            <a:ext cx="2730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14.4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117276" y="3654044"/>
            <a:ext cx="39522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Expected ischemic strokes per 100</a:t>
            </a:r>
            <a:r>
              <a:rPr dirty="0" sz="2000" spc="-6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PY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806698" y="4108704"/>
            <a:ext cx="476884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78460" algn="l"/>
              </a:tabLst>
            </a:pPr>
            <a:r>
              <a:rPr dirty="0" sz="1300" spc="5" b="1">
                <a:latin typeface="Calibri"/>
                <a:cs typeface="Calibri"/>
              </a:rPr>
              <a:t>2</a:t>
            </a:r>
            <a:r>
              <a:rPr dirty="0" sz="1300" spc="5" b="1">
                <a:latin typeface="Calibri"/>
                <a:cs typeface="Calibri"/>
              </a:rPr>
              <a:t>	</a:t>
            </a:r>
            <a:r>
              <a:rPr dirty="0" sz="1300" spc="5" b="1">
                <a:latin typeface="Calibri"/>
                <a:cs typeface="Calibri"/>
              </a:rPr>
              <a:t>2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343222" y="3958844"/>
            <a:ext cx="350710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based on CHA DS -VASc</a:t>
            </a:r>
            <a:r>
              <a:rPr dirty="0" sz="2000" spc="38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(Friberg)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308732" y="4297828"/>
            <a:ext cx="14058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Treated with</a:t>
            </a:r>
            <a:r>
              <a:rPr dirty="0" sz="1400" spc="-8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ASA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308732" y="4687337"/>
            <a:ext cx="8064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Untreated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3124200" y="433537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0"/>
                </a:moveTo>
                <a:lnTo>
                  <a:pt x="152400" y="0"/>
                </a:lnTo>
                <a:lnTo>
                  <a:pt x="152400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124200" y="471637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0"/>
                </a:moveTo>
                <a:lnTo>
                  <a:pt x="152400" y="0"/>
                </a:lnTo>
                <a:lnTo>
                  <a:pt x="152400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912670" y="2870707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 h="0">
                <a:moveTo>
                  <a:pt x="0" y="0"/>
                </a:moveTo>
                <a:lnTo>
                  <a:pt x="11785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400249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887828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375408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862988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350567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967032" y="2870707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 h="0">
                <a:moveTo>
                  <a:pt x="0" y="0"/>
                </a:moveTo>
                <a:lnTo>
                  <a:pt x="11785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912670" y="2870707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 h="0">
                <a:moveTo>
                  <a:pt x="0" y="0"/>
                </a:moveTo>
                <a:lnTo>
                  <a:pt x="11785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400249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887828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375408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862988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350567" y="2870707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967032" y="2870707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 h="0">
                <a:moveTo>
                  <a:pt x="0" y="0"/>
                </a:moveTo>
                <a:lnTo>
                  <a:pt x="117856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400249" y="2563875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4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887828" y="256387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375408" y="256387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862988" y="256387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967032" y="2563875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5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400249" y="2563875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4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887828" y="256387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375408" y="256387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862988" y="256387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967032" y="2563875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5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400249" y="2257044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4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887828" y="225704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375408" y="225704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862988" y="225704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967032" y="2257044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5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400249" y="2257044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4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887828" y="225704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375408" y="225704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862988" y="225704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967032" y="2257044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5" h="0">
                <a:moveTo>
                  <a:pt x="0" y="0"/>
                </a:moveTo>
                <a:lnTo>
                  <a:pt x="1690987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887828" y="1950211"/>
            <a:ext cx="2203450" cy="0"/>
          </a:xfrm>
          <a:custGeom>
            <a:avLst/>
            <a:gdLst/>
            <a:ahLst/>
            <a:cxnLst/>
            <a:rect l="l" t="t" r="r" b="b"/>
            <a:pathLst>
              <a:path w="2203450" h="0">
                <a:moveTo>
                  <a:pt x="0" y="0"/>
                </a:moveTo>
                <a:lnTo>
                  <a:pt x="22034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375408" y="1950211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967032" y="1950211"/>
            <a:ext cx="2203450" cy="0"/>
          </a:xfrm>
          <a:custGeom>
            <a:avLst/>
            <a:gdLst/>
            <a:ahLst/>
            <a:cxnLst/>
            <a:rect l="l" t="t" r="r" b="b"/>
            <a:pathLst>
              <a:path w="2203450" h="0">
                <a:moveTo>
                  <a:pt x="0" y="0"/>
                </a:moveTo>
                <a:lnTo>
                  <a:pt x="22034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887828" y="1950211"/>
            <a:ext cx="2203450" cy="0"/>
          </a:xfrm>
          <a:custGeom>
            <a:avLst/>
            <a:gdLst/>
            <a:ahLst/>
            <a:cxnLst/>
            <a:rect l="l" t="t" r="r" b="b"/>
            <a:pathLst>
              <a:path w="2203450" h="0">
                <a:moveTo>
                  <a:pt x="0" y="0"/>
                </a:moveTo>
                <a:lnTo>
                  <a:pt x="2203408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375408" y="1950211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452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967032" y="1950211"/>
            <a:ext cx="2203450" cy="0"/>
          </a:xfrm>
          <a:custGeom>
            <a:avLst/>
            <a:gdLst/>
            <a:ahLst/>
            <a:cxnLst/>
            <a:rect l="l" t="t" r="r" b="b"/>
            <a:pathLst>
              <a:path w="2203450" h="0">
                <a:moveTo>
                  <a:pt x="0" y="0"/>
                </a:moveTo>
                <a:lnTo>
                  <a:pt x="2203408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967032" y="1643379"/>
            <a:ext cx="5124450" cy="0"/>
          </a:xfrm>
          <a:custGeom>
            <a:avLst/>
            <a:gdLst/>
            <a:ahLst/>
            <a:cxnLst/>
            <a:rect l="l" t="t" r="r" b="b"/>
            <a:pathLst>
              <a:path w="5124450" h="0">
                <a:moveTo>
                  <a:pt x="0" y="0"/>
                </a:moveTo>
                <a:lnTo>
                  <a:pt x="51242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967032" y="1643379"/>
            <a:ext cx="5124450" cy="0"/>
          </a:xfrm>
          <a:custGeom>
            <a:avLst/>
            <a:gdLst/>
            <a:ahLst/>
            <a:cxnLst/>
            <a:rect l="l" t="t" r="r" b="b"/>
            <a:pathLst>
              <a:path w="5124450" h="0">
                <a:moveTo>
                  <a:pt x="0" y="0"/>
                </a:moveTo>
                <a:lnTo>
                  <a:pt x="512420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1120758" y="3165266"/>
            <a:ext cx="205104" cy="12700"/>
          </a:xfrm>
          <a:custGeom>
            <a:avLst/>
            <a:gdLst/>
            <a:ahLst/>
            <a:cxnLst/>
            <a:rect l="l" t="t" r="r" b="b"/>
            <a:pathLst>
              <a:path w="205105" h="12700">
                <a:moveTo>
                  <a:pt x="0" y="12273"/>
                </a:moveTo>
                <a:lnTo>
                  <a:pt x="204968" y="12273"/>
                </a:lnTo>
                <a:lnTo>
                  <a:pt x="204968" y="0"/>
                </a:lnTo>
                <a:lnTo>
                  <a:pt x="0" y="0"/>
                </a:lnTo>
                <a:lnTo>
                  <a:pt x="0" y="12273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120758" y="3165266"/>
            <a:ext cx="205104" cy="12700"/>
          </a:xfrm>
          <a:custGeom>
            <a:avLst/>
            <a:gdLst/>
            <a:ahLst/>
            <a:cxnLst/>
            <a:rect l="l" t="t" r="r" b="b"/>
            <a:pathLst>
              <a:path w="205105" h="12700">
                <a:moveTo>
                  <a:pt x="0" y="12273"/>
                </a:moveTo>
                <a:lnTo>
                  <a:pt x="204968" y="12273"/>
                </a:lnTo>
                <a:lnTo>
                  <a:pt x="204968" y="0"/>
                </a:lnTo>
                <a:lnTo>
                  <a:pt x="0" y="0"/>
                </a:lnTo>
                <a:lnTo>
                  <a:pt x="0" y="122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633178" y="3079353"/>
            <a:ext cx="205104" cy="98425"/>
          </a:xfrm>
          <a:custGeom>
            <a:avLst/>
            <a:gdLst/>
            <a:ahLst/>
            <a:cxnLst/>
            <a:rect l="l" t="t" r="r" b="b"/>
            <a:pathLst>
              <a:path w="205105" h="98425">
                <a:moveTo>
                  <a:pt x="0" y="0"/>
                </a:moveTo>
                <a:lnTo>
                  <a:pt x="204968" y="0"/>
                </a:lnTo>
                <a:lnTo>
                  <a:pt x="204968" y="98186"/>
                </a:lnTo>
                <a:lnTo>
                  <a:pt x="0" y="98186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1633178" y="3079353"/>
            <a:ext cx="205104" cy="98425"/>
          </a:xfrm>
          <a:custGeom>
            <a:avLst/>
            <a:gdLst/>
            <a:ahLst/>
            <a:cxnLst/>
            <a:rect l="l" t="t" r="r" b="b"/>
            <a:pathLst>
              <a:path w="205105" h="98425">
                <a:moveTo>
                  <a:pt x="0" y="0"/>
                </a:moveTo>
                <a:lnTo>
                  <a:pt x="204968" y="0"/>
                </a:lnTo>
                <a:lnTo>
                  <a:pt x="204968" y="98186"/>
                </a:lnTo>
                <a:lnTo>
                  <a:pt x="0" y="9818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2145599" y="2563876"/>
            <a:ext cx="205104" cy="614045"/>
          </a:xfrm>
          <a:custGeom>
            <a:avLst/>
            <a:gdLst/>
            <a:ahLst/>
            <a:cxnLst/>
            <a:rect l="l" t="t" r="r" b="b"/>
            <a:pathLst>
              <a:path w="205105" h="614044">
                <a:moveTo>
                  <a:pt x="0" y="0"/>
                </a:moveTo>
                <a:lnTo>
                  <a:pt x="204968" y="0"/>
                </a:lnTo>
                <a:lnTo>
                  <a:pt x="204968" y="613663"/>
                </a:lnTo>
                <a:lnTo>
                  <a:pt x="0" y="61366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145599" y="2563876"/>
            <a:ext cx="205104" cy="614045"/>
          </a:xfrm>
          <a:custGeom>
            <a:avLst/>
            <a:gdLst/>
            <a:ahLst/>
            <a:cxnLst/>
            <a:rect l="l" t="t" r="r" b="b"/>
            <a:pathLst>
              <a:path w="205105" h="614044">
                <a:moveTo>
                  <a:pt x="0" y="0"/>
                </a:moveTo>
                <a:lnTo>
                  <a:pt x="204968" y="0"/>
                </a:lnTo>
                <a:lnTo>
                  <a:pt x="204968" y="613663"/>
                </a:lnTo>
                <a:lnTo>
                  <a:pt x="0" y="61366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2658019" y="2207950"/>
            <a:ext cx="205104" cy="969644"/>
          </a:xfrm>
          <a:custGeom>
            <a:avLst/>
            <a:gdLst/>
            <a:ahLst/>
            <a:cxnLst/>
            <a:rect l="l" t="t" r="r" b="b"/>
            <a:pathLst>
              <a:path w="205105" h="969644">
                <a:moveTo>
                  <a:pt x="0" y="0"/>
                </a:moveTo>
                <a:lnTo>
                  <a:pt x="204968" y="0"/>
                </a:lnTo>
                <a:lnTo>
                  <a:pt x="204968" y="969589"/>
                </a:lnTo>
                <a:lnTo>
                  <a:pt x="0" y="969589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2658019" y="2207950"/>
            <a:ext cx="205104" cy="969644"/>
          </a:xfrm>
          <a:custGeom>
            <a:avLst/>
            <a:gdLst/>
            <a:ahLst/>
            <a:cxnLst/>
            <a:rect l="l" t="t" r="r" b="b"/>
            <a:pathLst>
              <a:path w="205105" h="969644">
                <a:moveTo>
                  <a:pt x="0" y="0"/>
                </a:moveTo>
                <a:lnTo>
                  <a:pt x="204968" y="0"/>
                </a:lnTo>
                <a:lnTo>
                  <a:pt x="204968" y="969589"/>
                </a:lnTo>
                <a:lnTo>
                  <a:pt x="0" y="96958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170440" y="1674063"/>
            <a:ext cx="205104" cy="1503680"/>
          </a:xfrm>
          <a:custGeom>
            <a:avLst/>
            <a:gdLst/>
            <a:ahLst/>
            <a:cxnLst/>
            <a:rect l="l" t="t" r="r" b="b"/>
            <a:pathLst>
              <a:path w="205104" h="1503680">
                <a:moveTo>
                  <a:pt x="0" y="0"/>
                </a:moveTo>
                <a:lnTo>
                  <a:pt x="204968" y="0"/>
                </a:lnTo>
                <a:lnTo>
                  <a:pt x="204968" y="1503476"/>
                </a:lnTo>
                <a:lnTo>
                  <a:pt x="0" y="1503476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170440" y="1674063"/>
            <a:ext cx="205104" cy="1503680"/>
          </a:xfrm>
          <a:custGeom>
            <a:avLst/>
            <a:gdLst/>
            <a:ahLst/>
            <a:cxnLst/>
            <a:rect l="l" t="t" r="r" b="b"/>
            <a:pathLst>
              <a:path w="205104" h="1503680">
                <a:moveTo>
                  <a:pt x="0" y="0"/>
                </a:moveTo>
                <a:lnTo>
                  <a:pt x="204968" y="0"/>
                </a:lnTo>
                <a:lnTo>
                  <a:pt x="204968" y="1503476"/>
                </a:lnTo>
                <a:lnTo>
                  <a:pt x="0" y="1503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3682860" y="1759976"/>
            <a:ext cx="205104" cy="1417955"/>
          </a:xfrm>
          <a:custGeom>
            <a:avLst/>
            <a:gdLst/>
            <a:ahLst/>
            <a:cxnLst/>
            <a:rect l="l" t="t" r="r" b="b"/>
            <a:pathLst>
              <a:path w="205104" h="1417955">
                <a:moveTo>
                  <a:pt x="0" y="0"/>
                </a:moveTo>
                <a:lnTo>
                  <a:pt x="204968" y="0"/>
                </a:lnTo>
                <a:lnTo>
                  <a:pt x="204968" y="1417563"/>
                </a:lnTo>
                <a:lnTo>
                  <a:pt x="0" y="1417563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682860" y="1759976"/>
            <a:ext cx="205104" cy="1417955"/>
          </a:xfrm>
          <a:custGeom>
            <a:avLst/>
            <a:gdLst/>
            <a:ahLst/>
            <a:cxnLst/>
            <a:rect l="l" t="t" r="r" b="b"/>
            <a:pathLst>
              <a:path w="205104" h="1417955">
                <a:moveTo>
                  <a:pt x="0" y="0"/>
                </a:moveTo>
                <a:lnTo>
                  <a:pt x="204968" y="0"/>
                </a:lnTo>
                <a:lnTo>
                  <a:pt x="204968" y="1417563"/>
                </a:lnTo>
                <a:lnTo>
                  <a:pt x="0" y="141756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4195281" y="2103627"/>
            <a:ext cx="205104" cy="1074420"/>
          </a:xfrm>
          <a:custGeom>
            <a:avLst/>
            <a:gdLst/>
            <a:ahLst/>
            <a:cxnLst/>
            <a:rect l="l" t="t" r="r" b="b"/>
            <a:pathLst>
              <a:path w="205104" h="1074420">
                <a:moveTo>
                  <a:pt x="0" y="0"/>
                </a:moveTo>
                <a:lnTo>
                  <a:pt x="204968" y="0"/>
                </a:lnTo>
                <a:lnTo>
                  <a:pt x="204968" y="1073911"/>
                </a:lnTo>
                <a:lnTo>
                  <a:pt x="0" y="1073911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195281" y="2103627"/>
            <a:ext cx="205104" cy="1074420"/>
          </a:xfrm>
          <a:custGeom>
            <a:avLst/>
            <a:gdLst/>
            <a:ahLst/>
            <a:cxnLst/>
            <a:rect l="l" t="t" r="r" b="b"/>
            <a:pathLst>
              <a:path w="205104" h="1074420">
                <a:moveTo>
                  <a:pt x="0" y="0"/>
                </a:moveTo>
                <a:lnTo>
                  <a:pt x="204968" y="0"/>
                </a:lnTo>
                <a:lnTo>
                  <a:pt x="204968" y="1073911"/>
                </a:lnTo>
                <a:lnTo>
                  <a:pt x="0" y="10739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707702" y="2772521"/>
            <a:ext cx="205104" cy="405130"/>
          </a:xfrm>
          <a:custGeom>
            <a:avLst/>
            <a:gdLst/>
            <a:ahLst/>
            <a:cxnLst/>
            <a:rect l="l" t="t" r="r" b="b"/>
            <a:pathLst>
              <a:path w="205104" h="405130">
                <a:moveTo>
                  <a:pt x="0" y="0"/>
                </a:moveTo>
                <a:lnTo>
                  <a:pt x="204968" y="0"/>
                </a:lnTo>
                <a:lnTo>
                  <a:pt x="204968" y="405018"/>
                </a:lnTo>
                <a:lnTo>
                  <a:pt x="0" y="405018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707702" y="2772521"/>
            <a:ext cx="205104" cy="405130"/>
          </a:xfrm>
          <a:custGeom>
            <a:avLst/>
            <a:gdLst/>
            <a:ahLst/>
            <a:cxnLst/>
            <a:rect l="l" t="t" r="r" b="b"/>
            <a:pathLst>
              <a:path w="205104" h="405130">
                <a:moveTo>
                  <a:pt x="0" y="0"/>
                </a:moveTo>
                <a:lnTo>
                  <a:pt x="204968" y="0"/>
                </a:lnTo>
                <a:lnTo>
                  <a:pt x="204968" y="405018"/>
                </a:lnTo>
                <a:lnTo>
                  <a:pt x="0" y="40501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5220122" y="3005714"/>
            <a:ext cx="205104" cy="172085"/>
          </a:xfrm>
          <a:custGeom>
            <a:avLst/>
            <a:gdLst/>
            <a:ahLst/>
            <a:cxnLst/>
            <a:rect l="l" t="t" r="r" b="b"/>
            <a:pathLst>
              <a:path w="205104" h="172085">
                <a:moveTo>
                  <a:pt x="0" y="0"/>
                </a:moveTo>
                <a:lnTo>
                  <a:pt x="204968" y="0"/>
                </a:lnTo>
                <a:lnTo>
                  <a:pt x="204968" y="171825"/>
                </a:lnTo>
                <a:lnTo>
                  <a:pt x="0" y="171825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220122" y="3005714"/>
            <a:ext cx="205104" cy="172085"/>
          </a:xfrm>
          <a:custGeom>
            <a:avLst/>
            <a:gdLst/>
            <a:ahLst/>
            <a:cxnLst/>
            <a:rect l="l" t="t" r="r" b="b"/>
            <a:pathLst>
              <a:path w="205104" h="172085">
                <a:moveTo>
                  <a:pt x="0" y="0"/>
                </a:moveTo>
                <a:lnTo>
                  <a:pt x="204968" y="0"/>
                </a:lnTo>
                <a:lnTo>
                  <a:pt x="204968" y="171825"/>
                </a:lnTo>
                <a:lnTo>
                  <a:pt x="0" y="17182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732543" y="3165266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4" h="0">
                <a:moveTo>
                  <a:pt x="0" y="0"/>
                </a:moveTo>
                <a:lnTo>
                  <a:pt x="204968" y="0"/>
                </a:lnTo>
              </a:path>
            </a:pathLst>
          </a:custGeom>
          <a:ln w="24546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5732543" y="3152993"/>
            <a:ext cx="205104" cy="24765"/>
          </a:xfrm>
          <a:custGeom>
            <a:avLst/>
            <a:gdLst/>
            <a:ahLst/>
            <a:cxnLst/>
            <a:rect l="l" t="t" r="r" b="b"/>
            <a:pathLst>
              <a:path w="205104" h="24764">
                <a:moveTo>
                  <a:pt x="0" y="0"/>
                </a:moveTo>
                <a:lnTo>
                  <a:pt x="204968" y="0"/>
                </a:lnTo>
                <a:lnTo>
                  <a:pt x="204968" y="24546"/>
                </a:lnTo>
                <a:lnTo>
                  <a:pt x="0" y="2454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967032" y="3177539"/>
            <a:ext cx="5124450" cy="0"/>
          </a:xfrm>
          <a:custGeom>
            <a:avLst/>
            <a:gdLst/>
            <a:ahLst/>
            <a:cxnLst/>
            <a:rect l="l" t="t" r="r" b="b"/>
            <a:pathLst>
              <a:path w="5124450" h="0">
                <a:moveTo>
                  <a:pt x="0" y="0"/>
                </a:moveTo>
                <a:lnTo>
                  <a:pt x="51242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967032" y="3177539"/>
            <a:ext cx="5124450" cy="0"/>
          </a:xfrm>
          <a:custGeom>
            <a:avLst/>
            <a:gdLst/>
            <a:ahLst/>
            <a:cxnLst/>
            <a:rect l="l" t="t" r="r" b="b"/>
            <a:pathLst>
              <a:path w="5124450" h="0">
                <a:moveTo>
                  <a:pt x="0" y="0"/>
                </a:moveTo>
                <a:lnTo>
                  <a:pt x="5124205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967032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967032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479452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479452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991873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1991873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2504293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2504293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3016714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3016714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529134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3529134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041555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041555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553975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553975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5066396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5066396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5578817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5578817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6091237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6091237" y="3177539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967032" y="1643379"/>
            <a:ext cx="0" cy="1534160"/>
          </a:xfrm>
          <a:custGeom>
            <a:avLst/>
            <a:gdLst/>
            <a:ahLst/>
            <a:cxnLst/>
            <a:rect l="l" t="t" r="r" b="b"/>
            <a:pathLst>
              <a:path w="0" h="1534160">
                <a:moveTo>
                  <a:pt x="0" y="0"/>
                </a:moveTo>
                <a:lnTo>
                  <a:pt x="0" y="15341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967032" y="1643379"/>
            <a:ext cx="0" cy="1534160"/>
          </a:xfrm>
          <a:custGeom>
            <a:avLst/>
            <a:gdLst/>
            <a:ahLst/>
            <a:cxnLst/>
            <a:rect l="l" t="t" r="r" b="b"/>
            <a:pathLst>
              <a:path w="0" h="1534160">
                <a:moveTo>
                  <a:pt x="0" y="0"/>
                </a:moveTo>
                <a:lnTo>
                  <a:pt x="0" y="153416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913692" y="317753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913692" y="317753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913692" y="287070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913692" y="287070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913692" y="25638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913692" y="256387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913692" y="225704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913692" y="2257044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913692" y="195021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913692" y="1950211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913692" y="164337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913692" y="164337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12700">
            <a:solidFill>
              <a:srgbClr val="8989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 txBox="1"/>
          <p:nvPr/>
        </p:nvSpPr>
        <p:spPr>
          <a:xfrm>
            <a:off x="1171226" y="32677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1683647" y="32677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196067" y="32677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2708488" y="32677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220908" y="32677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733329" y="3267761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245750" y="3267761"/>
            <a:ext cx="165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510" algn="l"/>
                <a:tab pos="1036955" algn="l"/>
                <a:tab pos="1549400" algn="l"/>
              </a:tabLst>
            </a:pPr>
            <a:r>
              <a:rPr dirty="0" sz="1400">
                <a:latin typeface="Calibri"/>
                <a:cs typeface="Calibri"/>
              </a:rPr>
              <a:t>6	7	8	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525226" y="1419148"/>
            <a:ext cx="297180" cy="186690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35"/>
              </a:spcBef>
            </a:pPr>
            <a:r>
              <a:rPr dirty="0" sz="1400" spc="-5">
                <a:latin typeface="Calibri"/>
                <a:cs typeface="Calibri"/>
              </a:rPr>
              <a:t>250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Calibri"/>
                <a:cs typeface="Calibri"/>
              </a:rPr>
              <a:t>200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Calibri"/>
                <a:cs typeface="Calibri"/>
              </a:rPr>
              <a:t>150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Calibri"/>
                <a:cs typeface="Calibri"/>
              </a:rPr>
              <a:t>100</a:t>
            </a:r>
            <a:endParaRPr sz="1400">
              <a:latin typeface="Calibri"/>
              <a:cs typeface="Calibri"/>
            </a:endParaRPr>
          </a:p>
          <a:p>
            <a:pPr algn="ctr" marL="89535">
              <a:lnSpc>
                <a:spcPct val="100000"/>
              </a:lnSpc>
              <a:spcBef>
                <a:spcPts val="740"/>
              </a:spcBef>
            </a:pPr>
            <a:r>
              <a:rPr dirty="0" sz="1400" spc="-5">
                <a:latin typeface="Calibri"/>
                <a:cs typeface="Calibri"/>
              </a:rPr>
              <a:t>50</a:t>
            </a:r>
            <a:endParaRPr sz="1400">
              <a:latin typeface="Calibri"/>
              <a:cs typeface="Calibri"/>
            </a:endParaRPr>
          </a:p>
          <a:p>
            <a:pPr algn="ctr" marL="180975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113891" y="1133094"/>
            <a:ext cx="44665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CHA</a:t>
            </a:r>
            <a:r>
              <a:rPr dirty="0" baseline="-21367" sz="1950" spc="-7" b="1">
                <a:latin typeface="Calibri"/>
                <a:cs typeface="Calibri"/>
              </a:rPr>
              <a:t>2</a:t>
            </a:r>
            <a:r>
              <a:rPr dirty="0" sz="2000" spc="-5" b="1">
                <a:latin typeface="Calibri"/>
                <a:cs typeface="Calibri"/>
              </a:rPr>
              <a:t>DS</a:t>
            </a:r>
            <a:r>
              <a:rPr dirty="0" baseline="-21367" sz="1950" spc="-7" b="1">
                <a:latin typeface="Calibri"/>
                <a:cs typeface="Calibri"/>
              </a:rPr>
              <a:t>2</a:t>
            </a:r>
            <a:r>
              <a:rPr dirty="0" sz="2000" spc="-5" b="1">
                <a:latin typeface="Calibri"/>
                <a:cs typeface="Calibri"/>
              </a:rPr>
              <a:t>-VASc distribution in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EWOLUTION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188010" y="2105823"/>
            <a:ext cx="203200" cy="4648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5">
                <a:latin typeface="Calibri"/>
                <a:cs typeface="Calibri"/>
              </a:rPr>
              <a:t>Nr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6324601" y="1371600"/>
            <a:ext cx="5638800" cy="1754505"/>
          </a:xfrm>
          <a:custGeom>
            <a:avLst/>
            <a:gdLst/>
            <a:ahLst/>
            <a:cxnLst/>
            <a:rect l="l" t="t" r="r" b="b"/>
            <a:pathLst>
              <a:path w="5638800" h="1754505">
                <a:moveTo>
                  <a:pt x="0" y="0"/>
                </a:moveTo>
                <a:lnTo>
                  <a:pt x="5638799" y="0"/>
                </a:lnTo>
                <a:lnTo>
                  <a:pt x="5638799" y="1754325"/>
                </a:lnTo>
                <a:lnTo>
                  <a:pt x="0" y="175432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9860" rIns="0" bIns="0" rtlCol="0" vert="horz">
            <a:spAutoFit/>
          </a:bodyPr>
          <a:lstStyle/>
          <a:p>
            <a:pPr marL="5682615">
              <a:lnSpc>
                <a:spcPct val="100000"/>
              </a:lnSpc>
              <a:spcBef>
                <a:spcPts val="1180"/>
              </a:spcBef>
              <a:tabLst>
                <a:tab pos="10253980" algn="l"/>
              </a:tabLst>
            </a:pPr>
            <a:r>
              <a:rPr dirty="0" spc="-5"/>
              <a:t>CH</a:t>
            </a:r>
            <a:r>
              <a:rPr dirty="0"/>
              <a:t>A</a:t>
            </a:r>
            <a:r>
              <a:rPr dirty="0" baseline="-21739" sz="1725" spc="22"/>
              <a:t>2</a:t>
            </a:r>
            <a:r>
              <a:rPr dirty="0" sz="1800" spc="-5"/>
              <a:t>D</a:t>
            </a:r>
            <a:r>
              <a:rPr dirty="0" sz="1800"/>
              <a:t>S</a:t>
            </a:r>
            <a:r>
              <a:rPr dirty="0" baseline="-21739" sz="1725" spc="22"/>
              <a:t>2</a:t>
            </a:r>
            <a:r>
              <a:rPr dirty="0" sz="1800" spc="-5"/>
              <a:t>-VAS</a:t>
            </a:r>
            <a:r>
              <a:rPr dirty="0" sz="1800"/>
              <a:t>c</a:t>
            </a:r>
            <a:r>
              <a:rPr dirty="0" sz="1800" spc="-5"/>
              <a:t> scor</a:t>
            </a:r>
            <a:r>
              <a:rPr dirty="0" sz="1800"/>
              <a:t>e</a:t>
            </a:r>
            <a:r>
              <a:rPr dirty="0" sz="1800" spc="-5"/>
              <a:t> </a:t>
            </a:r>
            <a:r>
              <a:rPr dirty="0" sz="1800"/>
              <a:t>≥</a:t>
            </a:r>
            <a:r>
              <a:rPr dirty="0" sz="1800" spc="-5"/>
              <a:t> </a:t>
            </a:r>
            <a:r>
              <a:rPr dirty="0" sz="1800"/>
              <a:t>5	</a:t>
            </a:r>
            <a:r>
              <a:rPr dirty="0" sz="1800" spc="-5"/>
              <a:t>49%</a:t>
            </a:r>
            <a:endParaRPr sz="1800"/>
          </a:p>
          <a:p>
            <a:pPr marL="5682615">
              <a:lnSpc>
                <a:spcPct val="100000"/>
              </a:lnSpc>
              <a:spcBef>
                <a:spcPts val="1080"/>
              </a:spcBef>
              <a:tabLst>
                <a:tab pos="10253980" algn="l"/>
              </a:tabLst>
            </a:pPr>
            <a:r>
              <a:rPr dirty="0" spc="-5"/>
              <a:t>HAS-BLE</a:t>
            </a:r>
            <a:r>
              <a:rPr dirty="0"/>
              <a:t>D</a:t>
            </a:r>
            <a:r>
              <a:rPr dirty="0" spc="-5"/>
              <a:t> </a:t>
            </a:r>
            <a:r>
              <a:rPr dirty="0"/>
              <a:t>≥</a:t>
            </a:r>
            <a:r>
              <a:rPr dirty="0" spc="-5"/>
              <a:t> </a:t>
            </a:r>
            <a:r>
              <a:rPr dirty="0"/>
              <a:t>3	</a:t>
            </a:r>
            <a:r>
              <a:rPr dirty="0" spc="-5"/>
              <a:t>40%</a:t>
            </a:r>
          </a:p>
          <a:p>
            <a:pPr marL="5682615" marR="5080">
              <a:lnSpc>
                <a:spcPct val="150000"/>
              </a:lnSpc>
              <a:tabLst>
                <a:tab pos="10253980" algn="l"/>
              </a:tabLst>
            </a:pPr>
            <a:r>
              <a:rPr dirty="0" spc="-5"/>
              <a:t>Majo</a:t>
            </a:r>
            <a:r>
              <a:rPr dirty="0"/>
              <a:t>r</a:t>
            </a:r>
            <a:r>
              <a:rPr dirty="0" spc="-5"/>
              <a:t> Bleeding/predispositio</a:t>
            </a:r>
            <a:r>
              <a:rPr dirty="0"/>
              <a:t>n</a:t>
            </a:r>
            <a:r>
              <a:rPr dirty="0" spc="-5"/>
              <a:t> bleedin</a:t>
            </a:r>
            <a:r>
              <a:rPr dirty="0"/>
              <a:t>g	</a:t>
            </a:r>
            <a:r>
              <a:rPr dirty="0" spc="-5"/>
              <a:t>39%  Contra-indicatio</a:t>
            </a:r>
            <a:r>
              <a:rPr dirty="0"/>
              <a:t>n</a:t>
            </a:r>
            <a:r>
              <a:rPr dirty="0" spc="-5"/>
              <a:t> (N)OA</a:t>
            </a:r>
            <a:r>
              <a:rPr dirty="0"/>
              <a:t>C	</a:t>
            </a:r>
            <a:r>
              <a:rPr dirty="0" spc="-5"/>
              <a:t>73%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2574" y="345579"/>
            <a:ext cx="101555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/>
              <a:t>– </a:t>
            </a:r>
            <a:r>
              <a:rPr dirty="0" spc="-5"/>
              <a:t>High risk </a:t>
            </a:r>
            <a:r>
              <a:rPr dirty="0"/>
              <a:t>subgroup</a:t>
            </a:r>
            <a:r>
              <a:rPr dirty="0" spc="-70"/>
              <a:t> </a:t>
            </a:r>
            <a:r>
              <a:rPr dirty="0"/>
              <a:t>characteristics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39040" y="5981973"/>
            <a:ext cx="373252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* </a:t>
            </a:r>
            <a:r>
              <a:rPr dirty="0" sz="1800" spc="-5" b="1">
                <a:latin typeface="Arial"/>
                <a:cs typeface="Arial"/>
              </a:rPr>
              <a:t>More pts on SAPT/none</a:t>
            </a:r>
            <a:r>
              <a:rPr dirty="0" sz="1800" spc="-9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p&lt;0.001)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89051" y="1212850"/>
          <a:ext cx="9696450" cy="456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5210"/>
                <a:gridCol w="1014730"/>
                <a:gridCol w="1014729"/>
                <a:gridCol w="1016000"/>
                <a:gridCol w="1014729"/>
                <a:gridCol w="1014729"/>
                <a:gridCol w="1016000"/>
              </a:tblGrid>
              <a:tr h="2117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Post implant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medications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CHA</a:t>
                      </a:r>
                      <a:r>
                        <a:rPr dirty="0" baseline="-21367" sz="1950" spc="-7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DS</a:t>
                      </a:r>
                      <a:r>
                        <a:rPr dirty="0" baseline="-21367" sz="1950" spc="-7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-VASc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5080" vert="vert27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HAS-BLED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5715" vert="vert27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L="636270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(N)OAC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5715" vert="vert27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single/</a:t>
                      </a:r>
                      <a:r>
                        <a:rPr dirty="0" sz="2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none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5715" vert="vert27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L="74866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DAPT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6350" vert="vert27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EWOLUTION all</a:t>
                      </a:r>
                      <a:r>
                        <a:rPr dirty="0" sz="2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pts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1020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23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4.5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86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2.3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27%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14%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60%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Hx Ischemic</a:t>
                      </a:r>
                      <a:r>
                        <a:rPr dirty="0" sz="2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stroke/TIA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311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23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5.5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86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2.6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35%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15%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50%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Hx Hemorrhagic</a:t>
                      </a:r>
                      <a:r>
                        <a:rPr dirty="0" sz="2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stroke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153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23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5.4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86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2.8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11%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27%</a:t>
                      </a:r>
                      <a:r>
                        <a:rPr dirty="0" baseline="8487" sz="5400" spc="-7" b="1">
                          <a:latin typeface="Arial"/>
                          <a:cs typeface="Arial"/>
                        </a:rPr>
                        <a:t>*</a:t>
                      </a:r>
                      <a:endParaRPr baseline="8487" sz="54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62%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Hx Major</a:t>
                      </a:r>
                      <a:r>
                        <a:rPr dirty="0" sz="2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Bleed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318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23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4.8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6865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3.2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15%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17%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67%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12090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3640" y="338477"/>
            <a:ext cx="78117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/>
              <a:t>– </a:t>
            </a:r>
            <a:r>
              <a:rPr dirty="0" spc="-10"/>
              <a:t>OAT </a:t>
            </a:r>
            <a:r>
              <a:rPr dirty="0" spc="-5"/>
              <a:t>during</a:t>
            </a:r>
            <a:r>
              <a:rPr dirty="0" spc="-65"/>
              <a:t> </a:t>
            </a:r>
            <a:r>
              <a:rPr dirty="0" spc="-5"/>
              <a:t>Follow-Up</a:t>
            </a:r>
          </a:p>
        </p:txBody>
      </p:sp>
      <p:sp>
        <p:nvSpPr>
          <p:cNvPr id="3" name="object 3"/>
          <p:cNvSpPr/>
          <p:nvPr/>
        </p:nvSpPr>
        <p:spPr>
          <a:xfrm>
            <a:off x="6432333" y="2409765"/>
            <a:ext cx="5657850" cy="419734"/>
          </a:xfrm>
          <a:custGeom>
            <a:avLst/>
            <a:gdLst/>
            <a:ahLst/>
            <a:cxnLst/>
            <a:rect l="l" t="t" r="r" b="b"/>
            <a:pathLst>
              <a:path w="5657850" h="419735">
                <a:moveTo>
                  <a:pt x="5653584" y="419159"/>
                </a:moveTo>
                <a:lnTo>
                  <a:pt x="4264" y="419159"/>
                </a:lnTo>
                <a:lnTo>
                  <a:pt x="0" y="414894"/>
                </a:lnTo>
                <a:lnTo>
                  <a:pt x="0" y="4264"/>
                </a:lnTo>
                <a:lnTo>
                  <a:pt x="4264" y="0"/>
                </a:lnTo>
                <a:lnTo>
                  <a:pt x="5653584" y="0"/>
                </a:lnTo>
                <a:lnTo>
                  <a:pt x="5657849" y="4264"/>
                </a:lnTo>
                <a:lnTo>
                  <a:pt x="5657849" y="11429"/>
                </a:lnTo>
                <a:lnTo>
                  <a:pt x="11430" y="11429"/>
                </a:lnTo>
                <a:lnTo>
                  <a:pt x="11430" y="407729"/>
                </a:lnTo>
                <a:lnTo>
                  <a:pt x="5657849" y="407729"/>
                </a:lnTo>
                <a:lnTo>
                  <a:pt x="5657849" y="414894"/>
                </a:lnTo>
                <a:lnTo>
                  <a:pt x="5653584" y="419159"/>
                </a:lnTo>
                <a:close/>
              </a:path>
              <a:path w="5657850" h="419735">
                <a:moveTo>
                  <a:pt x="5657849" y="407729"/>
                </a:moveTo>
                <a:lnTo>
                  <a:pt x="5646418" y="407729"/>
                </a:lnTo>
                <a:lnTo>
                  <a:pt x="5646418" y="11429"/>
                </a:lnTo>
                <a:lnTo>
                  <a:pt x="5657849" y="11429"/>
                </a:lnTo>
                <a:lnTo>
                  <a:pt x="5657849" y="407729"/>
                </a:lnTo>
                <a:close/>
              </a:path>
              <a:path w="5657850" h="419735">
                <a:moveTo>
                  <a:pt x="5642609" y="403919"/>
                </a:moveTo>
                <a:lnTo>
                  <a:pt x="15240" y="403919"/>
                </a:lnTo>
                <a:lnTo>
                  <a:pt x="15240" y="15239"/>
                </a:lnTo>
                <a:lnTo>
                  <a:pt x="5642609" y="15239"/>
                </a:lnTo>
                <a:lnTo>
                  <a:pt x="5642609" y="19050"/>
                </a:lnTo>
                <a:lnTo>
                  <a:pt x="19050" y="19050"/>
                </a:lnTo>
                <a:lnTo>
                  <a:pt x="19050" y="400109"/>
                </a:lnTo>
                <a:lnTo>
                  <a:pt x="5642609" y="400109"/>
                </a:lnTo>
                <a:lnTo>
                  <a:pt x="5642609" y="403919"/>
                </a:lnTo>
                <a:close/>
              </a:path>
              <a:path w="5657850" h="419735">
                <a:moveTo>
                  <a:pt x="5642609" y="400109"/>
                </a:moveTo>
                <a:lnTo>
                  <a:pt x="5638799" y="400109"/>
                </a:lnTo>
                <a:lnTo>
                  <a:pt x="5638799" y="19050"/>
                </a:lnTo>
                <a:lnTo>
                  <a:pt x="5642609" y="19050"/>
                </a:lnTo>
                <a:lnTo>
                  <a:pt x="5642609" y="400109"/>
                </a:lnTo>
                <a:close/>
              </a:path>
            </a:pathLst>
          </a:custGeom>
          <a:solidFill>
            <a:srgbClr val="0C0C0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854162" y="2436054"/>
            <a:ext cx="48133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Pts with first medication change info: </a:t>
            </a:r>
            <a:r>
              <a:rPr dirty="0" sz="2000" b="1">
                <a:latin typeface="Calibri"/>
                <a:cs typeface="Calibri"/>
              </a:rPr>
              <a:t>N =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946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41859" y="1219200"/>
            <a:ext cx="5638800" cy="400685"/>
          </a:xfrm>
          <a:prstGeom prst="rect">
            <a:avLst/>
          </a:prstGeom>
          <a:ln w="19050">
            <a:solidFill>
              <a:srgbClr val="0C0C0C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916940">
              <a:lnSpc>
                <a:spcPct val="100000"/>
              </a:lnSpc>
              <a:spcBef>
                <a:spcPts val="229"/>
              </a:spcBef>
            </a:pPr>
            <a:r>
              <a:rPr dirty="0" sz="2000" spc="-5" b="1">
                <a:latin typeface="Calibri"/>
                <a:cs typeface="Calibri"/>
              </a:rPr>
              <a:t>Pts with known medication: </a:t>
            </a:r>
            <a:r>
              <a:rPr dirty="0" sz="2000" b="1">
                <a:latin typeface="Calibri"/>
                <a:cs typeface="Calibri"/>
              </a:rPr>
              <a:t>N =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998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41859" y="1619309"/>
            <a:ext cx="588010" cy="780415"/>
          </a:xfrm>
          <a:custGeom>
            <a:avLst/>
            <a:gdLst/>
            <a:ahLst/>
            <a:cxnLst/>
            <a:rect l="l" t="t" r="r" b="b"/>
            <a:pathLst>
              <a:path w="588009" h="780414">
                <a:moveTo>
                  <a:pt x="0" y="486580"/>
                </a:moveTo>
                <a:lnTo>
                  <a:pt x="146856" y="486580"/>
                </a:lnTo>
                <a:lnTo>
                  <a:pt x="146856" y="0"/>
                </a:lnTo>
                <a:lnTo>
                  <a:pt x="440568" y="0"/>
                </a:lnTo>
                <a:lnTo>
                  <a:pt x="440568" y="486580"/>
                </a:lnTo>
                <a:lnTo>
                  <a:pt x="587425" y="486580"/>
                </a:lnTo>
                <a:lnTo>
                  <a:pt x="293712" y="780292"/>
                </a:lnTo>
                <a:lnTo>
                  <a:pt x="0" y="486580"/>
                </a:lnTo>
                <a:close/>
              </a:path>
            </a:pathLst>
          </a:custGeom>
          <a:ln w="9525">
            <a:solidFill>
              <a:srgbClr val="0C0C0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889400" y="1771709"/>
            <a:ext cx="4191635" cy="413384"/>
          </a:xfrm>
          <a:prstGeom prst="rect">
            <a:avLst/>
          </a:prstGeom>
          <a:ln w="19050">
            <a:solidFill>
              <a:srgbClr val="0C0C0C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259715">
              <a:lnSpc>
                <a:spcPct val="100000"/>
              </a:lnSpc>
              <a:spcBef>
                <a:spcPts val="229"/>
              </a:spcBef>
            </a:pPr>
            <a:r>
              <a:rPr dirty="0" sz="2000" spc="-5" b="1">
                <a:latin typeface="Calibri"/>
                <a:cs typeface="Calibri"/>
              </a:rPr>
              <a:t>Pts without FU information: </a:t>
            </a:r>
            <a:r>
              <a:rPr dirty="0" sz="2000" b="1">
                <a:latin typeface="Calibri"/>
                <a:cs typeface="Calibri"/>
              </a:rPr>
              <a:t>N =</a:t>
            </a:r>
            <a:r>
              <a:rPr dirty="0" sz="2000" spc="-5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52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27626" y="1942772"/>
            <a:ext cx="655320" cy="118110"/>
          </a:xfrm>
          <a:custGeom>
            <a:avLst/>
            <a:gdLst/>
            <a:ahLst/>
            <a:cxnLst/>
            <a:rect l="l" t="t" r="r" b="b"/>
            <a:pathLst>
              <a:path w="655320" h="118110">
                <a:moveTo>
                  <a:pt x="633038" y="71848"/>
                </a:moveTo>
                <a:lnTo>
                  <a:pt x="629592" y="71848"/>
                </a:lnTo>
                <a:lnTo>
                  <a:pt x="629656" y="46449"/>
                </a:lnTo>
                <a:lnTo>
                  <a:pt x="582680" y="46328"/>
                </a:lnTo>
                <a:lnTo>
                  <a:pt x="541059" y="21906"/>
                </a:lnTo>
                <a:lnTo>
                  <a:pt x="539033" y="14125"/>
                </a:lnTo>
                <a:lnTo>
                  <a:pt x="546133" y="2026"/>
                </a:lnTo>
                <a:lnTo>
                  <a:pt x="553915" y="0"/>
                </a:lnTo>
                <a:lnTo>
                  <a:pt x="654827" y="59213"/>
                </a:lnTo>
                <a:lnTo>
                  <a:pt x="633038" y="71848"/>
                </a:lnTo>
                <a:close/>
              </a:path>
              <a:path w="655320" h="118110">
                <a:moveTo>
                  <a:pt x="582612" y="71728"/>
                </a:moveTo>
                <a:lnTo>
                  <a:pt x="0" y="70236"/>
                </a:lnTo>
                <a:lnTo>
                  <a:pt x="64" y="44836"/>
                </a:lnTo>
                <a:lnTo>
                  <a:pt x="582680" y="46328"/>
                </a:lnTo>
                <a:lnTo>
                  <a:pt x="604417" y="59083"/>
                </a:lnTo>
                <a:lnTo>
                  <a:pt x="582612" y="71728"/>
                </a:lnTo>
                <a:close/>
              </a:path>
              <a:path w="655320" h="118110">
                <a:moveTo>
                  <a:pt x="604417" y="59083"/>
                </a:moveTo>
                <a:lnTo>
                  <a:pt x="582680" y="46328"/>
                </a:lnTo>
                <a:lnTo>
                  <a:pt x="629656" y="46449"/>
                </a:lnTo>
                <a:lnTo>
                  <a:pt x="629652" y="48162"/>
                </a:lnTo>
                <a:lnTo>
                  <a:pt x="623251" y="48162"/>
                </a:lnTo>
                <a:lnTo>
                  <a:pt x="604417" y="59083"/>
                </a:lnTo>
                <a:close/>
              </a:path>
              <a:path w="655320" h="118110">
                <a:moveTo>
                  <a:pt x="623195" y="70102"/>
                </a:moveTo>
                <a:lnTo>
                  <a:pt x="604417" y="59083"/>
                </a:lnTo>
                <a:lnTo>
                  <a:pt x="623251" y="48162"/>
                </a:lnTo>
                <a:lnTo>
                  <a:pt x="623195" y="70102"/>
                </a:lnTo>
                <a:close/>
              </a:path>
              <a:path w="655320" h="118110">
                <a:moveTo>
                  <a:pt x="629597" y="70102"/>
                </a:moveTo>
                <a:lnTo>
                  <a:pt x="623195" y="70102"/>
                </a:lnTo>
                <a:lnTo>
                  <a:pt x="623251" y="48162"/>
                </a:lnTo>
                <a:lnTo>
                  <a:pt x="629652" y="48162"/>
                </a:lnTo>
                <a:lnTo>
                  <a:pt x="629597" y="70102"/>
                </a:lnTo>
                <a:close/>
              </a:path>
              <a:path w="655320" h="118110">
                <a:moveTo>
                  <a:pt x="629592" y="71848"/>
                </a:moveTo>
                <a:lnTo>
                  <a:pt x="582612" y="71728"/>
                </a:lnTo>
                <a:lnTo>
                  <a:pt x="604417" y="59083"/>
                </a:lnTo>
                <a:lnTo>
                  <a:pt x="623195" y="70102"/>
                </a:lnTo>
                <a:lnTo>
                  <a:pt x="629597" y="70102"/>
                </a:lnTo>
                <a:lnTo>
                  <a:pt x="629592" y="71848"/>
                </a:lnTo>
                <a:close/>
              </a:path>
              <a:path w="655320" h="118110">
                <a:moveTo>
                  <a:pt x="553611" y="117908"/>
                </a:moveTo>
                <a:lnTo>
                  <a:pt x="545840" y="115841"/>
                </a:lnTo>
                <a:lnTo>
                  <a:pt x="538803" y="103706"/>
                </a:lnTo>
                <a:lnTo>
                  <a:pt x="540870" y="95935"/>
                </a:lnTo>
                <a:lnTo>
                  <a:pt x="582612" y="71728"/>
                </a:lnTo>
                <a:lnTo>
                  <a:pt x="633038" y="71848"/>
                </a:lnTo>
                <a:lnTo>
                  <a:pt x="553611" y="117908"/>
                </a:lnTo>
                <a:close/>
              </a:path>
            </a:pathLst>
          </a:custGeom>
          <a:solidFill>
            <a:srgbClr val="3C3C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4308" y="3595004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491202" y="359500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3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31189" y="3595004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 h="0">
                <a:moveTo>
                  <a:pt x="0" y="0"/>
                </a:moveTo>
                <a:lnTo>
                  <a:pt x="41171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380136" y="3595004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7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00129" y="359500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20122" y="359500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69071" y="3595004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7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89064" y="359500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58005" y="3595004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5" h="0">
                <a:moveTo>
                  <a:pt x="0" y="0"/>
                </a:moveTo>
                <a:lnTo>
                  <a:pt x="3827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94328" y="3595004"/>
            <a:ext cx="115570" cy="0"/>
          </a:xfrm>
          <a:custGeom>
            <a:avLst/>
            <a:gdLst/>
            <a:ahLst/>
            <a:cxnLst/>
            <a:rect l="l" t="t" r="r" b="b"/>
            <a:pathLst>
              <a:path w="115569" h="0">
                <a:moveTo>
                  <a:pt x="0" y="0"/>
                </a:moveTo>
                <a:lnTo>
                  <a:pt x="1153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91202" y="359500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389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31189" y="3595004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 h="0">
                <a:moveTo>
                  <a:pt x="0" y="0"/>
                </a:moveTo>
                <a:lnTo>
                  <a:pt x="411717" y="0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381514" y="3590242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525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00129" y="359500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620122" y="359500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270448" y="3590242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525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889064" y="359500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58005" y="3595004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5" h="0">
                <a:moveTo>
                  <a:pt x="0" y="0"/>
                </a:moveTo>
                <a:lnTo>
                  <a:pt x="382762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94328" y="3595004"/>
            <a:ext cx="115570" cy="0"/>
          </a:xfrm>
          <a:custGeom>
            <a:avLst/>
            <a:gdLst/>
            <a:ahLst/>
            <a:cxnLst/>
            <a:rect l="l" t="t" r="r" b="b"/>
            <a:pathLst>
              <a:path w="115569" h="0">
                <a:moveTo>
                  <a:pt x="0" y="0"/>
                </a:moveTo>
                <a:lnTo>
                  <a:pt x="115379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54308" y="3272629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00129" y="3272629"/>
            <a:ext cx="2138680" cy="0"/>
          </a:xfrm>
          <a:custGeom>
            <a:avLst/>
            <a:gdLst/>
            <a:ahLst/>
            <a:cxnLst/>
            <a:rect l="l" t="t" r="r" b="b"/>
            <a:pathLst>
              <a:path w="2138679" h="0">
                <a:moveTo>
                  <a:pt x="0" y="0"/>
                </a:moveTo>
                <a:lnTo>
                  <a:pt x="21384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20122" y="327262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69071" y="32726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7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89064" y="327262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94328" y="3272629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000129" y="3272629"/>
            <a:ext cx="2138680" cy="0"/>
          </a:xfrm>
          <a:custGeom>
            <a:avLst/>
            <a:gdLst/>
            <a:ahLst/>
            <a:cxnLst/>
            <a:rect l="l" t="t" r="r" b="b"/>
            <a:pathLst>
              <a:path w="2138679" h="0">
                <a:moveTo>
                  <a:pt x="0" y="0"/>
                </a:moveTo>
                <a:lnTo>
                  <a:pt x="2138462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20122" y="327262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70448" y="3267866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525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889064" y="327262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94328" y="3272629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54308" y="2950253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20122" y="2950253"/>
            <a:ext cx="2519045" cy="0"/>
          </a:xfrm>
          <a:custGeom>
            <a:avLst/>
            <a:gdLst/>
            <a:ahLst/>
            <a:cxnLst/>
            <a:rect l="l" t="t" r="r" b="b"/>
            <a:pathLst>
              <a:path w="2519045" h="0">
                <a:moveTo>
                  <a:pt x="0" y="0"/>
                </a:moveTo>
                <a:lnTo>
                  <a:pt x="2518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269071" y="2950253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7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889064" y="295025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694328" y="2950253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620122" y="2950253"/>
            <a:ext cx="2519045" cy="0"/>
          </a:xfrm>
          <a:custGeom>
            <a:avLst/>
            <a:gdLst/>
            <a:ahLst/>
            <a:cxnLst/>
            <a:rect l="l" t="t" r="r" b="b"/>
            <a:pathLst>
              <a:path w="2519045" h="0">
                <a:moveTo>
                  <a:pt x="0" y="0"/>
                </a:moveTo>
                <a:lnTo>
                  <a:pt x="2518469" y="0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270448" y="294549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525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889064" y="295025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94328" y="2950253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54308" y="2627877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20122" y="2627877"/>
            <a:ext cx="2519045" cy="0"/>
          </a:xfrm>
          <a:custGeom>
            <a:avLst/>
            <a:gdLst/>
            <a:ahLst/>
            <a:cxnLst/>
            <a:rect l="l" t="t" r="r" b="b"/>
            <a:pathLst>
              <a:path w="2519045" h="0">
                <a:moveTo>
                  <a:pt x="0" y="0"/>
                </a:moveTo>
                <a:lnTo>
                  <a:pt x="2518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69071" y="2627877"/>
            <a:ext cx="3175" cy="0"/>
          </a:xfrm>
          <a:custGeom>
            <a:avLst/>
            <a:gdLst/>
            <a:ahLst/>
            <a:cxnLst/>
            <a:rect l="l" t="t" r="r" b="b"/>
            <a:pathLst>
              <a:path w="3175" h="0">
                <a:moveTo>
                  <a:pt x="0" y="0"/>
                </a:moveTo>
                <a:lnTo>
                  <a:pt x="27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89064" y="262787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694328" y="2627877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620122" y="2627877"/>
            <a:ext cx="2519045" cy="0"/>
          </a:xfrm>
          <a:custGeom>
            <a:avLst/>
            <a:gdLst/>
            <a:ahLst/>
            <a:cxnLst/>
            <a:rect l="l" t="t" r="r" b="b"/>
            <a:pathLst>
              <a:path w="2519045" h="0">
                <a:moveTo>
                  <a:pt x="0" y="0"/>
                </a:moveTo>
                <a:lnTo>
                  <a:pt x="2518469" y="0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270448" y="2623115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525"/>
                </a:lnTo>
              </a:path>
            </a:pathLst>
          </a:custGeom>
          <a:ln w="317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889064" y="262787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694328" y="2627877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54308" y="2305502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69071" y="2305502"/>
            <a:ext cx="2869565" cy="0"/>
          </a:xfrm>
          <a:custGeom>
            <a:avLst/>
            <a:gdLst/>
            <a:ahLst/>
            <a:cxnLst/>
            <a:rect l="l" t="t" r="r" b="b"/>
            <a:pathLst>
              <a:path w="2869565" h="0">
                <a:moveTo>
                  <a:pt x="0" y="0"/>
                </a:moveTo>
                <a:lnTo>
                  <a:pt x="28695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89064" y="230550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694328" y="2305502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269071" y="2305502"/>
            <a:ext cx="2869565" cy="0"/>
          </a:xfrm>
          <a:custGeom>
            <a:avLst/>
            <a:gdLst/>
            <a:ahLst/>
            <a:cxnLst/>
            <a:rect l="l" t="t" r="r" b="b"/>
            <a:pathLst>
              <a:path w="2869565" h="0">
                <a:moveTo>
                  <a:pt x="0" y="0"/>
                </a:moveTo>
                <a:lnTo>
                  <a:pt x="28695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889064" y="230550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1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694328" y="2305502"/>
            <a:ext cx="846455" cy="0"/>
          </a:xfrm>
          <a:custGeom>
            <a:avLst/>
            <a:gdLst/>
            <a:ahLst/>
            <a:cxnLst/>
            <a:rect l="l" t="t" r="r" b="b"/>
            <a:pathLst>
              <a:path w="846455" h="0">
                <a:moveTo>
                  <a:pt x="0" y="0"/>
                </a:moveTo>
                <a:lnTo>
                  <a:pt x="846438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54308" y="1983126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269071" y="1983126"/>
            <a:ext cx="2869565" cy="0"/>
          </a:xfrm>
          <a:custGeom>
            <a:avLst/>
            <a:gdLst/>
            <a:ahLst/>
            <a:cxnLst/>
            <a:rect l="l" t="t" r="r" b="b"/>
            <a:pathLst>
              <a:path w="2869565" h="0">
                <a:moveTo>
                  <a:pt x="0" y="0"/>
                </a:moveTo>
                <a:lnTo>
                  <a:pt x="28695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694328" y="1983126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4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269071" y="1983126"/>
            <a:ext cx="2869565" cy="0"/>
          </a:xfrm>
          <a:custGeom>
            <a:avLst/>
            <a:gdLst/>
            <a:ahLst/>
            <a:cxnLst/>
            <a:rect l="l" t="t" r="r" b="b"/>
            <a:pathLst>
              <a:path w="2869565" h="0">
                <a:moveTo>
                  <a:pt x="0" y="0"/>
                </a:moveTo>
                <a:lnTo>
                  <a:pt x="28695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694328" y="1983126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445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4308" y="1660751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269071" y="1660751"/>
            <a:ext cx="2869565" cy="0"/>
          </a:xfrm>
          <a:custGeom>
            <a:avLst/>
            <a:gdLst/>
            <a:ahLst/>
            <a:cxnLst/>
            <a:rect l="l" t="t" r="r" b="b"/>
            <a:pathLst>
              <a:path w="2869565" h="0">
                <a:moveTo>
                  <a:pt x="0" y="0"/>
                </a:moveTo>
                <a:lnTo>
                  <a:pt x="28695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694328" y="1660751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4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269071" y="1660751"/>
            <a:ext cx="2869565" cy="0"/>
          </a:xfrm>
          <a:custGeom>
            <a:avLst/>
            <a:gdLst/>
            <a:ahLst/>
            <a:cxnLst/>
            <a:rect l="l" t="t" r="r" b="b"/>
            <a:pathLst>
              <a:path w="2869565" h="0">
                <a:moveTo>
                  <a:pt x="0" y="0"/>
                </a:moveTo>
                <a:lnTo>
                  <a:pt x="28695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694328" y="1660751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445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54308" y="1338375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54308" y="1016000"/>
            <a:ext cx="1140460" cy="862965"/>
          </a:xfrm>
          <a:custGeom>
            <a:avLst/>
            <a:gdLst/>
            <a:ahLst/>
            <a:cxnLst/>
            <a:rect l="l" t="t" r="r" b="b"/>
            <a:pathLst>
              <a:path w="1140460" h="862964">
                <a:moveTo>
                  <a:pt x="0" y="862695"/>
                </a:moveTo>
                <a:lnTo>
                  <a:pt x="1140020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694328" y="1016000"/>
            <a:ext cx="4444365" cy="0"/>
          </a:xfrm>
          <a:custGeom>
            <a:avLst/>
            <a:gdLst/>
            <a:ahLst/>
            <a:cxnLst/>
            <a:rect l="l" t="t" r="r" b="b"/>
            <a:pathLst>
              <a:path w="4444365" h="0">
                <a:moveTo>
                  <a:pt x="0" y="0"/>
                </a:moveTo>
                <a:lnTo>
                  <a:pt x="44442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694328" y="1016000"/>
            <a:ext cx="4444365" cy="0"/>
          </a:xfrm>
          <a:custGeom>
            <a:avLst/>
            <a:gdLst/>
            <a:ahLst/>
            <a:cxnLst/>
            <a:rect l="l" t="t" r="r" b="b"/>
            <a:pathLst>
              <a:path w="4444365" h="0">
                <a:moveTo>
                  <a:pt x="0" y="0"/>
                </a:moveTo>
                <a:lnTo>
                  <a:pt x="4444263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809708" y="3331821"/>
            <a:ext cx="348615" cy="451484"/>
          </a:xfrm>
          <a:custGeom>
            <a:avLst/>
            <a:gdLst/>
            <a:ahLst/>
            <a:cxnLst/>
            <a:rect l="l" t="t" r="r" b="b"/>
            <a:pathLst>
              <a:path w="348614" h="451485">
                <a:moveTo>
                  <a:pt x="0" y="451325"/>
                </a:moveTo>
                <a:lnTo>
                  <a:pt x="348296" y="451325"/>
                </a:lnTo>
                <a:lnTo>
                  <a:pt x="348296" y="0"/>
                </a:lnTo>
                <a:lnTo>
                  <a:pt x="0" y="0"/>
                </a:lnTo>
                <a:lnTo>
                  <a:pt x="0" y="451325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809708" y="3331821"/>
            <a:ext cx="348615" cy="451484"/>
          </a:xfrm>
          <a:custGeom>
            <a:avLst/>
            <a:gdLst/>
            <a:ahLst/>
            <a:cxnLst/>
            <a:rect l="l" t="t" r="r" b="b"/>
            <a:pathLst>
              <a:path w="348614" h="451485">
                <a:moveTo>
                  <a:pt x="0" y="451325"/>
                </a:moveTo>
                <a:lnTo>
                  <a:pt x="348296" y="451325"/>
                </a:lnTo>
                <a:lnTo>
                  <a:pt x="348296" y="0"/>
                </a:lnTo>
                <a:lnTo>
                  <a:pt x="0" y="0"/>
                </a:lnTo>
                <a:lnTo>
                  <a:pt x="0" y="4513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158005" y="3216796"/>
            <a:ext cx="152400" cy="566420"/>
          </a:xfrm>
          <a:custGeom>
            <a:avLst/>
            <a:gdLst/>
            <a:ahLst/>
            <a:cxnLst/>
            <a:rect l="l" t="t" r="r" b="b"/>
            <a:pathLst>
              <a:path w="152400" h="566420">
                <a:moveTo>
                  <a:pt x="0" y="566351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451325"/>
                </a:lnTo>
                <a:lnTo>
                  <a:pt x="0" y="566351"/>
                </a:lnTo>
                <a:close/>
              </a:path>
            </a:pathLst>
          </a:custGeom>
          <a:solidFill>
            <a:srgbClr val="005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158005" y="3216796"/>
            <a:ext cx="152400" cy="566420"/>
          </a:xfrm>
          <a:custGeom>
            <a:avLst/>
            <a:gdLst/>
            <a:ahLst/>
            <a:cxnLst/>
            <a:rect l="l" t="t" r="r" b="b"/>
            <a:pathLst>
              <a:path w="152400" h="566420">
                <a:moveTo>
                  <a:pt x="0" y="566351"/>
                </a:moveTo>
                <a:lnTo>
                  <a:pt x="152002" y="451325"/>
                </a:lnTo>
                <a:lnTo>
                  <a:pt x="152002" y="0"/>
                </a:lnTo>
                <a:lnTo>
                  <a:pt x="0" y="115025"/>
                </a:lnTo>
                <a:lnTo>
                  <a:pt x="0" y="56635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809708" y="321679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0075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809708" y="321679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0" y="115025"/>
                </a:moveTo>
                <a:lnTo>
                  <a:pt x="348296" y="115025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2050901" y="2928087"/>
            <a:ext cx="43243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14%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920774" y="1494280"/>
            <a:ext cx="348615" cy="2289175"/>
          </a:xfrm>
          <a:custGeom>
            <a:avLst/>
            <a:gdLst/>
            <a:ahLst/>
            <a:cxnLst/>
            <a:rect l="l" t="t" r="r" b="b"/>
            <a:pathLst>
              <a:path w="348614" h="2289175">
                <a:moveTo>
                  <a:pt x="0" y="2288866"/>
                </a:moveTo>
                <a:lnTo>
                  <a:pt x="348296" y="2288866"/>
                </a:lnTo>
                <a:lnTo>
                  <a:pt x="348296" y="0"/>
                </a:lnTo>
                <a:lnTo>
                  <a:pt x="0" y="0"/>
                </a:lnTo>
                <a:lnTo>
                  <a:pt x="0" y="228886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920774" y="1494280"/>
            <a:ext cx="348615" cy="2289175"/>
          </a:xfrm>
          <a:custGeom>
            <a:avLst/>
            <a:gdLst/>
            <a:ahLst/>
            <a:cxnLst/>
            <a:rect l="l" t="t" r="r" b="b"/>
            <a:pathLst>
              <a:path w="348614" h="2289175">
                <a:moveTo>
                  <a:pt x="0" y="2288866"/>
                </a:moveTo>
                <a:lnTo>
                  <a:pt x="348296" y="2288866"/>
                </a:lnTo>
                <a:lnTo>
                  <a:pt x="348296" y="0"/>
                </a:lnTo>
                <a:lnTo>
                  <a:pt x="0" y="0"/>
                </a:lnTo>
                <a:lnTo>
                  <a:pt x="0" y="228886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269071" y="1379255"/>
            <a:ext cx="152400" cy="2404110"/>
          </a:xfrm>
          <a:custGeom>
            <a:avLst/>
            <a:gdLst/>
            <a:ahLst/>
            <a:cxnLst/>
            <a:rect l="l" t="t" r="r" b="b"/>
            <a:pathLst>
              <a:path w="152400" h="2404110">
                <a:moveTo>
                  <a:pt x="0" y="2403892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2288866"/>
                </a:lnTo>
                <a:lnTo>
                  <a:pt x="0" y="2403892"/>
                </a:lnTo>
                <a:close/>
              </a:path>
            </a:pathLst>
          </a:custGeom>
          <a:solidFill>
            <a:srgbClr val="496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269071" y="1379255"/>
            <a:ext cx="152400" cy="2404110"/>
          </a:xfrm>
          <a:custGeom>
            <a:avLst/>
            <a:gdLst/>
            <a:ahLst/>
            <a:cxnLst/>
            <a:rect l="l" t="t" r="r" b="b"/>
            <a:pathLst>
              <a:path w="152400" h="2404110">
                <a:moveTo>
                  <a:pt x="0" y="2403892"/>
                </a:moveTo>
                <a:lnTo>
                  <a:pt x="152002" y="2288866"/>
                </a:lnTo>
                <a:lnTo>
                  <a:pt x="152002" y="0"/>
                </a:lnTo>
                <a:lnTo>
                  <a:pt x="0" y="115025"/>
                </a:lnTo>
                <a:lnTo>
                  <a:pt x="0" y="240389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920774" y="1379255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69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618A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20774" y="1379255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69">
                <a:moveTo>
                  <a:pt x="0" y="115025"/>
                </a:moveTo>
                <a:lnTo>
                  <a:pt x="348296" y="115025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031839" y="3557484"/>
            <a:ext cx="348615" cy="226060"/>
          </a:xfrm>
          <a:custGeom>
            <a:avLst/>
            <a:gdLst/>
            <a:ahLst/>
            <a:cxnLst/>
            <a:rect l="l" t="t" r="r" b="b"/>
            <a:pathLst>
              <a:path w="348614" h="226060">
                <a:moveTo>
                  <a:pt x="0" y="225662"/>
                </a:moveTo>
                <a:lnTo>
                  <a:pt x="348296" y="225662"/>
                </a:lnTo>
                <a:lnTo>
                  <a:pt x="348296" y="0"/>
                </a:lnTo>
                <a:lnTo>
                  <a:pt x="0" y="0"/>
                </a:lnTo>
                <a:lnTo>
                  <a:pt x="0" y="225662"/>
                </a:lnTo>
                <a:close/>
              </a:path>
            </a:pathLst>
          </a:custGeom>
          <a:solidFill>
            <a:srgbClr val="F2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1681628" y="1175487"/>
            <a:ext cx="446976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9735" algn="l"/>
                <a:tab pos="4456430" algn="l"/>
              </a:tabLst>
            </a:pPr>
            <a:r>
              <a:rPr dirty="0" sz="1600" strike="sngStrike">
                <a:latin typeface="Times New Roman"/>
                <a:cs typeface="Times New Roman"/>
              </a:rPr>
              <a:t> 	</a:t>
            </a:r>
            <a:r>
              <a:rPr dirty="0" sz="1600" spc="-5" b="1" strike="sngStrike">
                <a:latin typeface="Arial"/>
                <a:cs typeface="Arial"/>
              </a:rPr>
              <a:t>71</a:t>
            </a:r>
            <a:r>
              <a:rPr dirty="0" sz="1600" spc="-5" b="1" strike="noStrike">
                <a:latin typeface="Arial"/>
                <a:cs typeface="Arial"/>
              </a:rPr>
              <a:t>%	</a:t>
            </a:r>
            <a:endParaRPr sz="16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031839" y="3557484"/>
            <a:ext cx="348615" cy="226060"/>
          </a:xfrm>
          <a:custGeom>
            <a:avLst/>
            <a:gdLst/>
            <a:ahLst/>
            <a:cxnLst/>
            <a:rect l="l" t="t" r="r" b="b"/>
            <a:pathLst>
              <a:path w="348614" h="226060">
                <a:moveTo>
                  <a:pt x="0" y="225662"/>
                </a:moveTo>
                <a:lnTo>
                  <a:pt x="348296" y="225662"/>
                </a:lnTo>
                <a:lnTo>
                  <a:pt x="348296" y="0"/>
                </a:lnTo>
                <a:lnTo>
                  <a:pt x="0" y="0"/>
                </a:lnTo>
                <a:lnTo>
                  <a:pt x="0" y="22566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380136" y="3442459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340688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225662"/>
                </a:lnTo>
                <a:lnTo>
                  <a:pt x="0" y="340688"/>
                </a:lnTo>
                <a:close/>
              </a:path>
            </a:pathLst>
          </a:custGeom>
          <a:solidFill>
            <a:srgbClr val="794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380136" y="3442459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340688"/>
                </a:moveTo>
                <a:lnTo>
                  <a:pt x="152002" y="225662"/>
                </a:lnTo>
                <a:lnTo>
                  <a:pt x="152002" y="0"/>
                </a:lnTo>
                <a:lnTo>
                  <a:pt x="0" y="115025"/>
                </a:lnTo>
                <a:lnTo>
                  <a:pt x="0" y="34068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031839" y="3442459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A16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031839" y="3442459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0" y="115025"/>
                </a:moveTo>
                <a:lnTo>
                  <a:pt x="348296" y="115025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4729956" y="3131287"/>
            <a:ext cx="3194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142906" y="3525247"/>
            <a:ext cx="348615" cy="258445"/>
          </a:xfrm>
          <a:custGeom>
            <a:avLst/>
            <a:gdLst/>
            <a:ahLst/>
            <a:cxnLst/>
            <a:rect l="l" t="t" r="r" b="b"/>
            <a:pathLst>
              <a:path w="348614" h="258445">
                <a:moveTo>
                  <a:pt x="0" y="257900"/>
                </a:moveTo>
                <a:lnTo>
                  <a:pt x="348296" y="257900"/>
                </a:lnTo>
                <a:lnTo>
                  <a:pt x="348296" y="0"/>
                </a:lnTo>
                <a:lnTo>
                  <a:pt x="0" y="0"/>
                </a:lnTo>
                <a:lnTo>
                  <a:pt x="0" y="2579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142906" y="3525247"/>
            <a:ext cx="348615" cy="258445"/>
          </a:xfrm>
          <a:custGeom>
            <a:avLst/>
            <a:gdLst/>
            <a:ahLst/>
            <a:cxnLst/>
            <a:rect l="l" t="t" r="r" b="b"/>
            <a:pathLst>
              <a:path w="348614" h="258445">
                <a:moveTo>
                  <a:pt x="0" y="257900"/>
                </a:moveTo>
                <a:lnTo>
                  <a:pt x="348296" y="257900"/>
                </a:lnTo>
                <a:lnTo>
                  <a:pt x="348296" y="0"/>
                </a:lnTo>
                <a:lnTo>
                  <a:pt x="0" y="0"/>
                </a:lnTo>
                <a:lnTo>
                  <a:pt x="0" y="257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491202" y="3410221"/>
            <a:ext cx="152400" cy="373380"/>
          </a:xfrm>
          <a:custGeom>
            <a:avLst/>
            <a:gdLst/>
            <a:ahLst/>
            <a:cxnLst/>
            <a:rect l="l" t="t" r="r" b="b"/>
            <a:pathLst>
              <a:path w="152400" h="373379">
                <a:moveTo>
                  <a:pt x="0" y="372926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257900"/>
                </a:lnTo>
                <a:lnTo>
                  <a:pt x="0" y="372926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491202" y="3410221"/>
            <a:ext cx="152400" cy="373380"/>
          </a:xfrm>
          <a:custGeom>
            <a:avLst/>
            <a:gdLst/>
            <a:ahLst/>
            <a:cxnLst/>
            <a:rect l="l" t="t" r="r" b="b"/>
            <a:pathLst>
              <a:path w="152400" h="373379">
                <a:moveTo>
                  <a:pt x="0" y="372926"/>
                </a:moveTo>
                <a:lnTo>
                  <a:pt x="152002" y="257900"/>
                </a:lnTo>
                <a:lnTo>
                  <a:pt x="152002" y="0"/>
                </a:lnTo>
                <a:lnTo>
                  <a:pt x="0" y="115025"/>
                </a:lnTo>
                <a:lnTo>
                  <a:pt x="0" y="3729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142906" y="3410221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142906" y="3410221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0" y="115025"/>
                </a:moveTo>
                <a:lnTo>
                  <a:pt x="348296" y="115025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5898356" y="3207487"/>
            <a:ext cx="3194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1429701" y="3812812"/>
            <a:ext cx="348615" cy="258445"/>
          </a:xfrm>
          <a:custGeom>
            <a:avLst/>
            <a:gdLst/>
            <a:ahLst/>
            <a:cxnLst/>
            <a:rect l="l" t="t" r="r" b="b"/>
            <a:pathLst>
              <a:path w="348614" h="258445">
                <a:moveTo>
                  <a:pt x="0" y="257900"/>
                </a:moveTo>
                <a:lnTo>
                  <a:pt x="348296" y="257900"/>
                </a:lnTo>
                <a:lnTo>
                  <a:pt x="348296" y="0"/>
                </a:lnTo>
                <a:lnTo>
                  <a:pt x="0" y="0"/>
                </a:lnTo>
                <a:lnTo>
                  <a:pt x="0" y="25790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429701" y="3812812"/>
            <a:ext cx="348615" cy="258445"/>
          </a:xfrm>
          <a:custGeom>
            <a:avLst/>
            <a:gdLst/>
            <a:ahLst/>
            <a:cxnLst/>
            <a:rect l="l" t="t" r="r" b="b"/>
            <a:pathLst>
              <a:path w="348614" h="258445">
                <a:moveTo>
                  <a:pt x="0" y="257900"/>
                </a:moveTo>
                <a:lnTo>
                  <a:pt x="348296" y="257900"/>
                </a:lnTo>
                <a:lnTo>
                  <a:pt x="348296" y="0"/>
                </a:lnTo>
                <a:lnTo>
                  <a:pt x="0" y="0"/>
                </a:lnTo>
                <a:lnTo>
                  <a:pt x="0" y="257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777998" y="3697786"/>
            <a:ext cx="152400" cy="373380"/>
          </a:xfrm>
          <a:custGeom>
            <a:avLst/>
            <a:gdLst/>
            <a:ahLst/>
            <a:cxnLst/>
            <a:rect l="l" t="t" r="r" b="b"/>
            <a:pathLst>
              <a:path w="152400" h="373379">
                <a:moveTo>
                  <a:pt x="0" y="372926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257900"/>
                </a:lnTo>
                <a:lnTo>
                  <a:pt x="0" y="372926"/>
                </a:lnTo>
                <a:close/>
              </a:path>
            </a:pathLst>
          </a:custGeom>
          <a:solidFill>
            <a:srgbClr val="005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777998" y="3697786"/>
            <a:ext cx="152400" cy="373380"/>
          </a:xfrm>
          <a:custGeom>
            <a:avLst/>
            <a:gdLst/>
            <a:ahLst/>
            <a:cxnLst/>
            <a:rect l="l" t="t" r="r" b="b"/>
            <a:pathLst>
              <a:path w="152400" h="373379">
                <a:moveTo>
                  <a:pt x="0" y="372926"/>
                </a:moveTo>
                <a:lnTo>
                  <a:pt x="152002" y="257900"/>
                </a:lnTo>
                <a:lnTo>
                  <a:pt x="152002" y="0"/>
                </a:lnTo>
                <a:lnTo>
                  <a:pt x="0" y="115025"/>
                </a:lnTo>
                <a:lnTo>
                  <a:pt x="0" y="3729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429701" y="369778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0075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429701" y="369778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0" y="115025"/>
                </a:moveTo>
                <a:lnTo>
                  <a:pt x="348296" y="115025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1415256" y="3334487"/>
            <a:ext cx="3194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540767" y="2200934"/>
            <a:ext cx="348615" cy="1870075"/>
          </a:xfrm>
          <a:custGeom>
            <a:avLst/>
            <a:gdLst/>
            <a:ahLst/>
            <a:cxnLst/>
            <a:rect l="l" t="t" r="r" b="b"/>
            <a:pathLst>
              <a:path w="348614" h="1870075">
                <a:moveTo>
                  <a:pt x="0" y="1869778"/>
                </a:moveTo>
                <a:lnTo>
                  <a:pt x="348296" y="1869778"/>
                </a:lnTo>
                <a:lnTo>
                  <a:pt x="348296" y="0"/>
                </a:lnTo>
                <a:lnTo>
                  <a:pt x="0" y="0"/>
                </a:lnTo>
                <a:lnTo>
                  <a:pt x="0" y="186977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540767" y="2200934"/>
            <a:ext cx="348615" cy="1870075"/>
          </a:xfrm>
          <a:custGeom>
            <a:avLst/>
            <a:gdLst/>
            <a:ahLst/>
            <a:cxnLst/>
            <a:rect l="l" t="t" r="r" b="b"/>
            <a:pathLst>
              <a:path w="348614" h="1870075">
                <a:moveTo>
                  <a:pt x="0" y="1869778"/>
                </a:moveTo>
                <a:lnTo>
                  <a:pt x="348296" y="1869778"/>
                </a:lnTo>
                <a:lnTo>
                  <a:pt x="348296" y="0"/>
                </a:lnTo>
                <a:lnTo>
                  <a:pt x="0" y="0"/>
                </a:lnTo>
                <a:lnTo>
                  <a:pt x="0" y="18697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889064" y="2085908"/>
            <a:ext cx="152400" cy="1985010"/>
          </a:xfrm>
          <a:custGeom>
            <a:avLst/>
            <a:gdLst/>
            <a:ahLst/>
            <a:cxnLst/>
            <a:rect l="l" t="t" r="r" b="b"/>
            <a:pathLst>
              <a:path w="152400" h="1985010">
                <a:moveTo>
                  <a:pt x="0" y="1984804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1869778"/>
                </a:lnTo>
                <a:lnTo>
                  <a:pt x="0" y="1984804"/>
                </a:lnTo>
                <a:close/>
              </a:path>
            </a:pathLst>
          </a:custGeom>
          <a:solidFill>
            <a:srgbClr val="496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889064" y="2085908"/>
            <a:ext cx="152400" cy="1985010"/>
          </a:xfrm>
          <a:custGeom>
            <a:avLst/>
            <a:gdLst/>
            <a:ahLst/>
            <a:cxnLst/>
            <a:rect l="l" t="t" r="r" b="b"/>
            <a:pathLst>
              <a:path w="152400" h="1985010">
                <a:moveTo>
                  <a:pt x="0" y="1984804"/>
                </a:moveTo>
                <a:lnTo>
                  <a:pt x="152002" y="1869778"/>
                </a:lnTo>
                <a:lnTo>
                  <a:pt x="152002" y="0"/>
                </a:lnTo>
                <a:lnTo>
                  <a:pt x="0" y="115025"/>
                </a:lnTo>
                <a:lnTo>
                  <a:pt x="0" y="198480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540767" y="2085908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69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618A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540767" y="2085908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69">
                <a:moveTo>
                  <a:pt x="0" y="115025"/>
                </a:moveTo>
                <a:lnTo>
                  <a:pt x="348296" y="115025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2495401" y="1848587"/>
            <a:ext cx="43243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58%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651833" y="3232536"/>
            <a:ext cx="348615" cy="838200"/>
          </a:xfrm>
          <a:custGeom>
            <a:avLst/>
            <a:gdLst/>
            <a:ahLst/>
            <a:cxnLst/>
            <a:rect l="l" t="t" r="r" b="b"/>
            <a:pathLst>
              <a:path w="348614" h="838200">
                <a:moveTo>
                  <a:pt x="0" y="838176"/>
                </a:moveTo>
                <a:lnTo>
                  <a:pt x="348296" y="838176"/>
                </a:lnTo>
                <a:lnTo>
                  <a:pt x="348296" y="0"/>
                </a:lnTo>
                <a:lnTo>
                  <a:pt x="0" y="0"/>
                </a:lnTo>
                <a:lnTo>
                  <a:pt x="0" y="838176"/>
                </a:lnTo>
                <a:close/>
              </a:path>
            </a:pathLst>
          </a:custGeom>
          <a:solidFill>
            <a:srgbClr val="F2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651833" y="3232536"/>
            <a:ext cx="348615" cy="838200"/>
          </a:xfrm>
          <a:custGeom>
            <a:avLst/>
            <a:gdLst/>
            <a:ahLst/>
            <a:cxnLst/>
            <a:rect l="l" t="t" r="r" b="b"/>
            <a:pathLst>
              <a:path w="348614" h="838200">
                <a:moveTo>
                  <a:pt x="0" y="838176"/>
                </a:moveTo>
                <a:lnTo>
                  <a:pt x="348296" y="838176"/>
                </a:lnTo>
                <a:lnTo>
                  <a:pt x="348296" y="0"/>
                </a:lnTo>
                <a:lnTo>
                  <a:pt x="0" y="0"/>
                </a:lnTo>
                <a:lnTo>
                  <a:pt x="0" y="83817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000129" y="3117510"/>
            <a:ext cx="152400" cy="953769"/>
          </a:xfrm>
          <a:custGeom>
            <a:avLst/>
            <a:gdLst/>
            <a:ahLst/>
            <a:cxnLst/>
            <a:rect l="l" t="t" r="r" b="b"/>
            <a:pathLst>
              <a:path w="152400" h="953770">
                <a:moveTo>
                  <a:pt x="0" y="953202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838176"/>
                </a:lnTo>
                <a:lnTo>
                  <a:pt x="0" y="953202"/>
                </a:lnTo>
                <a:close/>
              </a:path>
            </a:pathLst>
          </a:custGeom>
          <a:solidFill>
            <a:srgbClr val="794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000129" y="3117510"/>
            <a:ext cx="152400" cy="953769"/>
          </a:xfrm>
          <a:custGeom>
            <a:avLst/>
            <a:gdLst/>
            <a:ahLst/>
            <a:cxnLst/>
            <a:rect l="l" t="t" r="r" b="b"/>
            <a:pathLst>
              <a:path w="152400" h="953770">
                <a:moveTo>
                  <a:pt x="0" y="953202"/>
                </a:moveTo>
                <a:lnTo>
                  <a:pt x="152002" y="838176"/>
                </a:lnTo>
                <a:lnTo>
                  <a:pt x="152002" y="0"/>
                </a:lnTo>
                <a:lnTo>
                  <a:pt x="0" y="115025"/>
                </a:lnTo>
                <a:lnTo>
                  <a:pt x="0" y="95320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651833" y="3117510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69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8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A16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651833" y="3117510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69">
                <a:moveTo>
                  <a:pt x="0" y="115025"/>
                </a:moveTo>
                <a:lnTo>
                  <a:pt x="348296" y="115025"/>
                </a:lnTo>
                <a:lnTo>
                  <a:pt x="500298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4044801" y="2864587"/>
            <a:ext cx="43243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26%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4762899" y="3812812"/>
            <a:ext cx="348615" cy="258445"/>
          </a:xfrm>
          <a:custGeom>
            <a:avLst/>
            <a:gdLst/>
            <a:ahLst/>
            <a:cxnLst/>
            <a:rect l="l" t="t" r="r" b="b"/>
            <a:pathLst>
              <a:path w="348614" h="258445">
                <a:moveTo>
                  <a:pt x="0" y="257900"/>
                </a:moveTo>
                <a:lnTo>
                  <a:pt x="348296" y="257900"/>
                </a:lnTo>
                <a:lnTo>
                  <a:pt x="348296" y="0"/>
                </a:lnTo>
                <a:lnTo>
                  <a:pt x="0" y="0"/>
                </a:lnTo>
                <a:lnTo>
                  <a:pt x="0" y="2579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762899" y="3812812"/>
            <a:ext cx="348615" cy="258445"/>
          </a:xfrm>
          <a:custGeom>
            <a:avLst/>
            <a:gdLst/>
            <a:ahLst/>
            <a:cxnLst/>
            <a:rect l="l" t="t" r="r" b="b"/>
            <a:pathLst>
              <a:path w="348614" h="258445">
                <a:moveTo>
                  <a:pt x="0" y="257900"/>
                </a:moveTo>
                <a:lnTo>
                  <a:pt x="348296" y="257900"/>
                </a:lnTo>
                <a:lnTo>
                  <a:pt x="348296" y="0"/>
                </a:lnTo>
                <a:lnTo>
                  <a:pt x="0" y="0"/>
                </a:lnTo>
                <a:lnTo>
                  <a:pt x="0" y="2579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111196" y="3697786"/>
            <a:ext cx="152400" cy="373380"/>
          </a:xfrm>
          <a:custGeom>
            <a:avLst/>
            <a:gdLst/>
            <a:ahLst/>
            <a:cxnLst/>
            <a:rect l="l" t="t" r="r" b="b"/>
            <a:pathLst>
              <a:path w="152400" h="373379">
                <a:moveTo>
                  <a:pt x="0" y="372926"/>
                </a:moveTo>
                <a:lnTo>
                  <a:pt x="0" y="115025"/>
                </a:lnTo>
                <a:lnTo>
                  <a:pt x="152002" y="0"/>
                </a:lnTo>
                <a:lnTo>
                  <a:pt x="152002" y="257900"/>
                </a:lnTo>
                <a:lnTo>
                  <a:pt x="0" y="372926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111196" y="3697786"/>
            <a:ext cx="152400" cy="373380"/>
          </a:xfrm>
          <a:custGeom>
            <a:avLst/>
            <a:gdLst/>
            <a:ahLst/>
            <a:cxnLst/>
            <a:rect l="l" t="t" r="r" b="b"/>
            <a:pathLst>
              <a:path w="152400" h="373379">
                <a:moveTo>
                  <a:pt x="0" y="372926"/>
                </a:moveTo>
                <a:lnTo>
                  <a:pt x="152002" y="257900"/>
                </a:lnTo>
                <a:lnTo>
                  <a:pt x="152002" y="0"/>
                </a:lnTo>
                <a:lnTo>
                  <a:pt x="0" y="115025"/>
                </a:lnTo>
                <a:lnTo>
                  <a:pt x="0" y="3729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4762899" y="369778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348296" y="115025"/>
                </a:moveTo>
                <a:lnTo>
                  <a:pt x="0" y="115025"/>
                </a:lnTo>
                <a:lnTo>
                  <a:pt x="152002" y="0"/>
                </a:lnTo>
                <a:lnTo>
                  <a:pt x="500298" y="0"/>
                </a:lnTo>
                <a:lnTo>
                  <a:pt x="348296" y="115025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762899" y="369778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0" y="115025"/>
                </a:moveTo>
                <a:lnTo>
                  <a:pt x="348296" y="115025"/>
                </a:lnTo>
                <a:lnTo>
                  <a:pt x="500298" y="0"/>
                </a:lnTo>
                <a:lnTo>
                  <a:pt x="152002" y="0"/>
                </a:lnTo>
                <a:lnTo>
                  <a:pt x="0" y="1150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5127051" y="3436087"/>
            <a:ext cx="532130" cy="35687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2700" rIns="0" bIns="0" rtlCol="0" vert="horz">
            <a:spAutoFit/>
          </a:bodyPr>
          <a:lstStyle/>
          <a:p>
            <a:pPr marL="22479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1049694" y="4164852"/>
            <a:ext cx="348615" cy="193675"/>
          </a:xfrm>
          <a:custGeom>
            <a:avLst/>
            <a:gdLst/>
            <a:ahLst/>
            <a:cxnLst/>
            <a:rect l="l" t="t" r="r" b="b"/>
            <a:pathLst>
              <a:path w="348615" h="193675">
                <a:moveTo>
                  <a:pt x="0" y="193425"/>
                </a:moveTo>
                <a:lnTo>
                  <a:pt x="348296" y="193425"/>
                </a:lnTo>
                <a:lnTo>
                  <a:pt x="348296" y="0"/>
                </a:lnTo>
                <a:lnTo>
                  <a:pt x="0" y="0"/>
                </a:lnTo>
                <a:lnTo>
                  <a:pt x="0" y="193425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049694" y="4164852"/>
            <a:ext cx="348615" cy="193675"/>
          </a:xfrm>
          <a:custGeom>
            <a:avLst/>
            <a:gdLst/>
            <a:ahLst/>
            <a:cxnLst/>
            <a:rect l="l" t="t" r="r" b="b"/>
            <a:pathLst>
              <a:path w="348615" h="193675">
                <a:moveTo>
                  <a:pt x="0" y="193425"/>
                </a:moveTo>
                <a:lnTo>
                  <a:pt x="348296" y="193425"/>
                </a:lnTo>
                <a:lnTo>
                  <a:pt x="348296" y="0"/>
                </a:lnTo>
                <a:lnTo>
                  <a:pt x="0" y="0"/>
                </a:lnTo>
                <a:lnTo>
                  <a:pt x="0" y="1934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397991" y="4049826"/>
            <a:ext cx="152400" cy="308610"/>
          </a:xfrm>
          <a:custGeom>
            <a:avLst/>
            <a:gdLst/>
            <a:ahLst/>
            <a:cxnLst/>
            <a:rect l="l" t="t" r="r" b="b"/>
            <a:pathLst>
              <a:path w="152400" h="308610">
                <a:moveTo>
                  <a:pt x="0" y="308451"/>
                </a:moveTo>
                <a:lnTo>
                  <a:pt x="0" y="115026"/>
                </a:lnTo>
                <a:lnTo>
                  <a:pt x="152002" y="0"/>
                </a:lnTo>
                <a:lnTo>
                  <a:pt x="152002" y="193425"/>
                </a:lnTo>
                <a:lnTo>
                  <a:pt x="0" y="308451"/>
                </a:lnTo>
                <a:close/>
              </a:path>
            </a:pathLst>
          </a:custGeom>
          <a:solidFill>
            <a:srgbClr val="005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397991" y="4049826"/>
            <a:ext cx="152400" cy="308610"/>
          </a:xfrm>
          <a:custGeom>
            <a:avLst/>
            <a:gdLst/>
            <a:ahLst/>
            <a:cxnLst/>
            <a:rect l="l" t="t" r="r" b="b"/>
            <a:pathLst>
              <a:path w="152400" h="308610">
                <a:moveTo>
                  <a:pt x="0" y="308451"/>
                </a:moveTo>
                <a:lnTo>
                  <a:pt x="152002" y="193425"/>
                </a:lnTo>
                <a:lnTo>
                  <a:pt x="152002" y="0"/>
                </a:lnTo>
                <a:lnTo>
                  <a:pt x="0" y="115026"/>
                </a:lnTo>
                <a:lnTo>
                  <a:pt x="0" y="30845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049694" y="404982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348296" y="115026"/>
                </a:moveTo>
                <a:lnTo>
                  <a:pt x="0" y="115026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6"/>
                </a:lnTo>
                <a:close/>
              </a:path>
            </a:pathLst>
          </a:custGeom>
          <a:solidFill>
            <a:srgbClr val="0075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049694" y="4049826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0" y="115026"/>
                </a:moveTo>
                <a:lnTo>
                  <a:pt x="348296" y="115026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 txBox="1"/>
          <p:nvPr/>
        </p:nvSpPr>
        <p:spPr>
          <a:xfrm>
            <a:off x="1034256" y="3639287"/>
            <a:ext cx="3194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6%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2160760" y="4132615"/>
            <a:ext cx="348615" cy="226060"/>
          </a:xfrm>
          <a:custGeom>
            <a:avLst/>
            <a:gdLst/>
            <a:ahLst/>
            <a:cxnLst/>
            <a:rect l="l" t="t" r="r" b="b"/>
            <a:pathLst>
              <a:path w="348614" h="226060">
                <a:moveTo>
                  <a:pt x="0" y="225662"/>
                </a:moveTo>
                <a:lnTo>
                  <a:pt x="348296" y="225662"/>
                </a:lnTo>
                <a:lnTo>
                  <a:pt x="348296" y="0"/>
                </a:lnTo>
                <a:lnTo>
                  <a:pt x="0" y="0"/>
                </a:lnTo>
                <a:lnTo>
                  <a:pt x="0" y="225662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160760" y="4132615"/>
            <a:ext cx="348615" cy="226060"/>
          </a:xfrm>
          <a:custGeom>
            <a:avLst/>
            <a:gdLst/>
            <a:ahLst/>
            <a:cxnLst/>
            <a:rect l="l" t="t" r="r" b="b"/>
            <a:pathLst>
              <a:path w="348614" h="226060">
                <a:moveTo>
                  <a:pt x="0" y="225662"/>
                </a:moveTo>
                <a:lnTo>
                  <a:pt x="348296" y="225662"/>
                </a:lnTo>
                <a:lnTo>
                  <a:pt x="348296" y="0"/>
                </a:lnTo>
                <a:lnTo>
                  <a:pt x="0" y="0"/>
                </a:lnTo>
                <a:lnTo>
                  <a:pt x="0" y="22566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509057" y="4017588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340689"/>
                </a:moveTo>
                <a:lnTo>
                  <a:pt x="0" y="115026"/>
                </a:lnTo>
                <a:lnTo>
                  <a:pt x="152002" y="0"/>
                </a:lnTo>
                <a:lnTo>
                  <a:pt x="152002" y="225662"/>
                </a:lnTo>
                <a:lnTo>
                  <a:pt x="0" y="340689"/>
                </a:lnTo>
                <a:close/>
              </a:path>
            </a:pathLst>
          </a:custGeom>
          <a:solidFill>
            <a:srgbClr val="496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509057" y="4017588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340689"/>
                </a:moveTo>
                <a:lnTo>
                  <a:pt x="152002" y="225662"/>
                </a:lnTo>
                <a:lnTo>
                  <a:pt x="152002" y="0"/>
                </a:lnTo>
                <a:lnTo>
                  <a:pt x="0" y="115026"/>
                </a:lnTo>
                <a:lnTo>
                  <a:pt x="0" y="34068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160760" y="4017588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348296" y="115026"/>
                </a:moveTo>
                <a:lnTo>
                  <a:pt x="0" y="115026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6"/>
                </a:lnTo>
                <a:close/>
              </a:path>
            </a:pathLst>
          </a:custGeom>
          <a:solidFill>
            <a:srgbClr val="618A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160760" y="4017588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80" h="115570">
                <a:moveTo>
                  <a:pt x="0" y="115026"/>
                </a:moveTo>
                <a:lnTo>
                  <a:pt x="348296" y="115026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2228056" y="3651987"/>
            <a:ext cx="3194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3271826" y="2424024"/>
            <a:ext cx="348615" cy="1934845"/>
          </a:xfrm>
          <a:custGeom>
            <a:avLst/>
            <a:gdLst/>
            <a:ahLst/>
            <a:cxnLst/>
            <a:rect l="l" t="t" r="r" b="b"/>
            <a:pathLst>
              <a:path w="348614" h="1934845">
                <a:moveTo>
                  <a:pt x="0" y="1934253"/>
                </a:moveTo>
                <a:lnTo>
                  <a:pt x="348296" y="1934253"/>
                </a:lnTo>
                <a:lnTo>
                  <a:pt x="348296" y="0"/>
                </a:lnTo>
                <a:lnTo>
                  <a:pt x="0" y="0"/>
                </a:lnTo>
                <a:lnTo>
                  <a:pt x="0" y="1934253"/>
                </a:lnTo>
                <a:close/>
              </a:path>
            </a:pathLst>
          </a:custGeom>
          <a:solidFill>
            <a:srgbClr val="F2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271826" y="2424024"/>
            <a:ext cx="348615" cy="1934845"/>
          </a:xfrm>
          <a:custGeom>
            <a:avLst/>
            <a:gdLst/>
            <a:ahLst/>
            <a:cxnLst/>
            <a:rect l="l" t="t" r="r" b="b"/>
            <a:pathLst>
              <a:path w="348614" h="1934845">
                <a:moveTo>
                  <a:pt x="0" y="1934253"/>
                </a:moveTo>
                <a:lnTo>
                  <a:pt x="348296" y="1934253"/>
                </a:lnTo>
                <a:lnTo>
                  <a:pt x="348296" y="0"/>
                </a:lnTo>
                <a:lnTo>
                  <a:pt x="0" y="0"/>
                </a:lnTo>
                <a:lnTo>
                  <a:pt x="0" y="193425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620122" y="2308998"/>
            <a:ext cx="152400" cy="2049780"/>
          </a:xfrm>
          <a:custGeom>
            <a:avLst/>
            <a:gdLst/>
            <a:ahLst/>
            <a:cxnLst/>
            <a:rect l="l" t="t" r="r" b="b"/>
            <a:pathLst>
              <a:path w="152400" h="2049779">
                <a:moveTo>
                  <a:pt x="0" y="2049280"/>
                </a:moveTo>
                <a:lnTo>
                  <a:pt x="0" y="115026"/>
                </a:lnTo>
                <a:lnTo>
                  <a:pt x="152002" y="0"/>
                </a:lnTo>
                <a:lnTo>
                  <a:pt x="152002" y="1934253"/>
                </a:lnTo>
                <a:lnTo>
                  <a:pt x="0" y="2049280"/>
                </a:lnTo>
                <a:close/>
              </a:path>
            </a:pathLst>
          </a:custGeom>
          <a:solidFill>
            <a:srgbClr val="794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620122" y="2308998"/>
            <a:ext cx="152400" cy="2049780"/>
          </a:xfrm>
          <a:custGeom>
            <a:avLst/>
            <a:gdLst/>
            <a:ahLst/>
            <a:cxnLst/>
            <a:rect l="l" t="t" r="r" b="b"/>
            <a:pathLst>
              <a:path w="152400" h="2049779">
                <a:moveTo>
                  <a:pt x="0" y="2049280"/>
                </a:moveTo>
                <a:lnTo>
                  <a:pt x="152002" y="1934253"/>
                </a:lnTo>
                <a:lnTo>
                  <a:pt x="152002" y="0"/>
                </a:lnTo>
                <a:lnTo>
                  <a:pt x="0" y="115026"/>
                </a:lnTo>
                <a:lnTo>
                  <a:pt x="0" y="20492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271826" y="2308998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69">
                <a:moveTo>
                  <a:pt x="348296" y="115026"/>
                </a:moveTo>
                <a:lnTo>
                  <a:pt x="0" y="115026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6"/>
                </a:lnTo>
                <a:close/>
              </a:path>
            </a:pathLst>
          </a:custGeom>
          <a:solidFill>
            <a:srgbClr val="A16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271826" y="2308998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69">
                <a:moveTo>
                  <a:pt x="0" y="115026"/>
                </a:moveTo>
                <a:lnTo>
                  <a:pt x="348296" y="115026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 txBox="1"/>
          <p:nvPr/>
        </p:nvSpPr>
        <p:spPr>
          <a:xfrm>
            <a:off x="3765401" y="2127987"/>
            <a:ext cx="43243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60%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4382892" y="3487863"/>
            <a:ext cx="348615" cy="870585"/>
          </a:xfrm>
          <a:custGeom>
            <a:avLst/>
            <a:gdLst/>
            <a:ahLst/>
            <a:cxnLst/>
            <a:rect l="l" t="t" r="r" b="b"/>
            <a:pathLst>
              <a:path w="348614" h="870585">
                <a:moveTo>
                  <a:pt x="0" y="870414"/>
                </a:moveTo>
                <a:lnTo>
                  <a:pt x="348296" y="870414"/>
                </a:lnTo>
                <a:lnTo>
                  <a:pt x="348296" y="0"/>
                </a:lnTo>
                <a:lnTo>
                  <a:pt x="0" y="0"/>
                </a:lnTo>
                <a:lnTo>
                  <a:pt x="0" y="87041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382892" y="3487863"/>
            <a:ext cx="348615" cy="870585"/>
          </a:xfrm>
          <a:custGeom>
            <a:avLst/>
            <a:gdLst/>
            <a:ahLst/>
            <a:cxnLst/>
            <a:rect l="l" t="t" r="r" b="b"/>
            <a:pathLst>
              <a:path w="348614" h="870585">
                <a:moveTo>
                  <a:pt x="0" y="870414"/>
                </a:moveTo>
                <a:lnTo>
                  <a:pt x="348296" y="870414"/>
                </a:lnTo>
                <a:lnTo>
                  <a:pt x="348296" y="0"/>
                </a:lnTo>
                <a:lnTo>
                  <a:pt x="0" y="0"/>
                </a:lnTo>
                <a:lnTo>
                  <a:pt x="0" y="87041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4731189" y="3372837"/>
            <a:ext cx="152400" cy="985519"/>
          </a:xfrm>
          <a:custGeom>
            <a:avLst/>
            <a:gdLst/>
            <a:ahLst/>
            <a:cxnLst/>
            <a:rect l="l" t="t" r="r" b="b"/>
            <a:pathLst>
              <a:path w="152400" h="985520">
                <a:moveTo>
                  <a:pt x="0" y="985440"/>
                </a:moveTo>
                <a:lnTo>
                  <a:pt x="0" y="115026"/>
                </a:lnTo>
                <a:lnTo>
                  <a:pt x="152002" y="0"/>
                </a:lnTo>
                <a:lnTo>
                  <a:pt x="152002" y="870414"/>
                </a:lnTo>
                <a:lnTo>
                  <a:pt x="0" y="98544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4731189" y="3372837"/>
            <a:ext cx="152400" cy="985519"/>
          </a:xfrm>
          <a:custGeom>
            <a:avLst/>
            <a:gdLst/>
            <a:ahLst/>
            <a:cxnLst/>
            <a:rect l="l" t="t" r="r" b="b"/>
            <a:pathLst>
              <a:path w="152400" h="985520">
                <a:moveTo>
                  <a:pt x="0" y="985440"/>
                </a:moveTo>
                <a:lnTo>
                  <a:pt x="152002" y="870414"/>
                </a:lnTo>
                <a:lnTo>
                  <a:pt x="152002" y="0"/>
                </a:lnTo>
                <a:lnTo>
                  <a:pt x="0" y="115026"/>
                </a:lnTo>
                <a:lnTo>
                  <a:pt x="0" y="98544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4382892" y="3372837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348296" y="115026"/>
                </a:moveTo>
                <a:lnTo>
                  <a:pt x="0" y="115026"/>
                </a:lnTo>
                <a:lnTo>
                  <a:pt x="152002" y="0"/>
                </a:lnTo>
                <a:lnTo>
                  <a:pt x="500299" y="0"/>
                </a:lnTo>
                <a:lnTo>
                  <a:pt x="348296" y="115026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382892" y="3372837"/>
            <a:ext cx="500380" cy="115570"/>
          </a:xfrm>
          <a:custGeom>
            <a:avLst/>
            <a:gdLst/>
            <a:ahLst/>
            <a:cxnLst/>
            <a:rect l="l" t="t" r="r" b="b"/>
            <a:pathLst>
              <a:path w="500379" h="115570">
                <a:moveTo>
                  <a:pt x="0" y="115026"/>
                </a:moveTo>
                <a:lnTo>
                  <a:pt x="348296" y="115026"/>
                </a:lnTo>
                <a:lnTo>
                  <a:pt x="500299" y="0"/>
                </a:lnTo>
                <a:lnTo>
                  <a:pt x="152002" y="0"/>
                </a:lnTo>
                <a:lnTo>
                  <a:pt x="0" y="1150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4768701" y="3042387"/>
            <a:ext cx="43243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27%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554308" y="4457700"/>
            <a:ext cx="4444365" cy="0"/>
          </a:xfrm>
          <a:custGeom>
            <a:avLst/>
            <a:gdLst/>
            <a:ahLst/>
            <a:cxnLst/>
            <a:rect l="l" t="t" r="r" b="b"/>
            <a:pathLst>
              <a:path w="4444365" h="0">
                <a:moveTo>
                  <a:pt x="0" y="0"/>
                </a:moveTo>
                <a:lnTo>
                  <a:pt x="44442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554308" y="4457700"/>
            <a:ext cx="4444365" cy="0"/>
          </a:xfrm>
          <a:custGeom>
            <a:avLst/>
            <a:gdLst/>
            <a:ahLst/>
            <a:cxnLst/>
            <a:rect l="l" t="t" r="r" b="b"/>
            <a:pathLst>
              <a:path w="4444365" h="0">
                <a:moveTo>
                  <a:pt x="0" y="0"/>
                </a:moveTo>
                <a:lnTo>
                  <a:pt x="4444263" y="0"/>
                </a:lnTo>
              </a:path>
            </a:pathLst>
          </a:custGeom>
          <a:ln w="9525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844550" y="4604487"/>
            <a:ext cx="5334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None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932483" y="4604487"/>
            <a:ext cx="5670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SAPT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044477" y="4604487"/>
            <a:ext cx="57848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DAPT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059138" y="4604487"/>
            <a:ext cx="75946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(N)OAC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5301605" y="4439387"/>
            <a:ext cx="9277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IMPLANT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5372100" y="3832327"/>
            <a:ext cx="1550670" cy="58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734695">
              <a:lnSpc>
                <a:spcPct val="114599"/>
              </a:lnSpc>
              <a:spcBef>
                <a:spcPts val="100"/>
              </a:spcBef>
            </a:pPr>
            <a:r>
              <a:rPr dirty="0" sz="1600" spc="-5" b="1">
                <a:latin typeface="Arial"/>
                <a:cs typeface="Arial"/>
              </a:rPr>
              <a:t>2-YR</a:t>
            </a:r>
            <a:r>
              <a:rPr dirty="0" sz="1600" spc="-9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FU  FIRST</a:t>
            </a:r>
            <a:r>
              <a:rPr dirty="0" sz="1600" spc="-9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CHANGE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626096" y="5355794"/>
            <a:ext cx="900303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>
                <a:latin typeface="Arial"/>
                <a:cs typeface="Arial"/>
              </a:rPr>
              <a:t>After </a:t>
            </a:r>
            <a:r>
              <a:rPr dirty="0" sz="3200">
                <a:latin typeface="Arial"/>
                <a:cs typeface="Arial"/>
              </a:rPr>
              <a:t>2 years </a:t>
            </a:r>
            <a:r>
              <a:rPr dirty="0" sz="3200" spc="-5">
                <a:latin typeface="Arial"/>
                <a:cs typeface="Arial"/>
              </a:rPr>
              <a:t>85% of pts were on </a:t>
            </a:r>
            <a:r>
              <a:rPr dirty="0" sz="3200" spc="-10">
                <a:latin typeface="Arial"/>
                <a:cs typeface="Arial"/>
              </a:rPr>
              <a:t>SAPT </a:t>
            </a:r>
            <a:r>
              <a:rPr dirty="0" sz="3200" spc="-5">
                <a:latin typeface="Arial"/>
                <a:cs typeface="Arial"/>
              </a:rPr>
              <a:t>or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nothing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788" y="338852"/>
            <a:ext cx="103492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</a:t>
            </a:r>
            <a:r>
              <a:rPr dirty="0" spc="-10" i="1">
                <a:latin typeface="Arial"/>
                <a:cs typeface="Arial"/>
              </a:rPr>
              <a:t>W</a:t>
            </a:r>
            <a:r>
              <a:rPr dirty="0" spc="-10"/>
              <a:t>OLUTION </a:t>
            </a:r>
            <a:r>
              <a:rPr dirty="0"/>
              <a:t>– </a:t>
            </a:r>
            <a:r>
              <a:rPr dirty="0" spc="-10"/>
              <a:t>OAT </a:t>
            </a:r>
            <a:r>
              <a:rPr dirty="0" spc="-5"/>
              <a:t>during </a:t>
            </a:r>
            <a:r>
              <a:rPr dirty="0" spc="-10"/>
              <a:t>Follow-Up </a:t>
            </a:r>
            <a:r>
              <a:rPr dirty="0"/>
              <a:t>-</a:t>
            </a:r>
            <a:r>
              <a:rPr dirty="0" spc="-55"/>
              <a:t> </a:t>
            </a:r>
            <a:r>
              <a:rPr dirty="0"/>
              <a:t>subgroups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990600"/>
            <a:ext cx="4876800" cy="5257800"/>
          </a:xfrm>
          <a:custGeom>
            <a:avLst/>
            <a:gdLst/>
            <a:ahLst/>
            <a:cxnLst/>
            <a:rect l="l" t="t" r="r" b="b"/>
            <a:pathLst>
              <a:path w="4876800" h="5257800">
                <a:moveTo>
                  <a:pt x="0" y="0"/>
                </a:moveTo>
                <a:lnTo>
                  <a:pt x="4876800" y="0"/>
                </a:lnTo>
                <a:lnTo>
                  <a:pt x="48768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57300" y="4363910"/>
            <a:ext cx="762000" cy="1047750"/>
          </a:xfrm>
          <a:custGeom>
            <a:avLst/>
            <a:gdLst/>
            <a:ahLst/>
            <a:cxnLst/>
            <a:rect l="l" t="t" r="r" b="b"/>
            <a:pathLst>
              <a:path w="762000" h="1047750">
                <a:moveTo>
                  <a:pt x="0" y="0"/>
                </a:moveTo>
                <a:lnTo>
                  <a:pt x="762000" y="0"/>
                </a:lnTo>
                <a:lnTo>
                  <a:pt x="762000" y="1047559"/>
                </a:lnTo>
                <a:lnTo>
                  <a:pt x="0" y="104755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00300" y="4064126"/>
            <a:ext cx="762000" cy="1347470"/>
          </a:xfrm>
          <a:custGeom>
            <a:avLst/>
            <a:gdLst/>
            <a:ahLst/>
            <a:cxnLst/>
            <a:rect l="l" t="t" r="r" b="b"/>
            <a:pathLst>
              <a:path w="762000" h="1347470">
                <a:moveTo>
                  <a:pt x="0" y="0"/>
                </a:moveTo>
                <a:lnTo>
                  <a:pt x="762000" y="0"/>
                </a:lnTo>
                <a:lnTo>
                  <a:pt x="762000" y="1347342"/>
                </a:lnTo>
                <a:lnTo>
                  <a:pt x="0" y="134734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43300" y="4980375"/>
            <a:ext cx="762000" cy="431165"/>
          </a:xfrm>
          <a:custGeom>
            <a:avLst/>
            <a:gdLst/>
            <a:ahLst/>
            <a:cxnLst/>
            <a:rect l="l" t="t" r="r" b="b"/>
            <a:pathLst>
              <a:path w="762000" h="431164">
                <a:moveTo>
                  <a:pt x="0" y="0"/>
                </a:moveTo>
                <a:lnTo>
                  <a:pt x="762000" y="0"/>
                </a:lnTo>
                <a:lnTo>
                  <a:pt x="762000" y="431094"/>
                </a:lnTo>
                <a:lnTo>
                  <a:pt x="0" y="43109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86300" y="4813631"/>
            <a:ext cx="762000" cy="598170"/>
          </a:xfrm>
          <a:custGeom>
            <a:avLst/>
            <a:gdLst/>
            <a:ahLst/>
            <a:cxnLst/>
            <a:rect l="l" t="t" r="r" b="b"/>
            <a:pathLst>
              <a:path w="762000" h="598170">
                <a:moveTo>
                  <a:pt x="0" y="0"/>
                </a:moveTo>
                <a:lnTo>
                  <a:pt x="762000" y="0"/>
                </a:lnTo>
                <a:lnTo>
                  <a:pt x="762000" y="597838"/>
                </a:lnTo>
                <a:lnTo>
                  <a:pt x="0" y="59783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57300" y="2055399"/>
            <a:ext cx="762000" cy="2308860"/>
          </a:xfrm>
          <a:custGeom>
            <a:avLst/>
            <a:gdLst/>
            <a:ahLst/>
            <a:cxnLst/>
            <a:rect l="l" t="t" r="r" b="b"/>
            <a:pathLst>
              <a:path w="762000" h="2308860">
                <a:moveTo>
                  <a:pt x="0" y="0"/>
                </a:moveTo>
                <a:lnTo>
                  <a:pt x="762000" y="0"/>
                </a:lnTo>
                <a:lnTo>
                  <a:pt x="762000" y="2308510"/>
                </a:lnTo>
                <a:lnTo>
                  <a:pt x="0" y="230851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00300" y="2117963"/>
            <a:ext cx="762000" cy="1946275"/>
          </a:xfrm>
          <a:custGeom>
            <a:avLst/>
            <a:gdLst/>
            <a:ahLst/>
            <a:cxnLst/>
            <a:rect l="l" t="t" r="r" b="b"/>
            <a:pathLst>
              <a:path w="762000" h="1946275">
                <a:moveTo>
                  <a:pt x="0" y="0"/>
                </a:moveTo>
                <a:lnTo>
                  <a:pt x="762000" y="0"/>
                </a:lnTo>
                <a:lnTo>
                  <a:pt x="762000" y="1946162"/>
                </a:lnTo>
                <a:lnTo>
                  <a:pt x="0" y="19461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43300" y="2571318"/>
            <a:ext cx="762000" cy="2409190"/>
          </a:xfrm>
          <a:custGeom>
            <a:avLst/>
            <a:gdLst/>
            <a:ahLst/>
            <a:cxnLst/>
            <a:rect l="l" t="t" r="r" b="b"/>
            <a:pathLst>
              <a:path w="762000" h="2409190">
                <a:moveTo>
                  <a:pt x="0" y="0"/>
                </a:moveTo>
                <a:lnTo>
                  <a:pt x="762000" y="0"/>
                </a:lnTo>
                <a:lnTo>
                  <a:pt x="762000" y="2409056"/>
                </a:lnTo>
                <a:lnTo>
                  <a:pt x="0" y="240905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86300" y="2202663"/>
            <a:ext cx="762000" cy="2611120"/>
          </a:xfrm>
          <a:custGeom>
            <a:avLst/>
            <a:gdLst/>
            <a:ahLst/>
            <a:cxnLst/>
            <a:rect l="l" t="t" r="r" b="b"/>
            <a:pathLst>
              <a:path w="762000" h="2611120">
                <a:moveTo>
                  <a:pt x="0" y="0"/>
                </a:moveTo>
                <a:lnTo>
                  <a:pt x="762000" y="0"/>
                </a:lnTo>
                <a:lnTo>
                  <a:pt x="762000" y="2610967"/>
                </a:lnTo>
                <a:lnTo>
                  <a:pt x="0" y="26109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57300" y="1531619"/>
            <a:ext cx="762000" cy="523875"/>
          </a:xfrm>
          <a:custGeom>
            <a:avLst/>
            <a:gdLst/>
            <a:ahLst/>
            <a:cxnLst/>
            <a:rect l="l" t="t" r="r" b="b"/>
            <a:pathLst>
              <a:path w="762000" h="523875">
                <a:moveTo>
                  <a:pt x="0" y="0"/>
                </a:moveTo>
                <a:lnTo>
                  <a:pt x="762000" y="0"/>
                </a:lnTo>
                <a:lnTo>
                  <a:pt x="762000" y="523779"/>
                </a:lnTo>
                <a:lnTo>
                  <a:pt x="0" y="52377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00300" y="1535986"/>
            <a:ext cx="762000" cy="582295"/>
          </a:xfrm>
          <a:custGeom>
            <a:avLst/>
            <a:gdLst/>
            <a:ahLst/>
            <a:cxnLst/>
            <a:rect l="l" t="t" r="r" b="b"/>
            <a:pathLst>
              <a:path w="762000" h="582294">
                <a:moveTo>
                  <a:pt x="0" y="0"/>
                </a:moveTo>
                <a:lnTo>
                  <a:pt x="762000" y="0"/>
                </a:lnTo>
                <a:lnTo>
                  <a:pt x="762000" y="581977"/>
                </a:lnTo>
                <a:lnTo>
                  <a:pt x="0" y="58197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543300" y="1531619"/>
            <a:ext cx="762000" cy="1040130"/>
          </a:xfrm>
          <a:custGeom>
            <a:avLst/>
            <a:gdLst/>
            <a:ahLst/>
            <a:cxnLst/>
            <a:rect l="l" t="t" r="r" b="b"/>
            <a:pathLst>
              <a:path w="762000" h="1040130">
                <a:moveTo>
                  <a:pt x="762000" y="0"/>
                </a:moveTo>
                <a:lnTo>
                  <a:pt x="762000" y="1039698"/>
                </a:lnTo>
                <a:lnTo>
                  <a:pt x="0" y="1039698"/>
                </a:lnTo>
                <a:lnTo>
                  <a:pt x="0" y="0"/>
                </a:lnTo>
                <a:lnTo>
                  <a:pt x="7620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86300" y="1543088"/>
            <a:ext cx="762000" cy="659765"/>
          </a:xfrm>
          <a:custGeom>
            <a:avLst/>
            <a:gdLst/>
            <a:ahLst/>
            <a:cxnLst/>
            <a:rect l="l" t="t" r="r" b="b"/>
            <a:pathLst>
              <a:path w="762000" h="659764">
                <a:moveTo>
                  <a:pt x="0" y="0"/>
                </a:moveTo>
                <a:lnTo>
                  <a:pt x="762000" y="0"/>
                </a:lnTo>
                <a:lnTo>
                  <a:pt x="762000" y="659574"/>
                </a:lnTo>
                <a:lnTo>
                  <a:pt x="0" y="65957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415715" y="1103730"/>
            <a:ext cx="4172585" cy="5027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80670">
              <a:lnSpc>
                <a:spcPts val="1989"/>
              </a:lnSpc>
            </a:pPr>
            <a:r>
              <a:rPr dirty="0" sz="1800" spc="-5">
                <a:solidFill>
                  <a:srgbClr val="9B9C9D"/>
                </a:solidFill>
                <a:latin typeface="Arial"/>
                <a:cs typeface="Arial"/>
              </a:rPr>
              <a:t>Post-implant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ts val="2080"/>
              </a:lnSpc>
              <a:tabLst>
                <a:tab pos="1142365" algn="l"/>
                <a:tab pos="3428365" algn="l"/>
              </a:tabLst>
            </a:pP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14%	</a:t>
            </a:r>
            <a:r>
              <a:rPr dirty="0" baseline="-7716" sz="2700" spc="-7" b="1">
                <a:solidFill>
                  <a:srgbClr val="8B8C8D"/>
                </a:solidFill>
                <a:latin typeface="Arial"/>
                <a:cs typeface="Arial"/>
              </a:rPr>
              <a:t>15%	</a:t>
            </a:r>
            <a:r>
              <a:rPr dirty="0" baseline="-18518" sz="2700" spc="-7" b="1">
                <a:solidFill>
                  <a:srgbClr val="8B8C8D"/>
                </a:solidFill>
                <a:latin typeface="Arial"/>
                <a:cs typeface="Arial"/>
              </a:rPr>
              <a:t>17%</a:t>
            </a:r>
            <a:endParaRPr baseline="-18518" sz="2700">
              <a:latin typeface="Arial"/>
              <a:cs typeface="Arial"/>
            </a:endParaRPr>
          </a:p>
          <a:p>
            <a:pPr algn="ctr" marL="857250">
              <a:lnSpc>
                <a:spcPts val="2080"/>
              </a:lnSpc>
            </a:pP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27%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60"/>
              </a:spcBef>
              <a:tabLst>
                <a:tab pos="1142365" algn="l"/>
              </a:tabLst>
            </a:pPr>
            <a:r>
              <a:rPr dirty="0" baseline="-29320" sz="2700" spc="-7" b="1">
                <a:solidFill>
                  <a:srgbClr val="8B8C8D"/>
                </a:solidFill>
                <a:latin typeface="Arial"/>
                <a:cs typeface="Arial"/>
              </a:rPr>
              <a:t>60%	</a:t>
            </a: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50%</a:t>
            </a:r>
            <a:endParaRPr sz="1800">
              <a:latin typeface="Arial"/>
              <a:cs typeface="Arial"/>
            </a:endParaRPr>
          </a:p>
          <a:p>
            <a:pPr algn="r" marR="277495">
              <a:lnSpc>
                <a:spcPts val="2135"/>
              </a:lnSpc>
              <a:spcBef>
                <a:spcPts val="1120"/>
              </a:spcBef>
            </a:pP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67%</a:t>
            </a:r>
            <a:endParaRPr sz="1800">
              <a:latin typeface="Arial"/>
              <a:cs typeface="Arial"/>
            </a:endParaRPr>
          </a:p>
          <a:p>
            <a:pPr algn="ctr" marL="857250">
              <a:lnSpc>
                <a:spcPts val="2135"/>
              </a:lnSpc>
            </a:pP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62%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tabLst>
                <a:tab pos="1142365" algn="l"/>
              </a:tabLst>
            </a:pPr>
            <a:r>
              <a:rPr dirty="0" baseline="-37037" sz="2700" spc="-7" b="1">
                <a:solidFill>
                  <a:srgbClr val="FFFFFF"/>
                </a:solidFill>
                <a:latin typeface="Arial"/>
                <a:cs typeface="Arial"/>
              </a:rPr>
              <a:t>27%	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35%</a:t>
            </a:r>
            <a:endParaRPr sz="1800">
              <a:latin typeface="Arial"/>
              <a:cs typeface="Arial"/>
            </a:endParaRPr>
          </a:p>
          <a:p>
            <a:pPr algn="r" marR="277495">
              <a:lnSpc>
                <a:spcPct val="100000"/>
              </a:lnSpc>
              <a:spcBef>
                <a:spcPts val="795"/>
              </a:spcBef>
              <a:tabLst>
                <a:tab pos="1142365" algn="l"/>
              </a:tabLst>
            </a:pPr>
            <a:r>
              <a:rPr dirty="0" baseline="-20061" sz="2700" spc="-7" b="1">
                <a:solidFill>
                  <a:srgbClr val="FFFFFF"/>
                </a:solidFill>
                <a:latin typeface="Arial"/>
                <a:cs typeface="Arial"/>
              </a:rPr>
              <a:t>11</a:t>
            </a:r>
            <a:r>
              <a:rPr dirty="0" baseline="-20061" sz="2700" b="1">
                <a:solidFill>
                  <a:srgbClr val="FFFFFF"/>
                </a:solidFill>
                <a:latin typeface="Arial"/>
                <a:cs typeface="Arial"/>
              </a:rPr>
              <a:t>%	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15%</a:t>
            </a:r>
            <a:endParaRPr sz="1800">
              <a:latin typeface="Arial"/>
              <a:cs typeface="Arial"/>
            </a:endParaRPr>
          </a:p>
          <a:p>
            <a:pPr marL="707390" indent="-662940">
              <a:lnSpc>
                <a:spcPct val="146900"/>
              </a:lnSpc>
              <a:spcBef>
                <a:spcPts val="1325"/>
              </a:spcBef>
              <a:tabLst>
                <a:tab pos="934085" algn="l"/>
                <a:tab pos="1448435" algn="l"/>
                <a:tab pos="1995170" algn="l"/>
                <a:tab pos="2291080" algn="l"/>
              </a:tabLst>
            </a:pPr>
            <a:r>
              <a:rPr dirty="0" sz="1600" spc="-5">
                <a:solidFill>
                  <a:srgbClr val="9B9C9D"/>
                </a:solidFill>
                <a:latin typeface="Arial"/>
                <a:cs typeface="Arial"/>
              </a:rPr>
              <a:t>ALL		Hx IS/TIA	Hx HemStk Hx MjBleed  OAC	DAPT		</a:t>
            </a:r>
            <a:r>
              <a:rPr dirty="0" sz="1600">
                <a:solidFill>
                  <a:srgbClr val="9B9C9D"/>
                </a:solidFill>
                <a:latin typeface="Arial"/>
                <a:cs typeface="Arial"/>
              </a:rPr>
              <a:t>single/none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4400" y="990600"/>
            <a:ext cx="4876800" cy="5257800"/>
          </a:xfrm>
          <a:custGeom>
            <a:avLst/>
            <a:gdLst/>
            <a:ahLst/>
            <a:cxnLst/>
            <a:rect l="l" t="t" r="r" b="b"/>
            <a:pathLst>
              <a:path w="4876800" h="5257800">
                <a:moveTo>
                  <a:pt x="0" y="0"/>
                </a:moveTo>
                <a:lnTo>
                  <a:pt x="4876800" y="0"/>
                </a:lnTo>
                <a:lnTo>
                  <a:pt x="48768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4400" y="990600"/>
            <a:ext cx="4876800" cy="5257800"/>
          </a:xfrm>
          <a:custGeom>
            <a:avLst/>
            <a:gdLst/>
            <a:ahLst/>
            <a:cxnLst/>
            <a:rect l="l" t="t" r="r" b="b"/>
            <a:pathLst>
              <a:path w="4876800" h="5257800">
                <a:moveTo>
                  <a:pt x="0" y="0"/>
                </a:moveTo>
                <a:lnTo>
                  <a:pt x="4876800" y="0"/>
                </a:lnTo>
                <a:lnTo>
                  <a:pt x="48768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705600" y="984738"/>
            <a:ext cx="4876800" cy="5264150"/>
          </a:xfrm>
          <a:custGeom>
            <a:avLst/>
            <a:gdLst/>
            <a:ahLst/>
            <a:cxnLst/>
            <a:rect l="l" t="t" r="r" b="b"/>
            <a:pathLst>
              <a:path w="4876800" h="5264150">
                <a:moveTo>
                  <a:pt x="0" y="0"/>
                </a:moveTo>
                <a:lnTo>
                  <a:pt x="4876800" y="0"/>
                </a:lnTo>
                <a:lnTo>
                  <a:pt x="4876800" y="5263661"/>
                </a:lnTo>
                <a:lnTo>
                  <a:pt x="0" y="526366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048500" y="5093774"/>
            <a:ext cx="762000" cy="311150"/>
          </a:xfrm>
          <a:custGeom>
            <a:avLst/>
            <a:gdLst/>
            <a:ahLst/>
            <a:cxnLst/>
            <a:rect l="l" t="t" r="r" b="b"/>
            <a:pathLst>
              <a:path w="762000" h="311150">
                <a:moveTo>
                  <a:pt x="0" y="0"/>
                </a:moveTo>
                <a:lnTo>
                  <a:pt x="762000" y="0"/>
                </a:lnTo>
                <a:lnTo>
                  <a:pt x="762000" y="310856"/>
                </a:lnTo>
                <a:lnTo>
                  <a:pt x="0" y="31085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191500" y="4911146"/>
            <a:ext cx="762000" cy="494030"/>
          </a:xfrm>
          <a:custGeom>
            <a:avLst/>
            <a:gdLst/>
            <a:ahLst/>
            <a:cxnLst/>
            <a:rect l="l" t="t" r="r" b="b"/>
            <a:pathLst>
              <a:path w="762000" h="494029">
                <a:moveTo>
                  <a:pt x="0" y="0"/>
                </a:moveTo>
                <a:lnTo>
                  <a:pt x="762000" y="0"/>
                </a:lnTo>
                <a:lnTo>
                  <a:pt x="762000" y="493485"/>
                </a:lnTo>
                <a:lnTo>
                  <a:pt x="0" y="49348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334500" y="5218117"/>
            <a:ext cx="762000" cy="186690"/>
          </a:xfrm>
          <a:custGeom>
            <a:avLst/>
            <a:gdLst/>
            <a:ahLst/>
            <a:cxnLst/>
            <a:rect l="l" t="t" r="r" b="b"/>
            <a:pathLst>
              <a:path w="762000" h="186689">
                <a:moveTo>
                  <a:pt x="0" y="0"/>
                </a:moveTo>
                <a:lnTo>
                  <a:pt x="762000" y="0"/>
                </a:lnTo>
                <a:lnTo>
                  <a:pt x="762000" y="186513"/>
                </a:lnTo>
                <a:lnTo>
                  <a:pt x="0" y="18651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477500" y="5264746"/>
            <a:ext cx="762000" cy="140335"/>
          </a:xfrm>
          <a:custGeom>
            <a:avLst/>
            <a:gdLst/>
            <a:ahLst/>
            <a:cxnLst/>
            <a:rect l="l" t="t" r="r" b="b"/>
            <a:pathLst>
              <a:path w="762000" h="140335">
                <a:moveTo>
                  <a:pt x="0" y="0"/>
                </a:moveTo>
                <a:lnTo>
                  <a:pt x="762000" y="0"/>
                </a:lnTo>
                <a:lnTo>
                  <a:pt x="762000" y="139885"/>
                </a:lnTo>
                <a:lnTo>
                  <a:pt x="0" y="13988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048500" y="4821775"/>
            <a:ext cx="762000" cy="272415"/>
          </a:xfrm>
          <a:custGeom>
            <a:avLst/>
            <a:gdLst/>
            <a:ahLst/>
            <a:cxnLst/>
            <a:rect l="l" t="t" r="r" b="b"/>
            <a:pathLst>
              <a:path w="762000" h="272414">
                <a:moveTo>
                  <a:pt x="0" y="0"/>
                </a:moveTo>
                <a:lnTo>
                  <a:pt x="762000" y="0"/>
                </a:lnTo>
                <a:lnTo>
                  <a:pt x="762000" y="271999"/>
                </a:lnTo>
                <a:lnTo>
                  <a:pt x="0" y="27199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191500" y="4736289"/>
            <a:ext cx="762000" cy="175260"/>
          </a:xfrm>
          <a:custGeom>
            <a:avLst/>
            <a:gdLst/>
            <a:ahLst/>
            <a:cxnLst/>
            <a:rect l="l" t="t" r="r" b="b"/>
            <a:pathLst>
              <a:path w="762000" h="175260">
                <a:moveTo>
                  <a:pt x="0" y="0"/>
                </a:moveTo>
                <a:lnTo>
                  <a:pt x="762000" y="0"/>
                </a:lnTo>
                <a:lnTo>
                  <a:pt x="762000" y="174856"/>
                </a:lnTo>
                <a:lnTo>
                  <a:pt x="0" y="17485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334500" y="4965546"/>
            <a:ext cx="762000" cy="252729"/>
          </a:xfrm>
          <a:custGeom>
            <a:avLst/>
            <a:gdLst/>
            <a:ahLst/>
            <a:cxnLst/>
            <a:rect l="l" t="t" r="r" b="b"/>
            <a:pathLst>
              <a:path w="762000" h="252729">
                <a:moveTo>
                  <a:pt x="0" y="0"/>
                </a:moveTo>
                <a:lnTo>
                  <a:pt x="762000" y="0"/>
                </a:lnTo>
                <a:lnTo>
                  <a:pt x="762000" y="252571"/>
                </a:lnTo>
                <a:lnTo>
                  <a:pt x="0" y="25257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477500" y="4864517"/>
            <a:ext cx="762000" cy="400685"/>
          </a:xfrm>
          <a:custGeom>
            <a:avLst/>
            <a:gdLst/>
            <a:ahLst/>
            <a:cxnLst/>
            <a:rect l="l" t="t" r="r" b="b"/>
            <a:pathLst>
              <a:path w="762000" h="400685">
                <a:moveTo>
                  <a:pt x="0" y="0"/>
                </a:moveTo>
                <a:lnTo>
                  <a:pt x="762000" y="0"/>
                </a:lnTo>
                <a:lnTo>
                  <a:pt x="762000" y="400228"/>
                </a:lnTo>
                <a:lnTo>
                  <a:pt x="0" y="4002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048500" y="1518919"/>
            <a:ext cx="762000" cy="3303270"/>
          </a:xfrm>
          <a:custGeom>
            <a:avLst/>
            <a:gdLst/>
            <a:ahLst/>
            <a:cxnLst/>
            <a:rect l="l" t="t" r="r" b="b"/>
            <a:pathLst>
              <a:path w="762000" h="3303270">
                <a:moveTo>
                  <a:pt x="0" y="0"/>
                </a:moveTo>
                <a:lnTo>
                  <a:pt x="762000" y="0"/>
                </a:lnTo>
                <a:lnTo>
                  <a:pt x="762000" y="3302854"/>
                </a:lnTo>
                <a:lnTo>
                  <a:pt x="0" y="330285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191500" y="1518919"/>
            <a:ext cx="762000" cy="3217545"/>
          </a:xfrm>
          <a:custGeom>
            <a:avLst/>
            <a:gdLst/>
            <a:ahLst/>
            <a:cxnLst/>
            <a:rect l="l" t="t" r="r" b="b"/>
            <a:pathLst>
              <a:path w="762000" h="3217545">
                <a:moveTo>
                  <a:pt x="0" y="0"/>
                </a:moveTo>
                <a:lnTo>
                  <a:pt x="762000" y="0"/>
                </a:lnTo>
                <a:lnTo>
                  <a:pt x="762000" y="3217369"/>
                </a:lnTo>
                <a:lnTo>
                  <a:pt x="0" y="321736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334500" y="1518919"/>
            <a:ext cx="762000" cy="3446779"/>
          </a:xfrm>
          <a:custGeom>
            <a:avLst/>
            <a:gdLst/>
            <a:ahLst/>
            <a:cxnLst/>
            <a:rect l="l" t="t" r="r" b="b"/>
            <a:pathLst>
              <a:path w="762000" h="3446779">
                <a:moveTo>
                  <a:pt x="0" y="0"/>
                </a:moveTo>
                <a:lnTo>
                  <a:pt x="762000" y="0"/>
                </a:lnTo>
                <a:lnTo>
                  <a:pt x="762000" y="3446626"/>
                </a:lnTo>
                <a:lnTo>
                  <a:pt x="0" y="344662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477500" y="1518919"/>
            <a:ext cx="762000" cy="3345815"/>
          </a:xfrm>
          <a:custGeom>
            <a:avLst/>
            <a:gdLst/>
            <a:ahLst/>
            <a:cxnLst/>
            <a:rect l="l" t="t" r="r" b="b"/>
            <a:pathLst>
              <a:path w="762000" h="3345815">
                <a:moveTo>
                  <a:pt x="762000" y="0"/>
                </a:moveTo>
                <a:lnTo>
                  <a:pt x="762000" y="3345597"/>
                </a:lnTo>
                <a:lnTo>
                  <a:pt x="0" y="3345597"/>
                </a:lnTo>
                <a:lnTo>
                  <a:pt x="0" y="0"/>
                </a:lnTo>
                <a:lnTo>
                  <a:pt x="7620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206915" y="1091030"/>
            <a:ext cx="4172585" cy="5033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81305">
              <a:lnSpc>
                <a:spcPts val="1989"/>
              </a:lnSpc>
            </a:pPr>
            <a:r>
              <a:rPr dirty="0" sz="1800" spc="-5">
                <a:solidFill>
                  <a:srgbClr val="9B9C9D"/>
                </a:solidFill>
                <a:latin typeface="Arial"/>
                <a:cs typeface="Arial"/>
              </a:rPr>
              <a:t>Study</a:t>
            </a:r>
            <a:r>
              <a:rPr dirty="0" sz="1800" spc="-15">
                <a:solidFill>
                  <a:srgbClr val="9B9C9D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9B9C9D"/>
                </a:solidFill>
                <a:latin typeface="Arial"/>
                <a:cs typeface="Arial"/>
              </a:rPr>
              <a:t>End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algn="ctr" marR="277495">
              <a:lnSpc>
                <a:spcPct val="100000"/>
              </a:lnSpc>
              <a:spcBef>
                <a:spcPts val="1415"/>
              </a:spcBef>
              <a:tabLst>
                <a:tab pos="1142365" algn="l"/>
                <a:tab pos="2285365" algn="l"/>
                <a:tab pos="3428365" algn="l"/>
              </a:tabLst>
            </a:pPr>
            <a:r>
              <a:rPr dirty="0" baseline="-10802" sz="2700" spc="-7" b="1">
                <a:solidFill>
                  <a:srgbClr val="8B8C8D"/>
                </a:solidFill>
                <a:latin typeface="Arial"/>
                <a:cs typeface="Arial"/>
              </a:rPr>
              <a:t>85</a:t>
            </a:r>
            <a:r>
              <a:rPr dirty="0" baseline="-10802" sz="2700" b="1">
                <a:solidFill>
                  <a:srgbClr val="8B8C8D"/>
                </a:solidFill>
                <a:latin typeface="Arial"/>
                <a:cs typeface="Arial"/>
              </a:rPr>
              <a:t>%	</a:t>
            </a: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83</a:t>
            </a:r>
            <a:r>
              <a:rPr dirty="0" sz="1800" b="1">
                <a:solidFill>
                  <a:srgbClr val="8B8C8D"/>
                </a:solidFill>
                <a:latin typeface="Arial"/>
                <a:cs typeface="Arial"/>
              </a:rPr>
              <a:t>%	</a:t>
            </a:r>
            <a:r>
              <a:rPr dirty="0" baseline="-27777" sz="2700" spc="-7" b="1">
                <a:solidFill>
                  <a:srgbClr val="8B8C8D"/>
                </a:solidFill>
                <a:latin typeface="Arial"/>
                <a:cs typeface="Arial"/>
              </a:rPr>
              <a:t>89</a:t>
            </a:r>
            <a:r>
              <a:rPr dirty="0" baseline="-27777" sz="2700" b="1">
                <a:solidFill>
                  <a:srgbClr val="8B8C8D"/>
                </a:solidFill>
                <a:latin typeface="Arial"/>
                <a:cs typeface="Arial"/>
              </a:rPr>
              <a:t>%	</a:t>
            </a:r>
            <a:r>
              <a:rPr dirty="0" baseline="-15432" sz="2700" spc="-7" b="1">
                <a:solidFill>
                  <a:srgbClr val="8B8C8D"/>
                </a:solidFill>
                <a:latin typeface="Arial"/>
                <a:cs typeface="Arial"/>
              </a:rPr>
              <a:t>86%</a:t>
            </a:r>
            <a:endParaRPr baseline="-15432" sz="2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00">
              <a:latin typeface="Times New Roman"/>
              <a:cs typeface="Times New Roman"/>
            </a:endParaRPr>
          </a:p>
          <a:p>
            <a:pPr marL="63500">
              <a:lnSpc>
                <a:spcPts val="2030"/>
              </a:lnSpc>
              <a:tabLst>
                <a:tab pos="1206500" algn="l"/>
              </a:tabLst>
            </a:pPr>
            <a:r>
              <a:rPr dirty="0" baseline="-32407" sz="2700" spc="-7" b="1">
                <a:solidFill>
                  <a:srgbClr val="8B8C8D"/>
                </a:solidFill>
                <a:latin typeface="Arial"/>
                <a:cs typeface="Arial"/>
              </a:rPr>
              <a:t>7%	</a:t>
            </a: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  <a:p>
            <a:pPr marL="2349500">
              <a:lnSpc>
                <a:spcPts val="1315"/>
              </a:lnSpc>
              <a:tabLst>
                <a:tab pos="3428365" algn="l"/>
              </a:tabLst>
            </a:pPr>
            <a:r>
              <a:rPr dirty="0" baseline="-6172" sz="2700" spc="-7" b="1">
                <a:solidFill>
                  <a:srgbClr val="8B8C8D"/>
                </a:solidFill>
                <a:latin typeface="Arial"/>
                <a:cs typeface="Arial"/>
              </a:rPr>
              <a:t>7%	</a:t>
            </a:r>
            <a:r>
              <a:rPr dirty="0" sz="1800" spc="-5" b="1">
                <a:solidFill>
                  <a:srgbClr val="8B8C8D"/>
                </a:solidFill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  <a:p>
            <a:pPr marL="63500">
              <a:lnSpc>
                <a:spcPts val="1445"/>
              </a:lnSpc>
              <a:tabLst>
                <a:tab pos="1142365" algn="l"/>
                <a:tab pos="2349500" algn="l"/>
                <a:tab pos="3492500" algn="l"/>
              </a:tabLst>
            </a:pPr>
            <a:r>
              <a:rPr dirty="0" baseline="-21604" sz="2700" spc="-7" b="1">
                <a:solidFill>
                  <a:srgbClr val="FFFFFF"/>
                </a:solidFill>
                <a:latin typeface="Arial"/>
                <a:cs typeface="Arial"/>
              </a:rPr>
              <a:t>8%	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13%	</a:t>
            </a:r>
            <a:r>
              <a:rPr dirty="0" baseline="-37037" sz="2700" spc="-7" b="1">
                <a:solidFill>
                  <a:srgbClr val="FFFFFF"/>
                </a:solidFill>
                <a:latin typeface="Arial"/>
                <a:cs typeface="Arial"/>
              </a:rPr>
              <a:t>5%	</a:t>
            </a:r>
            <a:r>
              <a:rPr dirty="0" baseline="-43209" sz="2700" spc="-7" b="1">
                <a:solidFill>
                  <a:srgbClr val="FFFFFF"/>
                </a:solidFill>
                <a:latin typeface="Arial"/>
                <a:cs typeface="Arial"/>
              </a:rPr>
              <a:t>4%</a:t>
            </a:r>
            <a:endParaRPr baseline="-43209" sz="2700">
              <a:latin typeface="Arial"/>
              <a:cs typeface="Arial"/>
            </a:endParaRPr>
          </a:p>
          <a:p>
            <a:pPr marL="707390" indent="-662940">
              <a:lnSpc>
                <a:spcPct val="146900"/>
              </a:lnSpc>
              <a:spcBef>
                <a:spcPts val="919"/>
              </a:spcBef>
              <a:tabLst>
                <a:tab pos="934085" algn="l"/>
                <a:tab pos="1448435" algn="l"/>
                <a:tab pos="1995170" algn="l"/>
                <a:tab pos="2291080" algn="l"/>
              </a:tabLst>
            </a:pPr>
            <a:r>
              <a:rPr dirty="0" sz="1600" spc="-5">
                <a:solidFill>
                  <a:srgbClr val="9B9C9D"/>
                </a:solidFill>
                <a:latin typeface="Arial"/>
                <a:cs typeface="Arial"/>
              </a:rPr>
              <a:t>ALL		Hx IS/TIA	Hx HemStk Hx MjBleed  OAC	DAPT		</a:t>
            </a:r>
            <a:r>
              <a:rPr dirty="0" sz="1600">
                <a:solidFill>
                  <a:srgbClr val="9B9C9D"/>
                </a:solidFill>
                <a:latin typeface="Arial"/>
                <a:cs typeface="Arial"/>
              </a:rPr>
              <a:t>single/none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705600" y="984738"/>
            <a:ext cx="4876800" cy="5264150"/>
          </a:xfrm>
          <a:custGeom>
            <a:avLst/>
            <a:gdLst/>
            <a:ahLst/>
            <a:cxnLst/>
            <a:rect l="l" t="t" r="r" b="b"/>
            <a:pathLst>
              <a:path w="4876800" h="5264150">
                <a:moveTo>
                  <a:pt x="0" y="0"/>
                </a:moveTo>
                <a:lnTo>
                  <a:pt x="4876800" y="0"/>
                </a:lnTo>
                <a:lnTo>
                  <a:pt x="4876800" y="5263661"/>
                </a:lnTo>
                <a:lnTo>
                  <a:pt x="0" y="526366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705600" y="984738"/>
            <a:ext cx="4876800" cy="5264150"/>
          </a:xfrm>
          <a:custGeom>
            <a:avLst/>
            <a:gdLst/>
            <a:ahLst/>
            <a:cxnLst/>
            <a:rect l="l" t="t" r="r" b="b"/>
            <a:pathLst>
              <a:path w="4876800" h="5264150">
                <a:moveTo>
                  <a:pt x="0" y="0"/>
                </a:moveTo>
                <a:lnTo>
                  <a:pt x="4876800" y="0"/>
                </a:lnTo>
                <a:lnTo>
                  <a:pt x="4876800" y="5263661"/>
                </a:lnTo>
                <a:lnTo>
                  <a:pt x="0" y="526366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656667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8957" y="338477"/>
            <a:ext cx="69996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Time </a:t>
            </a:r>
            <a:r>
              <a:rPr dirty="0" spc="-5"/>
              <a:t>to </a:t>
            </a:r>
            <a:r>
              <a:rPr dirty="0" spc="-10"/>
              <a:t>final </a:t>
            </a:r>
            <a:r>
              <a:rPr dirty="0"/>
              <a:t>single </a:t>
            </a:r>
            <a:r>
              <a:rPr dirty="0" spc="-10"/>
              <a:t>APT </a:t>
            </a:r>
            <a:r>
              <a:rPr dirty="0" spc="-5"/>
              <a:t>or</a:t>
            </a:r>
            <a:r>
              <a:rPr dirty="0" spc="-85"/>
              <a:t> </a:t>
            </a:r>
            <a:r>
              <a:rPr dirty="0" spc="-5"/>
              <a:t>nothing</a:t>
            </a:r>
          </a:p>
        </p:txBody>
      </p:sp>
      <p:sp>
        <p:nvSpPr>
          <p:cNvPr id="3" name="object 3"/>
          <p:cNvSpPr/>
          <p:nvPr/>
        </p:nvSpPr>
        <p:spPr>
          <a:xfrm>
            <a:off x="2362200" y="1219200"/>
            <a:ext cx="7543800" cy="5265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56450" y="1593850"/>
          <a:ext cx="2609850" cy="2451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1880"/>
                <a:gridCol w="1518284"/>
              </a:tblGrid>
              <a:tr h="679450"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154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Time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21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27940" indent="-1270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Kaplan-Meier  Event</a:t>
                      </a:r>
                      <a:r>
                        <a:rPr dirty="0" sz="18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Rate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  <a:solidFill>
                      <a:srgbClr val="BBBBBB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45</a:t>
                      </a:r>
                      <a:r>
                        <a:rPr dirty="0"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Days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8.3%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months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23.6%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months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45.5%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year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75.0%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years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95.1%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656667"/>
                      </a:solidFill>
                      <a:prstDash val="solid"/>
                    </a:lnL>
                    <a:lnR w="12700">
                      <a:solidFill>
                        <a:srgbClr val="656667"/>
                      </a:solidFill>
                      <a:prstDash val="solid"/>
                    </a:lnR>
                    <a:lnT w="12700">
                      <a:solidFill>
                        <a:srgbClr val="656667"/>
                      </a:solidFill>
                      <a:prstDash val="solid"/>
                    </a:lnT>
                    <a:lnB w="12700">
                      <a:solidFill>
                        <a:srgbClr val="656667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4572001" y="4495800"/>
            <a:ext cx="883919" cy="1143000"/>
          </a:xfrm>
          <a:custGeom>
            <a:avLst/>
            <a:gdLst/>
            <a:ahLst/>
            <a:cxnLst/>
            <a:rect l="l" t="t" r="r" b="b"/>
            <a:pathLst>
              <a:path w="883920" h="1143000">
                <a:moveTo>
                  <a:pt x="220979" y="441959"/>
                </a:moveTo>
                <a:lnTo>
                  <a:pt x="662939" y="441959"/>
                </a:lnTo>
                <a:lnTo>
                  <a:pt x="662939" y="1143000"/>
                </a:lnTo>
                <a:lnTo>
                  <a:pt x="220979" y="1143000"/>
                </a:lnTo>
                <a:lnTo>
                  <a:pt x="220979" y="441959"/>
                </a:lnTo>
                <a:close/>
              </a:path>
              <a:path w="883920" h="1143000">
                <a:moveTo>
                  <a:pt x="441959" y="0"/>
                </a:moveTo>
                <a:lnTo>
                  <a:pt x="883918" y="441959"/>
                </a:lnTo>
                <a:lnTo>
                  <a:pt x="0" y="441959"/>
                </a:lnTo>
                <a:lnTo>
                  <a:pt x="441959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1" y="4495800"/>
            <a:ext cx="883919" cy="1143000"/>
          </a:xfrm>
          <a:custGeom>
            <a:avLst/>
            <a:gdLst/>
            <a:ahLst/>
            <a:cxnLst/>
            <a:rect l="l" t="t" r="r" b="b"/>
            <a:pathLst>
              <a:path w="883920" h="1143000">
                <a:moveTo>
                  <a:pt x="883918" y="441959"/>
                </a:moveTo>
                <a:lnTo>
                  <a:pt x="662939" y="441959"/>
                </a:lnTo>
                <a:lnTo>
                  <a:pt x="662939" y="1143000"/>
                </a:lnTo>
                <a:lnTo>
                  <a:pt x="220979" y="1143000"/>
                </a:lnTo>
                <a:lnTo>
                  <a:pt x="220979" y="441959"/>
                </a:lnTo>
                <a:lnTo>
                  <a:pt x="0" y="441959"/>
                </a:lnTo>
                <a:lnTo>
                  <a:pt x="441959" y="0"/>
                </a:lnTo>
                <a:lnTo>
                  <a:pt x="883918" y="441959"/>
                </a:lnTo>
                <a:close/>
              </a:path>
            </a:pathLst>
          </a:custGeom>
          <a:ln w="952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European Society of Cardiology</dc:creator>
  <cp:keywords>ESC Congress 2018, European Society of Cardiology</cp:keywords>
  <dc:subject>EWOLUTION - Efficacy and Safety of LAAO in patients with prior ischemic and hemmorhagic stroke</dc:subject>
  <dc:title>EWOLUTION - Efficacy and Safety of LAAO in patients with prior ischemic and hemmorhagic stroke</dc:title>
  <dcterms:created xsi:type="dcterms:W3CDTF">2018-09-05T17:58:46Z</dcterms:created>
  <dcterms:modified xsi:type="dcterms:W3CDTF">2018-09-05T17:58:46Z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2018-08-28T00:00:00Z</vt:filetime>
  </property>
  <property fmtid="{D5CDD505-2E9C-101B-9397-08002B2CF9AE}" pid="3" name="Creator">
    <vt:lpwstr>Aspose Ltd.</vt:lpwstr>
  </property>
  <property fmtid="{D5CDD505-2E9C-101B-9397-08002B2CF9AE}" pid="4" name="LastSaved">
    <vt:filetime>2018-09-05T00:00:00Z</vt:filetime>
  </property>
</Properties>
</file>