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4318000"/>
            <a:ext cx="1123032" cy="40574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70300" y="4241800"/>
            <a:ext cx="574390" cy="57439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68700" y="952500"/>
            <a:ext cx="1797460" cy="8572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8985" y="1766379"/>
            <a:ext cx="8232775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17524" y="3325318"/>
            <a:ext cx="3508950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911" y="97202"/>
            <a:ext cx="7045349" cy="412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4811" y="933801"/>
            <a:ext cx="8360409" cy="3220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48657" y="4878556"/>
            <a:ext cx="98615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2" Type="http://schemas.openxmlformats.org/officeDocument/2006/relationships/image" Target="../media/image29.png"/><Relationship Id="rId13" Type="http://schemas.openxmlformats.org/officeDocument/2006/relationships/image" Target="../media/image30.png"/><Relationship Id="rId14" Type="http://schemas.openxmlformats.org/officeDocument/2006/relationships/image" Target="../media/image31.png"/><Relationship Id="rId15" Type="http://schemas.openxmlformats.org/officeDocument/2006/relationships/image" Target="../media/image32.png"/><Relationship Id="rId16" Type="http://schemas.openxmlformats.org/officeDocument/2006/relationships/image" Target="../media/image33.png"/><Relationship Id="rId17" Type="http://schemas.openxmlformats.org/officeDocument/2006/relationships/image" Target="../media/image34.png"/><Relationship Id="rId18" Type="http://schemas.openxmlformats.org/officeDocument/2006/relationships/image" Target="../media/image35.png"/><Relationship Id="rId19" Type="http://schemas.openxmlformats.org/officeDocument/2006/relationships/image" Target="../media/image3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29.png"/><Relationship Id="rId4" Type="http://schemas.openxmlformats.org/officeDocument/2006/relationships/image" Target="../media/image38.png"/><Relationship Id="rId5" Type="http://schemas.openxmlformats.org/officeDocument/2006/relationships/image" Target="../media/image19.png"/><Relationship Id="rId6" Type="http://schemas.openxmlformats.org/officeDocument/2006/relationships/image" Target="../media/image39.png"/><Relationship Id="rId7" Type="http://schemas.openxmlformats.org/officeDocument/2006/relationships/image" Target="../media/image23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Relationship Id="rId10" Type="http://schemas.openxmlformats.org/officeDocument/2006/relationships/image" Target="../media/image40.png"/><Relationship Id="rId11" Type="http://schemas.openxmlformats.org/officeDocument/2006/relationships/image" Target="../media/image41.png"/><Relationship Id="rId12" Type="http://schemas.openxmlformats.org/officeDocument/2006/relationships/image" Target="../media/image22.png"/><Relationship Id="rId13" Type="http://schemas.openxmlformats.org/officeDocument/2006/relationships/image" Target="../media/image42.png"/><Relationship Id="rId14" Type="http://schemas.openxmlformats.org/officeDocument/2006/relationships/image" Target="../media/image26.png"/><Relationship Id="rId15" Type="http://schemas.openxmlformats.org/officeDocument/2006/relationships/image" Target="../media/image25.png"/><Relationship Id="rId16" Type="http://schemas.openxmlformats.org/officeDocument/2006/relationships/image" Target="../media/image43.png"/><Relationship Id="rId17" Type="http://schemas.openxmlformats.org/officeDocument/2006/relationships/image" Target="../media/image44.png"/><Relationship Id="rId18" Type="http://schemas.openxmlformats.org/officeDocument/2006/relationships/image" Target="../media/image45.png"/><Relationship Id="rId19" Type="http://schemas.openxmlformats.org/officeDocument/2006/relationships/image" Target="../media/image46.png"/><Relationship Id="rId20" Type="http://schemas.openxmlformats.org/officeDocument/2006/relationships/image" Target="../media/image47.png"/><Relationship Id="rId21" Type="http://schemas.openxmlformats.org/officeDocument/2006/relationships/image" Target="../media/image4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4445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Redefining</a:t>
            </a:r>
            <a:r>
              <a:rPr dirty="0" sz="2800" spc="-60"/>
              <a:t> </a:t>
            </a:r>
            <a:r>
              <a:rPr dirty="0" sz="2800"/>
              <a:t>small</a:t>
            </a:r>
            <a:r>
              <a:rPr dirty="0" sz="2800" spc="-60"/>
              <a:t> </a:t>
            </a:r>
            <a:r>
              <a:rPr dirty="0" sz="2800"/>
              <a:t>aortic</a:t>
            </a:r>
            <a:r>
              <a:rPr dirty="0" sz="2800" spc="-55"/>
              <a:t> </a:t>
            </a:r>
            <a:r>
              <a:rPr dirty="0" sz="2800"/>
              <a:t>annulus</a:t>
            </a:r>
            <a:r>
              <a:rPr dirty="0" sz="2800" spc="-60"/>
              <a:t> </a:t>
            </a:r>
            <a:r>
              <a:rPr dirty="0" sz="2800"/>
              <a:t>in</a:t>
            </a:r>
            <a:r>
              <a:rPr dirty="0" sz="2800" spc="-60"/>
              <a:t> </a:t>
            </a:r>
            <a:r>
              <a:rPr dirty="0" sz="2800"/>
              <a:t>patients</a:t>
            </a:r>
            <a:r>
              <a:rPr dirty="0" sz="2800" spc="-65"/>
              <a:t> </a:t>
            </a:r>
            <a:r>
              <a:rPr dirty="0" sz="2800" spc="-10"/>
              <a:t>undergoing </a:t>
            </a:r>
            <a:r>
              <a:rPr dirty="0" sz="2800" spc="-70"/>
              <a:t>TAVI</a:t>
            </a:r>
            <a:r>
              <a:rPr dirty="0" sz="2800" spc="-55"/>
              <a:t> </a:t>
            </a:r>
            <a:r>
              <a:rPr dirty="0" sz="2800"/>
              <a:t>with</a:t>
            </a:r>
            <a:r>
              <a:rPr dirty="0" sz="2800" spc="-55"/>
              <a:t> </a:t>
            </a:r>
            <a:r>
              <a:rPr dirty="0" sz="2800"/>
              <a:t>a</a:t>
            </a:r>
            <a:r>
              <a:rPr dirty="0" sz="2800" spc="-55"/>
              <a:t> </a:t>
            </a:r>
            <a:r>
              <a:rPr dirty="0" sz="2800" spc="-25"/>
              <a:t>self-</a:t>
            </a:r>
            <a:r>
              <a:rPr dirty="0" sz="2800"/>
              <a:t>expanding</a:t>
            </a:r>
            <a:r>
              <a:rPr dirty="0" sz="2800" spc="-50"/>
              <a:t> </a:t>
            </a:r>
            <a:r>
              <a:rPr dirty="0" sz="2800" spc="-10"/>
              <a:t>transcatheter</a:t>
            </a:r>
            <a:r>
              <a:rPr dirty="0" sz="2800" spc="-50"/>
              <a:t> </a:t>
            </a:r>
            <a:r>
              <a:rPr dirty="0" sz="2800"/>
              <a:t>heart</a:t>
            </a:r>
            <a:r>
              <a:rPr dirty="0" sz="2800" spc="-55"/>
              <a:t> </a:t>
            </a:r>
            <a:r>
              <a:rPr dirty="0" sz="2800"/>
              <a:t>valve</a:t>
            </a:r>
            <a:r>
              <a:rPr dirty="0" sz="2800" spc="-50"/>
              <a:t> </a:t>
            </a:r>
            <a:r>
              <a:rPr dirty="0" sz="2800" spc="-20"/>
              <a:t>with </a:t>
            </a:r>
            <a:r>
              <a:rPr dirty="0" sz="2800" spc="-15"/>
              <a:t>intra-</a:t>
            </a:r>
            <a:r>
              <a:rPr dirty="0" sz="2800"/>
              <a:t>annular</a:t>
            </a:r>
            <a:r>
              <a:rPr dirty="0" sz="2800" spc="-30"/>
              <a:t> </a:t>
            </a:r>
            <a:r>
              <a:rPr dirty="0" sz="2800"/>
              <a:t>leaflet</a:t>
            </a:r>
            <a:r>
              <a:rPr dirty="0" sz="2800" spc="-15"/>
              <a:t> </a:t>
            </a:r>
            <a:r>
              <a:rPr dirty="0" sz="2800" spc="-10"/>
              <a:t>position</a:t>
            </a:r>
            <a:endParaRPr sz="2800"/>
          </a:p>
        </p:txBody>
      </p:sp>
      <p:sp>
        <p:nvSpPr>
          <p:cNvPr id="3" name="object 3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 marR="5080" indent="393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</a:rPr>
              <a:t>Michael</a:t>
            </a:r>
            <a:r>
              <a:rPr dirty="0" sz="2400" spc="-10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Reardon,</a:t>
            </a:r>
            <a:r>
              <a:rPr dirty="0" sz="2400" spc="-90">
                <a:solidFill>
                  <a:srgbClr val="FFFFFF"/>
                </a:solidFill>
              </a:rPr>
              <a:t> </a:t>
            </a:r>
            <a:r>
              <a:rPr dirty="0" sz="2400" spc="-25">
                <a:solidFill>
                  <a:srgbClr val="FFFFFF"/>
                </a:solidFill>
              </a:rPr>
              <a:t>MD </a:t>
            </a:r>
            <a:r>
              <a:rPr dirty="0" sz="2400">
                <a:solidFill>
                  <a:srgbClr val="FFFFFF"/>
                </a:solidFill>
              </a:rPr>
              <a:t>Houston</a:t>
            </a:r>
            <a:r>
              <a:rPr dirty="0" sz="2400" spc="-120">
                <a:solidFill>
                  <a:srgbClr val="FFFFFF"/>
                </a:solidFill>
              </a:rPr>
              <a:t> </a:t>
            </a:r>
            <a:r>
              <a:rPr dirty="0" sz="2400">
                <a:solidFill>
                  <a:srgbClr val="FFFFFF"/>
                </a:solidFill>
              </a:rPr>
              <a:t>Methodist</a:t>
            </a:r>
            <a:r>
              <a:rPr dirty="0" sz="2400" spc="-12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Hospital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9133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Prediction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Composite</a:t>
            </a:r>
            <a:r>
              <a:rPr dirty="0" spc="-45"/>
              <a:t> </a:t>
            </a:r>
            <a:r>
              <a:rPr dirty="0"/>
              <a:t>Clinical</a:t>
            </a:r>
            <a:r>
              <a:rPr dirty="0" spc="-55"/>
              <a:t> </a:t>
            </a:r>
            <a:r>
              <a:rPr dirty="0" spc="-10"/>
              <a:t>Events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6658" y="2524884"/>
            <a:ext cx="190500" cy="8483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35"/>
              </a:lnSpc>
            </a:pPr>
            <a:r>
              <a:rPr dirty="0" sz="1300">
                <a:solidFill>
                  <a:srgbClr val="595959"/>
                </a:solidFill>
                <a:latin typeface="Calibri"/>
                <a:cs typeface="Calibri"/>
              </a:rPr>
              <a:t>KM</a:t>
            </a:r>
            <a:r>
              <a:rPr dirty="0" sz="13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595959"/>
                </a:solidFill>
                <a:latin typeface="Calibri"/>
                <a:cs typeface="Calibri"/>
              </a:rPr>
              <a:t>Rate</a:t>
            </a:r>
            <a:r>
              <a:rPr dirty="0" sz="13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300" spc="-25">
                <a:solidFill>
                  <a:srgbClr val="595959"/>
                </a:solidFill>
                <a:latin typeface="Calibri"/>
                <a:cs typeface="Calibri"/>
              </a:rPr>
              <a:t>(%)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38564" y="1598582"/>
            <a:ext cx="3688079" cy="9525"/>
            <a:chOff x="738564" y="1598582"/>
            <a:chExt cx="3688079" cy="9525"/>
          </a:xfrm>
        </p:grpSpPr>
        <p:sp>
          <p:nvSpPr>
            <p:cNvPr id="5" name="object 5" descr=""/>
            <p:cNvSpPr/>
            <p:nvPr/>
          </p:nvSpPr>
          <p:spPr>
            <a:xfrm>
              <a:off x="738564" y="1603344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38564" y="1603344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738564" y="4093914"/>
            <a:ext cx="3688079" cy="9525"/>
            <a:chOff x="738564" y="4093914"/>
            <a:chExt cx="3688079" cy="9525"/>
          </a:xfrm>
        </p:grpSpPr>
        <p:sp>
          <p:nvSpPr>
            <p:cNvPr id="8" name="object 8" descr=""/>
            <p:cNvSpPr/>
            <p:nvPr/>
          </p:nvSpPr>
          <p:spPr>
            <a:xfrm>
              <a:off x="738564" y="4098676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38564" y="4098676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738564" y="1962150"/>
            <a:ext cx="3688079" cy="1974214"/>
            <a:chOff x="738564" y="1962150"/>
            <a:chExt cx="3688079" cy="1974214"/>
          </a:xfrm>
        </p:grpSpPr>
        <p:sp>
          <p:nvSpPr>
            <p:cNvPr id="11" name="object 11" descr=""/>
            <p:cNvSpPr/>
            <p:nvPr/>
          </p:nvSpPr>
          <p:spPr>
            <a:xfrm>
              <a:off x="738564" y="3682788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38564" y="3682788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38564" y="3266899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38564" y="3266899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38564" y="2851011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38564" y="2851011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38564" y="2435122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744661" y="0"/>
                  </a:lnTo>
                </a:path>
                <a:path w="3688079" h="0">
                  <a:moveTo>
                    <a:pt x="1742613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38564" y="2019233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1742613" y="0"/>
                  </a:moveTo>
                  <a:lnTo>
                    <a:pt x="3687924" y="0"/>
                  </a:lnTo>
                </a:path>
                <a:path w="3688079" h="0">
                  <a:moveTo>
                    <a:pt x="0" y="0"/>
                  </a:moveTo>
                  <a:lnTo>
                    <a:pt x="74466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045892" y="2085775"/>
              <a:ext cx="3073400" cy="1797050"/>
            </a:xfrm>
            <a:custGeom>
              <a:avLst/>
              <a:gdLst/>
              <a:ahLst/>
              <a:cxnLst/>
              <a:rect l="l" t="t" r="r" b="b"/>
              <a:pathLst>
                <a:path w="3073400" h="1797050">
                  <a:moveTo>
                    <a:pt x="0" y="1796639"/>
                  </a:moveTo>
                  <a:lnTo>
                    <a:pt x="614654" y="1343320"/>
                  </a:lnTo>
                  <a:lnTo>
                    <a:pt x="1229308" y="777711"/>
                  </a:lnTo>
                  <a:lnTo>
                    <a:pt x="1843962" y="519860"/>
                  </a:lnTo>
                  <a:lnTo>
                    <a:pt x="2458616" y="286963"/>
                  </a:lnTo>
                  <a:lnTo>
                    <a:pt x="307327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9650" y="3846512"/>
              <a:ext cx="73025" cy="7302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4012" y="3393281"/>
              <a:ext cx="73025" cy="7302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39168" y="2827337"/>
              <a:ext cx="73025" cy="73025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53531" y="2569368"/>
              <a:ext cx="73025" cy="73025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8687" y="2336800"/>
              <a:ext cx="73025" cy="73025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83050" y="2049462"/>
              <a:ext cx="73025" cy="7302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045892" y="1998439"/>
              <a:ext cx="3073400" cy="1901189"/>
            </a:xfrm>
            <a:custGeom>
              <a:avLst/>
              <a:gdLst/>
              <a:ahLst/>
              <a:cxnLst/>
              <a:rect l="l" t="t" r="r" b="b"/>
              <a:pathLst>
                <a:path w="3073400" h="1901189">
                  <a:moveTo>
                    <a:pt x="0" y="1900611"/>
                  </a:moveTo>
                  <a:lnTo>
                    <a:pt x="614654" y="1434815"/>
                  </a:lnTo>
                  <a:lnTo>
                    <a:pt x="1229308" y="756917"/>
                  </a:lnTo>
                  <a:lnTo>
                    <a:pt x="1843962" y="515701"/>
                  </a:lnTo>
                  <a:lnTo>
                    <a:pt x="2458616" y="253692"/>
                  </a:lnTo>
                  <a:lnTo>
                    <a:pt x="3073270" y="0"/>
                  </a:lnTo>
                </a:path>
              </a:pathLst>
            </a:custGeom>
            <a:ln w="28575">
              <a:solidFill>
                <a:srgbClr val="0F253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09650" y="3863181"/>
              <a:ext cx="73025" cy="73025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4012" y="3397250"/>
              <a:ext cx="73025" cy="73025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39168" y="2719387"/>
              <a:ext cx="73025" cy="73025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53531" y="2478087"/>
              <a:ext cx="73025" cy="73025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468687" y="2216150"/>
              <a:ext cx="73025" cy="73025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83050" y="1962150"/>
              <a:ext cx="73025" cy="73025"/>
            </a:xfrm>
            <a:prstGeom prst="rect">
              <a:avLst/>
            </a:prstGeom>
          </p:spPr>
        </p:pic>
      </p:grpSp>
      <p:sp>
        <p:nvSpPr>
          <p:cNvPr id="33" name="object 33" descr=""/>
          <p:cNvSpPr txBox="1"/>
          <p:nvPr/>
        </p:nvSpPr>
        <p:spPr>
          <a:xfrm>
            <a:off x="792958" y="4171473"/>
            <a:ext cx="5060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30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460347" y="4171473"/>
            <a:ext cx="4032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325474" y="1489451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25474" y="1905339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50%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25474" y="2321228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325474" y="2737117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30%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325474" y="3153005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325474" y="3568894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10%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404056" y="3984783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3917550" y="2156285"/>
            <a:ext cx="40386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48,4%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3917550" y="1708725"/>
            <a:ext cx="40386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50,5%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1174516" y="1188572"/>
            <a:ext cx="2409190" cy="26225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Perimeter-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Derived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Diameter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5" name="object 45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16680" y="4513262"/>
            <a:ext cx="234950" cy="73025"/>
          </a:xfrm>
          <a:prstGeom prst="rect">
            <a:avLst/>
          </a:prstGeom>
        </p:spPr>
      </p:pic>
      <p:sp>
        <p:nvSpPr>
          <p:cNvPr id="46" name="object 46" descr=""/>
          <p:cNvSpPr txBox="1"/>
          <p:nvPr/>
        </p:nvSpPr>
        <p:spPr>
          <a:xfrm>
            <a:off x="2049031" y="4116216"/>
            <a:ext cx="2303780" cy="54165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35"/>
              </a:spcBef>
              <a:tabLst>
                <a:tab pos="614045" algn="l"/>
                <a:tab pos="1228725" algn="l"/>
                <a:tab pos="1843405" algn="l"/>
              </a:tabLst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r>
              <a:rPr dirty="0" sz="1200">
                <a:latin typeface="Calibri"/>
                <a:cs typeface="Calibri"/>
              </a:rPr>
              <a:t>	4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5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  <a:p>
            <a:pPr algn="ctr" marL="160020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Calibri"/>
                <a:cs typeface="Calibri"/>
              </a:rPr>
              <a:t>&gt;23</a:t>
            </a:r>
            <a:r>
              <a:rPr dirty="0" sz="1400" spc="-25">
                <a:latin typeface="Calibri"/>
                <a:cs typeface="Calibri"/>
              </a:rPr>
              <a:t> mm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7" name="object 47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721887" y="4513262"/>
            <a:ext cx="234950" cy="73025"/>
          </a:xfrm>
          <a:prstGeom prst="rect">
            <a:avLst/>
          </a:prstGeom>
        </p:spPr>
      </p:pic>
      <p:sp>
        <p:nvSpPr>
          <p:cNvPr id="48" name="object 48" descr=""/>
          <p:cNvSpPr txBox="1"/>
          <p:nvPr/>
        </p:nvSpPr>
        <p:spPr>
          <a:xfrm>
            <a:off x="1483226" y="1849478"/>
            <a:ext cx="998219" cy="603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marL="159385">
              <a:lnSpc>
                <a:spcPct val="100000"/>
              </a:lnSpc>
              <a:spcBef>
                <a:spcPts val="290"/>
              </a:spcBef>
            </a:pP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Years</a:t>
            </a:r>
            <a:endParaRPr sz="11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&lt;</a:t>
            </a:r>
            <a:r>
              <a:rPr dirty="0" u="none" sz="1100">
                <a:latin typeface="Calibri"/>
                <a:cs typeface="Calibri"/>
              </a:rPr>
              <a:t>23</a:t>
            </a:r>
            <a:r>
              <a:rPr dirty="0" u="none" sz="1100" spc="-10">
                <a:latin typeface="Calibri"/>
                <a:cs typeface="Calibri"/>
              </a:rPr>
              <a:t> </a:t>
            </a:r>
            <a:r>
              <a:rPr dirty="0" u="none" sz="1100">
                <a:latin typeface="Calibri"/>
                <a:cs typeface="Calibri"/>
              </a:rPr>
              <a:t>mm</a:t>
            </a:r>
            <a:r>
              <a:rPr dirty="0" u="none" sz="1100" spc="-5">
                <a:latin typeface="Calibri"/>
                <a:cs typeface="Calibri"/>
              </a:rPr>
              <a:t> </a:t>
            </a:r>
            <a:r>
              <a:rPr dirty="0" u="none" sz="1100">
                <a:latin typeface="Calibri"/>
                <a:cs typeface="Calibri"/>
              </a:rPr>
              <a:t>=</a:t>
            </a:r>
            <a:r>
              <a:rPr dirty="0" u="none" sz="1100" spc="-15">
                <a:latin typeface="Calibri"/>
                <a:cs typeface="Calibri"/>
              </a:rPr>
              <a:t> </a:t>
            </a:r>
            <a:r>
              <a:rPr dirty="0" u="none" sz="1100" spc="-25">
                <a:latin typeface="Calibri"/>
                <a:cs typeface="Calibri"/>
              </a:rPr>
              <a:t>119</a:t>
            </a:r>
            <a:endParaRPr sz="11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&gt;23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mm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=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150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617371" y="2546365"/>
            <a:ext cx="177800" cy="7848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KM</a:t>
            </a:r>
            <a:r>
              <a:rPr dirty="0" sz="12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Rate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 (%)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5295283" y="1623323"/>
            <a:ext cx="3687445" cy="9525"/>
            <a:chOff x="5295283" y="1623323"/>
            <a:chExt cx="3687445" cy="9525"/>
          </a:xfrm>
        </p:grpSpPr>
        <p:sp>
          <p:nvSpPr>
            <p:cNvPr id="51" name="object 51" descr=""/>
            <p:cNvSpPr/>
            <p:nvPr/>
          </p:nvSpPr>
          <p:spPr>
            <a:xfrm>
              <a:off x="5295283" y="1628085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5295283" y="1628085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3" name="object 53" descr=""/>
          <p:cNvGrpSpPr/>
          <p:nvPr/>
        </p:nvGrpSpPr>
        <p:grpSpPr>
          <a:xfrm>
            <a:off x="5295283" y="4109414"/>
            <a:ext cx="3687445" cy="9525"/>
            <a:chOff x="5295283" y="4109414"/>
            <a:chExt cx="3687445" cy="9525"/>
          </a:xfrm>
        </p:grpSpPr>
        <p:sp>
          <p:nvSpPr>
            <p:cNvPr id="54" name="object 54" descr=""/>
            <p:cNvSpPr/>
            <p:nvPr/>
          </p:nvSpPr>
          <p:spPr>
            <a:xfrm>
              <a:off x="5295283" y="4114176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5295283" y="4114176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6" name="object 56" descr=""/>
          <p:cNvGrpSpPr/>
          <p:nvPr/>
        </p:nvGrpSpPr>
        <p:grpSpPr>
          <a:xfrm>
            <a:off x="5295283" y="1919287"/>
            <a:ext cx="3687445" cy="2066289"/>
            <a:chOff x="5295283" y="1919287"/>
            <a:chExt cx="3687445" cy="2066289"/>
          </a:xfrm>
        </p:grpSpPr>
        <p:sp>
          <p:nvSpPr>
            <p:cNvPr id="57" name="object 57" descr=""/>
            <p:cNvSpPr/>
            <p:nvPr/>
          </p:nvSpPr>
          <p:spPr>
            <a:xfrm>
              <a:off x="5295283" y="3699828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5295283" y="3699828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5295283" y="3285480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5295283" y="3285480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5295283" y="2871131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5295283" y="2871131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5295283" y="2456782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5295283" y="2042434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499485" y="0"/>
                  </a:lnTo>
                </a:path>
                <a:path w="3687445" h="0">
                  <a:moveTo>
                    <a:pt x="1960107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5602528" y="2262039"/>
              <a:ext cx="3072765" cy="1686560"/>
            </a:xfrm>
            <a:custGeom>
              <a:avLst/>
              <a:gdLst/>
              <a:ahLst/>
              <a:cxnLst/>
              <a:rect l="l" t="t" r="r" b="b"/>
              <a:pathLst>
                <a:path w="3072765" h="1686560">
                  <a:moveTo>
                    <a:pt x="0" y="1686398"/>
                  </a:moveTo>
                  <a:lnTo>
                    <a:pt x="614491" y="1218184"/>
                  </a:lnTo>
                  <a:lnTo>
                    <a:pt x="1228983" y="696105"/>
                  </a:lnTo>
                  <a:lnTo>
                    <a:pt x="1843474" y="488931"/>
                  </a:lnTo>
                  <a:lnTo>
                    <a:pt x="2457966" y="248609"/>
                  </a:lnTo>
                  <a:lnTo>
                    <a:pt x="3072457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6" name="object 6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66568" y="3912393"/>
              <a:ext cx="73025" cy="73025"/>
            </a:xfrm>
            <a:prstGeom prst="rect">
              <a:avLst/>
            </a:prstGeom>
          </p:spPr>
        </p:pic>
        <p:pic>
          <p:nvPicPr>
            <p:cNvPr id="67" name="object 6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80931" y="3444081"/>
              <a:ext cx="73025" cy="73025"/>
            </a:xfrm>
            <a:prstGeom prst="rect">
              <a:avLst/>
            </a:prstGeom>
          </p:spPr>
        </p:pic>
        <p:pic>
          <p:nvPicPr>
            <p:cNvPr id="68" name="object 6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795293" y="2921793"/>
              <a:ext cx="73025" cy="73025"/>
            </a:xfrm>
            <a:prstGeom prst="rect">
              <a:avLst/>
            </a:prstGeom>
          </p:spPr>
        </p:pic>
        <p:pic>
          <p:nvPicPr>
            <p:cNvPr id="69" name="object 6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09656" y="2714625"/>
              <a:ext cx="73025" cy="73025"/>
            </a:xfrm>
            <a:prstGeom prst="rect">
              <a:avLst/>
            </a:prstGeom>
          </p:spPr>
        </p:pic>
        <p:pic>
          <p:nvPicPr>
            <p:cNvPr id="70" name="object 7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024018" y="2474118"/>
              <a:ext cx="73025" cy="73025"/>
            </a:xfrm>
            <a:prstGeom prst="rect">
              <a:avLst/>
            </a:prstGeom>
          </p:spPr>
        </p:pic>
        <p:pic>
          <p:nvPicPr>
            <p:cNvPr id="71" name="object 71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639175" y="2225675"/>
              <a:ext cx="73025" cy="73025"/>
            </a:xfrm>
            <a:prstGeom prst="rect">
              <a:avLst/>
            </a:prstGeom>
          </p:spPr>
        </p:pic>
        <p:sp>
          <p:nvSpPr>
            <p:cNvPr id="72" name="object 72" descr=""/>
            <p:cNvSpPr/>
            <p:nvPr/>
          </p:nvSpPr>
          <p:spPr>
            <a:xfrm>
              <a:off x="5602528" y="1955421"/>
              <a:ext cx="3072765" cy="1927225"/>
            </a:xfrm>
            <a:custGeom>
              <a:avLst/>
              <a:gdLst/>
              <a:ahLst/>
              <a:cxnLst/>
              <a:rect l="l" t="t" r="r" b="b"/>
              <a:pathLst>
                <a:path w="3072765" h="1927225">
                  <a:moveTo>
                    <a:pt x="0" y="1926720"/>
                  </a:moveTo>
                  <a:lnTo>
                    <a:pt x="614491" y="1470937"/>
                  </a:lnTo>
                  <a:lnTo>
                    <a:pt x="1228983" y="787262"/>
                  </a:lnTo>
                  <a:lnTo>
                    <a:pt x="1843474" y="526222"/>
                  </a:lnTo>
                  <a:lnTo>
                    <a:pt x="2457966" y="269326"/>
                  </a:lnTo>
                  <a:lnTo>
                    <a:pt x="3072457" y="0"/>
                  </a:lnTo>
                </a:path>
              </a:pathLst>
            </a:custGeom>
            <a:ln w="28574">
              <a:solidFill>
                <a:srgbClr val="0F253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3" name="object 73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66568" y="3845718"/>
              <a:ext cx="73025" cy="73025"/>
            </a:xfrm>
            <a:prstGeom prst="rect">
              <a:avLst/>
            </a:prstGeom>
          </p:spPr>
        </p:pic>
        <p:pic>
          <p:nvPicPr>
            <p:cNvPr id="74" name="object 7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80931" y="3390106"/>
              <a:ext cx="73025" cy="73025"/>
            </a:xfrm>
            <a:prstGeom prst="rect">
              <a:avLst/>
            </a:prstGeom>
          </p:spPr>
        </p:pic>
        <p:pic>
          <p:nvPicPr>
            <p:cNvPr id="75" name="object 75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795293" y="2706687"/>
              <a:ext cx="73025" cy="73025"/>
            </a:xfrm>
            <a:prstGeom prst="rect">
              <a:avLst/>
            </a:prstGeom>
          </p:spPr>
        </p:pic>
        <p:pic>
          <p:nvPicPr>
            <p:cNvPr id="76" name="object 76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409656" y="2445543"/>
              <a:ext cx="73025" cy="73025"/>
            </a:xfrm>
            <a:prstGeom prst="rect">
              <a:avLst/>
            </a:prstGeom>
          </p:spPr>
        </p:pic>
        <p:pic>
          <p:nvPicPr>
            <p:cNvPr id="77" name="object 7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24018" y="2188368"/>
              <a:ext cx="73025" cy="73025"/>
            </a:xfrm>
            <a:prstGeom prst="rect">
              <a:avLst/>
            </a:prstGeom>
          </p:spPr>
        </p:pic>
        <p:pic>
          <p:nvPicPr>
            <p:cNvPr id="78" name="object 78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639175" y="1919287"/>
              <a:ext cx="73025" cy="73025"/>
            </a:xfrm>
            <a:prstGeom prst="rect">
              <a:avLst/>
            </a:prstGeom>
          </p:spPr>
        </p:pic>
      </p:grpSp>
      <p:sp>
        <p:nvSpPr>
          <p:cNvPr id="79" name="object 79" descr=""/>
          <p:cNvSpPr txBox="1"/>
          <p:nvPr/>
        </p:nvSpPr>
        <p:spPr>
          <a:xfrm>
            <a:off x="8448817" y="4186973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4882193" y="1514192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4882193" y="1928540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50%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4882193" y="2342889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4882193" y="2757237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30%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4882193" y="3171586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4882193" y="3585934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10%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4960774" y="4000283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8473374" y="2332548"/>
            <a:ext cx="40386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44,7%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8473374" y="1665707"/>
            <a:ext cx="40386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52,1%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5458970" y="1237813"/>
            <a:ext cx="3107055" cy="26225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marL="38735">
              <a:lnSpc>
                <a:spcPct val="100000"/>
              </a:lnSpc>
              <a:spcBef>
                <a:spcPts val="15"/>
              </a:spcBef>
            </a:pP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Indexed</a:t>
            </a:r>
            <a:r>
              <a:rPr dirty="0" u="sng" sz="16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Perimeter-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Derived</a:t>
            </a:r>
            <a:r>
              <a:rPr dirty="0" u="sng" sz="1600" spc="-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Diameter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90" name="object 90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489497" y="4518025"/>
            <a:ext cx="234950" cy="73025"/>
          </a:xfrm>
          <a:prstGeom prst="rect">
            <a:avLst/>
          </a:prstGeom>
        </p:spPr>
      </p:pic>
      <p:pic>
        <p:nvPicPr>
          <p:cNvPr id="91" name="object 91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311504" y="4518025"/>
            <a:ext cx="234950" cy="73025"/>
          </a:xfrm>
          <a:prstGeom prst="rect">
            <a:avLst/>
          </a:prstGeom>
        </p:spPr>
      </p:pic>
      <p:sp>
        <p:nvSpPr>
          <p:cNvPr id="92" name="object 92" descr=""/>
          <p:cNvSpPr txBox="1"/>
          <p:nvPr/>
        </p:nvSpPr>
        <p:spPr>
          <a:xfrm>
            <a:off x="5794769" y="1862384"/>
            <a:ext cx="1461135" cy="5949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Years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&lt;13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mm/m</a:t>
            </a:r>
            <a:r>
              <a:rPr dirty="0" baseline="27777" sz="1050">
                <a:latin typeface="Calibri"/>
                <a:cs typeface="Calibri"/>
              </a:rPr>
              <a:t>2</a:t>
            </a:r>
            <a:r>
              <a:rPr dirty="0" baseline="27777" sz="1050" spc="127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=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92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&gt;</a:t>
            </a:r>
            <a:r>
              <a:rPr dirty="0" u="none" sz="1100">
                <a:latin typeface="Calibri"/>
                <a:cs typeface="Calibri"/>
              </a:rPr>
              <a:t>13</a:t>
            </a:r>
            <a:r>
              <a:rPr dirty="0" u="none" sz="1100" spc="-5">
                <a:latin typeface="Calibri"/>
                <a:cs typeface="Calibri"/>
              </a:rPr>
              <a:t> </a:t>
            </a:r>
            <a:r>
              <a:rPr dirty="0" u="none" sz="1100">
                <a:latin typeface="Calibri"/>
                <a:cs typeface="Calibri"/>
              </a:rPr>
              <a:t>mm/m</a:t>
            </a:r>
            <a:r>
              <a:rPr dirty="0" u="none" baseline="27777" sz="1050">
                <a:latin typeface="Calibri"/>
                <a:cs typeface="Calibri"/>
              </a:rPr>
              <a:t>2</a:t>
            </a:r>
            <a:r>
              <a:rPr dirty="0" u="none" baseline="27777" sz="1050" spc="120">
                <a:latin typeface="Calibri"/>
                <a:cs typeface="Calibri"/>
              </a:rPr>
              <a:t> </a:t>
            </a:r>
            <a:r>
              <a:rPr dirty="0" u="none" sz="1100">
                <a:latin typeface="Calibri"/>
                <a:cs typeface="Calibri"/>
              </a:rPr>
              <a:t>=</a:t>
            </a:r>
            <a:r>
              <a:rPr dirty="0" u="none" sz="1100" spc="-5">
                <a:latin typeface="Calibri"/>
                <a:cs typeface="Calibri"/>
              </a:rPr>
              <a:t> </a:t>
            </a:r>
            <a:r>
              <a:rPr dirty="0" u="none" sz="1100" spc="-25">
                <a:latin typeface="Calibri"/>
                <a:cs typeface="Calibri"/>
              </a:rPr>
              <a:t>161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110708" y="677761"/>
            <a:ext cx="8874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latin typeface="Calibri"/>
                <a:cs typeface="Calibri"/>
              </a:rPr>
              <a:t>Composite</a:t>
            </a:r>
            <a:r>
              <a:rPr dirty="0" sz="1800" spc="-55" b="1" i="1">
                <a:latin typeface="Calibri"/>
                <a:cs typeface="Calibri"/>
              </a:rPr>
              <a:t> </a:t>
            </a:r>
            <a:r>
              <a:rPr dirty="0" sz="1800" b="1" i="1">
                <a:latin typeface="Calibri"/>
                <a:cs typeface="Calibri"/>
              </a:rPr>
              <a:t>event</a:t>
            </a:r>
            <a:r>
              <a:rPr dirty="0" sz="1800" spc="-55" b="1" i="1">
                <a:latin typeface="Calibri"/>
                <a:cs typeface="Calibri"/>
              </a:rPr>
              <a:t> </a:t>
            </a:r>
            <a:r>
              <a:rPr dirty="0" sz="1800" b="1" i="1">
                <a:latin typeface="Calibri"/>
                <a:cs typeface="Calibri"/>
              </a:rPr>
              <a:t>rate:</a:t>
            </a:r>
            <a:r>
              <a:rPr dirty="0" sz="1800" spc="-10" b="1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cardiovascular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mortality,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disabling</a:t>
            </a:r>
            <a:r>
              <a:rPr dirty="0" sz="1800" spc="-5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stroke,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or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heart</a:t>
            </a:r>
            <a:r>
              <a:rPr dirty="0" sz="1800" spc="-5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failure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hospitalization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1238021" y="4418819"/>
            <a:ext cx="6724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5952" sz="2100" spc="-1042">
                <a:latin typeface="Calibri"/>
                <a:cs typeface="Calibri"/>
              </a:rPr>
              <a:t>_</a:t>
            </a:r>
            <a:r>
              <a:rPr dirty="0" sz="1400" spc="-10">
                <a:latin typeface="Calibri"/>
                <a:cs typeface="Calibri"/>
              </a:rPr>
              <a:t>&lt;23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mm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95" name="object 95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483100" y="1193800"/>
            <a:ext cx="203200" cy="3594100"/>
          </a:xfrm>
          <a:prstGeom prst="rect">
            <a:avLst/>
          </a:prstGeom>
        </p:spPr>
      </p:pic>
      <p:sp>
        <p:nvSpPr>
          <p:cNvPr id="96" name="object 96" descr=""/>
          <p:cNvSpPr/>
          <p:nvPr/>
        </p:nvSpPr>
        <p:spPr>
          <a:xfrm>
            <a:off x="4586999" y="1275645"/>
            <a:ext cx="6350" cy="3394710"/>
          </a:xfrm>
          <a:custGeom>
            <a:avLst/>
            <a:gdLst/>
            <a:ahLst/>
            <a:cxnLst/>
            <a:rect l="l" t="t" r="r" b="b"/>
            <a:pathLst>
              <a:path w="6350" h="3394710">
                <a:moveTo>
                  <a:pt x="6351" y="0"/>
                </a:moveTo>
                <a:lnTo>
                  <a:pt x="0" y="339430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 descr=""/>
          <p:cNvSpPr txBox="1"/>
          <p:nvPr/>
        </p:nvSpPr>
        <p:spPr>
          <a:xfrm>
            <a:off x="5324195" y="4141102"/>
            <a:ext cx="1337310" cy="521334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59"/>
              </a:spcBef>
              <a:tabLst>
                <a:tab pos="704850" algn="l"/>
              </a:tabLst>
            </a:pPr>
            <a:r>
              <a:rPr dirty="0" sz="1200">
                <a:latin typeface="Calibri"/>
                <a:cs typeface="Calibri"/>
              </a:rPr>
              <a:t>30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</a:t>
            </a:r>
            <a:r>
              <a:rPr dirty="0" sz="1200">
                <a:latin typeface="Calibri"/>
                <a:cs typeface="Calibri"/>
              </a:rPr>
              <a:t>	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  <a:p>
            <a:pPr marL="42735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libri"/>
                <a:cs typeface="Calibri"/>
              </a:rPr>
              <a:t>&lt;13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mm/m</a:t>
            </a:r>
            <a:r>
              <a:rPr dirty="0" baseline="46296" sz="1350" spc="-15">
                <a:latin typeface="Calibri"/>
                <a:cs typeface="Calibri"/>
              </a:rPr>
              <a:t>2</a:t>
            </a:r>
            <a:endParaRPr baseline="46296" sz="1350">
              <a:latin typeface="Calibri"/>
              <a:cs typeface="Calibri"/>
            </a:endParaRPr>
          </a:p>
        </p:txBody>
      </p:sp>
      <p:sp>
        <p:nvSpPr>
          <p:cNvPr id="99" name="object 9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98" name="object 98" descr=""/>
          <p:cNvSpPr txBox="1"/>
          <p:nvPr/>
        </p:nvSpPr>
        <p:spPr>
          <a:xfrm>
            <a:off x="6579943" y="4141102"/>
            <a:ext cx="1928495" cy="521334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59"/>
              </a:spcBef>
              <a:tabLst>
                <a:tab pos="652145" algn="l"/>
                <a:tab pos="1266825" algn="l"/>
              </a:tabLst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r>
              <a:rPr dirty="0" sz="1200">
                <a:latin typeface="Calibri"/>
                <a:cs typeface="Calibri"/>
              </a:rPr>
              <a:t>	4</a:t>
            </a:r>
            <a:r>
              <a:rPr dirty="0" sz="1200" spc="-10">
                <a:latin typeface="Calibri"/>
                <a:cs typeface="Calibri"/>
              </a:rPr>
              <a:t> Years</a:t>
            </a:r>
            <a:endParaRPr sz="1200">
              <a:latin typeface="Calibri"/>
              <a:cs typeface="Calibri"/>
            </a:endParaRPr>
          </a:p>
          <a:p>
            <a:pPr marL="993775">
              <a:lnSpc>
                <a:spcPct val="100000"/>
              </a:lnSpc>
              <a:spcBef>
                <a:spcPts val="420"/>
              </a:spcBef>
            </a:pPr>
            <a:r>
              <a:rPr dirty="0" sz="1400" spc="-615">
                <a:latin typeface="Calibri"/>
                <a:cs typeface="Calibri"/>
              </a:rPr>
              <a:t>&gt;</a:t>
            </a:r>
            <a:r>
              <a:rPr dirty="0" baseline="3968" sz="2100" spc="-187">
                <a:latin typeface="Calibri"/>
                <a:cs typeface="Calibri"/>
              </a:rPr>
              <a:t>_</a:t>
            </a:r>
            <a:r>
              <a:rPr dirty="0" sz="1400" spc="-10">
                <a:latin typeface="Calibri"/>
                <a:cs typeface="Calibri"/>
              </a:rPr>
              <a:t>13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mm/m</a:t>
            </a:r>
            <a:r>
              <a:rPr dirty="0" baseline="40123" sz="1350" spc="-15">
                <a:latin typeface="Calibri"/>
                <a:cs typeface="Calibri"/>
              </a:rPr>
              <a:t>2</a:t>
            </a:r>
            <a:endParaRPr baseline="40123"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027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Valve</a:t>
            </a:r>
            <a:r>
              <a:rPr dirty="0" spc="-75"/>
              <a:t> </a:t>
            </a:r>
            <a:r>
              <a:rPr dirty="0" spc="-10"/>
              <a:t>Durability</a:t>
            </a:r>
            <a:r>
              <a:rPr dirty="0" spc="-70"/>
              <a:t> </a:t>
            </a:r>
            <a:r>
              <a:rPr dirty="0"/>
              <a:t>by</a:t>
            </a:r>
            <a:r>
              <a:rPr dirty="0" spc="-70"/>
              <a:t> </a:t>
            </a:r>
            <a:r>
              <a:rPr dirty="0"/>
              <a:t>Annular</a:t>
            </a:r>
            <a:r>
              <a:rPr dirty="0" spc="-70"/>
              <a:t> </a:t>
            </a:r>
            <a:r>
              <a:rPr dirty="0" spc="-10"/>
              <a:t>Measurement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7524" y="2358048"/>
            <a:ext cx="190500" cy="8483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35"/>
              </a:lnSpc>
            </a:pPr>
            <a:r>
              <a:rPr dirty="0" sz="1300">
                <a:solidFill>
                  <a:srgbClr val="595959"/>
                </a:solidFill>
                <a:latin typeface="Calibri"/>
                <a:cs typeface="Calibri"/>
              </a:rPr>
              <a:t>KM</a:t>
            </a:r>
            <a:r>
              <a:rPr dirty="0" sz="13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595959"/>
                </a:solidFill>
                <a:latin typeface="Calibri"/>
                <a:cs typeface="Calibri"/>
              </a:rPr>
              <a:t>Rate</a:t>
            </a:r>
            <a:r>
              <a:rPr dirty="0" sz="13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300" spc="-25">
                <a:solidFill>
                  <a:srgbClr val="595959"/>
                </a:solidFill>
                <a:latin typeface="Calibri"/>
                <a:cs typeface="Calibri"/>
              </a:rPr>
              <a:t>(%)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54668" y="1431746"/>
            <a:ext cx="3697604" cy="2505075"/>
            <a:chOff x="754668" y="1431746"/>
            <a:chExt cx="3697604" cy="2505075"/>
          </a:xfrm>
        </p:grpSpPr>
        <p:sp>
          <p:nvSpPr>
            <p:cNvPr id="5" name="object 5" descr=""/>
            <p:cNvSpPr/>
            <p:nvPr/>
          </p:nvSpPr>
          <p:spPr>
            <a:xfrm>
              <a:off x="759430" y="3308008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59430" y="3308008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59430" y="2684175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59430" y="2684175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59430" y="2060342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59430" y="2060342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59430" y="1436509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59430" y="1436509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59430" y="3931841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3687924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59430" y="3931841"/>
              <a:ext cx="3688079" cy="0"/>
            </a:xfrm>
            <a:custGeom>
              <a:avLst/>
              <a:gdLst/>
              <a:ahLst/>
              <a:cxnLst/>
              <a:rect l="l" t="t" r="r" b="b"/>
              <a:pathLst>
                <a:path w="3688079" h="0">
                  <a:moveTo>
                    <a:pt x="0" y="0"/>
                  </a:moveTo>
                  <a:lnTo>
                    <a:pt x="36879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066758" y="1873192"/>
              <a:ext cx="3073400" cy="1310640"/>
            </a:xfrm>
            <a:custGeom>
              <a:avLst/>
              <a:gdLst/>
              <a:ahLst/>
              <a:cxnLst/>
              <a:rect l="l" t="t" r="r" b="b"/>
              <a:pathLst>
                <a:path w="3073400" h="1310639">
                  <a:moveTo>
                    <a:pt x="0" y="1310049"/>
                  </a:moveTo>
                  <a:lnTo>
                    <a:pt x="614654" y="998132"/>
                  </a:lnTo>
                  <a:lnTo>
                    <a:pt x="1229308" y="998132"/>
                  </a:lnTo>
                  <a:lnTo>
                    <a:pt x="1843962" y="810982"/>
                  </a:lnTo>
                  <a:lnTo>
                    <a:pt x="2458616" y="623832"/>
                  </a:lnTo>
                  <a:lnTo>
                    <a:pt x="3073270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0287" y="3147218"/>
              <a:ext cx="73025" cy="73025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45443" y="2835275"/>
              <a:ext cx="73025" cy="73025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59806" y="2835275"/>
              <a:ext cx="73025" cy="73025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74962" y="2647950"/>
              <a:ext cx="73025" cy="73025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9325" y="2460625"/>
              <a:ext cx="73025" cy="7302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03687" y="1836737"/>
              <a:ext cx="73025" cy="73025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066758" y="2684175"/>
              <a:ext cx="3073400" cy="624205"/>
            </a:xfrm>
            <a:custGeom>
              <a:avLst/>
              <a:gdLst/>
              <a:ahLst/>
              <a:cxnLst/>
              <a:rect l="l" t="t" r="r" b="b"/>
              <a:pathLst>
                <a:path w="3073400" h="624204">
                  <a:moveTo>
                    <a:pt x="0" y="623833"/>
                  </a:moveTo>
                  <a:lnTo>
                    <a:pt x="614654" y="436683"/>
                  </a:lnTo>
                  <a:lnTo>
                    <a:pt x="1229308" y="187150"/>
                  </a:lnTo>
                  <a:lnTo>
                    <a:pt x="1843962" y="0"/>
                  </a:lnTo>
                  <a:lnTo>
                    <a:pt x="2458616" y="0"/>
                  </a:lnTo>
                  <a:lnTo>
                    <a:pt x="3073270" y="0"/>
                  </a:lnTo>
                </a:path>
              </a:pathLst>
            </a:custGeom>
            <a:ln w="28575">
              <a:solidFill>
                <a:srgbClr val="0F253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0287" y="3271837"/>
              <a:ext cx="73025" cy="73025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45443" y="3084512"/>
              <a:ext cx="73025" cy="73025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59806" y="2835275"/>
              <a:ext cx="73025" cy="73025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74962" y="2647950"/>
              <a:ext cx="73025" cy="73025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89325" y="2647950"/>
              <a:ext cx="73025" cy="73025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03687" y="2647950"/>
              <a:ext cx="73025" cy="73025"/>
            </a:xfrm>
            <a:prstGeom prst="rect">
              <a:avLst/>
            </a:prstGeom>
          </p:spPr>
        </p:pic>
      </p:grpSp>
      <p:sp>
        <p:nvSpPr>
          <p:cNvPr id="29" name="object 29" descr=""/>
          <p:cNvSpPr txBox="1"/>
          <p:nvPr/>
        </p:nvSpPr>
        <p:spPr>
          <a:xfrm>
            <a:off x="813824" y="4004637"/>
            <a:ext cx="5060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30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481213" y="4004637"/>
            <a:ext cx="4032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24922" y="1322615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4%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24922" y="1946448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24922" y="2570281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24922" y="3194114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24922" y="3817947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978103" y="1583478"/>
            <a:ext cx="32639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3,3%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978103" y="2754684"/>
            <a:ext cx="32639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2,0%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195381" y="1021737"/>
            <a:ext cx="2409190" cy="26225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Perimeter-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Derived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Diameter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9" name="object 39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7546" y="4346575"/>
            <a:ext cx="234950" cy="73025"/>
          </a:xfrm>
          <a:prstGeom prst="rect">
            <a:avLst/>
          </a:prstGeom>
        </p:spPr>
      </p:pic>
      <p:sp>
        <p:nvSpPr>
          <p:cNvPr id="40" name="object 40" descr=""/>
          <p:cNvSpPr txBox="1"/>
          <p:nvPr/>
        </p:nvSpPr>
        <p:spPr>
          <a:xfrm>
            <a:off x="2069897" y="3949381"/>
            <a:ext cx="2303780" cy="54165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35"/>
              </a:spcBef>
              <a:tabLst>
                <a:tab pos="614045" algn="l"/>
                <a:tab pos="1228725" algn="l"/>
                <a:tab pos="1843405" algn="l"/>
              </a:tabLst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r>
              <a:rPr dirty="0" sz="1200">
                <a:latin typeface="Calibri"/>
                <a:cs typeface="Calibri"/>
              </a:rPr>
              <a:t>	4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5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  <a:p>
            <a:pPr algn="ctr" marL="160020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Calibri"/>
                <a:cs typeface="Calibri"/>
              </a:rPr>
              <a:t>&gt;23</a:t>
            </a:r>
            <a:r>
              <a:rPr dirty="0" sz="1400" spc="-25">
                <a:latin typeface="Calibri"/>
                <a:cs typeface="Calibri"/>
              </a:rPr>
              <a:t> mm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1" name="object 41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742753" y="4346575"/>
            <a:ext cx="234950" cy="73025"/>
          </a:xfrm>
          <a:prstGeom prst="rect">
            <a:avLst/>
          </a:prstGeom>
        </p:spPr>
      </p:pic>
      <p:sp>
        <p:nvSpPr>
          <p:cNvPr id="42" name="object 42" descr=""/>
          <p:cNvSpPr txBox="1"/>
          <p:nvPr/>
        </p:nvSpPr>
        <p:spPr>
          <a:xfrm>
            <a:off x="4629353" y="2358928"/>
            <a:ext cx="177800" cy="7848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KM</a:t>
            </a:r>
            <a:r>
              <a:rPr dirty="0" sz="12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Rate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 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 descr=""/>
          <p:cNvSpPr/>
          <p:nvPr/>
        </p:nvSpPr>
        <p:spPr>
          <a:xfrm>
            <a:off x="5307264" y="2062172"/>
            <a:ext cx="3687445" cy="0"/>
          </a:xfrm>
          <a:custGeom>
            <a:avLst/>
            <a:gdLst/>
            <a:ahLst/>
            <a:cxnLst/>
            <a:rect l="l" t="t" r="r" b="b"/>
            <a:pathLst>
              <a:path w="3687445" h="0">
                <a:moveTo>
                  <a:pt x="3686948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4" name="object 44" descr=""/>
          <p:cNvGrpSpPr/>
          <p:nvPr/>
        </p:nvGrpSpPr>
        <p:grpSpPr>
          <a:xfrm>
            <a:off x="5307264" y="1435887"/>
            <a:ext cx="3687445" cy="9525"/>
            <a:chOff x="5307264" y="1435887"/>
            <a:chExt cx="3687445" cy="9525"/>
          </a:xfrm>
        </p:grpSpPr>
        <p:sp>
          <p:nvSpPr>
            <p:cNvPr id="45" name="object 45" descr=""/>
            <p:cNvSpPr/>
            <p:nvPr/>
          </p:nvSpPr>
          <p:spPr>
            <a:xfrm>
              <a:off x="5307264" y="1440649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307264" y="1440649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7" name="object 47" descr=""/>
          <p:cNvGrpSpPr/>
          <p:nvPr/>
        </p:nvGrpSpPr>
        <p:grpSpPr>
          <a:xfrm>
            <a:off x="5307264" y="3921978"/>
            <a:ext cx="3687445" cy="9525"/>
            <a:chOff x="5307264" y="3921978"/>
            <a:chExt cx="3687445" cy="9525"/>
          </a:xfrm>
        </p:grpSpPr>
        <p:sp>
          <p:nvSpPr>
            <p:cNvPr id="48" name="object 48" descr=""/>
            <p:cNvSpPr/>
            <p:nvPr/>
          </p:nvSpPr>
          <p:spPr>
            <a:xfrm>
              <a:off x="5307264" y="3926740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5307264" y="3926740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0" name="object 50" descr=""/>
          <p:cNvGrpSpPr/>
          <p:nvPr/>
        </p:nvGrpSpPr>
        <p:grpSpPr>
          <a:xfrm>
            <a:off x="5307264" y="2150268"/>
            <a:ext cx="3687445" cy="1160145"/>
            <a:chOff x="5307264" y="2150268"/>
            <a:chExt cx="3687445" cy="1160145"/>
          </a:xfrm>
        </p:grpSpPr>
        <p:sp>
          <p:nvSpPr>
            <p:cNvPr id="51" name="object 51" descr=""/>
            <p:cNvSpPr/>
            <p:nvPr/>
          </p:nvSpPr>
          <p:spPr>
            <a:xfrm>
              <a:off x="5307264" y="3305218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5307264" y="3305218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5307264" y="2683695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368694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5307264" y="2683695"/>
              <a:ext cx="3687445" cy="0"/>
            </a:xfrm>
            <a:custGeom>
              <a:avLst/>
              <a:gdLst/>
              <a:ahLst/>
              <a:cxnLst/>
              <a:rect l="l" t="t" r="r" b="b"/>
              <a:pathLst>
                <a:path w="3687445" h="0">
                  <a:moveTo>
                    <a:pt x="0" y="0"/>
                  </a:moveTo>
                  <a:lnTo>
                    <a:pt x="36869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5614510" y="2186477"/>
              <a:ext cx="3072765" cy="1056640"/>
            </a:xfrm>
            <a:custGeom>
              <a:avLst/>
              <a:gdLst/>
              <a:ahLst/>
              <a:cxnLst/>
              <a:rect l="l" t="t" r="r" b="b"/>
              <a:pathLst>
                <a:path w="3072765" h="1056639">
                  <a:moveTo>
                    <a:pt x="0" y="1056588"/>
                  </a:moveTo>
                  <a:lnTo>
                    <a:pt x="614491" y="683674"/>
                  </a:lnTo>
                  <a:lnTo>
                    <a:pt x="1228983" y="683674"/>
                  </a:lnTo>
                  <a:lnTo>
                    <a:pt x="1843474" y="683674"/>
                  </a:lnTo>
                  <a:lnTo>
                    <a:pt x="2457965" y="435065"/>
                  </a:lnTo>
                  <a:lnTo>
                    <a:pt x="3072457" y="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78475" y="3206750"/>
              <a:ext cx="73025" cy="73025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192837" y="2833687"/>
              <a:ext cx="73025" cy="73025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807200" y="2833687"/>
              <a:ext cx="73025" cy="73025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421562" y="2833687"/>
              <a:ext cx="73025" cy="73025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36718" y="2585243"/>
              <a:ext cx="73025" cy="73025"/>
            </a:xfrm>
            <a:prstGeom prst="rect">
              <a:avLst/>
            </a:prstGeom>
          </p:spPr>
        </p:pic>
        <p:pic>
          <p:nvPicPr>
            <p:cNvPr id="61" name="object 6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51081" y="2150268"/>
              <a:ext cx="73025" cy="73025"/>
            </a:xfrm>
            <a:prstGeom prst="rect">
              <a:avLst/>
            </a:prstGeom>
          </p:spPr>
        </p:pic>
        <p:sp>
          <p:nvSpPr>
            <p:cNvPr id="62" name="object 62" descr=""/>
            <p:cNvSpPr/>
            <p:nvPr/>
          </p:nvSpPr>
          <p:spPr>
            <a:xfrm>
              <a:off x="5614510" y="2683695"/>
              <a:ext cx="3072765" cy="559435"/>
            </a:xfrm>
            <a:custGeom>
              <a:avLst/>
              <a:gdLst/>
              <a:ahLst/>
              <a:cxnLst/>
              <a:rect l="l" t="t" r="r" b="b"/>
              <a:pathLst>
                <a:path w="3072765" h="559435">
                  <a:moveTo>
                    <a:pt x="0" y="559370"/>
                  </a:moveTo>
                  <a:lnTo>
                    <a:pt x="614491" y="497218"/>
                  </a:lnTo>
                  <a:lnTo>
                    <a:pt x="1228983" y="310761"/>
                  </a:lnTo>
                  <a:lnTo>
                    <a:pt x="1843474" y="0"/>
                  </a:lnTo>
                  <a:lnTo>
                    <a:pt x="2457965" y="0"/>
                  </a:lnTo>
                  <a:lnTo>
                    <a:pt x="3072457" y="0"/>
                  </a:lnTo>
                </a:path>
              </a:pathLst>
            </a:custGeom>
            <a:ln w="28575">
              <a:solidFill>
                <a:srgbClr val="0F253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3" name="object 6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78475" y="3206750"/>
              <a:ext cx="73025" cy="73025"/>
            </a:xfrm>
            <a:prstGeom prst="rect">
              <a:avLst/>
            </a:prstGeom>
          </p:spPr>
        </p:pic>
        <p:pic>
          <p:nvPicPr>
            <p:cNvPr id="64" name="object 64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92837" y="3144837"/>
              <a:ext cx="73025" cy="73025"/>
            </a:xfrm>
            <a:prstGeom prst="rect">
              <a:avLst/>
            </a:prstGeom>
          </p:spPr>
        </p:pic>
        <p:pic>
          <p:nvPicPr>
            <p:cNvPr id="65" name="object 65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807200" y="2958306"/>
              <a:ext cx="73025" cy="73025"/>
            </a:xfrm>
            <a:prstGeom prst="rect">
              <a:avLst/>
            </a:prstGeom>
          </p:spPr>
        </p:pic>
        <p:pic>
          <p:nvPicPr>
            <p:cNvPr id="66" name="object 66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421562" y="2647950"/>
              <a:ext cx="73025" cy="73025"/>
            </a:xfrm>
            <a:prstGeom prst="rect">
              <a:avLst/>
            </a:prstGeom>
          </p:spPr>
        </p:pic>
        <p:pic>
          <p:nvPicPr>
            <p:cNvPr id="67" name="object 67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036718" y="2647950"/>
              <a:ext cx="73025" cy="73025"/>
            </a:xfrm>
            <a:prstGeom prst="rect">
              <a:avLst/>
            </a:prstGeom>
          </p:spPr>
        </p:pic>
        <p:pic>
          <p:nvPicPr>
            <p:cNvPr id="68" name="object 68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651081" y="2647950"/>
              <a:ext cx="73025" cy="73025"/>
            </a:xfrm>
            <a:prstGeom prst="rect">
              <a:avLst/>
            </a:prstGeom>
          </p:spPr>
        </p:pic>
      </p:grpSp>
      <p:sp>
        <p:nvSpPr>
          <p:cNvPr id="69" name="object 69" descr=""/>
          <p:cNvSpPr txBox="1"/>
          <p:nvPr/>
        </p:nvSpPr>
        <p:spPr>
          <a:xfrm>
            <a:off x="8460799" y="3999537"/>
            <a:ext cx="459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4972755" y="3812847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4972755" y="3191324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4972755" y="2569801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4972755" y="1948278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4972755" y="1326756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4%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5294564" y="1896763"/>
            <a:ext cx="37128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42945" algn="l"/>
                <a:tab pos="3699510" algn="l"/>
              </a:tabLst>
            </a:pPr>
            <a:r>
              <a:rPr dirty="0" u="sng" sz="120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	</a:t>
            </a:r>
            <a:r>
              <a:rPr dirty="0" u="sng" sz="1200" spc="-2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2,8%</a:t>
            </a:r>
            <a:r>
              <a:rPr dirty="0" u="sng" sz="120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	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8525043" y="2754204"/>
            <a:ext cx="32639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404040"/>
                </a:solidFill>
                <a:latin typeface="Calibri"/>
                <a:cs typeface="Calibri"/>
              </a:rPr>
              <a:t>2,0%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5470951" y="1050377"/>
            <a:ext cx="3107055" cy="26225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marL="38735">
              <a:lnSpc>
                <a:spcPct val="100000"/>
              </a:lnSpc>
              <a:spcBef>
                <a:spcPts val="15"/>
              </a:spcBef>
            </a:pP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Indexed</a:t>
            </a:r>
            <a:r>
              <a:rPr dirty="0" u="sng" sz="16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Perimeter-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Derived</a:t>
            </a:r>
            <a:r>
              <a:rPr dirty="0" u="sng" sz="1600" spc="-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Diameter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78" name="object 78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501478" y="4330700"/>
            <a:ext cx="234950" cy="73025"/>
          </a:xfrm>
          <a:prstGeom prst="rect">
            <a:avLst/>
          </a:prstGeom>
        </p:spPr>
      </p:pic>
      <p:pic>
        <p:nvPicPr>
          <p:cNvPr id="79" name="object 79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323486" y="4330700"/>
            <a:ext cx="234950" cy="73025"/>
          </a:xfrm>
          <a:prstGeom prst="rect">
            <a:avLst/>
          </a:prstGeom>
        </p:spPr>
      </p:pic>
      <p:sp>
        <p:nvSpPr>
          <p:cNvPr id="80" name="object 80" descr=""/>
          <p:cNvSpPr txBox="1"/>
          <p:nvPr/>
        </p:nvSpPr>
        <p:spPr>
          <a:xfrm>
            <a:off x="1261828" y="4251983"/>
            <a:ext cx="6699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705">
                <a:latin typeface="Calibri"/>
                <a:cs typeface="Calibri"/>
              </a:rPr>
              <a:t>&lt;</a:t>
            </a:r>
            <a:r>
              <a:rPr dirty="0" baseline="7936" sz="2100" spc="-44">
                <a:latin typeface="Calibri"/>
                <a:cs typeface="Calibri"/>
              </a:rPr>
              <a:t>_</a:t>
            </a:r>
            <a:r>
              <a:rPr dirty="0" sz="1400" spc="-10">
                <a:latin typeface="Calibri"/>
                <a:cs typeface="Calibri"/>
              </a:rPr>
              <a:t>23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mm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81" name="object 81" descr="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483100" y="1193800"/>
            <a:ext cx="215900" cy="3302000"/>
          </a:xfrm>
          <a:prstGeom prst="rect">
            <a:avLst/>
          </a:prstGeom>
        </p:spPr>
      </p:pic>
      <p:sp>
        <p:nvSpPr>
          <p:cNvPr id="82" name="object 82" descr=""/>
          <p:cNvSpPr/>
          <p:nvPr/>
        </p:nvSpPr>
        <p:spPr>
          <a:xfrm>
            <a:off x="4593351" y="1275645"/>
            <a:ext cx="12065" cy="3100705"/>
          </a:xfrm>
          <a:custGeom>
            <a:avLst/>
            <a:gdLst/>
            <a:ahLst/>
            <a:cxnLst/>
            <a:rect l="l" t="t" r="r" b="b"/>
            <a:pathLst>
              <a:path w="12064" h="3100704">
                <a:moveTo>
                  <a:pt x="0" y="0"/>
                </a:moveTo>
                <a:lnTo>
                  <a:pt x="11981" y="310070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 descr=""/>
          <p:cNvSpPr txBox="1"/>
          <p:nvPr/>
        </p:nvSpPr>
        <p:spPr>
          <a:xfrm>
            <a:off x="5336176" y="3953667"/>
            <a:ext cx="1344295" cy="521334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59"/>
              </a:spcBef>
              <a:tabLst>
                <a:tab pos="704850" algn="l"/>
              </a:tabLst>
            </a:pPr>
            <a:r>
              <a:rPr dirty="0" sz="1200">
                <a:latin typeface="Calibri"/>
                <a:cs typeface="Calibri"/>
              </a:rPr>
              <a:t>30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Days</a:t>
            </a:r>
            <a:r>
              <a:rPr dirty="0" sz="1200">
                <a:latin typeface="Calibri"/>
                <a:cs typeface="Calibri"/>
              </a:rPr>
              <a:t>	1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</a:t>
            </a:r>
            <a:endParaRPr sz="1200">
              <a:latin typeface="Calibri"/>
              <a:cs typeface="Calibri"/>
            </a:endParaRPr>
          </a:p>
          <a:p>
            <a:pPr marL="42735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libri"/>
                <a:cs typeface="Calibri"/>
              </a:rPr>
              <a:t>&lt;13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mm/m</a:t>
            </a:r>
            <a:r>
              <a:rPr dirty="0" baseline="37037" sz="1350" spc="-15">
                <a:latin typeface="Calibri"/>
                <a:cs typeface="Calibri"/>
              </a:rPr>
              <a:t>2</a:t>
            </a:r>
            <a:endParaRPr baseline="37037" sz="1350">
              <a:latin typeface="Calibri"/>
              <a:cs typeface="Calibri"/>
            </a:endParaRPr>
          </a:p>
        </p:txBody>
      </p:sp>
      <p:sp>
        <p:nvSpPr>
          <p:cNvPr id="87" name="object 8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84" name="object 84" descr=""/>
          <p:cNvSpPr txBox="1"/>
          <p:nvPr/>
        </p:nvSpPr>
        <p:spPr>
          <a:xfrm>
            <a:off x="6591924" y="3953667"/>
            <a:ext cx="1929130" cy="521334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59"/>
              </a:spcBef>
              <a:tabLst>
                <a:tab pos="652145" algn="l"/>
                <a:tab pos="1266825" algn="l"/>
              </a:tabLst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10">
                <a:latin typeface="Calibri"/>
                <a:cs typeface="Calibri"/>
              </a:rPr>
              <a:t> Years</a:t>
            </a:r>
            <a:r>
              <a:rPr dirty="0" sz="1200">
                <a:latin typeface="Calibri"/>
                <a:cs typeface="Calibri"/>
              </a:rPr>
              <a:t>	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Years</a:t>
            </a:r>
            <a:r>
              <a:rPr dirty="0" sz="1200">
                <a:latin typeface="Calibri"/>
                <a:cs typeface="Calibri"/>
              </a:rPr>
              <a:t>	4</a:t>
            </a:r>
            <a:r>
              <a:rPr dirty="0" sz="1200" spc="-10">
                <a:latin typeface="Calibri"/>
                <a:cs typeface="Calibri"/>
              </a:rPr>
              <a:t> Years</a:t>
            </a:r>
            <a:endParaRPr sz="1200">
              <a:latin typeface="Calibri"/>
              <a:cs typeface="Calibri"/>
            </a:endParaRPr>
          </a:p>
          <a:p>
            <a:pPr marL="993775">
              <a:lnSpc>
                <a:spcPct val="100000"/>
              </a:lnSpc>
              <a:spcBef>
                <a:spcPts val="420"/>
              </a:spcBef>
            </a:pPr>
            <a:r>
              <a:rPr dirty="0" sz="1400" spc="-655">
                <a:latin typeface="Calibri"/>
                <a:cs typeface="Calibri"/>
              </a:rPr>
              <a:t>&gt;</a:t>
            </a:r>
            <a:r>
              <a:rPr dirty="0" baseline="7936" sz="2100" spc="-120">
                <a:latin typeface="Calibri"/>
                <a:cs typeface="Calibri"/>
              </a:rPr>
              <a:t>_</a:t>
            </a:r>
            <a:r>
              <a:rPr dirty="0" sz="1400" spc="-10">
                <a:latin typeface="Calibri"/>
                <a:cs typeface="Calibri"/>
              </a:rPr>
              <a:t>13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mm/m</a:t>
            </a:r>
            <a:r>
              <a:rPr dirty="0" baseline="40123" sz="1350" spc="-15">
                <a:latin typeface="Calibri"/>
                <a:cs typeface="Calibri"/>
              </a:rPr>
              <a:t>2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3218072" y="677761"/>
            <a:ext cx="26555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sz="1800" spc="-10" b="1" i="1">
                <a:latin typeface="Calibri"/>
                <a:cs typeface="Calibri"/>
              </a:rPr>
              <a:t>Bioprosthetic</a:t>
            </a:r>
            <a:r>
              <a:rPr dirty="0" sz="1800" spc="-60" b="1" i="1">
                <a:latin typeface="Calibri"/>
                <a:cs typeface="Calibri"/>
              </a:rPr>
              <a:t> </a:t>
            </a:r>
            <a:r>
              <a:rPr dirty="0" sz="1800" spc="-10" b="1" i="1">
                <a:latin typeface="Calibri"/>
                <a:cs typeface="Calibri"/>
              </a:rPr>
              <a:t>Valve</a:t>
            </a:r>
            <a:r>
              <a:rPr dirty="0" sz="1800" spc="-60" b="1" i="1">
                <a:latin typeface="Calibri"/>
                <a:cs typeface="Calibri"/>
              </a:rPr>
              <a:t> </a:t>
            </a:r>
            <a:r>
              <a:rPr dirty="0" sz="1800" spc="-10" b="1" i="1">
                <a:latin typeface="Calibri"/>
                <a:cs typeface="Calibri"/>
              </a:rPr>
              <a:t>Failure</a:t>
            </a:r>
            <a:r>
              <a:rPr dirty="0" baseline="26570" sz="1725" spc="-15" b="1" i="1">
                <a:latin typeface="Calibri"/>
                <a:cs typeface="Calibri"/>
              </a:rPr>
              <a:t>1</a:t>
            </a:r>
            <a:endParaRPr baseline="26570" sz="1725">
              <a:latin typeface="Calibri"/>
              <a:cs typeface="Calibri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1272376" y="4556040"/>
            <a:ext cx="6636384" cy="173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1.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Adapted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from: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Capodanno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D,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et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al.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Eur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Heart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J.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2017;38:3382-90;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VARC-3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Writing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Committee.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J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Am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Coll</a:t>
            </a:r>
            <a:r>
              <a:rPr dirty="0" sz="950" spc="50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Cardiol.</a:t>
            </a:r>
            <a:r>
              <a:rPr dirty="0" sz="950" spc="45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222A35"/>
                </a:solidFill>
                <a:latin typeface="Calibri"/>
                <a:cs typeface="Calibri"/>
              </a:rPr>
              <a:t>2021;77:2717-</a:t>
            </a:r>
            <a:r>
              <a:rPr dirty="0" sz="950" spc="-25">
                <a:solidFill>
                  <a:srgbClr val="222A35"/>
                </a:solidFill>
                <a:latin typeface="Calibri"/>
                <a:cs typeface="Calibri"/>
              </a:rPr>
              <a:t>46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93065" marR="20320" indent="-342900">
              <a:lnSpc>
                <a:spcPct val="110000"/>
              </a:lnSpc>
              <a:spcBef>
                <a:spcPts val="100"/>
              </a:spcBef>
              <a:buSzPct val="102173"/>
              <a:buFont typeface="Segoe UI Symbol"/>
              <a:buChar char="❖"/>
              <a:tabLst>
                <a:tab pos="393065" algn="l"/>
              </a:tabLst>
            </a:pPr>
            <a:r>
              <a:rPr dirty="0" spc="-30"/>
              <a:t>Perimeter-</a:t>
            </a:r>
            <a:r>
              <a:rPr dirty="0"/>
              <a:t>derived</a:t>
            </a:r>
            <a:r>
              <a:rPr dirty="0" spc="-70"/>
              <a:t> </a:t>
            </a:r>
            <a:r>
              <a:rPr dirty="0"/>
              <a:t>annulus</a:t>
            </a:r>
            <a:r>
              <a:rPr dirty="0" spc="-70"/>
              <a:t> </a:t>
            </a:r>
            <a:r>
              <a:rPr dirty="0"/>
              <a:t>diameter</a:t>
            </a:r>
            <a:r>
              <a:rPr dirty="0" spc="-65"/>
              <a:t> </a:t>
            </a:r>
            <a:r>
              <a:rPr dirty="0" spc="-10"/>
              <a:t>adjusted</a:t>
            </a:r>
            <a:r>
              <a:rPr dirty="0" spc="-70"/>
              <a:t> </a:t>
            </a:r>
            <a:r>
              <a:rPr dirty="0"/>
              <a:t>for</a:t>
            </a:r>
            <a:r>
              <a:rPr dirty="0" spc="-65"/>
              <a:t> </a:t>
            </a:r>
            <a:r>
              <a:rPr dirty="0"/>
              <a:t>BSA</a:t>
            </a:r>
            <a:r>
              <a:rPr dirty="0" spc="-5"/>
              <a:t> </a:t>
            </a:r>
            <a:r>
              <a:rPr dirty="0" spc="-10"/>
              <a:t>better- identifies</a:t>
            </a:r>
            <a:r>
              <a:rPr dirty="0" spc="-40"/>
              <a:t> </a:t>
            </a:r>
            <a:r>
              <a:rPr dirty="0" spc="-10"/>
              <a:t>patients</a:t>
            </a:r>
            <a:r>
              <a:rPr dirty="0" spc="-40"/>
              <a:t> </a:t>
            </a:r>
            <a:r>
              <a:rPr dirty="0"/>
              <a:t>at</a:t>
            </a:r>
            <a:r>
              <a:rPr dirty="0" spc="-40"/>
              <a:t> </a:t>
            </a:r>
            <a:r>
              <a:rPr dirty="0"/>
              <a:t>risk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 spc="-25"/>
              <a:t>prosthesis-</a:t>
            </a:r>
            <a:r>
              <a:rPr dirty="0" spc="-10"/>
              <a:t>patient</a:t>
            </a:r>
            <a:r>
              <a:rPr dirty="0" spc="-40"/>
              <a:t> </a:t>
            </a:r>
            <a:r>
              <a:rPr dirty="0"/>
              <a:t>mismatch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70"/>
              <a:t> </a:t>
            </a:r>
            <a:r>
              <a:rPr dirty="0" spc="-10"/>
              <a:t>Abbott </a:t>
            </a:r>
            <a:r>
              <a:rPr dirty="0" spc="-20"/>
              <a:t>THVs</a:t>
            </a:r>
            <a:r>
              <a:rPr dirty="0" spc="-55"/>
              <a:t> </a:t>
            </a:r>
            <a:r>
              <a:rPr dirty="0" spc="-10"/>
              <a:t>compared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50"/>
              <a:t> </a:t>
            </a:r>
            <a:r>
              <a:rPr dirty="0" spc="-10"/>
              <a:t>unadjusted</a:t>
            </a:r>
            <a:r>
              <a:rPr dirty="0" spc="-50"/>
              <a:t> </a:t>
            </a:r>
            <a:r>
              <a:rPr dirty="0" spc="-30"/>
              <a:t>perimeter-</a:t>
            </a:r>
            <a:r>
              <a:rPr dirty="0"/>
              <a:t>derived</a:t>
            </a:r>
            <a:r>
              <a:rPr dirty="0" spc="-50"/>
              <a:t> </a:t>
            </a:r>
            <a:r>
              <a:rPr dirty="0" spc="-10"/>
              <a:t>diameter</a:t>
            </a:r>
          </a:p>
          <a:p>
            <a:pPr marL="393065" marR="443230" indent="-342900">
              <a:lnSpc>
                <a:spcPct val="110000"/>
              </a:lnSpc>
              <a:spcBef>
                <a:spcPts val="1950"/>
              </a:spcBef>
              <a:buSzPct val="102173"/>
              <a:buFont typeface="Segoe UI Symbol"/>
              <a:buChar char="❖"/>
              <a:tabLst>
                <a:tab pos="393065" algn="l"/>
              </a:tabLst>
            </a:pPr>
            <a:r>
              <a:rPr dirty="0" spc="-10"/>
              <a:t>Results</a:t>
            </a:r>
            <a:r>
              <a:rPr dirty="0" spc="-45"/>
              <a:t> </a:t>
            </a:r>
            <a:r>
              <a:rPr dirty="0"/>
              <a:t>did</a:t>
            </a:r>
            <a:r>
              <a:rPr dirty="0" spc="-45"/>
              <a:t> </a:t>
            </a:r>
            <a:r>
              <a:rPr dirty="0"/>
              <a:t>not</a:t>
            </a:r>
            <a:r>
              <a:rPr dirty="0" spc="-40"/>
              <a:t> </a:t>
            </a:r>
            <a:r>
              <a:rPr dirty="0" spc="-20"/>
              <a:t>demonstrate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 spc="-10"/>
              <a:t>negative</a:t>
            </a:r>
            <a:r>
              <a:rPr dirty="0" spc="-40"/>
              <a:t> </a:t>
            </a:r>
            <a:r>
              <a:rPr dirty="0"/>
              <a:t>impact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>
                <a:solidFill>
                  <a:srgbClr val="212121"/>
                </a:solidFill>
              </a:rPr>
              <a:t>small</a:t>
            </a:r>
            <a:r>
              <a:rPr dirty="0" spc="-45">
                <a:solidFill>
                  <a:srgbClr val="212121"/>
                </a:solidFill>
              </a:rPr>
              <a:t> </a:t>
            </a:r>
            <a:r>
              <a:rPr dirty="0" spc="-10">
                <a:solidFill>
                  <a:srgbClr val="212121"/>
                </a:solidFill>
              </a:rPr>
              <a:t>indexed </a:t>
            </a:r>
            <a:r>
              <a:rPr dirty="0">
                <a:solidFill>
                  <a:srgbClr val="212121"/>
                </a:solidFill>
              </a:rPr>
              <a:t>diameter</a:t>
            </a:r>
            <a:r>
              <a:rPr dirty="0" spc="-55">
                <a:solidFill>
                  <a:srgbClr val="212121"/>
                </a:solidFill>
              </a:rPr>
              <a:t> </a:t>
            </a:r>
            <a:r>
              <a:rPr dirty="0"/>
              <a:t>on</a:t>
            </a:r>
            <a:r>
              <a:rPr dirty="0" spc="-65"/>
              <a:t> </a:t>
            </a:r>
            <a:r>
              <a:rPr dirty="0"/>
              <a:t>clinical</a:t>
            </a:r>
            <a:r>
              <a:rPr dirty="0" spc="-70"/>
              <a:t> </a:t>
            </a:r>
            <a:r>
              <a:rPr dirty="0" spc="-10"/>
              <a:t>outcomes</a:t>
            </a:r>
            <a:r>
              <a:rPr dirty="0" spc="-65"/>
              <a:t> </a:t>
            </a:r>
            <a:r>
              <a:rPr dirty="0"/>
              <a:t>or</a:t>
            </a:r>
            <a:r>
              <a:rPr dirty="0" spc="-60"/>
              <a:t> </a:t>
            </a:r>
            <a:r>
              <a:rPr dirty="0"/>
              <a:t>valve</a:t>
            </a:r>
            <a:r>
              <a:rPr dirty="0" spc="-65"/>
              <a:t> </a:t>
            </a:r>
            <a:r>
              <a:rPr dirty="0" spc="-10"/>
              <a:t>performance</a:t>
            </a:r>
          </a:p>
          <a:p>
            <a:pPr marL="393065" marR="43180" indent="-342900">
              <a:lnSpc>
                <a:spcPct val="110000"/>
              </a:lnSpc>
              <a:spcBef>
                <a:spcPts val="1955"/>
              </a:spcBef>
              <a:buSzPct val="102173"/>
              <a:buFont typeface="Segoe UI Symbol"/>
              <a:buChar char="❖"/>
              <a:tabLst>
                <a:tab pos="393065" algn="l"/>
              </a:tabLst>
            </a:pPr>
            <a:r>
              <a:rPr dirty="0" spc="-10"/>
              <a:t>Indexed</a:t>
            </a:r>
            <a:r>
              <a:rPr dirty="0" spc="-20"/>
              <a:t> </a:t>
            </a:r>
            <a:r>
              <a:rPr dirty="0" spc="-30"/>
              <a:t>perimeter-</a:t>
            </a:r>
            <a:r>
              <a:rPr dirty="0"/>
              <a:t>derived</a:t>
            </a:r>
            <a:r>
              <a:rPr dirty="0" spc="-35"/>
              <a:t> </a:t>
            </a:r>
            <a:r>
              <a:rPr dirty="0"/>
              <a:t>diameter</a:t>
            </a:r>
            <a:r>
              <a:rPr dirty="0" spc="-5"/>
              <a:t> </a:t>
            </a:r>
            <a:r>
              <a:rPr dirty="0"/>
              <a:t>&lt;13</a:t>
            </a:r>
            <a:r>
              <a:rPr dirty="0" spc="-30"/>
              <a:t> </a:t>
            </a:r>
            <a:r>
              <a:rPr dirty="0"/>
              <a:t>mm/m</a:t>
            </a:r>
            <a:r>
              <a:rPr dirty="0" baseline="25925" sz="2250"/>
              <a:t>2</a:t>
            </a:r>
            <a:r>
              <a:rPr dirty="0" baseline="25925" sz="2250" spc="225"/>
              <a:t> </a:t>
            </a:r>
            <a:r>
              <a:rPr dirty="0" sz="2300"/>
              <a:t>is</a:t>
            </a:r>
            <a:r>
              <a:rPr dirty="0" sz="2300" spc="-35"/>
              <a:t> </a:t>
            </a:r>
            <a:r>
              <a:rPr dirty="0" sz="2300"/>
              <a:t>a</a:t>
            </a:r>
            <a:r>
              <a:rPr dirty="0" sz="2300" spc="-35"/>
              <a:t> </a:t>
            </a:r>
            <a:r>
              <a:rPr dirty="0" sz="2300"/>
              <a:t>risk</a:t>
            </a:r>
            <a:r>
              <a:rPr dirty="0" sz="2300" spc="-35"/>
              <a:t> </a:t>
            </a:r>
            <a:r>
              <a:rPr dirty="0" sz="2300"/>
              <a:t>factor</a:t>
            </a:r>
            <a:r>
              <a:rPr dirty="0" sz="2300" spc="-30"/>
              <a:t> </a:t>
            </a:r>
            <a:r>
              <a:rPr dirty="0" sz="2300" spc="-25"/>
              <a:t>for prosthesis-</a:t>
            </a:r>
            <a:r>
              <a:rPr dirty="0" sz="2300"/>
              <a:t>patient</a:t>
            </a:r>
            <a:r>
              <a:rPr dirty="0" sz="2300" spc="-15"/>
              <a:t> </a:t>
            </a:r>
            <a:r>
              <a:rPr dirty="0" sz="2300" spc="-10"/>
              <a:t>mismatch</a:t>
            </a:r>
            <a:endParaRPr sz="23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26154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Conclusions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9411" y="2767835"/>
            <a:ext cx="21666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 b="0"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35400" y="1955800"/>
            <a:ext cx="1468706" cy="6171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Potential</a:t>
            </a:r>
            <a:r>
              <a:rPr dirty="0" spc="-80"/>
              <a:t> </a:t>
            </a:r>
            <a:r>
              <a:rPr dirty="0"/>
              <a:t>conflicts</a:t>
            </a:r>
            <a:r>
              <a:rPr dirty="0" spc="-75"/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spc="-10"/>
              <a:t>interest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21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Calibri"/>
                <a:cs typeface="Calibri"/>
              </a:rPr>
              <a:t>Speaker's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name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:</a:t>
            </a:r>
            <a:r>
              <a:rPr dirty="0" sz="2000" spc="-4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Michael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Reardon</a:t>
            </a:r>
            <a:endParaRPr sz="2000">
              <a:latin typeface="Calibri"/>
              <a:cs typeface="Calibri"/>
            </a:endParaRPr>
          </a:p>
          <a:p>
            <a:pPr marL="340995">
              <a:lnSpc>
                <a:spcPct val="100000"/>
              </a:lnSpc>
              <a:spcBef>
                <a:spcPts val="1835"/>
              </a:spcBef>
            </a:pPr>
            <a:r>
              <a:rPr dirty="0" sz="2000">
                <a:latin typeface="Segoe UI Emoji"/>
                <a:cs typeface="Segoe UI Emoji"/>
              </a:rPr>
              <a:t>☑</a:t>
            </a:r>
            <a:r>
              <a:rPr dirty="0" sz="2000" spc="-140">
                <a:latin typeface="Segoe UI Emoji"/>
                <a:cs typeface="Segoe UI Emoji"/>
              </a:rPr>
              <a:t> </a:t>
            </a:r>
            <a:r>
              <a:rPr dirty="0" sz="2000"/>
              <a:t>I</a:t>
            </a:r>
            <a:r>
              <a:rPr dirty="0" sz="2000" spc="-55"/>
              <a:t> </a:t>
            </a:r>
            <a:r>
              <a:rPr dirty="0" sz="2000"/>
              <a:t>have</a:t>
            </a:r>
            <a:r>
              <a:rPr dirty="0" sz="2000" spc="-50"/>
              <a:t> </a:t>
            </a:r>
            <a:r>
              <a:rPr dirty="0" sz="2000"/>
              <a:t>the</a:t>
            </a:r>
            <a:r>
              <a:rPr dirty="0" sz="2000" spc="-45"/>
              <a:t> </a:t>
            </a:r>
            <a:r>
              <a:rPr dirty="0" sz="2000"/>
              <a:t>following</a:t>
            </a:r>
            <a:r>
              <a:rPr dirty="0" sz="2000" spc="-45"/>
              <a:t> </a:t>
            </a:r>
            <a:r>
              <a:rPr dirty="0" sz="2000"/>
              <a:t>potential</a:t>
            </a:r>
            <a:r>
              <a:rPr dirty="0" sz="2000" spc="-50"/>
              <a:t> </a:t>
            </a:r>
            <a:r>
              <a:rPr dirty="0" sz="2000" spc="-10"/>
              <a:t>conflicts</a:t>
            </a:r>
            <a:r>
              <a:rPr dirty="0" sz="2000" spc="-55"/>
              <a:t> </a:t>
            </a:r>
            <a:r>
              <a:rPr dirty="0" sz="2000"/>
              <a:t>of</a:t>
            </a:r>
            <a:r>
              <a:rPr dirty="0" sz="2000" spc="-50"/>
              <a:t> </a:t>
            </a:r>
            <a:r>
              <a:rPr dirty="0" sz="2000" spc="-10"/>
              <a:t>interest</a:t>
            </a:r>
            <a:r>
              <a:rPr dirty="0" sz="2000" spc="-50"/>
              <a:t> </a:t>
            </a:r>
            <a:r>
              <a:rPr dirty="0" sz="2000"/>
              <a:t>to</a:t>
            </a:r>
            <a:r>
              <a:rPr dirty="0" sz="2000" spc="-50"/>
              <a:t> </a:t>
            </a:r>
            <a:r>
              <a:rPr dirty="0" sz="2000" spc="-10"/>
              <a:t>declare:</a:t>
            </a:r>
            <a:endParaRPr sz="2000">
              <a:latin typeface="Segoe UI Emoji"/>
              <a:cs typeface="Segoe UI Emoji"/>
            </a:endParaRPr>
          </a:p>
          <a:p>
            <a:pPr marL="340995" marR="5080">
              <a:lnSpc>
                <a:spcPts val="2160"/>
              </a:lnSpc>
              <a:spcBef>
                <a:spcPts val="2235"/>
              </a:spcBef>
            </a:pPr>
            <a:r>
              <a:rPr dirty="0" sz="2000" spc="-10"/>
              <a:t>Participation</a:t>
            </a:r>
            <a:r>
              <a:rPr dirty="0" sz="2000" spc="-60"/>
              <a:t> </a:t>
            </a:r>
            <a:r>
              <a:rPr dirty="0" sz="2000"/>
              <a:t>in</a:t>
            </a:r>
            <a:r>
              <a:rPr dirty="0" sz="2000" spc="-55"/>
              <a:t> </a:t>
            </a:r>
            <a:r>
              <a:rPr dirty="0" sz="2000"/>
              <a:t>a</a:t>
            </a:r>
            <a:r>
              <a:rPr dirty="0" sz="2000" spc="-60"/>
              <a:t> </a:t>
            </a:r>
            <a:r>
              <a:rPr dirty="0" sz="2000" spc="-10"/>
              <a:t>company</a:t>
            </a:r>
            <a:r>
              <a:rPr dirty="0" sz="2000" spc="-50"/>
              <a:t> </a:t>
            </a:r>
            <a:r>
              <a:rPr dirty="0" sz="2000" spc="-10"/>
              <a:t>sponsored</a:t>
            </a:r>
            <a:r>
              <a:rPr dirty="0" sz="2000" spc="-55"/>
              <a:t> </a:t>
            </a:r>
            <a:r>
              <a:rPr dirty="0" sz="2000" spc="-10"/>
              <a:t>speaker's</a:t>
            </a:r>
            <a:r>
              <a:rPr dirty="0" sz="2000" spc="-60"/>
              <a:t> </a:t>
            </a:r>
            <a:r>
              <a:rPr dirty="0" sz="2000"/>
              <a:t>bureau:</a:t>
            </a:r>
            <a:r>
              <a:rPr dirty="0" sz="2000" spc="-50"/>
              <a:t> </a:t>
            </a:r>
            <a:r>
              <a:rPr dirty="0" sz="2000"/>
              <a:t>Boston</a:t>
            </a:r>
            <a:r>
              <a:rPr dirty="0" sz="2000" spc="-60"/>
              <a:t> </a:t>
            </a:r>
            <a:r>
              <a:rPr dirty="0" sz="2000" spc="-10"/>
              <a:t>Scientific, Medtronic,</a:t>
            </a:r>
            <a:r>
              <a:rPr dirty="0" sz="2000" spc="-40"/>
              <a:t> </a:t>
            </a:r>
            <a:r>
              <a:rPr dirty="0" sz="2000"/>
              <a:t>Siemens</a:t>
            </a:r>
            <a:r>
              <a:rPr dirty="0" sz="2000" spc="-40"/>
              <a:t> </a:t>
            </a:r>
            <a:r>
              <a:rPr dirty="0" sz="2000" spc="-10"/>
              <a:t>Healthineers,</a:t>
            </a:r>
            <a:r>
              <a:rPr dirty="0" sz="2000" spc="-35"/>
              <a:t> </a:t>
            </a:r>
            <a:r>
              <a:rPr dirty="0" sz="2000"/>
              <a:t>WL</a:t>
            </a:r>
            <a:r>
              <a:rPr dirty="0" sz="2000" spc="-40"/>
              <a:t> </a:t>
            </a:r>
            <a:r>
              <a:rPr dirty="0" sz="2000" spc="-20"/>
              <a:t>Gore</a:t>
            </a:r>
            <a:endParaRPr sz="2000"/>
          </a:p>
          <a:p>
            <a:pPr marL="340995" marR="1149350">
              <a:lnSpc>
                <a:spcPts val="2160"/>
              </a:lnSpc>
              <a:spcBef>
                <a:spcPts val="1000"/>
              </a:spcBef>
            </a:pPr>
            <a:r>
              <a:rPr dirty="0" sz="2000" spc="-10"/>
              <a:t>Receipt</a:t>
            </a:r>
            <a:r>
              <a:rPr dirty="0" sz="2000" spc="-65"/>
              <a:t> </a:t>
            </a:r>
            <a:r>
              <a:rPr dirty="0" sz="2000"/>
              <a:t>of</a:t>
            </a:r>
            <a:r>
              <a:rPr dirty="0" sz="2000" spc="-60"/>
              <a:t> </a:t>
            </a:r>
            <a:r>
              <a:rPr dirty="0" sz="2000"/>
              <a:t>grants</a:t>
            </a:r>
            <a:r>
              <a:rPr dirty="0" sz="2000" spc="-65"/>
              <a:t> </a:t>
            </a:r>
            <a:r>
              <a:rPr dirty="0" sz="2000"/>
              <a:t>/</a:t>
            </a:r>
            <a:r>
              <a:rPr dirty="0" sz="2000" spc="-60"/>
              <a:t> </a:t>
            </a:r>
            <a:r>
              <a:rPr dirty="0" sz="2000" spc="-10"/>
              <a:t>research</a:t>
            </a:r>
            <a:r>
              <a:rPr dirty="0" sz="2000" spc="-60"/>
              <a:t> </a:t>
            </a:r>
            <a:r>
              <a:rPr dirty="0" sz="2000"/>
              <a:t>support:</a:t>
            </a:r>
            <a:r>
              <a:rPr dirty="0" sz="2000" spc="-60"/>
              <a:t> </a:t>
            </a:r>
            <a:r>
              <a:rPr dirty="0" sz="2000"/>
              <a:t>Abbott,</a:t>
            </a:r>
            <a:r>
              <a:rPr dirty="0" sz="2000" spc="-55"/>
              <a:t> </a:t>
            </a:r>
            <a:r>
              <a:rPr dirty="0" sz="2000"/>
              <a:t>Boston</a:t>
            </a:r>
            <a:r>
              <a:rPr dirty="0" sz="2000" spc="-65"/>
              <a:t> </a:t>
            </a:r>
            <a:r>
              <a:rPr dirty="0" sz="2000" spc="-10"/>
              <a:t>Scientific, Medtronic,</a:t>
            </a:r>
            <a:r>
              <a:rPr dirty="0" sz="2000" spc="-20"/>
              <a:t> </a:t>
            </a:r>
            <a:r>
              <a:rPr dirty="0" sz="2000"/>
              <a:t>WL</a:t>
            </a:r>
            <a:r>
              <a:rPr dirty="0" sz="2000" spc="-20"/>
              <a:t> Gore</a:t>
            </a:r>
            <a:endParaRPr sz="2000"/>
          </a:p>
          <a:p>
            <a:pPr marL="340995" marR="283845">
              <a:lnSpc>
                <a:spcPts val="2160"/>
              </a:lnSpc>
              <a:spcBef>
                <a:spcPts val="1000"/>
              </a:spcBef>
            </a:pPr>
            <a:r>
              <a:rPr dirty="0" sz="2000" spc="-10"/>
              <a:t>Receipt</a:t>
            </a:r>
            <a:r>
              <a:rPr dirty="0" sz="2000" spc="-50"/>
              <a:t> </a:t>
            </a:r>
            <a:r>
              <a:rPr dirty="0" sz="2000"/>
              <a:t>of</a:t>
            </a:r>
            <a:r>
              <a:rPr dirty="0" sz="2000" spc="-50"/>
              <a:t> </a:t>
            </a:r>
            <a:r>
              <a:rPr dirty="0" sz="2000"/>
              <a:t>honoraria</a:t>
            </a:r>
            <a:r>
              <a:rPr dirty="0" sz="2000" spc="-50"/>
              <a:t> </a:t>
            </a:r>
            <a:r>
              <a:rPr dirty="0" sz="2000"/>
              <a:t>or</a:t>
            </a:r>
            <a:r>
              <a:rPr dirty="0" sz="2000" spc="-45"/>
              <a:t> </a:t>
            </a:r>
            <a:r>
              <a:rPr dirty="0" sz="2000" spc="-10"/>
              <a:t>consultation</a:t>
            </a:r>
            <a:r>
              <a:rPr dirty="0" sz="2000" spc="-50"/>
              <a:t> </a:t>
            </a:r>
            <a:r>
              <a:rPr dirty="0" sz="2000"/>
              <a:t>fees:</a:t>
            </a:r>
            <a:r>
              <a:rPr dirty="0" sz="2000" spc="-45"/>
              <a:t> </a:t>
            </a:r>
            <a:r>
              <a:rPr dirty="0" sz="2000"/>
              <a:t>Boston</a:t>
            </a:r>
            <a:r>
              <a:rPr dirty="0" sz="2000" spc="-50"/>
              <a:t> </a:t>
            </a:r>
            <a:r>
              <a:rPr dirty="0" sz="2000" spc="-10"/>
              <a:t>Scientific,</a:t>
            </a:r>
            <a:r>
              <a:rPr dirty="0" sz="2000" spc="-45"/>
              <a:t> </a:t>
            </a:r>
            <a:r>
              <a:rPr dirty="0" sz="2000" spc="-10"/>
              <a:t>Medtronic, </a:t>
            </a:r>
            <a:r>
              <a:rPr dirty="0" sz="2000"/>
              <a:t>Siemens</a:t>
            </a:r>
            <a:r>
              <a:rPr dirty="0" sz="2000" spc="-45"/>
              <a:t> </a:t>
            </a:r>
            <a:r>
              <a:rPr dirty="0" sz="2000" spc="-10"/>
              <a:t>Healthineers,</a:t>
            </a:r>
            <a:r>
              <a:rPr dirty="0" sz="2000" spc="-40"/>
              <a:t> </a:t>
            </a:r>
            <a:r>
              <a:rPr dirty="0" sz="2000"/>
              <a:t>WL</a:t>
            </a:r>
            <a:r>
              <a:rPr dirty="0" sz="2000" spc="-45"/>
              <a:t> </a:t>
            </a:r>
            <a:r>
              <a:rPr dirty="0" sz="2000" spc="-20"/>
              <a:t>Gore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087245">
              <a:lnSpc>
                <a:spcPct val="100000"/>
              </a:lnSpc>
              <a:spcBef>
                <a:spcPts val="100"/>
              </a:spcBef>
            </a:pPr>
            <a:r>
              <a:rPr dirty="0"/>
              <a:t>Abbott</a:t>
            </a:r>
            <a:r>
              <a:rPr dirty="0" spc="-50"/>
              <a:t> </a:t>
            </a:r>
            <a:r>
              <a:rPr dirty="0" spc="-30"/>
              <a:t>Transcatheter</a:t>
            </a:r>
            <a:r>
              <a:rPr dirty="0" spc="-50"/>
              <a:t> </a:t>
            </a:r>
            <a:r>
              <a:rPr dirty="0"/>
              <a:t>Heart</a:t>
            </a:r>
            <a:r>
              <a:rPr dirty="0" spc="-50"/>
              <a:t> </a:t>
            </a:r>
            <a:r>
              <a:rPr dirty="0" spc="-10"/>
              <a:t>Valves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6300" y="1092200"/>
            <a:ext cx="2153033" cy="2595122"/>
          </a:xfrm>
          <a:prstGeom prst="rect">
            <a:avLst/>
          </a:prstGeom>
        </p:spPr>
      </p:pic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81567" y="3843826"/>
          <a:ext cx="6830059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0825"/>
                <a:gridCol w="78740"/>
                <a:gridCol w="78740"/>
                <a:gridCol w="421640"/>
                <a:gridCol w="579755"/>
                <a:gridCol w="163194"/>
                <a:gridCol w="415925"/>
                <a:gridCol w="579754"/>
                <a:gridCol w="168910"/>
                <a:gridCol w="410845"/>
                <a:gridCol w="579754"/>
                <a:gridCol w="173989"/>
                <a:gridCol w="405129"/>
                <a:gridCol w="579754"/>
                <a:gridCol w="179704"/>
                <a:gridCol w="400050"/>
              </a:tblGrid>
              <a:tr h="245745"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100" b="1">
                          <a:solidFill>
                            <a:srgbClr val="1D384C"/>
                          </a:solidFill>
                          <a:latin typeface="Calibri"/>
                          <a:cs typeface="Calibri"/>
                        </a:rPr>
                        <a:t>Patient</a:t>
                      </a:r>
                      <a:r>
                        <a:rPr dirty="0" sz="1100" spc="-20" b="1">
                          <a:solidFill>
                            <a:srgbClr val="1D384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1D384C"/>
                          </a:solidFill>
                          <a:latin typeface="Calibri"/>
                          <a:cs typeface="Calibri"/>
                        </a:rPr>
                        <a:t>Annulus</a:t>
                      </a:r>
                      <a:r>
                        <a:rPr dirty="0" sz="1100" spc="-15" b="1">
                          <a:solidFill>
                            <a:srgbClr val="1D384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1D384C"/>
                          </a:solidFill>
                          <a:latin typeface="Calibri"/>
                          <a:cs typeface="Calibri"/>
                        </a:rPr>
                        <a:t>(mm)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19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20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21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22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23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24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25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26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 b="1">
                          <a:latin typeface="Calibri Light"/>
                          <a:cs typeface="Calibri Light"/>
                        </a:rPr>
                        <a:t>27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5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8CDD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52C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5A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4E6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155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8CDD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52CC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5A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4E6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199714" y="1207647"/>
            <a:ext cx="1718310" cy="699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Large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cell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design</a:t>
            </a:r>
            <a:endParaRPr sz="1400">
              <a:latin typeface="Calibri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25"/>
              </a:spcBef>
            </a:pPr>
            <a:r>
              <a:rPr dirty="0" sz="1000">
                <a:latin typeface="Calibri"/>
                <a:cs typeface="Calibri"/>
              </a:rPr>
              <a:t>Minimizes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coronary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obstruction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improves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coronary</a:t>
            </a:r>
            <a:endParaRPr sz="1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dirty="0" sz="1000">
                <a:latin typeface="Calibri"/>
                <a:cs typeface="Calibri"/>
              </a:rPr>
              <a:t>access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flow</a:t>
            </a:r>
            <a:r>
              <a:rPr dirty="0" baseline="25641" sz="975" spc="-15">
                <a:latin typeface="Calibri"/>
                <a:cs typeface="Calibri"/>
              </a:rPr>
              <a:t>1,2</a:t>
            </a:r>
            <a:endParaRPr baseline="25641" sz="975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27510" y="2897469"/>
            <a:ext cx="2065020" cy="54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Early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valve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functionality</a:t>
            </a:r>
            <a:endParaRPr sz="1400">
              <a:latin typeface="Calibri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25"/>
              </a:spcBef>
            </a:pP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hemodynamic stability </a:t>
            </a:r>
            <a:r>
              <a:rPr dirty="0" sz="1000" spc="-10">
                <a:latin typeface="Calibri"/>
                <a:cs typeface="Calibri"/>
              </a:rPr>
              <a:t>throughout deployment</a:t>
            </a:r>
            <a:r>
              <a:rPr dirty="0" baseline="25641" sz="975" spc="-15">
                <a:latin typeface="Calibri"/>
                <a:cs typeface="Calibri"/>
              </a:rPr>
              <a:t>3</a:t>
            </a:r>
            <a:endParaRPr baseline="25641" sz="975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25114" y="2085068"/>
            <a:ext cx="2057400" cy="54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Nitinol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self-</a:t>
            </a:r>
            <a:r>
              <a:rPr dirty="0" sz="1400" b="1">
                <a:latin typeface="Calibri"/>
                <a:cs typeface="Calibri"/>
              </a:rPr>
              <a:t>expanding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stent</a:t>
            </a:r>
            <a:endParaRPr sz="1400">
              <a:latin typeface="Calibri"/>
              <a:cs typeface="Calibri"/>
            </a:endParaRPr>
          </a:p>
          <a:p>
            <a:pPr marL="12700" marR="249554">
              <a:lnSpc>
                <a:spcPct val="100000"/>
              </a:lnSpc>
              <a:spcBef>
                <a:spcPts val="25"/>
              </a:spcBef>
            </a:pPr>
            <a:r>
              <a:rPr dirty="0" sz="1000" spc="-10">
                <a:latin typeface="Calibri"/>
                <a:cs typeface="Calibri"/>
              </a:rPr>
              <a:t>Re-</a:t>
            </a:r>
            <a:r>
              <a:rPr dirty="0" sz="1000">
                <a:latin typeface="Calibri"/>
                <a:cs typeface="Calibri"/>
              </a:rPr>
              <a:t>capturable,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repositionable,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</a:t>
            </a:r>
            <a:r>
              <a:rPr dirty="0" sz="1000">
                <a:latin typeface="Calibri"/>
                <a:cs typeface="Calibri"/>
              </a:rPr>
              <a:t> retrievable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until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fully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deployed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76955" y="4164765"/>
            <a:ext cx="631507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243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1D384C"/>
                </a:solidFill>
                <a:latin typeface="Calibri"/>
                <a:cs typeface="Calibri"/>
              </a:rPr>
              <a:t>Valve</a:t>
            </a:r>
            <a:r>
              <a:rPr dirty="0" sz="1100" spc="-35" b="1">
                <a:solidFill>
                  <a:srgbClr val="1D384C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1D384C"/>
                </a:solidFill>
                <a:latin typeface="Calibri"/>
                <a:cs typeface="Calibri"/>
              </a:rPr>
              <a:t>Size</a:t>
            </a:r>
            <a:r>
              <a:rPr dirty="0" sz="1100" spc="-30" b="1">
                <a:solidFill>
                  <a:srgbClr val="1D384C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1D384C"/>
                </a:solidFill>
                <a:latin typeface="Calibri"/>
                <a:cs typeface="Calibri"/>
              </a:rPr>
              <a:t>(mm)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800" b="1">
                <a:latin typeface="Calibri"/>
                <a:cs typeface="Calibri"/>
              </a:rPr>
              <a:t>1.</a:t>
            </a:r>
            <a:r>
              <a:rPr dirty="0" sz="800" spc="-15" b="1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Abbott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Data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on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File.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90664679;</a:t>
            </a:r>
            <a:r>
              <a:rPr dirty="0" sz="800" spc="165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2.</a:t>
            </a:r>
            <a:r>
              <a:rPr dirty="0" sz="800" spc="-15" b="1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Abbott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Data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on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File.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90103707;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3.</a:t>
            </a:r>
            <a:r>
              <a:rPr dirty="0" sz="800" spc="-10" b="1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Möllmann </a:t>
            </a:r>
            <a:r>
              <a:rPr dirty="0" sz="800">
                <a:latin typeface="Calibri"/>
                <a:cs typeface="Calibri"/>
              </a:rPr>
              <a:t>et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al.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J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Am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Coll</a:t>
            </a:r>
            <a:r>
              <a:rPr dirty="0" sz="800" spc="-10">
                <a:latin typeface="Calibri"/>
                <a:cs typeface="Calibri"/>
              </a:rPr>
              <a:t> Cardiol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Intv.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2017;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10:1538–47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4.</a:t>
            </a:r>
            <a:r>
              <a:rPr dirty="0" sz="800" spc="-25" b="1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Søndergaard,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L.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30-</a:t>
            </a:r>
            <a:r>
              <a:rPr dirty="0" sz="800">
                <a:latin typeface="Calibri"/>
                <a:cs typeface="Calibri"/>
              </a:rPr>
              <a:t>day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outcomes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from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next</a:t>
            </a:r>
            <a:r>
              <a:rPr dirty="0" sz="800" spc="-10">
                <a:latin typeface="Calibri"/>
                <a:cs typeface="Calibri"/>
              </a:rPr>
              <a:t> generation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TAVI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device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with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an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active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sealing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cuff.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Presented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at: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EuroPCR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conference;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May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18-20,</a:t>
            </a:r>
            <a:r>
              <a:rPr dirty="0" sz="800" spc="-10">
                <a:latin typeface="Calibri"/>
                <a:cs typeface="Calibri"/>
              </a:rPr>
              <a:t> 2021.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3962400" y="1143000"/>
            <a:ext cx="2961005" cy="2565400"/>
            <a:chOff x="3962400" y="1143000"/>
            <a:chExt cx="2961005" cy="2565400"/>
          </a:xfrm>
        </p:grpSpPr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41900" y="1143000"/>
              <a:ext cx="1881185" cy="2565147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62400" y="2514600"/>
              <a:ext cx="1308100" cy="241300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4092421" y="2621706"/>
              <a:ext cx="922019" cy="0"/>
            </a:xfrm>
            <a:custGeom>
              <a:avLst/>
              <a:gdLst/>
              <a:ahLst/>
              <a:cxnLst/>
              <a:rect l="l" t="t" r="r" b="b"/>
              <a:pathLst>
                <a:path w="922020" h="0">
                  <a:moveTo>
                    <a:pt x="0" y="0"/>
                  </a:moveTo>
                  <a:lnTo>
                    <a:pt x="921860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995231" y="2535981"/>
              <a:ext cx="171450" cy="171450"/>
            </a:xfrm>
            <a:custGeom>
              <a:avLst/>
              <a:gdLst/>
              <a:ahLst/>
              <a:cxnLst/>
              <a:rect l="l" t="t" r="r" b="b"/>
              <a:pathLst>
                <a:path w="171450" h="171450">
                  <a:moveTo>
                    <a:pt x="0" y="171450"/>
                  </a:moveTo>
                  <a:lnTo>
                    <a:pt x="0" y="0"/>
                  </a:lnTo>
                  <a:lnTo>
                    <a:pt x="171450" y="85725"/>
                  </a:lnTo>
                  <a:lnTo>
                    <a:pt x="0" y="1714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7230995" y="1875908"/>
            <a:ext cx="1670685" cy="54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Consistent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radial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force</a:t>
            </a:r>
            <a:endParaRPr sz="1400">
              <a:latin typeface="Calibri"/>
              <a:cs typeface="Calibri"/>
            </a:endParaRPr>
          </a:p>
          <a:p>
            <a:pPr marL="12700" marR="189230">
              <a:lnSpc>
                <a:spcPct val="100000"/>
              </a:lnSpc>
              <a:spcBef>
                <a:spcPts val="25"/>
              </a:spcBef>
            </a:pPr>
            <a:r>
              <a:rPr dirty="0" sz="1000">
                <a:latin typeface="Calibri"/>
                <a:cs typeface="Calibri"/>
              </a:rPr>
              <a:t>Expands, anchors, </a:t>
            </a:r>
            <a:r>
              <a:rPr dirty="0" sz="1000" spc="-10">
                <a:latin typeface="Calibri"/>
                <a:cs typeface="Calibri"/>
              </a:rPr>
              <a:t>stabilizes,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seals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7205595" y="2753755"/>
            <a:ext cx="1571625" cy="54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Active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sealing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cuff</a:t>
            </a:r>
            <a:endParaRPr sz="1400">
              <a:latin typeface="Calibri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25"/>
              </a:spcBef>
            </a:pPr>
            <a:r>
              <a:rPr dirty="0" sz="1000" spc="-10">
                <a:latin typeface="Calibri"/>
                <a:cs typeface="Calibri"/>
              </a:rPr>
              <a:t>Synchronizes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cardiac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cycle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seal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mitigate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PVL</a:t>
            </a:r>
            <a:r>
              <a:rPr dirty="0" baseline="25641" sz="975" spc="-30">
                <a:latin typeface="Calibri"/>
                <a:cs typeface="Calibri"/>
              </a:rPr>
              <a:t>4</a:t>
            </a:r>
            <a:endParaRPr baseline="25641" sz="975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221657" y="752499"/>
            <a:ext cx="4477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51810" algn="l"/>
              </a:tabLst>
            </a:pPr>
            <a:r>
              <a:rPr dirty="0" sz="1800" spc="-10">
                <a:latin typeface="Calibri"/>
                <a:cs typeface="Calibri"/>
              </a:rPr>
              <a:t>First-</a:t>
            </a:r>
            <a:r>
              <a:rPr dirty="0" sz="1800">
                <a:latin typeface="Calibri"/>
                <a:cs typeface="Calibri"/>
              </a:rPr>
              <a:t>Gen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Abbott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TAV</a:t>
            </a:r>
            <a:r>
              <a:rPr dirty="0" sz="1800">
                <a:latin typeface="Calibri"/>
                <a:cs typeface="Calibri"/>
              </a:rPr>
              <a:t>	Navitor™</a:t>
            </a:r>
            <a:r>
              <a:rPr dirty="0" sz="1800" spc="-10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Valve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0" y="4787900"/>
            <a:ext cx="851882" cy="307776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1181908" y="4015602"/>
            <a:ext cx="6797040" cy="1080135"/>
            <a:chOff x="1181908" y="4015602"/>
            <a:chExt cx="6797040" cy="1080135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70800" y="4787900"/>
              <a:ext cx="307776" cy="30777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35200" y="4267200"/>
              <a:ext cx="5499100" cy="5461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321498" y="4325322"/>
              <a:ext cx="5354955" cy="400685"/>
            </a:xfrm>
            <a:custGeom>
              <a:avLst/>
              <a:gdLst/>
              <a:ahLst/>
              <a:cxnLst/>
              <a:rect l="l" t="t" r="r" b="b"/>
              <a:pathLst>
                <a:path w="5354955" h="400685">
                  <a:moveTo>
                    <a:pt x="12503" y="300082"/>
                  </a:moveTo>
                  <a:lnTo>
                    <a:pt x="0" y="300082"/>
                  </a:lnTo>
                  <a:lnTo>
                    <a:pt x="0" y="100027"/>
                  </a:lnTo>
                  <a:lnTo>
                    <a:pt x="12503" y="100027"/>
                  </a:lnTo>
                  <a:lnTo>
                    <a:pt x="12503" y="300082"/>
                  </a:lnTo>
                  <a:close/>
                </a:path>
                <a:path w="5354955" h="400685">
                  <a:moveTo>
                    <a:pt x="50013" y="300082"/>
                  </a:moveTo>
                  <a:lnTo>
                    <a:pt x="25006" y="300082"/>
                  </a:lnTo>
                  <a:lnTo>
                    <a:pt x="25006" y="100027"/>
                  </a:lnTo>
                  <a:lnTo>
                    <a:pt x="50013" y="100027"/>
                  </a:lnTo>
                  <a:lnTo>
                    <a:pt x="50013" y="300082"/>
                  </a:lnTo>
                  <a:close/>
                </a:path>
                <a:path w="5354955" h="400685">
                  <a:moveTo>
                    <a:pt x="5154382" y="400110"/>
                  </a:moveTo>
                  <a:lnTo>
                    <a:pt x="5154382" y="300082"/>
                  </a:lnTo>
                  <a:lnTo>
                    <a:pt x="62517" y="300082"/>
                  </a:lnTo>
                  <a:lnTo>
                    <a:pt x="62517" y="100027"/>
                  </a:lnTo>
                  <a:lnTo>
                    <a:pt x="5154382" y="100027"/>
                  </a:lnTo>
                  <a:lnTo>
                    <a:pt x="5154382" y="0"/>
                  </a:lnTo>
                  <a:lnTo>
                    <a:pt x="5354437" y="200055"/>
                  </a:lnTo>
                  <a:lnTo>
                    <a:pt x="5154382" y="40011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321498" y="4325322"/>
              <a:ext cx="5354955" cy="400685"/>
            </a:xfrm>
            <a:custGeom>
              <a:avLst/>
              <a:gdLst/>
              <a:ahLst/>
              <a:cxnLst/>
              <a:rect l="l" t="t" r="r" b="b"/>
              <a:pathLst>
                <a:path w="5354955" h="400685">
                  <a:moveTo>
                    <a:pt x="0" y="100027"/>
                  </a:moveTo>
                  <a:lnTo>
                    <a:pt x="12503" y="100027"/>
                  </a:lnTo>
                  <a:lnTo>
                    <a:pt x="12503" y="300082"/>
                  </a:lnTo>
                  <a:lnTo>
                    <a:pt x="0" y="300082"/>
                  </a:lnTo>
                  <a:lnTo>
                    <a:pt x="0" y="100027"/>
                  </a:lnTo>
                  <a:close/>
                </a:path>
                <a:path w="5354955" h="400685">
                  <a:moveTo>
                    <a:pt x="25006" y="100027"/>
                  </a:moveTo>
                  <a:lnTo>
                    <a:pt x="50013" y="100027"/>
                  </a:lnTo>
                  <a:lnTo>
                    <a:pt x="50013" y="300082"/>
                  </a:lnTo>
                  <a:lnTo>
                    <a:pt x="25006" y="300082"/>
                  </a:lnTo>
                  <a:lnTo>
                    <a:pt x="25006" y="100027"/>
                  </a:lnTo>
                  <a:close/>
                </a:path>
                <a:path w="5354955" h="400685">
                  <a:moveTo>
                    <a:pt x="62517" y="100027"/>
                  </a:moveTo>
                  <a:lnTo>
                    <a:pt x="5154382" y="100027"/>
                  </a:lnTo>
                  <a:lnTo>
                    <a:pt x="5154382" y="0"/>
                  </a:lnTo>
                  <a:lnTo>
                    <a:pt x="5354437" y="200055"/>
                  </a:lnTo>
                  <a:lnTo>
                    <a:pt x="5154382" y="400110"/>
                  </a:lnTo>
                  <a:lnTo>
                    <a:pt x="5154382" y="300082"/>
                  </a:lnTo>
                  <a:lnTo>
                    <a:pt x="62517" y="300082"/>
                  </a:lnTo>
                  <a:lnTo>
                    <a:pt x="62517" y="100027"/>
                  </a:lnTo>
                  <a:close/>
                </a:path>
              </a:pathLst>
            </a:custGeom>
            <a:ln w="9525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75455" y="4471070"/>
              <a:ext cx="5346700" cy="393700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81908" y="4015602"/>
              <a:ext cx="1117600" cy="368300"/>
            </a:xfrm>
            <a:prstGeom prst="rect">
              <a:avLst/>
            </a:prstGeom>
          </p:spPr>
        </p:pic>
      </p:grpSp>
      <p:pic>
        <p:nvPicPr>
          <p:cNvPr id="11" name="object 1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7800" y="4737100"/>
            <a:ext cx="803115" cy="383024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934210">
              <a:lnSpc>
                <a:spcPct val="100000"/>
              </a:lnSpc>
              <a:spcBef>
                <a:spcPts val="100"/>
              </a:spcBef>
            </a:pPr>
            <a:r>
              <a:rPr dirty="0"/>
              <a:t>Study</a:t>
            </a:r>
            <a:r>
              <a:rPr dirty="0" spc="-70"/>
              <a:t> </a:t>
            </a:r>
            <a:r>
              <a:rPr dirty="0"/>
              <a:t>Design</a:t>
            </a:r>
            <a:r>
              <a:rPr dirty="0" spc="-75"/>
              <a:t> </a:t>
            </a:r>
            <a:r>
              <a:rPr dirty="0"/>
              <a:t>and</a:t>
            </a:r>
            <a:r>
              <a:rPr dirty="0" spc="-75"/>
              <a:t> </a:t>
            </a:r>
            <a:r>
              <a:rPr dirty="0"/>
              <a:t>Subject</a:t>
            </a:r>
            <a:r>
              <a:rPr dirty="0" spc="-70"/>
              <a:t> </a:t>
            </a:r>
            <a:r>
              <a:rPr dirty="0" spc="-10"/>
              <a:t>Population</a:t>
            </a:r>
          </a:p>
        </p:txBody>
      </p:sp>
      <p:grpSp>
        <p:nvGrpSpPr>
          <p:cNvPr id="13" name="object 13" descr=""/>
          <p:cNvGrpSpPr/>
          <p:nvPr/>
        </p:nvGrpSpPr>
        <p:grpSpPr>
          <a:xfrm>
            <a:off x="844103" y="811826"/>
            <a:ext cx="7403465" cy="396240"/>
            <a:chOff x="844103" y="811826"/>
            <a:chExt cx="7403465" cy="396240"/>
          </a:xfrm>
        </p:grpSpPr>
        <p:sp>
          <p:nvSpPr>
            <p:cNvPr id="14" name="object 14" descr=""/>
            <p:cNvSpPr/>
            <p:nvPr/>
          </p:nvSpPr>
          <p:spPr>
            <a:xfrm>
              <a:off x="850453" y="818176"/>
              <a:ext cx="7390765" cy="370840"/>
            </a:xfrm>
            <a:custGeom>
              <a:avLst/>
              <a:gdLst/>
              <a:ahLst/>
              <a:cxnLst/>
              <a:rect l="l" t="t" r="r" b="b"/>
              <a:pathLst>
                <a:path w="7390765" h="370840">
                  <a:moveTo>
                    <a:pt x="7390393" y="370840"/>
                  </a:moveTo>
                  <a:lnTo>
                    <a:pt x="0" y="370840"/>
                  </a:lnTo>
                  <a:lnTo>
                    <a:pt x="0" y="0"/>
                  </a:lnTo>
                  <a:lnTo>
                    <a:pt x="7390393" y="0"/>
                  </a:lnTo>
                  <a:lnTo>
                    <a:pt x="7390393" y="37084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50453" y="818176"/>
              <a:ext cx="7390765" cy="370840"/>
            </a:xfrm>
            <a:custGeom>
              <a:avLst/>
              <a:gdLst/>
              <a:ahLst/>
              <a:cxnLst/>
              <a:rect l="l" t="t" r="r" b="b"/>
              <a:pathLst>
                <a:path w="7390765" h="370840">
                  <a:moveTo>
                    <a:pt x="0" y="0"/>
                  </a:moveTo>
                  <a:lnTo>
                    <a:pt x="0" y="370840"/>
                  </a:lnTo>
                </a:path>
                <a:path w="7390765" h="370840">
                  <a:moveTo>
                    <a:pt x="7390393" y="0"/>
                  </a:moveTo>
                  <a:lnTo>
                    <a:pt x="7390393" y="370840"/>
                  </a:lnTo>
                </a:path>
                <a:path w="7390765" h="370840">
                  <a:moveTo>
                    <a:pt x="0" y="0"/>
                  </a:moveTo>
                  <a:lnTo>
                    <a:pt x="739039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50453" y="1189017"/>
              <a:ext cx="7390765" cy="0"/>
            </a:xfrm>
            <a:custGeom>
              <a:avLst/>
              <a:gdLst/>
              <a:ahLst/>
              <a:cxnLst/>
              <a:rect l="l" t="t" r="r" b="b"/>
              <a:pathLst>
                <a:path w="7390765" h="0">
                  <a:moveTo>
                    <a:pt x="0" y="0"/>
                  </a:moveTo>
                  <a:lnTo>
                    <a:pt x="7390393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1004887" y="1253331"/>
            <a:ext cx="7135495" cy="313690"/>
            <a:chOff x="1004887" y="1253331"/>
            <a:chExt cx="7135495" cy="313690"/>
          </a:xfrm>
        </p:grpSpPr>
        <p:sp>
          <p:nvSpPr>
            <p:cNvPr id="18" name="object 18" descr=""/>
            <p:cNvSpPr/>
            <p:nvPr/>
          </p:nvSpPr>
          <p:spPr>
            <a:xfrm>
              <a:off x="1007881" y="1256518"/>
              <a:ext cx="7128509" cy="306705"/>
            </a:xfrm>
            <a:custGeom>
              <a:avLst/>
              <a:gdLst/>
              <a:ahLst/>
              <a:cxnLst/>
              <a:rect l="l" t="t" r="r" b="b"/>
              <a:pathLst>
                <a:path w="7128509" h="306705">
                  <a:moveTo>
                    <a:pt x="7077156" y="306452"/>
                  </a:moveTo>
                  <a:lnTo>
                    <a:pt x="51076" y="306452"/>
                  </a:lnTo>
                  <a:lnTo>
                    <a:pt x="31195" y="302439"/>
                  </a:lnTo>
                  <a:lnTo>
                    <a:pt x="14959" y="291493"/>
                  </a:lnTo>
                  <a:lnTo>
                    <a:pt x="4013" y="275257"/>
                  </a:lnTo>
                  <a:lnTo>
                    <a:pt x="0" y="255376"/>
                  </a:lnTo>
                  <a:lnTo>
                    <a:pt x="0" y="51076"/>
                  </a:lnTo>
                  <a:lnTo>
                    <a:pt x="4013" y="31195"/>
                  </a:lnTo>
                  <a:lnTo>
                    <a:pt x="14959" y="14959"/>
                  </a:lnTo>
                  <a:lnTo>
                    <a:pt x="31195" y="4013"/>
                  </a:lnTo>
                  <a:lnTo>
                    <a:pt x="51076" y="0"/>
                  </a:lnTo>
                  <a:lnTo>
                    <a:pt x="7077156" y="0"/>
                  </a:lnTo>
                  <a:lnTo>
                    <a:pt x="7113272" y="14959"/>
                  </a:lnTo>
                  <a:lnTo>
                    <a:pt x="7128232" y="51076"/>
                  </a:lnTo>
                  <a:lnTo>
                    <a:pt x="7128233" y="255376"/>
                  </a:lnTo>
                  <a:lnTo>
                    <a:pt x="7124218" y="275257"/>
                  </a:lnTo>
                  <a:lnTo>
                    <a:pt x="7113272" y="291493"/>
                  </a:lnTo>
                  <a:lnTo>
                    <a:pt x="7097037" y="302439"/>
                  </a:lnTo>
                  <a:lnTo>
                    <a:pt x="7077156" y="306452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008062" y="1256506"/>
              <a:ext cx="7129145" cy="307340"/>
            </a:xfrm>
            <a:custGeom>
              <a:avLst/>
              <a:gdLst/>
              <a:ahLst/>
              <a:cxnLst/>
              <a:rect l="l" t="t" r="r" b="b"/>
              <a:pathLst>
                <a:path w="7129145" h="307340">
                  <a:moveTo>
                    <a:pt x="0" y="51593"/>
                  </a:moveTo>
                  <a:lnTo>
                    <a:pt x="3968" y="31750"/>
                  </a:lnTo>
                  <a:lnTo>
                    <a:pt x="15081" y="15081"/>
                  </a:lnTo>
                  <a:lnTo>
                    <a:pt x="31750" y="3968"/>
                  </a:lnTo>
                  <a:lnTo>
                    <a:pt x="51593" y="0"/>
                  </a:lnTo>
                  <a:lnTo>
                    <a:pt x="7077075" y="0"/>
                  </a:lnTo>
                  <a:lnTo>
                    <a:pt x="7096918" y="3968"/>
                  </a:lnTo>
                  <a:lnTo>
                    <a:pt x="7113587" y="15081"/>
                  </a:lnTo>
                  <a:lnTo>
                    <a:pt x="7124700" y="31750"/>
                  </a:lnTo>
                  <a:lnTo>
                    <a:pt x="7128668" y="51593"/>
                  </a:lnTo>
                  <a:lnTo>
                    <a:pt x="7128668" y="255587"/>
                  </a:lnTo>
                  <a:lnTo>
                    <a:pt x="7124700" y="275431"/>
                  </a:lnTo>
                  <a:lnTo>
                    <a:pt x="7113587" y="292100"/>
                  </a:lnTo>
                  <a:lnTo>
                    <a:pt x="7096918" y="303212"/>
                  </a:lnTo>
                  <a:lnTo>
                    <a:pt x="7077075" y="307181"/>
                  </a:lnTo>
                  <a:lnTo>
                    <a:pt x="51593" y="307181"/>
                  </a:lnTo>
                  <a:lnTo>
                    <a:pt x="31750" y="303212"/>
                  </a:lnTo>
                  <a:lnTo>
                    <a:pt x="15081" y="292100"/>
                  </a:lnTo>
                  <a:lnTo>
                    <a:pt x="3968" y="275431"/>
                  </a:lnTo>
                  <a:lnTo>
                    <a:pt x="0" y="255587"/>
                  </a:lnTo>
                  <a:lnTo>
                    <a:pt x="0" y="51593"/>
                  </a:lnTo>
                  <a:close/>
                </a:path>
              </a:pathLst>
            </a:custGeom>
            <a:ln w="6350">
              <a:solidFill>
                <a:srgbClr val="002A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856803" y="838192"/>
            <a:ext cx="7378065" cy="693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8455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latin typeface="Calibri"/>
                <a:cs typeface="Calibri"/>
              </a:rPr>
              <a:t>Objective: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Evaluate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annular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threshold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for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PPM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risk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when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adjusting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for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body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20" b="1">
                <a:latin typeface="Calibri"/>
                <a:cs typeface="Calibri"/>
              </a:rPr>
              <a:t>size</a:t>
            </a:r>
            <a:endParaRPr sz="1600">
              <a:latin typeface="Calibri"/>
              <a:cs typeface="Calibri"/>
            </a:endParaRPr>
          </a:p>
          <a:p>
            <a:pPr marL="344805">
              <a:lnSpc>
                <a:spcPct val="100000"/>
              </a:lnSpc>
              <a:spcBef>
                <a:spcPts val="1415"/>
              </a:spcBef>
            </a:pP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Population: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043C5E"/>
                </a:solidFill>
                <a:latin typeface="Calibri"/>
                <a:cs typeface="Calibri"/>
              </a:rPr>
              <a:t>subjects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with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symptomatic</a:t>
            </a:r>
            <a:r>
              <a:rPr dirty="0" sz="1600" spc="-1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severe</a:t>
            </a:r>
            <a:r>
              <a:rPr dirty="0" sz="1600" spc="-1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AS</a:t>
            </a:r>
            <a:r>
              <a:rPr dirty="0" sz="1600" spc="-2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at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high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or</a:t>
            </a:r>
            <a:r>
              <a:rPr dirty="0" sz="1600" spc="-1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extreme</a:t>
            </a:r>
            <a:r>
              <a:rPr dirty="0" sz="1600" spc="-1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risk</a:t>
            </a:r>
            <a:r>
              <a:rPr dirty="0" sz="1600" spc="-15">
                <a:solidFill>
                  <a:srgbClr val="043C5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43C5E"/>
                </a:solidFill>
                <a:latin typeface="Calibri"/>
                <a:cs typeface="Calibri"/>
              </a:rPr>
              <a:t>for</a:t>
            </a:r>
            <a:r>
              <a:rPr dirty="0" sz="1600" spc="-20">
                <a:solidFill>
                  <a:srgbClr val="043C5E"/>
                </a:solidFill>
                <a:latin typeface="Calibri"/>
                <a:cs typeface="Calibri"/>
              </a:rPr>
              <a:t> SAVR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5884690" y="1654811"/>
            <a:ext cx="2446020" cy="513080"/>
            <a:chOff x="5884690" y="1654811"/>
            <a:chExt cx="2446020" cy="513080"/>
          </a:xfrm>
        </p:grpSpPr>
        <p:sp>
          <p:nvSpPr>
            <p:cNvPr id="22" name="object 22" descr=""/>
            <p:cNvSpPr/>
            <p:nvPr/>
          </p:nvSpPr>
          <p:spPr>
            <a:xfrm>
              <a:off x="5903740" y="1661161"/>
              <a:ext cx="2407920" cy="487680"/>
            </a:xfrm>
            <a:custGeom>
              <a:avLst/>
              <a:gdLst/>
              <a:ahLst/>
              <a:cxnLst/>
              <a:rect l="l" t="t" r="r" b="b"/>
              <a:pathLst>
                <a:path w="2407920" h="487680">
                  <a:moveTo>
                    <a:pt x="0" y="0"/>
                  </a:moveTo>
                  <a:lnTo>
                    <a:pt x="0" y="487680"/>
                  </a:lnTo>
                </a:path>
                <a:path w="2407920" h="487680">
                  <a:moveTo>
                    <a:pt x="2407920" y="0"/>
                  </a:moveTo>
                  <a:lnTo>
                    <a:pt x="2407920" y="487680"/>
                  </a:lnTo>
                </a:path>
                <a:path w="2407920" h="487680">
                  <a:moveTo>
                    <a:pt x="0" y="0"/>
                  </a:moveTo>
                  <a:lnTo>
                    <a:pt x="24079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903740" y="2148841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2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5903740" y="1661161"/>
            <a:ext cx="2407920" cy="487680"/>
          </a:xfrm>
          <a:prstGeom prst="rect">
            <a:avLst/>
          </a:prstGeom>
          <a:solidFill>
            <a:srgbClr val="C3E6FC"/>
          </a:solidFill>
        </p:spPr>
        <p:txBody>
          <a:bodyPr wrap="square" lIns="0" tIns="342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400" spc="-10" b="1">
                <a:solidFill>
                  <a:srgbClr val="0F253F"/>
                </a:solidFill>
                <a:latin typeface="Calibri"/>
                <a:cs typeface="Calibri"/>
              </a:rPr>
              <a:t>PORTICO </a:t>
            </a:r>
            <a:r>
              <a:rPr dirty="0" sz="1400" spc="-25" b="1">
                <a:solidFill>
                  <a:srgbClr val="0F253F"/>
                </a:solidFill>
                <a:latin typeface="Calibri"/>
                <a:cs typeface="Calibri"/>
              </a:rPr>
              <a:t>IDE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52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sites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(AUS,</a:t>
            </a:r>
            <a:r>
              <a:rPr dirty="0" sz="1200" spc="-20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US)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348990" y="1654811"/>
            <a:ext cx="2446020" cy="513080"/>
            <a:chOff x="3348990" y="1654811"/>
            <a:chExt cx="2446020" cy="513080"/>
          </a:xfrm>
        </p:grpSpPr>
        <p:sp>
          <p:nvSpPr>
            <p:cNvPr id="26" name="object 26" descr=""/>
            <p:cNvSpPr/>
            <p:nvPr/>
          </p:nvSpPr>
          <p:spPr>
            <a:xfrm>
              <a:off x="3368040" y="1661161"/>
              <a:ext cx="2407920" cy="487680"/>
            </a:xfrm>
            <a:custGeom>
              <a:avLst/>
              <a:gdLst/>
              <a:ahLst/>
              <a:cxnLst/>
              <a:rect l="l" t="t" r="r" b="b"/>
              <a:pathLst>
                <a:path w="2407920" h="487680">
                  <a:moveTo>
                    <a:pt x="0" y="0"/>
                  </a:moveTo>
                  <a:lnTo>
                    <a:pt x="0" y="487680"/>
                  </a:lnTo>
                </a:path>
                <a:path w="2407920" h="487680">
                  <a:moveTo>
                    <a:pt x="2407918" y="0"/>
                  </a:moveTo>
                  <a:lnTo>
                    <a:pt x="2407918" y="487680"/>
                  </a:lnTo>
                </a:path>
                <a:path w="2407920" h="48768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368040" y="2148841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3368040" y="1661161"/>
            <a:ext cx="2407920" cy="487680"/>
          </a:xfrm>
          <a:prstGeom prst="rect">
            <a:avLst/>
          </a:prstGeom>
          <a:solidFill>
            <a:srgbClr val="87CEFA"/>
          </a:solidFill>
        </p:spPr>
        <p:txBody>
          <a:bodyPr wrap="square" lIns="0" tIns="342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400" spc="-10" b="1">
                <a:solidFill>
                  <a:srgbClr val="0F253F"/>
                </a:solidFill>
                <a:latin typeface="Calibri"/>
                <a:cs typeface="Calibri"/>
              </a:rPr>
              <a:t>PORTICO </a:t>
            </a:r>
            <a:r>
              <a:rPr dirty="0" sz="1400" spc="-50" b="1">
                <a:solidFill>
                  <a:srgbClr val="0F253F"/>
                </a:solidFill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61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sites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(AUS,</a:t>
            </a:r>
            <a:r>
              <a:rPr dirty="0" sz="1200" spc="-25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Calibri"/>
                <a:cs typeface="Calibri"/>
              </a:rPr>
              <a:t>CAN,</a:t>
            </a:r>
            <a:r>
              <a:rPr dirty="0" sz="1200" spc="-20" b="1">
                <a:solidFill>
                  <a:srgbClr val="0F253F"/>
                </a:solidFill>
                <a:latin typeface="Calibri"/>
                <a:cs typeface="Calibri"/>
              </a:rPr>
              <a:t> EUR)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785409" y="1654811"/>
            <a:ext cx="2446020" cy="513080"/>
            <a:chOff x="785409" y="1654811"/>
            <a:chExt cx="2446020" cy="513080"/>
          </a:xfrm>
        </p:grpSpPr>
        <p:sp>
          <p:nvSpPr>
            <p:cNvPr id="30" name="object 30" descr=""/>
            <p:cNvSpPr/>
            <p:nvPr/>
          </p:nvSpPr>
          <p:spPr>
            <a:xfrm>
              <a:off x="804459" y="1661161"/>
              <a:ext cx="2407920" cy="487680"/>
            </a:xfrm>
            <a:custGeom>
              <a:avLst/>
              <a:gdLst/>
              <a:ahLst/>
              <a:cxnLst/>
              <a:rect l="l" t="t" r="r" b="b"/>
              <a:pathLst>
                <a:path w="2407920" h="487680">
                  <a:moveTo>
                    <a:pt x="0" y="0"/>
                  </a:moveTo>
                  <a:lnTo>
                    <a:pt x="0" y="487680"/>
                  </a:lnTo>
                </a:path>
                <a:path w="2407920" h="487680">
                  <a:moveTo>
                    <a:pt x="2407918" y="0"/>
                  </a:moveTo>
                  <a:lnTo>
                    <a:pt x="2407918" y="487680"/>
                  </a:lnTo>
                </a:path>
                <a:path w="2407920" h="48768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804459" y="2148841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804459" y="1661161"/>
            <a:ext cx="2407920" cy="487680"/>
          </a:xfrm>
          <a:prstGeom prst="rect">
            <a:avLst/>
          </a:prstGeom>
          <a:solidFill>
            <a:srgbClr val="043C5E"/>
          </a:solidFill>
        </p:spPr>
        <p:txBody>
          <a:bodyPr wrap="square" lIns="0" tIns="342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Navitor</a:t>
            </a:r>
            <a:r>
              <a:rPr dirty="0" sz="1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IDE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sites</a:t>
            </a: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(AUS,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EUR,</a:t>
            </a: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 US)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785408" y="2179187"/>
            <a:ext cx="6483350" cy="998855"/>
            <a:chOff x="785408" y="2179187"/>
            <a:chExt cx="6483350" cy="998855"/>
          </a:xfrm>
        </p:grpSpPr>
        <p:sp>
          <p:nvSpPr>
            <p:cNvPr id="34" name="object 34" descr=""/>
            <p:cNvSpPr/>
            <p:nvPr/>
          </p:nvSpPr>
          <p:spPr>
            <a:xfrm>
              <a:off x="1888284" y="2935422"/>
              <a:ext cx="5370830" cy="233045"/>
            </a:xfrm>
            <a:custGeom>
              <a:avLst/>
              <a:gdLst/>
              <a:ahLst/>
              <a:cxnLst/>
              <a:rect l="l" t="t" r="r" b="b"/>
              <a:pathLst>
                <a:path w="5370830" h="233044">
                  <a:moveTo>
                    <a:pt x="0" y="0"/>
                  </a:moveTo>
                  <a:lnTo>
                    <a:pt x="1181" y="0"/>
                  </a:lnTo>
                  <a:lnTo>
                    <a:pt x="1181" y="232704"/>
                  </a:lnTo>
                  <a:lnTo>
                    <a:pt x="5370340" y="232704"/>
                  </a:lnTo>
                  <a:lnTo>
                    <a:pt x="5370340" y="4104"/>
                  </a:lnTo>
                </a:path>
              </a:pathLst>
            </a:custGeom>
            <a:ln w="19050">
              <a:solidFill>
                <a:srgbClr val="1737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04458" y="2185537"/>
              <a:ext cx="2407920" cy="760730"/>
            </a:xfrm>
            <a:custGeom>
              <a:avLst/>
              <a:gdLst/>
              <a:ahLst/>
              <a:cxnLst/>
              <a:rect l="l" t="t" r="r" b="b"/>
              <a:pathLst>
                <a:path w="2407920" h="760730">
                  <a:moveTo>
                    <a:pt x="0" y="0"/>
                  </a:moveTo>
                  <a:lnTo>
                    <a:pt x="0" y="760316"/>
                  </a:lnTo>
                </a:path>
                <a:path w="2407920" h="760730">
                  <a:moveTo>
                    <a:pt x="2407918" y="0"/>
                  </a:moveTo>
                  <a:lnTo>
                    <a:pt x="2407918" y="760316"/>
                  </a:lnTo>
                </a:path>
                <a:path w="2407920" h="76073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04458" y="2945854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810808" y="2179890"/>
            <a:ext cx="2395220" cy="747395"/>
          </a:xfrm>
          <a:prstGeom prst="rect">
            <a:avLst/>
          </a:prstGeom>
          <a:solidFill>
            <a:srgbClr val="F2F2F2"/>
          </a:solidFill>
        </p:spPr>
        <p:txBody>
          <a:bodyPr wrap="square" lIns="0" tIns="36194" rIns="0" bIns="0" rtlCol="0" vert="horz">
            <a:spAutoFit/>
          </a:bodyPr>
          <a:lstStyle/>
          <a:p>
            <a:pPr algn="ctr" marL="337820" marR="323215">
              <a:lnSpc>
                <a:spcPct val="103000"/>
              </a:lnSpc>
              <a:spcBef>
                <a:spcPts val="284"/>
              </a:spcBef>
            </a:pPr>
            <a:r>
              <a:rPr dirty="0" sz="1200" spc="-10" b="1">
                <a:solidFill>
                  <a:srgbClr val="0F253F"/>
                </a:solidFill>
                <a:latin typeface="Calibri"/>
                <a:cs typeface="Calibri"/>
              </a:rPr>
              <a:t>Prospective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,</a:t>
            </a:r>
            <a:r>
              <a:rPr dirty="0" sz="1200" spc="60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multi-center, </a:t>
            </a:r>
            <a:r>
              <a:rPr dirty="0" sz="1200" b="1">
                <a:solidFill>
                  <a:srgbClr val="0F253F"/>
                </a:solidFill>
                <a:latin typeface="Arial"/>
                <a:cs typeface="Arial"/>
              </a:rPr>
              <a:t>pre-approval 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study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=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F253F"/>
                </a:solidFill>
                <a:latin typeface="Arial"/>
                <a:cs typeface="Arial"/>
              </a:rPr>
              <a:t>260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3348990" y="2179187"/>
            <a:ext cx="2446020" cy="786130"/>
            <a:chOff x="3348990" y="2179187"/>
            <a:chExt cx="2446020" cy="786130"/>
          </a:xfrm>
        </p:grpSpPr>
        <p:sp>
          <p:nvSpPr>
            <p:cNvPr id="39" name="object 39" descr=""/>
            <p:cNvSpPr/>
            <p:nvPr/>
          </p:nvSpPr>
          <p:spPr>
            <a:xfrm>
              <a:off x="3368040" y="2185537"/>
              <a:ext cx="2407920" cy="760730"/>
            </a:xfrm>
            <a:custGeom>
              <a:avLst/>
              <a:gdLst/>
              <a:ahLst/>
              <a:cxnLst/>
              <a:rect l="l" t="t" r="r" b="b"/>
              <a:pathLst>
                <a:path w="2407920" h="760730">
                  <a:moveTo>
                    <a:pt x="0" y="0"/>
                  </a:moveTo>
                  <a:lnTo>
                    <a:pt x="0" y="760316"/>
                  </a:lnTo>
                </a:path>
                <a:path w="2407920" h="760730">
                  <a:moveTo>
                    <a:pt x="2407918" y="0"/>
                  </a:moveTo>
                  <a:lnTo>
                    <a:pt x="2407918" y="760316"/>
                  </a:lnTo>
                </a:path>
                <a:path w="2407920" h="76073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3368040" y="2945854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3374390" y="2179890"/>
            <a:ext cx="2395220" cy="747395"/>
          </a:xfrm>
          <a:prstGeom prst="rect">
            <a:avLst/>
          </a:prstGeom>
          <a:solidFill>
            <a:srgbClr val="F2F2F2"/>
          </a:solidFill>
        </p:spPr>
        <p:txBody>
          <a:bodyPr wrap="square" lIns="0" tIns="46990" rIns="0" bIns="0" rtlCol="0" vert="horz">
            <a:spAutoFit/>
          </a:bodyPr>
          <a:lstStyle/>
          <a:p>
            <a:pPr algn="ctr" marL="270510" marR="261620">
              <a:lnSpc>
                <a:spcPct val="100000"/>
              </a:lnSpc>
              <a:spcBef>
                <a:spcPts val="370"/>
              </a:spcBef>
            </a:pPr>
            <a:r>
              <a:rPr dirty="0" sz="1200" b="1">
                <a:solidFill>
                  <a:srgbClr val="0F253F"/>
                </a:solidFill>
                <a:latin typeface="Arial"/>
                <a:cs typeface="Arial"/>
              </a:rPr>
              <a:t>Prospective,</a:t>
            </a:r>
            <a:r>
              <a:rPr dirty="0" sz="1200" spc="30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multi-center, </a:t>
            </a:r>
            <a:r>
              <a:rPr dirty="0" sz="1200" b="1">
                <a:solidFill>
                  <a:srgbClr val="0F253F"/>
                </a:solidFill>
                <a:latin typeface="Arial"/>
                <a:cs typeface="Arial"/>
              </a:rPr>
              <a:t>post-market 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study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=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F253F"/>
                </a:solidFill>
                <a:latin typeface="Arial"/>
                <a:cs typeface="Arial"/>
              </a:rPr>
              <a:t>941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5884690" y="2179187"/>
            <a:ext cx="2446020" cy="786130"/>
            <a:chOff x="5884690" y="2179187"/>
            <a:chExt cx="2446020" cy="786130"/>
          </a:xfrm>
        </p:grpSpPr>
        <p:sp>
          <p:nvSpPr>
            <p:cNvPr id="43" name="object 43" descr=""/>
            <p:cNvSpPr/>
            <p:nvPr/>
          </p:nvSpPr>
          <p:spPr>
            <a:xfrm>
              <a:off x="5903740" y="2185537"/>
              <a:ext cx="2407920" cy="760730"/>
            </a:xfrm>
            <a:custGeom>
              <a:avLst/>
              <a:gdLst/>
              <a:ahLst/>
              <a:cxnLst/>
              <a:rect l="l" t="t" r="r" b="b"/>
              <a:pathLst>
                <a:path w="2407920" h="760730">
                  <a:moveTo>
                    <a:pt x="0" y="0"/>
                  </a:moveTo>
                  <a:lnTo>
                    <a:pt x="0" y="760316"/>
                  </a:lnTo>
                </a:path>
                <a:path w="2407920" h="760730">
                  <a:moveTo>
                    <a:pt x="2407918" y="0"/>
                  </a:moveTo>
                  <a:lnTo>
                    <a:pt x="2407918" y="760316"/>
                  </a:lnTo>
                </a:path>
                <a:path w="2407920" h="76073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5903740" y="2945854"/>
              <a:ext cx="2407920" cy="0"/>
            </a:xfrm>
            <a:custGeom>
              <a:avLst/>
              <a:gdLst/>
              <a:ahLst/>
              <a:cxnLst/>
              <a:rect l="l" t="t" r="r" b="b"/>
              <a:pathLst>
                <a:path w="2407920" h="0">
                  <a:moveTo>
                    <a:pt x="0" y="0"/>
                  </a:moveTo>
                  <a:lnTo>
                    <a:pt x="240791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5910090" y="2179890"/>
            <a:ext cx="2395220" cy="747395"/>
          </a:xfrm>
          <a:prstGeom prst="rect">
            <a:avLst/>
          </a:prstGeom>
          <a:solidFill>
            <a:srgbClr val="F2F2F2"/>
          </a:solidFill>
        </p:spPr>
        <p:txBody>
          <a:bodyPr wrap="square" lIns="0" tIns="46990" rIns="0" bIns="0" rtlCol="0" vert="horz">
            <a:spAutoFit/>
          </a:bodyPr>
          <a:lstStyle/>
          <a:p>
            <a:pPr algn="ctr" marL="635">
              <a:lnSpc>
                <a:spcPts val="1420"/>
              </a:lnSpc>
              <a:spcBef>
                <a:spcPts val="370"/>
              </a:spcBef>
            </a:pPr>
            <a:r>
              <a:rPr dirty="0" sz="1200" b="1">
                <a:solidFill>
                  <a:srgbClr val="0F253F"/>
                </a:solidFill>
                <a:latin typeface="Arial"/>
                <a:cs typeface="Arial"/>
              </a:rPr>
              <a:t>Prospective,</a:t>
            </a:r>
            <a:r>
              <a:rPr dirty="0" sz="1200" spc="30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F253F"/>
                </a:solidFill>
                <a:latin typeface="Arial"/>
                <a:cs typeface="Arial"/>
              </a:rPr>
              <a:t>multi-center,</a:t>
            </a:r>
            <a:endParaRPr sz="1200">
              <a:latin typeface="Arial"/>
              <a:cs typeface="Arial"/>
            </a:endParaRPr>
          </a:p>
          <a:p>
            <a:pPr algn="ctr" marL="3175">
              <a:lnSpc>
                <a:spcPts val="1420"/>
              </a:lnSpc>
            </a:pPr>
            <a:r>
              <a:rPr dirty="0" sz="1200" spc="-10" b="1">
                <a:solidFill>
                  <a:srgbClr val="0F253F"/>
                </a:solidFill>
                <a:latin typeface="Calibri"/>
                <a:cs typeface="Calibri"/>
              </a:rPr>
              <a:t>randomized</a:t>
            </a:r>
            <a:r>
              <a:rPr dirty="0" sz="1200" spc="30" b="1">
                <a:solidFill>
                  <a:srgbClr val="0F253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F253F"/>
                </a:solidFill>
                <a:latin typeface="Arial"/>
                <a:cs typeface="Arial"/>
              </a:rPr>
              <a:t>clinical</a:t>
            </a:r>
            <a:r>
              <a:rPr dirty="0" sz="1200" spc="-40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0F253F"/>
                </a:solidFill>
                <a:latin typeface="Arial"/>
                <a:cs typeface="Arial"/>
              </a:rPr>
              <a:t>trial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F253F"/>
                </a:solidFill>
                <a:latin typeface="Arial"/>
                <a:cs typeface="Arial"/>
              </a:rPr>
              <a:t>=</a:t>
            </a:r>
            <a:r>
              <a:rPr dirty="0" sz="1600" spc="-5" b="1">
                <a:solidFill>
                  <a:srgbClr val="0F253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F253F"/>
                </a:solidFill>
                <a:latin typeface="Arial"/>
                <a:cs typeface="Arial"/>
              </a:rPr>
              <a:t>375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3419475" y="2917876"/>
            <a:ext cx="2332990" cy="1012825"/>
            <a:chOff x="3419475" y="2917876"/>
            <a:chExt cx="2332990" cy="1012825"/>
          </a:xfrm>
        </p:grpSpPr>
        <p:sp>
          <p:nvSpPr>
            <p:cNvPr id="47" name="object 47" descr=""/>
            <p:cNvSpPr/>
            <p:nvPr/>
          </p:nvSpPr>
          <p:spPr>
            <a:xfrm>
              <a:off x="4578675" y="2927401"/>
              <a:ext cx="0" cy="243204"/>
            </a:xfrm>
            <a:custGeom>
              <a:avLst/>
              <a:gdLst/>
              <a:ahLst/>
              <a:cxnLst/>
              <a:rect l="l" t="t" r="r" b="b"/>
              <a:pathLst>
                <a:path w="0" h="243205">
                  <a:moveTo>
                    <a:pt x="0" y="0"/>
                  </a:moveTo>
                  <a:lnTo>
                    <a:pt x="0" y="242963"/>
                  </a:lnTo>
                </a:path>
              </a:pathLst>
            </a:custGeom>
            <a:ln w="19050">
              <a:solidFill>
                <a:srgbClr val="1737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3422262" y="3420900"/>
              <a:ext cx="2326640" cy="506095"/>
            </a:xfrm>
            <a:custGeom>
              <a:avLst/>
              <a:gdLst/>
              <a:ahLst/>
              <a:cxnLst/>
              <a:rect l="l" t="t" r="r" b="b"/>
              <a:pathLst>
                <a:path w="2326640" h="506095">
                  <a:moveTo>
                    <a:pt x="2241822" y="506076"/>
                  </a:moveTo>
                  <a:lnTo>
                    <a:pt x="84348" y="506076"/>
                  </a:lnTo>
                  <a:lnTo>
                    <a:pt x="51516" y="499447"/>
                  </a:lnTo>
                  <a:lnTo>
                    <a:pt x="24705" y="481371"/>
                  </a:lnTo>
                  <a:lnTo>
                    <a:pt x="6628" y="454560"/>
                  </a:lnTo>
                  <a:lnTo>
                    <a:pt x="0" y="421728"/>
                  </a:lnTo>
                  <a:lnTo>
                    <a:pt x="0" y="84347"/>
                  </a:lnTo>
                  <a:lnTo>
                    <a:pt x="6628" y="51515"/>
                  </a:lnTo>
                  <a:lnTo>
                    <a:pt x="24705" y="24704"/>
                  </a:lnTo>
                  <a:lnTo>
                    <a:pt x="51517" y="6628"/>
                  </a:lnTo>
                  <a:lnTo>
                    <a:pt x="84347" y="0"/>
                  </a:lnTo>
                  <a:lnTo>
                    <a:pt x="2241822" y="0"/>
                  </a:lnTo>
                  <a:lnTo>
                    <a:pt x="2274654" y="6628"/>
                  </a:lnTo>
                  <a:lnTo>
                    <a:pt x="2301465" y="24705"/>
                  </a:lnTo>
                  <a:lnTo>
                    <a:pt x="2319541" y="51516"/>
                  </a:lnTo>
                  <a:lnTo>
                    <a:pt x="2326170" y="84347"/>
                  </a:lnTo>
                  <a:lnTo>
                    <a:pt x="2326170" y="421728"/>
                  </a:lnTo>
                  <a:lnTo>
                    <a:pt x="2319541" y="454560"/>
                  </a:lnTo>
                  <a:lnTo>
                    <a:pt x="2301465" y="481371"/>
                  </a:lnTo>
                  <a:lnTo>
                    <a:pt x="2274654" y="499448"/>
                  </a:lnTo>
                  <a:lnTo>
                    <a:pt x="2241822" y="506076"/>
                  </a:lnTo>
                  <a:close/>
                </a:path>
              </a:pathLst>
            </a:custGeom>
            <a:solidFill>
              <a:srgbClr val="EBF1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3422650" y="3421062"/>
              <a:ext cx="2326640" cy="506730"/>
            </a:xfrm>
            <a:custGeom>
              <a:avLst/>
              <a:gdLst/>
              <a:ahLst/>
              <a:cxnLst/>
              <a:rect l="l" t="t" r="r" b="b"/>
              <a:pathLst>
                <a:path w="2326640" h="506729">
                  <a:moveTo>
                    <a:pt x="0" y="84931"/>
                  </a:moveTo>
                  <a:lnTo>
                    <a:pt x="6350" y="51593"/>
                  </a:lnTo>
                  <a:lnTo>
                    <a:pt x="24606" y="24606"/>
                  </a:lnTo>
                  <a:lnTo>
                    <a:pt x="51593" y="6350"/>
                  </a:lnTo>
                  <a:lnTo>
                    <a:pt x="84137" y="0"/>
                  </a:lnTo>
                  <a:lnTo>
                    <a:pt x="2241550" y="0"/>
                  </a:lnTo>
                  <a:lnTo>
                    <a:pt x="2274887" y="6350"/>
                  </a:lnTo>
                  <a:lnTo>
                    <a:pt x="2301875" y="24606"/>
                  </a:lnTo>
                  <a:lnTo>
                    <a:pt x="2320131" y="51593"/>
                  </a:lnTo>
                  <a:lnTo>
                    <a:pt x="2326481" y="84931"/>
                  </a:lnTo>
                  <a:lnTo>
                    <a:pt x="2326481" y="422275"/>
                  </a:lnTo>
                  <a:lnTo>
                    <a:pt x="2320131" y="454818"/>
                  </a:lnTo>
                  <a:lnTo>
                    <a:pt x="2301875" y="481806"/>
                  </a:lnTo>
                  <a:lnTo>
                    <a:pt x="2274887" y="500062"/>
                  </a:lnTo>
                  <a:lnTo>
                    <a:pt x="2241550" y="506412"/>
                  </a:lnTo>
                  <a:lnTo>
                    <a:pt x="84137" y="506412"/>
                  </a:lnTo>
                  <a:lnTo>
                    <a:pt x="51593" y="500062"/>
                  </a:lnTo>
                  <a:lnTo>
                    <a:pt x="24606" y="481806"/>
                  </a:lnTo>
                  <a:lnTo>
                    <a:pt x="6350" y="454818"/>
                  </a:lnTo>
                  <a:lnTo>
                    <a:pt x="0" y="422275"/>
                  </a:lnTo>
                  <a:lnTo>
                    <a:pt x="0" y="84931"/>
                  </a:lnTo>
                  <a:close/>
                </a:path>
              </a:pathLst>
            </a:custGeom>
            <a:ln w="6350">
              <a:solidFill>
                <a:srgbClr val="002A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3566966" y="3434874"/>
            <a:ext cx="2035175" cy="455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222A35"/>
                </a:solidFill>
                <a:latin typeface="Calibri"/>
                <a:cs typeface="Calibri"/>
              </a:rPr>
              <a:t>N</a:t>
            </a:r>
            <a:r>
              <a:rPr dirty="0" sz="1600" spc="-5" b="1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22A35"/>
                </a:solidFill>
                <a:latin typeface="Calibri"/>
                <a:cs typeface="Calibri"/>
              </a:rPr>
              <a:t>=</a:t>
            </a:r>
            <a:r>
              <a:rPr dirty="0" sz="1600" spc="-10" b="1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222A35"/>
                </a:solidFill>
                <a:latin typeface="Calibri"/>
                <a:cs typeface="Calibri"/>
              </a:rPr>
              <a:t>1576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200" b="1">
                <a:solidFill>
                  <a:srgbClr val="222A35"/>
                </a:solidFill>
                <a:latin typeface="Calibri"/>
                <a:cs typeface="Calibri"/>
              </a:rPr>
              <a:t>(subjects</a:t>
            </a:r>
            <a:r>
              <a:rPr dirty="0" sz="1200" spc="-40" b="1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22A35"/>
                </a:solidFill>
                <a:latin typeface="Calibri"/>
                <a:cs typeface="Calibri"/>
              </a:rPr>
              <a:t>with</a:t>
            </a:r>
            <a:r>
              <a:rPr dirty="0" sz="1200" spc="-35" b="1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22A35"/>
                </a:solidFill>
                <a:latin typeface="Calibri"/>
                <a:cs typeface="Calibri"/>
              </a:rPr>
              <a:t>implant</a:t>
            </a:r>
            <a:r>
              <a:rPr dirty="0" sz="1200" spc="-35" b="1">
                <a:solidFill>
                  <a:srgbClr val="222A35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222A35"/>
                </a:solidFill>
                <a:latin typeface="Calibri"/>
                <a:cs typeface="Calibri"/>
              </a:rPr>
              <a:t>attempt)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4540575" y="3170364"/>
            <a:ext cx="76200" cy="243204"/>
            <a:chOff x="4540575" y="3170364"/>
            <a:chExt cx="76200" cy="243204"/>
          </a:xfrm>
        </p:grpSpPr>
        <p:sp>
          <p:nvSpPr>
            <p:cNvPr id="52" name="object 52" descr=""/>
            <p:cNvSpPr/>
            <p:nvPr/>
          </p:nvSpPr>
          <p:spPr>
            <a:xfrm>
              <a:off x="4578675" y="3170364"/>
              <a:ext cx="0" cy="186055"/>
            </a:xfrm>
            <a:custGeom>
              <a:avLst/>
              <a:gdLst/>
              <a:ahLst/>
              <a:cxnLst/>
              <a:rect l="l" t="t" r="r" b="b"/>
              <a:pathLst>
                <a:path w="0" h="186054">
                  <a:moveTo>
                    <a:pt x="0" y="0"/>
                  </a:moveTo>
                  <a:lnTo>
                    <a:pt x="0" y="185812"/>
                  </a:lnTo>
                </a:path>
              </a:pathLst>
            </a:custGeom>
            <a:ln w="19050">
              <a:solidFill>
                <a:srgbClr val="1737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4540575" y="333712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100" y="76200"/>
                  </a:moveTo>
                  <a:lnTo>
                    <a:pt x="0" y="0"/>
                  </a:lnTo>
                  <a:lnTo>
                    <a:pt x="76199" y="0"/>
                  </a:lnTo>
                  <a:lnTo>
                    <a:pt x="38100" y="7620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1245408" y="4079102"/>
            <a:ext cx="998855" cy="246379"/>
          </a:xfrm>
          <a:prstGeom prst="rect">
            <a:avLst/>
          </a:prstGeom>
          <a:solidFill>
            <a:srgbClr val="D7E4BD"/>
          </a:solidFill>
        </p:spPr>
        <p:txBody>
          <a:bodyPr wrap="square" lIns="0" tIns="3746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95"/>
              </a:spcBef>
            </a:pPr>
            <a:r>
              <a:rPr dirty="0" sz="1000" spc="-10" b="1">
                <a:latin typeface="Calibri"/>
                <a:cs typeface="Calibri"/>
              </a:rPr>
              <a:t>Follow-</a:t>
            </a:r>
            <a:r>
              <a:rPr dirty="0" sz="1000" b="1">
                <a:latin typeface="Calibri"/>
                <a:cs typeface="Calibri"/>
              </a:rPr>
              <a:t>Up</a:t>
            </a:r>
            <a:r>
              <a:rPr dirty="0" sz="1000" spc="2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Visit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2302926" y="4027423"/>
            <a:ext cx="892810" cy="336550"/>
          </a:xfrm>
          <a:custGeom>
            <a:avLst/>
            <a:gdLst/>
            <a:ahLst/>
            <a:cxnLst/>
            <a:rect l="l" t="t" r="r" b="b"/>
            <a:pathLst>
              <a:path w="892810" h="336550">
                <a:moveTo>
                  <a:pt x="0" y="0"/>
                </a:moveTo>
                <a:lnTo>
                  <a:pt x="0" y="336133"/>
                </a:lnTo>
              </a:path>
              <a:path w="892810" h="336550">
                <a:moveTo>
                  <a:pt x="0" y="0"/>
                </a:moveTo>
                <a:lnTo>
                  <a:pt x="892405" y="0"/>
                </a:lnTo>
              </a:path>
              <a:path w="892810" h="336550">
                <a:moveTo>
                  <a:pt x="0" y="336133"/>
                </a:moveTo>
                <a:lnTo>
                  <a:pt x="892405" y="336133"/>
                </a:lnTo>
              </a:path>
            </a:pathLst>
          </a:custGeom>
          <a:ln w="12700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2342775" y="4027423"/>
            <a:ext cx="846455" cy="336550"/>
          </a:xfrm>
          <a:prstGeom prst="rect">
            <a:avLst/>
          </a:prstGeom>
          <a:solidFill>
            <a:srgbClr val="77933C"/>
          </a:solidFill>
        </p:spPr>
        <p:txBody>
          <a:bodyPr wrap="square" lIns="0" tIns="83820" rIns="0" bIns="0" rtlCol="0" vert="horz">
            <a:spAutoFit/>
          </a:bodyPr>
          <a:lstStyle/>
          <a:p>
            <a:pPr algn="ctr" marR="26670">
              <a:lnSpc>
                <a:spcPct val="100000"/>
              </a:lnSpc>
              <a:spcBef>
                <a:spcPts val="660"/>
              </a:spcBef>
            </a:pPr>
            <a:r>
              <a:rPr dirty="0" sz="1000" spc="-25" b="1">
                <a:solidFill>
                  <a:srgbClr val="FFFFFF"/>
                </a:solidFill>
                <a:latin typeface="Calibri"/>
                <a:cs typeface="Calibri"/>
              </a:rPr>
              <a:t>30d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57" name="object 57" descr=""/>
          <p:cNvSpPr txBox="1"/>
          <p:nvPr/>
        </p:nvSpPr>
        <p:spPr>
          <a:xfrm>
            <a:off x="3195332" y="4027423"/>
            <a:ext cx="892810" cy="336550"/>
          </a:xfrm>
          <a:prstGeom prst="rect">
            <a:avLst/>
          </a:prstGeom>
          <a:solidFill>
            <a:srgbClr val="77933C"/>
          </a:solidFill>
          <a:ln w="12700">
            <a:solidFill>
              <a:srgbClr val="F2F2F2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95"/>
              </a:spcBef>
            </a:pP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1yr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4087738" y="4027423"/>
            <a:ext cx="892810" cy="336550"/>
          </a:xfrm>
          <a:prstGeom prst="rect">
            <a:avLst/>
          </a:prstGeom>
          <a:solidFill>
            <a:srgbClr val="77933C"/>
          </a:solidFill>
          <a:ln w="12700">
            <a:solidFill>
              <a:srgbClr val="F2F2F2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95"/>
              </a:spcBef>
            </a:pP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2yr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4980144" y="4027423"/>
            <a:ext cx="892810" cy="336550"/>
          </a:xfrm>
          <a:prstGeom prst="rect">
            <a:avLst/>
          </a:prstGeom>
          <a:solidFill>
            <a:srgbClr val="77933C"/>
          </a:solidFill>
          <a:ln w="12700">
            <a:solidFill>
              <a:srgbClr val="F2F2F2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95"/>
              </a:spcBef>
            </a:pP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3yr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5872550" y="4027423"/>
            <a:ext cx="892810" cy="336550"/>
          </a:xfrm>
          <a:prstGeom prst="rect">
            <a:avLst/>
          </a:prstGeom>
          <a:solidFill>
            <a:srgbClr val="77933C"/>
          </a:solidFill>
          <a:ln w="12700">
            <a:solidFill>
              <a:srgbClr val="F2F2F2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95"/>
              </a:spcBef>
            </a:pP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4yr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6764956" y="4027423"/>
            <a:ext cx="892810" cy="336550"/>
          </a:xfrm>
          <a:prstGeom prst="rect">
            <a:avLst/>
          </a:prstGeom>
          <a:solidFill>
            <a:srgbClr val="77933C"/>
          </a:solidFill>
          <a:ln w="12700">
            <a:solidFill>
              <a:srgbClr val="F2F2F2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95"/>
              </a:spcBef>
            </a:pP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5yr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5536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Background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8613" y="1217321"/>
            <a:ext cx="8173084" cy="203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240" marR="420370" indent="-257175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269240" algn="l"/>
              </a:tabLst>
            </a:pPr>
            <a:r>
              <a:rPr dirty="0" sz="2400" spc="-10">
                <a:latin typeface="Calibri"/>
                <a:cs typeface="Calibri"/>
              </a:rPr>
              <a:t>Patients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small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aortic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annulus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(SAA)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higher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risk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for </a:t>
            </a:r>
            <a:r>
              <a:rPr dirty="0" sz="2400" spc="-20">
                <a:latin typeface="Calibri"/>
                <a:cs typeface="Calibri"/>
              </a:rPr>
              <a:t>prosthesis-</a:t>
            </a:r>
            <a:r>
              <a:rPr dirty="0" sz="2400">
                <a:latin typeface="Calibri"/>
                <a:cs typeface="Calibri"/>
              </a:rPr>
              <a:t>patient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mismatch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(PPM)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after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TAVI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90"/>
              </a:spcBef>
              <a:buFont typeface="Arial"/>
              <a:buChar char="•"/>
            </a:pPr>
            <a:endParaRPr sz="2400">
              <a:latin typeface="Calibri"/>
              <a:cs typeface="Calibri"/>
            </a:endParaRPr>
          </a:p>
          <a:p>
            <a:pPr marL="269240" marR="5080" indent="-257175">
              <a:lnSpc>
                <a:spcPct val="100000"/>
              </a:lnSpc>
              <a:buSzPct val="102083"/>
              <a:buFont typeface="Arial"/>
              <a:buChar char="•"/>
              <a:tabLst>
                <a:tab pos="269240" algn="l"/>
              </a:tabLst>
            </a:pPr>
            <a:r>
              <a:rPr dirty="0" sz="2400">
                <a:latin typeface="Calibri"/>
                <a:cs typeface="Calibri"/>
              </a:rPr>
              <a:t>PPM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increases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risk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poor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clinical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outcomes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impaired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valve durability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58085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60"/>
              <a:t> </a:t>
            </a:r>
            <a:r>
              <a:rPr dirty="0"/>
              <a:t>did</a:t>
            </a:r>
            <a:r>
              <a:rPr dirty="0" spc="-60"/>
              <a:t> </a:t>
            </a:r>
            <a:r>
              <a:rPr dirty="0"/>
              <a:t>we</a:t>
            </a:r>
            <a:r>
              <a:rPr dirty="0" spc="-50"/>
              <a:t> </a:t>
            </a:r>
            <a:r>
              <a:rPr dirty="0"/>
              <a:t>study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 spc="-20"/>
              <a:t>why?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34772" y="618412"/>
            <a:ext cx="7779384" cy="3816350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sz="2400">
                <a:latin typeface="Calibri"/>
                <a:cs typeface="Calibri"/>
              </a:rPr>
              <a:t>We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studied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body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size-</a:t>
            </a:r>
            <a:r>
              <a:rPr dirty="0" sz="2400" spc="-10">
                <a:latin typeface="Calibri"/>
                <a:cs typeface="Calibri"/>
              </a:rPr>
              <a:t>adjusted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aortic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annulus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measurement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did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we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it?</a:t>
            </a:r>
            <a:endParaRPr sz="2200">
              <a:latin typeface="Calibri"/>
              <a:cs typeface="Calibri"/>
            </a:endParaRPr>
          </a:p>
          <a:p>
            <a:pPr marL="269875" indent="-259079">
              <a:lnSpc>
                <a:spcPct val="100000"/>
              </a:lnSpc>
              <a:spcBef>
                <a:spcPts val="400"/>
              </a:spcBef>
              <a:buSzPct val="102272"/>
              <a:buFont typeface="Segoe UI Symbol"/>
              <a:buChar char="■"/>
              <a:tabLst>
                <a:tab pos="269875" algn="l"/>
              </a:tabLst>
            </a:pPr>
            <a:r>
              <a:rPr dirty="0" sz="2200">
                <a:latin typeface="Calibri"/>
                <a:cs typeface="Calibri"/>
              </a:rPr>
              <a:t>Comparison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of:</a:t>
            </a:r>
            <a:endParaRPr sz="2200">
              <a:latin typeface="Calibri"/>
              <a:cs typeface="Calibri"/>
            </a:endParaRPr>
          </a:p>
          <a:p>
            <a:pPr lvl="1" marL="770255" indent="-457834">
              <a:lnSpc>
                <a:spcPct val="100000"/>
              </a:lnSpc>
              <a:spcBef>
                <a:spcPts val="409"/>
              </a:spcBef>
              <a:buSzPct val="102500"/>
              <a:buFont typeface="Segoe UI Symbol"/>
              <a:buChar char="►"/>
              <a:tabLst>
                <a:tab pos="770255" algn="l"/>
              </a:tabLst>
            </a:pPr>
            <a:r>
              <a:rPr dirty="0" sz="2000" spc="-30">
                <a:latin typeface="Calibri"/>
                <a:cs typeface="Calibri"/>
              </a:rPr>
              <a:t>Perimeter-</a:t>
            </a:r>
            <a:r>
              <a:rPr dirty="0" sz="2000">
                <a:latin typeface="Calibri"/>
                <a:cs typeface="Calibri"/>
              </a:rPr>
              <a:t>derived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aortic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annulus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diameter</a:t>
            </a:r>
            <a:endParaRPr sz="2000">
              <a:latin typeface="Calibri"/>
              <a:cs typeface="Calibri"/>
            </a:endParaRPr>
          </a:p>
          <a:p>
            <a:pPr lvl="1" marL="770255" indent="-457834">
              <a:lnSpc>
                <a:spcPct val="100000"/>
              </a:lnSpc>
              <a:spcBef>
                <a:spcPts val="400"/>
              </a:spcBef>
              <a:buSzPct val="102500"/>
              <a:buFont typeface="Segoe UI Symbol"/>
              <a:buChar char="►"/>
              <a:tabLst>
                <a:tab pos="770255" algn="l"/>
              </a:tabLst>
            </a:pPr>
            <a:r>
              <a:rPr dirty="0" sz="2000" spc="-10">
                <a:latin typeface="Calibri"/>
                <a:cs typeface="Calibri"/>
              </a:rPr>
              <a:t>Indexed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perimeter-</a:t>
            </a:r>
            <a:r>
              <a:rPr dirty="0" sz="2000">
                <a:latin typeface="Calibri"/>
                <a:cs typeface="Calibri"/>
              </a:rPr>
              <a:t>derived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aortic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annulus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diameter</a:t>
            </a:r>
            <a:endParaRPr sz="2000">
              <a:latin typeface="Calibri"/>
              <a:cs typeface="Calibri"/>
            </a:endParaRPr>
          </a:p>
          <a:p>
            <a:pPr marL="738505">
              <a:lnSpc>
                <a:spcPct val="100000"/>
              </a:lnSpc>
              <a:spcBef>
                <a:spcPts val="390"/>
              </a:spcBef>
            </a:pPr>
            <a:r>
              <a:rPr dirty="0" sz="2200">
                <a:latin typeface="Calibri"/>
                <a:cs typeface="Calibri"/>
              </a:rPr>
              <a:t>as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predictors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PPM,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clinical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outcomes,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-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valve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durability.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15"/>
              </a:spcBef>
            </a:pPr>
            <a:endParaRPr sz="2200">
              <a:latin typeface="Calibri"/>
              <a:cs typeface="Calibri"/>
            </a:endParaRPr>
          </a:p>
          <a:p>
            <a:pPr marL="59690">
              <a:lnSpc>
                <a:spcPct val="100000"/>
              </a:lnSpc>
            </a:pP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Why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did</a:t>
            </a:r>
            <a:r>
              <a:rPr dirty="0" u="sng" sz="2200" spc="-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we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</a:t>
            </a:r>
            <a:r>
              <a:rPr dirty="0" u="sng" sz="2200" spc="-3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it?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SzPct val="102272"/>
              <a:buFont typeface="Segoe UI Symbol"/>
              <a:buChar char="■"/>
              <a:tabLst>
                <a:tab pos="355600" algn="l"/>
              </a:tabLst>
            </a:pPr>
            <a:r>
              <a:rPr dirty="0" sz="2200" spc="-30">
                <a:latin typeface="Calibri"/>
                <a:cs typeface="Calibri"/>
              </a:rPr>
              <a:t>Perimeter-</a:t>
            </a:r>
            <a:r>
              <a:rPr dirty="0" sz="2200">
                <a:latin typeface="Calibri"/>
                <a:cs typeface="Calibri"/>
              </a:rPr>
              <a:t>derived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annular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diameter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does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not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account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directly</a:t>
            </a:r>
            <a:r>
              <a:rPr dirty="0" sz="2200" spc="-25">
                <a:latin typeface="Calibri"/>
                <a:cs typeface="Calibri"/>
              </a:rPr>
              <a:t> for </a:t>
            </a:r>
            <a:r>
              <a:rPr dirty="0" sz="2200">
                <a:latin typeface="Calibri"/>
                <a:cs typeface="Calibri"/>
              </a:rPr>
              <a:t>risk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of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PPM,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whereas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indexed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annular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diameter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may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predict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PPM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7431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95"/>
              <a:t> </a:t>
            </a:r>
            <a:r>
              <a:rPr dirty="0" spc="-10"/>
              <a:t>Characteristics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41086" y="2271633"/>
            <a:ext cx="8462010" cy="922019"/>
            <a:chOff x="341086" y="2271633"/>
            <a:chExt cx="8462010" cy="922019"/>
          </a:xfrm>
        </p:grpSpPr>
        <p:sp>
          <p:nvSpPr>
            <p:cNvPr id="4" name="object 4" descr=""/>
            <p:cNvSpPr/>
            <p:nvPr/>
          </p:nvSpPr>
          <p:spPr>
            <a:xfrm>
              <a:off x="341083" y="2271636"/>
              <a:ext cx="6242050" cy="262890"/>
            </a:xfrm>
            <a:custGeom>
              <a:avLst/>
              <a:gdLst/>
              <a:ahLst/>
              <a:cxnLst/>
              <a:rect l="l" t="t" r="r" b="b"/>
              <a:pathLst>
                <a:path w="6242050" h="262889">
                  <a:moveTo>
                    <a:pt x="6241516" y="0"/>
                  </a:moveTo>
                  <a:lnTo>
                    <a:pt x="4809541" y="0"/>
                  </a:lnTo>
                  <a:lnTo>
                    <a:pt x="3377565" y="0"/>
                  </a:lnTo>
                  <a:lnTo>
                    <a:pt x="1945589" y="0"/>
                  </a:lnTo>
                  <a:lnTo>
                    <a:pt x="0" y="0"/>
                  </a:lnTo>
                  <a:lnTo>
                    <a:pt x="0" y="262826"/>
                  </a:lnTo>
                  <a:lnTo>
                    <a:pt x="1945589" y="262826"/>
                  </a:lnTo>
                  <a:lnTo>
                    <a:pt x="3377565" y="262826"/>
                  </a:lnTo>
                  <a:lnTo>
                    <a:pt x="4809541" y="262826"/>
                  </a:lnTo>
                  <a:lnTo>
                    <a:pt x="6241516" y="262826"/>
                  </a:lnTo>
                  <a:lnTo>
                    <a:pt x="62415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582601" y="2271633"/>
              <a:ext cx="2220595" cy="262890"/>
            </a:xfrm>
            <a:custGeom>
              <a:avLst/>
              <a:gdLst/>
              <a:ahLst/>
              <a:cxnLst/>
              <a:rect l="l" t="t" r="r" b="b"/>
              <a:pathLst>
                <a:path w="2220595" h="262889">
                  <a:moveTo>
                    <a:pt x="2220312" y="262820"/>
                  </a:moveTo>
                  <a:lnTo>
                    <a:pt x="0" y="262820"/>
                  </a:lnTo>
                  <a:lnTo>
                    <a:pt x="0" y="0"/>
                  </a:lnTo>
                  <a:lnTo>
                    <a:pt x="2220312" y="0"/>
                  </a:lnTo>
                  <a:lnTo>
                    <a:pt x="2220312" y="26282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1083" y="2534462"/>
              <a:ext cx="6242050" cy="262890"/>
            </a:xfrm>
            <a:custGeom>
              <a:avLst/>
              <a:gdLst/>
              <a:ahLst/>
              <a:cxnLst/>
              <a:rect l="l" t="t" r="r" b="b"/>
              <a:pathLst>
                <a:path w="6242050" h="262889">
                  <a:moveTo>
                    <a:pt x="6241516" y="0"/>
                  </a:moveTo>
                  <a:lnTo>
                    <a:pt x="4809541" y="0"/>
                  </a:lnTo>
                  <a:lnTo>
                    <a:pt x="3377565" y="0"/>
                  </a:lnTo>
                  <a:lnTo>
                    <a:pt x="1945589" y="0"/>
                  </a:lnTo>
                  <a:lnTo>
                    <a:pt x="0" y="0"/>
                  </a:lnTo>
                  <a:lnTo>
                    <a:pt x="0" y="262813"/>
                  </a:lnTo>
                  <a:lnTo>
                    <a:pt x="1945589" y="262813"/>
                  </a:lnTo>
                  <a:lnTo>
                    <a:pt x="3377565" y="262813"/>
                  </a:lnTo>
                  <a:lnTo>
                    <a:pt x="4809541" y="262813"/>
                  </a:lnTo>
                  <a:lnTo>
                    <a:pt x="6241516" y="262813"/>
                  </a:lnTo>
                  <a:lnTo>
                    <a:pt x="62415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582601" y="2534454"/>
              <a:ext cx="2220595" cy="262890"/>
            </a:xfrm>
            <a:custGeom>
              <a:avLst/>
              <a:gdLst/>
              <a:ahLst/>
              <a:cxnLst/>
              <a:rect l="l" t="t" r="r" b="b"/>
              <a:pathLst>
                <a:path w="2220595" h="262889">
                  <a:moveTo>
                    <a:pt x="2220312" y="262820"/>
                  </a:moveTo>
                  <a:lnTo>
                    <a:pt x="0" y="262820"/>
                  </a:lnTo>
                  <a:lnTo>
                    <a:pt x="0" y="0"/>
                  </a:lnTo>
                  <a:lnTo>
                    <a:pt x="2220312" y="0"/>
                  </a:lnTo>
                  <a:lnTo>
                    <a:pt x="2220312" y="26282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1083" y="2797276"/>
              <a:ext cx="6242050" cy="396240"/>
            </a:xfrm>
            <a:custGeom>
              <a:avLst/>
              <a:gdLst/>
              <a:ahLst/>
              <a:cxnLst/>
              <a:rect l="l" t="t" r="r" b="b"/>
              <a:pathLst>
                <a:path w="6242050" h="396239">
                  <a:moveTo>
                    <a:pt x="6241516" y="0"/>
                  </a:moveTo>
                  <a:lnTo>
                    <a:pt x="4809541" y="0"/>
                  </a:lnTo>
                  <a:lnTo>
                    <a:pt x="3377565" y="0"/>
                  </a:lnTo>
                  <a:lnTo>
                    <a:pt x="1945589" y="0"/>
                  </a:lnTo>
                  <a:lnTo>
                    <a:pt x="0" y="0"/>
                  </a:lnTo>
                  <a:lnTo>
                    <a:pt x="0" y="396240"/>
                  </a:lnTo>
                  <a:lnTo>
                    <a:pt x="1945589" y="396240"/>
                  </a:lnTo>
                  <a:lnTo>
                    <a:pt x="3377565" y="396240"/>
                  </a:lnTo>
                  <a:lnTo>
                    <a:pt x="4809541" y="396240"/>
                  </a:lnTo>
                  <a:lnTo>
                    <a:pt x="6241516" y="396240"/>
                  </a:lnTo>
                  <a:lnTo>
                    <a:pt x="62415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582601" y="2797274"/>
              <a:ext cx="2220595" cy="396240"/>
            </a:xfrm>
            <a:custGeom>
              <a:avLst/>
              <a:gdLst/>
              <a:ahLst/>
              <a:cxnLst/>
              <a:rect l="l" t="t" r="r" b="b"/>
              <a:pathLst>
                <a:path w="2220595" h="396239">
                  <a:moveTo>
                    <a:pt x="2220312" y="396233"/>
                  </a:moveTo>
                  <a:lnTo>
                    <a:pt x="0" y="396233"/>
                  </a:lnTo>
                  <a:lnTo>
                    <a:pt x="0" y="0"/>
                  </a:lnTo>
                  <a:lnTo>
                    <a:pt x="2220312" y="0"/>
                  </a:lnTo>
                  <a:lnTo>
                    <a:pt x="2220312" y="396233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451100"/>
            <a:ext cx="8661400" cy="482600"/>
          </a:xfrm>
          <a:prstGeom prst="rect">
            <a:avLst/>
          </a:prstGeom>
        </p:spPr>
      </p:pic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322036" y="717550"/>
          <a:ext cx="8576310" cy="3959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5639"/>
                <a:gridCol w="1431925"/>
                <a:gridCol w="1431925"/>
                <a:gridCol w="1431925"/>
                <a:gridCol w="2219960"/>
              </a:tblGrid>
              <a:tr h="4959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46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511175" marR="350520" indent="-15621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r>
                        <a:rPr dirty="0" sz="12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I*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N=941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511175" marR="303530" indent="-2038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r>
                        <a:rPr dirty="0" sz="12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IDE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N=375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511175" marR="299085" indent="-20764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NAVITOR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IDE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N=260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marL="866140" marR="607695" indent="-252729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Pooled</a:t>
                      </a:r>
                      <a:r>
                        <a:rPr dirty="0" sz="1200" spc="-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Analysis N=1576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76092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Age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(years)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82.4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83.0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83.4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20" b="1">
                          <a:latin typeface="Calibri"/>
                          <a:cs typeface="Calibri"/>
                        </a:rPr>
                        <a:t>82.7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Gender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(female)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65.7%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51.5%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57.3%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60.9%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STS</a:t>
                      </a:r>
                      <a:r>
                        <a:rPr dirty="0" sz="12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score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(mortality)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5.68%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6.34%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3.90%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5.53%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NYHA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class</a:t>
                      </a:r>
                      <a:r>
                        <a:rPr dirty="0" sz="12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III/IV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63.9%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71.2%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55.0%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64.2%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Frailty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u="none" sz="12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u="none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1200" spc="-10">
                          <a:latin typeface="Calibri"/>
                          <a:cs typeface="Calibri"/>
                        </a:rPr>
                        <a:t>criteria)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81.9%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93.3%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87.7%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85.6%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Body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surface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area</a:t>
                      </a:r>
                      <a:r>
                        <a:rPr dirty="0" sz="12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(m</a:t>
                      </a:r>
                      <a:r>
                        <a:rPr dirty="0" baseline="24305" sz="1200" spc="-3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38100">
                      <a:solidFill>
                        <a:srgbClr val="C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5715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1.78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5715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1.86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5715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1.83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5715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150" spc="-20" b="1">
                          <a:latin typeface="Calibri"/>
                          <a:cs typeface="Calibri"/>
                        </a:rPr>
                        <a:t>1.80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C00000"/>
                      </a:solidFill>
                      <a:prstDash val="solid"/>
                    </a:lnR>
                    <a:lnT w="38100">
                      <a:solidFill>
                        <a:srgbClr val="C00000"/>
                      </a:solidFill>
                      <a:prstDash val="solid"/>
                    </a:lnT>
                    <a:lnB w="57150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Chronic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kidney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disease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(creatinine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u="none" sz="1000">
                          <a:latin typeface="Calibri"/>
                          <a:cs typeface="Calibri"/>
                        </a:rPr>
                        <a:t>2.0</a:t>
                      </a:r>
                      <a:r>
                        <a:rPr dirty="0" u="none" sz="1000" spc="-10">
                          <a:latin typeface="Calibri"/>
                          <a:cs typeface="Calibri"/>
                        </a:rPr>
                        <a:t> mg/dL)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5715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4.6%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5715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5715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0.0%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95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5715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50" spc="-20" b="1">
                          <a:latin typeface="Calibri"/>
                          <a:cs typeface="Calibri"/>
                        </a:rPr>
                        <a:t>3.4%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5715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2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fibrillation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17.6%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32.5%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24.6%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26.6%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Diabetes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29.8%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37.3%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28.8%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31.4%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Prior 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PCI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22.8%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29.3%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30.4%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25.6%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stroke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6.3%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7.5%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5.4%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20" b="1">
                          <a:latin typeface="Calibri"/>
                          <a:cs typeface="Calibri"/>
                        </a:rPr>
                        <a:t>6.4%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Pre-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existing</a:t>
                      </a:r>
                      <a:r>
                        <a:rPr dirty="0" sz="12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pacemaker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8.6%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14.7%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10.8%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50" spc="-10" b="1">
                          <a:latin typeface="Calibri"/>
                          <a:cs typeface="Calibri"/>
                        </a:rPr>
                        <a:t>10.4%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CC1DA"/>
                    </a:solidFill>
                  </a:tcPr>
                </a:tc>
              </a:tr>
              <a:tr h="182245">
                <a:tc gridSpan="5"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>
                          <a:latin typeface="Calibri"/>
                          <a:cs typeface="Calibri"/>
                        </a:rPr>
                        <a:t>*27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29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mm</a:t>
                      </a:r>
                      <a:r>
                        <a:rPr dirty="0" sz="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were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commercially</a:t>
                      </a:r>
                      <a:r>
                        <a:rPr dirty="0" sz="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available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first</a:t>
                      </a:r>
                      <a:r>
                        <a:rPr dirty="0" sz="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half</a:t>
                      </a:r>
                      <a:r>
                        <a:rPr dirty="0" sz="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00" spc="-10">
                          <a:latin typeface="Calibri"/>
                          <a:cs typeface="Calibri"/>
                        </a:rPr>
                        <a:t>enrollment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06370">
              <a:lnSpc>
                <a:spcPct val="100000"/>
              </a:lnSpc>
              <a:spcBef>
                <a:spcPts val="100"/>
              </a:spcBef>
            </a:pPr>
            <a:r>
              <a:rPr dirty="0"/>
              <a:t>Aortic</a:t>
            </a:r>
            <a:r>
              <a:rPr dirty="0" spc="-50"/>
              <a:t> </a:t>
            </a:r>
            <a:r>
              <a:rPr dirty="0"/>
              <a:t>Annulus</a:t>
            </a:r>
            <a:r>
              <a:rPr dirty="0" spc="-50"/>
              <a:t> </a:t>
            </a:r>
            <a:r>
              <a:rPr dirty="0" spc="-10"/>
              <a:t>Diameter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5417" y="2325719"/>
            <a:ext cx="177800" cy="12484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latin typeface="Calibri"/>
                <a:cs typeface="Calibri"/>
              </a:rPr>
              <a:t>Number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10">
                <a:latin typeface="Calibri"/>
                <a:cs typeface="Calibri"/>
              </a:rPr>
              <a:t> Subjects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62675" y="3415850"/>
            <a:ext cx="641985" cy="9525"/>
            <a:chOff x="662675" y="3415850"/>
            <a:chExt cx="641985" cy="9525"/>
          </a:xfrm>
        </p:grpSpPr>
        <p:sp>
          <p:nvSpPr>
            <p:cNvPr id="5" name="object 5" descr=""/>
            <p:cNvSpPr/>
            <p:nvPr/>
          </p:nvSpPr>
          <p:spPr>
            <a:xfrm>
              <a:off x="662675" y="3420612"/>
              <a:ext cx="641985" cy="0"/>
            </a:xfrm>
            <a:custGeom>
              <a:avLst/>
              <a:gdLst/>
              <a:ahLst/>
              <a:cxnLst/>
              <a:rect l="l" t="t" r="r" b="b"/>
              <a:pathLst>
                <a:path w="641985" h="0">
                  <a:moveTo>
                    <a:pt x="0" y="0"/>
                  </a:moveTo>
                  <a:lnTo>
                    <a:pt x="6419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62675" y="3420612"/>
              <a:ext cx="641985" cy="0"/>
            </a:xfrm>
            <a:custGeom>
              <a:avLst/>
              <a:gdLst/>
              <a:ahLst/>
              <a:cxnLst/>
              <a:rect l="l" t="t" r="r" b="b"/>
              <a:pathLst>
                <a:path w="641985" h="0">
                  <a:moveTo>
                    <a:pt x="0" y="0"/>
                  </a:moveTo>
                  <a:lnTo>
                    <a:pt x="64191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3987234" y="2565473"/>
            <a:ext cx="607060" cy="9525"/>
            <a:chOff x="3987234" y="2565473"/>
            <a:chExt cx="607060" cy="9525"/>
          </a:xfrm>
        </p:grpSpPr>
        <p:sp>
          <p:nvSpPr>
            <p:cNvPr id="8" name="object 8" descr=""/>
            <p:cNvSpPr/>
            <p:nvPr/>
          </p:nvSpPr>
          <p:spPr>
            <a:xfrm>
              <a:off x="3987234" y="2570236"/>
              <a:ext cx="607060" cy="0"/>
            </a:xfrm>
            <a:custGeom>
              <a:avLst/>
              <a:gdLst/>
              <a:ahLst/>
              <a:cxnLst/>
              <a:rect l="l" t="t" r="r" b="b"/>
              <a:pathLst>
                <a:path w="607060" h="0">
                  <a:moveTo>
                    <a:pt x="0" y="0"/>
                  </a:moveTo>
                  <a:lnTo>
                    <a:pt x="6069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987234" y="2570236"/>
              <a:ext cx="607060" cy="0"/>
            </a:xfrm>
            <a:custGeom>
              <a:avLst/>
              <a:gdLst/>
              <a:ahLst/>
              <a:cxnLst/>
              <a:rect l="l" t="t" r="r" b="b"/>
              <a:pathLst>
                <a:path w="607060" h="0">
                  <a:moveTo>
                    <a:pt x="0" y="0"/>
                  </a:moveTo>
                  <a:lnTo>
                    <a:pt x="60699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657912" y="1715097"/>
            <a:ext cx="3941445" cy="2560955"/>
            <a:chOff x="657912" y="1715097"/>
            <a:chExt cx="3941445" cy="2560955"/>
          </a:xfrm>
        </p:grpSpPr>
        <p:sp>
          <p:nvSpPr>
            <p:cNvPr id="11" name="object 11" descr=""/>
            <p:cNvSpPr/>
            <p:nvPr/>
          </p:nvSpPr>
          <p:spPr>
            <a:xfrm>
              <a:off x="1495090" y="3420612"/>
              <a:ext cx="2758440" cy="0"/>
            </a:xfrm>
            <a:custGeom>
              <a:avLst/>
              <a:gdLst/>
              <a:ahLst/>
              <a:cxnLst/>
              <a:rect l="l" t="t" r="r" b="b"/>
              <a:pathLst>
                <a:path w="2758440" h="0">
                  <a:moveTo>
                    <a:pt x="0" y="0"/>
                  </a:moveTo>
                  <a:lnTo>
                    <a:pt x="319164" y="0"/>
                  </a:lnTo>
                </a:path>
                <a:path w="2758440" h="0">
                  <a:moveTo>
                    <a:pt x="473222" y="0"/>
                  </a:moveTo>
                  <a:lnTo>
                    <a:pt x="810608" y="0"/>
                  </a:lnTo>
                </a:path>
                <a:path w="2758440" h="0">
                  <a:moveTo>
                    <a:pt x="964666" y="0"/>
                  </a:moveTo>
                  <a:lnTo>
                    <a:pt x="1302052" y="0"/>
                  </a:lnTo>
                </a:path>
                <a:path w="2758440" h="0">
                  <a:moveTo>
                    <a:pt x="1456109" y="0"/>
                  </a:moveTo>
                  <a:lnTo>
                    <a:pt x="1793495" y="0"/>
                  </a:lnTo>
                </a:path>
                <a:path w="2758440" h="0">
                  <a:moveTo>
                    <a:pt x="1947553" y="0"/>
                  </a:moveTo>
                  <a:lnTo>
                    <a:pt x="2284939" y="0"/>
                  </a:lnTo>
                </a:path>
                <a:path w="2758440" h="0">
                  <a:moveTo>
                    <a:pt x="2438997" y="0"/>
                  </a:moveTo>
                  <a:lnTo>
                    <a:pt x="275816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62675" y="2570236"/>
              <a:ext cx="3070860" cy="0"/>
            </a:xfrm>
            <a:custGeom>
              <a:avLst/>
              <a:gdLst/>
              <a:ahLst/>
              <a:cxnLst/>
              <a:rect l="l" t="t" r="r" b="b"/>
              <a:pathLst>
                <a:path w="3070860" h="0">
                  <a:moveTo>
                    <a:pt x="0" y="0"/>
                  </a:moveTo>
                  <a:lnTo>
                    <a:pt x="1151580" y="0"/>
                  </a:lnTo>
                </a:path>
                <a:path w="3070860" h="0">
                  <a:moveTo>
                    <a:pt x="1305637" y="0"/>
                  </a:moveTo>
                  <a:lnTo>
                    <a:pt x="1643024" y="0"/>
                  </a:lnTo>
                </a:path>
                <a:path w="3070860" h="0">
                  <a:moveTo>
                    <a:pt x="2288525" y="0"/>
                  </a:moveTo>
                  <a:lnTo>
                    <a:pt x="2625911" y="0"/>
                  </a:lnTo>
                </a:path>
                <a:path w="3070860" h="0">
                  <a:moveTo>
                    <a:pt x="2779968" y="0"/>
                  </a:moveTo>
                  <a:lnTo>
                    <a:pt x="3070559" y="0"/>
                  </a:lnTo>
                </a:path>
                <a:path w="3070860" h="0">
                  <a:moveTo>
                    <a:pt x="1797081" y="0"/>
                  </a:moveTo>
                  <a:lnTo>
                    <a:pt x="213446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62675" y="1719859"/>
              <a:ext cx="3931920" cy="0"/>
            </a:xfrm>
            <a:custGeom>
              <a:avLst/>
              <a:gdLst/>
              <a:ahLst/>
              <a:cxnLst/>
              <a:rect l="l" t="t" r="r" b="b"/>
              <a:pathLst>
                <a:path w="3931920" h="0">
                  <a:moveTo>
                    <a:pt x="3931549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62675" y="1719859"/>
              <a:ext cx="3931920" cy="0"/>
            </a:xfrm>
            <a:custGeom>
              <a:avLst/>
              <a:gdLst/>
              <a:ahLst/>
              <a:cxnLst/>
              <a:rect l="l" t="t" r="r" b="b"/>
              <a:pathLst>
                <a:path w="3931920" h="0">
                  <a:moveTo>
                    <a:pt x="0" y="0"/>
                  </a:moveTo>
                  <a:lnTo>
                    <a:pt x="393154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31367" y="1940966"/>
              <a:ext cx="3594735" cy="2330450"/>
            </a:xfrm>
            <a:custGeom>
              <a:avLst/>
              <a:gdLst/>
              <a:ahLst/>
              <a:cxnLst/>
              <a:rect l="l" t="t" r="r" b="b"/>
              <a:pathLst>
                <a:path w="3594735" h="2330450">
                  <a:moveTo>
                    <a:pt x="154051" y="1734769"/>
                  </a:moveTo>
                  <a:lnTo>
                    <a:pt x="0" y="1734769"/>
                  </a:lnTo>
                  <a:lnTo>
                    <a:pt x="0" y="2330031"/>
                  </a:lnTo>
                  <a:lnTo>
                    <a:pt x="154051" y="2330031"/>
                  </a:lnTo>
                  <a:lnTo>
                    <a:pt x="154051" y="1734769"/>
                  </a:lnTo>
                  <a:close/>
                </a:path>
                <a:path w="3594735" h="2330450">
                  <a:moveTo>
                    <a:pt x="645490" y="1547685"/>
                  </a:moveTo>
                  <a:lnTo>
                    <a:pt x="491439" y="1547685"/>
                  </a:lnTo>
                  <a:lnTo>
                    <a:pt x="491439" y="2330031"/>
                  </a:lnTo>
                  <a:lnTo>
                    <a:pt x="645490" y="2330031"/>
                  </a:lnTo>
                  <a:lnTo>
                    <a:pt x="645490" y="1547685"/>
                  </a:lnTo>
                  <a:close/>
                </a:path>
                <a:path w="3594735" h="2330450">
                  <a:moveTo>
                    <a:pt x="1136942" y="578256"/>
                  </a:moveTo>
                  <a:lnTo>
                    <a:pt x="982878" y="578256"/>
                  </a:lnTo>
                  <a:lnTo>
                    <a:pt x="982878" y="2330031"/>
                  </a:lnTo>
                  <a:lnTo>
                    <a:pt x="1136942" y="2330031"/>
                  </a:lnTo>
                  <a:lnTo>
                    <a:pt x="1136942" y="578256"/>
                  </a:lnTo>
                  <a:close/>
                </a:path>
                <a:path w="3594735" h="2330450">
                  <a:moveTo>
                    <a:pt x="1628381" y="246608"/>
                  </a:moveTo>
                  <a:lnTo>
                    <a:pt x="1474330" y="246608"/>
                  </a:lnTo>
                  <a:lnTo>
                    <a:pt x="1474330" y="2330031"/>
                  </a:lnTo>
                  <a:lnTo>
                    <a:pt x="1628381" y="2330031"/>
                  </a:lnTo>
                  <a:lnTo>
                    <a:pt x="1628381" y="246608"/>
                  </a:lnTo>
                  <a:close/>
                </a:path>
                <a:path w="3594735" h="2330450">
                  <a:moveTo>
                    <a:pt x="2119820" y="0"/>
                  </a:moveTo>
                  <a:lnTo>
                    <a:pt x="1965769" y="0"/>
                  </a:lnTo>
                  <a:lnTo>
                    <a:pt x="1965769" y="2330031"/>
                  </a:lnTo>
                  <a:lnTo>
                    <a:pt x="2119820" y="2330031"/>
                  </a:lnTo>
                  <a:lnTo>
                    <a:pt x="2119820" y="0"/>
                  </a:lnTo>
                  <a:close/>
                </a:path>
                <a:path w="3594735" h="2330450">
                  <a:moveTo>
                    <a:pt x="2611272" y="408178"/>
                  </a:moveTo>
                  <a:lnTo>
                    <a:pt x="2457208" y="408178"/>
                  </a:lnTo>
                  <a:lnTo>
                    <a:pt x="2457208" y="2330031"/>
                  </a:lnTo>
                  <a:lnTo>
                    <a:pt x="2611272" y="2330031"/>
                  </a:lnTo>
                  <a:lnTo>
                    <a:pt x="2611272" y="408178"/>
                  </a:lnTo>
                  <a:close/>
                </a:path>
                <a:path w="3594735" h="2330450">
                  <a:moveTo>
                    <a:pt x="3102711" y="782345"/>
                  </a:moveTo>
                  <a:lnTo>
                    <a:pt x="2948660" y="782345"/>
                  </a:lnTo>
                  <a:lnTo>
                    <a:pt x="2948660" y="2330031"/>
                  </a:lnTo>
                  <a:lnTo>
                    <a:pt x="3102711" y="2330031"/>
                  </a:lnTo>
                  <a:lnTo>
                    <a:pt x="3102711" y="782345"/>
                  </a:lnTo>
                  <a:close/>
                </a:path>
                <a:path w="3594735" h="2330450">
                  <a:moveTo>
                    <a:pt x="3594163" y="1547685"/>
                  </a:moveTo>
                  <a:lnTo>
                    <a:pt x="3440099" y="1547685"/>
                  </a:lnTo>
                  <a:lnTo>
                    <a:pt x="3440099" y="2330031"/>
                  </a:lnTo>
                  <a:lnTo>
                    <a:pt x="3594163" y="2330031"/>
                  </a:lnTo>
                  <a:lnTo>
                    <a:pt x="3594163" y="1547685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62675" y="4270988"/>
              <a:ext cx="3931920" cy="0"/>
            </a:xfrm>
            <a:custGeom>
              <a:avLst/>
              <a:gdLst/>
              <a:ahLst/>
              <a:cxnLst/>
              <a:rect l="l" t="t" r="r" b="b"/>
              <a:pathLst>
                <a:path w="3931920" h="0">
                  <a:moveTo>
                    <a:pt x="3931549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62675" y="4270988"/>
              <a:ext cx="3931920" cy="0"/>
            </a:xfrm>
            <a:custGeom>
              <a:avLst/>
              <a:gdLst/>
              <a:ahLst/>
              <a:cxnLst/>
              <a:rect l="l" t="t" r="r" b="b"/>
              <a:pathLst>
                <a:path w="3931920" h="0">
                  <a:moveTo>
                    <a:pt x="0" y="0"/>
                  </a:moveTo>
                  <a:lnTo>
                    <a:pt x="393154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874171" y="1909493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w="0" h="31750">
                  <a:moveTo>
                    <a:pt x="0" y="31463"/>
                  </a:moveTo>
                  <a:lnTo>
                    <a:pt x="0" y="0"/>
                  </a:lnTo>
                  <a:lnTo>
                    <a:pt x="0" y="314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874171" y="1909493"/>
              <a:ext cx="0" cy="31750"/>
            </a:xfrm>
            <a:custGeom>
              <a:avLst/>
              <a:gdLst/>
              <a:ahLst/>
              <a:cxnLst/>
              <a:rect l="l" t="t" r="r" b="b"/>
              <a:pathLst>
                <a:path w="0" h="31750">
                  <a:moveTo>
                    <a:pt x="0" y="0"/>
                  </a:moveTo>
                  <a:lnTo>
                    <a:pt x="0" y="31463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326815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818259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309703" y="4332710"/>
            <a:ext cx="451484" cy="320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04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23</a:t>
            </a:r>
            <a:endParaRPr sz="1000">
              <a:latin typeface="Calibri"/>
              <a:cs typeface="Calibri"/>
            </a:endParaRPr>
          </a:p>
          <a:p>
            <a:pPr marL="102870">
              <a:lnSpc>
                <a:spcPts val="1280"/>
              </a:lnSpc>
            </a:pPr>
            <a:r>
              <a:rPr dirty="0" sz="1200" spc="-20">
                <a:latin typeface="Calibri"/>
                <a:cs typeface="Calibri"/>
              </a:rPr>
              <a:t>(mm)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801146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292590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784034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275478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81914" y="1631264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300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81914" y="2481640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81914" y="3332017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96214" y="4182393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13146" y="3449665"/>
            <a:ext cx="1905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70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304590" y="3262582"/>
            <a:ext cx="190500" cy="15811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92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767459" y="2293153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206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258903" y="1961507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245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2750346" y="1731693"/>
            <a:ext cx="254000" cy="177800"/>
          </a:xfrm>
          <a:custGeom>
            <a:avLst/>
            <a:gdLst/>
            <a:ahLst/>
            <a:cxnLst/>
            <a:rect l="l" t="t" r="r" b="b"/>
            <a:pathLst>
              <a:path w="254000" h="177800">
                <a:moveTo>
                  <a:pt x="254000" y="177799"/>
                </a:moveTo>
                <a:lnTo>
                  <a:pt x="0" y="177799"/>
                </a:lnTo>
                <a:lnTo>
                  <a:pt x="0" y="0"/>
                </a:lnTo>
                <a:lnTo>
                  <a:pt x="254000" y="0"/>
                </a:lnTo>
                <a:lnTo>
                  <a:pt x="254000" y="177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2750346" y="1731693"/>
            <a:ext cx="25400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274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241790" y="2123078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226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3733234" y="2497244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182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4253253" y="3262582"/>
            <a:ext cx="190500" cy="177800"/>
          </a:xfrm>
          <a:custGeom>
            <a:avLst/>
            <a:gdLst/>
            <a:ahLst/>
            <a:cxnLst/>
            <a:rect l="l" t="t" r="r" b="b"/>
            <a:pathLst>
              <a:path w="190500" h="177800">
                <a:moveTo>
                  <a:pt x="190500" y="177800"/>
                </a:moveTo>
                <a:lnTo>
                  <a:pt x="0" y="177800"/>
                </a:lnTo>
                <a:lnTo>
                  <a:pt x="0" y="0"/>
                </a:lnTo>
                <a:lnTo>
                  <a:pt x="190500" y="0"/>
                </a:lnTo>
                <a:lnTo>
                  <a:pt x="190500" y="177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4278653" y="3262887"/>
            <a:ext cx="351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</a:tabLst>
            </a:pPr>
            <a:r>
              <a:rPr dirty="0" sz="900">
                <a:latin typeface="Calibri"/>
                <a:cs typeface="Calibri"/>
              </a:rPr>
              <a:t>92 </a:t>
            </a:r>
            <a:r>
              <a:rPr dirty="0" u="sng" sz="900"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	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4689093" y="2275106"/>
            <a:ext cx="177800" cy="12484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latin typeface="Calibri"/>
                <a:cs typeface="Calibri"/>
              </a:rPr>
              <a:t>Number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of</a:t>
            </a:r>
            <a:r>
              <a:rPr dirty="0" sz="1200" spc="-10">
                <a:latin typeface="Calibri"/>
                <a:cs typeface="Calibri"/>
              </a:rPr>
              <a:t> Subjects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 descr=""/>
          <p:cNvSpPr/>
          <p:nvPr/>
        </p:nvSpPr>
        <p:spPr>
          <a:xfrm>
            <a:off x="8983126" y="3624722"/>
            <a:ext cx="161290" cy="9525"/>
          </a:xfrm>
          <a:custGeom>
            <a:avLst/>
            <a:gdLst/>
            <a:ahLst/>
            <a:cxnLst/>
            <a:rect l="l" t="t" r="r" b="b"/>
            <a:pathLst>
              <a:path w="161290" h="9525">
                <a:moveTo>
                  <a:pt x="0" y="9525"/>
                </a:moveTo>
                <a:lnTo>
                  <a:pt x="160873" y="9525"/>
                </a:lnTo>
                <a:lnTo>
                  <a:pt x="16087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5234675" y="1700212"/>
            <a:ext cx="3909695" cy="9525"/>
          </a:xfrm>
          <a:custGeom>
            <a:avLst/>
            <a:gdLst/>
            <a:ahLst/>
            <a:cxnLst/>
            <a:rect l="l" t="t" r="r" b="b"/>
            <a:pathLst>
              <a:path w="3909695" h="9525">
                <a:moveTo>
                  <a:pt x="0" y="0"/>
                </a:moveTo>
                <a:lnTo>
                  <a:pt x="3909324" y="0"/>
                </a:lnTo>
                <a:lnTo>
                  <a:pt x="3909324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4" name="object 44" descr=""/>
          <p:cNvGrpSpPr/>
          <p:nvPr/>
        </p:nvGrpSpPr>
        <p:grpSpPr>
          <a:xfrm>
            <a:off x="5234675" y="2141197"/>
            <a:ext cx="3909695" cy="2134870"/>
            <a:chOff x="5234675" y="2141197"/>
            <a:chExt cx="3909695" cy="2134870"/>
          </a:xfrm>
        </p:grpSpPr>
        <p:sp>
          <p:nvSpPr>
            <p:cNvPr id="45" name="object 45" descr=""/>
            <p:cNvSpPr/>
            <p:nvPr/>
          </p:nvSpPr>
          <p:spPr>
            <a:xfrm>
              <a:off x="5234673" y="2341727"/>
              <a:ext cx="3909695" cy="1292860"/>
            </a:xfrm>
            <a:custGeom>
              <a:avLst/>
              <a:gdLst/>
              <a:ahLst/>
              <a:cxnLst/>
              <a:rect l="l" t="t" r="r" b="b"/>
              <a:pathLst>
                <a:path w="3909695" h="1292860">
                  <a:moveTo>
                    <a:pt x="754951" y="1283004"/>
                  </a:moveTo>
                  <a:lnTo>
                    <a:pt x="0" y="1283004"/>
                  </a:lnTo>
                  <a:lnTo>
                    <a:pt x="0" y="1292529"/>
                  </a:lnTo>
                  <a:lnTo>
                    <a:pt x="754951" y="1292529"/>
                  </a:lnTo>
                  <a:lnTo>
                    <a:pt x="754951" y="1283004"/>
                  </a:lnTo>
                  <a:close/>
                </a:path>
                <a:path w="3909695" h="1292860">
                  <a:moveTo>
                    <a:pt x="1316977" y="1283004"/>
                  </a:moveTo>
                  <a:lnTo>
                    <a:pt x="931138" y="1283004"/>
                  </a:lnTo>
                  <a:lnTo>
                    <a:pt x="931138" y="1292529"/>
                  </a:lnTo>
                  <a:lnTo>
                    <a:pt x="1316977" y="1292529"/>
                  </a:lnTo>
                  <a:lnTo>
                    <a:pt x="1316977" y="1283004"/>
                  </a:lnTo>
                  <a:close/>
                </a:path>
                <a:path w="3909695" h="1292860">
                  <a:moveTo>
                    <a:pt x="1316977" y="641502"/>
                  </a:moveTo>
                  <a:lnTo>
                    <a:pt x="0" y="641502"/>
                  </a:lnTo>
                  <a:lnTo>
                    <a:pt x="0" y="651027"/>
                  </a:lnTo>
                  <a:lnTo>
                    <a:pt x="1316977" y="651027"/>
                  </a:lnTo>
                  <a:lnTo>
                    <a:pt x="1316977" y="641502"/>
                  </a:lnTo>
                  <a:close/>
                </a:path>
                <a:path w="3909695" h="1292860">
                  <a:moveTo>
                    <a:pt x="1316977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1316977" y="9525"/>
                  </a:lnTo>
                  <a:lnTo>
                    <a:pt x="1316977" y="0"/>
                  </a:lnTo>
                  <a:close/>
                </a:path>
                <a:path w="3909695" h="1292860">
                  <a:moveTo>
                    <a:pt x="1879015" y="1283004"/>
                  </a:moveTo>
                  <a:lnTo>
                    <a:pt x="1493164" y="1283004"/>
                  </a:lnTo>
                  <a:lnTo>
                    <a:pt x="1493164" y="1292529"/>
                  </a:lnTo>
                  <a:lnTo>
                    <a:pt x="1879015" y="1292529"/>
                  </a:lnTo>
                  <a:lnTo>
                    <a:pt x="1879015" y="1283004"/>
                  </a:lnTo>
                  <a:close/>
                </a:path>
                <a:path w="3909695" h="1292860">
                  <a:moveTo>
                    <a:pt x="1879015" y="641502"/>
                  </a:moveTo>
                  <a:lnTo>
                    <a:pt x="1493164" y="641502"/>
                  </a:lnTo>
                  <a:lnTo>
                    <a:pt x="1493164" y="651027"/>
                  </a:lnTo>
                  <a:lnTo>
                    <a:pt x="1879015" y="651027"/>
                  </a:lnTo>
                  <a:lnTo>
                    <a:pt x="1879015" y="641502"/>
                  </a:lnTo>
                  <a:close/>
                </a:path>
                <a:path w="3909695" h="1292860">
                  <a:moveTo>
                    <a:pt x="1879015" y="0"/>
                  </a:moveTo>
                  <a:lnTo>
                    <a:pt x="1493164" y="0"/>
                  </a:lnTo>
                  <a:lnTo>
                    <a:pt x="1493164" y="9525"/>
                  </a:lnTo>
                  <a:lnTo>
                    <a:pt x="1879015" y="9525"/>
                  </a:lnTo>
                  <a:lnTo>
                    <a:pt x="1879015" y="0"/>
                  </a:lnTo>
                  <a:close/>
                </a:path>
                <a:path w="3909695" h="1292860">
                  <a:moveTo>
                    <a:pt x="2441041" y="1283004"/>
                  </a:moveTo>
                  <a:lnTo>
                    <a:pt x="2055190" y="1283004"/>
                  </a:lnTo>
                  <a:lnTo>
                    <a:pt x="2055190" y="1292529"/>
                  </a:lnTo>
                  <a:lnTo>
                    <a:pt x="2441041" y="1292529"/>
                  </a:lnTo>
                  <a:lnTo>
                    <a:pt x="2441041" y="1283004"/>
                  </a:lnTo>
                  <a:close/>
                </a:path>
                <a:path w="3909695" h="1292860">
                  <a:moveTo>
                    <a:pt x="2441041" y="641502"/>
                  </a:moveTo>
                  <a:lnTo>
                    <a:pt x="2055190" y="641502"/>
                  </a:lnTo>
                  <a:lnTo>
                    <a:pt x="2055190" y="651027"/>
                  </a:lnTo>
                  <a:lnTo>
                    <a:pt x="2441041" y="651027"/>
                  </a:lnTo>
                  <a:lnTo>
                    <a:pt x="2441041" y="641502"/>
                  </a:lnTo>
                  <a:close/>
                </a:path>
                <a:path w="3909695" h="1292860">
                  <a:moveTo>
                    <a:pt x="3003067" y="1283004"/>
                  </a:moveTo>
                  <a:lnTo>
                    <a:pt x="2617228" y="1283004"/>
                  </a:lnTo>
                  <a:lnTo>
                    <a:pt x="2617228" y="1292529"/>
                  </a:lnTo>
                  <a:lnTo>
                    <a:pt x="3003067" y="1292529"/>
                  </a:lnTo>
                  <a:lnTo>
                    <a:pt x="3003067" y="1283004"/>
                  </a:lnTo>
                  <a:close/>
                </a:path>
                <a:path w="3909695" h="1292860">
                  <a:moveTo>
                    <a:pt x="3557943" y="1283004"/>
                  </a:moveTo>
                  <a:lnTo>
                    <a:pt x="3179254" y="1283004"/>
                  </a:lnTo>
                  <a:lnTo>
                    <a:pt x="3179254" y="1292529"/>
                  </a:lnTo>
                  <a:lnTo>
                    <a:pt x="3557943" y="1292529"/>
                  </a:lnTo>
                  <a:lnTo>
                    <a:pt x="3557943" y="1283004"/>
                  </a:lnTo>
                  <a:close/>
                </a:path>
                <a:path w="3909695" h="1292860">
                  <a:moveTo>
                    <a:pt x="3909326" y="641502"/>
                  </a:moveTo>
                  <a:lnTo>
                    <a:pt x="2617228" y="641502"/>
                  </a:lnTo>
                  <a:lnTo>
                    <a:pt x="2617228" y="651027"/>
                  </a:lnTo>
                  <a:lnTo>
                    <a:pt x="3909326" y="651027"/>
                  </a:lnTo>
                  <a:lnTo>
                    <a:pt x="3909326" y="641502"/>
                  </a:lnTo>
                  <a:close/>
                </a:path>
                <a:path w="3909695" h="1292860">
                  <a:moveTo>
                    <a:pt x="3909326" y="0"/>
                  </a:moveTo>
                  <a:lnTo>
                    <a:pt x="2055190" y="0"/>
                  </a:lnTo>
                  <a:lnTo>
                    <a:pt x="2055190" y="9525"/>
                  </a:lnTo>
                  <a:lnTo>
                    <a:pt x="3909326" y="9525"/>
                  </a:lnTo>
                  <a:lnTo>
                    <a:pt x="3909326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5427586" y="2141207"/>
              <a:ext cx="3548379" cy="2129790"/>
            </a:xfrm>
            <a:custGeom>
              <a:avLst/>
              <a:gdLst/>
              <a:ahLst/>
              <a:cxnLst/>
              <a:rect l="l" t="t" r="r" b="b"/>
              <a:pathLst>
                <a:path w="3548379" h="2129790">
                  <a:moveTo>
                    <a:pt x="176187" y="1853946"/>
                  </a:moveTo>
                  <a:lnTo>
                    <a:pt x="0" y="1853946"/>
                  </a:lnTo>
                  <a:lnTo>
                    <a:pt x="0" y="2129790"/>
                  </a:lnTo>
                  <a:lnTo>
                    <a:pt x="176187" y="2129790"/>
                  </a:lnTo>
                  <a:lnTo>
                    <a:pt x="176187" y="1853946"/>
                  </a:lnTo>
                  <a:close/>
                </a:path>
                <a:path w="3548379" h="2129790">
                  <a:moveTo>
                    <a:pt x="738225" y="1302245"/>
                  </a:moveTo>
                  <a:lnTo>
                    <a:pt x="562038" y="1302245"/>
                  </a:lnTo>
                  <a:lnTo>
                    <a:pt x="562038" y="2129790"/>
                  </a:lnTo>
                  <a:lnTo>
                    <a:pt x="738225" y="2129790"/>
                  </a:lnTo>
                  <a:lnTo>
                    <a:pt x="738225" y="1302245"/>
                  </a:lnTo>
                  <a:close/>
                </a:path>
                <a:path w="3548379" h="2129790">
                  <a:moveTo>
                    <a:pt x="1300251" y="160375"/>
                  </a:moveTo>
                  <a:lnTo>
                    <a:pt x="1124064" y="160375"/>
                  </a:lnTo>
                  <a:lnTo>
                    <a:pt x="1124064" y="2129790"/>
                  </a:lnTo>
                  <a:lnTo>
                    <a:pt x="1300251" y="2129790"/>
                  </a:lnTo>
                  <a:lnTo>
                    <a:pt x="1300251" y="160375"/>
                  </a:lnTo>
                  <a:close/>
                </a:path>
                <a:path w="3548379" h="2129790">
                  <a:moveTo>
                    <a:pt x="1862277" y="0"/>
                  </a:moveTo>
                  <a:lnTo>
                    <a:pt x="1686102" y="0"/>
                  </a:lnTo>
                  <a:lnTo>
                    <a:pt x="1686102" y="2129790"/>
                  </a:lnTo>
                  <a:lnTo>
                    <a:pt x="1862277" y="2129790"/>
                  </a:lnTo>
                  <a:lnTo>
                    <a:pt x="1862277" y="0"/>
                  </a:lnTo>
                  <a:close/>
                </a:path>
                <a:path w="3548379" h="2129790">
                  <a:moveTo>
                    <a:pt x="2424315" y="256603"/>
                  </a:moveTo>
                  <a:lnTo>
                    <a:pt x="2248128" y="256603"/>
                  </a:lnTo>
                  <a:lnTo>
                    <a:pt x="2248128" y="2129790"/>
                  </a:lnTo>
                  <a:lnTo>
                    <a:pt x="2424315" y="2129790"/>
                  </a:lnTo>
                  <a:lnTo>
                    <a:pt x="2424315" y="256603"/>
                  </a:lnTo>
                  <a:close/>
                </a:path>
                <a:path w="3548379" h="2129790">
                  <a:moveTo>
                    <a:pt x="2986341" y="1129042"/>
                  </a:moveTo>
                  <a:lnTo>
                    <a:pt x="2810154" y="1129042"/>
                  </a:lnTo>
                  <a:lnTo>
                    <a:pt x="2810154" y="2129790"/>
                  </a:lnTo>
                  <a:lnTo>
                    <a:pt x="2986341" y="2129790"/>
                  </a:lnTo>
                  <a:lnTo>
                    <a:pt x="2986341" y="1129042"/>
                  </a:lnTo>
                  <a:close/>
                </a:path>
                <a:path w="3548379" h="2129790">
                  <a:moveTo>
                    <a:pt x="3548380" y="1603756"/>
                  </a:moveTo>
                  <a:lnTo>
                    <a:pt x="3372193" y="1603756"/>
                  </a:lnTo>
                  <a:lnTo>
                    <a:pt x="3372193" y="2129790"/>
                  </a:lnTo>
                  <a:lnTo>
                    <a:pt x="3548380" y="2129790"/>
                  </a:lnTo>
                  <a:lnTo>
                    <a:pt x="3548380" y="1603756"/>
                  </a:lnTo>
                  <a:close/>
                </a:path>
              </a:pathLst>
            </a:custGeom>
            <a:solidFill>
              <a:srgbClr val="70AD4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5234675" y="4266226"/>
              <a:ext cx="3909695" cy="9525"/>
            </a:xfrm>
            <a:custGeom>
              <a:avLst/>
              <a:gdLst/>
              <a:ahLst/>
              <a:cxnLst/>
              <a:rect l="l" t="t" r="r" b="b"/>
              <a:pathLst>
                <a:path w="3909695" h="9525">
                  <a:moveTo>
                    <a:pt x="0" y="0"/>
                  </a:moveTo>
                  <a:lnTo>
                    <a:pt x="3909324" y="0"/>
                  </a:lnTo>
                  <a:lnTo>
                    <a:pt x="3909324" y="9525"/>
                  </a:lnTo>
                  <a:lnTo>
                    <a:pt x="0" y="9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5420440" y="376908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90500" y="177800"/>
                  </a:moveTo>
                  <a:lnTo>
                    <a:pt x="0" y="177800"/>
                  </a:lnTo>
                  <a:lnTo>
                    <a:pt x="0" y="0"/>
                  </a:lnTo>
                  <a:lnTo>
                    <a:pt x="190500" y="0"/>
                  </a:lnTo>
                  <a:lnTo>
                    <a:pt x="190500" y="177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6004696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6566727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6960260" y="4332710"/>
            <a:ext cx="619125" cy="328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0975">
              <a:lnSpc>
                <a:spcPts val="107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</a:pPr>
            <a:r>
              <a:rPr dirty="0" sz="1200" spc="-10">
                <a:latin typeface="Calibri"/>
                <a:cs typeface="Calibri"/>
              </a:rPr>
              <a:t>(mm/m2)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7690789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252820" y="433271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5068214" y="418239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4953914" y="3540890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4953914" y="2899386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4953914" y="2257883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300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4953914" y="1616380"/>
            <a:ext cx="199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400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5445840" y="3769386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43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5953896" y="3217389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129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6515927" y="2075513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307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7077958" y="1915137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332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7639989" y="2171738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292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8202020" y="3044183"/>
            <a:ext cx="254000" cy="1778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156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8796204" y="3518896"/>
            <a:ext cx="183515" cy="20193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0" rIns="0" bIns="0" rtlCol="0" vert="horz">
            <a:spAutoFit/>
          </a:bodyPr>
          <a:lstStyle/>
          <a:p>
            <a:pPr marL="3429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Calibri"/>
                <a:cs typeface="Calibri"/>
              </a:rPr>
              <a:t>82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332209" y="782086"/>
            <a:ext cx="8480425" cy="810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i="1">
                <a:latin typeface="Calibri"/>
                <a:cs typeface="Calibri"/>
              </a:rPr>
              <a:t>Indexed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annular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diameter: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spc="-20" i="1">
                <a:latin typeface="Calibri"/>
                <a:cs typeface="Calibri"/>
              </a:rPr>
              <a:t>perimeter-</a:t>
            </a:r>
            <a:r>
              <a:rPr dirty="0" sz="1800" i="1">
                <a:latin typeface="Calibri"/>
                <a:cs typeface="Calibri"/>
              </a:rPr>
              <a:t>derived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diameter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divided</a:t>
            </a:r>
            <a:r>
              <a:rPr dirty="0" sz="1800" spc="-3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by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patient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body</a:t>
            </a:r>
            <a:r>
              <a:rPr dirty="0" sz="1800" spc="-4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surface</a:t>
            </a:r>
            <a:r>
              <a:rPr dirty="0" sz="1800" spc="-30" i="1">
                <a:latin typeface="Calibri"/>
                <a:cs typeface="Calibri"/>
              </a:rPr>
              <a:t> </a:t>
            </a:r>
            <a:r>
              <a:rPr dirty="0" sz="1800" spc="-20" i="1">
                <a:latin typeface="Calibri"/>
                <a:cs typeface="Calibri"/>
              </a:rPr>
              <a:t>area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1800">
              <a:latin typeface="Calibri"/>
              <a:cs typeface="Calibri"/>
            </a:endParaRPr>
          </a:p>
          <a:p>
            <a:pPr marL="1129665">
              <a:lnSpc>
                <a:spcPct val="100000"/>
              </a:lnSpc>
              <a:tabLst>
                <a:tab pos="5351145" algn="l"/>
              </a:tabLst>
            </a:pPr>
            <a:r>
              <a:rPr dirty="0" sz="1400" spc="-25">
                <a:latin typeface="Calibri"/>
                <a:cs typeface="Calibri"/>
              </a:rPr>
              <a:t>Perimeter-</a:t>
            </a:r>
            <a:r>
              <a:rPr dirty="0" sz="1400">
                <a:latin typeface="Calibri"/>
                <a:cs typeface="Calibri"/>
              </a:rPr>
              <a:t>Derived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Diameter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baseline="1984" sz="2100" spc="-15">
                <a:latin typeface="Calibri"/>
                <a:cs typeface="Calibri"/>
              </a:rPr>
              <a:t>Indexed</a:t>
            </a:r>
            <a:r>
              <a:rPr dirty="0" baseline="1984" sz="2100" spc="-37">
                <a:latin typeface="Calibri"/>
                <a:cs typeface="Calibri"/>
              </a:rPr>
              <a:t> Perimeter-</a:t>
            </a:r>
            <a:r>
              <a:rPr dirty="0" baseline="1984" sz="2100">
                <a:latin typeface="Calibri"/>
                <a:cs typeface="Calibri"/>
              </a:rPr>
              <a:t>Derived</a:t>
            </a:r>
            <a:r>
              <a:rPr dirty="0" baseline="1984" sz="2100" spc="-30">
                <a:latin typeface="Calibri"/>
                <a:cs typeface="Calibri"/>
              </a:rPr>
              <a:t> </a:t>
            </a:r>
            <a:r>
              <a:rPr dirty="0" baseline="1984" sz="2100" spc="-15">
                <a:latin typeface="Calibri"/>
                <a:cs typeface="Calibri"/>
              </a:rPr>
              <a:t>Diameter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67" name="object 67" descr=""/>
          <p:cNvSpPr/>
          <p:nvPr/>
        </p:nvSpPr>
        <p:spPr>
          <a:xfrm>
            <a:off x="4662797" y="1353788"/>
            <a:ext cx="0" cy="3118485"/>
          </a:xfrm>
          <a:custGeom>
            <a:avLst/>
            <a:gdLst/>
            <a:ahLst/>
            <a:cxnLst/>
            <a:rect l="l" t="t" r="r" b="b"/>
            <a:pathLst>
              <a:path w="0" h="3118485">
                <a:moveTo>
                  <a:pt x="0" y="0"/>
                </a:moveTo>
                <a:lnTo>
                  <a:pt x="0" y="31180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 txBox="1"/>
          <p:nvPr/>
        </p:nvSpPr>
        <p:spPr>
          <a:xfrm>
            <a:off x="795681" y="4332710"/>
            <a:ext cx="2254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777" sz="1500" spc="-150">
                <a:latin typeface="Calibri"/>
                <a:cs typeface="Calibri"/>
              </a:rPr>
              <a:t>_</a:t>
            </a:r>
            <a:r>
              <a:rPr dirty="0" sz="1000" spc="-100">
                <a:latin typeface="Calibri"/>
                <a:cs typeface="Calibri"/>
              </a:rPr>
              <a:t>&lt;20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  <p:sp>
        <p:nvSpPr>
          <p:cNvPr id="69" name="object 69" descr=""/>
          <p:cNvSpPr txBox="1"/>
          <p:nvPr/>
        </p:nvSpPr>
        <p:spPr>
          <a:xfrm>
            <a:off x="5404504" y="4332710"/>
            <a:ext cx="224154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777" sz="1500" spc="-165">
                <a:latin typeface="Calibri"/>
                <a:cs typeface="Calibri"/>
              </a:rPr>
              <a:t>_</a:t>
            </a:r>
            <a:r>
              <a:rPr dirty="0" sz="1000" spc="-110">
                <a:latin typeface="Calibri"/>
                <a:cs typeface="Calibri"/>
              </a:rPr>
              <a:t>&lt;10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8750699" y="4332710"/>
            <a:ext cx="2755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5555" sz="1500" spc="-89">
                <a:latin typeface="Calibri"/>
                <a:cs typeface="Calibri"/>
              </a:rPr>
              <a:t>_</a:t>
            </a:r>
            <a:r>
              <a:rPr dirty="0" sz="1000" spc="-60">
                <a:latin typeface="Calibri"/>
                <a:cs typeface="Calibri"/>
              </a:rPr>
              <a:t>&gt;16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268" y="2353958"/>
            <a:ext cx="165100" cy="7162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>
                <a:latin typeface="Calibri"/>
                <a:cs typeface="Calibri"/>
              </a:rPr>
              <a:t>Subjects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(%)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709121" y="1517292"/>
            <a:ext cx="8234680" cy="2607310"/>
            <a:chOff x="709121" y="1517292"/>
            <a:chExt cx="8234680" cy="2607310"/>
          </a:xfrm>
        </p:grpSpPr>
        <p:sp>
          <p:nvSpPr>
            <p:cNvPr id="4" name="object 4" descr=""/>
            <p:cNvSpPr/>
            <p:nvPr/>
          </p:nvSpPr>
          <p:spPr>
            <a:xfrm>
              <a:off x="713883" y="3600108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0" y="0"/>
                  </a:moveTo>
                  <a:lnTo>
                    <a:pt x="51405" y="0"/>
                  </a:lnTo>
                </a:path>
                <a:path w="8225155" h="0">
                  <a:moveTo>
                    <a:pt x="462650" y="0"/>
                  </a:moveTo>
                  <a:lnTo>
                    <a:pt x="565461" y="0"/>
                  </a:lnTo>
                </a:path>
                <a:path w="8225155" h="0">
                  <a:moveTo>
                    <a:pt x="976707" y="0"/>
                  </a:moveTo>
                  <a:lnTo>
                    <a:pt x="1079518" y="0"/>
                  </a:lnTo>
                </a:path>
                <a:path w="8225155" h="0">
                  <a:moveTo>
                    <a:pt x="1490763" y="0"/>
                  </a:moveTo>
                  <a:lnTo>
                    <a:pt x="1593574" y="0"/>
                  </a:lnTo>
                </a:path>
                <a:path w="8225155" h="0">
                  <a:moveTo>
                    <a:pt x="2004819" y="0"/>
                  </a:moveTo>
                  <a:lnTo>
                    <a:pt x="2107630" y="0"/>
                  </a:lnTo>
                </a:path>
                <a:path w="8225155" h="0">
                  <a:moveTo>
                    <a:pt x="2518876" y="0"/>
                  </a:moveTo>
                  <a:lnTo>
                    <a:pt x="2621687" y="0"/>
                  </a:lnTo>
                </a:path>
                <a:path w="8225155" h="0">
                  <a:moveTo>
                    <a:pt x="3032932" y="0"/>
                  </a:moveTo>
                  <a:lnTo>
                    <a:pt x="3135743" y="0"/>
                  </a:lnTo>
                </a:path>
                <a:path w="8225155" h="0">
                  <a:moveTo>
                    <a:pt x="3546988" y="0"/>
                  </a:moveTo>
                  <a:lnTo>
                    <a:pt x="3649800" y="0"/>
                  </a:lnTo>
                </a:path>
                <a:path w="8225155" h="0">
                  <a:moveTo>
                    <a:pt x="4061045" y="0"/>
                  </a:moveTo>
                  <a:lnTo>
                    <a:pt x="4075529" y="0"/>
                  </a:lnTo>
                </a:path>
                <a:path w="8225155" h="0">
                  <a:moveTo>
                    <a:pt x="7145382" y="0"/>
                  </a:moveTo>
                  <a:lnTo>
                    <a:pt x="7248195" y="0"/>
                  </a:lnTo>
                </a:path>
                <a:path w="8225155" h="0">
                  <a:moveTo>
                    <a:pt x="7659439" y="0"/>
                  </a:moveTo>
                  <a:lnTo>
                    <a:pt x="7762251" y="0"/>
                  </a:lnTo>
                </a:path>
                <a:path w="8225155" h="0">
                  <a:moveTo>
                    <a:pt x="8173496" y="0"/>
                  </a:moveTo>
                  <a:lnTo>
                    <a:pt x="8224902" y="0"/>
                  </a:lnTo>
                </a:path>
                <a:path w="8225155" h="0">
                  <a:moveTo>
                    <a:pt x="6117270" y="0"/>
                  </a:moveTo>
                  <a:lnTo>
                    <a:pt x="6220081" y="0"/>
                  </a:lnTo>
                </a:path>
                <a:path w="8225155" h="0">
                  <a:moveTo>
                    <a:pt x="5603214" y="0"/>
                  </a:moveTo>
                  <a:lnTo>
                    <a:pt x="5706025" y="0"/>
                  </a:lnTo>
                </a:path>
                <a:path w="8225155" h="0">
                  <a:moveTo>
                    <a:pt x="5089157" y="0"/>
                  </a:moveTo>
                  <a:lnTo>
                    <a:pt x="5191969" y="0"/>
                  </a:lnTo>
                </a:path>
                <a:path w="8225155" h="0">
                  <a:moveTo>
                    <a:pt x="4655097" y="0"/>
                  </a:moveTo>
                  <a:lnTo>
                    <a:pt x="4677912" y="0"/>
                  </a:lnTo>
                </a:path>
                <a:path w="8225155" h="0">
                  <a:moveTo>
                    <a:pt x="6631326" y="0"/>
                  </a:moveTo>
                  <a:lnTo>
                    <a:pt x="673413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13883" y="3080595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8173496" y="0"/>
                  </a:moveTo>
                  <a:lnTo>
                    <a:pt x="8224902" y="0"/>
                  </a:lnTo>
                </a:path>
                <a:path w="8225155" h="0">
                  <a:moveTo>
                    <a:pt x="6117270" y="0"/>
                  </a:moveTo>
                  <a:lnTo>
                    <a:pt x="6220081" y="0"/>
                  </a:lnTo>
                </a:path>
                <a:path w="8225155" h="0">
                  <a:moveTo>
                    <a:pt x="3546988" y="0"/>
                  </a:moveTo>
                  <a:lnTo>
                    <a:pt x="3649800" y="0"/>
                  </a:lnTo>
                </a:path>
                <a:path w="8225155" h="0">
                  <a:moveTo>
                    <a:pt x="4061045" y="0"/>
                  </a:moveTo>
                  <a:lnTo>
                    <a:pt x="4075529" y="0"/>
                  </a:lnTo>
                </a:path>
                <a:path w="8225155" h="0">
                  <a:moveTo>
                    <a:pt x="0" y="0"/>
                  </a:moveTo>
                  <a:lnTo>
                    <a:pt x="51405" y="0"/>
                  </a:lnTo>
                </a:path>
                <a:path w="8225155" h="0">
                  <a:moveTo>
                    <a:pt x="4655097" y="0"/>
                  </a:moveTo>
                  <a:lnTo>
                    <a:pt x="4677912" y="0"/>
                  </a:lnTo>
                </a:path>
                <a:path w="8225155" h="0">
                  <a:moveTo>
                    <a:pt x="2518876" y="0"/>
                  </a:moveTo>
                  <a:lnTo>
                    <a:pt x="2621687" y="0"/>
                  </a:lnTo>
                </a:path>
                <a:path w="8225155" h="0">
                  <a:moveTo>
                    <a:pt x="7659439" y="0"/>
                  </a:moveTo>
                  <a:lnTo>
                    <a:pt x="7762251" y="0"/>
                  </a:lnTo>
                </a:path>
                <a:path w="8225155" h="0">
                  <a:moveTo>
                    <a:pt x="7145382" y="0"/>
                  </a:moveTo>
                  <a:lnTo>
                    <a:pt x="7248195" y="0"/>
                  </a:lnTo>
                </a:path>
                <a:path w="8225155" h="0">
                  <a:moveTo>
                    <a:pt x="6631326" y="0"/>
                  </a:moveTo>
                  <a:lnTo>
                    <a:pt x="6734138" y="0"/>
                  </a:lnTo>
                </a:path>
                <a:path w="8225155" h="0">
                  <a:moveTo>
                    <a:pt x="3032932" y="0"/>
                  </a:moveTo>
                  <a:lnTo>
                    <a:pt x="3135743" y="0"/>
                  </a:lnTo>
                </a:path>
                <a:path w="8225155" h="0">
                  <a:moveTo>
                    <a:pt x="2004819" y="0"/>
                  </a:moveTo>
                  <a:lnTo>
                    <a:pt x="2107630" y="0"/>
                  </a:lnTo>
                </a:path>
                <a:path w="8225155" h="0">
                  <a:moveTo>
                    <a:pt x="1490763" y="0"/>
                  </a:moveTo>
                  <a:lnTo>
                    <a:pt x="1593574" y="0"/>
                  </a:lnTo>
                </a:path>
                <a:path w="8225155" h="0">
                  <a:moveTo>
                    <a:pt x="976707" y="0"/>
                  </a:moveTo>
                  <a:lnTo>
                    <a:pt x="1079518" y="0"/>
                  </a:lnTo>
                </a:path>
                <a:path w="8225155" h="0">
                  <a:moveTo>
                    <a:pt x="462650" y="0"/>
                  </a:moveTo>
                  <a:lnTo>
                    <a:pt x="56546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13883" y="2561081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3032932" y="0"/>
                  </a:moveTo>
                  <a:lnTo>
                    <a:pt x="3135743" y="0"/>
                  </a:lnTo>
                </a:path>
                <a:path w="8225155" h="0">
                  <a:moveTo>
                    <a:pt x="2004819" y="0"/>
                  </a:moveTo>
                  <a:lnTo>
                    <a:pt x="2107630" y="0"/>
                  </a:lnTo>
                </a:path>
                <a:path w="8225155" h="0">
                  <a:moveTo>
                    <a:pt x="3546988" y="0"/>
                  </a:moveTo>
                  <a:lnTo>
                    <a:pt x="3649800" y="0"/>
                  </a:lnTo>
                </a:path>
                <a:path w="8225155" h="0">
                  <a:moveTo>
                    <a:pt x="0" y="0"/>
                  </a:moveTo>
                  <a:lnTo>
                    <a:pt x="51405" y="0"/>
                  </a:lnTo>
                </a:path>
                <a:path w="8225155" h="0">
                  <a:moveTo>
                    <a:pt x="1490763" y="0"/>
                  </a:moveTo>
                  <a:lnTo>
                    <a:pt x="1593574" y="0"/>
                  </a:lnTo>
                </a:path>
                <a:path w="8225155" h="0">
                  <a:moveTo>
                    <a:pt x="462650" y="0"/>
                  </a:moveTo>
                  <a:lnTo>
                    <a:pt x="565461" y="0"/>
                  </a:lnTo>
                </a:path>
                <a:path w="8225155" h="0">
                  <a:moveTo>
                    <a:pt x="4061045" y="0"/>
                  </a:moveTo>
                  <a:lnTo>
                    <a:pt x="4075529" y="0"/>
                  </a:lnTo>
                </a:path>
                <a:path w="8225155" h="0">
                  <a:moveTo>
                    <a:pt x="2518876" y="0"/>
                  </a:moveTo>
                  <a:lnTo>
                    <a:pt x="2621687" y="0"/>
                  </a:lnTo>
                </a:path>
                <a:path w="8225155" h="0">
                  <a:moveTo>
                    <a:pt x="976707" y="0"/>
                  </a:moveTo>
                  <a:lnTo>
                    <a:pt x="1079518" y="0"/>
                  </a:lnTo>
                </a:path>
                <a:path w="8225155" h="0">
                  <a:moveTo>
                    <a:pt x="5603214" y="0"/>
                  </a:moveTo>
                  <a:lnTo>
                    <a:pt x="5706025" y="0"/>
                  </a:lnTo>
                </a:path>
                <a:path w="8225155" h="0">
                  <a:moveTo>
                    <a:pt x="6117270" y="0"/>
                  </a:moveTo>
                  <a:lnTo>
                    <a:pt x="6220081" y="0"/>
                  </a:lnTo>
                </a:path>
                <a:path w="8225155" h="0">
                  <a:moveTo>
                    <a:pt x="6631326" y="0"/>
                  </a:moveTo>
                  <a:lnTo>
                    <a:pt x="6734138" y="0"/>
                  </a:lnTo>
                </a:path>
                <a:path w="8225155" h="0">
                  <a:moveTo>
                    <a:pt x="7145382" y="0"/>
                  </a:moveTo>
                  <a:lnTo>
                    <a:pt x="7248195" y="0"/>
                  </a:lnTo>
                </a:path>
                <a:path w="8225155" h="0">
                  <a:moveTo>
                    <a:pt x="8173496" y="0"/>
                  </a:moveTo>
                  <a:lnTo>
                    <a:pt x="8224902" y="0"/>
                  </a:lnTo>
                </a:path>
                <a:path w="8225155" h="0">
                  <a:moveTo>
                    <a:pt x="7659439" y="0"/>
                  </a:moveTo>
                  <a:lnTo>
                    <a:pt x="7762251" y="0"/>
                  </a:lnTo>
                </a:path>
                <a:path w="8225155" h="0">
                  <a:moveTo>
                    <a:pt x="4655097" y="0"/>
                  </a:moveTo>
                  <a:lnTo>
                    <a:pt x="4677912" y="0"/>
                  </a:lnTo>
                </a:path>
                <a:path w="8225155" h="0">
                  <a:moveTo>
                    <a:pt x="5089157" y="0"/>
                  </a:moveTo>
                  <a:lnTo>
                    <a:pt x="519196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13883" y="2041568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2004819" y="0"/>
                  </a:moveTo>
                  <a:lnTo>
                    <a:pt x="2621687" y="0"/>
                  </a:lnTo>
                </a:path>
                <a:path w="8225155" h="0">
                  <a:moveTo>
                    <a:pt x="5089157" y="0"/>
                  </a:moveTo>
                  <a:lnTo>
                    <a:pt x="5191969" y="0"/>
                  </a:lnTo>
                </a:path>
                <a:path w="8225155" h="0">
                  <a:moveTo>
                    <a:pt x="4655097" y="0"/>
                  </a:moveTo>
                  <a:lnTo>
                    <a:pt x="4677912" y="0"/>
                  </a:lnTo>
                </a:path>
                <a:path w="8225155" h="0">
                  <a:moveTo>
                    <a:pt x="8173496" y="0"/>
                  </a:moveTo>
                  <a:lnTo>
                    <a:pt x="8224902" y="0"/>
                  </a:lnTo>
                </a:path>
                <a:path w="8225155" h="0">
                  <a:moveTo>
                    <a:pt x="7659439" y="0"/>
                  </a:moveTo>
                  <a:lnTo>
                    <a:pt x="7762251" y="0"/>
                  </a:lnTo>
                </a:path>
                <a:path w="8225155" h="0">
                  <a:moveTo>
                    <a:pt x="3546988" y="0"/>
                  </a:moveTo>
                  <a:lnTo>
                    <a:pt x="3649800" y="0"/>
                  </a:lnTo>
                </a:path>
                <a:path w="8225155" h="0">
                  <a:moveTo>
                    <a:pt x="7145382" y="0"/>
                  </a:moveTo>
                  <a:lnTo>
                    <a:pt x="7248195" y="0"/>
                  </a:lnTo>
                </a:path>
                <a:path w="8225155" h="0">
                  <a:moveTo>
                    <a:pt x="6631326" y="0"/>
                  </a:moveTo>
                  <a:lnTo>
                    <a:pt x="6734138" y="0"/>
                  </a:lnTo>
                </a:path>
                <a:path w="8225155" h="0">
                  <a:moveTo>
                    <a:pt x="1490763" y="0"/>
                  </a:moveTo>
                  <a:lnTo>
                    <a:pt x="1593574" y="0"/>
                  </a:lnTo>
                </a:path>
                <a:path w="8225155" h="0">
                  <a:moveTo>
                    <a:pt x="4061045" y="0"/>
                  </a:moveTo>
                  <a:lnTo>
                    <a:pt x="4075529" y="0"/>
                  </a:lnTo>
                </a:path>
                <a:path w="8225155" h="0">
                  <a:moveTo>
                    <a:pt x="6117270" y="0"/>
                  </a:moveTo>
                  <a:lnTo>
                    <a:pt x="6220081" y="0"/>
                  </a:lnTo>
                </a:path>
                <a:path w="8225155" h="0">
                  <a:moveTo>
                    <a:pt x="976707" y="0"/>
                  </a:moveTo>
                  <a:lnTo>
                    <a:pt x="1079518" y="0"/>
                  </a:lnTo>
                </a:path>
                <a:path w="8225155" h="0">
                  <a:moveTo>
                    <a:pt x="462650" y="0"/>
                  </a:moveTo>
                  <a:lnTo>
                    <a:pt x="565461" y="0"/>
                  </a:lnTo>
                </a:path>
                <a:path w="8225155" h="0">
                  <a:moveTo>
                    <a:pt x="3032932" y="0"/>
                  </a:moveTo>
                  <a:lnTo>
                    <a:pt x="3135743" y="0"/>
                  </a:lnTo>
                </a:path>
                <a:path w="8225155" h="0">
                  <a:moveTo>
                    <a:pt x="0" y="0"/>
                  </a:moveTo>
                  <a:lnTo>
                    <a:pt x="51405" y="0"/>
                  </a:lnTo>
                </a:path>
                <a:path w="8225155" h="0">
                  <a:moveTo>
                    <a:pt x="5603214" y="0"/>
                  </a:moveTo>
                  <a:lnTo>
                    <a:pt x="570602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13883" y="1522054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0" y="0"/>
                  </a:moveTo>
                  <a:lnTo>
                    <a:pt x="4075529" y="0"/>
                  </a:lnTo>
                </a:path>
                <a:path w="8225155" h="0">
                  <a:moveTo>
                    <a:pt x="4655097" y="0"/>
                  </a:moveTo>
                  <a:lnTo>
                    <a:pt x="822490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65289" y="1916885"/>
              <a:ext cx="411480" cy="2202815"/>
            </a:xfrm>
            <a:custGeom>
              <a:avLst/>
              <a:gdLst/>
              <a:ahLst/>
              <a:cxnLst/>
              <a:rect l="l" t="t" r="r" b="b"/>
              <a:pathLst>
                <a:path w="411480" h="2202815">
                  <a:moveTo>
                    <a:pt x="411245" y="2202736"/>
                  </a:moveTo>
                  <a:lnTo>
                    <a:pt x="0" y="2202736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202736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65289" y="1916885"/>
              <a:ext cx="411480" cy="2202815"/>
            </a:xfrm>
            <a:custGeom>
              <a:avLst/>
              <a:gdLst/>
              <a:ahLst/>
              <a:cxnLst/>
              <a:rect l="l" t="t" r="r" b="b"/>
              <a:pathLst>
                <a:path w="411480" h="2202815">
                  <a:moveTo>
                    <a:pt x="0" y="0"/>
                  </a:moveTo>
                  <a:lnTo>
                    <a:pt x="411245" y="0"/>
                  </a:lnTo>
                  <a:lnTo>
                    <a:pt x="411245" y="2202736"/>
                  </a:lnTo>
                  <a:lnTo>
                    <a:pt x="0" y="220273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279345" y="2005202"/>
              <a:ext cx="411480" cy="2114550"/>
            </a:xfrm>
            <a:custGeom>
              <a:avLst/>
              <a:gdLst/>
              <a:ahLst/>
              <a:cxnLst/>
              <a:rect l="l" t="t" r="r" b="b"/>
              <a:pathLst>
                <a:path w="411480" h="2114550">
                  <a:moveTo>
                    <a:pt x="411245" y="2114419"/>
                  </a:moveTo>
                  <a:lnTo>
                    <a:pt x="0" y="2114419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114419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279345" y="2005202"/>
              <a:ext cx="411480" cy="2114550"/>
            </a:xfrm>
            <a:custGeom>
              <a:avLst/>
              <a:gdLst/>
              <a:ahLst/>
              <a:cxnLst/>
              <a:rect l="l" t="t" r="r" b="b"/>
              <a:pathLst>
                <a:path w="411480" h="2114550">
                  <a:moveTo>
                    <a:pt x="0" y="0"/>
                  </a:moveTo>
                  <a:lnTo>
                    <a:pt x="411245" y="0"/>
                  </a:lnTo>
                  <a:lnTo>
                    <a:pt x="411245" y="2114419"/>
                  </a:lnTo>
                  <a:lnTo>
                    <a:pt x="0" y="211441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793402" y="2062889"/>
              <a:ext cx="411480" cy="2056764"/>
            </a:xfrm>
            <a:custGeom>
              <a:avLst/>
              <a:gdLst/>
              <a:ahLst/>
              <a:cxnLst/>
              <a:rect l="l" t="t" r="r" b="b"/>
              <a:pathLst>
                <a:path w="411480" h="2056764">
                  <a:moveTo>
                    <a:pt x="411245" y="2056732"/>
                  </a:moveTo>
                  <a:lnTo>
                    <a:pt x="0" y="2056732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056732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793402" y="2062889"/>
              <a:ext cx="411480" cy="2056764"/>
            </a:xfrm>
            <a:custGeom>
              <a:avLst/>
              <a:gdLst/>
              <a:ahLst/>
              <a:cxnLst/>
              <a:rect l="l" t="t" r="r" b="b"/>
              <a:pathLst>
                <a:path w="411480" h="2056764">
                  <a:moveTo>
                    <a:pt x="0" y="0"/>
                  </a:moveTo>
                  <a:lnTo>
                    <a:pt x="411245" y="0"/>
                  </a:lnTo>
                  <a:lnTo>
                    <a:pt x="411245" y="2056732"/>
                  </a:lnTo>
                  <a:lnTo>
                    <a:pt x="0" y="205673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307458" y="1979226"/>
              <a:ext cx="411480" cy="2140585"/>
            </a:xfrm>
            <a:custGeom>
              <a:avLst/>
              <a:gdLst/>
              <a:ahLst/>
              <a:cxnLst/>
              <a:rect l="l" t="t" r="r" b="b"/>
              <a:pathLst>
                <a:path w="411480" h="2140585">
                  <a:moveTo>
                    <a:pt x="411245" y="2140395"/>
                  </a:moveTo>
                  <a:lnTo>
                    <a:pt x="0" y="2140395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140395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307458" y="1979226"/>
              <a:ext cx="411480" cy="2140585"/>
            </a:xfrm>
            <a:custGeom>
              <a:avLst/>
              <a:gdLst/>
              <a:ahLst/>
              <a:cxnLst/>
              <a:rect l="l" t="t" r="r" b="b"/>
              <a:pathLst>
                <a:path w="411480" h="2140585">
                  <a:moveTo>
                    <a:pt x="0" y="0"/>
                  </a:moveTo>
                  <a:lnTo>
                    <a:pt x="411245" y="0"/>
                  </a:lnTo>
                  <a:lnTo>
                    <a:pt x="411245" y="2140395"/>
                  </a:lnTo>
                  <a:lnTo>
                    <a:pt x="0" y="214039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821515" y="2044165"/>
              <a:ext cx="411480" cy="2075814"/>
            </a:xfrm>
            <a:custGeom>
              <a:avLst/>
              <a:gdLst/>
              <a:ahLst/>
              <a:cxnLst/>
              <a:rect l="l" t="t" r="r" b="b"/>
              <a:pathLst>
                <a:path w="411480" h="2075814">
                  <a:moveTo>
                    <a:pt x="411245" y="2075455"/>
                  </a:moveTo>
                  <a:lnTo>
                    <a:pt x="0" y="2075455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075455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821515" y="2044165"/>
              <a:ext cx="411480" cy="2075814"/>
            </a:xfrm>
            <a:custGeom>
              <a:avLst/>
              <a:gdLst/>
              <a:ahLst/>
              <a:cxnLst/>
              <a:rect l="l" t="t" r="r" b="b"/>
              <a:pathLst>
                <a:path w="411480" h="2075814">
                  <a:moveTo>
                    <a:pt x="0" y="0"/>
                  </a:moveTo>
                  <a:lnTo>
                    <a:pt x="411245" y="0"/>
                  </a:lnTo>
                  <a:lnTo>
                    <a:pt x="411245" y="2075455"/>
                  </a:lnTo>
                  <a:lnTo>
                    <a:pt x="0" y="2075455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335571" y="2030669"/>
              <a:ext cx="411480" cy="2089150"/>
            </a:xfrm>
            <a:custGeom>
              <a:avLst/>
              <a:gdLst/>
              <a:ahLst/>
              <a:cxnLst/>
              <a:rect l="l" t="t" r="r" b="b"/>
              <a:pathLst>
                <a:path w="411479" h="2089150">
                  <a:moveTo>
                    <a:pt x="411245" y="2088952"/>
                  </a:moveTo>
                  <a:lnTo>
                    <a:pt x="0" y="2088952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088952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335571" y="2030669"/>
              <a:ext cx="411480" cy="2089150"/>
            </a:xfrm>
            <a:custGeom>
              <a:avLst/>
              <a:gdLst/>
              <a:ahLst/>
              <a:cxnLst/>
              <a:rect l="l" t="t" r="r" b="b"/>
              <a:pathLst>
                <a:path w="411479" h="2089150">
                  <a:moveTo>
                    <a:pt x="0" y="0"/>
                  </a:moveTo>
                  <a:lnTo>
                    <a:pt x="411245" y="0"/>
                  </a:lnTo>
                  <a:lnTo>
                    <a:pt x="411245" y="2088952"/>
                  </a:lnTo>
                  <a:lnTo>
                    <a:pt x="0" y="208895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849627" y="1893507"/>
              <a:ext cx="411480" cy="2226310"/>
            </a:xfrm>
            <a:custGeom>
              <a:avLst/>
              <a:gdLst/>
              <a:ahLst/>
              <a:cxnLst/>
              <a:rect l="l" t="t" r="r" b="b"/>
              <a:pathLst>
                <a:path w="411479" h="2226310">
                  <a:moveTo>
                    <a:pt x="411245" y="2226114"/>
                  </a:moveTo>
                  <a:lnTo>
                    <a:pt x="0" y="222611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226114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849627" y="1893507"/>
              <a:ext cx="411480" cy="2226310"/>
            </a:xfrm>
            <a:custGeom>
              <a:avLst/>
              <a:gdLst/>
              <a:ahLst/>
              <a:cxnLst/>
              <a:rect l="l" t="t" r="r" b="b"/>
              <a:pathLst>
                <a:path w="411479" h="2226310">
                  <a:moveTo>
                    <a:pt x="0" y="0"/>
                  </a:moveTo>
                  <a:lnTo>
                    <a:pt x="411245" y="0"/>
                  </a:lnTo>
                  <a:lnTo>
                    <a:pt x="411245" y="2226114"/>
                  </a:lnTo>
                  <a:lnTo>
                    <a:pt x="0" y="222611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363684" y="1942860"/>
              <a:ext cx="411480" cy="2176780"/>
            </a:xfrm>
            <a:custGeom>
              <a:avLst/>
              <a:gdLst/>
              <a:ahLst/>
              <a:cxnLst/>
              <a:rect l="l" t="t" r="r" b="b"/>
              <a:pathLst>
                <a:path w="411479" h="2176779">
                  <a:moveTo>
                    <a:pt x="411245" y="2176760"/>
                  </a:moveTo>
                  <a:lnTo>
                    <a:pt x="0" y="2176760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17676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363684" y="1942860"/>
              <a:ext cx="411480" cy="2176780"/>
            </a:xfrm>
            <a:custGeom>
              <a:avLst/>
              <a:gdLst/>
              <a:ahLst/>
              <a:cxnLst/>
              <a:rect l="l" t="t" r="r" b="b"/>
              <a:pathLst>
                <a:path w="411479" h="2176779">
                  <a:moveTo>
                    <a:pt x="0" y="0"/>
                  </a:moveTo>
                  <a:lnTo>
                    <a:pt x="411245" y="0"/>
                  </a:lnTo>
                  <a:lnTo>
                    <a:pt x="411245" y="2176760"/>
                  </a:lnTo>
                  <a:lnTo>
                    <a:pt x="0" y="21767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391796" y="2728716"/>
              <a:ext cx="411480" cy="1391285"/>
            </a:xfrm>
            <a:custGeom>
              <a:avLst/>
              <a:gdLst/>
              <a:ahLst/>
              <a:cxnLst/>
              <a:rect l="l" t="t" r="r" b="b"/>
              <a:pathLst>
                <a:path w="411479" h="1391285">
                  <a:moveTo>
                    <a:pt x="411245" y="1390904"/>
                  </a:moveTo>
                  <a:lnTo>
                    <a:pt x="0" y="139090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390904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391796" y="2728716"/>
              <a:ext cx="411480" cy="1391285"/>
            </a:xfrm>
            <a:custGeom>
              <a:avLst/>
              <a:gdLst/>
              <a:ahLst/>
              <a:cxnLst/>
              <a:rect l="l" t="t" r="r" b="b"/>
              <a:pathLst>
                <a:path w="411479" h="1391285">
                  <a:moveTo>
                    <a:pt x="0" y="0"/>
                  </a:moveTo>
                  <a:lnTo>
                    <a:pt x="411245" y="0"/>
                  </a:lnTo>
                  <a:lnTo>
                    <a:pt x="411245" y="1390904"/>
                  </a:lnTo>
                  <a:lnTo>
                    <a:pt x="0" y="1390904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905843" y="2205215"/>
              <a:ext cx="411480" cy="1914525"/>
            </a:xfrm>
            <a:custGeom>
              <a:avLst/>
              <a:gdLst/>
              <a:ahLst/>
              <a:cxnLst/>
              <a:rect l="l" t="t" r="r" b="b"/>
              <a:pathLst>
                <a:path w="411479" h="1914525">
                  <a:moveTo>
                    <a:pt x="411251" y="1083094"/>
                  </a:moveTo>
                  <a:lnTo>
                    <a:pt x="0" y="1083094"/>
                  </a:lnTo>
                  <a:lnTo>
                    <a:pt x="0" y="1914410"/>
                  </a:lnTo>
                  <a:lnTo>
                    <a:pt x="411251" y="1914410"/>
                  </a:lnTo>
                  <a:lnTo>
                    <a:pt x="411251" y="1083094"/>
                  </a:lnTo>
                  <a:close/>
                </a:path>
                <a:path w="411479" h="1914525">
                  <a:moveTo>
                    <a:pt x="411251" y="0"/>
                  </a:moveTo>
                  <a:lnTo>
                    <a:pt x="0" y="0"/>
                  </a:lnTo>
                  <a:lnTo>
                    <a:pt x="0" y="775322"/>
                  </a:lnTo>
                  <a:lnTo>
                    <a:pt x="411251" y="775322"/>
                  </a:lnTo>
                  <a:lnTo>
                    <a:pt x="411251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905853" y="2205215"/>
              <a:ext cx="411480" cy="1914525"/>
            </a:xfrm>
            <a:custGeom>
              <a:avLst/>
              <a:gdLst/>
              <a:ahLst/>
              <a:cxnLst/>
              <a:rect l="l" t="t" r="r" b="b"/>
              <a:pathLst>
                <a:path w="411479" h="1914525">
                  <a:moveTo>
                    <a:pt x="0" y="0"/>
                  </a:moveTo>
                  <a:lnTo>
                    <a:pt x="411245" y="0"/>
                  </a:lnTo>
                  <a:lnTo>
                    <a:pt x="411245" y="1914406"/>
                  </a:lnTo>
                  <a:lnTo>
                    <a:pt x="0" y="191440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419909" y="2135080"/>
              <a:ext cx="411480" cy="1985010"/>
            </a:xfrm>
            <a:custGeom>
              <a:avLst/>
              <a:gdLst/>
              <a:ahLst/>
              <a:cxnLst/>
              <a:rect l="l" t="t" r="r" b="b"/>
              <a:pathLst>
                <a:path w="411479" h="1985010">
                  <a:moveTo>
                    <a:pt x="411244" y="1984541"/>
                  </a:moveTo>
                  <a:lnTo>
                    <a:pt x="0" y="1984541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1984541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419909" y="2135080"/>
              <a:ext cx="411480" cy="1985010"/>
            </a:xfrm>
            <a:custGeom>
              <a:avLst/>
              <a:gdLst/>
              <a:ahLst/>
              <a:cxnLst/>
              <a:rect l="l" t="t" r="r" b="b"/>
              <a:pathLst>
                <a:path w="411479" h="1985010">
                  <a:moveTo>
                    <a:pt x="0" y="0"/>
                  </a:moveTo>
                  <a:lnTo>
                    <a:pt x="411244" y="0"/>
                  </a:lnTo>
                  <a:lnTo>
                    <a:pt x="411244" y="1984541"/>
                  </a:lnTo>
                  <a:lnTo>
                    <a:pt x="0" y="1984541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933965" y="1872726"/>
              <a:ext cx="411480" cy="2247265"/>
            </a:xfrm>
            <a:custGeom>
              <a:avLst/>
              <a:gdLst/>
              <a:ahLst/>
              <a:cxnLst/>
              <a:rect l="l" t="t" r="r" b="b"/>
              <a:pathLst>
                <a:path w="411479" h="2247265">
                  <a:moveTo>
                    <a:pt x="411244" y="2246895"/>
                  </a:moveTo>
                  <a:lnTo>
                    <a:pt x="0" y="2246895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2246895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933965" y="1872726"/>
              <a:ext cx="411480" cy="2247265"/>
            </a:xfrm>
            <a:custGeom>
              <a:avLst/>
              <a:gdLst/>
              <a:ahLst/>
              <a:cxnLst/>
              <a:rect l="l" t="t" r="r" b="b"/>
              <a:pathLst>
                <a:path w="411479" h="2247265">
                  <a:moveTo>
                    <a:pt x="0" y="0"/>
                  </a:moveTo>
                  <a:lnTo>
                    <a:pt x="411244" y="0"/>
                  </a:lnTo>
                  <a:lnTo>
                    <a:pt x="411244" y="2246895"/>
                  </a:lnTo>
                  <a:lnTo>
                    <a:pt x="0" y="224689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448017" y="1903526"/>
              <a:ext cx="411480" cy="2216150"/>
            </a:xfrm>
            <a:custGeom>
              <a:avLst/>
              <a:gdLst/>
              <a:ahLst/>
              <a:cxnLst/>
              <a:rect l="l" t="t" r="r" b="b"/>
              <a:pathLst>
                <a:path w="411479" h="2216150">
                  <a:moveTo>
                    <a:pt x="411238" y="984719"/>
                  </a:moveTo>
                  <a:lnTo>
                    <a:pt x="0" y="984719"/>
                  </a:lnTo>
                  <a:lnTo>
                    <a:pt x="0" y="2216099"/>
                  </a:lnTo>
                  <a:lnTo>
                    <a:pt x="411238" y="2216099"/>
                  </a:lnTo>
                  <a:lnTo>
                    <a:pt x="411238" y="984719"/>
                  </a:lnTo>
                  <a:close/>
                </a:path>
                <a:path w="411479" h="2216150">
                  <a:moveTo>
                    <a:pt x="411238" y="0"/>
                  </a:moveTo>
                  <a:lnTo>
                    <a:pt x="0" y="0"/>
                  </a:lnTo>
                  <a:lnTo>
                    <a:pt x="0" y="684644"/>
                  </a:lnTo>
                  <a:lnTo>
                    <a:pt x="411238" y="684644"/>
                  </a:lnTo>
                  <a:lnTo>
                    <a:pt x="41123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7448021" y="1903515"/>
              <a:ext cx="411480" cy="2216150"/>
            </a:xfrm>
            <a:custGeom>
              <a:avLst/>
              <a:gdLst/>
              <a:ahLst/>
              <a:cxnLst/>
              <a:rect l="l" t="t" r="r" b="b"/>
              <a:pathLst>
                <a:path w="411479" h="2216150">
                  <a:moveTo>
                    <a:pt x="0" y="0"/>
                  </a:moveTo>
                  <a:lnTo>
                    <a:pt x="411244" y="0"/>
                  </a:lnTo>
                  <a:lnTo>
                    <a:pt x="411244" y="2216106"/>
                  </a:lnTo>
                  <a:lnTo>
                    <a:pt x="0" y="221610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7962074" y="1859749"/>
              <a:ext cx="411480" cy="2259965"/>
            </a:xfrm>
            <a:custGeom>
              <a:avLst/>
              <a:gdLst/>
              <a:ahLst/>
              <a:cxnLst/>
              <a:rect l="l" t="t" r="r" b="b"/>
              <a:pathLst>
                <a:path w="411479" h="2259965">
                  <a:moveTo>
                    <a:pt x="411238" y="1028496"/>
                  </a:moveTo>
                  <a:lnTo>
                    <a:pt x="0" y="1028496"/>
                  </a:lnTo>
                  <a:lnTo>
                    <a:pt x="0" y="2259876"/>
                  </a:lnTo>
                  <a:lnTo>
                    <a:pt x="411238" y="2259876"/>
                  </a:lnTo>
                  <a:lnTo>
                    <a:pt x="411238" y="1028496"/>
                  </a:lnTo>
                  <a:close/>
                </a:path>
                <a:path w="411479" h="2259965">
                  <a:moveTo>
                    <a:pt x="411238" y="0"/>
                  </a:moveTo>
                  <a:lnTo>
                    <a:pt x="0" y="0"/>
                  </a:lnTo>
                  <a:lnTo>
                    <a:pt x="0" y="728421"/>
                  </a:lnTo>
                  <a:lnTo>
                    <a:pt x="411238" y="728421"/>
                  </a:lnTo>
                  <a:lnTo>
                    <a:pt x="41123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962078" y="1859738"/>
              <a:ext cx="411480" cy="2259965"/>
            </a:xfrm>
            <a:custGeom>
              <a:avLst/>
              <a:gdLst/>
              <a:ahLst/>
              <a:cxnLst/>
              <a:rect l="l" t="t" r="r" b="b"/>
              <a:pathLst>
                <a:path w="411479" h="2259965">
                  <a:moveTo>
                    <a:pt x="0" y="0"/>
                  </a:moveTo>
                  <a:lnTo>
                    <a:pt x="411244" y="0"/>
                  </a:lnTo>
                  <a:lnTo>
                    <a:pt x="411244" y="2259883"/>
                  </a:lnTo>
                  <a:lnTo>
                    <a:pt x="0" y="225988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8476135" y="1745445"/>
              <a:ext cx="411480" cy="2374265"/>
            </a:xfrm>
            <a:custGeom>
              <a:avLst/>
              <a:gdLst/>
              <a:ahLst/>
              <a:cxnLst/>
              <a:rect l="l" t="t" r="r" b="b"/>
              <a:pathLst>
                <a:path w="411479" h="2374265">
                  <a:moveTo>
                    <a:pt x="411244" y="2374176"/>
                  </a:moveTo>
                  <a:lnTo>
                    <a:pt x="0" y="2374176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2374176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8476135" y="1745445"/>
              <a:ext cx="411480" cy="2374265"/>
            </a:xfrm>
            <a:custGeom>
              <a:avLst/>
              <a:gdLst/>
              <a:ahLst/>
              <a:cxnLst/>
              <a:rect l="l" t="t" r="r" b="b"/>
              <a:pathLst>
                <a:path w="411479" h="2374265">
                  <a:moveTo>
                    <a:pt x="0" y="0"/>
                  </a:moveTo>
                  <a:lnTo>
                    <a:pt x="411244" y="0"/>
                  </a:lnTo>
                  <a:lnTo>
                    <a:pt x="411244" y="2374176"/>
                  </a:lnTo>
                  <a:lnTo>
                    <a:pt x="0" y="237417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65289" y="1579201"/>
              <a:ext cx="411480" cy="337820"/>
            </a:xfrm>
            <a:custGeom>
              <a:avLst/>
              <a:gdLst/>
              <a:ahLst/>
              <a:cxnLst/>
              <a:rect l="l" t="t" r="r" b="b"/>
              <a:pathLst>
                <a:path w="411480" h="337819">
                  <a:moveTo>
                    <a:pt x="411245" y="337683"/>
                  </a:moveTo>
                  <a:lnTo>
                    <a:pt x="0" y="337683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337683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65289" y="1579201"/>
              <a:ext cx="411480" cy="337820"/>
            </a:xfrm>
            <a:custGeom>
              <a:avLst/>
              <a:gdLst/>
              <a:ahLst/>
              <a:cxnLst/>
              <a:rect l="l" t="t" r="r" b="b"/>
              <a:pathLst>
                <a:path w="411480" h="337819">
                  <a:moveTo>
                    <a:pt x="0" y="0"/>
                  </a:moveTo>
                  <a:lnTo>
                    <a:pt x="411245" y="0"/>
                  </a:lnTo>
                  <a:lnTo>
                    <a:pt x="411245" y="337683"/>
                  </a:lnTo>
                  <a:lnTo>
                    <a:pt x="0" y="33768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279345" y="1566213"/>
              <a:ext cx="411480" cy="439420"/>
            </a:xfrm>
            <a:custGeom>
              <a:avLst/>
              <a:gdLst/>
              <a:ahLst/>
              <a:cxnLst/>
              <a:rect l="l" t="t" r="r" b="b"/>
              <a:pathLst>
                <a:path w="411480" h="439419">
                  <a:moveTo>
                    <a:pt x="411245" y="438988"/>
                  </a:moveTo>
                  <a:lnTo>
                    <a:pt x="0" y="438988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438988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279345" y="1566213"/>
              <a:ext cx="411480" cy="439420"/>
            </a:xfrm>
            <a:custGeom>
              <a:avLst/>
              <a:gdLst/>
              <a:ahLst/>
              <a:cxnLst/>
              <a:rect l="l" t="t" r="r" b="b"/>
              <a:pathLst>
                <a:path w="411480" h="439419">
                  <a:moveTo>
                    <a:pt x="0" y="0"/>
                  </a:moveTo>
                  <a:lnTo>
                    <a:pt x="411245" y="0"/>
                  </a:lnTo>
                  <a:lnTo>
                    <a:pt x="411245" y="438988"/>
                  </a:lnTo>
                  <a:lnTo>
                    <a:pt x="0" y="43898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793402" y="1633862"/>
              <a:ext cx="411480" cy="429259"/>
            </a:xfrm>
            <a:custGeom>
              <a:avLst/>
              <a:gdLst/>
              <a:ahLst/>
              <a:cxnLst/>
              <a:rect l="l" t="t" r="r" b="b"/>
              <a:pathLst>
                <a:path w="411480" h="429260">
                  <a:moveTo>
                    <a:pt x="411245" y="429027"/>
                  </a:moveTo>
                  <a:lnTo>
                    <a:pt x="0" y="429027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429027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793402" y="1633862"/>
              <a:ext cx="411480" cy="429259"/>
            </a:xfrm>
            <a:custGeom>
              <a:avLst/>
              <a:gdLst/>
              <a:ahLst/>
              <a:cxnLst/>
              <a:rect l="l" t="t" r="r" b="b"/>
              <a:pathLst>
                <a:path w="411480" h="429260">
                  <a:moveTo>
                    <a:pt x="0" y="0"/>
                  </a:moveTo>
                  <a:lnTo>
                    <a:pt x="411245" y="0"/>
                  </a:lnTo>
                  <a:lnTo>
                    <a:pt x="411245" y="429027"/>
                  </a:lnTo>
                  <a:lnTo>
                    <a:pt x="0" y="42902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2307458" y="1612969"/>
              <a:ext cx="411480" cy="366395"/>
            </a:xfrm>
            <a:custGeom>
              <a:avLst/>
              <a:gdLst/>
              <a:ahLst/>
              <a:cxnLst/>
              <a:rect l="l" t="t" r="r" b="b"/>
              <a:pathLst>
                <a:path w="411480" h="366394">
                  <a:moveTo>
                    <a:pt x="411245" y="366256"/>
                  </a:moveTo>
                  <a:lnTo>
                    <a:pt x="0" y="366256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366256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2307458" y="1612969"/>
              <a:ext cx="411480" cy="366395"/>
            </a:xfrm>
            <a:custGeom>
              <a:avLst/>
              <a:gdLst/>
              <a:ahLst/>
              <a:cxnLst/>
              <a:rect l="l" t="t" r="r" b="b"/>
              <a:pathLst>
                <a:path w="411480" h="366394">
                  <a:moveTo>
                    <a:pt x="0" y="0"/>
                  </a:moveTo>
                  <a:lnTo>
                    <a:pt x="411245" y="0"/>
                  </a:lnTo>
                  <a:lnTo>
                    <a:pt x="411245" y="366256"/>
                  </a:lnTo>
                  <a:lnTo>
                    <a:pt x="0" y="36625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2821515" y="1670116"/>
              <a:ext cx="411480" cy="374650"/>
            </a:xfrm>
            <a:custGeom>
              <a:avLst/>
              <a:gdLst/>
              <a:ahLst/>
              <a:cxnLst/>
              <a:rect l="l" t="t" r="r" b="b"/>
              <a:pathLst>
                <a:path w="411480" h="374650">
                  <a:moveTo>
                    <a:pt x="411245" y="374049"/>
                  </a:moveTo>
                  <a:lnTo>
                    <a:pt x="0" y="374049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374049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2821515" y="1670116"/>
              <a:ext cx="411480" cy="374650"/>
            </a:xfrm>
            <a:custGeom>
              <a:avLst/>
              <a:gdLst/>
              <a:ahLst/>
              <a:cxnLst/>
              <a:rect l="l" t="t" r="r" b="b"/>
              <a:pathLst>
                <a:path w="411480" h="374650">
                  <a:moveTo>
                    <a:pt x="0" y="0"/>
                  </a:moveTo>
                  <a:lnTo>
                    <a:pt x="411245" y="0"/>
                  </a:lnTo>
                  <a:lnTo>
                    <a:pt x="411245" y="374049"/>
                  </a:lnTo>
                  <a:lnTo>
                    <a:pt x="0" y="37404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3335571" y="1568764"/>
              <a:ext cx="411480" cy="462280"/>
            </a:xfrm>
            <a:custGeom>
              <a:avLst/>
              <a:gdLst/>
              <a:ahLst/>
              <a:cxnLst/>
              <a:rect l="l" t="t" r="r" b="b"/>
              <a:pathLst>
                <a:path w="411479" h="462280">
                  <a:moveTo>
                    <a:pt x="411245" y="461904"/>
                  </a:moveTo>
                  <a:lnTo>
                    <a:pt x="0" y="46190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46190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3335571" y="1568764"/>
              <a:ext cx="411480" cy="462280"/>
            </a:xfrm>
            <a:custGeom>
              <a:avLst/>
              <a:gdLst/>
              <a:ahLst/>
              <a:cxnLst/>
              <a:rect l="l" t="t" r="r" b="b"/>
              <a:pathLst>
                <a:path w="411479" h="462280">
                  <a:moveTo>
                    <a:pt x="0" y="0"/>
                  </a:moveTo>
                  <a:lnTo>
                    <a:pt x="411245" y="0"/>
                  </a:lnTo>
                  <a:lnTo>
                    <a:pt x="411245" y="461904"/>
                  </a:lnTo>
                  <a:lnTo>
                    <a:pt x="0" y="46190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3849627" y="1592189"/>
              <a:ext cx="411480" cy="301625"/>
            </a:xfrm>
            <a:custGeom>
              <a:avLst/>
              <a:gdLst/>
              <a:ahLst/>
              <a:cxnLst/>
              <a:rect l="l" t="t" r="r" b="b"/>
              <a:pathLst>
                <a:path w="411479" h="301625">
                  <a:moveTo>
                    <a:pt x="411245" y="301317"/>
                  </a:moveTo>
                  <a:lnTo>
                    <a:pt x="0" y="301317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301317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3849627" y="1592189"/>
              <a:ext cx="411480" cy="301625"/>
            </a:xfrm>
            <a:custGeom>
              <a:avLst/>
              <a:gdLst/>
              <a:ahLst/>
              <a:cxnLst/>
              <a:rect l="l" t="t" r="r" b="b"/>
              <a:pathLst>
                <a:path w="411479" h="301625">
                  <a:moveTo>
                    <a:pt x="0" y="0"/>
                  </a:moveTo>
                  <a:lnTo>
                    <a:pt x="411245" y="0"/>
                  </a:lnTo>
                  <a:lnTo>
                    <a:pt x="411245" y="301317"/>
                  </a:lnTo>
                  <a:lnTo>
                    <a:pt x="0" y="301317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4363684" y="1662323"/>
              <a:ext cx="411480" cy="280670"/>
            </a:xfrm>
            <a:custGeom>
              <a:avLst/>
              <a:gdLst/>
              <a:ahLst/>
              <a:cxnLst/>
              <a:rect l="l" t="t" r="r" b="b"/>
              <a:pathLst>
                <a:path w="411479" h="280669">
                  <a:moveTo>
                    <a:pt x="411245" y="280537"/>
                  </a:moveTo>
                  <a:lnTo>
                    <a:pt x="0" y="280537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280537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4363684" y="1662323"/>
              <a:ext cx="411480" cy="280670"/>
            </a:xfrm>
            <a:custGeom>
              <a:avLst/>
              <a:gdLst/>
              <a:ahLst/>
              <a:cxnLst/>
              <a:rect l="l" t="t" r="r" b="b"/>
              <a:pathLst>
                <a:path w="411479" h="280669">
                  <a:moveTo>
                    <a:pt x="0" y="0"/>
                  </a:moveTo>
                  <a:lnTo>
                    <a:pt x="411245" y="0"/>
                  </a:lnTo>
                  <a:lnTo>
                    <a:pt x="411245" y="280537"/>
                  </a:lnTo>
                  <a:lnTo>
                    <a:pt x="0" y="28053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5391796" y="1615473"/>
              <a:ext cx="411480" cy="1113790"/>
            </a:xfrm>
            <a:custGeom>
              <a:avLst/>
              <a:gdLst/>
              <a:ahLst/>
              <a:cxnLst/>
              <a:rect l="l" t="t" r="r" b="b"/>
              <a:pathLst>
                <a:path w="411479" h="1113789">
                  <a:moveTo>
                    <a:pt x="411245" y="1113242"/>
                  </a:moveTo>
                  <a:lnTo>
                    <a:pt x="0" y="1113242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11324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5391796" y="1615473"/>
              <a:ext cx="411480" cy="1113790"/>
            </a:xfrm>
            <a:custGeom>
              <a:avLst/>
              <a:gdLst/>
              <a:ahLst/>
              <a:cxnLst/>
              <a:rect l="l" t="t" r="r" b="b"/>
              <a:pathLst>
                <a:path w="411479" h="1113789">
                  <a:moveTo>
                    <a:pt x="0" y="0"/>
                  </a:moveTo>
                  <a:lnTo>
                    <a:pt x="411245" y="0"/>
                  </a:lnTo>
                  <a:lnTo>
                    <a:pt x="411245" y="1113242"/>
                  </a:lnTo>
                  <a:lnTo>
                    <a:pt x="0" y="1113242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5905853" y="1654530"/>
              <a:ext cx="411480" cy="551180"/>
            </a:xfrm>
            <a:custGeom>
              <a:avLst/>
              <a:gdLst/>
              <a:ahLst/>
              <a:cxnLst/>
              <a:rect l="l" t="t" r="r" b="b"/>
              <a:pathLst>
                <a:path w="411479" h="551180">
                  <a:moveTo>
                    <a:pt x="411245" y="550684"/>
                  </a:moveTo>
                  <a:lnTo>
                    <a:pt x="0" y="55068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55068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5905853" y="1654530"/>
              <a:ext cx="411480" cy="551180"/>
            </a:xfrm>
            <a:custGeom>
              <a:avLst/>
              <a:gdLst/>
              <a:ahLst/>
              <a:cxnLst/>
              <a:rect l="l" t="t" r="r" b="b"/>
              <a:pathLst>
                <a:path w="411479" h="551180">
                  <a:moveTo>
                    <a:pt x="0" y="0"/>
                  </a:moveTo>
                  <a:lnTo>
                    <a:pt x="411245" y="0"/>
                  </a:lnTo>
                  <a:lnTo>
                    <a:pt x="411245" y="550684"/>
                  </a:lnTo>
                  <a:lnTo>
                    <a:pt x="0" y="55068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6419909" y="1615567"/>
              <a:ext cx="411480" cy="520065"/>
            </a:xfrm>
            <a:custGeom>
              <a:avLst/>
              <a:gdLst/>
              <a:ahLst/>
              <a:cxnLst/>
              <a:rect l="l" t="t" r="r" b="b"/>
              <a:pathLst>
                <a:path w="411479" h="520064">
                  <a:moveTo>
                    <a:pt x="411244" y="519513"/>
                  </a:moveTo>
                  <a:lnTo>
                    <a:pt x="0" y="519513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519513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6419909" y="1615567"/>
              <a:ext cx="411480" cy="520065"/>
            </a:xfrm>
            <a:custGeom>
              <a:avLst/>
              <a:gdLst/>
              <a:ahLst/>
              <a:cxnLst/>
              <a:rect l="l" t="t" r="r" b="b"/>
              <a:pathLst>
                <a:path w="411479" h="520064">
                  <a:moveTo>
                    <a:pt x="0" y="0"/>
                  </a:moveTo>
                  <a:lnTo>
                    <a:pt x="411244" y="0"/>
                  </a:lnTo>
                  <a:lnTo>
                    <a:pt x="411244" y="519513"/>
                  </a:lnTo>
                  <a:lnTo>
                    <a:pt x="0" y="51951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6933965" y="1641543"/>
              <a:ext cx="411480" cy="231775"/>
            </a:xfrm>
            <a:custGeom>
              <a:avLst/>
              <a:gdLst/>
              <a:ahLst/>
              <a:cxnLst/>
              <a:rect l="l" t="t" r="r" b="b"/>
              <a:pathLst>
                <a:path w="411479" h="231775">
                  <a:moveTo>
                    <a:pt x="411244" y="231183"/>
                  </a:moveTo>
                  <a:lnTo>
                    <a:pt x="0" y="231183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231183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6933965" y="1641543"/>
              <a:ext cx="411480" cy="231775"/>
            </a:xfrm>
            <a:custGeom>
              <a:avLst/>
              <a:gdLst/>
              <a:ahLst/>
              <a:cxnLst/>
              <a:rect l="l" t="t" r="r" b="b"/>
              <a:pathLst>
                <a:path w="411479" h="231775">
                  <a:moveTo>
                    <a:pt x="0" y="0"/>
                  </a:moveTo>
                  <a:lnTo>
                    <a:pt x="411244" y="0"/>
                  </a:lnTo>
                  <a:lnTo>
                    <a:pt x="411244" y="231183"/>
                  </a:lnTo>
                  <a:lnTo>
                    <a:pt x="0" y="23118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7448021" y="1584334"/>
              <a:ext cx="411480" cy="319405"/>
            </a:xfrm>
            <a:custGeom>
              <a:avLst/>
              <a:gdLst/>
              <a:ahLst/>
              <a:cxnLst/>
              <a:rect l="l" t="t" r="r" b="b"/>
              <a:pathLst>
                <a:path w="411479" h="319405">
                  <a:moveTo>
                    <a:pt x="411244" y="319181"/>
                  </a:moveTo>
                  <a:lnTo>
                    <a:pt x="0" y="319181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319181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448021" y="1584334"/>
              <a:ext cx="411480" cy="319405"/>
            </a:xfrm>
            <a:custGeom>
              <a:avLst/>
              <a:gdLst/>
              <a:ahLst/>
              <a:cxnLst/>
              <a:rect l="l" t="t" r="r" b="b"/>
              <a:pathLst>
                <a:path w="411479" h="319405">
                  <a:moveTo>
                    <a:pt x="0" y="0"/>
                  </a:moveTo>
                  <a:lnTo>
                    <a:pt x="411244" y="0"/>
                  </a:lnTo>
                  <a:lnTo>
                    <a:pt x="411244" y="319181"/>
                  </a:lnTo>
                  <a:lnTo>
                    <a:pt x="0" y="319181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7962078" y="1589591"/>
              <a:ext cx="411480" cy="270510"/>
            </a:xfrm>
            <a:custGeom>
              <a:avLst/>
              <a:gdLst/>
              <a:ahLst/>
              <a:cxnLst/>
              <a:rect l="l" t="t" r="r" b="b"/>
              <a:pathLst>
                <a:path w="411479" h="270510">
                  <a:moveTo>
                    <a:pt x="411244" y="270146"/>
                  </a:moveTo>
                  <a:lnTo>
                    <a:pt x="0" y="270146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270146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7962078" y="1589591"/>
              <a:ext cx="411480" cy="270510"/>
            </a:xfrm>
            <a:custGeom>
              <a:avLst/>
              <a:gdLst/>
              <a:ahLst/>
              <a:cxnLst/>
              <a:rect l="l" t="t" r="r" b="b"/>
              <a:pathLst>
                <a:path w="411479" h="270510">
                  <a:moveTo>
                    <a:pt x="0" y="0"/>
                  </a:moveTo>
                  <a:lnTo>
                    <a:pt x="411244" y="0"/>
                  </a:lnTo>
                  <a:lnTo>
                    <a:pt x="411244" y="270146"/>
                  </a:lnTo>
                  <a:lnTo>
                    <a:pt x="0" y="27014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8476135" y="1566213"/>
              <a:ext cx="411480" cy="179705"/>
            </a:xfrm>
            <a:custGeom>
              <a:avLst/>
              <a:gdLst/>
              <a:ahLst/>
              <a:cxnLst/>
              <a:rect l="l" t="t" r="r" b="b"/>
              <a:pathLst>
                <a:path w="411479" h="179705">
                  <a:moveTo>
                    <a:pt x="411244" y="179231"/>
                  </a:moveTo>
                  <a:lnTo>
                    <a:pt x="0" y="179231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179231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8476135" y="1566213"/>
              <a:ext cx="411480" cy="179705"/>
            </a:xfrm>
            <a:custGeom>
              <a:avLst/>
              <a:gdLst/>
              <a:ahLst/>
              <a:cxnLst/>
              <a:rect l="l" t="t" r="r" b="b"/>
              <a:pathLst>
                <a:path w="411479" h="179705">
                  <a:moveTo>
                    <a:pt x="0" y="0"/>
                  </a:moveTo>
                  <a:lnTo>
                    <a:pt x="411244" y="0"/>
                  </a:lnTo>
                  <a:lnTo>
                    <a:pt x="411244" y="179231"/>
                  </a:lnTo>
                  <a:lnTo>
                    <a:pt x="0" y="179231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765289" y="1522054"/>
              <a:ext cx="411480" cy="57150"/>
            </a:xfrm>
            <a:custGeom>
              <a:avLst/>
              <a:gdLst/>
              <a:ahLst/>
              <a:cxnLst/>
              <a:rect l="l" t="t" r="r" b="b"/>
              <a:pathLst>
                <a:path w="411480" h="57150">
                  <a:moveTo>
                    <a:pt x="411245" y="57146"/>
                  </a:moveTo>
                  <a:lnTo>
                    <a:pt x="0" y="57146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5714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765289" y="1522054"/>
              <a:ext cx="411480" cy="57150"/>
            </a:xfrm>
            <a:custGeom>
              <a:avLst/>
              <a:gdLst/>
              <a:ahLst/>
              <a:cxnLst/>
              <a:rect l="l" t="t" r="r" b="b"/>
              <a:pathLst>
                <a:path w="411480" h="57150">
                  <a:moveTo>
                    <a:pt x="0" y="0"/>
                  </a:moveTo>
                  <a:lnTo>
                    <a:pt x="411245" y="0"/>
                  </a:lnTo>
                  <a:lnTo>
                    <a:pt x="411245" y="57146"/>
                  </a:lnTo>
                  <a:lnTo>
                    <a:pt x="0" y="5714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1279345" y="1522054"/>
              <a:ext cx="411480" cy="44450"/>
            </a:xfrm>
            <a:custGeom>
              <a:avLst/>
              <a:gdLst/>
              <a:ahLst/>
              <a:cxnLst/>
              <a:rect l="l" t="t" r="r" b="b"/>
              <a:pathLst>
                <a:path w="411480" h="44450">
                  <a:moveTo>
                    <a:pt x="411245" y="44158"/>
                  </a:moveTo>
                  <a:lnTo>
                    <a:pt x="0" y="44158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4415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1279345" y="1522054"/>
              <a:ext cx="411480" cy="44450"/>
            </a:xfrm>
            <a:custGeom>
              <a:avLst/>
              <a:gdLst/>
              <a:ahLst/>
              <a:cxnLst/>
              <a:rect l="l" t="t" r="r" b="b"/>
              <a:pathLst>
                <a:path w="411480" h="44450">
                  <a:moveTo>
                    <a:pt x="0" y="0"/>
                  </a:moveTo>
                  <a:lnTo>
                    <a:pt x="411245" y="0"/>
                  </a:lnTo>
                  <a:lnTo>
                    <a:pt x="411245" y="44158"/>
                  </a:lnTo>
                  <a:lnTo>
                    <a:pt x="0" y="4415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793402" y="1522054"/>
              <a:ext cx="411480" cy="112395"/>
            </a:xfrm>
            <a:custGeom>
              <a:avLst/>
              <a:gdLst/>
              <a:ahLst/>
              <a:cxnLst/>
              <a:rect l="l" t="t" r="r" b="b"/>
              <a:pathLst>
                <a:path w="411480" h="112394">
                  <a:moveTo>
                    <a:pt x="411245" y="111807"/>
                  </a:moveTo>
                  <a:lnTo>
                    <a:pt x="0" y="111807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1180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1793402" y="1522054"/>
              <a:ext cx="411480" cy="112395"/>
            </a:xfrm>
            <a:custGeom>
              <a:avLst/>
              <a:gdLst/>
              <a:ahLst/>
              <a:cxnLst/>
              <a:rect l="l" t="t" r="r" b="b"/>
              <a:pathLst>
                <a:path w="411480" h="112394">
                  <a:moveTo>
                    <a:pt x="0" y="0"/>
                  </a:moveTo>
                  <a:lnTo>
                    <a:pt x="411245" y="0"/>
                  </a:lnTo>
                  <a:lnTo>
                    <a:pt x="411245" y="111807"/>
                  </a:lnTo>
                  <a:lnTo>
                    <a:pt x="0" y="11180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2307458" y="1522054"/>
              <a:ext cx="411480" cy="91440"/>
            </a:xfrm>
            <a:custGeom>
              <a:avLst/>
              <a:gdLst/>
              <a:ahLst/>
              <a:cxnLst/>
              <a:rect l="l" t="t" r="r" b="b"/>
              <a:pathLst>
                <a:path w="411480" h="91440">
                  <a:moveTo>
                    <a:pt x="411245" y="90914"/>
                  </a:moveTo>
                  <a:lnTo>
                    <a:pt x="0" y="9091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9091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2307458" y="1522054"/>
              <a:ext cx="411480" cy="91440"/>
            </a:xfrm>
            <a:custGeom>
              <a:avLst/>
              <a:gdLst/>
              <a:ahLst/>
              <a:cxnLst/>
              <a:rect l="l" t="t" r="r" b="b"/>
              <a:pathLst>
                <a:path w="411480" h="91440">
                  <a:moveTo>
                    <a:pt x="0" y="0"/>
                  </a:moveTo>
                  <a:lnTo>
                    <a:pt x="411245" y="0"/>
                  </a:lnTo>
                  <a:lnTo>
                    <a:pt x="411245" y="90914"/>
                  </a:lnTo>
                  <a:lnTo>
                    <a:pt x="0" y="9091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2821515" y="1522054"/>
              <a:ext cx="411480" cy="148590"/>
            </a:xfrm>
            <a:custGeom>
              <a:avLst/>
              <a:gdLst/>
              <a:ahLst/>
              <a:cxnLst/>
              <a:rect l="l" t="t" r="r" b="b"/>
              <a:pathLst>
                <a:path w="411480" h="148589">
                  <a:moveTo>
                    <a:pt x="411245" y="148061"/>
                  </a:moveTo>
                  <a:lnTo>
                    <a:pt x="0" y="148061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4806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2821515" y="1522054"/>
              <a:ext cx="411480" cy="148590"/>
            </a:xfrm>
            <a:custGeom>
              <a:avLst/>
              <a:gdLst/>
              <a:ahLst/>
              <a:cxnLst/>
              <a:rect l="l" t="t" r="r" b="b"/>
              <a:pathLst>
                <a:path w="411480" h="148589">
                  <a:moveTo>
                    <a:pt x="0" y="0"/>
                  </a:moveTo>
                  <a:lnTo>
                    <a:pt x="411245" y="0"/>
                  </a:lnTo>
                  <a:lnTo>
                    <a:pt x="411245" y="148061"/>
                  </a:lnTo>
                  <a:lnTo>
                    <a:pt x="0" y="148061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3335571" y="1522054"/>
              <a:ext cx="411480" cy="46990"/>
            </a:xfrm>
            <a:custGeom>
              <a:avLst/>
              <a:gdLst/>
              <a:ahLst/>
              <a:cxnLst/>
              <a:rect l="l" t="t" r="r" b="b"/>
              <a:pathLst>
                <a:path w="411479" h="46990">
                  <a:moveTo>
                    <a:pt x="411245" y="46709"/>
                  </a:moveTo>
                  <a:lnTo>
                    <a:pt x="0" y="46709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4670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3335571" y="1522054"/>
              <a:ext cx="411480" cy="46990"/>
            </a:xfrm>
            <a:custGeom>
              <a:avLst/>
              <a:gdLst/>
              <a:ahLst/>
              <a:cxnLst/>
              <a:rect l="l" t="t" r="r" b="b"/>
              <a:pathLst>
                <a:path w="411479" h="46990">
                  <a:moveTo>
                    <a:pt x="0" y="0"/>
                  </a:moveTo>
                  <a:lnTo>
                    <a:pt x="411245" y="0"/>
                  </a:lnTo>
                  <a:lnTo>
                    <a:pt x="411245" y="46709"/>
                  </a:lnTo>
                  <a:lnTo>
                    <a:pt x="0" y="4670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3849627" y="1522054"/>
              <a:ext cx="411480" cy="70485"/>
            </a:xfrm>
            <a:custGeom>
              <a:avLst/>
              <a:gdLst/>
              <a:ahLst/>
              <a:cxnLst/>
              <a:rect l="l" t="t" r="r" b="b"/>
              <a:pathLst>
                <a:path w="411479" h="70484">
                  <a:moveTo>
                    <a:pt x="411245" y="70134"/>
                  </a:moveTo>
                  <a:lnTo>
                    <a:pt x="0" y="70134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7013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3849627" y="1522054"/>
              <a:ext cx="411480" cy="70485"/>
            </a:xfrm>
            <a:custGeom>
              <a:avLst/>
              <a:gdLst/>
              <a:ahLst/>
              <a:cxnLst/>
              <a:rect l="l" t="t" r="r" b="b"/>
              <a:pathLst>
                <a:path w="411479" h="70484">
                  <a:moveTo>
                    <a:pt x="0" y="0"/>
                  </a:moveTo>
                  <a:lnTo>
                    <a:pt x="411245" y="0"/>
                  </a:lnTo>
                  <a:lnTo>
                    <a:pt x="411245" y="70134"/>
                  </a:lnTo>
                  <a:lnTo>
                    <a:pt x="0" y="7013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4363684" y="1522054"/>
              <a:ext cx="411480" cy="140335"/>
            </a:xfrm>
            <a:custGeom>
              <a:avLst/>
              <a:gdLst/>
              <a:ahLst/>
              <a:cxnLst/>
              <a:rect l="l" t="t" r="r" b="b"/>
              <a:pathLst>
                <a:path w="411479" h="140335">
                  <a:moveTo>
                    <a:pt x="411245" y="140268"/>
                  </a:moveTo>
                  <a:lnTo>
                    <a:pt x="0" y="140268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4026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4363684" y="1522054"/>
              <a:ext cx="411480" cy="140335"/>
            </a:xfrm>
            <a:custGeom>
              <a:avLst/>
              <a:gdLst/>
              <a:ahLst/>
              <a:cxnLst/>
              <a:rect l="l" t="t" r="r" b="b"/>
              <a:pathLst>
                <a:path w="411479" h="140335">
                  <a:moveTo>
                    <a:pt x="0" y="0"/>
                  </a:moveTo>
                  <a:lnTo>
                    <a:pt x="411245" y="0"/>
                  </a:lnTo>
                  <a:lnTo>
                    <a:pt x="411245" y="140268"/>
                  </a:lnTo>
                  <a:lnTo>
                    <a:pt x="0" y="14026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5391796" y="1522054"/>
              <a:ext cx="411480" cy="93980"/>
            </a:xfrm>
            <a:custGeom>
              <a:avLst/>
              <a:gdLst/>
              <a:ahLst/>
              <a:cxnLst/>
              <a:rect l="l" t="t" r="r" b="b"/>
              <a:pathLst>
                <a:path w="411479" h="93980">
                  <a:moveTo>
                    <a:pt x="411245" y="93418"/>
                  </a:moveTo>
                  <a:lnTo>
                    <a:pt x="0" y="93418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9341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5391796" y="1522054"/>
              <a:ext cx="411480" cy="93980"/>
            </a:xfrm>
            <a:custGeom>
              <a:avLst/>
              <a:gdLst/>
              <a:ahLst/>
              <a:cxnLst/>
              <a:rect l="l" t="t" r="r" b="b"/>
              <a:pathLst>
                <a:path w="411479" h="93980">
                  <a:moveTo>
                    <a:pt x="0" y="0"/>
                  </a:moveTo>
                  <a:lnTo>
                    <a:pt x="411245" y="0"/>
                  </a:lnTo>
                  <a:lnTo>
                    <a:pt x="411245" y="93418"/>
                  </a:lnTo>
                  <a:lnTo>
                    <a:pt x="0" y="93418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5905853" y="1522054"/>
              <a:ext cx="411480" cy="132715"/>
            </a:xfrm>
            <a:custGeom>
              <a:avLst/>
              <a:gdLst/>
              <a:ahLst/>
              <a:cxnLst/>
              <a:rect l="l" t="t" r="r" b="b"/>
              <a:pathLst>
                <a:path w="411479" h="132714">
                  <a:moveTo>
                    <a:pt x="411245" y="132475"/>
                  </a:moveTo>
                  <a:lnTo>
                    <a:pt x="0" y="132475"/>
                  </a:lnTo>
                  <a:lnTo>
                    <a:pt x="0" y="0"/>
                  </a:lnTo>
                  <a:lnTo>
                    <a:pt x="411245" y="0"/>
                  </a:lnTo>
                  <a:lnTo>
                    <a:pt x="411245" y="13247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5905853" y="1522054"/>
              <a:ext cx="411480" cy="132715"/>
            </a:xfrm>
            <a:custGeom>
              <a:avLst/>
              <a:gdLst/>
              <a:ahLst/>
              <a:cxnLst/>
              <a:rect l="l" t="t" r="r" b="b"/>
              <a:pathLst>
                <a:path w="411479" h="132714">
                  <a:moveTo>
                    <a:pt x="0" y="0"/>
                  </a:moveTo>
                  <a:lnTo>
                    <a:pt x="411245" y="0"/>
                  </a:lnTo>
                  <a:lnTo>
                    <a:pt x="411245" y="132475"/>
                  </a:lnTo>
                  <a:lnTo>
                    <a:pt x="0" y="1324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6419909" y="1522054"/>
              <a:ext cx="411480" cy="93980"/>
            </a:xfrm>
            <a:custGeom>
              <a:avLst/>
              <a:gdLst/>
              <a:ahLst/>
              <a:cxnLst/>
              <a:rect l="l" t="t" r="r" b="b"/>
              <a:pathLst>
                <a:path w="411479" h="93980">
                  <a:moveTo>
                    <a:pt x="411244" y="93512"/>
                  </a:moveTo>
                  <a:lnTo>
                    <a:pt x="0" y="93512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9351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6419909" y="1522054"/>
              <a:ext cx="411480" cy="93980"/>
            </a:xfrm>
            <a:custGeom>
              <a:avLst/>
              <a:gdLst/>
              <a:ahLst/>
              <a:cxnLst/>
              <a:rect l="l" t="t" r="r" b="b"/>
              <a:pathLst>
                <a:path w="411479" h="93980">
                  <a:moveTo>
                    <a:pt x="0" y="0"/>
                  </a:moveTo>
                  <a:lnTo>
                    <a:pt x="411244" y="0"/>
                  </a:lnTo>
                  <a:lnTo>
                    <a:pt x="411244" y="93512"/>
                  </a:lnTo>
                  <a:lnTo>
                    <a:pt x="0" y="935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6933965" y="1522054"/>
              <a:ext cx="411480" cy="120014"/>
            </a:xfrm>
            <a:custGeom>
              <a:avLst/>
              <a:gdLst/>
              <a:ahLst/>
              <a:cxnLst/>
              <a:rect l="l" t="t" r="r" b="b"/>
              <a:pathLst>
                <a:path w="411479" h="120014">
                  <a:moveTo>
                    <a:pt x="411244" y="119488"/>
                  </a:moveTo>
                  <a:lnTo>
                    <a:pt x="0" y="119488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11948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6933965" y="1522054"/>
              <a:ext cx="411480" cy="120014"/>
            </a:xfrm>
            <a:custGeom>
              <a:avLst/>
              <a:gdLst/>
              <a:ahLst/>
              <a:cxnLst/>
              <a:rect l="l" t="t" r="r" b="b"/>
              <a:pathLst>
                <a:path w="411479" h="120014">
                  <a:moveTo>
                    <a:pt x="0" y="0"/>
                  </a:moveTo>
                  <a:lnTo>
                    <a:pt x="411244" y="0"/>
                  </a:lnTo>
                  <a:lnTo>
                    <a:pt x="411244" y="119488"/>
                  </a:lnTo>
                  <a:lnTo>
                    <a:pt x="0" y="119488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7448021" y="1522054"/>
              <a:ext cx="411480" cy="62865"/>
            </a:xfrm>
            <a:custGeom>
              <a:avLst/>
              <a:gdLst/>
              <a:ahLst/>
              <a:cxnLst/>
              <a:rect l="l" t="t" r="r" b="b"/>
              <a:pathLst>
                <a:path w="411479" h="62865">
                  <a:moveTo>
                    <a:pt x="411244" y="62279"/>
                  </a:moveTo>
                  <a:lnTo>
                    <a:pt x="0" y="62279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6227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7448021" y="1522054"/>
              <a:ext cx="411480" cy="62865"/>
            </a:xfrm>
            <a:custGeom>
              <a:avLst/>
              <a:gdLst/>
              <a:ahLst/>
              <a:cxnLst/>
              <a:rect l="l" t="t" r="r" b="b"/>
              <a:pathLst>
                <a:path w="411479" h="62865">
                  <a:moveTo>
                    <a:pt x="0" y="0"/>
                  </a:moveTo>
                  <a:lnTo>
                    <a:pt x="411244" y="0"/>
                  </a:lnTo>
                  <a:lnTo>
                    <a:pt x="411244" y="62279"/>
                  </a:lnTo>
                  <a:lnTo>
                    <a:pt x="0" y="6227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7962078" y="1522054"/>
              <a:ext cx="411480" cy="67945"/>
            </a:xfrm>
            <a:custGeom>
              <a:avLst/>
              <a:gdLst/>
              <a:ahLst/>
              <a:cxnLst/>
              <a:rect l="l" t="t" r="r" b="b"/>
              <a:pathLst>
                <a:path w="411479" h="67944">
                  <a:moveTo>
                    <a:pt x="411244" y="67536"/>
                  </a:moveTo>
                  <a:lnTo>
                    <a:pt x="0" y="67536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6753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7962078" y="1522054"/>
              <a:ext cx="411480" cy="67945"/>
            </a:xfrm>
            <a:custGeom>
              <a:avLst/>
              <a:gdLst/>
              <a:ahLst/>
              <a:cxnLst/>
              <a:rect l="l" t="t" r="r" b="b"/>
              <a:pathLst>
                <a:path w="411479" h="67944">
                  <a:moveTo>
                    <a:pt x="0" y="0"/>
                  </a:moveTo>
                  <a:lnTo>
                    <a:pt x="411244" y="0"/>
                  </a:lnTo>
                  <a:lnTo>
                    <a:pt x="411244" y="67536"/>
                  </a:lnTo>
                  <a:lnTo>
                    <a:pt x="0" y="67536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8476135" y="1522054"/>
              <a:ext cx="411480" cy="44450"/>
            </a:xfrm>
            <a:custGeom>
              <a:avLst/>
              <a:gdLst/>
              <a:ahLst/>
              <a:cxnLst/>
              <a:rect l="l" t="t" r="r" b="b"/>
              <a:pathLst>
                <a:path w="411479" h="44450">
                  <a:moveTo>
                    <a:pt x="411244" y="44158"/>
                  </a:moveTo>
                  <a:lnTo>
                    <a:pt x="0" y="44158"/>
                  </a:lnTo>
                  <a:lnTo>
                    <a:pt x="0" y="0"/>
                  </a:lnTo>
                  <a:lnTo>
                    <a:pt x="411244" y="0"/>
                  </a:lnTo>
                  <a:lnTo>
                    <a:pt x="411244" y="4415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8476135" y="1522054"/>
              <a:ext cx="411480" cy="44450"/>
            </a:xfrm>
            <a:custGeom>
              <a:avLst/>
              <a:gdLst/>
              <a:ahLst/>
              <a:cxnLst/>
              <a:rect l="l" t="t" r="r" b="b"/>
              <a:pathLst>
                <a:path w="411479" h="44450">
                  <a:moveTo>
                    <a:pt x="0" y="0"/>
                  </a:moveTo>
                  <a:lnTo>
                    <a:pt x="411244" y="0"/>
                  </a:lnTo>
                  <a:lnTo>
                    <a:pt x="411244" y="44158"/>
                  </a:lnTo>
                  <a:lnTo>
                    <a:pt x="0" y="4415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713883" y="4119622"/>
              <a:ext cx="8225155" cy="0"/>
            </a:xfrm>
            <a:custGeom>
              <a:avLst/>
              <a:gdLst/>
              <a:ahLst/>
              <a:cxnLst/>
              <a:rect l="l" t="t" r="r" b="b"/>
              <a:pathLst>
                <a:path w="8225155" h="0">
                  <a:moveTo>
                    <a:pt x="0" y="0"/>
                  </a:moveTo>
                  <a:lnTo>
                    <a:pt x="4075529" y="0"/>
                  </a:lnTo>
                </a:path>
                <a:path w="8225155" h="0">
                  <a:moveTo>
                    <a:pt x="4655097" y="0"/>
                  </a:moveTo>
                  <a:lnTo>
                    <a:pt x="822490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0" name="object 100" descr=""/>
          <p:cNvSpPr txBox="1"/>
          <p:nvPr/>
        </p:nvSpPr>
        <p:spPr>
          <a:xfrm>
            <a:off x="1411943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1" name="object 101" descr=""/>
          <p:cNvSpPr txBox="1"/>
          <p:nvPr/>
        </p:nvSpPr>
        <p:spPr>
          <a:xfrm>
            <a:off x="1925999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2" name="object 102" descr=""/>
          <p:cNvSpPr txBox="1"/>
          <p:nvPr/>
        </p:nvSpPr>
        <p:spPr>
          <a:xfrm>
            <a:off x="2440056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3" name="object 103" descr=""/>
          <p:cNvSpPr txBox="1"/>
          <p:nvPr/>
        </p:nvSpPr>
        <p:spPr>
          <a:xfrm>
            <a:off x="3982225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4" name="object 104" descr=""/>
          <p:cNvSpPr txBox="1"/>
          <p:nvPr/>
        </p:nvSpPr>
        <p:spPr>
          <a:xfrm>
            <a:off x="4496281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5" name="object 105" descr=""/>
          <p:cNvSpPr txBox="1"/>
          <p:nvPr/>
        </p:nvSpPr>
        <p:spPr>
          <a:xfrm>
            <a:off x="6552507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6" name="object 106" descr=""/>
          <p:cNvSpPr txBox="1"/>
          <p:nvPr/>
        </p:nvSpPr>
        <p:spPr>
          <a:xfrm>
            <a:off x="7066563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7" name="object 107" descr=""/>
          <p:cNvSpPr txBox="1"/>
          <p:nvPr/>
        </p:nvSpPr>
        <p:spPr>
          <a:xfrm>
            <a:off x="7580620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8" name="object 108" descr=""/>
          <p:cNvSpPr txBox="1"/>
          <p:nvPr/>
        </p:nvSpPr>
        <p:spPr>
          <a:xfrm>
            <a:off x="8094677" y="4181344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9" name="object 109" descr=""/>
          <p:cNvSpPr txBox="1"/>
          <p:nvPr/>
        </p:nvSpPr>
        <p:spPr>
          <a:xfrm>
            <a:off x="432442" y="4022594"/>
            <a:ext cx="1809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0" name="object 110" descr=""/>
          <p:cNvSpPr txBox="1"/>
          <p:nvPr/>
        </p:nvSpPr>
        <p:spPr>
          <a:xfrm>
            <a:off x="366561" y="3503080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20%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1" name="object 111" descr=""/>
          <p:cNvSpPr txBox="1"/>
          <p:nvPr/>
        </p:nvSpPr>
        <p:spPr>
          <a:xfrm>
            <a:off x="366561" y="2983567"/>
            <a:ext cx="2451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latin typeface="Calibri"/>
                <a:cs typeface="Calibri"/>
              </a:rPr>
              <a:t>40%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2" name="object 112" descr=""/>
          <p:cNvSpPr txBox="1"/>
          <p:nvPr/>
        </p:nvSpPr>
        <p:spPr>
          <a:xfrm>
            <a:off x="300680" y="1425026"/>
            <a:ext cx="311150" cy="1217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1000" spc="-20">
                <a:latin typeface="Calibri"/>
                <a:cs typeface="Calibri"/>
              </a:rPr>
              <a:t>100%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10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000" spc="-25">
                <a:latin typeface="Calibri"/>
                <a:cs typeface="Calibri"/>
              </a:rPr>
              <a:t>80%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10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1000" spc="-25">
                <a:latin typeface="Calibri"/>
                <a:cs typeface="Calibri"/>
              </a:rPr>
              <a:t>60%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3" name="object 113" descr=""/>
          <p:cNvSpPr txBox="1"/>
          <p:nvPr/>
        </p:nvSpPr>
        <p:spPr>
          <a:xfrm>
            <a:off x="2880463" y="4128285"/>
            <a:ext cx="1095375" cy="47752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515"/>
              </a:spcBef>
              <a:tabLst>
                <a:tab pos="600075" algn="l"/>
              </a:tabLst>
            </a:pPr>
            <a:r>
              <a:rPr dirty="0" sz="1000" spc="-25">
                <a:latin typeface="Calibri"/>
                <a:cs typeface="Calibri"/>
              </a:rPr>
              <a:t>24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25">
                <a:latin typeface="Calibri"/>
                <a:cs typeface="Calibri"/>
              </a:rPr>
              <a:t>25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Insignificant</a:t>
            </a:r>
            <a:r>
              <a:rPr dirty="0" sz="12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PPM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4" name="object 114" descr=""/>
          <p:cNvSpPr/>
          <p:nvPr/>
        </p:nvSpPr>
        <p:spPr>
          <a:xfrm>
            <a:off x="2771243" y="4465587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91439" y="91439"/>
                </a:moveTo>
                <a:lnTo>
                  <a:pt x="0" y="91439"/>
                </a:lnTo>
                <a:lnTo>
                  <a:pt x="0" y="0"/>
                </a:lnTo>
                <a:lnTo>
                  <a:pt x="91439" y="0"/>
                </a:lnTo>
                <a:lnTo>
                  <a:pt x="91439" y="9143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 descr=""/>
          <p:cNvSpPr txBox="1"/>
          <p:nvPr/>
        </p:nvSpPr>
        <p:spPr>
          <a:xfrm>
            <a:off x="4282451" y="4397414"/>
            <a:ext cx="9620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Moderate</a:t>
            </a:r>
            <a:r>
              <a:rPr dirty="0" sz="1200" spc="-7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PPM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6" name="object 116" descr=""/>
          <p:cNvSpPr/>
          <p:nvPr/>
        </p:nvSpPr>
        <p:spPr>
          <a:xfrm>
            <a:off x="4173230" y="4465587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91439" y="91439"/>
                </a:moveTo>
                <a:lnTo>
                  <a:pt x="0" y="91439"/>
                </a:lnTo>
                <a:lnTo>
                  <a:pt x="0" y="0"/>
                </a:lnTo>
                <a:lnTo>
                  <a:pt x="91439" y="0"/>
                </a:lnTo>
                <a:lnTo>
                  <a:pt x="91439" y="9143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 descr=""/>
          <p:cNvSpPr/>
          <p:nvPr/>
        </p:nvSpPr>
        <p:spPr>
          <a:xfrm>
            <a:off x="5443132" y="4465587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91439" y="91439"/>
                </a:moveTo>
                <a:lnTo>
                  <a:pt x="0" y="91439"/>
                </a:lnTo>
                <a:lnTo>
                  <a:pt x="0" y="0"/>
                </a:lnTo>
                <a:lnTo>
                  <a:pt x="91439" y="0"/>
                </a:lnTo>
                <a:lnTo>
                  <a:pt x="91439" y="914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40839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Prediction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10"/>
              <a:t>Prosthesis-Patient</a:t>
            </a:r>
            <a:r>
              <a:rPr dirty="0" spc="-50"/>
              <a:t> </a:t>
            </a:r>
            <a:r>
              <a:rPr dirty="0" spc="-10"/>
              <a:t>Mismatch</a:t>
            </a:r>
          </a:p>
        </p:txBody>
      </p:sp>
      <p:sp>
        <p:nvSpPr>
          <p:cNvPr id="119" name="object 119" descr=""/>
          <p:cNvSpPr/>
          <p:nvPr/>
        </p:nvSpPr>
        <p:spPr>
          <a:xfrm>
            <a:off x="5473370" y="1384591"/>
            <a:ext cx="3303904" cy="10795"/>
          </a:xfrm>
          <a:custGeom>
            <a:avLst/>
            <a:gdLst/>
            <a:ahLst/>
            <a:cxnLst/>
            <a:rect l="l" t="t" r="r" b="b"/>
            <a:pathLst>
              <a:path w="3303904" h="10794">
                <a:moveTo>
                  <a:pt x="3303790" y="0"/>
                </a:moveTo>
                <a:lnTo>
                  <a:pt x="3245053" y="0"/>
                </a:lnTo>
                <a:lnTo>
                  <a:pt x="0" y="0"/>
                </a:lnTo>
                <a:lnTo>
                  <a:pt x="0" y="10668"/>
                </a:lnTo>
                <a:lnTo>
                  <a:pt x="3245053" y="10668"/>
                </a:lnTo>
                <a:lnTo>
                  <a:pt x="3303790" y="10668"/>
                </a:lnTo>
                <a:lnTo>
                  <a:pt x="3303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 descr=""/>
          <p:cNvSpPr txBox="1"/>
          <p:nvPr/>
        </p:nvSpPr>
        <p:spPr>
          <a:xfrm>
            <a:off x="5435278" y="1181639"/>
            <a:ext cx="343407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Indexed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Perimeter-</a:t>
            </a:r>
            <a:r>
              <a:rPr dirty="0" sz="1400">
                <a:latin typeface="Calibri"/>
                <a:cs typeface="Calibri"/>
              </a:rPr>
              <a:t>Derived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Diameter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(mm/m</a:t>
            </a:r>
            <a:r>
              <a:rPr dirty="0" baseline="24691" sz="1350" spc="-15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1" name="object 121" descr=""/>
          <p:cNvSpPr/>
          <p:nvPr/>
        </p:nvSpPr>
        <p:spPr>
          <a:xfrm>
            <a:off x="8777164" y="1384585"/>
            <a:ext cx="53975" cy="10795"/>
          </a:xfrm>
          <a:custGeom>
            <a:avLst/>
            <a:gdLst/>
            <a:ahLst/>
            <a:cxnLst/>
            <a:rect l="l" t="t" r="r" b="b"/>
            <a:pathLst>
              <a:path w="53975" h="10794">
                <a:moveTo>
                  <a:pt x="53975" y="10668"/>
                </a:moveTo>
                <a:lnTo>
                  <a:pt x="0" y="10668"/>
                </a:lnTo>
                <a:lnTo>
                  <a:pt x="0" y="0"/>
                </a:lnTo>
                <a:lnTo>
                  <a:pt x="53975" y="0"/>
                </a:lnTo>
                <a:lnTo>
                  <a:pt x="53975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 descr=""/>
          <p:cNvSpPr txBox="1"/>
          <p:nvPr/>
        </p:nvSpPr>
        <p:spPr>
          <a:xfrm>
            <a:off x="1568614" y="1168935"/>
            <a:ext cx="24999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Perimeter-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Derived</a:t>
            </a:r>
            <a:r>
              <a:rPr dirty="0" u="sng" sz="14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Diameter</a:t>
            </a:r>
            <a:r>
              <a:rPr dirty="0" u="sng" sz="14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(mm)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3" name="object 123" descr=""/>
          <p:cNvSpPr txBox="1"/>
          <p:nvPr/>
        </p:nvSpPr>
        <p:spPr>
          <a:xfrm>
            <a:off x="827973" y="4181344"/>
            <a:ext cx="281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8333" sz="1500" spc="-60">
                <a:latin typeface="Calibri"/>
                <a:cs typeface="Calibri"/>
              </a:rPr>
              <a:t>_</a:t>
            </a:r>
            <a:r>
              <a:rPr dirty="0" sz="1000" spc="-40">
                <a:latin typeface="Calibri"/>
                <a:cs typeface="Calibri"/>
              </a:rPr>
              <a:t>&lt;20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4" name="object 124" descr=""/>
          <p:cNvSpPr txBox="1"/>
          <p:nvPr/>
        </p:nvSpPr>
        <p:spPr>
          <a:xfrm>
            <a:off x="8549868" y="4181344"/>
            <a:ext cx="2705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5555" sz="1500" spc="-104">
                <a:latin typeface="Calibri"/>
                <a:cs typeface="Calibri"/>
              </a:rPr>
              <a:t>_</a:t>
            </a:r>
            <a:r>
              <a:rPr dirty="0" sz="1000" spc="-70">
                <a:latin typeface="Calibri"/>
                <a:cs typeface="Calibri"/>
              </a:rPr>
              <a:t>&gt;16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5" name="object 125" descr=""/>
          <p:cNvSpPr txBox="1"/>
          <p:nvPr/>
        </p:nvSpPr>
        <p:spPr>
          <a:xfrm>
            <a:off x="5432642" y="4128285"/>
            <a:ext cx="908685" cy="47752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515"/>
              </a:spcBef>
              <a:tabLst>
                <a:tab pos="617855" algn="l"/>
              </a:tabLst>
            </a:pPr>
            <a:r>
              <a:rPr dirty="0" baseline="8333" sz="1500" spc="-30">
                <a:latin typeface="Calibri"/>
                <a:cs typeface="Calibri"/>
              </a:rPr>
              <a:t>_</a:t>
            </a:r>
            <a:r>
              <a:rPr dirty="0" sz="1000" spc="-20">
                <a:latin typeface="Calibri"/>
                <a:cs typeface="Calibri"/>
              </a:rPr>
              <a:t>&lt;10</a:t>
            </a:r>
            <a:r>
              <a:rPr dirty="0" sz="1000">
                <a:latin typeface="Calibri"/>
                <a:cs typeface="Calibri"/>
              </a:rPr>
              <a:t>	</a:t>
            </a:r>
            <a:r>
              <a:rPr dirty="0" sz="1000" spc="-25"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  <a:p>
            <a:pPr marL="132080">
              <a:lnSpc>
                <a:spcPct val="100000"/>
              </a:lnSpc>
              <a:spcBef>
                <a:spcPts val="505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Severe</a:t>
            </a:r>
            <a:r>
              <a:rPr dirty="0" sz="1200" spc="-6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PPM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6" name="object 126" descr=""/>
          <p:cNvSpPr txBox="1"/>
          <p:nvPr/>
        </p:nvSpPr>
        <p:spPr>
          <a:xfrm>
            <a:off x="325806" y="729945"/>
            <a:ext cx="850709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 i="1">
                <a:latin typeface="Calibri"/>
                <a:cs typeface="Calibri"/>
              </a:rPr>
              <a:t>Percent</a:t>
            </a:r>
            <a:r>
              <a:rPr dirty="0" sz="1700" spc="-50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of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subjects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with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PPM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changes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with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spc="-10" i="1">
                <a:latin typeface="Calibri"/>
                <a:cs typeface="Calibri"/>
              </a:rPr>
              <a:t>indexed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spc="-20" i="1">
                <a:latin typeface="Calibri"/>
                <a:cs typeface="Calibri"/>
              </a:rPr>
              <a:t>diameter,</a:t>
            </a:r>
            <a:r>
              <a:rPr dirty="0" sz="1700" spc="-40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but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i="1">
                <a:latin typeface="Calibri"/>
                <a:cs typeface="Calibri"/>
              </a:rPr>
              <a:t>not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spc="-20" i="1">
                <a:latin typeface="Calibri"/>
                <a:cs typeface="Calibri"/>
              </a:rPr>
              <a:t>perimeter-</a:t>
            </a:r>
            <a:r>
              <a:rPr dirty="0" sz="1700" i="1">
                <a:latin typeface="Calibri"/>
                <a:cs typeface="Calibri"/>
              </a:rPr>
              <a:t>derived</a:t>
            </a:r>
            <a:r>
              <a:rPr dirty="0" sz="1700" spc="-45" i="1">
                <a:latin typeface="Calibri"/>
                <a:cs typeface="Calibri"/>
              </a:rPr>
              <a:t> </a:t>
            </a:r>
            <a:r>
              <a:rPr dirty="0" sz="1700" spc="-10" i="1">
                <a:latin typeface="Calibri"/>
                <a:cs typeface="Calibri"/>
              </a:rPr>
              <a:t>diameter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27" name="object 127" descr=""/>
          <p:cNvGrpSpPr/>
          <p:nvPr/>
        </p:nvGrpSpPr>
        <p:grpSpPr>
          <a:xfrm>
            <a:off x="4789413" y="1143000"/>
            <a:ext cx="2119630" cy="3289300"/>
            <a:chOff x="4789413" y="1143000"/>
            <a:chExt cx="2119630" cy="3289300"/>
          </a:xfrm>
        </p:grpSpPr>
        <p:sp>
          <p:nvSpPr>
            <p:cNvPr id="128" name="object 128" descr=""/>
            <p:cNvSpPr/>
            <p:nvPr/>
          </p:nvSpPr>
          <p:spPr>
            <a:xfrm>
              <a:off x="4789413" y="1368403"/>
              <a:ext cx="579755" cy="2871470"/>
            </a:xfrm>
            <a:custGeom>
              <a:avLst/>
              <a:gdLst/>
              <a:ahLst/>
              <a:cxnLst/>
              <a:rect l="l" t="t" r="r" b="b"/>
              <a:pathLst>
                <a:path w="579754" h="2871470">
                  <a:moveTo>
                    <a:pt x="579568" y="2871088"/>
                  </a:moveTo>
                  <a:lnTo>
                    <a:pt x="0" y="2871088"/>
                  </a:lnTo>
                  <a:lnTo>
                    <a:pt x="0" y="0"/>
                  </a:lnTo>
                  <a:lnTo>
                    <a:pt x="579568" y="0"/>
                  </a:lnTo>
                  <a:lnTo>
                    <a:pt x="579568" y="28710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9" name="object 12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700" y="1143000"/>
              <a:ext cx="203200" cy="3289300"/>
            </a:xfrm>
            <a:prstGeom prst="rect">
              <a:avLst/>
            </a:prstGeom>
          </p:spPr>
        </p:pic>
        <p:sp>
          <p:nvSpPr>
            <p:cNvPr id="130" name="object 130" descr=""/>
            <p:cNvSpPr/>
            <p:nvPr/>
          </p:nvSpPr>
          <p:spPr>
            <a:xfrm>
              <a:off x="5072396" y="1229127"/>
              <a:ext cx="0" cy="3094990"/>
            </a:xfrm>
            <a:custGeom>
              <a:avLst/>
              <a:gdLst/>
              <a:ahLst/>
              <a:cxnLst/>
              <a:rect l="l" t="t" r="r" b="b"/>
              <a:pathLst>
                <a:path w="0" h="3094990">
                  <a:moveTo>
                    <a:pt x="0" y="0"/>
                  </a:moveTo>
                  <a:lnTo>
                    <a:pt x="0" y="3094483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1" name="object 13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08600" y="2844800"/>
              <a:ext cx="1600200" cy="177800"/>
            </a:xfrm>
            <a:prstGeom prst="rect">
              <a:avLst/>
            </a:prstGeom>
          </p:spPr>
        </p:pic>
        <p:sp>
          <p:nvSpPr>
            <p:cNvPr id="132" name="object 132" descr=""/>
            <p:cNvSpPr/>
            <p:nvPr/>
          </p:nvSpPr>
          <p:spPr>
            <a:xfrm>
              <a:off x="5461851" y="2920408"/>
              <a:ext cx="1316990" cy="0"/>
            </a:xfrm>
            <a:custGeom>
              <a:avLst/>
              <a:gdLst/>
              <a:ahLst/>
              <a:cxnLst/>
              <a:rect l="l" t="t" r="r" b="b"/>
              <a:pathLst>
                <a:path w="1316990" h="0">
                  <a:moveTo>
                    <a:pt x="0" y="0"/>
                  </a:moveTo>
                  <a:lnTo>
                    <a:pt x="1316618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5404701" y="2882315"/>
              <a:ext cx="1431290" cy="76200"/>
            </a:xfrm>
            <a:custGeom>
              <a:avLst/>
              <a:gdLst/>
              <a:ahLst/>
              <a:cxnLst/>
              <a:rect l="l" t="t" r="r" b="b"/>
              <a:pathLst>
                <a:path w="143129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  <a:path w="1431290" h="76200">
                  <a:moveTo>
                    <a:pt x="1430909" y="38100"/>
                  </a:moveTo>
                  <a:lnTo>
                    <a:pt x="1354709" y="0"/>
                  </a:lnTo>
                  <a:lnTo>
                    <a:pt x="1354709" y="76200"/>
                  </a:lnTo>
                  <a:lnTo>
                    <a:pt x="1430909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4" name="object 134" descr=""/>
          <p:cNvSpPr txBox="1"/>
          <p:nvPr/>
        </p:nvSpPr>
        <p:spPr>
          <a:xfrm>
            <a:off x="5479765" y="2980527"/>
            <a:ext cx="1280795" cy="307975"/>
          </a:xfrm>
          <a:prstGeom prst="rect">
            <a:avLst/>
          </a:prstGeom>
          <a:solidFill>
            <a:srgbClr val="F2DCDB"/>
          </a:solidFill>
        </p:spPr>
        <p:txBody>
          <a:bodyPr wrap="square" lIns="0" tIns="34290" rIns="0" bIns="0" rtlCol="0" vert="horz">
            <a:spAutoFit/>
          </a:bodyPr>
          <a:lstStyle/>
          <a:p>
            <a:pPr marL="126364">
              <a:lnSpc>
                <a:spcPct val="100000"/>
              </a:lnSpc>
              <a:spcBef>
                <a:spcPts val="270"/>
              </a:spcBef>
            </a:pPr>
            <a:r>
              <a:rPr dirty="0" sz="1400" spc="-10">
                <a:latin typeface="Calibri"/>
                <a:cs typeface="Calibri"/>
              </a:rPr>
              <a:t>Increased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Risk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35" name="object 135" descr=""/>
          <p:cNvGrpSpPr/>
          <p:nvPr/>
        </p:nvGrpSpPr>
        <p:grpSpPr>
          <a:xfrm>
            <a:off x="6845300" y="2463800"/>
            <a:ext cx="2108200" cy="424815"/>
            <a:chOff x="6845300" y="2463800"/>
            <a:chExt cx="2108200" cy="424815"/>
          </a:xfrm>
        </p:grpSpPr>
        <p:pic>
          <p:nvPicPr>
            <p:cNvPr id="136" name="object 13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45300" y="2463800"/>
              <a:ext cx="2108200" cy="177800"/>
            </a:xfrm>
            <a:prstGeom prst="rect">
              <a:avLst/>
            </a:prstGeom>
          </p:spPr>
        </p:pic>
        <p:sp>
          <p:nvSpPr>
            <p:cNvPr id="137" name="object 137" descr=""/>
            <p:cNvSpPr/>
            <p:nvPr/>
          </p:nvSpPr>
          <p:spPr>
            <a:xfrm>
              <a:off x="6995080" y="2546940"/>
              <a:ext cx="1819910" cy="0"/>
            </a:xfrm>
            <a:custGeom>
              <a:avLst/>
              <a:gdLst/>
              <a:ahLst/>
              <a:cxnLst/>
              <a:rect l="l" t="t" r="r" b="b"/>
              <a:pathLst>
                <a:path w="1819909" h="0">
                  <a:moveTo>
                    <a:pt x="0" y="0"/>
                  </a:moveTo>
                  <a:lnTo>
                    <a:pt x="1819561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6937921" y="2508846"/>
              <a:ext cx="1934210" cy="76200"/>
            </a:xfrm>
            <a:custGeom>
              <a:avLst/>
              <a:gdLst/>
              <a:ahLst/>
              <a:cxnLst/>
              <a:rect l="l" t="t" r="r" b="b"/>
              <a:pathLst>
                <a:path w="193420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  <a:path w="1934209" h="76200">
                  <a:moveTo>
                    <a:pt x="1933867" y="38100"/>
                  </a:moveTo>
                  <a:lnTo>
                    <a:pt x="1857667" y="0"/>
                  </a:lnTo>
                  <a:lnTo>
                    <a:pt x="1857667" y="76200"/>
                  </a:lnTo>
                  <a:lnTo>
                    <a:pt x="1933867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7288596" y="2588162"/>
              <a:ext cx="1245870" cy="300355"/>
            </a:xfrm>
            <a:custGeom>
              <a:avLst/>
              <a:gdLst/>
              <a:ahLst/>
              <a:cxnLst/>
              <a:rect l="l" t="t" r="r" b="b"/>
              <a:pathLst>
                <a:path w="1245870" h="300355">
                  <a:moveTo>
                    <a:pt x="1245314" y="300082"/>
                  </a:moveTo>
                  <a:lnTo>
                    <a:pt x="0" y="300082"/>
                  </a:lnTo>
                  <a:lnTo>
                    <a:pt x="0" y="0"/>
                  </a:lnTo>
                  <a:lnTo>
                    <a:pt x="1245314" y="0"/>
                  </a:lnTo>
                  <a:lnTo>
                    <a:pt x="1245314" y="300082"/>
                  </a:lnTo>
                  <a:close/>
                </a:path>
              </a:pathLst>
            </a:custGeom>
            <a:solidFill>
              <a:srgbClr val="EBF1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0" name="object 140" descr=""/>
          <p:cNvSpPr txBox="1"/>
          <p:nvPr/>
        </p:nvSpPr>
        <p:spPr>
          <a:xfrm>
            <a:off x="7288596" y="2588162"/>
            <a:ext cx="1245870" cy="30035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270"/>
              </a:spcBef>
            </a:pPr>
            <a:r>
              <a:rPr dirty="0" sz="1350" spc="-10">
                <a:latin typeface="Calibri"/>
                <a:cs typeface="Calibri"/>
              </a:rPr>
              <a:t>Decreased</a:t>
            </a:r>
            <a:r>
              <a:rPr dirty="0" sz="1350" spc="-15">
                <a:latin typeface="Calibri"/>
                <a:cs typeface="Calibri"/>
              </a:rPr>
              <a:t> </a:t>
            </a:r>
            <a:r>
              <a:rPr dirty="0" sz="1350" spc="-20">
                <a:latin typeface="Calibri"/>
                <a:cs typeface="Calibri"/>
              </a:rPr>
              <a:t>Risk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41" name="object 14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Michael Reardon</dc:creator>
  <dc:subject>TAVI hotline: long-term registry data</dc:subject>
  <dc:title>Redefining small aortic annulus in patients receiving a self-expanding transcatheter aortic valve</dc:title>
  <dcterms:created xsi:type="dcterms:W3CDTF">2024-05-16T22:24:20Z</dcterms:created>
  <dcterms:modified xsi:type="dcterms:W3CDTF">2024-05-16T22:24:20Z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2015-11-16T00:00:00Z</vt:filetime>
  </property>
  <property fmtid="{D5CDD505-2E9C-101B-9397-08002B2CF9AE}" pid="3" name="Creator">
    <vt:lpwstr>europcr2024</vt:lpwstr>
  </property>
  <property fmtid="{D5CDD505-2E9C-101B-9397-08002B2CF9AE}" pid="4" name="LastSaved">
    <vt:filetime>2024-05-16T00:00:00Z</vt:filetime>
  </property>
  <property fmtid="{D5CDD505-2E9C-101B-9397-08002B2CF9AE}" pid="5" name="Producer">
    <vt:lpwstr>Aspose.Slides for .NET 23.12; modified using iTextSharp™ 5.5.13.3 ©2000-2022 iText Group NV (AGPL-version)</vt:lpwstr>
  </property>
</Properties>
</file>