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575" y="401320"/>
            <a:ext cx="8070850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575" y="972754"/>
            <a:ext cx="3562985" cy="298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3984" y="790991"/>
            <a:ext cx="333756" cy="559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6719" y="944244"/>
            <a:ext cx="8717279" cy="88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1009" y="971550"/>
            <a:ext cx="8682990" cy="0"/>
          </a:xfrm>
          <a:custGeom>
            <a:avLst/>
            <a:gdLst/>
            <a:ahLst/>
            <a:cxnLst/>
            <a:rect l="l" t="t" r="r" b="b"/>
            <a:pathLst>
              <a:path w="8682990">
                <a:moveTo>
                  <a:pt x="0" y="0"/>
                </a:moveTo>
                <a:lnTo>
                  <a:pt x="8682989" y="0"/>
                </a:lnTo>
              </a:path>
            </a:pathLst>
          </a:custGeom>
          <a:ln w="25400">
            <a:solidFill>
              <a:srgbClr val="37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854" y="401320"/>
            <a:ext cx="8162290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72C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8458" y="1071562"/>
            <a:ext cx="4847082" cy="112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1804" y="665416"/>
            <a:ext cx="4707255" cy="17151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21920" algn="r">
              <a:lnSpc>
                <a:spcPct val="98300"/>
              </a:lnSpc>
              <a:spcBef>
                <a:spcPts val="180"/>
              </a:spcBef>
            </a:pPr>
            <a:r>
              <a:rPr dirty="0"/>
              <a:t>Effects </a:t>
            </a:r>
            <a:r>
              <a:rPr spc="15" dirty="0"/>
              <a:t>of</a:t>
            </a:r>
            <a:r>
              <a:rPr spc="-125" dirty="0"/>
              <a:t> </a:t>
            </a:r>
            <a:r>
              <a:rPr spc="-5" dirty="0"/>
              <a:t>Sacubitril/Valsartan</a:t>
            </a:r>
            <a:r>
              <a:rPr spc="-210" dirty="0"/>
              <a:t> </a:t>
            </a:r>
            <a:r>
              <a:rPr spc="20" dirty="0"/>
              <a:t>on </a:t>
            </a:r>
            <a:r>
              <a:rPr spc="5" dirty="0"/>
              <a:t> </a:t>
            </a:r>
            <a:r>
              <a:rPr spc="-10" dirty="0"/>
              <a:t>N-Terminal</a:t>
            </a:r>
            <a:r>
              <a:rPr spc="-170" dirty="0"/>
              <a:t> </a:t>
            </a:r>
            <a:r>
              <a:rPr dirty="0"/>
              <a:t>Pro-B-Type</a:t>
            </a:r>
            <a:r>
              <a:rPr spc="-215" dirty="0"/>
              <a:t> </a:t>
            </a:r>
            <a:r>
              <a:rPr spc="5" dirty="0"/>
              <a:t>Natriuretic  </a:t>
            </a:r>
            <a:r>
              <a:rPr spc="15" dirty="0"/>
              <a:t>Peptide </a:t>
            </a:r>
            <a:r>
              <a:rPr spc="10" dirty="0"/>
              <a:t>in </a:t>
            </a:r>
            <a:r>
              <a:rPr spc="-5" dirty="0"/>
              <a:t>Heart</a:t>
            </a:r>
            <a:r>
              <a:rPr spc="-235" dirty="0"/>
              <a:t> </a:t>
            </a:r>
            <a:r>
              <a:rPr spc="15" dirty="0"/>
              <a:t>Failure</a:t>
            </a:r>
            <a:r>
              <a:rPr spc="-195" dirty="0"/>
              <a:t> </a:t>
            </a:r>
            <a:r>
              <a:rPr spc="10" dirty="0"/>
              <a:t>with </a:t>
            </a:r>
            <a:r>
              <a:rPr spc="5" dirty="0"/>
              <a:t> </a:t>
            </a:r>
            <a:r>
              <a:rPr spc="-5" dirty="0"/>
              <a:t>Preserved </a:t>
            </a:r>
            <a:r>
              <a:rPr spc="10" dirty="0"/>
              <a:t>Ejection</a:t>
            </a:r>
            <a:r>
              <a:rPr spc="-150" dirty="0"/>
              <a:t> </a:t>
            </a:r>
            <a:r>
              <a:rPr spc="10" dirty="0"/>
              <a:t>Fraction</a:t>
            </a:r>
          </a:p>
        </p:txBody>
      </p:sp>
      <p:sp>
        <p:nvSpPr>
          <p:cNvPr id="4" name="object 4"/>
          <p:cNvSpPr/>
          <p:nvPr/>
        </p:nvSpPr>
        <p:spPr>
          <a:xfrm>
            <a:off x="4800600" y="2560320"/>
            <a:ext cx="2358390" cy="621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4900" y="2827020"/>
            <a:ext cx="2129790" cy="240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00" y="2560320"/>
            <a:ext cx="2438399" cy="621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859" y="2766060"/>
            <a:ext cx="1863089" cy="621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5559" y="2766060"/>
            <a:ext cx="697230" cy="6210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2766060"/>
            <a:ext cx="2514599" cy="6210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9720" y="2971800"/>
            <a:ext cx="3764279" cy="621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2540" y="3177539"/>
            <a:ext cx="2099310" cy="6210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8459" y="3177539"/>
            <a:ext cx="857250" cy="621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2319" y="3177539"/>
            <a:ext cx="2011679" cy="6210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200" y="3383279"/>
            <a:ext cx="4114799" cy="6210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5859" y="3589020"/>
            <a:ext cx="4168139" cy="6210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13020" y="3794759"/>
            <a:ext cx="2076450" cy="6210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36080" y="3794759"/>
            <a:ext cx="1253490" cy="6210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36180" y="3794759"/>
            <a:ext cx="506729" cy="6210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9519" y="3794759"/>
            <a:ext cx="1554479" cy="6210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23659" y="4259579"/>
            <a:ext cx="2720339" cy="5981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0940" y="4488179"/>
            <a:ext cx="582929" cy="598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65719" y="4488179"/>
            <a:ext cx="1478279" cy="5981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17515" y="2722879"/>
            <a:ext cx="4058285" cy="21666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7960" marR="5080" indent="-175895" algn="r">
              <a:lnSpc>
                <a:spcPct val="90100"/>
              </a:lnSpc>
              <a:spcBef>
                <a:spcPts val="275"/>
              </a:spcBef>
            </a:pPr>
            <a:r>
              <a:rPr sz="1500" b="1" u="heavy" spc="10" dirty="0">
                <a:solidFill>
                  <a:srgbClr val="372C83"/>
                </a:solidFill>
                <a:uFill>
                  <a:solidFill>
                    <a:srgbClr val="372C83"/>
                  </a:solidFill>
                </a:uFill>
                <a:latin typeface="Arial Narrow"/>
                <a:cs typeface="Arial Narrow"/>
              </a:rPr>
              <a:t>Jonathan </a:t>
            </a:r>
            <a:r>
              <a:rPr sz="1500" b="1" u="heavy" dirty="0">
                <a:solidFill>
                  <a:srgbClr val="372C83"/>
                </a:solidFill>
                <a:uFill>
                  <a:solidFill>
                    <a:srgbClr val="372C83"/>
                  </a:solidFill>
                </a:uFill>
                <a:latin typeface="Arial Narrow"/>
                <a:cs typeface="Arial Narrow"/>
              </a:rPr>
              <a:t>W </a:t>
            </a:r>
            <a:r>
              <a:rPr sz="1500" b="1" u="heavy" spc="10" dirty="0">
                <a:solidFill>
                  <a:srgbClr val="372C83"/>
                </a:solidFill>
                <a:uFill>
                  <a:solidFill>
                    <a:srgbClr val="372C83"/>
                  </a:solidFill>
                </a:uFill>
                <a:latin typeface="Arial Narrow"/>
                <a:cs typeface="Arial Narrow"/>
              </a:rPr>
              <a:t>Cunningham</a:t>
            </a:r>
            <a:r>
              <a:rPr sz="1500" spc="10" dirty="0">
                <a:solidFill>
                  <a:srgbClr val="372C83"/>
                </a:solidFill>
                <a:latin typeface="Arial Narrow"/>
                <a:cs typeface="Arial Narrow"/>
              </a:rPr>
              <a:t>,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Muthiah</a:t>
            </a:r>
            <a:r>
              <a:rPr sz="1500" spc="-22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30" dirty="0">
                <a:solidFill>
                  <a:srgbClr val="372C83"/>
                </a:solidFill>
                <a:latin typeface="Arial Narrow"/>
                <a:cs typeface="Arial Narrow"/>
              </a:rPr>
              <a:t>Vaduganathan,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372C83"/>
                </a:solidFill>
                <a:latin typeface="Arial Narrow"/>
                <a:cs typeface="Arial Narrow"/>
              </a:rPr>
              <a:t>Brian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Claggett,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Michael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R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Zile, Inder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S </a:t>
            </a:r>
            <a:r>
              <a:rPr sz="1500" spc="-25" dirty="0">
                <a:solidFill>
                  <a:srgbClr val="372C83"/>
                </a:solidFill>
                <a:latin typeface="Arial Narrow"/>
                <a:cs typeface="Arial Narrow"/>
              </a:rPr>
              <a:t>Anand,</a:t>
            </a:r>
            <a:r>
              <a:rPr sz="1500" spc="12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Milton</a:t>
            </a:r>
            <a:r>
              <a:rPr sz="1500" spc="11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Packer,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Faiez Zannad, </a:t>
            </a:r>
            <a:r>
              <a:rPr sz="1500" spc="-25" dirty="0">
                <a:solidFill>
                  <a:srgbClr val="372C83"/>
                </a:solidFill>
                <a:latin typeface="Arial Narrow"/>
                <a:cs typeface="Arial Narrow"/>
              </a:rPr>
              <a:t>Carolyn SP </a:t>
            </a:r>
            <a:r>
              <a:rPr sz="1500" spc="-30" dirty="0">
                <a:solidFill>
                  <a:srgbClr val="372C83"/>
                </a:solidFill>
                <a:latin typeface="Arial Narrow"/>
                <a:cs typeface="Arial Narrow"/>
              </a:rPr>
              <a:t>Lam,</a:t>
            </a:r>
            <a:r>
              <a:rPr sz="1500" spc="-204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Stefan</a:t>
            </a:r>
            <a:r>
              <a:rPr sz="1500" spc="5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Janssens,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Pardeep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S </a:t>
            </a:r>
            <a:r>
              <a:rPr sz="1500" spc="-25" dirty="0">
                <a:solidFill>
                  <a:srgbClr val="372C83"/>
                </a:solidFill>
                <a:latin typeface="Arial Narrow"/>
                <a:cs typeface="Arial Narrow"/>
              </a:rPr>
              <a:t>Jhund,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Lars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Kober, Jean Rouleau,</a:t>
            </a:r>
            <a:r>
              <a:rPr sz="1500" spc="-4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Sanjiv</a:t>
            </a:r>
            <a:r>
              <a:rPr sz="1500" spc="13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J  </a:t>
            </a:r>
            <a:r>
              <a:rPr sz="1500" spc="-30" dirty="0">
                <a:solidFill>
                  <a:srgbClr val="372C83"/>
                </a:solidFill>
                <a:latin typeface="Arial Narrow"/>
                <a:cs typeface="Arial Narrow"/>
              </a:rPr>
              <a:t>Shah,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Vijay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K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Chopra,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Victor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C </a:t>
            </a:r>
            <a:r>
              <a:rPr sz="1500" spc="-30" dirty="0">
                <a:solidFill>
                  <a:srgbClr val="372C83"/>
                </a:solidFill>
                <a:latin typeface="Arial Narrow"/>
                <a:cs typeface="Arial Narrow"/>
              </a:rPr>
              <a:t>Shi, </a:t>
            </a:r>
            <a:r>
              <a:rPr sz="1500" spc="-10" dirty="0">
                <a:solidFill>
                  <a:srgbClr val="372C83"/>
                </a:solidFill>
                <a:latin typeface="Arial Narrow"/>
                <a:cs typeface="Arial Narrow"/>
              </a:rPr>
              <a:t>Martin</a:t>
            </a:r>
            <a:r>
              <a:rPr sz="1500" spc="-10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P</a:t>
            </a:r>
            <a:r>
              <a:rPr sz="1500" spc="-2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Lefkowitz,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5" dirty="0">
                <a:solidFill>
                  <a:srgbClr val="372C83"/>
                </a:solidFill>
                <a:latin typeface="Arial Narrow"/>
                <a:cs typeface="Arial Narrow"/>
              </a:rPr>
              <a:t>Margaret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F </a:t>
            </a:r>
            <a:r>
              <a:rPr sz="1500" spc="-5" dirty="0">
                <a:solidFill>
                  <a:srgbClr val="372C83"/>
                </a:solidFill>
                <a:latin typeface="Arial Narrow"/>
                <a:cs typeface="Arial Narrow"/>
              </a:rPr>
              <a:t>Prescott, </a:t>
            </a:r>
            <a:r>
              <a:rPr sz="1500" spc="-10" dirty="0">
                <a:solidFill>
                  <a:srgbClr val="372C83"/>
                </a:solidFill>
                <a:latin typeface="Arial Narrow"/>
                <a:cs typeface="Arial Narrow"/>
              </a:rPr>
              <a:t>Marc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A </a:t>
            </a:r>
            <a:r>
              <a:rPr sz="1500" spc="-10" dirty="0">
                <a:solidFill>
                  <a:srgbClr val="372C83"/>
                </a:solidFill>
                <a:latin typeface="Arial Narrow"/>
                <a:cs typeface="Arial Narrow"/>
              </a:rPr>
              <a:t>Pfeffer,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John</a:t>
            </a:r>
            <a:r>
              <a:rPr sz="1500" spc="-7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372C83"/>
                </a:solidFill>
                <a:latin typeface="Arial Narrow"/>
                <a:cs typeface="Arial Narrow"/>
              </a:rPr>
              <a:t>JV</a:t>
            </a:r>
            <a:r>
              <a:rPr sz="1500" spc="3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25" dirty="0">
                <a:solidFill>
                  <a:srgbClr val="372C83"/>
                </a:solidFill>
                <a:latin typeface="Arial Narrow"/>
                <a:cs typeface="Arial Narrow"/>
              </a:rPr>
              <a:t>McMurray,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spc="-20" dirty="0">
                <a:solidFill>
                  <a:srgbClr val="372C83"/>
                </a:solidFill>
                <a:latin typeface="Arial Narrow"/>
                <a:cs typeface="Arial Narrow"/>
              </a:rPr>
              <a:t>Scott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D </a:t>
            </a:r>
            <a:r>
              <a:rPr sz="1500" spc="-35" dirty="0">
                <a:solidFill>
                  <a:srgbClr val="372C83"/>
                </a:solidFill>
                <a:latin typeface="Arial Narrow"/>
                <a:cs typeface="Arial Narrow"/>
              </a:rPr>
              <a:t>Solomon </a:t>
            </a:r>
            <a:r>
              <a:rPr sz="1500" dirty="0">
                <a:solidFill>
                  <a:srgbClr val="372C83"/>
                </a:solidFill>
                <a:latin typeface="Arial Narrow"/>
                <a:cs typeface="Arial Narrow"/>
              </a:rPr>
              <a:t>&amp; </a:t>
            </a:r>
            <a:r>
              <a:rPr sz="1500" spc="-5" dirty="0">
                <a:solidFill>
                  <a:srgbClr val="372C83"/>
                </a:solidFill>
                <a:latin typeface="Arial Narrow"/>
                <a:cs typeface="Arial Narrow"/>
              </a:rPr>
              <a:t>the </a:t>
            </a:r>
            <a:r>
              <a:rPr sz="1500" b="1" dirty="0">
                <a:solidFill>
                  <a:srgbClr val="372C83"/>
                </a:solidFill>
                <a:latin typeface="Arial Narrow"/>
                <a:cs typeface="Arial Narrow"/>
              </a:rPr>
              <a:t>PARAGON-HF</a:t>
            </a:r>
            <a:r>
              <a:rPr sz="1500" b="1" spc="-3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500" b="1" spc="5" dirty="0">
                <a:solidFill>
                  <a:srgbClr val="372C83"/>
                </a:solidFill>
                <a:latin typeface="Arial Narrow"/>
                <a:cs typeface="Arial Narrow"/>
              </a:rPr>
              <a:t>Investigators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650">
              <a:latin typeface="Arial Narrow"/>
              <a:cs typeface="Arial Narrow"/>
            </a:endParaRPr>
          </a:p>
          <a:p>
            <a:pPr marR="10160" algn="r">
              <a:lnSpc>
                <a:spcPct val="100000"/>
              </a:lnSpc>
              <a:spcBef>
                <a:spcPts val="5"/>
              </a:spcBef>
            </a:pPr>
            <a:r>
              <a:rPr sz="1350" spc="-5" dirty="0">
                <a:solidFill>
                  <a:srgbClr val="372C83"/>
                </a:solidFill>
                <a:latin typeface="Arial Narrow"/>
                <a:cs typeface="Arial Narrow"/>
              </a:rPr>
              <a:t>Brigham  </a:t>
            </a:r>
            <a:r>
              <a:rPr sz="1350" spc="15" dirty="0">
                <a:solidFill>
                  <a:srgbClr val="372C83"/>
                </a:solidFill>
                <a:latin typeface="Arial Narrow"/>
                <a:cs typeface="Arial Narrow"/>
              </a:rPr>
              <a:t>&amp; </a:t>
            </a:r>
            <a:r>
              <a:rPr sz="1350" dirty="0">
                <a:solidFill>
                  <a:srgbClr val="372C83"/>
                </a:solidFill>
                <a:latin typeface="Arial Narrow"/>
                <a:cs typeface="Arial Narrow"/>
              </a:rPr>
              <a:t>Women’s </a:t>
            </a:r>
            <a:r>
              <a:rPr sz="1350" spc="-10" dirty="0">
                <a:solidFill>
                  <a:srgbClr val="372C83"/>
                </a:solidFill>
                <a:latin typeface="Arial Narrow"/>
                <a:cs typeface="Arial Narrow"/>
              </a:rPr>
              <a:t>Hospital,</a:t>
            </a:r>
            <a:r>
              <a:rPr sz="1350" spc="13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350" spc="-5" dirty="0">
                <a:solidFill>
                  <a:srgbClr val="372C83"/>
                </a:solidFill>
                <a:latin typeface="Arial Narrow"/>
                <a:cs typeface="Arial Narrow"/>
              </a:rPr>
              <a:t>Boston</a:t>
            </a:r>
            <a:endParaRPr sz="1350">
              <a:latin typeface="Arial Narrow"/>
              <a:cs typeface="Arial Narrow"/>
            </a:endParaRPr>
          </a:p>
          <a:p>
            <a:pPr marR="14604" algn="r">
              <a:lnSpc>
                <a:spcPct val="100000"/>
              </a:lnSpc>
              <a:spcBef>
                <a:spcPts val="185"/>
              </a:spcBef>
            </a:pPr>
            <a:r>
              <a:rPr sz="1350" spc="15" dirty="0">
                <a:solidFill>
                  <a:srgbClr val="372C83"/>
                </a:solidFill>
                <a:latin typeface="Arial Narrow"/>
                <a:cs typeface="Arial Narrow"/>
              </a:rPr>
              <a:t>@</a:t>
            </a:r>
            <a:r>
              <a:rPr sz="1350" spc="-20" dirty="0">
                <a:solidFill>
                  <a:srgbClr val="372C83"/>
                </a:solidFill>
                <a:latin typeface="Arial Narrow"/>
                <a:cs typeface="Arial Narrow"/>
              </a:rPr>
              <a:t>Jon</a:t>
            </a:r>
            <a:r>
              <a:rPr sz="1350" spc="30" dirty="0">
                <a:solidFill>
                  <a:srgbClr val="372C83"/>
                </a:solidFill>
                <a:latin typeface="Arial Narrow"/>
                <a:cs typeface="Arial Narrow"/>
              </a:rPr>
              <a:t>W</a:t>
            </a:r>
            <a:r>
              <a:rPr sz="1350" spc="35" dirty="0">
                <a:solidFill>
                  <a:srgbClr val="372C83"/>
                </a:solidFill>
                <a:latin typeface="Arial Narrow"/>
                <a:cs typeface="Arial Narrow"/>
              </a:rPr>
              <a:t>C</a:t>
            </a:r>
            <a:r>
              <a:rPr sz="1350" spc="-20" dirty="0">
                <a:solidFill>
                  <a:srgbClr val="372C83"/>
                </a:solidFill>
                <a:latin typeface="Arial Narrow"/>
                <a:cs typeface="Arial Narrow"/>
              </a:rPr>
              <a:t>unn</a:t>
            </a:r>
            <a:r>
              <a:rPr sz="1350" spc="-10" dirty="0">
                <a:solidFill>
                  <a:srgbClr val="372C83"/>
                </a:solidFill>
                <a:latin typeface="Arial Narrow"/>
                <a:cs typeface="Arial Narrow"/>
              </a:rPr>
              <a:t>i</a:t>
            </a:r>
            <a:r>
              <a:rPr sz="1350" spc="-20" dirty="0">
                <a:solidFill>
                  <a:srgbClr val="372C83"/>
                </a:solidFill>
                <a:latin typeface="Arial Narrow"/>
                <a:cs typeface="Arial Narrow"/>
              </a:rPr>
              <a:t>n</a:t>
            </a:r>
            <a:r>
              <a:rPr sz="1350" spc="35" dirty="0">
                <a:solidFill>
                  <a:srgbClr val="372C83"/>
                </a:solidFill>
                <a:latin typeface="Arial Narrow"/>
                <a:cs typeface="Arial Narrow"/>
              </a:rPr>
              <a:t>gh</a:t>
            </a:r>
            <a:r>
              <a:rPr sz="1350" spc="-20" dirty="0">
                <a:solidFill>
                  <a:srgbClr val="372C83"/>
                </a:solidFill>
                <a:latin typeface="Arial Narrow"/>
                <a:cs typeface="Arial Narrow"/>
              </a:rPr>
              <a:t>a</a:t>
            </a:r>
            <a:r>
              <a:rPr sz="1350" spc="20" dirty="0">
                <a:solidFill>
                  <a:srgbClr val="372C83"/>
                </a:solidFill>
                <a:latin typeface="Arial Narrow"/>
                <a:cs typeface="Arial Narrow"/>
              </a:rPr>
              <a:t>m</a:t>
            </a:r>
            <a:endParaRPr sz="1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24179"/>
            <a:ext cx="809498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10" dirty="0"/>
              <a:t>Baseline </a:t>
            </a:r>
            <a:r>
              <a:rPr sz="2500" spc="-10" dirty="0"/>
              <a:t>NT-proBNP </a:t>
            </a:r>
            <a:r>
              <a:rPr sz="2500" dirty="0"/>
              <a:t>strongly </a:t>
            </a:r>
            <a:r>
              <a:rPr sz="2500" spc="-5" dirty="0"/>
              <a:t>predicted </a:t>
            </a:r>
            <a:r>
              <a:rPr sz="2500" spc="-10" dirty="0"/>
              <a:t>total </a:t>
            </a:r>
            <a:r>
              <a:rPr sz="2500" spc="10" dirty="0"/>
              <a:t>HF </a:t>
            </a:r>
            <a:r>
              <a:rPr sz="2500" spc="5" dirty="0"/>
              <a:t>hosp </a:t>
            </a:r>
            <a:r>
              <a:rPr sz="2500" spc="10" dirty="0"/>
              <a:t>&amp; CV</a:t>
            </a:r>
            <a:r>
              <a:rPr sz="2500" spc="-290" dirty="0"/>
              <a:t> </a:t>
            </a:r>
            <a:r>
              <a:rPr sz="2500" spc="-5" dirty="0"/>
              <a:t>death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2011443" y="1191822"/>
            <a:ext cx="5342033" cy="3813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727900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Atrial</a:t>
            </a:r>
            <a:r>
              <a:rPr spc="-80" dirty="0"/>
              <a:t> </a:t>
            </a:r>
            <a:r>
              <a:rPr spc="10" dirty="0"/>
              <a:t>fibrillation</a:t>
            </a:r>
            <a:r>
              <a:rPr spc="-190" dirty="0"/>
              <a:t> </a:t>
            </a:r>
            <a:r>
              <a:rPr spc="10" dirty="0"/>
              <a:t>modifies</a:t>
            </a:r>
            <a:r>
              <a:rPr spc="-180" dirty="0"/>
              <a:t> </a:t>
            </a:r>
            <a:r>
              <a:rPr spc="15" dirty="0"/>
              <a:t>NT-proBNP</a:t>
            </a:r>
            <a:r>
              <a:rPr spc="-254" dirty="0"/>
              <a:t> </a:t>
            </a:r>
            <a:r>
              <a:rPr dirty="0"/>
              <a:t>risk</a:t>
            </a:r>
            <a:r>
              <a:rPr spc="-5" dirty="0"/>
              <a:t> </a:t>
            </a:r>
            <a:r>
              <a:rPr spc="10" dirty="0"/>
              <a:t>prediction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996324" y="1531103"/>
            <a:ext cx="4729282" cy="344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3310" y="1085532"/>
            <a:ext cx="43154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latin typeface="Arial Narrow"/>
                <a:cs typeface="Arial Narrow"/>
              </a:rPr>
              <a:t>Primary </a:t>
            </a:r>
            <a:r>
              <a:rPr sz="1950" b="1" spc="30" dirty="0">
                <a:latin typeface="Arial Narrow"/>
                <a:cs typeface="Arial Narrow"/>
              </a:rPr>
              <a:t>Endpoint </a:t>
            </a:r>
            <a:r>
              <a:rPr sz="1950" b="1" spc="25" dirty="0">
                <a:latin typeface="Arial Narrow"/>
                <a:cs typeface="Arial Narrow"/>
              </a:rPr>
              <a:t>by </a:t>
            </a:r>
            <a:r>
              <a:rPr sz="1950" b="1" spc="20" dirty="0">
                <a:latin typeface="Arial Narrow"/>
                <a:cs typeface="Arial Narrow"/>
              </a:rPr>
              <a:t>Screening</a:t>
            </a:r>
            <a:r>
              <a:rPr sz="1950" b="1" spc="-190" dirty="0">
                <a:latin typeface="Arial Narrow"/>
                <a:cs typeface="Arial Narrow"/>
              </a:rPr>
              <a:t> </a:t>
            </a:r>
            <a:r>
              <a:rPr sz="1950" b="1" spc="25" dirty="0">
                <a:latin typeface="Arial Narrow"/>
                <a:cs typeface="Arial Narrow"/>
              </a:rPr>
              <a:t>NT-proBNP</a:t>
            </a:r>
            <a:endParaRPr sz="19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0975" y="2765107"/>
            <a:ext cx="1087755" cy="4940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06680">
              <a:lnSpc>
                <a:spcPts val="1739"/>
              </a:lnSpc>
              <a:spcBef>
                <a:spcPts val="330"/>
              </a:spcBef>
            </a:pP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Atrial  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583" y="1528187"/>
            <a:ext cx="4724084" cy="3448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727900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Atrial</a:t>
            </a:r>
            <a:r>
              <a:rPr spc="-80" dirty="0"/>
              <a:t> </a:t>
            </a:r>
            <a:r>
              <a:rPr spc="10" dirty="0"/>
              <a:t>fibrillation</a:t>
            </a:r>
            <a:r>
              <a:rPr spc="-190" dirty="0"/>
              <a:t> </a:t>
            </a:r>
            <a:r>
              <a:rPr spc="10" dirty="0"/>
              <a:t>modifies</a:t>
            </a:r>
            <a:r>
              <a:rPr spc="-180" dirty="0"/>
              <a:t> </a:t>
            </a:r>
            <a:r>
              <a:rPr spc="15" dirty="0"/>
              <a:t>NT-proBNP</a:t>
            </a:r>
            <a:r>
              <a:rPr spc="-254" dirty="0"/>
              <a:t> </a:t>
            </a:r>
            <a:r>
              <a:rPr dirty="0"/>
              <a:t>risk</a:t>
            </a:r>
            <a:r>
              <a:rPr spc="-5" dirty="0"/>
              <a:t> </a:t>
            </a:r>
            <a:r>
              <a:rPr spc="10" dirty="0"/>
              <a:t>prediction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3310" y="1085532"/>
            <a:ext cx="43154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latin typeface="Arial Narrow"/>
                <a:cs typeface="Arial Narrow"/>
              </a:rPr>
              <a:t>Primary </a:t>
            </a:r>
            <a:r>
              <a:rPr sz="1950" b="1" spc="30" dirty="0">
                <a:latin typeface="Arial Narrow"/>
                <a:cs typeface="Arial Narrow"/>
              </a:rPr>
              <a:t>Endpoint </a:t>
            </a:r>
            <a:r>
              <a:rPr sz="1950" b="1" spc="25" dirty="0">
                <a:latin typeface="Arial Narrow"/>
                <a:cs typeface="Arial Narrow"/>
              </a:rPr>
              <a:t>by </a:t>
            </a:r>
            <a:r>
              <a:rPr sz="1950" b="1" spc="20" dirty="0">
                <a:latin typeface="Arial Narrow"/>
                <a:cs typeface="Arial Narrow"/>
              </a:rPr>
              <a:t>Screening</a:t>
            </a:r>
            <a:r>
              <a:rPr sz="1950" b="1" spc="-190" dirty="0">
                <a:latin typeface="Arial Narrow"/>
                <a:cs typeface="Arial Narrow"/>
              </a:rPr>
              <a:t> </a:t>
            </a:r>
            <a:r>
              <a:rPr sz="1950" b="1" spc="25" dirty="0">
                <a:latin typeface="Arial Narrow"/>
                <a:cs typeface="Arial Narrow"/>
              </a:rPr>
              <a:t>NT-proBNP</a:t>
            </a:r>
            <a:endParaRPr sz="195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8140" y="1539239"/>
            <a:ext cx="125729" cy="306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2909" y="1565910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08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5340" y="1844039"/>
            <a:ext cx="125729" cy="276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0109" y="1870710"/>
            <a:ext cx="0" cy="2651760"/>
          </a:xfrm>
          <a:custGeom>
            <a:avLst/>
            <a:gdLst/>
            <a:ahLst/>
            <a:cxnLst/>
            <a:rect l="l" t="t" r="r" b="b"/>
            <a:pathLst>
              <a:path h="2651760">
                <a:moveTo>
                  <a:pt x="0" y="0"/>
                </a:moveTo>
                <a:lnTo>
                  <a:pt x="0" y="265167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36184" y="3405187"/>
            <a:ext cx="2200910" cy="11049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28320" marR="601345" indent="266700">
              <a:lnSpc>
                <a:spcPts val="1739"/>
              </a:lnSpc>
              <a:spcBef>
                <a:spcPts val="330"/>
              </a:spcBef>
            </a:pP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Atrial  </a:t>
            </a:r>
            <a:r>
              <a:rPr sz="1600" b="1" spc="3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600" b="1" spc="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b="1" spc="3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600" b="1" spc="30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b="1" spc="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at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P-Interaction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&lt;0.001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0975" y="2765107"/>
            <a:ext cx="1087755" cy="4940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06680">
              <a:lnSpc>
                <a:spcPts val="1739"/>
              </a:lnSpc>
              <a:spcBef>
                <a:spcPts val="330"/>
              </a:spcBef>
            </a:pP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Atrial  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ri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0215" y="1438338"/>
            <a:ext cx="1636395" cy="7118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612140" algn="ctr">
              <a:lnSpc>
                <a:spcPts val="1200"/>
              </a:lnSpc>
              <a:spcBef>
                <a:spcPts val="130"/>
              </a:spcBef>
            </a:pPr>
            <a:r>
              <a:rPr sz="1050" b="1" spc="25" dirty="0">
                <a:solidFill>
                  <a:srgbClr val="0000FF"/>
                </a:solidFill>
                <a:latin typeface="Arial"/>
                <a:cs typeface="Arial"/>
              </a:rPr>
              <a:t>Minimum </a:t>
            </a:r>
            <a:r>
              <a:rPr sz="1050" b="1" spc="1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05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20" dirty="0">
                <a:solidFill>
                  <a:srgbClr val="0000FF"/>
                </a:solidFill>
                <a:latin typeface="Arial"/>
                <a:cs typeface="Arial"/>
              </a:rPr>
              <a:t>AF</a:t>
            </a:r>
            <a:endParaRPr sz="1050">
              <a:latin typeface="Arial"/>
              <a:cs typeface="Arial"/>
            </a:endParaRPr>
          </a:p>
          <a:p>
            <a:pPr marR="604520" algn="ctr">
              <a:lnSpc>
                <a:spcPts val="1200"/>
              </a:lnSpc>
            </a:pPr>
            <a:r>
              <a:rPr sz="1050" b="1" spc="20" dirty="0">
                <a:solidFill>
                  <a:srgbClr val="0000FF"/>
                </a:solidFill>
                <a:latin typeface="Arial"/>
                <a:cs typeface="Arial"/>
              </a:rPr>
              <a:t>&amp; HF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Hosp</a:t>
            </a:r>
            <a:endParaRPr sz="1050">
              <a:latin typeface="Arial"/>
              <a:cs typeface="Arial"/>
            </a:endParaRPr>
          </a:p>
          <a:p>
            <a:pPr marL="474980" algn="ctr">
              <a:lnSpc>
                <a:spcPts val="1200"/>
              </a:lnSpc>
              <a:spcBef>
                <a:spcPts val="560"/>
              </a:spcBef>
            </a:pPr>
            <a:r>
              <a:rPr sz="1050" b="1" spc="25" dirty="0">
                <a:solidFill>
                  <a:srgbClr val="0000FF"/>
                </a:solidFill>
                <a:latin typeface="Arial"/>
                <a:cs typeface="Arial"/>
              </a:rPr>
              <a:t>Minimum </a:t>
            </a:r>
            <a:r>
              <a:rPr sz="1050" b="1" spc="10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1050" b="1" spc="20" dirty="0">
                <a:solidFill>
                  <a:srgbClr val="0000FF"/>
                </a:solidFill>
                <a:latin typeface="Arial"/>
                <a:cs typeface="Arial"/>
              </a:rPr>
              <a:t>AF</a:t>
            </a:r>
            <a:r>
              <a:rPr sz="105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20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marL="469265" algn="ctr">
              <a:lnSpc>
                <a:spcPts val="1200"/>
              </a:lnSpc>
            </a:pPr>
            <a:r>
              <a:rPr sz="1050" b="1" spc="20" dirty="0">
                <a:solidFill>
                  <a:srgbClr val="0000FF"/>
                </a:solidFill>
                <a:latin typeface="Arial"/>
                <a:cs typeface="Arial"/>
              </a:rPr>
              <a:t>No HF</a:t>
            </a:r>
            <a:r>
              <a:rPr sz="105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Hosp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25"/>
              </a:spcBef>
            </a:pPr>
            <a:r>
              <a:rPr dirty="0"/>
              <a:t>Obese</a:t>
            </a:r>
            <a:r>
              <a:rPr spc="-70" dirty="0"/>
              <a:t> </a:t>
            </a:r>
            <a:r>
              <a:rPr spc="5" dirty="0"/>
              <a:t>patients</a:t>
            </a:r>
            <a:r>
              <a:rPr spc="-65" dirty="0"/>
              <a:t> </a:t>
            </a:r>
            <a:r>
              <a:rPr spc="10" dirty="0"/>
              <a:t>with</a:t>
            </a:r>
            <a:r>
              <a:rPr spc="-75" dirty="0"/>
              <a:t> </a:t>
            </a:r>
            <a:r>
              <a:rPr spc="5" dirty="0"/>
              <a:t>lower</a:t>
            </a:r>
            <a:r>
              <a:rPr spc="-100" dirty="0"/>
              <a:t> </a:t>
            </a:r>
            <a:r>
              <a:rPr spc="15" dirty="0"/>
              <a:t>NT-proBNP</a:t>
            </a:r>
            <a:r>
              <a:rPr spc="-245" dirty="0"/>
              <a:t> </a:t>
            </a:r>
            <a:r>
              <a:rPr dirty="0"/>
              <a:t>retain</a:t>
            </a:r>
            <a:r>
              <a:rPr spc="-15" dirty="0"/>
              <a:t> </a:t>
            </a:r>
            <a:r>
              <a:rPr spc="5" dirty="0"/>
              <a:t>moderate</a:t>
            </a:r>
            <a:r>
              <a:rPr spc="-130" dirty="0"/>
              <a:t> </a:t>
            </a:r>
            <a:r>
              <a:rPr dirty="0"/>
              <a:t>risk</a:t>
            </a:r>
          </a:p>
        </p:txBody>
      </p:sp>
      <p:sp>
        <p:nvSpPr>
          <p:cNvPr id="3" name="object 3"/>
          <p:cNvSpPr/>
          <p:nvPr/>
        </p:nvSpPr>
        <p:spPr>
          <a:xfrm>
            <a:off x="1964787" y="1513406"/>
            <a:ext cx="4773636" cy="3463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8895" y="3573208"/>
            <a:ext cx="1243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Ob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3310" y="1085532"/>
            <a:ext cx="43154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latin typeface="Arial Narrow"/>
                <a:cs typeface="Arial Narrow"/>
              </a:rPr>
              <a:t>Primary </a:t>
            </a:r>
            <a:r>
              <a:rPr sz="1950" b="1" spc="30" dirty="0">
                <a:latin typeface="Arial Narrow"/>
                <a:cs typeface="Arial Narrow"/>
              </a:rPr>
              <a:t>Endpoint </a:t>
            </a:r>
            <a:r>
              <a:rPr sz="1950" b="1" spc="25" dirty="0">
                <a:latin typeface="Arial Narrow"/>
                <a:cs typeface="Arial Narrow"/>
              </a:rPr>
              <a:t>by </a:t>
            </a:r>
            <a:r>
              <a:rPr sz="1950" b="1" spc="20" dirty="0">
                <a:latin typeface="Arial Narrow"/>
                <a:cs typeface="Arial Narrow"/>
              </a:rPr>
              <a:t>Screening</a:t>
            </a:r>
            <a:r>
              <a:rPr sz="1950" b="1" spc="-190" dirty="0">
                <a:latin typeface="Arial Narrow"/>
                <a:cs typeface="Arial Narrow"/>
              </a:rPr>
              <a:t> </a:t>
            </a:r>
            <a:r>
              <a:rPr sz="1950" b="1" spc="25" dirty="0">
                <a:latin typeface="Arial Narrow"/>
                <a:cs typeface="Arial Narrow"/>
              </a:rPr>
              <a:t>NT-proBNP</a:t>
            </a:r>
            <a:endParaRPr sz="19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6535" y="1512106"/>
            <a:ext cx="4768377" cy="34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25"/>
              </a:spcBef>
            </a:pPr>
            <a:r>
              <a:rPr dirty="0"/>
              <a:t>Obese</a:t>
            </a:r>
            <a:r>
              <a:rPr spc="-70" dirty="0"/>
              <a:t> </a:t>
            </a:r>
            <a:r>
              <a:rPr spc="5" dirty="0"/>
              <a:t>patients</a:t>
            </a:r>
            <a:r>
              <a:rPr spc="-65" dirty="0"/>
              <a:t> </a:t>
            </a:r>
            <a:r>
              <a:rPr spc="10" dirty="0"/>
              <a:t>with</a:t>
            </a:r>
            <a:r>
              <a:rPr spc="-75" dirty="0"/>
              <a:t> </a:t>
            </a:r>
            <a:r>
              <a:rPr spc="5" dirty="0"/>
              <a:t>lower</a:t>
            </a:r>
            <a:r>
              <a:rPr spc="-100" dirty="0"/>
              <a:t> </a:t>
            </a:r>
            <a:r>
              <a:rPr spc="15" dirty="0"/>
              <a:t>NT-proBNP</a:t>
            </a:r>
            <a:r>
              <a:rPr spc="-245" dirty="0"/>
              <a:t> </a:t>
            </a:r>
            <a:r>
              <a:rPr dirty="0"/>
              <a:t>retain</a:t>
            </a:r>
            <a:r>
              <a:rPr spc="-15" dirty="0"/>
              <a:t> </a:t>
            </a:r>
            <a:r>
              <a:rPr spc="5" dirty="0"/>
              <a:t>moderate</a:t>
            </a:r>
            <a:r>
              <a:rPr spc="-130" dirty="0"/>
              <a:t> </a:t>
            </a:r>
            <a:r>
              <a:rPr dirty="0"/>
              <a:t>risk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52876" y="2543492"/>
            <a:ext cx="723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3E3EFF"/>
                </a:solidFill>
                <a:latin typeface="Arial"/>
                <a:cs typeface="Arial"/>
              </a:rPr>
              <a:t>Ob</a:t>
            </a:r>
            <a:r>
              <a:rPr sz="1800" b="1" spc="15" dirty="0">
                <a:solidFill>
                  <a:srgbClr val="3E3EFF"/>
                </a:solidFill>
                <a:latin typeface="Arial"/>
                <a:cs typeface="Arial"/>
              </a:rPr>
              <a:t>es</a:t>
            </a:r>
            <a:r>
              <a:rPr sz="1800" b="1" dirty="0">
                <a:solidFill>
                  <a:srgbClr val="3E3E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176" y="3573208"/>
            <a:ext cx="2200910" cy="89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Non-Obese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P-Interaction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&lt;0.001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3310" y="1085532"/>
            <a:ext cx="431546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20" dirty="0">
                <a:latin typeface="Arial Narrow"/>
                <a:cs typeface="Arial Narrow"/>
              </a:rPr>
              <a:t>Primary </a:t>
            </a:r>
            <a:r>
              <a:rPr sz="1950" b="1" spc="30" dirty="0">
                <a:latin typeface="Arial Narrow"/>
                <a:cs typeface="Arial Narrow"/>
              </a:rPr>
              <a:t>Endpoint </a:t>
            </a:r>
            <a:r>
              <a:rPr sz="1950" b="1" spc="25" dirty="0">
                <a:latin typeface="Arial Narrow"/>
                <a:cs typeface="Arial Narrow"/>
              </a:rPr>
              <a:t>by </a:t>
            </a:r>
            <a:r>
              <a:rPr sz="1950" b="1" spc="20" dirty="0">
                <a:latin typeface="Arial Narrow"/>
                <a:cs typeface="Arial Narrow"/>
              </a:rPr>
              <a:t>Screening</a:t>
            </a:r>
            <a:r>
              <a:rPr sz="1950" b="1" spc="-190" dirty="0">
                <a:latin typeface="Arial Narrow"/>
                <a:cs typeface="Arial Narrow"/>
              </a:rPr>
              <a:t> </a:t>
            </a:r>
            <a:r>
              <a:rPr sz="1950" b="1" spc="25" dirty="0">
                <a:latin typeface="Arial Narrow"/>
                <a:cs typeface="Arial Narrow"/>
              </a:rPr>
              <a:t>NT-proBNP</a:t>
            </a:r>
            <a:endParaRPr sz="19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24179"/>
            <a:ext cx="792797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-10" dirty="0"/>
              <a:t>NT-proBNP </a:t>
            </a:r>
            <a:r>
              <a:rPr sz="2500" spc="20" dirty="0"/>
              <a:t>Did </a:t>
            </a:r>
            <a:r>
              <a:rPr sz="2500" spc="10" dirty="0"/>
              <a:t>Not </a:t>
            </a:r>
            <a:r>
              <a:rPr sz="2500" spc="20" dirty="0"/>
              <a:t>Modify </a:t>
            </a:r>
            <a:r>
              <a:rPr sz="2500" spc="-5" dirty="0"/>
              <a:t>Sacubitril/Valsartan </a:t>
            </a:r>
            <a:r>
              <a:rPr sz="2500" spc="-15" dirty="0"/>
              <a:t>Treatment</a:t>
            </a:r>
            <a:r>
              <a:rPr sz="2500" spc="-405" dirty="0"/>
              <a:t> </a:t>
            </a:r>
            <a:r>
              <a:rPr sz="2500" spc="-5" dirty="0"/>
              <a:t>Effect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2290211" y="1156153"/>
            <a:ext cx="5308488" cy="384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24179"/>
            <a:ext cx="768985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b="1" dirty="0">
                <a:solidFill>
                  <a:srgbClr val="372C83"/>
                </a:solidFill>
                <a:latin typeface="Arial Narrow"/>
                <a:cs typeface="Arial Narrow"/>
              </a:rPr>
              <a:t>Sacubitril/valsartan reduced </a:t>
            </a:r>
            <a:r>
              <a:rPr sz="2500" b="1" spc="-5" dirty="0">
                <a:solidFill>
                  <a:srgbClr val="372C83"/>
                </a:solidFill>
                <a:latin typeface="Arial Narrow"/>
                <a:cs typeface="Arial Narrow"/>
              </a:rPr>
              <a:t>NT-proBNP </a:t>
            </a:r>
            <a:r>
              <a:rPr sz="2500" b="1" spc="10" dirty="0">
                <a:solidFill>
                  <a:srgbClr val="372C83"/>
                </a:solidFill>
                <a:latin typeface="Arial Narrow"/>
                <a:cs typeface="Arial Narrow"/>
              </a:rPr>
              <a:t>by </a:t>
            </a:r>
            <a:r>
              <a:rPr sz="2500" b="1" dirty="0">
                <a:solidFill>
                  <a:srgbClr val="372C83"/>
                </a:solidFill>
                <a:latin typeface="Arial Narrow"/>
                <a:cs typeface="Arial Narrow"/>
              </a:rPr>
              <a:t>19% </a:t>
            </a:r>
            <a:r>
              <a:rPr sz="2500" b="1" spc="-10" dirty="0">
                <a:solidFill>
                  <a:srgbClr val="372C83"/>
                </a:solidFill>
                <a:latin typeface="Arial Narrow"/>
                <a:cs typeface="Arial Narrow"/>
              </a:rPr>
              <a:t>(vs</a:t>
            </a:r>
            <a:r>
              <a:rPr sz="2500" b="1" spc="-25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372C83"/>
                </a:solidFill>
                <a:latin typeface="Arial Narrow"/>
                <a:cs typeface="Arial Narrow"/>
              </a:rPr>
              <a:t>valsartan)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4765" y="1094168"/>
            <a:ext cx="27381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latin typeface="Arial Narrow"/>
                <a:cs typeface="Arial Narrow"/>
              </a:rPr>
              <a:t>Change </a:t>
            </a:r>
            <a:r>
              <a:rPr sz="1650" b="1" spc="-5" dirty="0">
                <a:latin typeface="Arial Narrow"/>
                <a:cs typeface="Arial Narrow"/>
              </a:rPr>
              <a:t>in </a:t>
            </a:r>
            <a:r>
              <a:rPr sz="1650" b="1" spc="15" dirty="0">
                <a:latin typeface="Arial Narrow"/>
                <a:cs typeface="Arial Narrow"/>
              </a:rPr>
              <a:t>NT-proBNP over</a:t>
            </a:r>
            <a:r>
              <a:rPr sz="1650" b="1" spc="-5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Time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4030" y="1558749"/>
            <a:ext cx="6477337" cy="328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247900"/>
            <a:ext cx="2735580" cy="2110740"/>
          </a:xfrm>
          <a:custGeom>
            <a:avLst/>
            <a:gdLst/>
            <a:ahLst/>
            <a:cxnLst/>
            <a:rect l="l" t="t" r="r" b="b"/>
            <a:pathLst>
              <a:path w="2735579" h="2110740">
                <a:moveTo>
                  <a:pt x="0" y="2110740"/>
                </a:moveTo>
                <a:lnTo>
                  <a:pt x="2735579" y="2110740"/>
                </a:lnTo>
                <a:lnTo>
                  <a:pt x="2735579" y="0"/>
                </a:lnTo>
                <a:lnTo>
                  <a:pt x="0" y="0"/>
                </a:lnTo>
                <a:lnTo>
                  <a:pt x="0" y="21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0" y="2567939"/>
            <a:ext cx="167640" cy="99060"/>
          </a:xfrm>
          <a:custGeom>
            <a:avLst/>
            <a:gdLst/>
            <a:ahLst/>
            <a:cxnLst/>
            <a:rect l="l" t="t" r="r" b="b"/>
            <a:pathLst>
              <a:path w="167639" h="99060">
                <a:moveTo>
                  <a:pt x="0" y="99060"/>
                </a:moveTo>
                <a:lnTo>
                  <a:pt x="167639" y="99060"/>
                </a:lnTo>
                <a:lnTo>
                  <a:pt x="167639" y="0"/>
                </a:lnTo>
                <a:lnTo>
                  <a:pt x="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9164" y="25638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10922" y="0"/>
                </a:moveTo>
                <a:lnTo>
                  <a:pt x="0" y="44450"/>
                </a:lnTo>
                <a:lnTo>
                  <a:pt x="44323" y="55372"/>
                </a:lnTo>
                <a:lnTo>
                  <a:pt x="55372" y="11049"/>
                </a:lnTo>
                <a:lnTo>
                  <a:pt x="109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7170" y="255270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2860">
            <a:solidFill>
              <a:srgbClr val="5A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2179" y="4389120"/>
            <a:ext cx="5962650" cy="118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9329" y="4431029"/>
            <a:ext cx="5845175" cy="0"/>
          </a:xfrm>
          <a:custGeom>
            <a:avLst/>
            <a:gdLst/>
            <a:ahLst/>
            <a:cxnLst/>
            <a:rect l="l" t="t" r="r" b="b"/>
            <a:pathLst>
              <a:path w="5845175">
                <a:moveTo>
                  <a:pt x="0" y="0"/>
                </a:moveTo>
                <a:lnTo>
                  <a:pt x="584492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6939" y="1554480"/>
            <a:ext cx="140969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1710" y="1596389"/>
            <a:ext cx="14604" cy="2840355"/>
          </a:xfrm>
          <a:custGeom>
            <a:avLst/>
            <a:gdLst/>
            <a:ahLst/>
            <a:cxnLst/>
            <a:rect l="l" t="t" r="r" b="b"/>
            <a:pathLst>
              <a:path w="14605" h="2840354">
                <a:moveTo>
                  <a:pt x="14223" y="2840266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24179"/>
            <a:ext cx="768985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b="1" dirty="0">
                <a:solidFill>
                  <a:srgbClr val="372C83"/>
                </a:solidFill>
                <a:latin typeface="Arial Narrow"/>
                <a:cs typeface="Arial Narrow"/>
              </a:rPr>
              <a:t>Sacubitril/valsartan reduced </a:t>
            </a:r>
            <a:r>
              <a:rPr sz="2500" b="1" spc="-5" dirty="0">
                <a:solidFill>
                  <a:srgbClr val="372C83"/>
                </a:solidFill>
                <a:latin typeface="Arial Narrow"/>
                <a:cs typeface="Arial Narrow"/>
              </a:rPr>
              <a:t>NT-proBNP </a:t>
            </a:r>
            <a:r>
              <a:rPr sz="2500" b="1" spc="10" dirty="0">
                <a:solidFill>
                  <a:srgbClr val="372C83"/>
                </a:solidFill>
                <a:latin typeface="Arial Narrow"/>
                <a:cs typeface="Arial Narrow"/>
              </a:rPr>
              <a:t>by </a:t>
            </a:r>
            <a:r>
              <a:rPr sz="2500" b="1" dirty="0">
                <a:solidFill>
                  <a:srgbClr val="372C83"/>
                </a:solidFill>
                <a:latin typeface="Arial Narrow"/>
                <a:cs typeface="Arial Narrow"/>
              </a:rPr>
              <a:t>19% </a:t>
            </a:r>
            <a:r>
              <a:rPr sz="2500" b="1" spc="-10" dirty="0">
                <a:solidFill>
                  <a:srgbClr val="372C83"/>
                </a:solidFill>
                <a:latin typeface="Arial Narrow"/>
                <a:cs typeface="Arial Narrow"/>
              </a:rPr>
              <a:t>(vs</a:t>
            </a:r>
            <a:r>
              <a:rPr sz="2500" b="1" spc="-25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2500" b="1" spc="-5" dirty="0">
                <a:solidFill>
                  <a:srgbClr val="372C83"/>
                </a:solidFill>
                <a:latin typeface="Arial Narrow"/>
                <a:cs typeface="Arial Narrow"/>
              </a:rPr>
              <a:t>valsartan)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4765" y="1094168"/>
            <a:ext cx="27381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latin typeface="Arial Narrow"/>
                <a:cs typeface="Arial Narrow"/>
              </a:rPr>
              <a:t>Change </a:t>
            </a:r>
            <a:r>
              <a:rPr sz="1650" b="1" spc="-5" dirty="0">
                <a:latin typeface="Arial Narrow"/>
                <a:cs typeface="Arial Narrow"/>
              </a:rPr>
              <a:t>in </a:t>
            </a:r>
            <a:r>
              <a:rPr sz="1650" b="1" spc="15" dirty="0">
                <a:latin typeface="Arial Narrow"/>
                <a:cs typeface="Arial Narrow"/>
              </a:rPr>
              <a:t>NT-proBNP over</a:t>
            </a:r>
            <a:r>
              <a:rPr sz="1650" b="1" spc="-5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Time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4030" y="1558749"/>
            <a:ext cx="6477337" cy="328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232660"/>
            <a:ext cx="2735580" cy="1874520"/>
          </a:xfrm>
          <a:custGeom>
            <a:avLst/>
            <a:gdLst/>
            <a:ahLst/>
            <a:cxnLst/>
            <a:rect l="l" t="t" r="r" b="b"/>
            <a:pathLst>
              <a:path w="2735579" h="1874520">
                <a:moveTo>
                  <a:pt x="0" y="1874520"/>
                </a:moveTo>
                <a:lnTo>
                  <a:pt x="2735579" y="1874520"/>
                </a:lnTo>
                <a:lnTo>
                  <a:pt x="2735579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6840" y="3962400"/>
            <a:ext cx="243840" cy="99060"/>
          </a:xfrm>
          <a:custGeom>
            <a:avLst/>
            <a:gdLst/>
            <a:ahLst/>
            <a:cxnLst/>
            <a:rect l="l" t="t" r="r" b="b"/>
            <a:pathLst>
              <a:path w="243839" h="99060">
                <a:moveTo>
                  <a:pt x="0" y="99059"/>
                </a:moveTo>
                <a:lnTo>
                  <a:pt x="243839" y="99059"/>
                </a:lnTo>
                <a:lnTo>
                  <a:pt x="243839" y="0"/>
                </a:lnTo>
                <a:lnTo>
                  <a:pt x="0" y="0"/>
                </a:lnTo>
                <a:lnTo>
                  <a:pt x="0" y="99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2179" y="4389120"/>
            <a:ext cx="5962650" cy="118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9329" y="4431029"/>
            <a:ext cx="5845175" cy="0"/>
          </a:xfrm>
          <a:custGeom>
            <a:avLst/>
            <a:gdLst/>
            <a:ahLst/>
            <a:cxnLst/>
            <a:rect l="l" t="t" r="r" b="b"/>
            <a:pathLst>
              <a:path w="5845175">
                <a:moveTo>
                  <a:pt x="0" y="0"/>
                </a:moveTo>
                <a:lnTo>
                  <a:pt x="584492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6939" y="1554480"/>
            <a:ext cx="140969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1710" y="1596389"/>
            <a:ext cx="14604" cy="2840355"/>
          </a:xfrm>
          <a:custGeom>
            <a:avLst/>
            <a:gdLst/>
            <a:ahLst/>
            <a:cxnLst/>
            <a:rect l="l" t="t" r="r" b="b"/>
            <a:pathLst>
              <a:path w="14605" h="2840354">
                <a:moveTo>
                  <a:pt x="14223" y="2840266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3992879"/>
            <a:ext cx="15240" cy="68580"/>
          </a:xfrm>
          <a:custGeom>
            <a:avLst/>
            <a:gdLst/>
            <a:ahLst/>
            <a:cxnLst/>
            <a:rect l="l" t="t" r="r" b="b"/>
            <a:pathLst>
              <a:path w="15239" h="68579">
                <a:moveTo>
                  <a:pt x="0" y="68580"/>
                </a:moveTo>
                <a:lnTo>
                  <a:pt x="15239" y="68580"/>
                </a:lnTo>
                <a:lnTo>
                  <a:pt x="152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5A5A5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24179"/>
            <a:ext cx="7689850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/>
              <a:t>Sacubitril/valsartan reduced </a:t>
            </a:r>
            <a:r>
              <a:rPr sz="2500" spc="-5" dirty="0"/>
              <a:t>NT-proBNP </a:t>
            </a:r>
            <a:r>
              <a:rPr sz="2500" spc="10" dirty="0"/>
              <a:t>by </a:t>
            </a:r>
            <a:r>
              <a:rPr sz="2500" dirty="0"/>
              <a:t>19% </a:t>
            </a:r>
            <a:r>
              <a:rPr sz="2500" spc="-10" dirty="0"/>
              <a:t>(vs</a:t>
            </a:r>
            <a:r>
              <a:rPr sz="2500" spc="-250" dirty="0"/>
              <a:t> </a:t>
            </a:r>
            <a:r>
              <a:rPr sz="2500" spc="-5" dirty="0"/>
              <a:t>valsartan)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334765" y="1094168"/>
            <a:ext cx="27381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b="1" spc="15" dirty="0">
                <a:latin typeface="Arial Narrow"/>
                <a:cs typeface="Arial Narrow"/>
              </a:rPr>
              <a:t>Change </a:t>
            </a:r>
            <a:r>
              <a:rPr sz="1650" b="1" spc="-5" dirty="0">
                <a:latin typeface="Arial Narrow"/>
                <a:cs typeface="Arial Narrow"/>
              </a:rPr>
              <a:t>in </a:t>
            </a:r>
            <a:r>
              <a:rPr sz="1650" b="1" spc="15" dirty="0">
                <a:latin typeface="Arial Narrow"/>
                <a:cs typeface="Arial Narrow"/>
              </a:rPr>
              <a:t>NT-proBNP over</a:t>
            </a:r>
            <a:r>
              <a:rPr sz="1650" b="1" spc="-50" dirty="0">
                <a:latin typeface="Arial Narrow"/>
                <a:cs typeface="Arial Narrow"/>
              </a:rPr>
              <a:t> </a:t>
            </a:r>
            <a:r>
              <a:rPr sz="1650" b="1" dirty="0">
                <a:latin typeface="Arial Narrow"/>
                <a:cs typeface="Arial Narrow"/>
              </a:rPr>
              <a:t>Time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4030" y="1558749"/>
            <a:ext cx="6477337" cy="328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2179" y="4389120"/>
            <a:ext cx="5962650" cy="118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9329" y="4431029"/>
            <a:ext cx="5845175" cy="0"/>
          </a:xfrm>
          <a:custGeom>
            <a:avLst/>
            <a:gdLst/>
            <a:ahLst/>
            <a:cxnLst/>
            <a:rect l="l" t="t" r="r" b="b"/>
            <a:pathLst>
              <a:path w="5845175">
                <a:moveTo>
                  <a:pt x="0" y="0"/>
                </a:moveTo>
                <a:lnTo>
                  <a:pt x="584492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6939" y="1554480"/>
            <a:ext cx="140969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1710" y="1596389"/>
            <a:ext cx="14604" cy="2840355"/>
          </a:xfrm>
          <a:custGeom>
            <a:avLst/>
            <a:gdLst/>
            <a:ahLst/>
            <a:cxnLst/>
            <a:rect l="l" t="t" r="r" b="b"/>
            <a:pathLst>
              <a:path w="14605" h="2840354">
                <a:moveTo>
                  <a:pt x="14223" y="2840266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59065" y="2875216"/>
            <a:ext cx="80772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685">
              <a:lnSpc>
                <a:spcPts val="1830"/>
              </a:lnSpc>
              <a:spcBef>
                <a:spcPts val="120"/>
              </a:spcBef>
            </a:pPr>
            <a:r>
              <a:rPr sz="1600" b="1" spc="20" dirty="0">
                <a:latin typeface="Arial"/>
                <a:cs typeface="Arial"/>
              </a:rPr>
              <a:t>p&lt;0.001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b="1" spc="20" dirty="0">
                <a:latin typeface="Arial"/>
                <a:cs typeface="Arial"/>
              </a:rPr>
              <a:t>for</a:t>
            </a:r>
            <a:r>
              <a:rPr sz="1600" b="1" spc="-14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both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0540" y="1805939"/>
            <a:ext cx="5631600" cy="25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726376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NT-proBNP</a:t>
            </a:r>
            <a:r>
              <a:rPr spc="-245" dirty="0"/>
              <a:t> </a:t>
            </a:r>
            <a:r>
              <a:rPr spc="10" dirty="0"/>
              <a:t>Reduction</a:t>
            </a:r>
            <a:r>
              <a:rPr spc="-125" dirty="0"/>
              <a:t> </a:t>
            </a:r>
            <a:r>
              <a:rPr spc="5" dirty="0"/>
              <a:t>Consistent</a:t>
            </a:r>
            <a:r>
              <a:rPr spc="-145" dirty="0"/>
              <a:t> </a:t>
            </a:r>
            <a:r>
              <a:rPr spc="10" dirty="0"/>
              <a:t>in</a:t>
            </a:r>
            <a:r>
              <a:rPr spc="-65" dirty="0"/>
              <a:t> </a:t>
            </a:r>
            <a:r>
              <a:rPr spc="5" dirty="0"/>
              <a:t>Key </a:t>
            </a:r>
            <a:r>
              <a:rPr spc="15" dirty="0"/>
              <a:t>Subgroups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81479" y="4336732"/>
            <a:ext cx="60579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10" dirty="0">
                <a:latin typeface="Arial"/>
                <a:cs typeface="Arial"/>
              </a:rPr>
              <a:t>-</a:t>
            </a:r>
            <a:r>
              <a:rPr sz="1950" b="1" dirty="0">
                <a:latin typeface="Arial"/>
                <a:cs typeface="Arial"/>
              </a:rPr>
              <a:t>30%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602" y="1244663"/>
            <a:ext cx="7893684" cy="268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26564">
              <a:lnSpc>
                <a:spcPct val="100000"/>
              </a:lnSpc>
              <a:spcBef>
                <a:spcPts val="130"/>
              </a:spcBef>
            </a:pPr>
            <a:r>
              <a:rPr sz="195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NT-proBNP </a:t>
            </a:r>
            <a:r>
              <a:rPr sz="195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Reduction </a:t>
            </a:r>
            <a:r>
              <a:rPr sz="19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with </a:t>
            </a:r>
            <a:r>
              <a:rPr sz="195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Sac/Val </a:t>
            </a:r>
            <a:r>
              <a:rPr sz="195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vs </a:t>
            </a:r>
            <a:r>
              <a:rPr sz="195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Val </a:t>
            </a:r>
            <a:r>
              <a:rPr sz="19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1950" b="1" u="heavy" spc="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16Wks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b="1" dirty="0">
                <a:latin typeface="Arial"/>
                <a:cs typeface="Arial"/>
              </a:rPr>
              <a:t>Higher </a:t>
            </a:r>
            <a:r>
              <a:rPr sz="1950" b="1" spc="-15" dirty="0">
                <a:latin typeface="Arial"/>
                <a:cs typeface="Arial"/>
              </a:rPr>
              <a:t>LVEF</a:t>
            </a:r>
            <a:r>
              <a:rPr sz="1950" b="1" spc="175" dirty="0">
                <a:latin typeface="Arial"/>
                <a:cs typeface="Arial"/>
              </a:rPr>
              <a:t> </a:t>
            </a:r>
            <a:r>
              <a:rPr sz="1950" b="1" spc="-30" dirty="0">
                <a:latin typeface="Arial"/>
                <a:cs typeface="Arial"/>
              </a:rPr>
              <a:t>(&gt;57%)</a:t>
            </a:r>
            <a:endParaRPr sz="19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285"/>
              </a:spcBef>
            </a:pPr>
            <a:r>
              <a:rPr sz="1950" b="1" dirty="0">
                <a:latin typeface="Arial"/>
                <a:cs typeface="Arial"/>
              </a:rPr>
              <a:t>Lower </a:t>
            </a:r>
            <a:r>
              <a:rPr sz="1950" b="1" spc="-15" dirty="0">
                <a:latin typeface="Arial"/>
                <a:cs typeface="Arial"/>
              </a:rPr>
              <a:t>LVEF</a:t>
            </a:r>
            <a:r>
              <a:rPr sz="1950" b="1" spc="95" dirty="0">
                <a:latin typeface="Arial"/>
                <a:cs typeface="Arial"/>
              </a:rPr>
              <a:t> </a:t>
            </a:r>
            <a:r>
              <a:rPr sz="1950" b="1" spc="-30" dirty="0">
                <a:latin typeface="Arial"/>
                <a:cs typeface="Arial"/>
              </a:rPr>
              <a:t>(≤57%)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Arial"/>
              <a:cs typeface="Arial"/>
            </a:endParaRPr>
          </a:p>
          <a:p>
            <a:pPr marL="1482090" marR="5508625" indent="381000">
              <a:lnSpc>
                <a:spcPct val="145300"/>
              </a:lnSpc>
            </a:pPr>
            <a:r>
              <a:rPr sz="1950" b="1" spc="110" dirty="0">
                <a:latin typeface="Arial"/>
                <a:cs typeface="Arial"/>
              </a:rPr>
              <a:t>M</a:t>
            </a:r>
            <a:r>
              <a:rPr sz="1950" b="1" spc="-5" dirty="0">
                <a:latin typeface="Arial"/>
                <a:cs typeface="Arial"/>
              </a:rPr>
              <a:t>e</a:t>
            </a:r>
            <a:r>
              <a:rPr sz="1950" b="1" spc="10" dirty="0">
                <a:latin typeface="Arial"/>
                <a:cs typeface="Arial"/>
              </a:rPr>
              <a:t>n  </a:t>
            </a:r>
            <a:r>
              <a:rPr sz="1950" b="1" spc="-40" dirty="0">
                <a:latin typeface="Arial"/>
                <a:cs typeface="Arial"/>
              </a:rPr>
              <a:t>W</a:t>
            </a:r>
            <a:r>
              <a:rPr sz="1950" b="1" spc="10" dirty="0">
                <a:latin typeface="Arial"/>
                <a:cs typeface="Arial"/>
              </a:rPr>
              <a:t>o</a:t>
            </a:r>
            <a:r>
              <a:rPr sz="1950" b="1" dirty="0">
                <a:latin typeface="Arial"/>
                <a:cs typeface="Arial"/>
              </a:rPr>
              <a:t>me</a:t>
            </a:r>
            <a:r>
              <a:rPr sz="1950" b="1" spc="20" dirty="0">
                <a:latin typeface="Arial"/>
                <a:cs typeface="Arial"/>
              </a:rPr>
              <a:t>n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2295" y="4205063"/>
            <a:ext cx="2862580" cy="81470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925830" algn="l"/>
                <a:tab pos="1917064" algn="l"/>
              </a:tabLst>
            </a:pPr>
            <a:r>
              <a:rPr sz="1950" b="1" spc="5" dirty="0">
                <a:latin typeface="Arial"/>
                <a:cs typeface="Arial"/>
              </a:rPr>
              <a:t>-23%	-16%	</a:t>
            </a:r>
            <a:r>
              <a:rPr sz="1950" b="1" dirty="0">
                <a:latin typeface="Arial"/>
                <a:cs typeface="Arial"/>
              </a:rPr>
              <a:t>-8%</a:t>
            </a:r>
            <a:endParaRPr sz="1950">
              <a:latin typeface="Arial"/>
              <a:cs typeface="Arial"/>
            </a:endParaRPr>
          </a:p>
          <a:p>
            <a:pPr marL="212090">
              <a:lnSpc>
                <a:spcPct val="100000"/>
              </a:lnSpc>
              <a:spcBef>
                <a:spcPts val="875"/>
              </a:spcBef>
            </a:pPr>
            <a:r>
              <a:rPr sz="1600" b="1" spc="25" dirty="0">
                <a:latin typeface="Arial"/>
                <a:cs typeface="Arial"/>
              </a:rPr>
              <a:t>Favors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Sacubitril/Valsartan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7955" y="4205063"/>
            <a:ext cx="2381250" cy="81470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863600" algn="l"/>
                <a:tab pos="1724660" algn="l"/>
              </a:tabLst>
            </a:pPr>
            <a:r>
              <a:rPr sz="1950" b="1" spc="-5" dirty="0">
                <a:latin typeface="Arial"/>
                <a:cs typeface="Arial"/>
              </a:rPr>
              <a:t>0</a:t>
            </a:r>
            <a:r>
              <a:rPr sz="1950" b="1" spc="25" dirty="0">
                <a:latin typeface="Arial"/>
                <a:cs typeface="Arial"/>
              </a:rPr>
              <a:t>%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5" dirty="0">
                <a:latin typeface="Arial"/>
                <a:cs typeface="Arial"/>
              </a:rPr>
              <a:t>+</a:t>
            </a:r>
            <a:r>
              <a:rPr sz="1950" b="1" spc="-10" dirty="0">
                <a:latin typeface="Arial"/>
                <a:cs typeface="Arial"/>
              </a:rPr>
              <a:t>8</a:t>
            </a:r>
            <a:r>
              <a:rPr sz="1950" b="1" spc="25" dirty="0">
                <a:latin typeface="Arial"/>
                <a:cs typeface="Arial"/>
              </a:rPr>
              <a:t>%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5" dirty="0">
                <a:latin typeface="Arial"/>
                <a:cs typeface="Arial"/>
              </a:rPr>
              <a:t>+</a:t>
            </a:r>
            <a:r>
              <a:rPr sz="1950" b="1" spc="-10" dirty="0">
                <a:latin typeface="Arial"/>
                <a:cs typeface="Arial"/>
              </a:rPr>
              <a:t>16</a:t>
            </a:r>
            <a:r>
              <a:rPr sz="1950" b="1" spc="25" dirty="0"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875"/>
              </a:spcBef>
            </a:pPr>
            <a:r>
              <a:rPr sz="1600" b="1" spc="20" dirty="0">
                <a:latin typeface="Arial"/>
                <a:cs typeface="Arial"/>
              </a:rPr>
              <a:t>Favors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Valsartan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3450" y="4659629"/>
            <a:ext cx="1284605" cy="76200"/>
          </a:xfrm>
          <a:custGeom>
            <a:avLst/>
            <a:gdLst/>
            <a:ahLst/>
            <a:cxnLst/>
            <a:rect l="l" t="t" r="r" b="b"/>
            <a:pathLst>
              <a:path w="1284604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127000" y="49212"/>
                </a:lnTo>
                <a:lnTo>
                  <a:pt x="114300" y="49212"/>
                </a:lnTo>
                <a:lnTo>
                  <a:pt x="114300" y="26987"/>
                </a:lnTo>
                <a:lnTo>
                  <a:pt x="127000" y="26987"/>
                </a:lnTo>
                <a:lnTo>
                  <a:pt x="127000" y="0"/>
                </a:lnTo>
                <a:close/>
              </a:path>
              <a:path w="1284604" h="76200">
                <a:moveTo>
                  <a:pt x="127000" y="26987"/>
                </a:moveTo>
                <a:lnTo>
                  <a:pt x="114300" y="26987"/>
                </a:lnTo>
                <a:lnTo>
                  <a:pt x="114300" y="49212"/>
                </a:lnTo>
                <a:lnTo>
                  <a:pt x="127000" y="49212"/>
                </a:lnTo>
                <a:lnTo>
                  <a:pt x="127000" y="26987"/>
                </a:lnTo>
                <a:close/>
              </a:path>
              <a:path w="1284604" h="76200">
                <a:moveTo>
                  <a:pt x="1284604" y="26987"/>
                </a:moveTo>
                <a:lnTo>
                  <a:pt x="127000" y="26987"/>
                </a:lnTo>
                <a:lnTo>
                  <a:pt x="127000" y="49212"/>
                </a:lnTo>
                <a:lnTo>
                  <a:pt x="1284604" y="49212"/>
                </a:lnTo>
                <a:lnTo>
                  <a:pt x="1284604" y="26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1729" y="4663833"/>
            <a:ext cx="1263015" cy="76200"/>
          </a:xfrm>
          <a:custGeom>
            <a:avLst/>
            <a:gdLst/>
            <a:ahLst/>
            <a:cxnLst/>
            <a:rect l="l" t="t" r="r" b="b"/>
            <a:pathLst>
              <a:path w="1263015" h="76200">
                <a:moveTo>
                  <a:pt x="1136269" y="0"/>
                </a:moveTo>
                <a:lnTo>
                  <a:pt x="1136134" y="26991"/>
                </a:lnTo>
                <a:lnTo>
                  <a:pt x="1148842" y="27038"/>
                </a:lnTo>
                <a:lnTo>
                  <a:pt x="1148715" y="49263"/>
                </a:lnTo>
                <a:lnTo>
                  <a:pt x="1136022" y="49263"/>
                </a:lnTo>
                <a:lnTo>
                  <a:pt x="1135888" y="76200"/>
                </a:lnTo>
                <a:lnTo>
                  <a:pt x="1226889" y="49263"/>
                </a:lnTo>
                <a:lnTo>
                  <a:pt x="1148715" y="49263"/>
                </a:lnTo>
                <a:lnTo>
                  <a:pt x="1227047" y="49216"/>
                </a:lnTo>
                <a:lnTo>
                  <a:pt x="1263015" y="38569"/>
                </a:lnTo>
                <a:lnTo>
                  <a:pt x="1136269" y="0"/>
                </a:lnTo>
                <a:close/>
              </a:path>
              <a:path w="1263015" h="76200">
                <a:moveTo>
                  <a:pt x="1136134" y="26991"/>
                </a:moveTo>
                <a:lnTo>
                  <a:pt x="1136022" y="49216"/>
                </a:lnTo>
                <a:lnTo>
                  <a:pt x="1148715" y="49263"/>
                </a:lnTo>
                <a:lnTo>
                  <a:pt x="1148842" y="27038"/>
                </a:lnTo>
                <a:lnTo>
                  <a:pt x="1136134" y="26991"/>
                </a:lnTo>
                <a:close/>
              </a:path>
              <a:path w="1263015" h="76200">
                <a:moveTo>
                  <a:pt x="0" y="22783"/>
                </a:moveTo>
                <a:lnTo>
                  <a:pt x="0" y="45008"/>
                </a:lnTo>
                <a:lnTo>
                  <a:pt x="1136022" y="49216"/>
                </a:lnTo>
                <a:lnTo>
                  <a:pt x="1136134" y="26991"/>
                </a:lnTo>
                <a:lnTo>
                  <a:pt x="0" y="22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314388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Speaker’s</a:t>
            </a:r>
            <a:r>
              <a:rPr spc="-135" dirty="0"/>
              <a:t> </a:t>
            </a:r>
            <a:r>
              <a:rPr spc="5" dirty="0"/>
              <a:t>Disclosures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227074"/>
            <a:ext cx="7800340" cy="1270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latin typeface="Arial Narrow"/>
                <a:cs typeface="Arial Narrow"/>
              </a:rPr>
              <a:t>Jonathan </a:t>
            </a:r>
            <a:r>
              <a:rPr sz="2400" b="1" spc="-5" dirty="0">
                <a:latin typeface="Arial Narrow"/>
                <a:cs typeface="Arial Narrow"/>
              </a:rPr>
              <a:t>Cunningham </a:t>
            </a:r>
            <a:r>
              <a:rPr sz="2400" spc="-15" dirty="0">
                <a:latin typeface="Arial Narrow"/>
                <a:cs typeface="Arial Narrow"/>
              </a:rPr>
              <a:t>has </a:t>
            </a:r>
            <a:r>
              <a:rPr sz="2400" spc="-10" dirty="0">
                <a:latin typeface="Arial Narrow"/>
                <a:cs typeface="Arial Narrow"/>
              </a:rPr>
              <a:t>no </a:t>
            </a:r>
            <a:r>
              <a:rPr sz="2400" spc="-15" dirty="0">
                <a:latin typeface="Arial Narrow"/>
                <a:cs typeface="Arial Narrow"/>
              </a:rPr>
              <a:t>relationships </a:t>
            </a:r>
            <a:r>
              <a:rPr sz="2400" spc="-5" dirty="0">
                <a:latin typeface="Arial Narrow"/>
                <a:cs typeface="Arial Narrow"/>
              </a:rPr>
              <a:t>with </a:t>
            </a:r>
            <a:r>
              <a:rPr sz="2400" spc="-15" dirty="0">
                <a:latin typeface="Arial Narrow"/>
                <a:cs typeface="Arial Narrow"/>
              </a:rPr>
              <a:t>industry </a:t>
            </a:r>
            <a:r>
              <a:rPr sz="2400" spc="-5" dirty="0">
                <a:latin typeface="Arial Narrow"/>
                <a:cs typeface="Arial Narrow"/>
              </a:rPr>
              <a:t>to</a:t>
            </a:r>
            <a:r>
              <a:rPr sz="2400" spc="-10" dirty="0">
                <a:latin typeface="Arial Narrow"/>
                <a:cs typeface="Arial Narrow"/>
              </a:rPr>
              <a:t> </a:t>
            </a:r>
            <a:r>
              <a:rPr sz="2400" spc="-20" dirty="0">
                <a:latin typeface="Arial Narrow"/>
                <a:cs typeface="Arial Narrow"/>
              </a:rPr>
              <a:t>disclose.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 Narrow"/>
                <a:cs typeface="Arial Narrow"/>
              </a:rPr>
              <a:t>The </a:t>
            </a:r>
            <a:r>
              <a:rPr sz="2400" dirty="0">
                <a:latin typeface="Arial Narrow"/>
                <a:cs typeface="Arial Narrow"/>
              </a:rPr>
              <a:t>PARAGON-HF </a:t>
            </a:r>
            <a:r>
              <a:rPr sz="2400" spc="-10" dirty="0">
                <a:latin typeface="Arial Narrow"/>
                <a:cs typeface="Arial Narrow"/>
              </a:rPr>
              <a:t>trial </a:t>
            </a:r>
            <a:r>
              <a:rPr sz="2400" dirty="0">
                <a:latin typeface="Arial Narrow"/>
                <a:cs typeface="Arial Narrow"/>
              </a:rPr>
              <a:t>was </a:t>
            </a:r>
            <a:r>
              <a:rPr sz="2400" spc="-15" dirty="0">
                <a:latin typeface="Arial Narrow"/>
                <a:cs typeface="Arial Narrow"/>
              </a:rPr>
              <a:t>sponsored </a:t>
            </a:r>
            <a:r>
              <a:rPr sz="2400" spc="-10" dirty="0">
                <a:latin typeface="Arial Narrow"/>
                <a:cs typeface="Arial Narrow"/>
              </a:rPr>
              <a:t>by</a:t>
            </a:r>
            <a:r>
              <a:rPr sz="2400" spc="12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Novartis.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24179"/>
            <a:ext cx="7388859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-5" dirty="0"/>
              <a:t>Decreases</a:t>
            </a:r>
            <a:r>
              <a:rPr sz="2500" spc="-45" dirty="0"/>
              <a:t> </a:t>
            </a:r>
            <a:r>
              <a:rPr sz="2500" spc="15" dirty="0"/>
              <a:t>in</a:t>
            </a:r>
            <a:r>
              <a:rPr sz="2500" spc="-35" dirty="0"/>
              <a:t> </a:t>
            </a:r>
            <a:r>
              <a:rPr sz="2500" spc="-5" dirty="0"/>
              <a:t>NT-proBNP</a:t>
            </a:r>
            <a:r>
              <a:rPr sz="2500" spc="-155" dirty="0"/>
              <a:t> </a:t>
            </a:r>
            <a:r>
              <a:rPr sz="2500" dirty="0"/>
              <a:t>Associated</a:t>
            </a:r>
            <a:r>
              <a:rPr sz="2500" spc="-95" dirty="0"/>
              <a:t> </a:t>
            </a:r>
            <a:r>
              <a:rPr sz="2500" spc="5" dirty="0"/>
              <a:t>with</a:t>
            </a:r>
            <a:r>
              <a:rPr sz="2500" spc="20" dirty="0"/>
              <a:t> </a:t>
            </a:r>
            <a:r>
              <a:rPr sz="2500" spc="5" dirty="0"/>
              <a:t>Lower</a:t>
            </a:r>
            <a:r>
              <a:rPr sz="2500" spc="-50" dirty="0"/>
              <a:t> </a:t>
            </a:r>
            <a:r>
              <a:rPr sz="2500" spc="5" dirty="0"/>
              <a:t>Event</a:t>
            </a:r>
            <a:r>
              <a:rPr sz="2500" spc="-65" dirty="0"/>
              <a:t> </a:t>
            </a:r>
            <a:r>
              <a:rPr sz="2500" dirty="0"/>
              <a:t>Rate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2163254" y="1425909"/>
            <a:ext cx="4937557" cy="361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Association </a:t>
            </a:r>
            <a:r>
              <a:rPr spc="10" dirty="0"/>
              <a:t>of </a:t>
            </a:r>
            <a:r>
              <a:rPr spc="15" dirty="0"/>
              <a:t>NT-proBNP Change &amp; Subsequent</a:t>
            </a:r>
            <a:r>
              <a:rPr spc="-10" dirty="0"/>
              <a:t> </a:t>
            </a:r>
            <a:r>
              <a:rPr spc="15" dirty="0"/>
              <a:t>Events</a:t>
            </a:r>
          </a:p>
          <a:p>
            <a:pPr marL="59690">
              <a:lnSpc>
                <a:spcPct val="100000"/>
              </a:lnSpc>
            </a:pPr>
            <a:endParaRPr sz="1750"/>
          </a:p>
          <a:p>
            <a:pPr marL="961390" marR="2616835" algn="ctr">
              <a:lnSpc>
                <a:spcPct val="94600"/>
              </a:lnSpc>
              <a:spcBef>
                <a:spcPts val="5"/>
              </a:spcBef>
            </a:pPr>
            <a:r>
              <a:rPr sz="1350" spc="-10" dirty="0"/>
              <a:t>23% </a:t>
            </a:r>
            <a:r>
              <a:rPr sz="1350" spc="5" dirty="0"/>
              <a:t>Fewer Events  </a:t>
            </a:r>
            <a:r>
              <a:rPr sz="1350" spc="15" dirty="0"/>
              <a:t>When NT-proBNP  </a:t>
            </a:r>
            <a:r>
              <a:rPr sz="1350" spc="-5" dirty="0"/>
              <a:t>Decreased</a:t>
            </a:r>
            <a:endParaRPr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179514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Conclusions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1075"/>
              </a:spcBef>
            </a:pPr>
            <a:r>
              <a:rPr spc="5" dirty="0"/>
              <a:t>NT-proBNP </a:t>
            </a:r>
            <a:r>
              <a:rPr spc="-5" dirty="0"/>
              <a:t>Risk</a:t>
            </a:r>
            <a:r>
              <a:rPr spc="-60" dirty="0"/>
              <a:t> </a:t>
            </a:r>
            <a:r>
              <a:rPr spc="-5" dirty="0"/>
              <a:t>Prediction</a:t>
            </a:r>
          </a:p>
          <a:p>
            <a:pPr marL="355600" marR="224154" indent="-34290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0" u="none" spc="-15" dirty="0">
                <a:latin typeface="Arial Narrow"/>
                <a:cs typeface="Arial Narrow"/>
              </a:rPr>
              <a:t>NT-proBNP strongly  predicted events </a:t>
            </a:r>
            <a:r>
              <a:rPr b="0" u="none" spc="-10" dirty="0">
                <a:latin typeface="Arial Narrow"/>
                <a:cs typeface="Arial Narrow"/>
              </a:rPr>
              <a:t>in</a:t>
            </a:r>
            <a:r>
              <a:rPr b="0" u="none" spc="-280" dirty="0">
                <a:latin typeface="Arial Narrow"/>
                <a:cs typeface="Arial Narrow"/>
              </a:rPr>
              <a:t> </a:t>
            </a:r>
            <a:r>
              <a:rPr b="0" u="none" dirty="0">
                <a:latin typeface="Arial Narrow"/>
                <a:cs typeface="Arial Narrow"/>
              </a:rPr>
              <a:t>HFpEF</a:t>
            </a: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0" u="none" spc="-10" dirty="0">
                <a:latin typeface="Arial Narrow"/>
                <a:cs typeface="Arial Narrow"/>
              </a:rPr>
              <a:t>Risk in atrial </a:t>
            </a:r>
            <a:r>
              <a:rPr b="0" u="none" spc="-15" dirty="0">
                <a:latin typeface="Arial Narrow"/>
                <a:cs typeface="Arial Narrow"/>
              </a:rPr>
              <a:t>fibrilliation</a:t>
            </a:r>
            <a:r>
              <a:rPr b="0" u="none" spc="305" dirty="0">
                <a:latin typeface="Arial Narrow"/>
                <a:cs typeface="Arial Narrow"/>
              </a:rPr>
              <a:t> </a:t>
            </a:r>
            <a:r>
              <a:rPr b="0" u="none" spc="-10" dirty="0">
                <a:latin typeface="Arial Narrow"/>
                <a:cs typeface="Arial Narrow"/>
              </a:rPr>
              <a:t>is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b="0" u="none" spc="-5" dirty="0">
                <a:latin typeface="Arial Narrow"/>
                <a:cs typeface="Arial Narrow"/>
              </a:rPr>
              <a:t>lower </a:t>
            </a:r>
            <a:r>
              <a:rPr b="0" u="none" spc="-10" dirty="0">
                <a:latin typeface="Arial Narrow"/>
                <a:cs typeface="Arial Narrow"/>
              </a:rPr>
              <a:t>for </a:t>
            </a:r>
            <a:r>
              <a:rPr b="0" u="none" dirty="0">
                <a:latin typeface="Arial Narrow"/>
                <a:cs typeface="Arial Narrow"/>
              </a:rPr>
              <a:t>a </a:t>
            </a:r>
            <a:r>
              <a:rPr b="0" u="none" spc="-15" dirty="0">
                <a:latin typeface="Arial Narrow"/>
                <a:cs typeface="Arial Narrow"/>
              </a:rPr>
              <a:t>given</a:t>
            </a:r>
            <a:r>
              <a:rPr b="0" u="none" spc="135" dirty="0">
                <a:latin typeface="Arial Narrow"/>
                <a:cs typeface="Arial Narrow"/>
              </a:rPr>
              <a:t> </a:t>
            </a:r>
            <a:r>
              <a:rPr b="0" u="none" spc="-15" dirty="0">
                <a:latin typeface="Arial Narrow"/>
                <a:cs typeface="Arial Narrow"/>
              </a:rPr>
              <a:t>NT-proBNP</a:t>
            </a:r>
          </a:p>
          <a:p>
            <a:pPr marL="342265" marR="72390" indent="-342265" algn="r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b="0" u="none" spc="-5" dirty="0">
                <a:latin typeface="Arial Narrow"/>
                <a:cs typeface="Arial Narrow"/>
              </a:rPr>
              <a:t>Obese </a:t>
            </a:r>
            <a:r>
              <a:rPr b="0" u="none" spc="-15" dirty="0">
                <a:latin typeface="Arial Narrow"/>
                <a:cs typeface="Arial Narrow"/>
              </a:rPr>
              <a:t>patients </a:t>
            </a:r>
            <a:r>
              <a:rPr b="0" u="none" dirty="0">
                <a:latin typeface="Arial Narrow"/>
                <a:cs typeface="Arial Narrow"/>
              </a:rPr>
              <a:t>with </a:t>
            </a:r>
            <a:r>
              <a:rPr b="0" u="none" spc="-10" dirty="0">
                <a:latin typeface="Arial Narrow"/>
                <a:cs typeface="Arial Narrow"/>
              </a:rPr>
              <a:t>low</a:t>
            </a:r>
            <a:r>
              <a:rPr b="0" u="none" spc="204" dirty="0">
                <a:latin typeface="Arial Narrow"/>
                <a:cs typeface="Arial Narrow"/>
              </a:rPr>
              <a:t> </a:t>
            </a:r>
            <a:r>
              <a:rPr b="0" u="none" spc="-50" dirty="0">
                <a:latin typeface="Arial Narrow"/>
                <a:cs typeface="Arial Narrow"/>
              </a:rPr>
              <a:t>NT-</a:t>
            </a:r>
          </a:p>
          <a:p>
            <a:pPr marR="46990" algn="r">
              <a:lnSpc>
                <a:spcPct val="100000"/>
              </a:lnSpc>
              <a:spcBef>
                <a:spcPts val="5"/>
              </a:spcBef>
            </a:pPr>
            <a:r>
              <a:rPr b="0" u="none" dirty="0">
                <a:latin typeface="Arial Narrow"/>
                <a:cs typeface="Arial Narrow"/>
              </a:rPr>
              <a:t>proBNP </a:t>
            </a:r>
            <a:r>
              <a:rPr b="0" u="none" spc="-10" dirty="0">
                <a:latin typeface="Arial Narrow"/>
                <a:cs typeface="Arial Narrow"/>
              </a:rPr>
              <a:t>retain </a:t>
            </a:r>
            <a:r>
              <a:rPr b="0" u="none" spc="-15" dirty="0">
                <a:latin typeface="Arial Narrow"/>
                <a:cs typeface="Arial Narrow"/>
              </a:rPr>
              <a:t>moderate</a:t>
            </a:r>
            <a:r>
              <a:rPr b="0" u="none" spc="80" dirty="0">
                <a:latin typeface="Arial Narrow"/>
                <a:cs typeface="Arial Narrow"/>
              </a:rPr>
              <a:t> </a:t>
            </a:r>
            <a:r>
              <a:rPr b="0" u="none" spc="-10" dirty="0">
                <a:latin typeface="Arial Narrow"/>
                <a:cs typeface="Arial Narrow"/>
              </a:rPr>
              <a:t>risk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9251" y="1010894"/>
            <a:ext cx="3731895" cy="37147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77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Effects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of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Sacubitril/Valsartan</a:t>
            </a:r>
            <a:endParaRPr sz="2400">
              <a:latin typeface="Arial Narrow"/>
              <a:cs typeface="Arial Narrow"/>
            </a:endParaRPr>
          </a:p>
          <a:p>
            <a:pPr marL="355600" marR="280670" indent="-343535">
              <a:lnSpc>
                <a:spcPct val="90800"/>
              </a:lnSpc>
              <a:spcBef>
                <a:spcPts val="9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 Narrow"/>
                <a:cs typeface="Arial Narrow"/>
              </a:rPr>
              <a:t>Sacubitril/valsartan reduced  NT-proBNP </a:t>
            </a:r>
            <a:r>
              <a:rPr sz="2400" spc="-10" dirty="0">
                <a:latin typeface="Arial Narrow"/>
                <a:cs typeface="Arial Narrow"/>
              </a:rPr>
              <a:t>by </a:t>
            </a:r>
            <a:r>
              <a:rPr sz="2400" spc="-15" dirty="0">
                <a:latin typeface="Arial Narrow"/>
                <a:cs typeface="Arial Narrow"/>
              </a:rPr>
              <a:t>19% vs  valsartan</a:t>
            </a:r>
            <a:endParaRPr sz="2400">
              <a:latin typeface="Arial Narrow"/>
              <a:cs typeface="Arial Narrow"/>
            </a:endParaRPr>
          </a:p>
          <a:p>
            <a:pPr marL="355600" marR="211454" indent="-343535">
              <a:lnSpc>
                <a:spcPct val="90800"/>
              </a:lnSpc>
              <a:spcBef>
                <a:spcPts val="5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Arial Narrow"/>
                <a:cs typeface="Arial Narrow"/>
              </a:rPr>
              <a:t>NT-proBNP reduction </a:t>
            </a:r>
            <a:r>
              <a:rPr sz="2400" spc="-20" dirty="0">
                <a:latin typeface="Arial Narrow"/>
                <a:cs typeface="Arial Narrow"/>
              </a:rPr>
              <a:t>similar  </a:t>
            </a:r>
            <a:r>
              <a:rPr sz="2400" spc="-10" dirty="0">
                <a:latin typeface="Arial Narrow"/>
                <a:cs typeface="Arial Narrow"/>
              </a:rPr>
              <a:t>in men/women and  lower/higher</a:t>
            </a:r>
            <a:r>
              <a:rPr sz="2400" spc="100" dirty="0">
                <a:latin typeface="Arial Narrow"/>
                <a:cs typeface="Arial Narrow"/>
              </a:rPr>
              <a:t> </a:t>
            </a:r>
            <a:r>
              <a:rPr sz="2400" spc="-30" dirty="0">
                <a:latin typeface="Arial Narrow"/>
                <a:cs typeface="Arial Narrow"/>
              </a:rPr>
              <a:t>LVEF</a:t>
            </a:r>
            <a:endParaRPr sz="2400">
              <a:latin typeface="Arial Narrow"/>
              <a:cs typeface="Arial Narrow"/>
            </a:endParaRPr>
          </a:p>
          <a:p>
            <a:pPr marL="355600" marR="413384" indent="-343535" algn="just">
              <a:lnSpc>
                <a:spcPct val="89700"/>
              </a:lnSpc>
              <a:spcBef>
                <a:spcPts val="6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15" dirty="0">
                <a:latin typeface="Arial Narrow"/>
                <a:cs typeface="Arial Narrow"/>
              </a:rPr>
              <a:t>NT-proBNP did </a:t>
            </a:r>
            <a:r>
              <a:rPr sz="2400" spc="-10" dirty="0">
                <a:latin typeface="Arial Narrow"/>
                <a:cs typeface="Arial Narrow"/>
              </a:rPr>
              <a:t>not </a:t>
            </a:r>
            <a:r>
              <a:rPr sz="2400" spc="-15" dirty="0">
                <a:latin typeface="Arial Narrow"/>
                <a:cs typeface="Arial Narrow"/>
              </a:rPr>
              <a:t>identify  patients </a:t>
            </a:r>
            <a:r>
              <a:rPr sz="2400" dirty="0">
                <a:latin typeface="Arial Narrow"/>
                <a:cs typeface="Arial Narrow"/>
              </a:rPr>
              <a:t>who </a:t>
            </a:r>
            <a:r>
              <a:rPr sz="2400" spc="-15" dirty="0">
                <a:latin typeface="Arial Narrow"/>
                <a:cs typeface="Arial Narrow"/>
              </a:rPr>
              <a:t>benefit </a:t>
            </a:r>
            <a:r>
              <a:rPr sz="2400" spc="-10" dirty="0">
                <a:latin typeface="Arial Narrow"/>
                <a:cs typeface="Arial Narrow"/>
              </a:rPr>
              <a:t>more  </a:t>
            </a:r>
            <a:r>
              <a:rPr sz="2400" spc="-5" dirty="0">
                <a:latin typeface="Arial Narrow"/>
                <a:cs typeface="Arial Narrow"/>
              </a:rPr>
              <a:t>from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spc="-15" dirty="0">
                <a:latin typeface="Arial Narrow"/>
                <a:cs typeface="Arial Narrow"/>
              </a:rPr>
              <a:t>sacubitril/valsartan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401320"/>
            <a:ext cx="6773545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spc="5" dirty="0">
                <a:solidFill>
                  <a:srgbClr val="372C83"/>
                </a:solidFill>
                <a:latin typeface="Arial Narrow"/>
                <a:cs typeface="Arial Narrow"/>
              </a:rPr>
              <a:t>Simultaneous </a:t>
            </a:r>
            <a:r>
              <a:rPr sz="2800" b="1" spc="10" dirty="0">
                <a:solidFill>
                  <a:srgbClr val="372C83"/>
                </a:solidFill>
                <a:latin typeface="Arial Narrow"/>
                <a:cs typeface="Arial Narrow"/>
              </a:rPr>
              <a:t>Publication in </a:t>
            </a:r>
            <a:r>
              <a:rPr sz="2800" b="1" spc="5" dirty="0">
                <a:solidFill>
                  <a:srgbClr val="372C83"/>
                </a:solidFill>
                <a:latin typeface="Arial Narrow"/>
                <a:cs typeface="Arial Narrow"/>
              </a:rPr>
              <a:t>JACC:</a:t>
            </a:r>
            <a:r>
              <a:rPr sz="2800" b="1" spc="-445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2800" b="1" dirty="0">
                <a:solidFill>
                  <a:srgbClr val="372C83"/>
                </a:solidFill>
                <a:latin typeface="Arial Narrow"/>
                <a:cs typeface="Arial Narrow"/>
              </a:rPr>
              <a:t>Heart </a:t>
            </a:r>
            <a:r>
              <a:rPr sz="2800" b="1" spc="10" dirty="0">
                <a:solidFill>
                  <a:srgbClr val="372C83"/>
                </a:solidFill>
                <a:latin typeface="Arial Narrow"/>
                <a:cs typeface="Arial Narrow"/>
              </a:rPr>
              <a:t>Failure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25735" y="1310577"/>
            <a:ext cx="461893" cy="37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1384" y="1165161"/>
            <a:ext cx="2254885" cy="74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@JonWCunningham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1" spc="-15" dirty="0">
                <a:latin typeface="Arial"/>
                <a:cs typeface="Arial"/>
              </a:rPr>
              <a:t>@scottdsolomon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2531" y="2330536"/>
            <a:ext cx="6246214" cy="245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595" y="1155191"/>
            <a:ext cx="3034430" cy="96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6820" y="4533900"/>
            <a:ext cx="1729739" cy="388620"/>
          </a:xfrm>
          <a:custGeom>
            <a:avLst/>
            <a:gdLst/>
            <a:ahLst/>
            <a:cxnLst/>
            <a:rect l="l" t="t" r="r" b="b"/>
            <a:pathLst>
              <a:path w="1729740" h="388620">
                <a:moveTo>
                  <a:pt x="0" y="388620"/>
                </a:moveTo>
                <a:lnTo>
                  <a:pt x="1729739" y="388620"/>
                </a:lnTo>
                <a:lnTo>
                  <a:pt x="1729739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1620" y="4023359"/>
            <a:ext cx="1089660" cy="0"/>
          </a:xfrm>
          <a:custGeom>
            <a:avLst/>
            <a:gdLst/>
            <a:ahLst/>
            <a:cxnLst/>
            <a:rect l="l" t="t" r="r" b="b"/>
            <a:pathLst>
              <a:path w="1089660">
                <a:moveTo>
                  <a:pt x="0" y="0"/>
                </a:moveTo>
                <a:lnTo>
                  <a:pt x="1089660" y="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2579" y="4213859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09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7120" y="456437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2370" y="420624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68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7096" y="1316291"/>
            <a:ext cx="889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Failure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3559" y="3162300"/>
            <a:ext cx="99060" cy="419100"/>
          </a:xfrm>
          <a:custGeom>
            <a:avLst/>
            <a:gdLst/>
            <a:ahLst/>
            <a:cxnLst/>
            <a:rect l="l" t="t" r="r" b="b"/>
            <a:pathLst>
              <a:path w="99060" h="419100">
                <a:moveTo>
                  <a:pt x="0" y="0"/>
                </a:moveTo>
                <a:lnTo>
                  <a:pt x="99060" y="419100"/>
                </a:lnTo>
              </a:path>
            </a:pathLst>
          </a:custGeom>
          <a:ln w="76200">
            <a:solidFill>
              <a:srgbClr val="938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9" y="1089660"/>
            <a:ext cx="1032510" cy="46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60746" y="1119377"/>
            <a:ext cx="818515" cy="285115"/>
          </a:xfrm>
          <a:custGeom>
            <a:avLst/>
            <a:gdLst/>
            <a:ahLst/>
            <a:cxnLst/>
            <a:rect l="l" t="t" r="r" b="b"/>
            <a:pathLst>
              <a:path w="818514" h="285115">
                <a:moveTo>
                  <a:pt x="745352" y="249199"/>
                </a:moveTo>
                <a:lnTo>
                  <a:pt x="698373" y="260476"/>
                </a:lnTo>
                <a:lnTo>
                  <a:pt x="694181" y="267335"/>
                </a:lnTo>
                <a:lnTo>
                  <a:pt x="695832" y="274066"/>
                </a:lnTo>
                <a:lnTo>
                  <a:pt x="697483" y="280924"/>
                </a:lnTo>
                <a:lnTo>
                  <a:pt x="704341" y="285114"/>
                </a:lnTo>
                <a:lnTo>
                  <a:pt x="797893" y="262763"/>
                </a:lnTo>
                <a:lnTo>
                  <a:pt x="790320" y="262763"/>
                </a:lnTo>
                <a:lnTo>
                  <a:pt x="745352" y="249199"/>
                </a:lnTo>
                <a:close/>
              </a:path>
              <a:path w="818514" h="285115">
                <a:moveTo>
                  <a:pt x="769819" y="243326"/>
                </a:moveTo>
                <a:lnTo>
                  <a:pt x="745352" y="249199"/>
                </a:lnTo>
                <a:lnTo>
                  <a:pt x="790320" y="262763"/>
                </a:lnTo>
                <a:lnTo>
                  <a:pt x="791400" y="259207"/>
                </a:lnTo>
                <a:lnTo>
                  <a:pt x="784605" y="259207"/>
                </a:lnTo>
                <a:lnTo>
                  <a:pt x="769819" y="243326"/>
                </a:lnTo>
                <a:close/>
              </a:path>
              <a:path w="818514" h="285115">
                <a:moveTo>
                  <a:pt x="730376" y="171958"/>
                </a:moveTo>
                <a:lnTo>
                  <a:pt x="720089" y="181483"/>
                </a:lnTo>
                <a:lnTo>
                  <a:pt x="719836" y="189611"/>
                </a:lnTo>
                <a:lnTo>
                  <a:pt x="752686" y="224925"/>
                </a:lnTo>
                <a:lnTo>
                  <a:pt x="797687" y="238506"/>
                </a:lnTo>
                <a:lnTo>
                  <a:pt x="790320" y="262763"/>
                </a:lnTo>
                <a:lnTo>
                  <a:pt x="797893" y="262763"/>
                </a:lnTo>
                <a:lnTo>
                  <a:pt x="818133" y="257937"/>
                </a:lnTo>
                <a:lnTo>
                  <a:pt x="738377" y="172212"/>
                </a:lnTo>
                <a:lnTo>
                  <a:pt x="730376" y="171958"/>
                </a:lnTo>
                <a:close/>
              </a:path>
              <a:path w="818514" h="285115">
                <a:moveTo>
                  <a:pt x="790955" y="238251"/>
                </a:moveTo>
                <a:lnTo>
                  <a:pt x="769819" y="243326"/>
                </a:lnTo>
                <a:lnTo>
                  <a:pt x="784605" y="259207"/>
                </a:lnTo>
                <a:lnTo>
                  <a:pt x="790955" y="238251"/>
                </a:lnTo>
                <a:close/>
              </a:path>
              <a:path w="818514" h="285115">
                <a:moveTo>
                  <a:pt x="796845" y="238251"/>
                </a:moveTo>
                <a:lnTo>
                  <a:pt x="790955" y="238251"/>
                </a:lnTo>
                <a:lnTo>
                  <a:pt x="784605" y="259207"/>
                </a:lnTo>
                <a:lnTo>
                  <a:pt x="791400" y="259207"/>
                </a:lnTo>
                <a:lnTo>
                  <a:pt x="797687" y="238506"/>
                </a:lnTo>
                <a:lnTo>
                  <a:pt x="796845" y="238251"/>
                </a:lnTo>
                <a:close/>
              </a:path>
              <a:path w="818514" h="285115">
                <a:moveTo>
                  <a:pt x="7365" y="0"/>
                </a:moveTo>
                <a:lnTo>
                  <a:pt x="0" y="24384"/>
                </a:lnTo>
                <a:lnTo>
                  <a:pt x="745352" y="249199"/>
                </a:lnTo>
                <a:lnTo>
                  <a:pt x="769819" y="243326"/>
                </a:lnTo>
                <a:lnTo>
                  <a:pt x="752686" y="224925"/>
                </a:lnTo>
                <a:lnTo>
                  <a:pt x="7365" y="0"/>
                </a:lnTo>
                <a:close/>
              </a:path>
              <a:path w="818514" h="285115">
                <a:moveTo>
                  <a:pt x="752686" y="224925"/>
                </a:moveTo>
                <a:lnTo>
                  <a:pt x="769819" y="243326"/>
                </a:lnTo>
                <a:lnTo>
                  <a:pt x="790955" y="238251"/>
                </a:lnTo>
                <a:lnTo>
                  <a:pt x="796845" y="238251"/>
                </a:lnTo>
                <a:lnTo>
                  <a:pt x="752686" y="22492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36995" y="3230879"/>
            <a:ext cx="8388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latin typeface="Arial"/>
                <a:cs typeface="Arial"/>
              </a:rPr>
              <a:t>AT</a:t>
            </a:r>
            <a:r>
              <a:rPr sz="1050" spc="15" baseline="-15873" dirty="0">
                <a:latin typeface="Arial"/>
                <a:cs typeface="Arial"/>
              </a:rPr>
              <a:t>1</a:t>
            </a:r>
            <a:r>
              <a:rPr sz="1050" spc="52" baseline="-15873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receptor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825" y="2245995"/>
            <a:ext cx="634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Calibri"/>
                <a:cs typeface="Calibri"/>
              </a:rPr>
              <a:t>Angiotensin</a:t>
            </a:r>
            <a:r>
              <a:rPr sz="900" i="1" spc="-5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83044" y="2760027"/>
            <a:ext cx="6629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latin typeface="Calibri"/>
                <a:cs typeface="Calibri"/>
              </a:rPr>
              <a:t>Angiotensin</a:t>
            </a:r>
            <a:r>
              <a:rPr sz="900" i="1" spc="-65" dirty="0">
                <a:latin typeface="Calibri"/>
                <a:cs typeface="Calibri"/>
              </a:rPr>
              <a:t> </a:t>
            </a:r>
            <a:r>
              <a:rPr sz="900" i="1" spc="5" dirty="0">
                <a:latin typeface="Calibri"/>
                <a:cs typeface="Calibri"/>
              </a:rPr>
              <a:t>II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52564" y="2005710"/>
            <a:ext cx="162686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9750" y="2462910"/>
            <a:ext cx="162559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5450" y="2977260"/>
            <a:ext cx="162559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02629" y="2899410"/>
            <a:ext cx="7620" cy="83820"/>
          </a:xfrm>
          <a:custGeom>
            <a:avLst/>
            <a:gdLst/>
            <a:ahLst/>
            <a:cxnLst/>
            <a:rect l="l" t="t" r="r" b="b"/>
            <a:pathLst>
              <a:path w="7620" h="83819">
                <a:moveTo>
                  <a:pt x="3810" y="-4762"/>
                </a:moveTo>
                <a:lnTo>
                  <a:pt x="3810" y="8858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4050" y="28613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79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2629" y="28613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0" y="38100"/>
                </a:moveTo>
                <a:lnTo>
                  <a:pt x="685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7870" y="2876550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0" y="3048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4050" y="2983229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79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2629" y="2983229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0" y="0"/>
                </a:moveTo>
                <a:lnTo>
                  <a:pt x="6858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17870" y="2975610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0" y="0"/>
                </a:moveTo>
                <a:lnTo>
                  <a:pt x="53339" y="304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4050" y="2785110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6429" y="2792729"/>
            <a:ext cx="7620" cy="60960"/>
          </a:xfrm>
          <a:custGeom>
            <a:avLst/>
            <a:gdLst/>
            <a:ahLst/>
            <a:cxnLst/>
            <a:rect l="l" t="t" r="r" b="b"/>
            <a:pathLst>
              <a:path w="7620" h="60960">
                <a:moveTo>
                  <a:pt x="0" y="60959"/>
                </a:moveTo>
                <a:lnTo>
                  <a:pt x="76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5470" y="28613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79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1209" y="286131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0" y="0"/>
                </a:moveTo>
                <a:lnTo>
                  <a:pt x="7620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4050" y="3021329"/>
            <a:ext cx="7620" cy="60960"/>
          </a:xfrm>
          <a:custGeom>
            <a:avLst/>
            <a:gdLst/>
            <a:ahLst/>
            <a:cxnLst/>
            <a:rect l="l" t="t" r="r" b="b"/>
            <a:pathLst>
              <a:path w="7620" h="60960">
                <a:moveTo>
                  <a:pt x="0" y="0"/>
                </a:moveTo>
                <a:lnTo>
                  <a:pt x="7620" y="6095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73090" y="2998470"/>
            <a:ext cx="60960" cy="22860"/>
          </a:xfrm>
          <a:custGeom>
            <a:avLst/>
            <a:gdLst/>
            <a:ahLst/>
            <a:cxnLst/>
            <a:rect l="l" t="t" r="r" b="b"/>
            <a:pathLst>
              <a:path w="60960" h="22860">
                <a:moveTo>
                  <a:pt x="60960" y="2286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73090" y="3013710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39">
                <a:moveTo>
                  <a:pt x="53339" y="152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1209" y="2983229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0" y="3810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65470" y="27470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79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9270" y="286131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76200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4509" y="2861310"/>
            <a:ext cx="60960" cy="30480"/>
          </a:xfrm>
          <a:custGeom>
            <a:avLst/>
            <a:gdLst/>
            <a:ahLst/>
            <a:cxnLst/>
            <a:rect l="l" t="t" r="r" b="b"/>
            <a:pathLst>
              <a:path w="60960" h="30480">
                <a:moveTo>
                  <a:pt x="60960" y="3047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3090" y="3097529"/>
            <a:ext cx="45720" cy="15240"/>
          </a:xfrm>
          <a:custGeom>
            <a:avLst/>
            <a:gdLst/>
            <a:ahLst/>
            <a:cxnLst/>
            <a:rect l="l" t="t" r="r" b="b"/>
            <a:pathLst>
              <a:path w="45720" h="15239">
                <a:moveTo>
                  <a:pt x="45720" y="0"/>
                </a:moveTo>
                <a:lnTo>
                  <a:pt x="0" y="152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9750" y="301371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860" y="0"/>
                </a:moveTo>
                <a:lnTo>
                  <a:pt x="0" y="304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9270" y="274701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7620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4509" y="2762250"/>
            <a:ext cx="60960" cy="30480"/>
          </a:xfrm>
          <a:custGeom>
            <a:avLst/>
            <a:gdLst/>
            <a:ahLst/>
            <a:cxnLst/>
            <a:rect l="l" t="t" r="r" b="b"/>
            <a:pathLst>
              <a:path w="60960" h="30480">
                <a:moveTo>
                  <a:pt x="60960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20690" y="2693670"/>
            <a:ext cx="68580" cy="91440"/>
          </a:xfrm>
          <a:custGeom>
            <a:avLst/>
            <a:gdLst/>
            <a:ahLst/>
            <a:cxnLst/>
            <a:rect l="l" t="t" r="r" b="b"/>
            <a:pathLst>
              <a:path w="68579" h="91439">
                <a:moveTo>
                  <a:pt x="68580" y="91440"/>
                </a:moveTo>
                <a:lnTo>
                  <a:pt x="0" y="5461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35929" y="2632710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0" y="30479"/>
                </a:moveTo>
                <a:lnTo>
                  <a:pt x="533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2109" y="2632710"/>
            <a:ext cx="53340" cy="30480"/>
          </a:xfrm>
          <a:custGeom>
            <a:avLst/>
            <a:gdLst/>
            <a:ahLst/>
            <a:cxnLst/>
            <a:rect l="l" t="t" r="r" b="b"/>
            <a:pathLst>
              <a:path w="53339" h="30480">
                <a:moveTo>
                  <a:pt x="53339" y="3047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81650" y="2556510"/>
            <a:ext cx="22860" cy="76200"/>
          </a:xfrm>
          <a:custGeom>
            <a:avLst/>
            <a:gdLst/>
            <a:ahLst/>
            <a:cxnLst/>
            <a:rect l="l" t="t" r="r" b="b"/>
            <a:pathLst>
              <a:path w="22860" h="76200">
                <a:moveTo>
                  <a:pt x="22860" y="0"/>
                </a:moveTo>
                <a:lnTo>
                  <a:pt x="0" y="0"/>
                </a:lnTo>
                <a:lnTo>
                  <a:pt x="11429" y="76200"/>
                </a:lnTo>
                <a:lnTo>
                  <a:pt x="22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81650" y="2556510"/>
            <a:ext cx="22860" cy="76200"/>
          </a:xfrm>
          <a:custGeom>
            <a:avLst/>
            <a:gdLst/>
            <a:ahLst/>
            <a:cxnLst/>
            <a:rect l="l" t="t" r="r" b="b"/>
            <a:pathLst>
              <a:path w="22860" h="76200">
                <a:moveTo>
                  <a:pt x="11429" y="76200"/>
                </a:moveTo>
                <a:lnTo>
                  <a:pt x="22860" y="0"/>
                </a:lnTo>
                <a:lnTo>
                  <a:pt x="0" y="0"/>
                </a:lnTo>
                <a:lnTo>
                  <a:pt x="11429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89270" y="2632710"/>
            <a:ext cx="83820" cy="7620"/>
          </a:xfrm>
          <a:custGeom>
            <a:avLst/>
            <a:gdLst/>
            <a:ahLst/>
            <a:cxnLst/>
            <a:rect l="l" t="t" r="r" b="b"/>
            <a:pathLst>
              <a:path w="83820" h="7619">
                <a:moveTo>
                  <a:pt x="-4762" y="3810"/>
                </a:moveTo>
                <a:lnTo>
                  <a:pt x="88582" y="3810"/>
                </a:lnTo>
              </a:path>
            </a:pathLst>
          </a:custGeom>
          <a:ln w="17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3529" y="26327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8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59729" y="257937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40"/>
                </a:moveTo>
                <a:lnTo>
                  <a:pt x="76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4490" y="257937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40"/>
                </a:moveTo>
                <a:lnTo>
                  <a:pt x="76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89270" y="2518410"/>
            <a:ext cx="76200" cy="38100"/>
          </a:xfrm>
          <a:custGeom>
            <a:avLst/>
            <a:gdLst/>
            <a:ahLst/>
            <a:cxnLst/>
            <a:rect l="l" t="t" r="r" b="b"/>
            <a:pathLst>
              <a:path w="76200" h="38100">
                <a:moveTo>
                  <a:pt x="0" y="3810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20690" y="2518410"/>
            <a:ext cx="68580" cy="38100"/>
          </a:xfrm>
          <a:custGeom>
            <a:avLst/>
            <a:gdLst/>
            <a:ahLst/>
            <a:cxnLst/>
            <a:rect l="l" t="t" r="r" b="b"/>
            <a:pathLst>
              <a:path w="68579" h="38100">
                <a:moveTo>
                  <a:pt x="68580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73090" y="2632710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0"/>
                </a:moveTo>
                <a:lnTo>
                  <a:pt x="30480" y="533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0709" y="2594610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60" h="45719">
                <a:moveTo>
                  <a:pt x="0" y="45719"/>
                </a:moveTo>
                <a:lnTo>
                  <a:pt x="228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65470" y="2586989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79" h="45719">
                <a:moveTo>
                  <a:pt x="0" y="45720"/>
                </a:moveTo>
                <a:lnTo>
                  <a:pt x="3047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70170" y="2632710"/>
            <a:ext cx="213360" cy="38100"/>
          </a:xfrm>
          <a:custGeom>
            <a:avLst/>
            <a:gdLst/>
            <a:ahLst/>
            <a:cxnLst/>
            <a:rect l="l" t="t" r="r" b="b"/>
            <a:pathLst>
              <a:path w="213360" h="38100">
                <a:moveTo>
                  <a:pt x="0" y="0"/>
                </a:moveTo>
                <a:lnTo>
                  <a:pt x="70738" y="38100"/>
                </a:lnTo>
                <a:lnTo>
                  <a:pt x="106679" y="19050"/>
                </a:lnTo>
                <a:lnTo>
                  <a:pt x="0" y="0"/>
                </a:lnTo>
                <a:close/>
              </a:path>
              <a:path w="213360" h="38100">
                <a:moveTo>
                  <a:pt x="142620" y="0"/>
                </a:moveTo>
                <a:lnTo>
                  <a:pt x="106679" y="19050"/>
                </a:lnTo>
                <a:lnTo>
                  <a:pt x="213359" y="38100"/>
                </a:lnTo>
                <a:lnTo>
                  <a:pt x="142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0170" y="2632710"/>
            <a:ext cx="213360" cy="38100"/>
          </a:xfrm>
          <a:custGeom>
            <a:avLst/>
            <a:gdLst/>
            <a:ahLst/>
            <a:cxnLst/>
            <a:rect l="l" t="t" r="r" b="b"/>
            <a:pathLst>
              <a:path w="213360" h="38100">
                <a:moveTo>
                  <a:pt x="213359" y="38100"/>
                </a:moveTo>
                <a:lnTo>
                  <a:pt x="142620" y="0"/>
                </a:lnTo>
                <a:lnTo>
                  <a:pt x="70738" y="3810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2647" y="2894647"/>
            <a:ext cx="17145" cy="93345"/>
          </a:xfrm>
          <a:custGeom>
            <a:avLst/>
            <a:gdLst/>
            <a:ahLst/>
            <a:cxnLst/>
            <a:rect l="l" t="t" r="r" b="b"/>
            <a:pathLst>
              <a:path w="17145" h="93344">
                <a:moveTo>
                  <a:pt x="0" y="93345"/>
                </a:moveTo>
                <a:lnTo>
                  <a:pt x="17144" y="93345"/>
                </a:lnTo>
                <a:lnTo>
                  <a:pt x="17144" y="0"/>
                </a:lnTo>
                <a:lnTo>
                  <a:pt x="0" y="0"/>
                </a:lnTo>
                <a:lnTo>
                  <a:pt x="0" y="93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35027" y="2902267"/>
            <a:ext cx="17145" cy="78105"/>
          </a:xfrm>
          <a:custGeom>
            <a:avLst/>
            <a:gdLst/>
            <a:ahLst/>
            <a:cxnLst/>
            <a:rect l="l" t="t" r="r" b="b"/>
            <a:pathLst>
              <a:path w="17145" h="78105">
                <a:moveTo>
                  <a:pt x="0" y="78104"/>
                </a:moveTo>
                <a:lnTo>
                  <a:pt x="17145" y="78104"/>
                </a:lnTo>
                <a:lnTo>
                  <a:pt x="17145" y="0"/>
                </a:lnTo>
                <a:lnTo>
                  <a:pt x="0" y="0"/>
                </a:lnTo>
                <a:lnTo>
                  <a:pt x="0" y="78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89270" y="2785110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09" y="-4762"/>
                </a:moveTo>
                <a:lnTo>
                  <a:pt x="3809" y="80962"/>
                </a:lnTo>
              </a:path>
            </a:pathLst>
          </a:custGeom>
          <a:ln w="17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19750" y="307467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80">
                <a:moveTo>
                  <a:pt x="22860" y="3048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34990" y="3074670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39" h="22860">
                <a:moveTo>
                  <a:pt x="15239" y="2286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15000" y="307086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0" y="60960"/>
                </a:moveTo>
                <a:lnTo>
                  <a:pt x="60960" y="60960"/>
                </a:lnTo>
                <a:lnTo>
                  <a:pt x="60960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31179" y="2971800"/>
            <a:ext cx="30480" cy="60960"/>
          </a:xfrm>
          <a:custGeom>
            <a:avLst/>
            <a:gdLst/>
            <a:ahLst/>
            <a:cxnLst/>
            <a:rect l="l" t="t" r="r" b="b"/>
            <a:pathLst>
              <a:path w="30479" h="60960">
                <a:moveTo>
                  <a:pt x="0" y="60960"/>
                </a:moveTo>
                <a:lnTo>
                  <a:pt x="30479" y="60960"/>
                </a:lnTo>
                <a:lnTo>
                  <a:pt x="3047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623305" y="2964433"/>
            <a:ext cx="55244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631179" y="3101339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53339"/>
                </a:moveTo>
                <a:lnTo>
                  <a:pt x="30479" y="53339"/>
                </a:lnTo>
                <a:lnTo>
                  <a:pt x="3047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597905" y="3065398"/>
            <a:ext cx="22352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525" spc="7" baseline="-31746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525" spc="89" baseline="-3174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50" spc="10" dirty="0">
                <a:solidFill>
                  <a:srgbClr val="FF0000"/>
                </a:solidFill>
                <a:latin typeface="Calibri"/>
                <a:cs typeface="Calibri"/>
              </a:rPr>
              <a:t>NH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74284" y="3026092"/>
            <a:ext cx="55244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94020" y="2651760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53339"/>
                </a:moveTo>
                <a:lnTo>
                  <a:pt x="30479" y="53339"/>
                </a:lnTo>
                <a:lnTo>
                  <a:pt x="3047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489321" y="2641282"/>
            <a:ext cx="55244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25440" y="2537460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79" h="53339">
                <a:moveTo>
                  <a:pt x="0" y="53339"/>
                </a:moveTo>
                <a:lnTo>
                  <a:pt x="30479" y="53339"/>
                </a:lnTo>
                <a:lnTo>
                  <a:pt x="3047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99759" y="2682239"/>
            <a:ext cx="60960" cy="53340"/>
          </a:xfrm>
          <a:custGeom>
            <a:avLst/>
            <a:gdLst/>
            <a:ahLst/>
            <a:cxnLst/>
            <a:rect l="l" t="t" r="r" b="b"/>
            <a:pathLst>
              <a:path w="60960" h="53339">
                <a:moveTo>
                  <a:pt x="0" y="53339"/>
                </a:moveTo>
                <a:lnTo>
                  <a:pt x="60960" y="53339"/>
                </a:lnTo>
                <a:lnTo>
                  <a:pt x="6096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690870" y="2670175"/>
            <a:ext cx="8509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OH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92140" y="2545079"/>
            <a:ext cx="30480" cy="60960"/>
          </a:xfrm>
          <a:custGeom>
            <a:avLst/>
            <a:gdLst/>
            <a:ahLst/>
            <a:cxnLst/>
            <a:rect l="l" t="t" r="r" b="b"/>
            <a:pathLst>
              <a:path w="30479" h="60960">
                <a:moveTo>
                  <a:pt x="0" y="60960"/>
                </a:moveTo>
                <a:lnTo>
                  <a:pt x="30479" y="60960"/>
                </a:lnTo>
                <a:lnTo>
                  <a:pt x="3047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362828" y="2307018"/>
            <a:ext cx="614680" cy="311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050" b="1" spc="5" dirty="0">
                <a:solidFill>
                  <a:srgbClr val="FF0000"/>
                </a:solidFill>
                <a:latin typeface="Calibri"/>
                <a:cs typeface="Calibri"/>
              </a:rPr>
              <a:t>Valsartan</a:t>
            </a:r>
            <a:endParaRPr sz="1050">
              <a:latin typeface="Calibri"/>
              <a:cs typeface="Calibri"/>
            </a:endParaRPr>
          </a:p>
          <a:p>
            <a:pPr marL="66675">
              <a:lnSpc>
                <a:spcPct val="100000"/>
              </a:lnSpc>
              <a:spcBef>
                <a:spcPts val="535"/>
              </a:spcBef>
              <a:tabLst>
                <a:tab pos="331470" algn="l"/>
              </a:tabLst>
            </a:pPr>
            <a:r>
              <a:rPr sz="525" spc="7" baseline="15873" dirty="0">
                <a:solidFill>
                  <a:srgbClr val="FF0000"/>
                </a:solidFill>
                <a:latin typeface="Calibri"/>
                <a:cs typeface="Calibri"/>
              </a:rPr>
              <a:t>O	</a:t>
            </a: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936871" y="2137917"/>
            <a:ext cx="244220" cy="222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88379" y="1165860"/>
            <a:ext cx="1466850" cy="643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250559" y="1252156"/>
            <a:ext cx="1337310" cy="75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marR="170815" indent="-358775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Renin</a:t>
            </a:r>
            <a:r>
              <a:rPr sz="12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Angiotensin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 marL="534670">
              <a:lnSpc>
                <a:spcPct val="100000"/>
              </a:lnSpc>
              <a:spcBef>
                <a:spcPts val="700"/>
              </a:spcBef>
            </a:pPr>
            <a:r>
              <a:rPr sz="900" i="1" dirty="0">
                <a:latin typeface="Calibri"/>
                <a:cs typeface="Calibri"/>
              </a:rPr>
              <a:t>Angiotensinogen</a:t>
            </a:r>
            <a:endParaRPr sz="900">
              <a:latin typeface="Calibri"/>
              <a:cs typeface="Calibri"/>
            </a:endParaRPr>
          </a:p>
          <a:p>
            <a:pPr marL="565150">
              <a:lnSpc>
                <a:spcPct val="100000"/>
              </a:lnSpc>
            </a:pPr>
            <a:r>
              <a:rPr sz="900" i="1" spc="-5" dirty="0">
                <a:latin typeface="Calibri"/>
                <a:cs typeface="Calibri"/>
              </a:rPr>
              <a:t>(liver secretion)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217920" y="4000500"/>
            <a:ext cx="1143000" cy="1112520"/>
          </a:xfrm>
          <a:custGeom>
            <a:avLst/>
            <a:gdLst/>
            <a:ahLst/>
            <a:cxnLst/>
            <a:rect l="l" t="t" r="r" b="b"/>
            <a:pathLst>
              <a:path w="1143000" h="1112520">
                <a:moveTo>
                  <a:pt x="0" y="88493"/>
                </a:moveTo>
                <a:lnTo>
                  <a:pt x="6955" y="54049"/>
                </a:lnTo>
                <a:lnTo>
                  <a:pt x="25923" y="25920"/>
                </a:lnTo>
                <a:lnTo>
                  <a:pt x="54060" y="6954"/>
                </a:lnTo>
                <a:lnTo>
                  <a:pt x="88518" y="0"/>
                </a:lnTo>
                <a:lnTo>
                  <a:pt x="1054480" y="0"/>
                </a:lnTo>
                <a:lnTo>
                  <a:pt x="1088939" y="6954"/>
                </a:lnTo>
                <a:lnTo>
                  <a:pt x="1117076" y="25920"/>
                </a:lnTo>
                <a:lnTo>
                  <a:pt x="1136044" y="54049"/>
                </a:lnTo>
                <a:lnTo>
                  <a:pt x="1143000" y="88493"/>
                </a:lnTo>
                <a:lnTo>
                  <a:pt x="1143000" y="1024030"/>
                </a:lnTo>
                <a:lnTo>
                  <a:pt x="1136044" y="1058474"/>
                </a:lnTo>
                <a:lnTo>
                  <a:pt x="1117076" y="1086601"/>
                </a:lnTo>
                <a:lnTo>
                  <a:pt x="1088939" y="1105565"/>
                </a:lnTo>
                <a:lnTo>
                  <a:pt x="1054480" y="1112520"/>
                </a:lnTo>
                <a:lnTo>
                  <a:pt x="88518" y="1112520"/>
                </a:lnTo>
                <a:lnTo>
                  <a:pt x="54060" y="1105565"/>
                </a:lnTo>
                <a:lnTo>
                  <a:pt x="25923" y="1086601"/>
                </a:lnTo>
                <a:lnTo>
                  <a:pt x="6955" y="1058474"/>
                </a:lnTo>
                <a:lnTo>
                  <a:pt x="0" y="1024030"/>
                </a:lnTo>
                <a:lnTo>
                  <a:pt x="0" y="8849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330950" y="4024058"/>
            <a:ext cx="927735" cy="10179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Vasoconstriction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900" dirty="0">
                <a:latin typeface="Wingdings 3"/>
                <a:cs typeface="Wingdings 3"/>
              </a:rPr>
              <a:t>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blood</a:t>
            </a:r>
            <a:r>
              <a:rPr sz="900" spc="-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pressure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Wingdings 3"/>
                <a:cs typeface="Wingdings 3"/>
              </a:rPr>
              <a:t>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sympathetic</a:t>
            </a:r>
            <a:r>
              <a:rPr sz="900" spc="-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tone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900" dirty="0">
                <a:latin typeface="Wingdings 3"/>
                <a:cs typeface="Wingdings 3"/>
              </a:rPr>
              <a:t>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aldosterone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Wingdings 3"/>
                <a:cs typeface="Wingdings 3"/>
              </a:rPr>
              <a:t>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Calibri"/>
                <a:cs typeface="Calibri"/>
              </a:rPr>
              <a:t>fibrosis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latin typeface="Wingdings 3"/>
                <a:cs typeface="Wingdings 3"/>
              </a:rPr>
              <a:t>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hypertrophy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699378" y="3464433"/>
            <a:ext cx="663575" cy="228600"/>
          </a:xfrm>
          <a:custGeom>
            <a:avLst/>
            <a:gdLst/>
            <a:ahLst/>
            <a:cxnLst/>
            <a:rect l="l" t="t" r="r" b="b"/>
            <a:pathLst>
              <a:path w="663575" h="228600">
                <a:moveTo>
                  <a:pt x="435991" y="0"/>
                </a:moveTo>
                <a:lnTo>
                  <a:pt x="435143" y="76266"/>
                </a:lnTo>
                <a:lnTo>
                  <a:pt x="473329" y="76708"/>
                </a:lnTo>
                <a:lnTo>
                  <a:pt x="472440" y="152908"/>
                </a:lnTo>
                <a:lnTo>
                  <a:pt x="434292" y="152908"/>
                </a:lnTo>
                <a:lnTo>
                  <a:pt x="433450" y="228600"/>
                </a:lnTo>
                <a:lnTo>
                  <a:pt x="589312" y="152908"/>
                </a:lnTo>
                <a:lnTo>
                  <a:pt x="472440" y="152908"/>
                </a:lnTo>
                <a:lnTo>
                  <a:pt x="434296" y="152467"/>
                </a:lnTo>
                <a:lnTo>
                  <a:pt x="590220" y="152467"/>
                </a:lnTo>
                <a:lnTo>
                  <a:pt x="663321" y="116967"/>
                </a:lnTo>
                <a:lnTo>
                  <a:pt x="435991" y="0"/>
                </a:lnTo>
                <a:close/>
              </a:path>
              <a:path w="663575" h="228600">
                <a:moveTo>
                  <a:pt x="435143" y="76266"/>
                </a:moveTo>
                <a:lnTo>
                  <a:pt x="434296" y="152467"/>
                </a:lnTo>
                <a:lnTo>
                  <a:pt x="472440" y="152908"/>
                </a:lnTo>
                <a:lnTo>
                  <a:pt x="473329" y="76708"/>
                </a:lnTo>
                <a:lnTo>
                  <a:pt x="435143" y="76266"/>
                </a:lnTo>
                <a:close/>
              </a:path>
              <a:path w="663575" h="228600">
                <a:moveTo>
                  <a:pt x="762" y="71247"/>
                </a:moveTo>
                <a:lnTo>
                  <a:pt x="0" y="147447"/>
                </a:lnTo>
                <a:lnTo>
                  <a:pt x="434296" y="152467"/>
                </a:lnTo>
                <a:lnTo>
                  <a:pt x="435143" y="76266"/>
                </a:lnTo>
                <a:lnTo>
                  <a:pt x="762" y="71247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902325" y="3416934"/>
            <a:ext cx="20383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21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743700" y="3451859"/>
            <a:ext cx="144779" cy="495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37995" y="1165675"/>
            <a:ext cx="873078" cy="3401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65170" y="1172717"/>
            <a:ext cx="818515" cy="285115"/>
          </a:xfrm>
          <a:custGeom>
            <a:avLst/>
            <a:gdLst/>
            <a:ahLst/>
            <a:cxnLst/>
            <a:rect l="l" t="t" r="r" b="b"/>
            <a:pathLst>
              <a:path w="818514" h="285115">
                <a:moveTo>
                  <a:pt x="87756" y="171958"/>
                </a:moveTo>
                <a:lnTo>
                  <a:pt x="79628" y="172212"/>
                </a:lnTo>
                <a:lnTo>
                  <a:pt x="74929" y="177419"/>
                </a:lnTo>
                <a:lnTo>
                  <a:pt x="0" y="257937"/>
                </a:lnTo>
                <a:lnTo>
                  <a:pt x="113664" y="285115"/>
                </a:lnTo>
                <a:lnTo>
                  <a:pt x="120522" y="280924"/>
                </a:lnTo>
                <a:lnTo>
                  <a:pt x="122174" y="274066"/>
                </a:lnTo>
                <a:lnTo>
                  <a:pt x="123825" y="267335"/>
                </a:lnTo>
                <a:lnTo>
                  <a:pt x="121030" y="262763"/>
                </a:lnTo>
                <a:lnTo>
                  <a:pt x="27685" y="262763"/>
                </a:lnTo>
                <a:lnTo>
                  <a:pt x="20446" y="238506"/>
                </a:lnTo>
                <a:lnTo>
                  <a:pt x="65273" y="224975"/>
                </a:lnTo>
                <a:lnTo>
                  <a:pt x="93471" y="194691"/>
                </a:lnTo>
                <a:lnTo>
                  <a:pt x="98297" y="189611"/>
                </a:lnTo>
                <a:lnTo>
                  <a:pt x="97916" y="181483"/>
                </a:lnTo>
                <a:lnTo>
                  <a:pt x="92837" y="176784"/>
                </a:lnTo>
                <a:lnTo>
                  <a:pt x="87756" y="171958"/>
                </a:lnTo>
                <a:close/>
              </a:path>
              <a:path w="818514" h="285115">
                <a:moveTo>
                  <a:pt x="65273" y="224975"/>
                </a:moveTo>
                <a:lnTo>
                  <a:pt x="20446" y="238506"/>
                </a:lnTo>
                <a:lnTo>
                  <a:pt x="27685" y="262763"/>
                </a:lnTo>
                <a:lnTo>
                  <a:pt x="39475" y="259207"/>
                </a:lnTo>
                <a:lnTo>
                  <a:pt x="33400" y="259207"/>
                </a:lnTo>
                <a:lnTo>
                  <a:pt x="27050" y="238252"/>
                </a:lnTo>
                <a:lnTo>
                  <a:pt x="52912" y="238252"/>
                </a:lnTo>
                <a:lnTo>
                  <a:pt x="65273" y="224975"/>
                </a:lnTo>
                <a:close/>
              </a:path>
              <a:path w="818514" h="285115">
                <a:moveTo>
                  <a:pt x="72654" y="249199"/>
                </a:moveTo>
                <a:lnTo>
                  <a:pt x="27685" y="262763"/>
                </a:lnTo>
                <a:lnTo>
                  <a:pt x="121030" y="262763"/>
                </a:lnTo>
                <a:lnTo>
                  <a:pt x="119633" y="260477"/>
                </a:lnTo>
                <a:lnTo>
                  <a:pt x="72654" y="249199"/>
                </a:lnTo>
                <a:close/>
              </a:path>
              <a:path w="818514" h="285115">
                <a:moveTo>
                  <a:pt x="27050" y="238252"/>
                </a:moveTo>
                <a:lnTo>
                  <a:pt x="33400" y="259207"/>
                </a:lnTo>
                <a:lnTo>
                  <a:pt x="48187" y="243326"/>
                </a:lnTo>
                <a:lnTo>
                  <a:pt x="27050" y="238252"/>
                </a:lnTo>
                <a:close/>
              </a:path>
              <a:path w="818514" h="285115">
                <a:moveTo>
                  <a:pt x="48187" y="243326"/>
                </a:moveTo>
                <a:lnTo>
                  <a:pt x="33400" y="259207"/>
                </a:lnTo>
                <a:lnTo>
                  <a:pt x="39475" y="259207"/>
                </a:lnTo>
                <a:lnTo>
                  <a:pt x="72654" y="249199"/>
                </a:lnTo>
                <a:lnTo>
                  <a:pt x="48187" y="243326"/>
                </a:lnTo>
                <a:close/>
              </a:path>
              <a:path w="818514" h="285115">
                <a:moveTo>
                  <a:pt x="810640" y="0"/>
                </a:moveTo>
                <a:lnTo>
                  <a:pt x="65273" y="224975"/>
                </a:lnTo>
                <a:lnTo>
                  <a:pt x="48187" y="243326"/>
                </a:lnTo>
                <a:lnTo>
                  <a:pt x="72654" y="249199"/>
                </a:lnTo>
                <a:lnTo>
                  <a:pt x="818006" y="24384"/>
                </a:lnTo>
                <a:lnTo>
                  <a:pt x="810640" y="0"/>
                </a:lnTo>
                <a:close/>
              </a:path>
              <a:path w="818514" h="285115">
                <a:moveTo>
                  <a:pt x="52912" y="238252"/>
                </a:moveTo>
                <a:lnTo>
                  <a:pt x="27050" y="238252"/>
                </a:lnTo>
                <a:lnTo>
                  <a:pt x="48187" y="243326"/>
                </a:lnTo>
                <a:lnTo>
                  <a:pt x="52912" y="2382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120134" y="2970466"/>
            <a:ext cx="7810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177665" y="2857753"/>
            <a:ext cx="5588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68420" y="2896234"/>
            <a:ext cx="76835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-5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810380" y="2990468"/>
            <a:ext cx="78105" cy="175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90">
              <a:lnSpc>
                <a:spcPct val="140500"/>
              </a:lnSpc>
              <a:spcBef>
                <a:spcPts val="95"/>
              </a:spcBef>
            </a:pPr>
            <a:r>
              <a:rPr sz="350" dirty="0">
                <a:solidFill>
                  <a:srgbClr val="FF0000"/>
                </a:solidFill>
                <a:latin typeface="Calibri"/>
                <a:cs typeface="Calibri"/>
              </a:rPr>
              <a:t>O  </a:t>
            </a:r>
            <a:r>
              <a:rPr sz="350" spc="-5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889628" y="3198558"/>
            <a:ext cx="55880" cy="80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088129" y="2807970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7620" y="0"/>
                </a:moveTo>
                <a:lnTo>
                  <a:pt x="0" y="0"/>
                </a:lnTo>
                <a:lnTo>
                  <a:pt x="3937" y="76200"/>
                </a:lnTo>
                <a:lnTo>
                  <a:pt x="5715" y="76200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8129" y="2807970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937" y="76200"/>
                </a:moveTo>
                <a:lnTo>
                  <a:pt x="5715" y="76200"/>
                </a:lnTo>
                <a:lnTo>
                  <a:pt x="7620" y="0"/>
                </a:lnTo>
                <a:lnTo>
                  <a:pt x="3937" y="0"/>
                </a:lnTo>
                <a:lnTo>
                  <a:pt x="0" y="0"/>
                </a:lnTo>
                <a:lnTo>
                  <a:pt x="3937" y="76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06190" y="2777489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0" y="0"/>
                </a:moveTo>
                <a:lnTo>
                  <a:pt x="53339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49090" y="292227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7620" y="5334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45229" y="2586989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49090" y="2907029"/>
            <a:ext cx="45720" cy="22860"/>
          </a:xfrm>
          <a:custGeom>
            <a:avLst/>
            <a:gdLst/>
            <a:ahLst/>
            <a:cxnLst/>
            <a:rect l="l" t="t" r="r" b="b"/>
            <a:pathLst>
              <a:path w="45720" h="22860">
                <a:moveTo>
                  <a:pt x="0" y="22859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49090" y="2891789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0" y="3048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59529" y="27774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38100"/>
                </a:moveTo>
                <a:lnTo>
                  <a:pt x="609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67150" y="2769870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0" y="2286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35729" y="2884170"/>
            <a:ext cx="45720" cy="30480"/>
          </a:xfrm>
          <a:custGeom>
            <a:avLst/>
            <a:gdLst/>
            <a:ahLst/>
            <a:cxnLst/>
            <a:rect l="l" t="t" r="r" b="b"/>
            <a:pathLst>
              <a:path w="45720" h="30480">
                <a:moveTo>
                  <a:pt x="45720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30929" y="26631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20490" y="2701289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91890" y="2548889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53339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91890" y="2564129"/>
            <a:ext cx="45720" cy="30480"/>
          </a:xfrm>
          <a:custGeom>
            <a:avLst/>
            <a:gdLst/>
            <a:ahLst/>
            <a:cxnLst/>
            <a:rect l="l" t="t" r="r" b="b"/>
            <a:pathLst>
              <a:path w="45720" h="30480">
                <a:moveTo>
                  <a:pt x="45720" y="3048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59529" y="26631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60960" y="381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59529" y="2678429"/>
            <a:ext cx="45720" cy="30480"/>
          </a:xfrm>
          <a:custGeom>
            <a:avLst/>
            <a:gdLst/>
            <a:ahLst/>
            <a:cxnLst/>
            <a:rect l="l" t="t" r="r" b="b"/>
            <a:pathLst>
              <a:path w="45720" h="30480">
                <a:moveTo>
                  <a:pt x="45720" y="3048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06190" y="2663189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53339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30929" y="25488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6096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20490" y="27774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30929" y="2586989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46170" y="2594610"/>
            <a:ext cx="7620" cy="60960"/>
          </a:xfrm>
          <a:custGeom>
            <a:avLst/>
            <a:gdLst/>
            <a:ahLst/>
            <a:cxnLst/>
            <a:rect l="l" t="t" r="r" b="b"/>
            <a:pathLst>
              <a:path w="7620" h="60960">
                <a:moveTo>
                  <a:pt x="0" y="0"/>
                </a:moveTo>
                <a:lnTo>
                  <a:pt x="7619" y="6095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73829" y="28841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73829" y="28765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73829" y="28689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73829" y="286131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73829" y="28536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73829" y="28536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73829" y="284607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973829" y="28384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973829" y="283082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73829" y="282321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73829" y="281558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7620" y="762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920490" y="2945129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7620" y="533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45229" y="2663189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82390" y="2990850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80">
                <a:moveTo>
                  <a:pt x="38100" y="0"/>
                </a:moveTo>
                <a:lnTo>
                  <a:pt x="0" y="304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82390" y="3006089"/>
            <a:ext cx="45720" cy="22860"/>
          </a:xfrm>
          <a:custGeom>
            <a:avLst/>
            <a:gdLst/>
            <a:ahLst/>
            <a:cxnLst/>
            <a:rect l="l" t="t" r="r" b="b"/>
            <a:pathLst>
              <a:path w="45720" h="22860">
                <a:moveTo>
                  <a:pt x="45720" y="0"/>
                </a:moveTo>
                <a:lnTo>
                  <a:pt x="0" y="228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981450" y="2884170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0" y="0"/>
                </a:moveTo>
                <a:lnTo>
                  <a:pt x="53339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920490" y="2998470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0"/>
                </a:moveTo>
                <a:lnTo>
                  <a:pt x="6096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91890" y="2663189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0" y="38100"/>
                </a:moveTo>
                <a:lnTo>
                  <a:pt x="5333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91890" y="2655570"/>
            <a:ext cx="45720" cy="30480"/>
          </a:xfrm>
          <a:custGeom>
            <a:avLst/>
            <a:gdLst/>
            <a:ahLst/>
            <a:cxnLst/>
            <a:rect l="l" t="t" r="r" b="b"/>
            <a:pathLst>
              <a:path w="45720" h="30480">
                <a:moveTo>
                  <a:pt x="0" y="3048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81450" y="3036570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34790" y="2884170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0" y="38100"/>
                </a:moveTo>
                <a:lnTo>
                  <a:pt x="609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20490" y="3112770"/>
            <a:ext cx="60960" cy="38100"/>
          </a:xfrm>
          <a:custGeom>
            <a:avLst/>
            <a:gdLst/>
            <a:ahLst/>
            <a:cxnLst/>
            <a:rect l="l" t="t" r="r" b="b"/>
            <a:pathLst>
              <a:path w="60960" h="38100">
                <a:moveTo>
                  <a:pt x="6096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06190" y="2701289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3810" y="-4762"/>
                </a:moveTo>
                <a:lnTo>
                  <a:pt x="3810" y="80962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13809" y="270891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7619" y="5333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82390" y="3128010"/>
            <a:ext cx="38100" cy="22860"/>
          </a:xfrm>
          <a:custGeom>
            <a:avLst/>
            <a:gdLst/>
            <a:ahLst/>
            <a:cxnLst/>
            <a:rect l="l" t="t" r="r" b="b"/>
            <a:pathLst>
              <a:path w="38100" h="22860">
                <a:moveTo>
                  <a:pt x="38100" y="2285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95750" y="2884170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0" y="0"/>
                </a:moveTo>
                <a:lnTo>
                  <a:pt x="53339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12870" y="315087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7619" y="533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928109" y="3150870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0"/>
                </a:moveTo>
                <a:lnTo>
                  <a:pt x="7619" y="5334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100195" y="2166111"/>
            <a:ext cx="244220" cy="2228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61083" y="1188585"/>
            <a:ext cx="1466983" cy="583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788160" y="1252156"/>
            <a:ext cx="120523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5080" indent="-36639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Vasoactive</a:t>
            </a:r>
            <a:r>
              <a:rPr sz="1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Peptide 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775460" y="3825240"/>
            <a:ext cx="1287780" cy="1287780"/>
          </a:xfrm>
          <a:custGeom>
            <a:avLst/>
            <a:gdLst/>
            <a:ahLst/>
            <a:cxnLst/>
            <a:rect l="l" t="t" r="r" b="b"/>
            <a:pathLst>
              <a:path w="1287780" h="1287779">
                <a:moveTo>
                  <a:pt x="0" y="102425"/>
                </a:moveTo>
                <a:lnTo>
                  <a:pt x="8048" y="62552"/>
                </a:lnTo>
                <a:lnTo>
                  <a:pt x="30003" y="29995"/>
                </a:lnTo>
                <a:lnTo>
                  <a:pt x="62579" y="8047"/>
                </a:lnTo>
                <a:lnTo>
                  <a:pt x="102488" y="0"/>
                </a:lnTo>
                <a:lnTo>
                  <a:pt x="1185290" y="0"/>
                </a:lnTo>
                <a:lnTo>
                  <a:pt x="1225200" y="8047"/>
                </a:lnTo>
                <a:lnTo>
                  <a:pt x="1257776" y="29995"/>
                </a:lnTo>
                <a:lnTo>
                  <a:pt x="1279731" y="62552"/>
                </a:lnTo>
                <a:lnTo>
                  <a:pt x="1287779" y="102425"/>
                </a:lnTo>
                <a:lnTo>
                  <a:pt x="1287779" y="1185354"/>
                </a:lnTo>
                <a:lnTo>
                  <a:pt x="1279731" y="1225222"/>
                </a:lnTo>
                <a:lnTo>
                  <a:pt x="1257776" y="1257779"/>
                </a:lnTo>
                <a:lnTo>
                  <a:pt x="1225200" y="1279730"/>
                </a:lnTo>
                <a:lnTo>
                  <a:pt x="1185290" y="1287780"/>
                </a:lnTo>
                <a:lnTo>
                  <a:pt x="102488" y="1287780"/>
                </a:lnTo>
                <a:lnTo>
                  <a:pt x="62579" y="1279730"/>
                </a:lnTo>
                <a:lnTo>
                  <a:pt x="30003" y="1257779"/>
                </a:lnTo>
                <a:lnTo>
                  <a:pt x="8048" y="1225222"/>
                </a:lnTo>
                <a:lnTo>
                  <a:pt x="0" y="1185354"/>
                </a:lnTo>
                <a:lnTo>
                  <a:pt x="0" y="10242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24100" y="3169920"/>
            <a:ext cx="330326" cy="632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882139" y="3853560"/>
            <a:ext cx="969644" cy="11855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133350" algn="r">
              <a:lnSpc>
                <a:spcPct val="100000"/>
              </a:lnSpc>
              <a:spcBef>
                <a:spcPts val="340"/>
              </a:spcBef>
            </a:pPr>
            <a:r>
              <a:rPr sz="9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9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9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</a:t>
            </a:r>
            <a:r>
              <a:rPr sz="9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9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900" b="1" u="sng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9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  <a:p>
            <a:pPr marR="153670" algn="r">
              <a:lnSpc>
                <a:spcPct val="100000"/>
              </a:lnSpc>
              <a:spcBef>
                <a:spcPts val="244"/>
              </a:spcBef>
            </a:pPr>
            <a:r>
              <a:rPr sz="900" dirty="0">
                <a:latin typeface="Wingdings 3"/>
                <a:cs typeface="Wingdings 3"/>
              </a:rPr>
              <a:t>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blood</a:t>
            </a:r>
            <a:r>
              <a:rPr sz="900" spc="-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pressure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Wingdings 3"/>
                <a:cs typeface="Wingdings 3"/>
              </a:rPr>
              <a:t>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sympathetic</a:t>
            </a:r>
            <a:r>
              <a:rPr sz="900" spc="-1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tone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900" dirty="0">
                <a:latin typeface="Wingdings 3"/>
                <a:cs typeface="Wingdings 3"/>
              </a:rPr>
              <a:t></a:t>
            </a:r>
            <a:r>
              <a:rPr sz="900" dirty="0">
                <a:latin typeface="Calibri"/>
                <a:cs typeface="Calibri"/>
              </a:rPr>
              <a:t>aldosterone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levels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00" dirty="0">
                <a:latin typeface="Wingdings 3"/>
                <a:cs typeface="Wingdings 3"/>
              </a:rPr>
              <a:t>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fibrosis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320"/>
              </a:lnSpc>
              <a:spcBef>
                <a:spcPts val="85"/>
              </a:spcBef>
            </a:pPr>
            <a:r>
              <a:rPr sz="900" dirty="0">
                <a:latin typeface="Wingdings 3"/>
                <a:cs typeface="Wingdings 3"/>
              </a:rPr>
              <a:t>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hypertrophy  </a:t>
            </a:r>
            <a:r>
              <a:rPr sz="900" spc="5" dirty="0">
                <a:latin typeface="Calibri"/>
                <a:cs typeface="Calibri"/>
              </a:rPr>
              <a:t>Natriuresis/Diuresis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920745" y="3556889"/>
            <a:ext cx="46037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latin typeface="Arial"/>
                <a:cs typeface="Arial"/>
              </a:rPr>
              <a:t>Inactive  </a:t>
            </a:r>
            <a:r>
              <a:rPr sz="650" b="1" spc="15" dirty="0">
                <a:latin typeface="Arial"/>
                <a:cs typeface="Arial"/>
              </a:rPr>
              <a:t>f</a:t>
            </a:r>
            <a:r>
              <a:rPr sz="650" b="1" spc="40" dirty="0">
                <a:latin typeface="Arial"/>
                <a:cs typeface="Arial"/>
              </a:rPr>
              <a:t>r</a:t>
            </a:r>
            <a:r>
              <a:rPr sz="650" b="1" spc="-5" dirty="0">
                <a:latin typeface="Arial"/>
                <a:cs typeface="Arial"/>
              </a:rPr>
              <a:t>a</a:t>
            </a:r>
            <a:r>
              <a:rPr sz="650" b="1" spc="20" dirty="0">
                <a:latin typeface="Arial"/>
                <a:cs typeface="Arial"/>
              </a:rPr>
              <a:t>g</a:t>
            </a:r>
            <a:r>
              <a:rPr sz="650" b="1" spc="75" dirty="0">
                <a:latin typeface="Arial"/>
                <a:cs typeface="Arial"/>
              </a:rPr>
              <a:t>m</a:t>
            </a:r>
            <a:r>
              <a:rPr sz="650" b="1" spc="55" dirty="0">
                <a:latin typeface="Arial"/>
                <a:cs typeface="Arial"/>
              </a:rPr>
              <a:t>e</a:t>
            </a:r>
            <a:r>
              <a:rPr sz="650" b="1" spc="20" dirty="0">
                <a:latin typeface="Arial"/>
                <a:cs typeface="Arial"/>
              </a:rPr>
              <a:t>n</a:t>
            </a:r>
            <a:r>
              <a:rPr sz="650" b="1" spc="15" dirty="0">
                <a:latin typeface="Arial"/>
                <a:cs typeface="Arial"/>
              </a:rPr>
              <a:t>t</a:t>
            </a:r>
            <a:r>
              <a:rPr sz="650" b="1" spc="5" dirty="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169920" y="2958592"/>
            <a:ext cx="459740" cy="417195"/>
          </a:xfrm>
          <a:custGeom>
            <a:avLst/>
            <a:gdLst/>
            <a:ahLst/>
            <a:cxnLst/>
            <a:rect l="l" t="t" r="r" b="b"/>
            <a:pathLst>
              <a:path w="459739" h="417195">
                <a:moveTo>
                  <a:pt x="94106" y="179450"/>
                </a:moveTo>
                <a:lnTo>
                  <a:pt x="0" y="417068"/>
                </a:lnTo>
                <a:lnTo>
                  <a:pt x="246633" y="349757"/>
                </a:lnTo>
                <a:lnTo>
                  <a:pt x="218539" y="318388"/>
                </a:lnTo>
                <a:lnTo>
                  <a:pt x="167385" y="318388"/>
                </a:lnTo>
                <a:lnTo>
                  <a:pt x="116585" y="261619"/>
                </a:lnTo>
                <a:lnTo>
                  <a:pt x="144958" y="236230"/>
                </a:lnTo>
                <a:lnTo>
                  <a:pt x="94106" y="179450"/>
                </a:lnTo>
                <a:close/>
              </a:path>
              <a:path w="459739" h="417195">
                <a:moveTo>
                  <a:pt x="144958" y="236230"/>
                </a:moveTo>
                <a:lnTo>
                  <a:pt x="116585" y="261619"/>
                </a:lnTo>
                <a:lnTo>
                  <a:pt x="167385" y="318388"/>
                </a:lnTo>
                <a:lnTo>
                  <a:pt x="195788" y="292985"/>
                </a:lnTo>
                <a:lnTo>
                  <a:pt x="144958" y="236230"/>
                </a:lnTo>
                <a:close/>
              </a:path>
              <a:path w="459739" h="417195">
                <a:moveTo>
                  <a:pt x="195788" y="292985"/>
                </a:moveTo>
                <a:lnTo>
                  <a:pt x="167385" y="318388"/>
                </a:lnTo>
                <a:lnTo>
                  <a:pt x="218539" y="318388"/>
                </a:lnTo>
                <a:lnTo>
                  <a:pt x="195788" y="292985"/>
                </a:lnTo>
                <a:close/>
              </a:path>
              <a:path w="459739" h="417195">
                <a:moveTo>
                  <a:pt x="408940" y="0"/>
                </a:moveTo>
                <a:lnTo>
                  <a:pt x="144958" y="236230"/>
                </a:lnTo>
                <a:lnTo>
                  <a:pt x="195788" y="292985"/>
                </a:lnTo>
                <a:lnTo>
                  <a:pt x="459740" y="56895"/>
                </a:lnTo>
                <a:lnTo>
                  <a:pt x="408940" y="0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3392170" y="2944177"/>
            <a:ext cx="2038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385060" y="3238500"/>
            <a:ext cx="864869" cy="361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2527935" y="3311270"/>
            <a:ext cx="567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Neprilysin</a:t>
            </a:r>
            <a:endParaRPr sz="9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536507" y="3633787"/>
            <a:ext cx="276225" cy="1466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38400" y="1828800"/>
            <a:ext cx="708660" cy="2697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830576" y="1743455"/>
            <a:ext cx="4203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Calibri"/>
                <a:cs typeface="Calibri"/>
              </a:rPr>
              <a:t>p</a:t>
            </a:r>
            <a:r>
              <a:rPr sz="900" spc="-15" dirty="0">
                <a:latin typeface="Calibri"/>
                <a:cs typeface="Calibri"/>
              </a:rPr>
              <a:t>r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2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B</a:t>
            </a:r>
            <a:r>
              <a:rPr sz="900" spc="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341370" y="2251710"/>
            <a:ext cx="22859" cy="381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41370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59" y="19050"/>
                </a:moveTo>
                <a:lnTo>
                  <a:pt x="22859" y="29590"/>
                </a:lnTo>
                <a:lnTo>
                  <a:pt x="17779" y="38100"/>
                </a:lnTo>
                <a:lnTo>
                  <a:pt x="11429" y="38100"/>
                </a:lnTo>
                <a:lnTo>
                  <a:pt x="5079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  <a:lnTo>
                  <a:pt x="22859" y="8508"/>
                </a:lnTo>
                <a:lnTo>
                  <a:pt x="22859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10890" y="2251710"/>
            <a:ext cx="30480" cy="38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1089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39" y="38100"/>
                </a:lnTo>
                <a:lnTo>
                  <a:pt x="6858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8" y="0"/>
                </a:lnTo>
                <a:lnTo>
                  <a:pt x="15239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88029" y="2251710"/>
            <a:ext cx="30480" cy="38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88029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40" y="38100"/>
                </a:lnTo>
                <a:lnTo>
                  <a:pt x="6858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8" y="0"/>
                </a:lnTo>
                <a:lnTo>
                  <a:pt x="15240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65170" y="2251710"/>
            <a:ext cx="22859" cy="38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65170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59" y="19050"/>
                </a:moveTo>
                <a:lnTo>
                  <a:pt x="22859" y="29590"/>
                </a:lnTo>
                <a:lnTo>
                  <a:pt x="17779" y="38100"/>
                </a:lnTo>
                <a:lnTo>
                  <a:pt x="11429" y="38100"/>
                </a:lnTo>
                <a:lnTo>
                  <a:pt x="5079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79" y="0"/>
                </a:lnTo>
                <a:lnTo>
                  <a:pt x="11429" y="0"/>
                </a:lnTo>
                <a:lnTo>
                  <a:pt x="17779" y="0"/>
                </a:lnTo>
                <a:lnTo>
                  <a:pt x="22859" y="8508"/>
                </a:lnTo>
                <a:lnTo>
                  <a:pt x="22859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34689" y="2251710"/>
            <a:ext cx="30480" cy="38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34689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79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40" y="38100"/>
                </a:lnTo>
                <a:lnTo>
                  <a:pt x="6858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8" y="0"/>
                </a:lnTo>
                <a:lnTo>
                  <a:pt x="15240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11829" y="2251710"/>
            <a:ext cx="22859" cy="38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11829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59" y="19050"/>
                </a:moveTo>
                <a:lnTo>
                  <a:pt x="22859" y="29590"/>
                </a:lnTo>
                <a:lnTo>
                  <a:pt x="17780" y="38100"/>
                </a:lnTo>
                <a:lnTo>
                  <a:pt x="11430" y="38100"/>
                </a:lnTo>
                <a:lnTo>
                  <a:pt x="5080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  <a:lnTo>
                  <a:pt x="22859" y="8508"/>
                </a:lnTo>
                <a:lnTo>
                  <a:pt x="22859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181350" y="2251710"/>
            <a:ext cx="30480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8135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39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39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58489" y="2251710"/>
            <a:ext cx="22860" cy="38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58489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60" y="19050"/>
                </a:moveTo>
                <a:lnTo>
                  <a:pt x="22860" y="29590"/>
                </a:lnTo>
                <a:lnTo>
                  <a:pt x="17780" y="38100"/>
                </a:lnTo>
                <a:lnTo>
                  <a:pt x="11430" y="38100"/>
                </a:lnTo>
                <a:lnTo>
                  <a:pt x="5080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  <a:lnTo>
                  <a:pt x="22860" y="8508"/>
                </a:lnTo>
                <a:lnTo>
                  <a:pt x="2286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128010" y="2251710"/>
            <a:ext cx="30479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2801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79" y="19050"/>
                </a:moveTo>
                <a:lnTo>
                  <a:pt x="30479" y="29590"/>
                </a:lnTo>
                <a:lnTo>
                  <a:pt x="23621" y="38100"/>
                </a:lnTo>
                <a:lnTo>
                  <a:pt x="15239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39" y="0"/>
                </a:lnTo>
                <a:lnTo>
                  <a:pt x="23621" y="0"/>
                </a:lnTo>
                <a:lnTo>
                  <a:pt x="30479" y="8508"/>
                </a:lnTo>
                <a:lnTo>
                  <a:pt x="30479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05150" y="2251710"/>
            <a:ext cx="30480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0515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39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39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82289" y="2251710"/>
            <a:ext cx="22860" cy="38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82289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60" y="19050"/>
                </a:moveTo>
                <a:lnTo>
                  <a:pt x="22860" y="29590"/>
                </a:lnTo>
                <a:lnTo>
                  <a:pt x="17780" y="38100"/>
                </a:lnTo>
                <a:lnTo>
                  <a:pt x="11430" y="38100"/>
                </a:lnTo>
                <a:lnTo>
                  <a:pt x="5080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  <a:lnTo>
                  <a:pt x="22860" y="8508"/>
                </a:lnTo>
                <a:lnTo>
                  <a:pt x="2286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51810" y="2251710"/>
            <a:ext cx="30479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5181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79" y="19050"/>
                </a:moveTo>
                <a:lnTo>
                  <a:pt x="30479" y="29590"/>
                </a:lnTo>
                <a:lnTo>
                  <a:pt x="23621" y="38100"/>
                </a:lnTo>
                <a:lnTo>
                  <a:pt x="15239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39" y="0"/>
                </a:lnTo>
                <a:lnTo>
                  <a:pt x="23621" y="0"/>
                </a:lnTo>
                <a:lnTo>
                  <a:pt x="30479" y="8508"/>
                </a:lnTo>
                <a:lnTo>
                  <a:pt x="30479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28950" y="2251710"/>
            <a:ext cx="22860" cy="38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28950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60" y="19050"/>
                </a:moveTo>
                <a:lnTo>
                  <a:pt x="22860" y="29590"/>
                </a:lnTo>
                <a:lnTo>
                  <a:pt x="17780" y="38100"/>
                </a:lnTo>
                <a:lnTo>
                  <a:pt x="11430" y="38100"/>
                </a:lnTo>
                <a:lnTo>
                  <a:pt x="5080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  <a:lnTo>
                  <a:pt x="22860" y="8508"/>
                </a:lnTo>
                <a:lnTo>
                  <a:pt x="2286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98470" y="2251710"/>
            <a:ext cx="30480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98470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40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40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67989" y="2251710"/>
            <a:ext cx="30480" cy="38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67989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80" y="19050"/>
                </a:moveTo>
                <a:lnTo>
                  <a:pt x="30480" y="29590"/>
                </a:lnTo>
                <a:lnTo>
                  <a:pt x="23622" y="38100"/>
                </a:lnTo>
                <a:lnTo>
                  <a:pt x="15240" y="38100"/>
                </a:lnTo>
                <a:lnTo>
                  <a:pt x="6858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8" y="0"/>
                </a:lnTo>
                <a:lnTo>
                  <a:pt x="15240" y="0"/>
                </a:lnTo>
                <a:lnTo>
                  <a:pt x="23622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45129" y="2251710"/>
            <a:ext cx="30480" cy="38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45129" y="2251710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30480" y="19050"/>
                </a:moveTo>
                <a:lnTo>
                  <a:pt x="30480" y="29590"/>
                </a:lnTo>
                <a:lnTo>
                  <a:pt x="23621" y="38100"/>
                </a:lnTo>
                <a:lnTo>
                  <a:pt x="15239" y="38100"/>
                </a:lnTo>
                <a:lnTo>
                  <a:pt x="6857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6857" y="0"/>
                </a:lnTo>
                <a:lnTo>
                  <a:pt x="15239" y="0"/>
                </a:lnTo>
                <a:lnTo>
                  <a:pt x="23621" y="0"/>
                </a:lnTo>
                <a:lnTo>
                  <a:pt x="30480" y="8508"/>
                </a:lnTo>
                <a:lnTo>
                  <a:pt x="3048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22270" y="2251710"/>
            <a:ext cx="22860" cy="38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22270" y="2251710"/>
            <a:ext cx="22860" cy="38100"/>
          </a:xfrm>
          <a:custGeom>
            <a:avLst/>
            <a:gdLst/>
            <a:ahLst/>
            <a:cxnLst/>
            <a:rect l="l" t="t" r="r" b="b"/>
            <a:pathLst>
              <a:path w="22860" h="38100">
                <a:moveTo>
                  <a:pt x="22860" y="19050"/>
                </a:moveTo>
                <a:lnTo>
                  <a:pt x="22860" y="29590"/>
                </a:lnTo>
                <a:lnTo>
                  <a:pt x="17780" y="38100"/>
                </a:lnTo>
                <a:lnTo>
                  <a:pt x="11430" y="38100"/>
                </a:lnTo>
                <a:lnTo>
                  <a:pt x="5080" y="38100"/>
                </a:lnTo>
                <a:lnTo>
                  <a:pt x="0" y="29590"/>
                </a:lnTo>
                <a:lnTo>
                  <a:pt x="0" y="19050"/>
                </a:lnTo>
                <a:lnTo>
                  <a:pt x="0" y="8508"/>
                </a:lnTo>
                <a:lnTo>
                  <a:pt x="5080" y="0"/>
                </a:lnTo>
                <a:lnTo>
                  <a:pt x="11430" y="0"/>
                </a:lnTo>
                <a:lnTo>
                  <a:pt x="17780" y="0"/>
                </a:lnTo>
                <a:lnTo>
                  <a:pt x="22860" y="8508"/>
                </a:lnTo>
                <a:lnTo>
                  <a:pt x="22860" y="19050"/>
                </a:lnTo>
                <a:close/>
              </a:path>
            </a:pathLst>
          </a:custGeom>
          <a:ln w="9525">
            <a:solidFill>
              <a:srgbClr val="8E9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2939669" y="2256726"/>
            <a:ext cx="530860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NT-pro</a:t>
            </a:r>
            <a:r>
              <a:rPr sz="850" spc="-9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BNP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076450" y="2044700"/>
            <a:ext cx="491490" cy="291465"/>
          </a:xfrm>
          <a:custGeom>
            <a:avLst/>
            <a:gdLst/>
            <a:ahLst/>
            <a:cxnLst/>
            <a:rect l="l" t="t" r="r" b="b"/>
            <a:pathLst>
              <a:path w="491489" h="291464">
                <a:moveTo>
                  <a:pt x="70993" y="184657"/>
                </a:moveTo>
                <a:lnTo>
                  <a:pt x="0" y="290956"/>
                </a:lnTo>
                <a:lnTo>
                  <a:pt x="127635" y="283972"/>
                </a:lnTo>
                <a:lnTo>
                  <a:pt x="114162" y="260350"/>
                </a:lnTo>
                <a:lnTo>
                  <a:pt x="92201" y="260350"/>
                </a:lnTo>
                <a:lnTo>
                  <a:pt x="73279" y="227202"/>
                </a:lnTo>
                <a:lnTo>
                  <a:pt x="89868" y="217754"/>
                </a:lnTo>
                <a:lnTo>
                  <a:pt x="70993" y="184657"/>
                </a:lnTo>
                <a:close/>
              </a:path>
              <a:path w="491489" h="291464">
                <a:moveTo>
                  <a:pt x="89868" y="217754"/>
                </a:moveTo>
                <a:lnTo>
                  <a:pt x="73279" y="227202"/>
                </a:lnTo>
                <a:lnTo>
                  <a:pt x="92201" y="260350"/>
                </a:lnTo>
                <a:lnTo>
                  <a:pt x="108774" y="250902"/>
                </a:lnTo>
                <a:lnTo>
                  <a:pt x="89868" y="217754"/>
                </a:lnTo>
                <a:close/>
              </a:path>
              <a:path w="491489" h="291464">
                <a:moveTo>
                  <a:pt x="108774" y="250902"/>
                </a:moveTo>
                <a:lnTo>
                  <a:pt x="92201" y="260350"/>
                </a:lnTo>
                <a:lnTo>
                  <a:pt x="114162" y="260350"/>
                </a:lnTo>
                <a:lnTo>
                  <a:pt x="108774" y="250902"/>
                </a:lnTo>
                <a:close/>
              </a:path>
              <a:path w="491489" h="291464">
                <a:moveTo>
                  <a:pt x="472186" y="0"/>
                </a:moveTo>
                <a:lnTo>
                  <a:pt x="89868" y="217754"/>
                </a:lnTo>
                <a:lnTo>
                  <a:pt x="108774" y="250902"/>
                </a:lnTo>
                <a:lnTo>
                  <a:pt x="490981" y="33019"/>
                </a:lnTo>
                <a:lnTo>
                  <a:pt x="4721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25575" y="2401116"/>
            <a:ext cx="288925" cy="2193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382289" y="2408667"/>
            <a:ext cx="307570" cy="2049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905000" y="2400300"/>
            <a:ext cx="342900" cy="228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465961" y="2690748"/>
            <a:ext cx="20764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latin typeface="Calibri"/>
                <a:cs typeface="Calibri"/>
              </a:rPr>
              <a:t>A</a:t>
            </a:r>
            <a:r>
              <a:rPr sz="750" b="1" spc="40" dirty="0">
                <a:latin typeface="Calibri"/>
                <a:cs typeface="Calibri"/>
              </a:rPr>
              <a:t>N</a:t>
            </a:r>
            <a:r>
              <a:rPr sz="750" b="1" spc="15" dirty="0">
                <a:latin typeface="Calibri"/>
                <a:cs typeface="Calibri"/>
              </a:rPr>
              <a:t>P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471420" y="2691129"/>
            <a:ext cx="20066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b="1" spc="20" dirty="0">
                <a:latin typeface="Calibri"/>
                <a:cs typeface="Calibri"/>
              </a:rPr>
              <a:t>C</a:t>
            </a:r>
            <a:r>
              <a:rPr sz="750" b="1" spc="40" dirty="0">
                <a:latin typeface="Calibri"/>
                <a:cs typeface="Calibri"/>
              </a:rPr>
              <a:t>N</a:t>
            </a:r>
            <a:r>
              <a:rPr sz="750" b="1" spc="15" dirty="0">
                <a:latin typeface="Calibri"/>
                <a:cs typeface="Calibri"/>
              </a:rPr>
              <a:t>P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738629" y="2690748"/>
            <a:ext cx="508000" cy="5759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30"/>
              </a:spcBef>
            </a:pPr>
            <a:r>
              <a:rPr sz="750" b="1" spc="15" dirty="0">
                <a:latin typeface="Calibri"/>
                <a:cs typeface="Calibri"/>
              </a:rPr>
              <a:t>BNP</a:t>
            </a:r>
            <a:endParaRPr sz="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15"/>
              </a:spcBef>
            </a:pPr>
            <a:r>
              <a:rPr sz="600" spc="10" dirty="0">
                <a:latin typeface="Calibri"/>
                <a:cs typeface="Calibri"/>
              </a:rPr>
              <a:t>A</a:t>
            </a:r>
            <a:r>
              <a:rPr sz="600" spc="-20" dirty="0">
                <a:latin typeface="Calibri"/>
                <a:cs typeface="Calibri"/>
              </a:rPr>
              <a:t>d</a:t>
            </a:r>
            <a:r>
              <a:rPr sz="600" spc="-30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0" dirty="0">
                <a:latin typeface="Calibri"/>
                <a:cs typeface="Calibri"/>
              </a:rPr>
              <a:t>no</a:t>
            </a:r>
            <a:r>
              <a:rPr sz="600" dirty="0">
                <a:latin typeface="Calibri"/>
                <a:cs typeface="Calibri"/>
              </a:rPr>
              <a:t>me</a:t>
            </a:r>
            <a:r>
              <a:rPr sz="600" spc="-20" dirty="0">
                <a:latin typeface="Calibri"/>
                <a:cs typeface="Calibri"/>
              </a:rPr>
              <a:t>dulli</a:t>
            </a:r>
            <a:r>
              <a:rPr sz="600" dirty="0">
                <a:latin typeface="Calibri"/>
                <a:cs typeface="Calibri"/>
              </a:rPr>
              <a:t>n  </a:t>
            </a:r>
            <a:r>
              <a:rPr sz="600" spc="-10" dirty="0">
                <a:latin typeface="Calibri"/>
                <a:cs typeface="Calibri"/>
              </a:rPr>
              <a:t>Bradykinin  Substance </a:t>
            </a:r>
            <a:r>
              <a:rPr sz="600" dirty="0">
                <a:latin typeface="Calibri"/>
                <a:cs typeface="Calibri"/>
              </a:rPr>
              <a:t>P  </a:t>
            </a:r>
            <a:r>
              <a:rPr sz="600" spc="-10" dirty="0">
                <a:latin typeface="Calibri"/>
                <a:cs typeface="Calibri"/>
              </a:rPr>
              <a:t>(angiotensin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15" dirty="0">
                <a:latin typeface="Calibri"/>
                <a:cs typeface="Calibri"/>
              </a:rPr>
              <a:t>II)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006725" y="2018538"/>
            <a:ext cx="163449" cy="19075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3664203" y="2364739"/>
            <a:ext cx="56324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10" dirty="0">
                <a:solidFill>
                  <a:srgbClr val="FF0000"/>
                </a:solidFill>
                <a:latin typeface="Calibri"/>
                <a:cs typeface="Calibri"/>
              </a:rPr>
              <a:t>Sacubitril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451610" y="131127"/>
            <a:ext cx="57962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2C83"/>
                </a:solidFill>
                <a:latin typeface="Arial Narrow"/>
                <a:cs typeface="Arial Narrow"/>
              </a:rPr>
              <a:t>Sacubitril/Valsartan –Angiotensin </a:t>
            </a:r>
            <a:r>
              <a:rPr sz="1800" b="1" spc="5" dirty="0">
                <a:solidFill>
                  <a:srgbClr val="372C83"/>
                </a:solidFill>
                <a:latin typeface="Arial Narrow"/>
                <a:cs typeface="Arial Narrow"/>
              </a:rPr>
              <a:t>Receptor </a:t>
            </a:r>
            <a:r>
              <a:rPr sz="1800" b="1" spc="10" dirty="0">
                <a:solidFill>
                  <a:srgbClr val="372C83"/>
                </a:solidFill>
                <a:latin typeface="Arial Narrow"/>
                <a:cs typeface="Arial Narrow"/>
              </a:rPr>
              <a:t>Neprilysin</a:t>
            </a:r>
            <a:r>
              <a:rPr sz="1800" b="1" spc="-32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372C83"/>
                </a:solidFill>
                <a:latin typeface="Arial Narrow"/>
                <a:cs typeface="Arial Narrow"/>
              </a:rPr>
              <a:t>Inhibitor </a:t>
            </a:r>
            <a:r>
              <a:rPr sz="1800" b="1" dirty="0">
                <a:solidFill>
                  <a:srgbClr val="372C83"/>
                </a:solidFill>
                <a:latin typeface="Arial Narrow"/>
                <a:cs typeface="Arial Narrow"/>
              </a:rPr>
              <a:t>–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372C83"/>
                </a:solidFill>
                <a:latin typeface="Arial Narrow"/>
                <a:cs typeface="Arial Narrow"/>
              </a:rPr>
              <a:t>Simultaneously </a:t>
            </a:r>
            <a:r>
              <a:rPr sz="1800" b="1" spc="-5" dirty="0">
                <a:solidFill>
                  <a:srgbClr val="372C83"/>
                </a:solidFill>
                <a:latin typeface="Arial Narrow"/>
                <a:cs typeface="Arial Narrow"/>
              </a:rPr>
              <a:t>Inhibits NEP </a:t>
            </a:r>
            <a:r>
              <a:rPr sz="1800" b="1" spc="5" dirty="0">
                <a:solidFill>
                  <a:srgbClr val="372C83"/>
                </a:solidFill>
                <a:latin typeface="Arial Narrow"/>
                <a:cs typeface="Arial Narrow"/>
              </a:rPr>
              <a:t>and </a:t>
            </a:r>
            <a:r>
              <a:rPr sz="1800" b="1" spc="-5" dirty="0">
                <a:solidFill>
                  <a:srgbClr val="372C83"/>
                </a:solidFill>
                <a:latin typeface="Arial Narrow"/>
                <a:cs typeface="Arial Narrow"/>
              </a:rPr>
              <a:t>the</a:t>
            </a:r>
            <a:r>
              <a:rPr sz="1800" b="1" spc="-70" dirty="0">
                <a:solidFill>
                  <a:srgbClr val="372C83"/>
                </a:solidFill>
                <a:latin typeface="Arial Narrow"/>
                <a:cs typeface="Arial Narrow"/>
              </a:rPr>
              <a:t> </a:t>
            </a:r>
            <a:r>
              <a:rPr sz="1800" b="1" spc="5" dirty="0">
                <a:solidFill>
                  <a:srgbClr val="372C83"/>
                </a:solidFill>
                <a:latin typeface="Arial Narrow"/>
                <a:cs typeface="Arial Narrow"/>
              </a:rPr>
              <a:t>RAS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008120" y="1409700"/>
            <a:ext cx="1363979" cy="11277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3524503" y="1668144"/>
            <a:ext cx="617220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5" dirty="0">
                <a:solidFill>
                  <a:srgbClr val="006FC0"/>
                </a:solidFill>
                <a:latin typeface="Calibri"/>
                <a:cs typeface="Calibri"/>
              </a:rPr>
              <a:t>Sacubitril/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006FC0"/>
                </a:solidFill>
                <a:latin typeface="Calibri"/>
                <a:cs typeface="Calibri"/>
              </a:rPr>
              <a:t>Valsartan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655059" y="5005070"/>
            <a:ext cx="1903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Calibri"/>
                <a:cs typeface="Calibri"/>
              </a:rPr>
              <a:t>Vardeny</a:t>
            </a:r>
            <a:r>
              <a:rPr sz="900" spc="-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O.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&amp;</a:t>
            </a:r>
            <a:r>
              <a:rPr sz="900" spc="5" dirty="0">
                <a:latin typeface="Calibri"/>
                <a:cs typeface="Calibri"/>
              </a:rPr>
              <a:t> Solomon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SD.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JACC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HF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2014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393065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PARAGON-HF </a:t>
            </a:r>
            <a:r>
              <a:rPr spc="20" dirty="0"/>
              <a:t>Study</a:t>
            </a:r>
            <a:r>
              <a:rPr spc="-380" dirty="0"/>
              <a:t> </a:t>
            </a:r>
            <a:r>
              <a:rPr spc="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3093720" y="3634740"/>
            <a:ext cx="1508760" cy="403860"/>
          </a:xfrm>
          <a:custGeom>
            <a:avLst/>
            <a:gdLst/>
            <a:ahLst/>
            <a:cxnLst/>
            <a:rect l="l" t="t" r="r" b="b"/>
            <a:pathLst>
              <a:path w="1508760" h="403860">
                <a:moveTo>
                  <a:pt x="1389888" y="0"/>
                </a:moveTo>
                <a:lnTo>
                  <a:pt x="0" y="0"/>
                </a:lnTo>
                <a:lnTo>
                  <a:pt x="0" y="403860"/>
                </a:lnTo>
                <a:lnTo>
                  <a:pt x="1389888" y="403860"/>
                </a:lnTo>
                <a:lnTo>
                  <a:pt x="1508759" y="201930"/>
                </a:lnTo>
                <a:lnTo>
                  <a:pt x="138988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9341" y="3723957"/>
            <a:ext cx="6375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Sac/Val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0301" y="4860607"/>
            <a:ext cx="88455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1-2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spc="10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5565" y="4860607"/>
            <a:ext cx="88582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2-4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0114" y="2763456"/>
            <a:ext cx="160083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56540" marR="5080" indent="-243840">
              <a:lnSpc>
                <a:spcPct val="103899"/>
              </a:lnSpc>
              <a:spcBef>
                <a:spcPts val="70"/>
              </a:spcBef>
            </a:pPr>
            <a:r>
              <a:rPr sz="1350" b="1" spc="30" dirty="0">
                <a:solidFill>
                  <a:srgbClr val="0F243E"/>
                </a:solidFill>
                <a:latin typeface="Arial"/>
                <a:cs typeface="Arial"/>
              </a:rPr>
              <a:t>Single-blind</a:t>
            </a:r>
            <a:r>
              <a:rPr sz="1350" b="1" spc="-18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350" b="1" spc="25" dirty="0">
                <a:solidFill>
                  <a:srgbClr val="0F243E"/>
                </a:solidFill>
                <a:latin typeface="Arial"/>
                <a:cs typeface="Arial"/>
              </a:rPr>
              <a:t>active  </a:t>
            </a:r>
            <a:r>
              <a:rPr sz="1350" b="1" spc="40" dirty="0">
                <a:solidFill>
                  <a:srgbClr val="0F243E"/>
                </a:solidFill>
                <a:latin typeface="Arial"/>
                <a:cs typeface="Arial"/>
              </a:rPr>
              <a:t>run-in</a:t>
            </a:r>
            <a:r>
              <a:rPr sz="1350" b="1" spc="-10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0F243E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1630" y="3288029"/>
            <a:ext cx="2956560" cy="266700"/>
          </a:xfrm>
          <a:custGeom>
            <a:avLst/>
            <a:gdLst/>
            <a:ahLst/>
            <a:cxnLst/>
            <a:rect l="l" t="t" r="r" b="b"/>
            <a:pathLst>
              <a:path w="2956560" h="266700">
                <a:moveTo>
                  <a:pt x="0" y="266700"/>
                </a:moveTo>
                <a:lnTo>
                  <a:pt x="9475" y="214788"/>
                </a:lnTo>
                <a:lnTo>
                  <a:pt x="35321" y="172402"/>
                </a:lnTo>
                <a:lnTo>
                  <a:pt x="73669" y="143827"/>
                </a:lnTo>
                <a:lnTo>
                  <a:pt x="120650" y="133350"/>
                </a:lnTo>
                <a:lnTo>
                  <a:pt x="1357630" y="133350"/>
                </a:lnTo>
                <a:lnTo>
                  <a:pt x="1404610" y="122872"/>
                </a:lnTo>
                <a:lnTo>
                  <a:pt x="1442958" y="94297"/>
                </a:lnTo>
                <a:lnTo>
                  <a:pt x="1468804" y="51911"/>
                </a:lnTo>
                <a:lnTo>
                  <a:pt x="1478280" y="0"/>
                </a:lnTo>
                <a:lnTo>
                  <a:pt x="1487755" y="51911"/>
                </a:lnTo>
                <a:lnTo>
                  <a:pt x="1513601" y="94297"/>
                </a:lnTo>
                <a:lnTo>
                  <a:pt x="1551949" y="122872"/>
                </a:lnTo>
                <a:lnTo>
                  <a:pt x="1598930" y="133350"/>
                </a:lnTo>
                <a:lnTo>
                  <a:pt x="2835910" y="133350"/>
                </a:lnTo>
                <a:lnTo>
                  <a:pt x="2882890" y="143827"/>
                </a:lnTo>
                <a:lnTo>
                  <a:pt x="2921238" y="172402"/>
                </a:lnTo>
                <a:lnTo>
                  <a:pt x="2947084" y="214788"/>
                </a:lnTo>
                <a:lnTo>
                  <a:pt x="2956560" y="26670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5251" y="2703829"/>
            <a:ext cx="1473200" cy="4495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60020">
              <a:lnSpc>
                <a:spcPct val="103899"/>
              </a:lnSpc>
              <a:spcBef>
                <a:spcPts val="65"/>
              </a:spcBef>
            </a:pPr>
            <a:r>
              <a:rPr sz="1350" b="1" spc="35" dirty="0">
                <a:solidFill>
                  <a:srgbClr val="0F243E"/>
                </a:solidFill>
                <a:latin typeface="Arial"/>
                <a:cs typeface="Arial"/>
              </a:rPr>
              <a:t>Double-blind  </a:t>
            </a:r>
            <a:r>
              <a:rPr sz="1350" b="1" spc="20" dirty="0">
                <a:solidFill>
                  <a:srgbClr val="0F243E"/>
                </a:solidFill>
                <a:latin typeface="Arial"/>
                <a:cs typeface="Arial"/>
              </a:rPr>
              <a:t>Treatment</a:t>
            </a:r>
            <a:r>
              <a:rPr sz="1350" b="1" spc="-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0F243E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03470" y="3234689"/>
            <a:ext cx="3528060" cy="274320"/>
          </a:xfrm>
          <a:custGeom>
            <a:avLst/>
            <a:gdLst/>
            <a:ahLst/>
            <a:cxnLst/>
            <a:rect l="l" t="t" r="r" b="b"/>
            <a:pathLst>
              <a:path w="3528059" h="274320">
                <a:moveTo>
                  <a:pt x="0" y="274320"/>
                </a:moveTo>
                <a:lnTo>
                  <a:pt x="9761" y="220956"/>
                </a:lnTo>
                <a:lnTo>
                  <a:pt x="36369" y="177355"/>
                </a:lnTo>
                <a:lnTo>
                  <a:pt x="75813" y="147947"/>
                </a:lnTo>
                <a:lnTo>
                  <a:pt x="124078" y="137160"/>
                </a:lnTo>
                <a:lnTo>
                  <a:pt x="1639951" y="137160"/>
                </a:lnTo>
                <a:lnTo>
                  <a:pt x="1688216" y="126372"/>
                </a:lnTo>
                <a:lnTo>
                  <a:pt x="1727660" y="96964"/>
                </a:lnTo>
                <a:lnTo>
                  <a:pt x="1754268" y="53363"/>
                </a:lnTo>
                <a:lnTo>
                  <a:pt x="1764029" y="0"/>
                </a:lnTo>
                <a:lnTo>
                  <a:pt x="1773791" y="53363"/>
                </a:lnTo>
                <a:lnTo>
                  <a:pt x="1800399" y="96964"/>
                </a:lnTo>
                <a:lnTo>
                  <a:pt x="1839843" y="126372"/>
                </a:lnTo>
                <a:lnTo>
                  <a:pt x="1888108" y="137160"/>
                </a:lnTo>
                <a:lnTo>
                  <a:pt x="3403980" y="137160"/>
                </a:lnTo>
                <a:lnTo>
                  <a:pt x="3452246" y="147947"/>
                </a:lnTo>
                <a:lnTo>
                  <a:pt x="3491690" y="177355"/>
                </a:lnTo>
                <a:lnTo>
                  <a:pt x="3518298" y="220956"/>
                </a:lnTo>
                <a:lnTo>
                  <a:pt x="3528059" y="27432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60258" y="3596322"/>
            <a:ext cx="119316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65100" marR="5080" indent="-152400">
              <a:lnSpc>
                <a:spcPct val="103899"/>
              </a:lnSpc>
              <a:spcBef>
                <a:spcPts val="70"/>
              </a:spcBef>
            </a:pPr>
            <a:r>
              <a:rPr sz="1350" b="1" spc="20" dirty="0">
                <a:latin typeface="Arial"/>
                <a:cs typeface="Arial"/>
              </a:rPr>
              <a:t>Median</a:t>
            </a:r>
            <a:r>
              <a:rPr sz="1350" b="1" spc="-85" dirty="0">
                <a:latin typeface="Arial"/>
                <a:cs typeface="Arial"/>
              </a:rPr>
              <a:t> </a:t>
            </a:r>
            <a:r>
              <a:rPr sz="1350" b="1" spc="5" dirty="0">
                <a:latin typeface="Arial"/>
                <a:cs typeface="Arial"/>
              </a:rPr>
              <a:t>27-mo  </a:t>
            </a:r>
            <a:r>
              <a:rPr sz="1350" b="1" spc="40" dirty="0">
                <a:latin typeface="Arial"/>
                <a:cs typeface="Arial"/>
              </a:rPr>
              <a:t>Follow-up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0669" y="4827270"/>
            <a:ext cx="1499870" cy="76200"/>
          </a:xfrm>
          <a:custGeom>
            <a:avLst/>
            <a:gdLst/>
            <a:ahLst/>
            <a:cxnLst/>
            <a:rect l="l" t="t" r="r" b="b"/>
            <a:pathLst>
              <a:path w="149987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499870" h="76200">
                <a:moveTo>
                  <a:pt x="1423543" y="0"/>
                </a:moveTo>
                <a:lnTo>
                  <a:pt x="1423543" y="76199"/>
                </a:lnTo>
                <a:lnTo>
                  <a:pt x="1480693" y="47624"/>
                </a:lnTo>
                <a:lnTo>
                  <a:pt x="1441577" y="47624"/>
                </a:lnTo>
                <a:lnTo>
                  <a:pt x="1445768" y="43357"/>
                </a:lnTo>
                <a:lnTo>
                  <a:pt x="1445768" y="32842"/>
                </a:lnTo>
                <a:lnTo>
                  <a:pt x="1441577" y="28574"/>
                </a:lnTo>
                <a:lnTo>
                  <a:pt x="1480693" y="28574"/>
                </a:lnTo>
                <a:lnTo>
                  <a:pt x="1423543" y="0"/>
                </a:lnTo>
                <a:close/>
              </a:path>
              <a:path w="1499870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499870" h="76200">
                <a:moveTo>
                  <a:pt x="1423543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23543" y="47624"/>
                </a:lnTo>
                <a:lnTo>
                  <a:pt x="1423543" y="28574"/>
                </a:lnTo>
                <a:close/>
              </a:path>
              <a:path w="1499870" h="76200">
                <a:moveTo>
                  <a:pt x="1480693" y="28574"/>
                </a:moveTo>
                <a:lnTo>
                  <a:pt x="1441577" y="28574"/>
                </a:lnTo>
                <a:lnTo>
                  <a:pt x="1445768" y="32842"/>
                </a:lnTo>
                <a:lnTo>
                  <a:pt x="1445768" y="43357"/>
                </a:lnTo>
                <a:lnTo>
                  <a:pt x="1441577" y="47624"/>
                </a:lnTo>
                <a:lnTo>
                  <a:pt x="1480693" y="47624"/>
                </a:lnTo>
                <a:lnTo>
                  <a:pt x="1499743" y="38099"/>
                </a:lnTo>
                <a:lnTo>
                  <a:pt x="1480693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6860" y="3634740"/>
            <a:ext cx="1546860" cy="403860"/>
          </a:xfrm>
          <a:custGeom>
            <a:avLst/>
            <a:gdLst/>
            <a:ahLst/>
            <a:cxnLst/>
            <a:rect l="l" t="t" r="r" b="b"/>
            <a:pathLst>
              <a:path w="1546860" h="403860">
                <a:moveTo>
                  <a:pt x="1433957" y="0"/>
                </a:moveTo>
                <a:lnTo>
                  <a:pt x="0" y="0"/>
                </a:lnTo>
                <a:lnTo>
                  <a:pt x="0" y="403860"/>
                </a:lnTo>
                <a:lnTo>
                  <a:pt x="1433957" y="403860"/>
                </a:lnTo>
                <a:lnTo>
                  <a:pt x="1546860" y="201930"/>
                </a:lnTo>
                <a:lnTo>
                  <a:pt x="143395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64386" y="3723957"/>
            <a:ext cx="81915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7720" y="40005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64761" y="0"/>
                </a:moveTo>
                <a:lnTo>
                  <a:pt x="0" y="0"/>
                </a:lnTo>
                <a:lnTo>
                  <a:pt x="0" y="464820"/>
                </a:lnTo>
                <a:lnTo>
                  <a:pt x="4064761" y="464820"/>
                </a:lnTo>
                <a:lnTo>
                  <a:pt x="4175759" y="232409"/>
                </a:lnTo>
                <a:lnTo>
                  <a:pt x="406476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66234" y="4110672"/>
            <a:ext cx="1765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Valsartan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160mg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17720" y="31623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70477" y="0"/>
                </a:moveTo>
                <a:lnTo>
                  <a:pt x="0" y="0"/>
                </a:lnTo>
                <a:lnTo>
                  <a:pt x="0" y="464819"/>
                </a:lnTo>
                <a:lnTo>
                  <a:pt x="4070477" y="464819"/>
                </a:lnTo>
                <a:lnTo>
                  <a:pt x="4175759" y="232410"/>
                </a:lnTo>
                <a:lnTo>
                  <a:pt x="407047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66234" y="3280981"/>
            <a:ext cx="291846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Sacubitril/Valsartan 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97/103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1529" y="2739389"/>
            <a:ext cx="0" cy="2156460"/>
          </a:xfrm>
          <a:custGeom>
            <a:avLst/>
            <a:gdLst/>
            <a:ahLst/>
            <a:cxnLst/>
            <a:rect l="l" t="t" r="r" b="b"/>
            <a:pathLst>
              <a:path h="2156460">
                <a:moveTo>
                  <a:pt x="0" y="0"/>
                </a:moveTo>
                <a:lnTo>
                  <a:pt x="0" y="2156460"/>
                </a:lnTo>
              </a:path>
            </a:pathLst>
          </a:custGeom>
          <a:ln w="25400">
            <a:solidFill>
              <a:srgbClr val="46464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7529" y="4827270"/>
            <a:ext cx="1511935" cy="76200"/>
          </a:xfrm>
          <a:custGeom>
            <a:avLst/>
            <a:gdLst/>
            <a:ahLst/>
            <a:cxnLst/>
            <a:rect l="l" t="t" r="r" b="b"/>
            <a:pathLst>
              <a:path w="151193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511935" h="76200">
                <a:moveTo>
                  <a:pt x="1435608" y="0"/>
                </a:moveTo>
                <a:lnTo>
                  <a:pt x="1435608" y="76199"/>
                </a:lnTo>
                <a:lnTo>
                  <a:pt x="1492758" y="47624"/>
                </a:lnTo>
                <a:lnTo>
                  <a:pt x="1453515" y="47624"/>
                </a:lnTo>
                <a:lnTo>
                  <a:pt x="1457833" y="43357"/>
                </a:lnTo>
                <a:lnTo>
                  <a:pt x="1457833" y="32842"/>
                </a:lnTo>
                <a:lnTo>
                  <a:pt x="1453515" y="28574"/>
                </a:lnTo>
                <a:lnTo>
                  <a:pt x="1492758" y="28574"/>
                </a:lnTo>
                <a:lnTo>
                  <a:pt x="1435608" y="0"/>
                </a:lnTo>
                <a:close/>
              </a:path>
              <a:path w="1511935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511935" h="76200">
                <a:moveTo>
                  <a:pt x="143560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35608" y="47624"/>
                </a:lnTo>
                <a:lnTo>
                  <a:pt x="1435608" y="28574"/>
                </a:lnTo>
                <a:close/>
              </a:path>
              <a:path w="1511935" h="76200">
                <a:moveTo>
                  <a:pt x="1492758" y="28574"/>
                </a:moveTo>
                <a:lnTo>
                  <a:pt x="1453515" y="28574"/>
                </a:lnTo>
                <a:lnTo>
                  <a:pt x="1457833" y="32842"/>
                </a:lnTo>
                <a:lnTo>
                  <a:pt x="1457833" y="43357"/>
                </a:lnTo>
                <a:lnTo>
                  <a:pt x="1453515" y="47624"/>
                </a:lnTo>
                <a:lnTo>
                  <a:pt x="1492758" y="47624"/>
                </a:lnTo>
                <a:lnTo>
                  <a:pt x="1511808" y="38099"/>
                </a:lnTo>
                <a:lnTo>
                  <a:pt x="149275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981" y="3305188"/>
            <a:ext cx="152387" cy="15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452" y="3476583"/>
            <a:ext cx="419734" cy="685800"/>
          </a:xfrm>
          <a:custGeom>
            <a:avLst/>
            <a:gdLst/>
            <a:ahLst/>
            <a:cxnLst/>
            <a:rect l="l" t="t" r="r" b="b"/>
            <a:pathLst>
              <a:path w="419734" h="685800">
                <a:moveTo>
                  <a:pt x="191675" y="418965"/>
                </a:moveTo>
                <a:lnTo>
                  <a:pt x="115481" y="418965"/>
                </a:lnTo>
                <a:lnTo>
                  <a:pt x="115481" y="685588"/>
                </a:lnTo>
                <a:lnTo>
                  <a:pt x="191675" y="685588"/>
                </a:lnTo>
                <a:lnTo>
                  <a:pt x="191675" y="418965"/>
                </a:lnTo>
                <a:close/>
              </a:path>
              <a:path w="419734" h="685800">
                <a:moveTo>
                  <a:pt x="305966" y="418965"/>
                </a:moveTo>
                <a:lnTo>
                  <a:pt x="229772" y="418965"/>
                </a:lnTo>
                <a:lnTo>
                  <a:pt x="229772" y="685588"/>
                </a:lnTo>
                <a:lnTo>
                  <a:pt x="305966" y="685588"/>
                </a:lnTo>
                <a:lnTo>
                  <a:pt x="305966" y="418965"/>
                </a:lnTo>
                <a:close/>
              </a:path>
              <a:path w="419734" h="685800">
                <a:moveTo>
                  <a:pt x="286917" y="116167"/>
                </a:moveTo>
                <a:lnTo>
                  <a:pt x="134529" y="116167"/>
                </a:lnTo>
                <a:lnTo>
                  <a:pt x="134529" y="182821"/>
                </a:lnTo>
                <a:lnTo>
                  <a:pt x="64050" y="418965"/>
                </a:lnTo>
                <a:lnTo>
                  <a:pt x="357397" y="418965"/>
                </a:lnTo>
                <a:lnTo>
                  <a:pt x="286917" y="182821"/>
                </a:lnTo>
                <a:lnTo>
                  <a:pt x="286917" y="116167"/>
                </a:lnTo>
                <a:close/>
              </a:path>
              <a:path w="419734" h="685800">
                <a:moveTo>
                  <a:pt x="210723" y="0"/>
                </a:moveTo>
                <a:lnTo>
                  <a:pt x="166912" y="3808"/>
                </a:lnTo>
                <a:lnTo>
                  <a:pt x="124053" y="16425"/>
                </a:lnTo>
                <a:lnTo>
                  <a:pt x="86908" y="36183"/>
                </a:lnTo>
                <a:lnTo>
                  <a:pt x="1190" y="293276"/>
                </a:lnTo>
                <a:lnTo>
                  <a:pt x="0" y="308749"/>
                </a:lnTo>
                <a:lnTo>
                  <a:pt x="4524" y="322794"/>
                </a:lnTo>
                <a:lnTo>
                  <a:pt x="14048" y="333982"/>
                </a:lnTo>
                <a:lnTo>
                  <a:pt x="31668" y="342790"/>
                </a:lnTo>
                <a:lnTo>
                  <a:pt x="39287" y="342790"/>
                </a:lnTo>
                <a:lnTo>
                  <a:pt x="75479" y="316128"/>
                </a:lnTo>
                <a:lnTo>
                  <a:pt x="134529" y="116167"/>
                </a:lnTo>
                <a:lnTo>
                  <a:pt x="366921" y="116167"/>
                </a:lnTo>
                <a:lnTo>
                  <a:pt x="349777" y="57131"/>
                </a:lnTo>
                <a:lnTo>
                  <a:pt x="316680" y="25768"/>
                </a:lnTo>
                <a:lnTo>
                  <a:pt x="276679" y="9938"/>
                </a:lnTo>
                <a:lnTo>
                  <a:pt x="232629" y="1190"/>
                </a:lnTo>
                <a:lnTo>
                  <a:pt x="221855" y="327"/>
                </a:lnTo>
                <a:lnTo>
                  <a:pt x="210723" y="0"/>
                </a:lnTo>
                <a:close/>
              </a:path>
              <a:path w="419734" h="685800">
                <a:moveTo>
                  <a:pt x="366921" y="116167"/>
                </a:moveTo>
                <a:lnTo>
                  <a:pt x="286917" y="116167"/>
                </a:lnTo>
                <a:lnTo>
                  <a:pt x="345967" y="316128"/>
                </a:lnTo>
                <a:lnTo>
                  <a:pt x="351890" y="327525"/>
                </a:lnTo>
                <a:lnTo>
                  <a:pt x="360492" y="335886"/>
                </a:lnTo>
                <a:lnTo>
                  <a:pt x="370879" y="341034"/>
                </a:lnTo>
                <a:lnTo>
                  <a:pt x="382160" y="342790"/>
                </a:lnTo>
                <a:lnTo>
                  <a:pt x="389779" y="342790"/>
                </a:lnTo>
                <a:lnTo>
                  <a:pt x="393589" y="340885"/>
                </a:lnTo>
                <a:lnTo>
                  <a:pt x="406298" y="333982"/>
                </a:lnTo>
                <a:lnTo>
                  <a:pt x="415256" y="322794"/>
                </a:lnTo>
                <a:lnTo>
                  <a:pt x="419572" y="308749"/>
                </a:lnTo>
                <a:lnTo>
                  <a:pt x="418352" y="293276"/>
                </a:lnTo>
                <a:lnTo>
                  <a:pt x="366921" y="116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659" y="3303264"/>
            <a:ext cx="133339" cy="13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447" y="3303264"/>
            <a:ext cx="133339" cy="13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553" y="3303264"/>
            <a:ext cx="133339" cy="133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7837" y="3456568"/>
            <a:ext cx="339090" cy="586105"/>
          </a:xfrm>
          <a:custGeom>
            <a:avLst/>
            <a:gdLst/>
            <a:ahLst/>
            <a:cxnLst/>
            <a:rect l="l" t="t" r="r" b="b"/>
            <a:pathLst>
              <a:path w="339090" h="586104">
                <a:moveTo>
                  <a:pt x="246484" y="100932"/>
                </a:moveTo>
                <a:lnTo>
                  <a:pt x="94096" y="100932"/>
                </a:lnTo>
                <a:lnTo>
                  <a:pt x="94096" y="585608"/>
                </a:lnTo>
                <a:lnTo>
                  <a:pt x="151241" y="585608"/>
                </a:lnTo>
                <a:lnTo>
                  <a:pt x="151241" y="313272"/>
                </a:lnTo>
                <a:lnTo>
                  <a:pt x="246484" y="313272"/>
                </a:lnTo>
                <a:lnTo>
                  <a:pt x="246484" y="100932"/>
                </a:lnTo>
                <a:close/>
              </a:path>
              <a:path w="339090" h="586104">
                <a:moveTo>
                  <a:pt x="246484" y="313272"/>
                </a:moveTo>
                <a:lnTo>
                  <a:pt x="189338" y="313272"/>
                </a:lnTo>
                <a:lnTo>
                  <a:pt x="189338" y="584655"/>
                </a:lnTo>
                <a:lnTo>
                  <a:pt x="246484" y="584655"/>
                </a:lnTo>
                <a:lnTo>
                  <a:pt x="246484" y="313272"/>
                </a:lnTo>
                <a:close/>
              </a:path>
              <a:path w="339090" h="586104">
                <a:moveTo>
                  <a:pt x="169337" y="0"/>
                </a:moveTo>
                <a:lnTo>
                  <a:pt x="130229" y="4820"/>
                </a:lnTo>
                <a:lnTo>
                  <a:pt x="82191" y="25590"/>
                </a:lnTo>
                <a:lnTo>
                  <a:pt x="52189" y="50466"/>
                </a:lnTo>
                <a:lnTo>
                  <a:pt x="758" y="223765"/>
                </a:lnTo>
                <a:lnTo>
                  <a:pt x="0" y="235311"/>
                </a:lnTo>
                <a:lnTo>
                  <a:pt x="3259" y="246142"/>
                </a:lnTo>
                <a:lnTo>
                  <a:pt x="10268" y="254831"/>
                </a:lnTo>
                <a:lnTo>
                  <a:pt x="20759" y="259949"/>
                </a:lnTo>
                <a:lnTo>
                  <a:pt x="23617" y="260901"/>
                </a:lnTo>
                <a:lnTo>
                  <a:pt x="28379" y="260901"/>
                </a:lnTo>
                <a:lnTo>
                  <a:pt x="94096" y="100932"/>
                </a:lnTo>
                <a:lnTo>
                  <a:pt x="304610" y="100932"/>
                </a:lnTo>
                <a:lnTo>
                  <a:pt x="293153" y="59988"/>
                </a:lnTo>
                <a:lnTo>
                  <a:pt x="256127" y="25590"/>
                </a:lnTo>
                <a:lnTo>
                  <a:pt x="220768" y="8569"/>
                </a:lnTo>
                <a:lnTo>
                  <a:pt x="182731" y="535"/>
                </a:lnTo>
                <a:lnTo>
                  <a:pt x="169337" y="0"/>
                </a:lnTo>
                <a:close/>
              </a:path>
              <a:path w="339090" h="586104">
                <a:moveTo>
                  <a:pt x="304610" y="100932"/>
                </a:moveTo>
                <a:lnTo>
                  <a:pt x="246484" y="100932"/>
                </a:lnTo>
                <a:lnTo>
                  <a:pt x="284581" y="239953"/>
                </a:lnTo>
                <a:lnTo>
                  <a:pt x="288762" y="248448"/>
                </a:lnTo>
                <a:lnTo>
                  <a:pt x="295176" y="255069"/>
                </a:lnTo>
                <a:lnTo>
                  <a:pt x="303198" y="259369"/>
                </a:lnTo>
                <a:lnTo>
                  <a:pt x="312201" y="260901"/>
                </a:lnTo>
                <a:lnTo>
                  <a:pt x="316963" y="260901"/>
                </a:lnTo>
                <a:lnTo>
                  <a:pt x="319820" y="259949"/>
                </a:lnTo>
                <a:lnTo>
                  <a:pt x="328809" y="254831"/>
                </a:lnTo>
                <a:lnTo>
                  <a:pt x="335297" y="246142"/>
                </a:lnTo>
                <a:lnTo>
                  <a:pt x="338571" y="235311"/>
                </a:lnTo>
                <a:lnTo>
                  <a:pt x="337916" y="223765"/>
                </a:lnTo>
                <a:lnTo>
                  <a:pt x="304610" y="100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827" y="3455615"/>
            <a:ext cx="275590" cy="586740"/>
          </a:xfrm>
          <a:custGeom>
            <a:avLst/>
            <a:gdLst/>
            <a:ahLst/>
            <a:cxnLst/>
            <a:rect l="l" t="t" r="r" b="b"/>
            <a:pathLst>
              <a:path w="275590" h="586739">
                <a:moveTo>
                  <a:pt x="252784" y="101884"/>
                </a:moveTo>
                <a:lnTo>
                  <a:pt x="94096" y="101884"/>
                </a:lnTo>
                <a:lnTo>
                  <a:pt x="94096" y="586560"/>
                </a:lnTo>
                <a:lnTo>
                  <a:pt x="151241" y="586560"/>
                </a:lnTo>
                <a:lnTo>
                  <a:pt x="151241" y="314224"/>
                </a:lnTo>
                <a:lnTo>
                  <a:pt x="246484" y="314224"/>
                </a:lnTo>
                <a:lnTo>
                  <a:pt x="246484" y="277088"/>
                </a:lnTo>
                <a:lnTo>
                  <a:pt x="233224" y="267492"/>
                </a:lnTo>
                <a:lnTo>
                  <a:pt x="223983" y="253879"/>
                </a:lnTo>
                <a:lnTo>
                  <a:pt x="219563" y="237587"/>
                </a:lnTo>
                <a:lnTo>
                  <a:pt x="220768" y="219957"/>
                </a:lnTo>
                <a:lnTo>
                  <a:pt x="252784" y="101884"/>
                </a:lnTo>
                <a:close/>
              </a:path>
              <a:path w="275590" h="586739">
                <a:moveTo>
                  <a:pt x="246484" y="314224"/>
                </a:moveTo>
                <a:lnTo>
                  <a:pt x="189338" y="314224"/>
                </a:lnTo>
                <a:lnTo>
                  <a:pt x="189338" y="585608"/>
                </a:lnTo>
                <a:lnTo>
                  <a:pt x="246484" y="585608"/>
                </a:lnTo>
                <a:lnTo>
                  <a:pt x="246484" y="314224"/>
                </a:lnTo>
                <a:close/>
              </a:path>
              <a:path w="275590" h="586739">
                <a:moveTo>
                  <a:pt x="169337" y="0"/>
                </a:moveTo>
                <a:lnTo>
                  <a:pt x="130229" y="4820"/>
                </a:lnTo>
                <a:lnTo>
                  <a:pt x="82191" y="25590"/>
                </a:lnTo>
                <a:lnTo>
                  <a:pt x="52189" y="50466"/>
                </a:lnTo>
                <a:lnTo>
                  <a:pt x="758" y="224718"/>
                </a:lnTo>
                <a:lnTo>
                  <a:pt x="0" y="236263"/>
                </a:lnTo>
                <a:lnTo>
                  <a:pt x="3259" y="247094"/>
                </a:lnTo>
                <a:lnTo>
                  <a:pt x="10268" y="255783"/>
                </a:lnTo>
                <a:lnTo>
                  <a:pt x="20759" y="260901"/>
                </a:lnTo>
                <a:lnTo>
                  <a:pt x="23617" y="261853"/>
                </a:lnTo>
                <a:lnTo>
                  <a:pt x="28379" y="261853"/>
                </a:lnTo>
                <a:lnTo>
                  <a:pt x="94096" y="101884"/>
                </a:lnTo>
                <a:lnTo>
                  <a:pt x="252784" y="101884"/>
                </a:lnTo>
                <a:lnTo>
                  <a:pt x="263627" y="61892"/>
                </a:lnTo>
                <a:lnTo>
                  <a:pt x="275057" y="39040"/>
                </a:lnTo>
                <a:lnTo>
                  <a:pt x="262958" y="29592"/>
                </a:lnTo>
                <a:lnTo>
                  <a:pt x="220768" y="8569"/>
                </a:lnTo>
                <a:lnTo>
                  <a:pt x="182731" y="535"/>
                </a:lnTo>
                <a:lnTo>
                  <a:pt x="169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8610" y="3456568"/>
            <a:ext cx="276225" cy="586105"/>
          </a:xfrm>
          <a:custGeom>
            <a:avLst/>
            <a:gdLst/>
            <a:ahLst/>
            <a:cxnLst/>
            <a:rect l="l" t="t" r="r" b="b"/>
            <a:pathLst>
              <a:path w="276225" h="586104">
                <a:moveTo>
                  <a:pt x="105719" y="0"/>
                </a:moveTo>
                <a:lnTo>
                  <a:pt x="66610" y="4820"/>
                </a:lnTo>
                <a:lnTo>
                  <a:pt x="25715" y="21305"/>
                </a:lnTo>
                <a:lnTo>
                  <a:pt x="0" y="39040"/>
                </a:lnTo>
                <a:lnTo>
                  <a:pt x="5714" y="45705"/>
                </a:lnTo>
                <a:lnTo>
                  <a:pt x="9524" y="53322"/>
                </a:lnTo>
                <a:lnTo>
                  <a:pt x="11429" y="60940"/>
                </a:lnTo>
                <a:lnTo>
                  <a:pt x="54288" y="219004"/>
                </a:lnTo>
                <a:lnTo>
                  <a:pt x="55895" y="236635"/>
                </a:lnTo>
                <a:lnTo>
                  <a:pt x="51430" y="252926"/>
                </a:lnTo>
                <a:lnTo>
                  <a:pt x="41966" y="266540"/>
                </a:lnTo>
                <a:lnTo>
                  <a:pt x="28572" y="276136"/>
                </a:lnTo>
                <a:lnTo>
                  <a:pt x="28572" y="585608"/>
                </a:lnTo>
                <a:lnTo>
                  <a:pt x="85718" y="585608"/>
                </a:lnTo>
                <a:lnTo>
                  <a:pt x="85718" y="313272"/>
                </a:lnTo>
                <a:lnTo>
                  <a:pt x="180960" y="313272"/>
                </a:lnTo>
                <a:lnTo>
                  <a:pt x="180960" y="100932"/>
                </a:lnTo>
                <a:lnTo>
                  <a:pt x="241204" y="100932"/>
                </a:lnTo>
                <a:lnTo>
                  <a:pt x="231438" y="65701"/>
                </a:lnTo>
                <a:lnTo>
                  <a:pt x="192508" y="25590"/>
                </a:lnTo>
                <a:lnTo>
                  <a:pt x="157149" y="8569"/>
                </a:lnTo>
                <a:lnTo>
                  <a:pt x="119112" y="535"/>
                </a:lnTo>
                <a:lnTo>
                  <a:pt x="105719" y="0"/>
                </a:lnTo>
                <a:close/>
              </a:path>
              <a:path w="276225" h="586104">
                <a:moveTo>
                  <a:pt x="180960" y="313272"/>
                </a:moveTo>
                <a:lnTo>
                  <a:pt x="123815" y="313272"/>
                </a:lnTo>
                <a:lnTo>
                  <a:pt x="123815" y="584655"/>
                </a:lnTo>
                <a:lnTo>
                  <a:pt x="180960" y="584655"/>
                </a:lnTo>
                <a:lnTo>
                  <a:pt x="180960" y="313272"/>
                </a:lnTo>
                <a:close/>
              </a:path>
              <a:path w="276225" h="586104">
                <a:moveTo>
                  <a:pt x="241204" y="100932"/>
                </a:moveTo>
                <a:lnTo>
                  <a:pt x="180960" y="100932"/>
                </a:lnTo>
                <a:lnTo>
                  <a:pt x="219057" y="239953"/>
                </a:lnTo>
                <a:lnTo>
                  <a:pt x="223239" y="248448"/>
                </a:lnTo>
                <a:lnTo>
                  <a:pt x="229653" y="255069"/>
                </a:lnTo>
                <a:lnTo>
                  <a:pt x="237674" y="259369"/>
                </a:lnTo>
                <a:lnTo>
                  <a:pt x="246677" y="260901"/>
                </a:lnTo>
                <a:lnTo>
                  <a:pt x="251439" y="260901"/>
                </a:lnTo>
                <a:lnTo>
                  <a:pt x="254297" y="259949"/>
                </a:lnTo>
                <a:lnTo>
                  <a:pt x="264937" y="254831"/>
                </a:lnTo>
                <a:lnTo>
                  <a:pt x="272274" y="246142"/>
                </a:lnTo>
                <a:lnTo>
                  <a:pt x="275860" y="235311"/>
                </a:lnTo>
                <a:lnTo>
                  <a:pt x="275250" y="223765"/>
                </a:lnTo>
                <a:lnTo>
                  <a:pt x="241204" y="100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75378" y="2369502"/>
            <a:ext cx="9061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Arial"/>
                <a:cs typeface="Arial"/>
              </a:rPr>
              <a:t>N=4,796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44390" y="4827270"/>
            <a:ext cx="4147185" cy="76200"/>
          </a:xfrm>
          <a:custGeom>
            <a:avLst/>
            <a:gdLst/>
            <a:ahLst/>
            <a:cxnLst/>
            <a:rect l="l" t="t" r="r" b="b"/>
            <a:pathLst>
              <a:path w="414718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4147184" h="76200">
                <a:moveTo>
                  <a:pt x="4070858" y="0"/>
                </a:moveTo>
                <a:lnTo>
                  <a:pt x="4070858" y="76199"/>
                </a:lnTo>
                <a:lnTo>
                  <a:pt x="4128008" y="47624"/>
                </a:lnTo>
                <a:lnTo>
                  <a:pt x="4088891" y="47624"/>
                </a:lnTo>
                <a:lnTo>
                  <a:pt x="4093083" y="43357"/>
                </a:lnTo>
                <a:lnTo>
                  <a:pt x="4093083" y="32842"/>
                </a:lnTo>
                <a:lnTo>
                  <a:pt x="4088891" y="28574"/>
                </a:lnTo>
                <a:lnTo>
                  <a:pt x="4128008" y="28574"/>
                </a:lnTo>
                <a:lnTo>
                  <a:pt x="4070858" y="0"/>
                </a:lnTo>
                <a:close/>
              </a:path>
              <a:path w="4147184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4147184" h="76200">
                <a:moveTo>
                  <a:pt x="407085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4070858" y="47624"/>
                </a:lnTo>
                <a:lnTo>
                  <a:pt x="4070858" y="28574"/>
                </a:lnTo>
                <a:close/>
              </a:path>
              <a:path w="4147184" h="76200">
                <a:moveTo>
                  <a:pt x="4128008" y="28574"/>
                </a:moveTo>
                <a:lnTo>
                  <a:pt x="4088891" y="28574"/>
                </a:lnTo>
                <a:lnTo>
                  <a:pt x="4093083" y="32842"/>
                </a:lnTo>
                <a:lnTo>
                  <a:pt x="4093083" y="43357"/>
                </a:lnTo>
                <a:lnTo>
                  <a:pt x="4088891" y="47624"/>
                </a:lnTo>
                <a:lnTo>
                  <a:pt x="4128008" y="47624"/>
                </a:lnTo>
                <a:lnTo>
                  <a:pt x="4147058" y="38099"/>
                </a:lnTo>
                <a:lnTo>
                  <a:pt x="412800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1125" y="4293552"/>
            <a:ext cx="89598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30" dirty="0">
                <a:solidFill>
                  <a:srgbClr val="0F243E"/>
                </a:solidFill>
                <a:latin typeface="Arial"/>
                <a:cs typeface="Arial"/>
              </a:rPr>
              <a:t>Screening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550" y="1070610"/>
            <a:ext cx="3520440" cy="13258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400"/>
              </a:spcBef>
            </a:pP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 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Eligibility</a:t>
            </a:r>
            <a:r>
              <a:rPr sz="1600" b="1" u="heavy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Criteria</a:t>
            </a:r>
            <a:endParaRPr sz="1600">
              <a:latin typeface="Arial"/>
              <a:cs typeface="Arial"/>
            </a:endParaRPr>
          </a:p>
          <a:p>
            <a:pPr marL="376555" indent="-290195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600" b="1" spc="10" dirty="0">
                <a:latin typeface="Arial"/>
                <a:cs typeface="Arial"/>
              </a:rPr>
              <a:t>Age ≥50</a:t>
            </a:r>
            <a:r>
              <a:rPr sz="1600" b="1" spc="-13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marL="376555" indent="-290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600" b="1" spc="10" dirty="0">
                <a:latin typeface="Arial"/>
                <a:cs typeface="Arial"/>
              </a:rPr>
              <a:t>EF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≥45%</a:t>
            </a:r>
            <a:endParaRPr sz="1600">
              <a:latin typeface="Arial"/>
              <a:cs typeface="Arial"/>
            </a:endParaRPr>
          </a:p>
          <a:p>
            <a:pPr marL="376555" indent="-290195">
              <a:lnSpc>
                <a:spcPct val="100000"/>
              </a:lnSpc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600" b="1" spc="10" dirty="0">
                <a:latin typeface="Arial"/>
                <a:cs typeface="Arial"/>
              </a:rPr>
              <a:t>Elevated </a:t>
            </a:r>
            <a:r>
              <a:rPr sz="1600" b="1" spc="15" dirty="0">
                <a:latin typeface="Arial"/>
                <a:cs typeface="Arial"/>
              </a:rPr>
              <a:t>Natriuretic</a:t>
            </a:r>
            <a:r>
              <a:rPr sz="1600" b="1" spc="-29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Peptides</a:t>
            </a:r>
            <a:endParaRPr sz="1600">
              <a:latin typeface="Arial"/>
              <a:cs typeface="Arial"/>
            </a:endParaRPr>
          </a:p>
          <a:p>
            <a:pPr marL="376555" indent="-290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5920" algn="l"/>
                <a:tab pos="376555" algn="l"/>
              </a:tabLst>
            </a:pPr>
            <a:r>
              <a:rPr sz="1600" b="1" spc="15" dirty="0">
                <a:latin typeface="Arial"/>
                <a:cs typeface="Arial"/>
              </a:rPr>
              <a:t>Structural </a:t>
            </a:r>
            <a:r>
              <a:rPr sz="1600" b="1" spc="20" dirty="0">
                <a:latin typeface="Arial"/>
                <a:cs typeface="Arial"/>
              </a:rPr>
              <a:t>Heart</a:t>
            </a:r>
            <a:r>
              <a:rPr sz="1600" b="1" spc="-34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Disease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81550" y="1070610"/>
            <a:ext cx="3909060" cy="107442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80"/>
              </a:spcBef>
            </a:pP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Minimum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NT-proBNP</a:t>
            </a:r>
            <a:r>
              <a:rPr sz="16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16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Inclusion</a:t>
            </a:r>
            <a:endParaRPr sz="1600">
              <a:latin typeface="Arial"/>
              <a:cs typeface="Arial"/>
            </a:endParaRPr>
          </a:p>
          <a:p>
            <a:pPr marL="378460" indent="-290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b="1" spc="10" dirty="0">
                <a:latin typeface="Arial"/>
                <a:cs typeface="Arial"/>
              </a:rPr>
              <a:t>&gt;200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pg/ml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with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HF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hospitalization</a:t>
            </a:r>
            <a:endParaRPr sz="1600">
              <a:latin typeface="Arial"/>
              <a:cs typeface="Arial"/>
            </a:endParaRPr>
          </a:p>
          <a:p>
            <a:pPr marL="378460" indent="-290195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b="1" spc="15" dirty="0">
                <a:latin typeface="Arial"/>
                <a:cs typeface="Arial"/>
              </a:rPr>
              <a:t>&gt;300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35" dirty="0">
                <a:latin typeface="Arial"/>
                <a:cs typeface="Arial"/>
              </a:rPr>
              <a:t>pg/ml</a:t>
            </a:r>
            <a:r>
              <a:rPr sz="1600" b="1" spc="-14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without</a:t>
            </a:r>
            <a:r>
              <a:rPr sz="1600" b="1" spc="-16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hospitalization</a:t>
            </a:r>
            <a:endParaRPr sz="1600">
              <a:latin typeface="Arial"/>
              <a:cs typeface="Arial"/>
            </a:endParaRPr>
          </a:p>
          <a:p>
            <a:pPr marL="378460" indent="-290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b="1" spc="15" dirty="0">
                <a:latin typeface="Arial"/>
                <a:cs typeface="Arial"/>
              </a:rPr>
              <a:t>3-fold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increase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in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393065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PARAGON-HF </a:t>
            </a:r>
            <a:r>
              <a:rPr spc="20" dirty="0"/>
              <a:t>Study</a:t>
            </a:r>
            <a:r>
              <a:rPr spc="-380" dirty="0"/>
              <a:t> </a:t>
            </a:r>
            <a:r>
              <a:rPr spc="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3093720" y="3634740"/>
            <a:ext cx="1508760" cy="403860"/>
          </a:xfrm>
          <a:custGeom>
            <a:avLst/>
            <a:gdLst/>
            <a:ahLst/>
            <a:cxnLst/>
            <a:rect l="l" t="t" r="r" b="b"/>
            <a:pathLst>
              <a:path w="1508760" h="403860">
                <a:moveTo>
                  <a:pt x="1389888" y="0"/>
                </a:moveTo>
                <a:lnTo>
                  <a:pt x="0" y="0"/>
                </a:lnTo>
                <a:lnTo>
                  <a:pt x="0" y="403860"/>
                </a:lnTo>
                <a:lnTo>
                  <a:pt x="1389888" y="403860"/>
                </a:lnTo>
                <a:lnTo>
                  <a:pt x="1508759" y="201930"/>
                </a:lnTo>
                <a:lnTo>
                  <a:pt x="1389888" y="0"/>
                </a:lnTo>
                <a:close/>
              </a:path>
            </a:pathLst>
          </a:custGeom>
          <a:solidFill>
            <a:srgbClr val="1F487C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9341" y="3723957"/>
            <a:ext cx="6375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Sac/Val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0301" y="4867592"/>
            <a:ext cx="88455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1-2</a:t>
            </a:r>
            <a:r>
              <a:rPr sz="1350" b="1" spc="-70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5565" y="4867592"/>
            <a:ext cx="88582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2-4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3670" y="2711450"/>
            <a:ext cx="1600200" cy="4495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8920" marR="5080" indent="-236220">
              <a:lnSpc>
                <a:spcPct val="103800"/>
              </a:lnSpc>
              <a:spcBef>
                <a:spcPts val="65"/>
              </a:spcBef>
            </a:pPr>
            <a:r>
              <a:rPr sz="1350" b="1" spc="30" dirty="0">
                <a:solidFill>
                  <a:srgbClr val="A6A6A6"/>
                </a:solidFill>
                <a:latin typeface="Arial"/>
                <a:cs typeface="Arial"/>
              </a:rPr>
              <a:t>Single-blind</a:t>
            </a:r>
            <a:r>
              <a:rPr sz="1350" b="1" spc="-1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5" dirty="0">
                <a:solidFill>
                  <a:srgbClr val="A6A6A6"/>
                </a:solidFill>
                <a:latin typeface="Arial"/>
                <a:cs typeface="Arial"/>
              </a:rPr>
              <a:t>active  </a:t>
            </a:r>
            <a:r>
              <a:rPr sz="1350" b="1" spc="40" dirty="0">
                <a:solidFill>
                  <a:srgbClr val="A6A6A6"/>
                </a:solidFill>
                <a:latin typeface="Arial"/>
                <a:cs typeface="Arial"/>
              </a:rPr>
              <a:t>run-in</a:t>
            </a:r>
            <a:r>
              <a:rPr sz="1350" b="1" spc="-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1630" y="3234689"/>
            <a:ext cx="2956560" cy="274320"/>
          </a:xfrm>
          <a:custGeom>
            <a:avLst/>
            <a:gdLst/>
            <a:ahLst/>
            <a:cxnLst/>
            <a:rect l="l" t="t" r="r" b="b"/>
            <a:pathLst>
              <a:path w="2956560" h="274320">
                <a:moveTo>
                  <a:pt x="0" y="274320"/>
                </a:moveTo>
                <a:lnTo>
                  <a:pt x="9761" y="220956"/>
                </a:lnTo>
                <a:lnTo>
                  <a:pt x="36369" y="177355"/>
                </a:lnTo>
                <a:lnTo>
                  <a:pt x="75813" y="147947"/>
                </a:lnTo>
                <a:lnTo>
                  <a:pt x="124078" y="137160"/>
                </a:lnTo>
                <a:lnTo>
                  <a:pt x="1354201" y="137160"/>
                </a:lnTo>
                <a:lnTo>
                  <a:pt x="1402466" y="126372"/>
                </a:lnTo>
                <a:lnTo>
                  <a:pt x="1441910" y="96964"/>
                </a:lnTo>
                <a:lnTo>
                  <a:pt x="1468518" y="53363"/>
                </a:lnTo>
                <a:lnTo>
                  <a:pt x="1478280" y="0"/>
                </a:lnTo>
                <a:lnTo>
                  <a:pt x="1488041" y="53363"/>
                </a:lnTo>
                <a:lnTo>
                  <a:pt x="1514649" y="96964"/>
                </a:lnTo>
                <a:lnTo>
                  <a:pt x="1554093" y="126372"/>
                </a:lnTo>
                <a:lnTo>
                  <a:pt x="1602358" y="137160"/>
                </a:lnTo>
                <a:lnTo>
                  <a:pt x="2832481" y="137160"/>
                </a:lnTo>
                <a:lnTo>
                  <a:pt x="2880746" y="147947"/>
                </a:lnTo>
                <a:lnTo>
                  <a:pt x="2920190" y="177355"/>
                </a:lnTo>
                <a:lnTo>
                  <a:pt x="2946798" y="220956"/>
                </a:lnTo>
                <a:lnTo>
                  <a:pt x="2956560" y="27432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60258" y="3596322"/>
            <a:ext cx="119316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65100" marR="5080" indent="-152400">
              <a:lnSpc>
                <a:spcPct val="103899"/>
              </a:lnSpc>
              <a:spcBef>
                <a:spcPts val="70"/>
              </a:spcBef>
            </a:pP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Median</a:t>
            </a:r>
            <a:r>
              <a:rPr sz="1350" b="1" spc="-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A6A6A6"/>
                </a:solidFill>
                <a:latin typeface="Arial"/>
                <a:cs typeface="Arial"/>
              </a:rPr>
              <a:t>27-mo  </a:t>
            </a:r>
            <a:r>
              <a:rPr sz="1350" b="1" spc="40" dirty="0">
                <a:solidFill>
                  <a:srgbClr val="A6A6A6"/>
                </a:solidFill>
                <a:latin typeface="Arial"/>
                <a:cs typeface="Arial"/>
              </a:rPr>
              <a:t>Follow-up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0669" y="4827270"/>
            <a:ext cx="1499870" cy="76200"/>
          </a:xfrm>
          <a:custGeom>
            <a:avLst/>
            <a:gdLst/>
            <a:ahLst/>
            <a:cxnLst/>
            <a:rect l="l" t="t" r="r" b="b"/>
            <a:pathLst>
              <a:path w="149987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499870" h="76200">
                <a:moveTo>
                  <a:pt x="1423543" y="0"/>
                </a:moveTo>
                <a:lnTo>
                  <a:pt x="1423543" y="76199"/>
                </a:lnTo>
                <a:lnTo>
                  <a:pt x="1480693" y="47624"/>
                </a:lnTo>
                <a:lnTo>
                  <a:pt x="1441577" y="47624"/>
                </a:lnTo>
                <a:lnTo>
                  <a:pt x="1445768" y="43357"/>
                </a:lnTo>
                <a:lnTo>
                  <a:pt x="1445768" y="32842"/>
                </a:lnTo>
                <a:lnTo>
                  <a:pt x="1441577" y="28574"/>
                </a:lnTo>
                <a:lnTo>
                  <a:pt x="1480693" y="28574"/>
                </a:lnTo>
                <a:lnTo>
                  <a:pt x="1423543" y="0"/>
                </a:lnTo>
                <a:close/>
              </a:path>
              <a:path w="1499870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499870" h="76200">
                <a:moveTo>
                  <a:pt x="1423543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23543" y="47624"/>
                </a:lnTo>
                <a:lnTo>
                  <a:pt x="1423543" y="28574"/>
                </a:lnTo>
                <a:close/>
              </a:path>
              <a:path w="1499870" h="76200">
                <a:moveTo>
                  <a:pt x="1480693" y="28574"/>
                </a:moveTo>
                <a:lnTo>
                  <a:pt x="1441577" y="28574"/>
                </a:lnTo>
                <a:lnTo>
                  <a:pt x="1445768" y="32842"/>
                </a:lnTo>
                <a:lnTo>
                  <a:pt x="1445768" y="43357"/>
                </a:lnTo>
                <a:lnTo>
                  <a:pt x="1441577" y="47624"/>
                </a:lnTo>
                <a:lnTo>
                  <a:pt x="1480693" y="47624"/>
                </a:lnTo>
                <a:lnTo>
                  <a:pt x="1499743" y="38099"/>
                </a:lnTo>
                <a:lnTo>
                  <a:pt x="1480693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6860" y="3634740"/>
            <a:ext cx="1546860" cy="403860"/>
          </a:xfrm>
          <a:custGeom>
            <a:avLst/>
            <a:gdLst/>
            <a:ahLst/>
            <a:cxnLst/>
            <a:rect l="l" t="t" r="r" b="b"/>
            <a:pathLst>
              <a:path w="1546860" h="403860">
                <a:moveTo>
                  <a:pt x="1433957" y="0"/>
                </a:moveTo>
                <a:lnTo>
                  <a:pt x="0" y="0"/>
                </a:lnTo>
                <a:lnTo>
                  <a:pt x="0" y="403860"/>
                </a:lnTo>
                <a:lnTo>
                  <a:pt x="1433957" y="403860"/>
                </a:lnTo>
                <a:lnTo>
                  <a:pt x="1546860" y="201930"/>
                </a:lnTo>
                <a:lnTo>
                  <a:pt x="1433957" y="0"/>
                </a:lnTo>
                <a:close/>
              </a:path>
            </a:pathLst>
          </a:custGeom>
          <a:solidFill>
            <a:srgbClr val="F79546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4386" y="3723957"/>
            <a:ext cx="81915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7720" y="40005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64761" y="0"/>
                </a:moveTo>
                <a:lnTo>
                  <a:pt x="0" y="0"/>
                </a:lnTo>
                <a:lnTo>
                  <a:pt x="0" y="464820"/>
                </a:lnTo>
                <a:lnTo>
                  <a:pt x="4064761" y="464820"/>
                </a:lnTo>
                <a:lnTo>
                  <a:pt x="4175759" y="232409"/>
                </a:lnTo>
                <a:lnTo>
                  <a:pt x="4064761" y="0"/>
                </a:lnTo>
                <a:close/>
              </a:path>
            </a:pathLst>
          </a:custGeom>
          <a:solidFill>
            <a:srgbClr val="F79546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6234" y="4110672"/>
            <a:ext cx="1765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Valsartan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160mg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7720" y="31623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70477" y="0"/>
                </a:moveTo>
                <a:lnTo>
                  <a:pt x="0" y="0"/>
                </a:lnTo>
                <a:lnTo>
                  <a:pt x="0" y="464819"/>
                </a:lnTo>
                <a:lnTo>
                  <a:pt x="4070477" y="464819"/>
                </a:lnTo>
                <a:lnTo>
                  <a:pt x="4175759" y="232410"/>
                </a:lnTo>
                <a:lnTo>
                  <a:pt x="4070477" y="0"/>
                </a:lnTo>
                <a:close/>
              </a:path>
            </a:pathLst>
          </a:custGeom>
          <a:solidFill>
            <a:srgbClr val="1F487C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66234" y="2711450"/>
            <a:ext cx="2918460" cy="8058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49680" marR="213360" indent="175260">
              <a:lnSpc>
                <a:spcPct val="103800"/>
              </a:lnSpc>
              <a:spcBef>
                <a:spcPts val="65"/>
              </a:spcBef>
            </a:pPr>
            <a:r>
              <a:rPr sz="1350" b="1" spc="35" dirty="0">
                <a:solidFill>
                  <a:srgbClr val="A6A6A6"/>
                </a:solidFill>
                <a:latin typeface="Arial"/>
                <a:cs typeface="Arial"/>
              </a:rPr>
              <a:t>Double-blind 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Treatment</a:t>
            </a:r>
            <a:r>
              <a:rPr sz="1350" b="1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Sacubitril/Valsartan 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97/103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1529" y="2739389"/>
            <a:ext cx="0" cy="2156460"/>
          </a:xfrm>
          <a:custGeom>
            <a:avLst/>
            <a:gdLst/>
            <a:ahLst/>
            <a:cxnLst/>
            <a:rect l="l" t="t" r="r" b="b"/>
            <a:pathLst>
              <a:path h="2156460">
                <a:moveTo>
                  <a:pt x="0" y="0"/>
                </a:moveTo>
                <a:lnTo>
                  <a:pt x="0" y="2156460"/>
                </a:lnTo>
              </a:path>
            </a:pathLst>
          </a:custGeom>
          <a:ln w="25400">
            <a:solidFill>
              <a:srgbClr val="A6A6A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7529" y="4827270"/>
            <a:ext cx="1511935" cy="76200"/>
          </a:xfrm>
          <a:custGeom>
            <a:avLst/>
            <a:gdLst/>
            <a:ahLst/>
            <a:cxnLst/>
            <a:rect l="l" t="t" r="r" b="b"/>
            <a:pathLst>
              <a:path w="151193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511935" h="76200">
                <a:moveTo>
                  <a:pt x="1435608" y="0"/>
                </a:moveTo>
                <a:lnTo>
                  <a:pt x="1435608" y="76199"/>
                </a:lnTo>
                <a:lnTo>
                  <a:pt x="1492758" y="47624"/>
                </a:lnTo>
                <a:lnTo>
                  <a:pt x="1453515" y="47624"/>
                </a:lnTo>
                <a:lnTo>
                  <a:pt x="1457833" y="43357"/>
                </a:lnTo>
                <a:lnTo>
                  <a:pt x="1457833" y="32842"/>
                </a:lnTo>
                <a:lnTo>
                  <a:pt x="1453515" y="28574"/>
                </a:lnTo>
                <a:lnTo>
                  <a:pt x="1492758" y="28574"/>
                </a:lnTo>
                <a:lnTo>
                  <a:pt x="1435608" y="0"/>
                </a:lnTo>
                <a:close/>
              </a:path>
              <a:path w="1511935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511935" h="76200">
                <a:moveTo>
                  <a:pt x="143560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35608" y="47624"/>
                </a:lnTo>
                <a:lnTo>
                  <a:pt x="1435608" y="28574"/>
                </a:lnTo>
                <a:close/>
              </a:path>
              <a:path w="1511935" h="76200">
                <a:moveTo>
                  <a:pt x="1492758" y="28574"/>
                </a:moveTo>
                <a:lnTo>
                  <a:pt x="1453515" y="28574"/>
                </a:lnTo>
                <a:lnTo>
                  <a:pt x="1457833" y="32842"/>
                </a:lnTo>
                <a:lnTo>
                  <a:pt x="1457833" y="43357"/>
                </a:lnTo>
                <a:lnTo>
                  <a:pt x="1453515" y="47624"/>
                </a:lnTo>
                <a:lnTo>
                  <a:pt x="1492758" y="47624"/>
                </a:lnTo>
                <a:lnTo>
                  <a:pt x="1511808" y="38099"/>
                </a:lnTo>
                <a:lnTo>
                  <a:pt x="149275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981" y="3305188"/>
            <a:ext cx="152387" cy="15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452" y="3476583"/>
            <a:ext cx="419734" cy="685800"/>
          </a:xfrm>
          <a:custGeom>
            <a:avLst/>
            <a:gdLst/>
            <a:ahLst/>
            <a:cxnLst/>
            <a:rect l="l" t="t" r="r" b="b"/>
            <a:pathLst>
              <a:path w="419734" h="685800">
                <a:moveTo>
                  <a:pt x="191675" y="418965"/>
                </a:moveTo>
                <a:lnTo>
                  <a:pt x="115481" y="418965"/>
                </a:lnTo>
                <a:lnTo>
                  <a:pt x="115481" y="685588"/>
                </a:lnTo>
                <a:lnTo>
                  <a:pt x="191675" y="685588"/>
                </a:lnTo>
                <a:lnTo>
                  <a:pt x="191675" y="418965"/>
                </a:lnTo>
                <a:close/>
              </a:path>
              <a:path w="419734" h="685800">
                <a:moveTo>
                  <a:pt x="305966" y="418965"/>
                </a:moveTo>
                <a:lnTo>
                  <a:pt x="229772" y="418965"/>
                </a:lnTo>
                <a:lnTo>
                  <a:pt x="229772" y="685588"/>
                </a:lnTo>
                <a:lnTo>
                  <a:pt x="305966" y="685588"/>
                </a:lnTo>
                <a:lnTo>
                  <a:pt x="305966" y="418965"/>
                </a:lnTo>
                <a:close/>
              </a:path>
              <a:path w="419734" h="685800">
                <a:moveTo>
                  <a:pt x="286917" y="116167"/>
                </a:moveTo>
                <a:lnTo>
                  <a:pt x="134529" y="116167"/>
                </a:lnTo>
                <a:lnTo>
                  <a:pt x="134529" y="182821"/>
                </a:lnTo>
                <a:lnTo>
                  <a:pt x="64050" y="418965"/>
                </a:lnTo>
                <a:lnTo>
                  <a:pt x="357397" y="418965"/>
                </a:lnTo>
                <a:lnTo>
                  <a:pt x="286917" y="182821"/>
                </a:lnTo>
                <a:lnTo>
                  <a:pt x="286917" y="116167"/>
                </a:lnTo>
                <a:close/>
              </a:path>
              <a:path w="419734" h="685800">
                <a:moveTo>
                  <a:pt x="210723" y="0"/>
                </a:moveTo>
                <a:lnTo>
                  <a:pt x="166912" y="3808"/>
                </a:lnTo>
                <a:lnTo>
                  <a:pt x="124053" y="16425"/>
                </a:lnTo>
                <a:lnTo>
                  <a:pt x="86908" y="36183"/>
                </a:lnTo>
                <a:lnTo>
                  <a:pt x="1190" y="293276"/>
                </a:lnTo>
                <a:lnTo>
                  <a:pt x="0" y="308749"/>
                </a:lnTo>
                <a:lnTo>
                  <a:pt x="4524" y="322794"/>
                </a:lnTo>
                <a:lnTo>
                  <a:pt x="14048" y="333982"/>
                </a:lnTo>
                <a:lnTo>
                  <a:pt x="31668" y="342790"/>
                </a:lnTo>
                <a:lnTo>
                  <a:pt x="39287" y="342790"/>
                </a:lnTo>
                <a:lnTo>
                  <a:pt x="75479" y="316128"/>
                </a:lnTo>
                <a:lnTo>
                  <a:pt x="134529" y="116167"/>
                </a:lnTo>
                <a:lnTo>
                  <a:pt x="366921" y="116167"/>
                </a:lnTo>
                <a:lnTo>
                  <a:pt x="349777" y="57131"/>
                </a:lnTo>
                <a:lnTo>
                  <a:pt x="316680" y="25768"/>
                </a:lnTo>
                <a:lnTo>
                  <a:pt x="276679" y="9938"/>
                </a:lnTo>
                <a:lnTo>
                  <a:pt x="232629" y="1190"/>
                </a:lnTo>
                <a:lnTo>
                  <a:pt x="221855" y="327"/>
                </a:lnTo>
                <a:lnTo>
                  <a:pt x="210723" y="0"/>
                </a:lnTo>
                <a:close/>
              </a:path>
              <a:path w="419734" h="685800">
                <a:moveTo>
                  <a:pt x="366921" y="116167"/>
                </a:moveTo>
                <a:lnTo>
                  <a:pt x="286917" y="116167"/>
                </a:lnTo>
                <a:lnTo>
                  <a:pt x="345967" y="316128"/>
                </a:lnTo>
                <a:lnTo>
                  <a:pt x="351890" y="327525"/>
                </a:lnTo>
                <a:lnTo>
                  <a:pt x="360492" y="335886"/>
                </a:lnTo>
                <a:lnTo>
                  <a:pt x="370879" y="341034"/>
                </a:lnTo>
                <a:lnTo>
                  <a:pt x="382160" y="342790"/>
                </a:lnTo>
                <a:lnTo>
                  <a:pt x="389779" y="342790"/>
                </a:lnTo>
                <a:lnTo>
                  <a:pt x="393589" y="340885"/>
                </a:lnTo>
                <a:lnTo>
                  <a:pt x="406298" y="333982"/>
                </a:lnTo>
                <a:lnTo>
                  <a:pt x="415256" y="322794"/>
                </a:lnTo>
                <a:lnTo>
                  <a:pt x="419572" y="308749"/>
                </a:lnTo>
                <a:lnTo>
                  <a:pt x="418352" y="293276"/>
                </a:lnTo>
                <a:lnTo>
                  <a:pt x="366921" y="11616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75378" y="2369502"/>
            <a:ext cx="9061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A6A6A6"/>
                </a:solidFill>
                <a:latin typeface="Arial"/>
                <a:cs typeface="Arial"/>
              </a:rPr>
              <a:t>N=4,796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57" y="1689163"/>
            <a:ext cx="1027430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20"/>
              </a:spcBef>
            </a:pPr>
            <a:r>
              <a:rPr sz="1600" b="1" spc="20" dirty="0">
                <a:latin typeface="Arial"/>
                <a:cs typeface="Arial"/>
              </a:rPr>
              <a:t>n=4,757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Arial"/>
                <a:cs typeface="Arial"/>
              </a:rPr>
              <a:t>Sc</a:t>
            </a:r>
            <a:r>
              <a:rPr sz="1600" b="1" spc="25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ee</a:t>
            </a:r>
            <a:r>
              <a:rPr sz="1600" b="1" spc="30" dirty="0">
                <a:latin typeface="Arial"/>
                <a:cs typeface="Arial"/>
              </a:rPr>
              <a:t>ni</a:t>
            </a:r>
            <a:r>
              <a:rPr sz="1600" b="1" spc="-25" dirty="0">
                <a:latin typeface="Arial"/>
                <a:cs typeface="Arial"/>
              </a:rPr>
              <a:t>n</a:t>
            </a:r>
            <a:r>
              <a:rPr sz="1600" b="1" spc="10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44390" y="4827270"/>
            <a:ext cx="4147185" cy="76200"/>
          </a:xfrm>
          <a:custGeom>
            <a:avLst/>
            <a:gdLst/>
            <a:ahLst/>
            <a:cxnLst/>
            <a:rect l="l" t="t" r="r" b="b"/>
            <a:pathLst>
              <a:path w="414718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4147184" h="76200">
                <a:moveTo>
                  <a:pt x="4070858" y="0"/>
                </a:moveTo>
                <a:lnTo>
                  <a:pt x="4070858" y="76199"/>
                </a:lnTo>
                <a:lnTo>
                  <a:pt x="4128008" y="47624"/>
                </a:lnTo>
                <a:lnTo>
                  <a:pt x="4088891" y="47624"/>
                </a:lnTo>
                <a:lnTo>
                  <a:pt x="4093083" y="43357"/>
                </a:lnTo>
                <a:lnTo>
                  <a:pt x="4093083" y="32842"/>
                </a:lnTo>
                <a:lnTo>
                  <a:pt x="4088891" y="28574"/>
                </a:lnTo>
                <a:lnTo>
                  <a:pt x="4128008" y="28574"/>
                </a:lnTo>
                <a:lnTo>
                  <a:pt x="4070858" y="0"/>
                </a:lnTo>
                <a:close/>
              </a:path>
              <a:path w="4147184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4147184" h="76200">
                <a:moveTo>
                  <a:pt x="407085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4070858" y="47624"/>
                </a:lnTo>
                <a:lnTo>
                  <a:pt x="4070858" y="28574"/>
                </a:lnTo>
                <a:close/>
              </a:path>
              <a:path w="4147184" h="76200">
                <a:moveTo>
                  <a:pt x="4128008" y="28574"/>
                </a:moveTo>
                <a:lnTo>
                  <a:pt x="4088891" y="28574"/>
                </a:lnTo>
                <a:lnTo>
                  <a:pt x="4093083" y="32842"/>
                </a:lnTo>
                <a:lnTo>
                  <a:pt x="4093083" y="43357"/>
                </a:lnTo>
                <a:lnTo>
                  <a:pt x="4088891" y="47624"/>
                </a:lnTo>
                <a:lnTo>
                  <a:pt x="4128008" y="47624"/>
                </a:lnTo>
                <a:lnTo>
                  <a:pt x="4147058" y="38099"/>
                </a:lnTo>
                <a:lnTo>
                  <a:pt x="412800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1125" y="4293552"/>
            <a:ext cx="89598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30" dirty="0">
                <a:solidFill>
                  <a:srgbClr val="A6A6A6"/>
                </a:solidFill>
                <a:latin typeface="Arial"/>
                <a:cs typeface="Arial"/>
              </a:rPr>
              <a:t>Screening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1519" y="3299459"/>
            <a:ext cx="129539" cy="1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59" y="3299459"/>
            <a:ext cx="137160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680" y="3299459"/>
            <a:ext cx="137160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8826" y="3459479"/>
            <a:ext cx="340995" cy="584200"/>
          </a:xfrm>
          <a:custGeom>
            <a:avLst/>
            <a:gdLst/>
            <a:ahLst/>
            <a:cxnLst/>
            <a:rect l="l" t="t" r="r" b="b"/>
            <a:pathLst>
              <a:path w="340995" h="584200">
                <a:moveTo>
                  <a:pt x="247913" y="100584"/>
                </a:moveTo>
                <a:lnTo>
                  <a:pt x="94637" y="100584"/>
                </a:lnTo>
                <a:lnTo>
                  <a:pt x="94637" y="583869"/>
                </a:lnTo>
                <a:lnTo>
                  <a:pt x="152117" y="583869"/>
                </a:lnTo>
                <a:lnTo>
                  <a:pt x="152117" y="312293"/>
                </a:lnTo>
                <a:lnTo>
                  <a:pt x="247913" y="312293"/>
                </a:lnTo>
                <a:lnTo>
                  <a:pt x="247913" y="100584"/>
                </a:lnTo>
                <a:close/>
              </a:path>
              <a:path w="340995" h="584200">
                <a:moveTo>
                  <a:pt x="247913" y="312293"/>
                </a:moveTo>
                <a:lnTo>
                  <a:pt x="190433" y="312293"/>
                </a:lnTo>
                <a:lnTo>
                  <a:pt x="190433" y="582917"/>
                </a:lnTo>
                <a:lnTo>
                  <a:pt x="247913" y="582917"/>
                </a:lnTo>
                <a:lnTo>
                  <a:pt x="247913" y="312293"/>
                </a:lnTo>
                <a:close/>
              </a:path>
              <a:path w="340995" h="584200">
                <a:moveTo>
                  <a:pt x="170316" y="0"/>
                </a:moveTo>
                <a:lnTo>
                  <a:pt x="130981" y="4768"/>
                </a:lnTo>
                <a:lnTo>
                  <a:pt x="82672" y="25542"/>
                </a:lnTo>
                <a:lnTo>
                  <a:pt x="52498" y="50292"/>
                </a:lnTo>
                <a:lnTo>
                  <a:pt x="758" y="223139"/>
                </a:lnTo>
                <a:lnTo>
                  <a:pt x="0" y="234614"/>
                </a:lnTo>
                <a:lnTo>
                  <a:pt x="3279" y="245411"/>
                </a:lnTo>
                <a:lnTo>
                  <a:pt x="10331" y="254089"/>
                </a:lnTo>
                <a:lnTo>
                  <a:pt x="20888" y="259207"/>
                </a:lnTo>
                <a:lnTo>
                  <a:pt x="23758" y="260096"/>
                </a:lnTo>
                <a:lnTo>
                  <a:pt x="28546" y="260096"/>
                </a:lnTo>
                <a:lnTo>
                  <a:pt x="94637" y="100584"/>
                </a:lnTo>
                <a:lnTo>
                  <a:pt x="306356" y="100584"/>
                </a:lnTo>
                <a:lnTo>
                  <a:pt x="294852" y="59817"/>
                </a:lnTo>
                <a:lnTo>
                  <a:pt x="257616" y="25542"/>
                </a:lnTo>
                <a:lnTo>
                  <a:pt x="222056" y="8509"/>
                </a:lnTo>
                <a:lnTo>
                  <a:pt x="183787" y="525"/>
                </a:lnTo>
                <a:lnTo>
                  <a:pt x="170316" y="0"/>
                </a:lnTo>
                <a:close/>
              </a:path>
              <a:path w="340995" h="584200">
                <a:moveTo>
                  <a:pt x="306356" y="100584"/>
                </a:moveTo>
                <a:lnTo>
                  <a:pt x="247913" y="100584"/>
                </a:lnTo>
                <a:lnTo>
                  <a:pt x="286229" y="239268"/>
                </a:lnTo>
                <a:lnTo>
                  <a:pt x="290437" y="247719"/>
                </a:lnTo>
                <a:lnTo>
                  <a:pt x="296889" y="254301"/>
                </a:lnTo>
                <a:lnTo>
                  <a:pt x="304958" y="258573"/>
                </a:lnTo>
                <a:lnTo>
                  <a:pt x="314017" y="260096"/>
                </a:lnTo>
                <a:lnTo>
                  <a:pt x="318804" y="260096"/>
                </a:lnTo>
                <a:lnTo>
                  <a:pt x="321675" y="259207"/>
                </a:lnTo>
                <a:lnTo>
                  <a:pt x="330715" y="254089"/>
                </a:lnTo>
                <a:lnTo>
                  <a:pt x="337242" y="245411"/>
                </a:lnTo>
                <a:lnTo>
                  <a:pt x="340534" y="234614"/>
                </a:lnTo>
                <a:lnTo>
                  <a:pt x="339874" y="223139"/>
                </a:lnTo>
                <a:lnTo>
                  <a:pt x="306356" y="10058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06" y="3451859"/>
            <a:ext cx="275590" cy="593090"/>
          </a:xfrm>
          <a:custGeom>
            <a:avLst/>
            <a:gdLst/>
            <a:ahLst/>
            <a:cxnLst/>
            <a:rect l="l" t="t" r="r" b="b"/>
            <a:pathLst>
              <a:path w="275590" h="593089">
                <a:moveTo>
                  <a:pt x="252814" y="102869"/>
                </a:moveTo>
                <a:lnTo>
                  <a:pt x="94104" y="102869"/>
                </a:lnTo>
                <a:lnTo>
                  <a:pt x="94104" y="592505"/>
                </a:lnTo>
                <a:lnTo>
                  <a:pt x="151254" y="592505"/>
                </a:lnTo>
                <a:lnTo>
                  <a:pt x="151254" y="317372"/>
                </a:lnTo>
                <a:lnTo>
                  <a:pt x="246504" y="317372"/>
                </a:lnTo>
                <a:lnTo>
                  <a:pt x="246504" y="279907"/>
                </a:lnTo>
                <a:lnTo>
                  <a:pt x="233243" y="270202"/>
                </a:lnTo>
                <a:lnTo>
                  <a:pt x="224001" y="256460"/>
                </a:lnTo>
                <a:lnTo>
                  <a:pt x="219581" y="240028"/>
                </a:lnTo>
                <a:lnTo>
                  <a:pt x="220786" y="222249"/>
                </a:lnTo>
                <a:lnTo>
                  <a:pt x="252814" y="102869"/>
                </a:lnTo>
                <a:close/>
              </a:path>
              <a:path w="275590" h="593089">
                <a:moveTo>
                  <a:pt x="246504" y="317372"/>
                </a:moveTo>
                <a:lnTo>
                  <a:pt x="189354" y="317372"/>
                </a:lnTo>
                <a:lnTo>
                  <a:pt x="189354" y="591553"/>
                </a:lnTo>
                <a:lnTo>
                  <a:pt x="246504" y="591553"/>
                </a:lnTo>
                <a:lnTo>
                  <a:pt x="246504" y="317372"/>
                </a:lnTo>
                <a:close/>
              </a:path>
              <a:path w="275590" h="593089">
                <a:moveTo>
                  <a:pt x="169351" y="0"/>
                </a:moveTo>
                <a:lnTo>
                  <a:pt x="130239" y="4875"/>
                </a:lnTo>
                <a:lnTo>
                  <a:pt x="82197" y="25828"/>
                </a:lnTo>
                <a:lnTo>
                  <a:pt x="52194" y="50926"/>
                </a:lnTo>
                <a:lnTo>
                  <a:pt x="759" y="226948"/>
                </a:lnTo>
                <a:lnTo>
                  <a:pt x="0" y="238664"/>
                </a:lnTo>
                <a:lnTo>
                  <a:pt x="3259" y="249618"/>
                </a:lnTo>
                <a:lnTo>
                  <a:pt x="10269" y="258381"/>
                </a:lnTo>
                <a:lnTo>
                  <a:pt x="20761" y="263524"/>
                </a:lnTo>
                <a:lnTo>
                  <a:pt x="23619" y="264540"/>
                </a:lnTo>
                <a:lnTo>
                  <a:pt x="28381" y="264540"/>
                </a:lnTo>
                <a:lnTo>
                  <a:pt x="94104" y="102869"/>
                </a:lnTo>
                <a:lnTo>
                  <a:pt x="252814" y="102869"/>
                </a:lnTo>
                <a:lnTo>
                  <a:pt x="263649" y="62483"/>
                </a:lnTo>
                <a:lnTo>
                  <a:pt x="275079" y="39496"/>
                </a:lnTo>
                <a:lnTo>
                  <a:pt x="262979" y="29888"/>
                </a:lnTo>
                <a:lnTo>
                  <a:pt x="220786" y="8635"/>
                </a:lnTo>
                <a:lnTo>
                  <a:pt x="182746" y="545"/>
                </a:lnTo>
                <a:lnTo>
                  <a:pt x="1693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419" y="3459479"/>
            <a:ext cx="276225" cy="584200"/>
          </a:xfrm>
          <a:custGeom>
            <a:avLst/>
            <a:gdLst/>
            <a:ahLst/>
            <a:cxnLst/>
            <a:rect l="l" t="t" r="r" b="b"/>
            <a:pathLst>
              <a:path w="276225" h="584200">
                <a:moveTo>
                  <a:pt x="105727" y="0"/>
                </a:moveTo>
                <a:lnTo>
                  <a:pt x="66615" y="4768"/>
                </a:lnTo>
                <a:lnTo>
                  <a:pt x="25717" y="21256"/>
                </a:lnTo>
                <a:lnTo>
                  <a:pt x="0" y="38862"/>
                </a:lnTo>
                <a:lnTo>
                  <a:pt x="5714" y="45593"/>
                </a:lnTo>
                <a:lnTo>
                  <a:pt x="9525" y="53213"/>
                </a:lnTo>
                <a:lnTo>
                  <a:pt x="11429" y="60706"/>
                </a:lnTo>
                <a:lnTo>
                  <a:pt x="54292" y="218313"/>
                </a:lnTo>
                <a:lnTo>
                  <a:pt x="55899" y="235902"/>
                </a:lnTo>
                <a:lnTo>
                  <a:pt x="51434" y="252158"/>
                </a:lnTo>
                <a:lnTo>
                  <a:pt x="41969" y="265747"/>
                </a:lnTo>
                <a:lnTo>
                  <a:pt x="28575" y="275336"/>
                </a:lnTo>
                <a:lnTo>
                  <a:pt x="28575" y="583869"/>
                </a:lnTo>
                <a:lnTo>
                  <a:pt x="85725" y="583869"/>
                </a:lnTo>
                <a:lnTo>
                  <a:pt x="85725" y="312293"/>
                </a:lnTo>
                <a:lnTo>
                  <a:pt x="180974" y="312293"/>
                </a:lnTo>
                <a:lnTo>
                  <a:pt x="180974" y="100584"/>
                </a:lnTo>
                <a:lnTo>
                  <a:pt x="241202" y="100584"/>
                </a:lnTo>
                <a:lnTo>
                  <a:pt x="231457" y="65532"/>
                </a:lnTo>
                <a:lnTo>
                  <a:pt x="192524" y="25542"/>
                </a:lnTo>
                <a:lnTo>
                  <a:pt x="157162" y="8509"/>
                </a:lnTo>
                <a:lnTo>
                  <a:pt x="119122" y="525"/>
                </a:lnTo>
                <a:lnTo>
                  <a:pt x="105727" y="0"/>
                </a:lnTo>
                <a:close/>
              </a:path>
              <a:path w="276225" h="584200">
                <a:moveTo>
                  <a:pt x="180974" y="312293"/>
                </a:moveTo>
                <a:lnTo>
                  <a:pt x="123824" y="312293"/>
                </a:lnTo>
                <a:lnTo>
                  <a:pt x="123824" y="582917"/>
                </a:lnTo>
                <a:lnTo>
                  <a:pt x="180974" y="582917"/>
                </a:lnTo>
                <a:lnTo>
                  <a:pt x="180974" y="312293"/>
                </a:lnTo>
                <a:close/>
              </a:path>
              <a:path w="276225" h="584200">
                <a:moveTo>
                  <a:pt x="241202" y="100584"/>
                </a:moveTo>
                <a:lnTo>
                  <a:pt x="180974" y="100584"/>
                </a:lnTo>
                <a:lnTo>
                  <a:pt x="219074" y="239268"/>
                </a:lnTo>
                <a:lnTo>
                  <a:pt x="223257" y="247719"/>
                </a:lnTo>
                <a:lnTo>
                  <a:pt x="229671" y="254301"/>
                </a:lnTo>
                <a:lnTo>
                  <a:pt x="237693" y="258573"/>
                </a:lnTo>
                <a:lnTo>
                  <a:pt x="246697" y="260096"/>
                </a:lnTo>
                <a:lnTo>
                  <a:pt x="251460" y="260096"/>
                </a:lnTo>
                <a:lnTo>
                  <a:pt x="254317" y="259207"/>
                </a:lnTo>
                <a:lnTo>
                  <a:pt x="264958" y="254089"/>
                </a:lnTo>
                <a:lnTo>
                  <a:pt x="272295" y="245411"/>
                </a:lnTo>
                <a:lnTo>
                  <a:pt x="275882" y="234614"/>
                </a:lnTo>
                <a:lnTo>
                  <a:pt x="275272" y="223139"/>
                </a:lnTo>
                <a:lnTo>
                  <a:pt x="241202" y="10058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8294" y="1077517"/>
            <a:ext cx="175930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393065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PARAGON-HF </a:t>
            </a:r>
            <a:r>
              <a:rPr spc="20" dirty="0"/>
              <a:t>Study</a:t>
            </a:r>
            <a:r>
              <a:rPr spc="-380" dirty="0"/>
              <a:t> </a:t>
            </a:r>
            <a:r>
              <a:rPr spc="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3093720" y="3634740"/>
            <a:ext cx="1508760" cy="403860"/>
          </a:xfrm>
          <a:custGeom>
            <a:avLst/>
            <a:gdLst/>
            <a:ahLst/>
            <a:cxnLst/>
            <a:rect l="l" t="t" r="r" b="b"/>
            <a:pathLst>
              <a:path w="1508760" h="403860">
                <a:moveTo>
                  <a:pt x="1389888" y="0"/>
                </a:moveTo>
                <a:lnTo>
                  <a:pt x="0" y="0"/>
                </a:lnTo>
                <a:lnTo>
                  <a:pt x="0" y="403860"/>
                </a:lnTo>
                <a:lnTo>
                  <a:pt x="1389888" y="403860"/>
                </a:lnTo>
                <a:lnTo>
                  <a:pt x="1508759" y="201930"/>
                </a:lnTo>
                <a:lnTo>
                  <a:pt x="1389888" y="0"/>
                </a:lnTo>
                <a:close/>
              </a:path>
            </a:pathLst>
          </a:custGeom>
          <a:solidFill>
            <a:srgbClr val="1F487C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9341" y="3723957"/>
            <a:ext cx="6375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Sac/Val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0301" y="4867592"/>
            <a:ext cx="88455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1-2</a:t>
            </a:r>
            <a:r>
              <a:rPr sz="1350" b="1" spc="-70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5565" y="4867592"/>
            <a:ext cx="88582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20" dirty="0">
                <a:latin typeface="Arial"/>
                <a:cs typeface="Arial"/>
              </a:rPr>
              <a:t>2-4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spc="15" dirty="0">
                <a:latin typeface="Arial"/>
                <a:cs typeface="Arial"/>
              </a:rPr>
              <a:t>Weeks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3670" y="2711450"/>
            <a:ext cx="1600200" cy="4495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8920" marR="5080" indent="-236220">
              <a:lnSpc>
                <a:spcPct val="103800"/>
              </a:lnSpc>
              <a:spcBef>
                <a:spcPts val="65"/>
              </a:spcBef>
            </a:pPr>
            <a:r>
              <a:rPr sz="1350" b="1" spc="30" dirty="0">
                <a:solidFill>
                  <a:srgbClr val="A6A6A6"/>
                </a:solidFill>
                <a:latin typeface="Arial"/>
                <a:cs typeface="Arial"/>
              </a:rPr>
              <a:t>Single-blind</a:t>
            </a:r>
            <a:r>
              <a:rPr sz="1350" b="1" spc="-1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5" dirty="0">
                <a:solidFill>
                  <a:srgbClr val="A6A6A6"/>
                </a:solidFill>
                <a:latin typeface="Arial"/>
                <a:cs typeface="Arial"/>
              </a:rPr>
              <a:t>active  </a:t>
            </a:r>
            <a:r>
              <a:rPr sz="1350" b="1" spc="40" dirty="0">
                <a:solidFill>
                  <a:srgbClr val="A6A6A6"/>
                </a:solidFill>
                <a:latin typeface="Arial"/>
                <a:cs typeface="Arial"/>
              </a:rPr>
              <a:t>run-in</a:t>
            </a:r>
            <a:r>
              <a:rPr sz="1350" b="1" spc="-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1630" y="3234689"/>
            <a:ext cx="2956560" cy="274320"/>
          </a:xfrm>
          <a:custGeom>
            <a:avLst/>
            <a:gdLst/>
            <a:ahLst/>
            <a:cxnLst/>
            <a:rect l="l" t="t" r="r" b="b"/>
            <a:pathLst>
              <a:path w="2956560" h="274320">
                <a:moveTo>
                  <a:pt x="0" y="274320"/>
                </a:moveTo>
                <a:lnTo>
                  <a:pt x="9761" y="220956"/>
                </a:lnTo>
                <a:lnTo>
                  <a:pt x="36369" y="177355"/>
                </a:lnTo>
                <a:lnTo>
                  <a:pt x="75813" y="147947"/>
                </a:lnTo>
                <a:lnTo>
                  <a:pt x="124078" y="137160"/>
                </a:lnTo>
                <a:lnTo>
                  <a:pt x="1354201" y="137160"/>
                </a:lnTo>
                <a:lnTo>
                  <a:pt x="1402466" y="126372"/>
                </a:lnTo>
                <a:lnTo>
                  <a:pt x="1441910" y="96964"/>
                </a:lnTo>
                <a:lnTo>
                  <a:pt x="1468518" y="53363"/>
                </a:lnTo>
                <a:lnTo>
                  <a:pt x="1478280" y="0"/>
                </a:lnTo>
                <a:lnTo>
                  <a:pt x="1488041" y="53363"/>
                </a:lnTo>
                <a:lnTo>
                  <a:pt x="1514649" y="96964"/>
                </a:lnTo>
                <a:lnTo>
                  <a:pt x="1554093" y="126372"/>
                </a:lnTo>
                <a:lnTo>
                  <a:pt x="1602358" y="137160"/>
                </a:lnTo>
                <a:lnTo>
                  <a:pt x="2832481" y="137160"/>
                </a:lnTo>
                <a:lnTo>
                  <a:pt x="2880746" y="147947"/>
                </a:lnTo>
                <a:lnTo>
                  <a:pt x="2920190" y="177355"/>
                </a:lnTo>
                <a:lnTo>
                  <a:pt x="2946798" y="220956"/>
                </a:lnTo>
                <a:lnTo>
                  <a:pt x="2956560" y="27432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60258" y="3596322"/>
            <a:ext cx="1193165" cy="4502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65100" marR="5080" indent="-152400">
              <a:lnSpc>
                <a:spcPct val="103899"/>
              </a:lnSpc>
              <a:spcBef>
                <a:spcPts val="70"/>
              </a:spcBef>
            </a:pP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Median</a:t>
            </a:r>
            <a:r>
              <a:rPr sz="1350" b="1" spc="-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A6A6A6"/>
                </a:solidFill>
                <a:latin typeface="Arial"/>
                <a:cs typeface="Arial"/>
              </a:rPr>
              <a:t>27-mo  </a:t>
            </a:r>
            <a:r>
              <a:rPr sz="1350" b="1" spc="40" dirty="0">
                <a:solidFill>
                  <a:srgbClr val="A6A6A6"/>
                </a:solidFill>
                <a:latin typeface="Arial"/>
                <a:cs typeface="Arial"/>
              </a:rPr>
              <a:t>Follow-up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0669" y="4827270"/>
            <a:ext cx="1499870" cy="76200"/>
          </a:xfrm>
          <a:custGeom>
            <a:avLst/>
            <a:gdLst/>
            <a:ahLst/>
            <a:cxnLst/>
            <a:rect l="l" t="t" r="r" b="b"/>
            <a:pathLst>
              <a:path w="149987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499870" h="76200">
                <a:moveTo>
                  <a:pt x="1423543" y="0"/>
                </a:moveTo>
                <a:lnTo>
                  <a:pt x="1423543" y="76199"/>
                </a:lnTo>
                <a:lnTo>
                  <a:pt x="1480693" y="47624"/>
                </a:lnTo>
                <a:lnTo>
                  <a:pt x="1441577" y="47624"/>
                </a:lnTo>
                <a:lnTo>
                  <a:pt x="1445768" y="43357"/>
                </a:lnTo>
                <a:lnTo>
                  <a:pt x="1445768" y="32842"/>
                </a:lnTo>
                <a:lnTo>
                  <a:pt x="1441577" y="28574"/>
                </a:lnTo>
                <a:lnTo>
                  <a:pt x="1480693" y="28574"/>
                </a:lnTo>
                <a:lnTo>
                  <a:pt x="1423543" y="0"/>
                </a:lnTo>
                <a:close/>
              </a:path>
              <a:path w="1499870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499870" h="76200">
                <a:moveTo>
                  <a:pt x="1423543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23543" y="47624"/>
                </a:lnTo>
                <a:lnTo>
                  <a:pt x="1423543" y="28574"/>
                </a:lnTo>
                <a:close/>
              </a:path>
              <a:path w="1499870" h="76200">
                <a:moveTo>
                  <a:pt x="1480693" y="28574"/>
                </a:moveTo>
                <a:lnTo>
                  <a:pt x="1441577" y="28574"/>
                </a:lnTo>
                <a:lnTo>
                  <a:pt x="1445768" y="32842"/>
                </a:lnTo>
                <a:lnTo>
                  <a:pt x="1445768" y="43357"/>
                </a:lnTo>
                <a:lnTo>
                  <a:pt x="1441577" y="47624"/>
                </a:lnTo>
                <a:lnTo>
                  <a:pt x="1480693" y="47624"/>
                </a:lnTo>
                <a:lnTo>
                  <a:pt x="1499743" y="38099"/>
                </a:lnTo>
                <a:lnTo>
                  <a:pt x="1480693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6860" y="3634740"/>
            <a:ext cx="1546860" cy="403860"/>
          </a:xfrm>
          <a:custGeom>
            <a:avLst/>
            <a:gdLst/>
            <a:ahLst/>
            <a:cxnLst/>
            <a:rect l="l" t="t" r="r" b="b"/>
            <a:pathLst>
              <a:path w="1546860" h="403860">
                <a:moveTo>
                  <a:pt x="1433957" y="0"/>
                </a:moveTo>
                <a:lnTo>
                  <a:pt x="0" y="0"/>
                </a:lnTo>
                <a:lnTo>
                  <a:pt x="0" y="403860"/>
                </a:lnTo>
                <a:lnTo>
                  <a:pt x="1433957" y="403860"/>
                </a:lnTo>
                <a:lnTo>
                  <a:pt x="1546860" y="201930"/>
                </a:lnTo>
                <a:lnTo>
                  <a:pt x="1433957" y="0"/>
                </a:lnTo>
                <a:close/>
              </a:path>
            </a:pathLst>
          </a:custGeom>
          <a:solidFill>
            <a:srgbClr val="F79546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4386" y="3723957"/>
            <a:ext cx="81915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50" b="1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5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7720" y="40005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64761" y="0"/>
                </a:moveTo>
                <a:lnTo>
                  <a:pt x="0" y="0"/>
                </a:lnTo>
                <a:lnTo>
                  <a:pt x="0" y="464820"/>
                </a:lnTo>
                <a:lnTo>
                  <a:pt x="4064761" y="464820"/>
                </a:lnTo>
                <a:lnTo>
                  <a:pt x="4175759" y="232409"/>
                </a:lnTo>
                <a:lnTo>
                  <a:pt x="4064761" y="0"/>
                </a:lnTo>
                <a:close/>
              </a:path>
            </a:pathLst>
          </a:custGeom>
          <a:solidFill>
            <a:srgbClr val="F79546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6234" y="4110672"/>
            <a:ext cx="176593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Valsartan </a:t>
            </a: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160mg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7720" y="3162300"/>
            <a:ext cx="4175760" cy="464820"/>
          </a:xfrm>
          <a:custGeom>
            <a:avLst/>
            <a:gdLst/>
            <a:ahLst/>
            <a:cxnLst/>
            <a:rect l="l" t="t" r="r" b="b"/>
            <a:pathLst>
              <a:path w="4175759" h="464820">
                <a:moveTo>
                  <a:pt x="4070477" y="0"/>
                </a:moveTo>
                <a:lnTo>
                  <a:pt x="0" y="0"/>
                </a:lnTo>
                <a:lnTo>
                  <a:pt x="0" y="464819"/>
                </a:lnTo>
                <a:lnTo>
                  <a:pt x="4070477" y="464819"/>
                </a:lnTo>
                <a:lnTo>
                  <a:pt x="4175759" y="232410"/>
                </a:lnTo>
                <a:lnTo>
                  <a:pt x="4070477" y="0"/>
                </a:lnTo>
                <a:close/>
              </a:path>
            </a:pathLst>
          </a:custGeom>
          <a:solidFill>
            <a:srgbClr val="1F487C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66234" y="2711450"/>
            <a:ext cx="2918460" cy="8058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49680" marR="213360" indent="175260">
              <a:lnSpc>
                <a:spcPct val="103800"/>
              </a:lnSpc>
              <a:spcBef>
                <a:spcPts val="65"/>
              </a:spcBef>
            </a:pPr>
            <a:r>
              <a:rPr sz="1350" b="1" spc="35" dirty="0">
                <a:solidFill>
                  <a:srgbClr val="A6A6A6"/>
                </a:solidFill>
                <a:latin typeface="Arial"/>
                <a:cs typeface="Arial"/>
              </a:rPr>
              <a:t>Double-blind 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Treatment</a:t>
            </a:r>
            <a:r>
              <a:rPr sz="1350" b="1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350" b="1" spc="20" dirty="0">
                <a:solidFill>
                  <a:srgbClr val="A6A6A6"/>
                </a:solidFill>
                <a:latin typeface="Arial"/>
                <a:cs typeface="Arial"/>
              </a:rPr>
              <a:t>period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350" b="1" spc="20" dirty="0">
                <a:solidFill>
                  <a:srgbClr val="FFFFFF"/>
                </a:solidFill>
                <a:latin typeface="Arial"/>
                <a:cs typeface="Arial"/>
              </a:rPr>
              <a:t>Sacubitril/Valsartan </a:t>
            </a: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97/103 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BID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1529" y="2739389"/>
            <a:ext cx="0" cy="2156460"/>
          </a:xfrm>
          <a:custGeom>
            <a:avLst/>
            <a:gdLst/>
            <a:ahLst/>
            <a:cxnLst/>
            <a:rect l="l" t="t" r="r" b="b"/>
            <a:pathLst>
              <a:path h="2156460">
                <a:moveTo>
                  <a:pt x="0" y="0"/>
                </a:moveTo>
                <a:lnTo>
                  <a:pt x="0" y="2156460"/>
                </a:lnTo>
              </a:path>
            </a:pathLst>
          </a:custGeom>
          <a:ln w="25400">
            <a:solidFill>
              <a:srgbClr val="A6A6A6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7529" y="4827270"/>
            <a:ext cx="1511935" cy="76200"/>
          </a:xfrm>
          <a:custGeom>
            <a:avLst/>
            <a:gdLst/>
            <a:ahLst/>
            <a:cxnLst/>
            <a:rect l="l" t="t" r="r" b="b"/>
            <a:pathLst>
              <a:path w="151193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1511935" h="76200">
                <a:moveTo>
                  <a:pt x="1435608" y="0"/>
                </a:moveTo>
                <a:lnTo>
                  <a:pt x="1435608" y="76199"/>
                </a:lnTo>
                <a:lnTo>
                  <a:pt x="1492758" y="47624"/>
                </a:lnTo>
                <a:lnTo>
                  <a:pt x="1453515" y="47624"/>
                </a:lnTo>
                <a:lnTo>
                  <a:pt x="1457833" y="43357"/>
                </a:lnTo>
                <a:lnTo>
                  <a:pt x="1457833" y="32842"/>
                </a:lnTo>
                <a:lnTo>
                  <a:pt x="1453515" y="28574"/>
                </a:lnTo>
                <a:lnTo>
                  <a:pt x="1492758" y="28574"/>
                </a:lnTo>
                <a:lnTo>
                  <a:pt x="1435608" y="0"/>
                </a:lnTo>
                <a:close/>
              </a:path>
              <a:path w="1511935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1511935" h="76200">
                <a:moveTo>
                  <a:pt x="143560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1435608" y="47624"/>
                </a:lnTo>
                <a:lnTo>
                  <a:pt x="1435608" y="28574"/>
                </a:lnTo>
                <a:close/>
              </a:path>
              <a:path w="1511935" h="76200">
                <a:moveTo>
                  <a:pt x="1492758" y="28574"/>
                </a:moveTo>
                <a:lnTo>
                  <a:pt x="1453515" y="28574"/>
                </a:lnTo>
                <a:lnTo>
                  <a:pt x="1457833" y="32842"/>
                </a:lnTo>
                <a:lnTo>
                  <a:pt x="1457833" y="43357"/>
                </a:lnTo>
                <a:lnTo>
                  <a:pt x="1453515" y="47624"/>
                </a:lnTo>
                <a:lnTo>
                  <a:pt x="1492758" y="47624"/>
                </a:lnTo>
                <a:lnTo>
                  <a:pt x="1511808" y="38099"/>
                </a:lnTo>
                <a:lnTo>
                  <a:pt x="149275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981" y="3305188"/>
            <a:ext cx="152387" cy="152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452" y="3476583"/>
            <a:ext cx="419734" cy="685800"/>
          </a:xfrm>
          <a:custGeom>
            <a:avLst/>
            <a:gdLst/>
            <a:ahLst/>
            <a:cxnLst/>
            <a:rect l="l" t="t" r="r" b="b"/>
            <a:pathLst>
              <a:path w="419734" h="685800">
                <a:moveTo>
                  <a:pt x="191675" y="418965"/>
                </a:moveTo>
                <a:lnTo>
                  <a:pt x="115481" y="418965"/>
                </a:lnTo>
                <a:lnTo>
                  <a:pt x="115481" y="685588"/>
                </a:lnTo>
                <a:lnTo>
                  <a:pt x="191675" y="685588"/>
                </a:lnTo>
                <a:lnTo>
                  <a:pt x="191675" y="418965"/>
                </a:lnTo>
                <a:close/>
              </a:path>
              <a:path w="419734" h="685800">
                <a:moveTo>
                  <a:pt x="305966" y="418965"/>
                </a:moveTo>
                <a:lnTo>
                  <a:pt x="229772" y="418965"/>
                </a:lnTo>
                <a:lnTo>
                  <a:pt x="229772" y="685588"/>
                </a:lnTo>
                <a:lnTo>
                  <a:pt x="305966" y="685588"/>
                </a:lnTo>
                <a:lnTo>
                  <a:pt x="305966" y="418965"/>
                </a:lnTo>
                <a:close/>
              </a:path>
              <a:path w="419734" h="685800">
                <a:moveTo>
                  <a:pt x="286917" y="116167"/>
                </a:moveTo>
                <a:lnTo>
                  <a:pt x="134529" y="116167"/>
                </a:lnTo>
                <a:lnTo>
                  <a:pt x="134529" y="182821"/>
                </a:lnTo>
                <a:lnTo>
                  <a:pt x="64050" y="418965"/>
                </a:lnTo>
                <a:lnTo>
                  <a:pt x="357397" y="418965"/>
                </a:lnTo>
                <a:lnTo>
                  <a:pt x="286917" y="182821"/>
                </a:lnTo>
                <a:lnTo>
                  <a:pt x="286917" y="116167"/>
                </a:lnTo>
                <a:close/>
              </a:path>
              <a:path w="419734" h="685800">
                <a:moveTo>
                  <a:pt x="210723" y="0"/>
                </a:moveTo>
                <a:lnTo>
                  <a:pt x="166912" y="3808"/>
                </a:lnTo>
                <a:lnTo>
                  <a:pt x="124053" y="16425"/>
                </a:lnTo>
                <a:lnTo>
                  <a:pt x="86908" y="36183"/>
                </a:lnTo>
                <a:lnTo>
                  <a:pt x="1190" y="293276"/>
                </a:lnTo>
                <a:lnTo>
                  <a:pt x="0" y="308749"/>
                </a:lnTo>
                <a:lnTo>
                  <a:pt x="4524" y="322794"/>
                </a:lnTo>
                <a:lnTo>
                  <a:pt x="14048" y="333982"/>
                </a:lnTo>
                <a:lnTo>
                  <a:pt x="31668" y="342790"/>
                </a:lnTo>
                <a:lnTo>
                  <a:pt x="39287" y="342790"/>
                </a:lnTo>
                <a:lnTo>
                  <a:pt x="75479" y="316128"/>
                </a:lnTo>
                <a:lnTo>
                  <a:pt x="134529" y="116167"/>
                </a:lnTo>
                <a:lnTo>
                  <a:pt x="366921" y="116167"/>
                </a:lnTo>
                <a:lnTo>
                  <a:pt x="349777" y="57131"/>
                </a:lnTo>
                <a:lnTo>
                  <a:pt x="316680" y="25768"/>
                </a:lnTo>
                <a:lnTo>
                  <a:pt x="276679" y="9938"/>
                </a:lnTo>
                <a:lnTo>
                  <a:pt x="232629" y="1190"/>
                </a:lnTo>
                <a:lnTo>
                  <a:pt x="221855" y="327"/>
                </a:lnTo>
                <a:lnTo>
                  <a:pt x="210723" y="0"/>
                </a:lnTo>
                <a:close/>
              </a:path>
              <a:path w="419734" h="685800">
                <a:moveTo>
                  <a:pt x="366921" y="116167"/>
                </a:moveTo>
                <a:lnTo>
                  <a:pt x="286917" y="116167"/>
                </a:lnTo>
                <a:lnTo>
                  <a:pt x="345967" y="316128"/>
                </a:lnTo>
                <a:lnTo>
                  <a:pt x="351890" y="327525"/>
                </a:lnTo>
                <a:lnTo>
                  <a:pt x="360492" y="335886"/>
                </a:lnTo>
                <a:lnTo>
                  <a:pt x="370879" y="341034"/>
                </a:lnTo>
                <a:lnTo>
                  <a:pt x="382160" y="342790"/>
                </a:lnTo>
                <a:lnTo>
                  <a:pt x="389779" y="342790"/>
                </a:lnTo>
                <a:lnTo>
                  <a:pt x="393589" y="340885"/>
                </a:lnTo>
                <a:lnTo>
                  <a:pt x="406298" y="333982"/>
                </a:lnTo>
                <a:lnTo>
                  <a:pt x="415256" y="322794"/>
                </a:lnTo>
                <a:lnTo>
                  <a:pt x="419572" y="308749"/>
                </a:lnTo>
                <a:lnTo>
                  <a:pt x="418352" y="293276"/>
                </a:lnTo>
                <a:lnTo>
                  <a:pt x="366921" y="11616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75378" y="2369502"/>
            <a:ext cx="9061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A6A6A6"/>
                </a:solidFill>
                <a:latin typeface="Arial"/>
                <a:cs typeface="Arial"/>
              </a:rPr>
              <a:t>N=4,796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4390" y="4827270"/>
            <a:ext cx="4147185" cy="76200"/>
          </a:xfrm>
          <a:custGeom>
            <a:avLst/>
            <a:gdLst/>
            <a:ahLst/>
            <a:cxnLst/>
            <a:rect l="l" t="t" r="r" b="b"/>
            <a:pathLst>
              <a:path w="414718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58293" y="47624"/>
                </a:lnTo>
                <a:lnTo>
                  <a:pt x="53975" y="43357"/>
                </a:lnTo>
                <a:lnTo>
                  <a:pt x="53975" y="32842"/>
                </a:lnTo>
                <a:lnTo>
                  <a:pt x="58293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4147184" h="76200">
                <a:moveTo>
                  <a:pt x="4070858" y="0"/>
                </a:moveTo>
                <a:lnTo>
                  <a:pt x="4070858" y="76199"/>
                </a:lnTo>
                <a:lnTo>
                  <a:pt x="4128008" y="47624"/>
                </a:lnTo>
                <a:lnTo>
                  <a:pt x="4088891" y="47624"/>
                </a:lnTo>
                <a:lnTo>
                  <a:pt x="4093083" y="43357"/>
                </a:lnTo>
                <a:lnTo>
                  <a:pt x="4093083" y="32842"/>
                </a:lnTo>
                <a:lnTo>
                  <a:pt x="4088891" y="28574"/>
                </a:lnTo>
                <a:lnTo>
                  <a:pt x="4128008" y="28574"/>
                </a:lnTo>
                <a:lnTo>
                  <a:pt x="4070858" y="0"/>
                </a:lnTo>
                <a:close/>
              </a:path>
              <a:path w="4147184" h="76200">
                <a:moveTo>
                  <a:pt x="76200" y="28574"/>
                </a:moveTo>
                <a:lnTo>
                  <a:pt x="58293" y="28574"/>
                </a:lnTo>
                <a:lnTo>
                  <a:pt x="53975" y="32842"/>
                </a:lnTo>
                <a:lnTo>
                  <a:pt x="53975" y="43357"/>
                </a:lnTo>
                <a:lnTo>
                  <a:pt x="58293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4147184" h="76200">
                <a:moveTo>
                  <a:pt x="4070858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4070858" y="47624"/>
                </a:lnTo>
                <a:lnTo>
                  <a:pt x="4070858" y="28574"/>
                </a:lnTo>
                <a:close/>
              </a:path>
              <a:path w="4147184" h="76200">
                <a:moveTo>
                  <a:pt x="4128008" y="28574"/>
                </a:moveTo>
                <a:lnTo>
                  <a:pt x="4088891" y="28574"/>
                </a:lnTo>
                <a:lnTo>
                  <a:pt x="4093083" y="32842"/>
                </a:lnTo>
                <a:lnTo>
                  <a:pt x="4093083" y="43357"/>
                </a:lnTo>
                <a:lnTo>
                  <a:pt x="4088891" y="47624"/>
                </a:lnTo>
                <a:lnTo>
                  <a:pt x="4128008" y="47624"/>
                </a:lnTo>
                <a:lnTo>
                  <a:pt x="4147058" y="38099"/>
                </a:lnTo>
                <a:lnTo>
                  <a:pt x="4128008" y="28574"/>
                </a:lnTo>
                <a:close/>
              </a:path>
            </a:pathLst>
          </a:custGeom>
          <a:solidFill>
            <a:srgbClr val="8A8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957" y="1689163"/>
            <a:ext cx="2125345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20"/>
              </a:spcBef>
              <a:tabLst>
                <a:tab pos="1196975" algn="l"/>
              </a:tabLst>
            </a:pPr>
            <a:r>
              <a:rPr sz="1600" b="1" spc="20" dirty="0">
                <a:latin typeface="Arial"/>
                <a:cs typeface="Arial"/>
              </a:rPr>
              <a:t>n=4,757	n=2,774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15" dirty="0">
                <a:latin typeface="Arial"/>
                <a:cs typeface="Arial"/>
              </a:rPr>
              <a:t>Screening Pre</a:t>
            </a:r>
            <a:r>
              <a:rPr sz="1600" b="1" spc="-245" dirty="0">
                <a:latin typeface="Arial"/>
                <a:cs typeface="Arial"/>
              </a:rPr>
              <a:t> </a:t>
            </a:r>
            <a:r>
              <a:rPr sz="1600" b="1" spc="30" dirty="0">
                <a:latin typeface="Arial"/>
                <a:cs typeface="Arial"/>
              </a:rPr>
              <a:t>Run-In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66339" y="1689163"/>
            <a:ext cx="1144905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1600" b="1" spc="20" dirty="0">
                <a:latin typeface="Arial"/>
                <a:cs typeface="Arial"/>
              </a:rPr>
              <a:t>n=2,703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20" dirty="0">
                <a:latin typeface="Arial"/>
                <a:cs typeface="Arial"/>
              </a:rPr>
              <a:t>Pre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Sac/Val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2859" y="1689163"/>
            <a:ext cx="1506855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20"/>
              </a:spcBef>
            </a:pPr>
            <a:r>
              <a:rPr sz="1600" b="1" spc="20" dirty="0">
                <a:latin typeface="Arial"/>
                <a:cs typeface="Arial"/>
              </a:rPr>
              <a:t>n=2,730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38851" y="1689163"/>
            <a:ext cx="795655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35" dirty="0">
                <a:latin typeface="Arial"/>
                <a:cs typeface="Arial"/>
              </a:rPr>
              <a:t>n</a:t>
            </a:r>
            <a:r>
              <a:rPr sz="1600" b="1" spc="20" dirty="0">
                <a:latin typeface="Arial"/>
                <a:cs typeface="Arial"/>
              </a:rPr>
              <a:t>=</a:t>
            </a:r>
            <a:r>
              <a:rPr sz="1600" b="1" spc="10" dirty="0">
                <a:latin typeface="Arial"/>
                <a:cs typeface="Arial"/>
              </a:rPr>
              <a:t>2</a:t>
            </a:r>
            <a:r>
              <a:rPr sz="1600" b="1" spc="30" dirty="0">
                <a:latin typeface="Arial"/>
                <a:cs typeface="Arial"/>
              </a:rPr>
              <a:t>,</a:t>
            </a:r>
            <a:r>
              <a:rPr sz="1600" b="1" spc="10" dirty="0">
                <a:latin typeface="Arial"/>
                <a:cs typeface="Arial"/>
              </a:rPr>
              <a:t>660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latin typeface="Arial"/>
                <a:cs typeface="Arial"/>
              </a:rPr>
              <a:t>16wks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0766" y="1689163"/>
            <a:ext cx="795655" cy="5175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35" dirty="0">
                <a:latin typeface="Arial"/>
                <a:cs typeface="Arial"/>
              </a:rPr>
              <a:t>n</a:t>
            </a:r>
            <a:r>
              <a:rPr sz="1600" b="1" spc="20" dirty="0">
                <a:latin typeface="Arial"/>
                <a:cs typeface="Arial"/>
              </a:rPr>
              <a:t>=</a:t>
            </a:r>
            <a:r>
              <a:rPr sz="1600" b="1" spc="10" dirty="0">
                <a:latin typeface="Arial"/>
                <a:cs typeface="Arial"/>
              </a:rPr>
              <a:t>2</a:t>
            </a:r>
            <a:r>
              <a:rPr sz="1600" b="1" spc="30" dirty="0">
                <a:latin typeface="Arial"/>
                <a:cs typeface="Arial"/>
              </a:rPr>
              <a:t>,</a:t>
            </a:r>
            <a:r>
              <a:rPr sz="1600" b="1" spc="10" dirty="0">
                <a:latin typeface="Arial"/>
                <a:cs typeface="Arial"/>
              </a:rPr>
              <a:t>502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1600" b="1" spc="10" dirty="0">
                <a:latin typeface="Arial"/>
                <a:cs typeface="Arial"/>
              </a:rPr>
              <a:t>48wks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125" y="4293552"/>
            <a:ext cx="89598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30" dirty="0">
                <a:solidFill>
                  <a:srgbClr val="A6A6A6"/>
                </a:solidFill>
                <a:latin typeface="Arial"/>
                <a:cs typeface="Arial"/>
              </a:rPr>
              <a:t>Screening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1519" y="3299459"/>
            <a:ext cx="129539" cy="13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59" y="3299459"/>
            <a:ext cx="137160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680" y="3299459"/>
            <a:ext cx="137160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826" y="3459479"/>
            <a:ext cx="340995" cy="584200"/>
          </a:xfrm>
          <a:custGeom>
            <a:avLst/>
            <a:gdLst/>
            <a:ahLst/>
            <a:cxnLst/>
            <a:rect l="l" t="t" r="r" b="b"/>
            <a:pathLst>
              <a:path w="340995" h="584200">
                <a:moveTo>
                  <a:pt x="247913" y="100584"/>
                </a:moveTo>
                <a:lnTo>
                  <a:pt x="94637" y="100584"/>
                </a:lnTo>
                <a:lnTo>
                  <a:pt x="94637" y="583869"/>
                </a:lnTo>
                <a:lnTo>
                  <a:pt x="152117" y="583869"/>
                </a:lnTo>
                <a:lnTo>
                  <a:pt x="152117" y="312293"/>
                </a:lnTo>
                <a:lnTo>
                  <a:pt x="247913" y="312293"/>
                </a:lnTo>
                <a:lnTo>
                  <a:pt x="247913" y="100584"/>
                </a:lnTo>
                <a:close/>
              </a:path>
              <a:path w="340995" h="584200">
                <a:moveTo>
                  <a:pt x="247913" y="312293"/>
                </a:moveTo>
                <a:lnTo>
                  <a:pt x="190433" y="312293"/>
                </a:lnTo>
                <a:lnTo>
                  <a:pt x="190433" y="582917"/>
                </a:lnTo>
                <a:lnTo>
                  <a:pt x="247913" y="582917"/>
                </a:lnTo>
                <a:lnTo>
                  <a:pt x="247913" y="312293"/>
                </a:lnTo>
                <a:close/>
              </a:path>
              <a:path w="340995" h="584200">
                <a:moveTo>
                  <a:pt x="170316" y="0"/>
                </a:moveTo>
                <a:lnTo>
                  <a:pt x="130981" y="4768"/>
                </a:lnTo>
                <a:lnTo>
                  <a:pt x="82672" y="25542"/>
                </a:lnTo>
                <a:lnTo>
                  <a:pt x="52498" y="50292"/>
                </a:lnTo>
                <a:lnTo>
                  <a:pt x="758" y="223139"/>
                </a:lnTo>
                <a:lnTo>
                  <a:pt x="0" y="234614"/>
                </a:lnTo>
                <a:lnTo>
                  <a:pt x="3279" y="245411"/>
                </a:lnTo>
                <a:lnTo>
                  <a:pt x="10331" y="254089"/>
                </a:lnTo>
                <a:lnTo>
                  <a:pt x="20888" y="259207"/>
                </a:lnTo>
                <a:lnTo>
                  <a:pt x="23758" y="260096"/>
                </a:lnTo>
                <a:lnTo>
                  <a:pt x="28546" y="260096"/>
                </a:lnTo>
                <a:lnTo>
                  <a:pt x="94637" y="100584"/>
                </a:lnTo>
                <a:lnTo>
                  <a:pt x="306356" y="100584"/>
                </a:lnTo>
                <a:lnTo>
                  <a:pt x="294852" y="59817"/>
                </a:lnTo>
                <a:lnTo>
                  <a:pt x="257616" y="25542"/>
                </a:lnTo>
                <a:lnTo>
                  <a:pt x="222056" y="8509"/>
                </a:lnTo>
                <a:lnTo>
                  <a:pt x="183787" y="525"/>
                </a:lnTo>
                <a:lnTo>
                  <a:pt x="170316" y="0"/>
                </a:lnTo>
                <a:close/>
              </a:path>
              <a:path w="340995" h="584200">
                <a:moveTo>
                  <a:pt x="306356" y="100584"/>
                </a:moveTo>
                <a:lnTo>
                  <a:pt x="247913" y="100584"/>
                </a:lnTo>
                <a:lnTo>
                  <a:pt x="286229" y="239268"/>
                </a:lnTo>
                <a:lnTo>
                  <a:pt x="290437" y="247719"/>
                </a:lnTo>
                <a:lnTo>
                  <a:pt x="296889" y="254301"/>
                </a:lnTo>
                <a:lnTo>
                  <a:pt x="304958" y="258573"/>
                </a:lnTo>
                <a:lnTo>
                  <a:pt x="314017" y="260096"/>
                </a:lnTo>
                <a:lnTo>
                  <a:pt x="318804" y="260096"/>
                </a:lnTo>
                <a:lnTo>
                  <a:pt x="321675" y="259207"/>
                </a:lnTo>
                <a:lnTo>
                  <a:pt x="330715" y="254089"/>
                </a:lnTo>
                <a:lnTo>
                  <a:pt x="337242" y="245411"/>
                </a:lnTo>
                <a:lnTo>
                  <a:pt x="340534" y="234614"/>
                </a:lnTo>
                <a:lnTo>
                  <a:pt x="339874" y="223139"/>
                </a:lnTo>
                <a:lnTo>
                  <a:pt x="306356" y="10058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606" y="3451859"/>
            <a:ext cx="275590" cy="593090"/>
          </a:xfrm>
          <a:custGeom>
            <a:avLst/>
            <a:gdLst/>
            <a:ahLst/>
            <a:cxnLst/>
            <a:rect l="l" t="t" r="r" b="b"/>
            <a:pathLst>
              <a:path w="275590" h="593089">
                <a:moveTo>
                  <a:pt x="252814" y="102869"/>
                </a:moveTo>
                <a:lnTo>
                  <a:pt x="94104" y="102869"/>
                </a:lnTo>
                <a:lnTo>
                  <a:pt x="94104" y="592505"/>
                </a:lnTo>
                <a:lnTo>
                  <a:pt x="151254" y="592505"/>
                </a:lnTo>
                <a:lnTo>
                  <a:pt x="151254" y="317372"/>
                </a:lnTo>
                <a:lnTo>
                  <a:pt x="246504" y="317372"/>
                </a:lnTo>
                <a:lnTo>
                  <a:pt x="246504" y="279907"/>
                </a:lnTo>
                <a:lnTo>
                  <a:pt x="233243" y="270202"/>
                </a:lnTo>
                <a:lnTo>
                  <a:pt x="224001" y="256460"/>
                </a:lnTo>
                <a:lnTo>
                  <a:pt x="219581" y="240028"/>
                </a:lnTo>
                <a:lnTo>
                  <a:pt x="220786" y="222249"/>
                </a:lnTo>
                <a:lnTo>
                  <a:pt x="252814" y="102869"/>
                </a:lnTo>
                <a:close/>
              </a:path>
              <a:path w="275590" h="593089">
                <a:moveTo>
                  <a:pt x="246504" y="317372"/>
                </a:moveTo>
                <a:lnTo>
                  <a:pt x="189354" y="317372"/>
                </a:lnTo>
                <a:lnTo>
                  <a:pt x="189354" y="591553"/>
                </a:lnTo>
                <a:lnTo>
                  <a:pt x="246504" y="591553"/>
                </a:lnTo>
                <a:lnTo>
                  <a:pt x="246504" y="317372"/>
                </a:lnTo>
                <a:close/>
              </a:path>
              <a:path w="275590" h="593089">
                <a:moveTo>
                  <a:pt x="169351" y="0"/>
                </a:moveTo>
                <a:lnTo>
                  <a:pt x="130239" y="4875"/>
                </a:lnTo>
                <a:lnTo>
                  <a:pt x="82197" y="25828"/>
                </a:lnTo>
                <a:lnTo>
                  <a:pt x="52194" y="50926"/>
                </a:lnTo>
                <a:lnTo>
                  <a:pt x="759" y="226948"/>
                </a:lnTo>
                <a:lnTo>
                  <a:pt x="0" y="238664"/>
                </a:lnTo>
                <a:lnTo>
                  <a:pt x="3259" y="249618"/>
                </a:lnTo>
                <a:lnTo>
                  <a:pt x="10269" y="258381"/>
                </a:lnTo>
                <a:lnTo>
                  <a:pt x="20761" y="263524"/>
                </a:lnTo>
                <a:lnTo>
                  <a:pt x="23619" y="264540"/>
                </a:lnTo>
                <a:lnTo>
                  <a:pt x="28381" y="264540"/>
                </a:lnTo>
                <a:lnTo>
                  <a:pt x="94104" y="102869"/>
                </a:lnTo>
                <a:lnTo>
                  <a:pt x="252814" y="102869"/>
                </a:lnTo>
                <a:lnTo>
                  <a:pt x="263649" y="62483"/>
                </a:lnTo>
                <a:lnTo>
                  <a:pt x="275079" y="39496"/>
                </a:lnTo>
                <a:lnTo>
                  <a:pt x="262979" y="29888"/>
                </a:lnTo>
                <a:lnTo>
                  <a:pt x="220786" y="8635"/>
                </a:lnTo>
                <a:lnTo>
                  <a:pt x="182746" y="545"/>
                </a:lnTo>
                <a:lnTo>
                  <a:pt x="1693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3419" y="3459479"/>
            <a:ext cx="276225" cy="584200"/>
          </a:xfrm>
          <a:custGeom>
            <a:avLst/>
            <a:gdLst/>
            <a:ahLst/>
            <a:cxnLst/>
            <a:rect l="l" t="t" r="r" b="b"/>
            <a:pathLst>
              <a:path w="276225" h="584200">
                <a:moveTo>
                  <a:pt x="105727" y="0"/>
                </a:moveTo>
                <a:lnTo>
                  <a:pt x="66615" y="4768"/>
                </a:lnTo>
                <a:lnTo>
                  <a:pt x="25717" y="21256"/>
                </a:lnTo>
                <a:lnTo>
                  <a:pt x="0" y="38862"/>
                </a:lnTo>
                <a:lnTo>
                  <a:pt x="5714" y="45593"/>
                </a:lnTo>
                <a:lnTo>
                  <a:pt x="9525" y="53213"/>
                </a:lnTo>
                <a:lnTo>
                  <a:pt x="11429" y="60706"/>
                </a:lnTo>
                <a:lnTo>
                  <a:pt x="54292" y="218313"/>
                </a:lnTo>
                <a:lnTo>
                  <a:pt x="55899" y="235902"/>
                </a:lnTo>
                <a:lnTo>
                  <a:pt x="51434" y="252158"/>
                </a:lnTo>
                <a:lnTo>
                  <a:pt x="41969" y="265747"/>
                </a:lnTo>
                <a:lnTo>
                  <a:pt x="28575" y="275336"/>
                </a:lnTo>
                <a:lnTo>
                  <a:pt x="28575" y="583869"/>
                </a:lnTo>
                <a:lnTo>
                  <a:pt x="85725" y="583869"/>
                </a:lnTo>
                <a:lnTo>
                  <a:pt x="85725" y="312293"/>
                </a:lnTo>
                <a:lnTo>
                  <a:pt x="180974" y="312293"/>
                </a:lnTo>
                <a:lnTo>
                  <a:pt x="180974" y="100584"/>
                </a:lnTo>
                <a:lnTo>
                  <a:pt x="241202" y="100584"/>
                </a:lnTo>
                <a:lnTo>
                  <a:pt x="231457" y="65532"/>
                </a:lnTo>
                <a:lnTo>
                  <a:pt x="192524" y="25542"/>
                </a:lnTo>
                <a:lnTo>
                  <a:pt x="157162" y="8509"/>
                </a:lnTo>
                <a:lnTo>
                  <a:pt x="119122" y="525"/>
                </a:lnTo>
                <a:lnTo>
                  <a:pt x="105727" y="0"/>
                </a:lnTo>
                <a:close/>
              </a:path>
              <a:path w="276225" h="584200">
                <a:moveTo>
                  <a:pt x="180974" y="312293"/>
                </a:moveTo>
                <a:lnTo>
                  <a:pt x="123824" y="312293"/>
                </a:lnTo>
                <a:lnTo>
                  <a:pt x="123824" y="582917"/>
                </a:lnTo>
                <a:lnTo>
                  <a:pt x="180974" y="582917"/>
                </a:lnTo>
                <a:lnTo>
                  <a:pt x="180974" y="312293"/>
                </a:lnTo>
                <a:close/>
              </a:path>
              <a:path w="276225" h="584200">
                <a:moveTo>
                  <a:pt x="241202" y="100584"/>
                </a:moveTo>
                <a:lnTo>
                  <a:pt x="180974" y="100584"/>
                </a:lnTo>
                <a:lnTo>
                  <a:pt x="219074" y="239268"/>
                </a:lnTo>
                <a:lnTo>
                  <a:pt x="223257" y="247719"/>
                </a:lnTo>
                <a:lnTo>
                  <a:pt x="229671" y="254301"/>
                </a:lnTo>
                <a:lnTo>
                  <a:pt x="237693" y="258573"/>
                </a:lnTo>
                <a:lnTo>
                  <a:pt x="246697" y="260096"/>
                </a:lnTo>
                <a:lnTo>
                  <a:pt x="251460" y="260096"/>
                </a:lnTo>
                <a:lnTo>
                  <a:pt x="254317" y="259207"/>
                </a:lnTo>
                <a:lnTo>
                  <a:pt x="264958" y="254089"/>
                </a:lnTo>
                <a:lnTo>
                  <a:pt x="272295" y="245411"/>
                </a:lnTo>
                <a:lnTo>
                  <a:pt x="275882" y="234614"/>
                </a:lnTo>
                <a:lnTo>
                  <a:pt x="275272" y="223139"/>
                </a:lnTo>
                <a:lnTo>
                  <a:pt x="241202" y="10058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89134" y="1077517"/>
            <a:ext cx="175930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0394" y="1077517"/>
            <a:ext cx="175930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1654" y="1077517"/>
            <a:ext cx="175930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47416" y="1077517"/>
            <a:ext cx="178307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37716" y="1077517"/>
            <a:ext cx="178308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294" y="1077517"/>
            <a:ext cx="175930" cy="531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134620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Objective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227074"/>
            <a:ext cx="803910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25" dirty="0">
                <a:latin typeface="Arial Narrow"/>
                <a:cs typeface="Arial Narrow"/>
              </a:rPr>
              <a:t>To </a:t>
            </a:r>
            <a:r>
              <a:rPr sz="2400" spc="-20" dirty="0">
                <a:latin typeface="Arial Narrow"/>
                <a:cs typeface="Arial Narrow"/>
              </a:rPr>
              <a:t>investigate </a:t>
            </a:r>
            <a:r>
              <a:rPr sz="2400" spc="-10" dirty="0">
                <a:latin typeface="Arial Narrow"/>
                <a:cs typeface="Arial Narrow"/>
              </a:rPr>
              <a:t>the </a:t>
            </a:r>
            <a:r>
              <a:rPr sz="2400" spc="-15" dirty="0">
                <a:latin typeface="Arial Narrow"/>
                <a:cs typeface="Arial Narrow"/>
              </a:rPr>
              <a:t>relationship </a:t>
            </a:r>
            <a:r>
              <a:rPr sz="2400" spc="-10" dirty="0">
                <a:latin typeface="Arial Narrow"/>
                <a:cs typeface="Arial Narrow"/>
              </a:rPr>
              <a:t>between NT-proBNP </a:t>
            </a:r>
            <a:r>
              <a:rPr sz="2400" spc="-15" dirty="0">
                <a:latin typeface="Arial Narrow"/>
                <a:cs typeface="Arial Narrow"/>
              </a:rPr>
              <a:t>and </a:t>
            </a:r>
            <a:r>
              <a:rPr sz="2400" spc="-20" dirty="0">
                <a:latin typeface="Arial Narrow"/>
                <a:cs typeface="Arial Narrow"/>
              </a:rPr>
              <a:t>outcomes</a:t>
            </a:r>
            <a:r>
              <a:rPr sz="2400" spc="-11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in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Arial Narrow"/>
                <a:cs typeface="Arial Narrow"/>
              </a:rPr>
              <a:t>patients </a:t>
            </a:r>
            <a:r>
              <a:rPr sz="2400" spc="-5" dirty="0">
                <a:latin typeface="Arial Narrow"/>
                <a:cs typeface="Arial Narrow"/>
              </a:rPr>
              <a:t>with </a:t>
            </a:r>
            <a:r>
              <a:rPr sz="2400" spc="-40" dirty="0">
                <a:latin typeface="Arial Narrow"/>
                <a:cs typeface="Arial Narrow"/>
              </a:rPr>
              <a:t>HFpEF, </a:t>
            </a:r>
            <a:r>
              <a:rPr sz="2400" spc="-10" dirty="0">
                <a:latin typeface="Arial Narrow"/>
                <a:cs typeface="Arial Narrow"/>
              </a:rPr>
              <a:t>and the </a:t>
            </a:r>
            <a:r>
              <a:rPr sz="2400" spc="-25" dirty="0">
                <a:latin typeface="Arial Narrow"/>
                <a:cs typeface="Arial Narrow"/>
              </a:rPr>
              <a:t>effect </a:t>
            </a:r>
            <a:r>
              <a:rPr sz="2400" spc="-10" dirty="0">
                <a:latin typeface="Arial Narrow"/>
                <a:cs typeface="Arial Narrow"/>
              </a:rPr>
              <a:t>of </a:t>
            </a:r>
            <a:r>
              <a:rPr sz="2400" spc="-15" dirty="0">
                <a:latin typeface="Arial Narrow"/>
                <a:cs typeface="Arial Narrow"/>
              </a:rPr>
              <a:t>sacubitril/valsartan </a:t>
            </a:r>
            <a:r>
              <a:rPr sz="2400" spc="-10" dirty="0">
                <a:latin typeface="Arial Narrow"/>
                <a:cs typeface="Arial Narrow"/>
              </a:rPr>
              <a:t>on</a:t>
            </a:r>
            <a:r>
              <a:rPr sz="2400" spc="-204" dirty="0">
                <a:latin typeface="Arial Narrow"/>
                <a:cs typeface="Arial Narrow"/>
              </a:rPr>
              <a:t> </a:t>
            </a:r>
            <a:r>
              <a:rPr sz="2400" spc="-15" dirty="0">
                <a:latin typeface="Arial Narrow"/>
                <a:cs typeface="Arial Narrow"/>
              </a:rPr>
              <a:t>NT-proBNP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7357109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Baseline</a:t>
            </a:r>
            <a:r>
              <a:rPr spc="-80" dirty="0"/>
              <a:t> </a:t>
            </a:r>
            <a:r>
              <a:rPr dirty="0"/>
              <a:t>Characteristics</a:t>
            </a:r>
            <a:r>
              <a:rPr spc="-75" dirty="0"/>
              <a:t> </a:t>
            </a:r>
            <a:r>
              <a:rPr spc="10" dirty="0"/>
              <a:t>in</a:t>
            </a:r>
            <a:r>
              <a:rPr spc="-85" dirty="0"/>
              <a:t> </a:t>
            </a:r>
            <a:r>
              <a:rPr spc="-5" dirty="0"/>
              <a:t>Each</a:t>
            </a:r>
            <a:r>
              <a:rPr spc="-25" dirty="0"/>
              <a:t> </a:t>
            </a:r>
            <a:r>
              <a:rPr spc="15" dirty="0"/>
              <a:t>NT-proBNP</a:t>
            </a:r>
            <a:r>
              <a:rPr spc="-265" dirty="0"/>
              <a:t> </a:t>
            </a:r>
            <a:r>
              <a:rPr spc="10" dirty="0"/>
              <a:t>Quartile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071499"/>
          <a:ext cx="8493760" cy="403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59740" marR="347345" indent="-99695">
                        <a:lnSpc>
                          <a:spcPct val="103899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n=1190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65125" indent="-99060">
                        <a:lnSpc>
                          <a:spcPct val="103899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n=1189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337820" indent="-99060">
                        <a:lnSpc>
                          <a:spcPct val="103899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n=1189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3395" marR="373380" indent="-99060">
                        <a:lnSpc>
                          <a:spcPct val="103899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n=1190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P-value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NT-proBNP</a:t>
                      </a:r>
                      <a:r>
                        <a:rPr sz="1600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(pg/ml)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&lt;464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30" dirty="0">
                          <a:latin typeface="Arial Narrow"/>
                          <a:cs typeface="Arial Narrow"/>
                        </a:rPr>
                        <a:t>465-911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912-1613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1617-31,522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Age</a:t>
                      </a:r>
                      <a:r>
                        <a:rPr sz="16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(years)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70.8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8.4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72.6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8.4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73.3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8.2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74.4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±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8.3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Women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56%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47%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0.002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Race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0.85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marL="160020">
                        <a:lnSpc>
                          <a:spcPts val="1825"/>
                        </a:lnSpc>
                        <a:spcBef>
                          <a:spcPts val="54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White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81%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25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80%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5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84%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25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81%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801">
                <a:tc>
                  <a:txBody>
                    <a:bodyPr/>
                    <a:lstStyle/>
                    <a:p>
                      <a:pPr marL="152400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Asian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27">
                <a:tc>
                  <a:txBody>
                    <a:bodyPr/>
                    <a:lstStyle/>
                    <a:p>
                      <a:pPr marL="160020">
                        <a:lnSpc>
                          <a:spcPts val="1814"/>
                        </a:lnSpc>
                        <a:spcBef>
                          <a:spcPts val="545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Black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14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14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14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marL="160020">
                        <a:lnSpc>
                          <a:spcPts val="1814"/>
                        </a:lnSpc>
                        <a:spcBef>
                          <a:spcPts val="55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Other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14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14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14"/>
                        </a:lnSpc>
                        <a:spcBef>
                          <a:spcPts val="55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Diabetes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46%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810"/>
                        </a:lnSpc>
                        <a:spcBef>
                          <a:spcPts val="55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0.06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Prior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HF</a:t>
                      </a:r>
                      <a:r>
                        <a:rPr sz="16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Hosp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0.66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7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Atrial</a:t>
                      </a:r>
                      <a:r>
                        <a:rPr sz="16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latin typeface="Arial Narrow"/>
                          <a:cs typeface="Arial Narrow"/>
                        </a:rPr>
                        <a:t>Fibrillation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10%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55%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63%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401320"/>
            <a:ext cx="7357109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Baseline</a:t>
            </a:r>
            <a:r>
              <a:rPr spc="-80" dirty="0"/>
              <a:t> </a:t>
            </a:r>
            <a:r>
              <a:rPr dirty="0"/>
              <a:t>Characteristics</a:t>
            </a:r>
            <a:r>
              <a:rPr spc="-75" dirty="0"/>
              <a:t> </a:t>
            </a:r>
            <a:r>
              <a:rPr spc="10" dirty="0"/>
              <a:t>in</a:t>
            </a:r>
            <a:r>
              <a:rPr spc="-85" dirty="0"/>
              <a:t> </a:t>
            </a:r>
            <a:r>
              <a:rPr spc="-5" dirty="0"/>
              <a:t>Each</a:t>
            </a:r>
            <a:r>
              <a:rPr spc="-25" dirty="0"/>
              <a:t> </a:t>
            </a:r>
            <a:r>
              <a:rPr spc="15" dirty="0"/>
              <a:t>NT-proBNP</a:t>
            </a:r>
            <a:r>
              <a:rPr spc="-265" dirty="0"/>
              <a:t> </a:t>
            </a:r>
            <a:r>
              <a:rPr spc="10" dirty="0"/>
              <a:t>Quartile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067308"/>
          <a:ext cx="8493760" cy="3648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59740" marR="347345" indent="-99695">
                        <a:lnSpc>
                          <a:spcPct val="103800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n=1190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83870" marR="365125" indent="-99060">
                        <a:lnSpc>
                          <a:spcPct val="103800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n=1189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54025" marR="337820" indent="-99060">
                        <a:lnSpc>
                          <a:spcPct val="103800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3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n=1189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93395" marR="373380" indent="-99060">
                        <a:lnSpc>
                          <a:spcPct val="103800"/>
                        </a:lnSpc>
                        <a:spcBef>
                          <a:spcPts val="34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Quartile </a:t>
                      </a:r>
                      <a:r>
                        <a:rPr sz="1350" b="1" spc="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4  </a:t>
                      </a:r>
                      <a:r>
                        <a:rPr sz="135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n=1190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P-value</a:t>
                      </a:r>
                      <a:endParaRPr sz="1350">
                        <a:latin typeface="Arial Narrow"/>
                        <a:cs typeface="Arial Narrow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6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NT-proBNP</a:t>
                      </a:r>
                      <a:r>
                        <a:rPr sz="1600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(pg/ml)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&lt;464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30" dirty="0">
                          <a:latin typeface="Arial Narrow"/>
                          <a:cs typeface="Arial Narrow"/>
                        </a:rPr>
                        <a:t>465-911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5" dirty="0">
                          <a:latin typeface="Arial Narrow"/>
                          <a:cs typeface="Arial Narrow"/>
                        </a:rPr>
                        <a:t>912-1613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1617-31,522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marL="68580">
                        <a:lnSpc>
                          <a:spcPts val="1835"/>
                        </a:lnSpc>
                        <a:spcBef>
                          <a:spcPts val="585"/>
                        </a:spcBef>
                      </a:pPr>
                      <a:r>
                        <a:rPr sz="1600" spc="15" dirty="0">
                          <a:latin typeface="Arial Narrow"/>
                          <a:cs typeface="Arial Narrow"/>
                        </a:rPr>
                        <a:t>NYHA</a:t>
                      </a:r>
                      <a:r>
                        <a:rPr sz="16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20" dirty="0">
                          <a:latin typeface="Arial Narrow"/>
                          <a:cs typeface="Arial Narrow"/>
                        </a:rPr>
                        <a:t>FC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35"/>
                        </a:lnSpc>
                        <a:spcBef>
                          <a:spcPts val="58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85">
                <a:tc>
                  <a:txBody>
                    <a:bodyPr/>
                    <a:lstStyle/>
                    <a:p>
                      <a:pPr marL="160020">
                        <a:lnSpc>
                          <a:spcPts val="1830"/>
                        </a:lnSpc>
                        <a:spcBef>
                          <a:spcPts val="585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0"/>
                        </a:lnSpc>
                        <a:spcBef>
                          <a:spcPts val="58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30"/>
                        </a:lnSpc>
                        <a:spcBef>
                          <a:spcPts val="58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30"/>
                        </a:lnSpc>
                        <a:spcBef>
                          <a:spcPts val="58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30"/>
                        </a:lnSpc>
                        <a:spcBef>
                          <a:spcPts val="585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6002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II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79%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79%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78%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74%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marL="160020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III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17%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18%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20%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23%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27">
                <a:tc>
                  <a:txBody>
                    <a:bodyPr/>
                    <a:lstStyle/>
                    <a:p>
                      <a:pPr marL="160020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IV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&lt;1%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&lt;1%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&lt;1%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  <a:spcBef>
                          <a:spcPts val="54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&lt;1%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dirty="0">
                          <a:latin typeface="Arial Narrow"/>
                          <a:cs typeface="Arial Narrow"/>
                        </a:rPr>
                        <a:t>BMI</a:t>
                      </a:r>
                      <a:r>
                        <a:rPr sz="16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(kg/m</a:t>
                      </a:r>
                      <a:r>
                        <a:rPr sz="1575" spc="-15" baseline="26455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31.1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5.1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30.4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4.9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31.1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5.0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29.0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4.8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20" dirty="0">
                          <a:latin typeface="Arial Narrow"/>
                          <a:cs typeface="Arial Narrow"/>
                        </a:rPr>
                        <a:t>LVEF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5" dirty="0">
                          <a:latin typeface="Arial Narrow"/>
                          <a:cs typeface="Arial Narrow"/>
                        </a:rPr>
                        <a:t>(%)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58.9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7.9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57.8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7.9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57.0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7.6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56.3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7.8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5" dirty="0">
                          <a:latin typeface="Arial Narrow"/>
                          <a:cs typeface="Arial Narrow"/>
                        </a:rPr>
                        <a:t>eGFR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 Narrow"/>
                          <a:cs typeface="Arial Narrow"/>
                        </a:rPr>
                        <a:t>(ml/min/1.73m</a:t>
                      </a:r>
                      <a:r>
                        <a:rPr sz="1575" spc="-15" baseline="26455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600" spc="-10" dirty="0">
                          <a:latin typeface="Arial Narrow"/>
                          <a:cs typeface="Arial Narrow"/>
                        </a:rPr>
                        <a:t>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67.3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19.8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63.0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18.7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61.6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18.1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58.1 </a:t>
                      </a:r>
                      <a:r>
                        <a:rPr sz="1600" spc="10" dirty="0">
                          <a:latin typeface="Arial Narrow"/>
                          <a:cs typeface="Arial Narrow"/>
                        </a:rPr>
                        <a:t>±</a:t>
                      </a:r>
                      <a:r>
                        <a:rPr sz="16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" dirty="0">
                          <a:latin typeface="Arial Narrow"/>
                          <a:cs typeface="Arial Narrow"/>
                        </a:rPr>
                        <a:t>18.4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5" dirty="0">
                          <a:latin typeface="Arial Narrow"/>
                          <a:cs typeface="Arial Narrow"/>
                        </a:rPr>
                        <a:t>&lt;0.001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On-screen Show (16:9)</PresentationFormat>
  <Paragraphs>294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 3</vt:lpstr>
      <vt:lpstr>Office Theme</vt:lpstr>
      <vt:lpstr>Effects of Sacubitril/Valsartan on  N-Terminal Pro-B-Type Natriuretic  Peptide in Heart Failure with  Preserved Ejection Fraction</vt:lpstr>
      <vt:lpstr>Speaker’s Disclosures</vt:lpstr>
      <vt:lpstr>PowerPoint Presentation</vt:lpstr>
      <vt:lpstr>PARAGON-HF Study Design</vt:lpstr>
      <vt:lpstr>PARAGON-HF Study Design</vt:lpstr>
      <vt:lpstr>PARAGON-HF Study Design</vt:lpstr>
      <vt:lpstr>Objective</vt:lpstr>
      <vt:lpstr>Baseline Characteristics in Each NT-proBNP Quartile</vt:lpstr>
      <vt:lpstr>Baseline Characteristics in Each NT-proBNP Quartile</vt:lpstr>
      <vt:lpstr>Baseline NT-proBNP strongly predicted total HF hosp &amp; CV death</vt:lpstr>
      <vt:lpstr>Atrial fibrillation modifies NT-proBNP risk prediction</vt:lpstr>
      <vt:lpstr>Atrial fibrillation modifies NT-proBNP risk prediction</vt:lpstr>
      <vt:lpstr>Obese patients with lower NT-proBNP retain moderate risk</vt:lpstr>
      <vt:lpstr>Obese patients with lower NT-proBNP retain moderate risk</vt:lpstr>
      <vt:lpstr>NT-proBNP Did Not Modify Sacubitril/Valsartan Treatment Effect</vt:lpstr>
      <vt:lpstr>PowerPoint Presentation</vt:lpstr>
      <vt:lpstr>PowerPoint Presentation</vt:lpstr>
      <vt:lpstr>Sacubitril/valsartan reduced NT-proBNP by 19% (vs valsartan)</vt:lpstr>
      <vt:lpstr>NT-proBNP Reduction Consistent in Key Subgroups</vt:lpstr>
      <vt:lpstr>Decreases in NT-proBNP Associated with Lower Event Rate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Sacubitril/Valsartan on N-Terminal Pro-B-Type Natriuretic Peptide in Heart Failure with Preserved Ejection Fraction</dc:title>
  <dc:creator>Cunningham, Jonathan W.,M.D.</dc:creator>
  <cp:lastModifiedBy>Sheikh, Rahab P</cp:lastModifiedBy>
  <cp:revision>1</cp:revision>
  <dcterms:created xsi:type="dcterms:W3CDTF">2020-03-30T18:13:15Z</dcterms:created>
  <dcterms:modified xsi:type="dcterms:W3CDTF">2020-03-30T18:13:57Z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2020-03-30T00:00:00Z</vt:filetime>
  </property>
</Properties>
</file>