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4" r:id="rId11"/>
    <p:sldMasterId id="2147483833" r:id="rId12"/>
  </p:sldMasterIdLst>
  <p:notesMasterIdLst>
    <p:notesMasterId r:id="rId34"/>
  </p:notesMasterIdLst>
  <p:handoutMasterIdLst>
    <p:handoutMasterId r:id="rId35"/>
  </p:handoutMasterIdLst>
  <p:sldIdLst>
    <p:sldId id="2147479387" r:id="rId13"/>
    <p:sldId id="2147479414" r:id="rId14"/>
    <p:sldId id="2147479602" r:id="rId15"/>
    <p:sldId id="2147479556" r:id="rId16"/>
    <p:sldId id="2147479577" r:id="rId17"/>
    <p:sldId id="2147479623" r:id="rId18"/>
    <p:sldId id="2147479578" r:id="rId19"/>
    <p:sldId id="2147479644" r:id="rId20"/>
    <p:sldId id="2147479627" r:id="rId21"/>
    <p:sldId id="2147479637" r:id="rId22"/>
    <p:sldId id="2147479628" r:id="rId23"/>
    <p:sldId id="2147479642" r:id="rId24"/>
    <p:sldId id="2147479643" r:id="rId25"/>
    <p:sldId id="2147479639" r:id="rId26"/>
    <p:sldId id="2147479604" r:id="rId27"/>
    <p:sldId id="2147479561" r:id="rId28"/>
    <p:sldId id="2147479645" r:id="rId29"/>
    <p:sldId id="2147479640" r:id="rId30"/>
    <p:sldId id="2147479543" r:id="rId31"/>
    <p:sldId id="2147479635" r:id="rId32"/>
    <p:sldId id="2147479631" r:id="rId33"/>
  </p:sldIdLst>
  <p:sldSz cx="12192000" cy="6858000"/>
  <p:notesSz cx="6858000" cy="9144000"/>
  <p:custDataLst>
    <p:custData r:id="rId5"/>
    <p:custData r:id="rId3"/>
    <p:custData r:id="rId2"/>
    <p:custData r:id="rId9"/>
    <p:custData r:id="rId7"/>
    <p:custData r:id="rId6"/>
    <p:custData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47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82361D-EC68-E8EB-72A5-40D37C831EC4}" name="Brown, Matt [SH&amp;A]" initials="BM[" userId="S::brownm98@medtronic.com::828a923a-0b19-412d-a8ed-b5875b8f8142" providerId="AD"/>
  <p188:author id="{5EF85D2D-DA3E-3E20-425F-32C3DB211CC5}" name="Chow, Sue" initials="" userId="S::chows6@medtronic.com::53962acd-d136-419b-a858-7a675b7ae311" providerId="AD"/>
  <p188:author id="{0F0ADD5C-4FFD-8362-B90D-44EF922784C1}" name="Gearhart, Elizabeth" initials="GE" userId="S::gearhe2@medtronic.com::b53e8b94-2873-4048-bb79-eefed242e220" providerId="AD"/>
  <p188:author id="{D16B2263-080F-0051-1935-21912B1D6D4B}" name="Mertes, Andrea" initials="AM" userId="S::willga2@medtronic.com::4cedcef1-4ea9-41f7-9dae-137c6a591492" providerId="AD"/>
  <p188:author id="{E71D7675-D082-4835-9865-5AD2BC1DA751}" name="Hickey, Graeme" initials="GH" userId="S::hickeg3@medtronic.com::3458e91d-c7f0-4ab1-b2fb-d9307527600c" providerId="AD"/>
  <p188:author id="{9EBF0077-4F58-399B-436B-1662B80ED05A}" name="Herrmann, Howard" initials="HH" userId="S::HERRMANH@pennmedicine.upenn.edu::35c61fa1-013a-4641-b59e-96025b0d1afc" providerId="AD"/>
  <p188:author id="{8142047D-D72F-8530-1B87-BEEFEB88C723}" name="Chow, Sue" initials="CS" userId="Chow, Sue" providerId="None"/>
  <p188:author id="{EC00A091-F09A-AC16-67A7-03F22C3AAF3F}" name="Beth Ferri" initials="BF" userId="Beth Ferri" providerId="None"/>
  <p188:author id="{3AED8499-F015-E92A-1A7C-1DC113865FE5}" name="Fan, Myra" initials="FM" userId="S::fanm1@medtronic.com::f253b804-f43a-430b-b92f-f83313af7d10" providerId="AD"/>
  <p188:author id="{48D49BA3-8AD8-E9D4-0079-3F7D31485031}" name="Althouse, Andrew" initials="AA" userId="S::althoa2@medtronic.com::dd6801d7-9972-42a3-898c-cf238ad4218b" providerId="AD"/>
  <p188:author id="{9ADE41AB-328E-5092-A0C5-53D81F20D69F}" name="Eunice Batanes" initials="EB" userId="S::eunice.batanes@slidegenius.com::b487d3e3-a98b-403c-8949-34592c132e33" providerId="AD"/>
  <p188:author id="{50D081B2-CC27-148F-A7AF-717B3D7F38CA}" name="Wires, Linda" initials="LW" userId="S::wiresl2@medtronic.com::dc60dbc2-1eae-415b-adbf-06b027fe53ca" providerId="AD"/>
  <p188:author id="{7A0A27C3-D197-47CC-C8D9-64E46693DD2C}" name="Verdoliva Boatman, Sarah" initials="VBS" userId="S::boatms2@medtronic.com::94a72d20-2f69-4602-af73-cb27968ad110" providerId="AD"/>
  <p188:author id="{5ED9FCD6-989C-8A4B-7308-91B316A79C4F}" name="Dries-Devlin, Jessica" initials="DDJ" userId="S::driesj2@medtronic.com::b87f9eb6-ecc3-422e-a0f7-88580624dbf7" providerId="AD"/>
  <p188:author id="{6F1A26D7-3A1A-2DE8-EE77-D1C68E44F2C2}" name="Diaz De Leon, Sonia" initials="SD" userId="S::leons3@medtronic.com::c23b4c9f-54f7-4dca-9d0e-96612030759b" providerId="AD"/>
  <p188:author id="{A89EFBE5-83D9-5D11-A059-862A9F189AC0}" name="Anghel, Diana" initials="" userId="S::anghed1@medtronic.com::87572be3-dc82-44ee-8ebe-7d45fb537a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010EB"/>
    <a:srgbClr val="0FC9F7"/>
    <a:srgbClr val="CC3300"/>
    <a:srgbClr val="FF92A5"/>
    <a:srgbClr val="ECECEC"/>
    <a:srgbClr val="FFC8D2"/>
    <a:srgbClr val="A6CAEC"/>
    <a:srgbClr val="CCE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F2EA1-91D2-400E-92D1-0A56721253AD}" v="13" dt="2025-03-09T02:36:08.1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324"/>
      </p:cViewPr>
      <p:guideLst>
        <p:guide pos="247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commentAuthors" Target="commentAuthors.xml"/><Relationship Id="rId10" Type="http://schemas.openxmlformats.org/officeDocument/2006/relationships/customXml" Target="../customXml/item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w, Sue" userId="53962acd-d136-419b-a858-7a675b7ae311" providerId="ADAL" clId="{ED8F2EA1-91D2-400E-92D1-0A56721253AD}"/>
    <pc:docChg chg="undo custSel modSld">
      <pc:chgData name="Chow, Sue" userId="53962acd-d136-419b-a858-7a675b7ae311" providerId="ADAL" clId="{ED8F2EA1-91D2-400E-92D1-0A56721253AD}" dt="2025-03-09T02:36:14.087" v="57" actId="1036"/>
      <pc:docMkLst>
        <pc:docMk/>
      </pc:docMkLst>
      <pc:sldChg chg="addSp delSp modSp mod">
        <pc:chgData name="Chow, Sue" userId="53962acd-d136-419b-a858-7a675b7ae311" providerId="ADAL" clId="{ED8F2EA1-91D2-400E-92D1-0A56721253AD}" dt="2025-03-09T02:22:34.101" v="36"/>
        <pc:sldMkLst>
          <pc:docMk/>
          <pc:sldMk cId="1845377932" sldId="2147479561"/>
        </pc:sldMkLst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3" creationId="{0708DD98-14B3-D479-738E-DE0A9F3AC5F0}"/>
          </ac:spMkLst>
        </pc:spChg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7" creationId="{81C34695-0F46-DB13-3A86-7C5BD273F465}"/>
          </ac:spMkLst>
        </pc:spChg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8" creationId="{045E6BBE-2A4B-D83F-E19A-2DB671086AD9}"/>
          </ac:spMkLst>
        </pc:spChg>
        <pc:spChg chg="add mod">
          <ac:chgData name="Chow, Sue" userId="53962acd-d136-419b-a858-7a675b7ae311" providerId="ADAL" clId="{ED8F2EA1-91D2-400E-92D1-0A56721253AD}" dt="2025-03-09T02:22:34.101" v="36"/>
          <ac:spMkLst>
            <pc:docMk/>
            <pc:sldMk cId="1845377932" sldId="2147479561"/>
            <ac:spMk id="10" creationId="{C6CBE15F-E3EF-2F1F-BBBE-6B77B5F00414}"/>
          </ac:spMkLst>
        </pc:spChg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15" creationId="{372F4EB0-EF48-08B8-D594-E7402C094DFC}"/>
          </ac:spMkLst>
        </pc:spChg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16" creationId="{44DF55FB-8510-473D-DFFB-7BBF5DE6D2E7}"/>
          </ac:spMkLst>
        </pc:spChg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17" creationId="{4D404286-85B1-B499-F996-80C09A97F18B}"/>
          </ac:spMkLst>
        </pc:spChg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18" creationId="{2D08FCC9-4DB1-3214-AE79-871435852A70}"/>
          </ac:spMkLst>
        </pc:spChg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30" creationId="{83014C93-5457-65D6-2238-ACD2856EE679}"/>
          </ac:spMkLst>
        </pc:spChg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32" creationId="{5B6D046B-41CB-E093-A929-BD887DE6C612}"/>
          </ac:spMkLst>
        </pc:spChg>
        <pc:spChg chg="del">
          <ac:chgData name="Chow, Sue" userId="53962acd-d136-419b-a858-7a675b7ae311" providerId="ADAL" clId="{ED8F2EA1-91D2-400E-92D1-0A56721253AD}" dt="2025-03-09T02:20:15.691" v="19" actId="478"/>
          <ac:spMkLst>
            <pc:docMk/>
            <pc:sldMk cId="1845377932" sldId="2147479561"/>
            <ac:spMk id="33" creationId="{728AB1A3-192C-76E5-6CC6-FD6987E5EF68}"/>
          </ac:spMkLst>
        </pc:spChg>
        <pc:picChg chg="add mod">
          <ac:chgData name="Chow, Sue" userId="53962acd-d136-419b-a858-7a675b7ae311" providerId="ADAL" clId="{ED8F2EA1-91D2-400E-92D1-0A56721253AD}" dt="2025-03-09T02:20:22.937" v="21" actId="1076"/>
          <ac:picMkLst>
            <pc:docMk/>
            <pc:sldMk cId="1845377932" sldId="2147479561"/>
            <ac:picMk id="4" creationId="{709EFD5C-3C6F-F3B8-5906-FE24FACDCEA7}"/>
          </ac:picMkLst>
        </pc:picChg>
      </pc:sldChg>
      <pc:sldChg chg="addSp delSp modSp mod modClrScheme chgLayout">
        <pc:chgData name="Chow, Sue" userId="53962acd-d136-419b-a858-7a675b7ae311" providerId="ADAL" clId="{ED8F2EA1-91D2-400E-92D1-0A56721253AD}" dt="2025-03-09T02:35:02.195" v="52" actId="1036"/>
        <pc:sldMkLst>
          <pc:docMk/>
          <pc:sldMk cId="2055003254" sldId="2147479578"/>
        </pc:sldMkLst>
        <pc:spChg chg="mod">
          <ac:chgData name="Chow, Sue" userId="53962acd-d136-419b-a858-7a675b7ae311" providerId="ADAL" clId="{ED8F2EA1-91D2-400E-92D1-0A56721253AD}" dt="2025-03-09T02:34:37.795" v="44" actId="26606"/>
          <ac:spMkLst>
            <pc:docMk/>
            <pc:sldMk cId="2055003254" sldId="2147479578"/>
            <ac:spMk id="2" creationId="{4D2B22E8-4924-0973-8402-132ED00B259B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3" creationId="{533FEC52-F7E8-32C9-3574-488AB0ABB217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9" creationId="{29DC2493-E7D6-0273-07AB-DCB33B619255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10" creationId="{DECE6E31-5CF5-90DE-6FEE-16B07C84DAE6}"/>
          </ac:spMkLst>
        </pc:spChg>
        <pc:spChg chg="del">
          <ac:chgData name="Chow, Sue" userId="53962acd-d136-419b-a858-7a675b7ae311" providerId="ADAL" clId="{ED8F2EA1-91D2-400E-92D1-0A56721253AD}" dt="2025-03-09T02:34:07.823" v="37" actId="478"/>
          <ac:spMkLst>
            <pc:docMk/>
            <pc:sldMk cId="2055003254" sldId="2147479578"/>
            <ac:spMk id="12" creationId="{7345C684-383F-2761-A32F-588BC6DD03D8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18" creationId="{2CC0ABD9-5C88-F5DC-0E9E-1322C570E3BE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20" creationId="{65365FF0-5C91-B6C8-5695-F1565B921E24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21" creationId="{696EC500-C24A-7E72-4B2B-CCFE25A4261F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22" creationId="{BED559E6-3BF9-4D9C-3117-1A9BA81EC109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24" creationId="{ECF3ACD9-69B4-7C88-8807-3050D9E0C09D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27" creationId="{036E42DA-1B54-CA96-592E-AD6F831CC81D}"/>
          </ac:spMkLst>
        </pc:spChg>
        <pc:spChg chg="del">
          <ac:chgData name="Chow, Sue" userId="53962acd-d136-419b-a858-7a675b7ae311" providerId="ADAL" clId="{ED8F2EA1-91D2-400E-92D1-0A56721253AD}" dt="2025-03-09T02:34:21.413" v="38" actId="478"/>
          <ac:spMkLst>
            <pc:docMk/>
            <pc:sldMk cId="2055003254" sldId="2147479578"/>
            <ac:spMk id="28" creationId="{106B4DCE-DCD0-3313-04F9-E790AB4EFCC2}"/>
          </ac:spMkLst>
        </pc:spChg>
        <pc:picChg chg="add mod">
          <ac:chgData name="Chow, Sue" userId="53962acd-d136-419b-a858-7a675b7ae311" providerId="ADAL" clId="{ED8F2EA1-91D2-400E-92D1-0A56721253AD}" dt="2025-03-09T02:35:02.195" v="52" actId="1036"/>
          <ac:picMkLst>
            <pc:docMk/>
            <pc:sldMk cId="2055003254" sldId="2147479578"/>
            <ac:picMk id="25" creationId="{1A184C26-B2A0-36AA-93A8-8F7B82C69891}"/>
          </ac:picMkLst>
        </pc:picChg>
      </pc:sldChg>
      <pc:sldChg chg="addSp delSp modSp mod">
        <pc:chgData name="Chow, Sue" userId="53962acd-d136-419b-a858-7a675b7ae311" providerId="ADAL" clId="{ED8F2EA1-91D2-400E-92D1-0A56721253AD}" dt="2025-03-09T02:21:00.307" v="31" actId="1036"/>
        <pc:sldMkLst>
          <pc:docMk/>
          <pc:sldMk cId="1595627448" sldId="2147479600"/>
        </pc:sldMkLst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6" creationId="{7F298C43-E895-79C2-9D86-D8CAA076047E}"/>
          </ac:spMkLst>
        </pc:spChg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7" creationId="{E827672B-8D4B-BCC4-A341-7D87E430BEAF}"/>
          </ac:spMkLst>
        </pc:spChg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11" creationId="{A3C290EC-BDB8-8943-6F8C-2C63398D85F2}"/>
          </ac:spMkLst>
        </pc:spChg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16" creationId="{BAA67413-580E-7F31-4C34-6D49D777E363}"/>
          </ac:spMkLst>
        </pc:spChg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17" creationId="{9F767832-E798-9AE5-44BE-A37DC9CD360B}"/>
          </ac:spMkLst>
        </pc:spChg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18" creationId="{3C03A3BE-1875-622D-31AD-728EC4DB7129}"/>
          </ac:spMkLst>
        </pc:spChg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19" creationId="{77DAB202-D76D-2558-050F-EC6579FDFC55}"/>
          </ac:spMkLst>
        </pc:spChg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20" creationId="{DD94F058-1E1E-FCAB-C8F3-9D3C0CCE156E}"/>
          </ac:spMkLst>
        </pc:spChg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21" creationId="{0334C007-444E-DB4D-8809-033CE538C1DE}"/>
          </ac:spMkLst>
        </pc:spChg>
        <pc:spChg chg="del">
          <ac:chgData name="Chow, Sue" userId="53962acd-d136-419b-a858-7a675b7ae311" providerId="ADAL" clId="{ED8F2EA1-91D2-400E-92D1-0A56721253AD}" dt="2025-03-09T02:20:50.831" v="22" actId="478"/>
          <ac:spMkLst>
            <pc:docMk/>
            <pc:sldMk cId="1595627448" sldId="2147479600"/>
            <ac:spMk id="22" creationId="{B9B0438E-599E-028F-53D5-F7CE2C8919AD}"/>
          </ac:spMkLst>
        </pc:spChg>
        <pc:picChg chg="add mod">
          <ac:chgData name="Chow, Sue" userId="53962acd-d136-419b-a858-7a675b7ae311" providerId="ADAL" clId="{ED8F2EA1-91D2-400E-92D1-0A56721253AD}" dt="2025-03-09T02:21:00.307" v="31" actId="1036"/>
          <ac:picMkLst>
            <pc:docMk/>
            <pc:sldMk cId="1595627448" sldId="2147479600"/>
            <ac:picMk id="23" creationId="{AAFBDBF3-3ACB-7AB7-F5A8-9E625920E5FD}"/>
          </ac:picMkLst>
        </pc:picChg>
      </pc:sldChg>
      <pc:sldChg chg="addSp delSp modSp mod">
        <pc:chgData name="Chow, Sue" userId="53962acd-d136-419b-a858-7a675b7ae311" providerId="ADAL" clId="{ED8F2EA1-91D2-400E-92D1-0A56721253AD}" dt="2025-03-09T02:22:26.266" v="35"/>
        <pc:sldMkLst>
          <pc:docMk/>
          <pc:sldMk cId="906136449" sldId="2147479604"/>
        </pc:sldMkLst>
        <pc:spChg chg="add mod">
          <ac:chgData name="Chow, Sue" userId="53962acd-d136-419b-a858-7a675b7ae311" providerId="ADAL" clId="{ED8F2EA1-91D2-400E-92D1-0A56721253AD}" dt="2025-03-09T02:22:26.266" v="35"/>
          <ac:spMkLst>
            <pc:docMk/>
            <pc:sldMk cId="906136449" sldId="2147479604"/>
            <ac:spMk id="6" creationId="{A05A0B7C-13AE-A2A7-6768-9E2A186BE1D8}"/>
          </ac:spMkLst>
        </pc:spChg>
        <pc:grpChg chg="del">
          <ac:chgData name="Chow, Sue" userId="53962acd-d136-419b-a858-7a675b7ae311" providerId="ADAL" clId="{ED8F2EA1-91D2-400E-92D1-0A56721253AD}" dt="2025-03-09T02:21:45.874" v="32" actId="478"/>
          <ac:grpSpMkLst>
            <pc:docMk/>
            <pc:sldMk cId="906136449" sldId="2147479604"/>
            <ac:grpSpMk id="2" creationId="{6F300019-018D-A291-5CD1-775546B80664}"/>
          </ac:grpSpMkLst>
        </pc:grpChg>
        <pc:picChg chg="add mod">
          <ac:chgData name="Chow, Sue" userId="53962acd-d136-419b-a858-7a675b7ae311" providerId="ADAL" clId="{ED8F2EA1-91D2-400E-92D1-0A56721253AD}" dt="2025-03-09T02:21:54.424" v="34" actId="1076"/>
          <ac:picMkLst>
            <pc:docMk/>
            <pc:sldMk cId="906136449" sldId="2147479604"/>
            <ac:picMk id="4" creationId="{A73DCC78-23A6-A901-022D-494150FD53E3}"/>
          </ac:picMkLst>
        </pc:picChg>
      </pc:sldChg>
      <pc:sldChg chg="addSp delSp modSp mod">
        <pc:chgData name="Chow, Sue" userId="53962acd-d136-419b-a858-7a675b7ae311" providerId="ADAL" clId="{ED8F2EA1-91D2-400E-92D1-0A56721253AD}" dt="2025-03-09T02:36:14.087" v="57" actId="1036"/>
        <pc:sldMkLst>
          <pc:docMk/>
          <pc:sldMk cId="3212180783" sldId="2147479626"/>
        </pc:sldMkLst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5" creationId="{70D9B345-0BEE-7468-8DFB-F7A88B9125AE}"/>
          </ac:spMkLst>
        </pc:spChg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13" creationId="{D765F634-361F-B4A1-CAAB-B18A3FB2238C}"/>
          </ac:spMkLst>
        </pc:spChg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17" creationId="{D579905D-3096-F516-8A7F-CA9CE6924140}"/>
          </ac:spMkLst>
        </pc:spChg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18" creationId="{057BF282-E57E-C8D0-8FCF-004C462BBEF7}"/>
          </ac:spMkLst>
        </pc:spChg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20" creationId="{D2E06C67-5172-96D1-18FE-97CF2E4D245E}"/>
          </ac:spMkLst>
        </pc:spChg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21" creationId="{EDE05B63-BDB9-B771-893C-F0CD1E607862}"/>
          </ac:spMkLst>
        </pc:spChg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24" creationId="{CB319F19-66EC-8EC7-B733-C0AF502C880B}"/>
          </ac:spMkLst>
        </pc:spChg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39" creationId="{0613F828-D0F0-0291-5DCF-C9A39BAC25D0}"/>
          </ac:spMkLst>
        </pc:spChg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48" creationId="{B01ED04E-6828-B8D3-AEAC-9F0566C46B34}"/>
          </ac:spMkLst>
        </pc:spChg>
        <pc:spChg chg="del">
          <ac:chgData name="Chow, Sue" userId="53962acd-d136-419b-a858-7a675b7ae311" providerId="ADAL" clId="{ED8F2EA1-91D2-400E-92D1-0A56721253AD}" dt="2025-03-09T02:36:05.983" v="53" actId="478"/>
          <ac:spMkLst>
            <pc:docMk/>
            <pc:sldMk cId="3212180783" sldId="2147479626"/>
            <ac:spMk id="56" creationId="{3146D8C0-B2A6-F932-1613-7F75F605CC65}"/>
          </ac:spMkLst>
        </pc:spChg>
        <pc:picChg chg="add mod">
          <ac:chgData name="Chow, Sue" userId="53962acd-d136-419b-a858-7a675b7ae311" providerId="ADAL" clId="{ED8F2EA1-91D2-400E-92D1-0A56721253AD}" dt="2025-03-09T02:36:14.087" v="57" actId="1036"/>
          <ac:picMkLst>
            <pc:docMk/>
            <pc:sldMk cId="3212180783" sldId="2147479626"/>
            <ac:picMk id="6" creationId="{13B7CD09-4DB0-C9F1-6231-0F5498F47ADA}"/>
          </ac:picMkLst>
        </pc:picChg>
      </pc:sldChg>
      <pc:sldChg chg="addSp delSp modSp mod">
        <pc:chgData name="Chow, Sue" userId="53962acd-d136-419b-a858-7a675b7ae311" providerId="ADAL" clId="{ED8F2EA1-91D2-400E-92D1-0A56721253AD}" dt="2025-03-09T02:19:48.903" v="18" actId="1076"/>
        <pc:sldMkLst>
          <pc:docMk/>
          <pc:sldMk cId="1618812732" sldId="2147479639"/>
        </pc:sldMkLst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3" creationId="{522B4B69-B17E-CBA5-BB18-8F2C501F1450}"/>
          </ac:spMkLst>
        </pc:spChg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8" creationId="{4C02DDEA-F044-FC9B-E484-3EA8BE7CB77D}"/>
          </ac:spMkLst>
        </pc:spChg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9" creationId="{F2CF34B8-BB37-EECD-3E4C-18DE120AC00C}"/>
          </ac:spMkLst>
        </pc:spChg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10" creationId="{396991D9-30DB-AFD9-915B-A4AFF4E0C4AB}"/>
          </ac:spMkLst>
        </pc:spChg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11" creationId="{51DCFA16-C5C4-3CD7-3531-602FAC186375}"/>
          </ac:spMkLst>
        </pc:spChg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12" creationId="{EC89E8CB-5426-B572-56CF-C3753911CE48}"/>
          </ac:spMkLst>
        </pc:spChg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15" creationId="{1ACE7DB6-88ED-29ED-8831-2AC0AA130D92}"/>
          </ac:spMkLst>
        </pc:spChg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16" creationId="{B4AA25E4-2C10-D7E7-1E58-FFA02DE4E218}"/>
          </ac:spMkLst>
        </pc:spChg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17" creationId="{7546A434-7FA2-FAC9-66E4-CB0003564720}"/>
          </ac:spMkLst>
        </pc:spChg>
        <pc:spChg chg="del">
          <ac:chgData name="Chow, Sue" userId="53962acd-d136-419b-a858-7a675b7ae311" providerId="ADAL" clId="{ED8F2EA1-91D2-400E-92D1-0A56721253AD}" dt="2025-03-09T02:19:42.134" v="16" actId="478"/>
          <ac:spMkLst>
            <pc:docMk/>
            <pc:sldMk cId="1618812732" sldId="2147479639"/>
            <ac:spMk id="20" creationId="{08B83A2F-0E40-A4EB-E9DF-00DADF25B903}"/>
          </ac:spMkLst>
        </pc:spChg>
        <pc:picChg chg="add mod">
          <ac:chgData name="Chow, Sue" userId="53962acd-d136-419b-a858-7a675b7ae311" providerId="ADAL" clId="{ED8F2EA1-91D2-400E-92D1-0A56721253AD}" dt="2025-03-09T02:19:48.903" v="18" actId="1076"/>
          <ac:picMkLst>
            <pc:docMk/>
            <pc:sldMk cId="1618812732" sldId="2147479639"/>
            <ac:picMk id="5" creationId="{A035FC84-5EE6-AA86-9040-4AF57FDFBED9}"/>
          </ac:picMkLst>
        </pc:picChg>
      </pc:sldChg>
      <pc:sldChg chg="addSp delSp modSp mod">
        <pc:chgData name="Chow, Sue" userId="53962acd-d136-419b-a858-7a675b7ae311" providerId="ADAL" clId="{ED8F2EA1-91D2-400E-92D1-0A56721253AD}" dt="2025-03-08T22:01:31.498" v="15" actId="1036"/>
        <pc:sldMkLst>
          <pc:docMk/>
          <pc:sldMk cId="2612983233" sldId="2147479642"/>
        </pc:sldMkLst>
        <pc:spChg chg="del">
          <ac:chgData name="Chow, Sue" userId="53962acd-d136-419b-a858-7a675b7ae311" providerId="ADAL" clId="{ED8F2EA1-91D2-400E-92D1-0A56721253AD}" dt="2025-03-08T22:01:05.777" v="0" actId="478"/>
          <ac:spMkLst>
            <pc:docMk/>
            <pc:sldMk cId="2612983233" sldId="2147479642"/>
            <ac:spMk id="2" creationId="{84A339E5-42CF-3B7F-9DF0-5AC404353B73}"/>
          </ac:spMkLst>
        </pc:spChg>
        <pc:spChg chg="add mod">
          <ac:chgData name="Chow, Sue" userId="53962acd-d136-419b-a858-7a675b7ae311" providerId="ADAL" clId="{ED8F2EA1-91D2-400E-92D1-0A56721253AD}" dt="2025-03-08T22:01:08.492" v="1"/>
          <ac:spMkLst>
            <pc:docMk/>
            <pc:sldMk cId="2612983233" sldId="2147479642"/>
            <ac:spMk id="3" creationId="{C19680EB-AA15-8478-BA6C-5223182F2B74}"/>
          </ac:spMkLst>
        </pc:spChg>
        <pc:spChg chg="del">
          <ac:chgData name="Chow, Sue" userId="53962acd-d136-419b-a858-7a675b7ae311" providerId="ADAL" clId="{ED8F2EA1-91D2-400E-92D1-0A56721253AD}" dt="2025-03-08T22:01:05.777" v="0" actId="478"/>
          <ac:spMkLst>
            <pc:docMk/>
            <pc:sldMk cId="2612983233" sldId="2147479642"/>
            <ac:spMk id="5" creationId="{46A32E05-1125-9D66-A448-135D53893BB4}"/>
          </ac:spMkLst>
        </pc:spChg>
        <pc:spChg chg="del">
          <ac:chgData name="Chow, Sue" userId="53962acd-d136-419b-a858-7a675b7ae311" providerId="ADAL" clId="{ED8F2EA1-91D2-400E-92D1-0A56721253AD}" dt="2025-03-08T22:01:05.777" v="0" actId="478"/>
          <ac:spMkLst>
            <pc:docMk/>
            <pc:sldMk cId="2612983233" sldId="2147479642"/>
            <ac:spMk id="8" creationId="{07C51207-D265-E592-365A-6406C762A1BC}"/>
          </ac:spMkLst>
        </pc:spChg>
        <pc:spChg chg="add mod">
          <ac:chgData name="Chow, Sue" userId="53962acd-d136-419b-a858-7a675b7ae311" providerId="ADAL" clId="{ED8F2EA1-91D2-400E-92D1-0A56721253AD}" dt="2025-03-08T22:01:08.492" v="1"/>
          <ac:spMkLst>
            <pc:docMk/>
            <pc:sldMk cId="2612983233" sldId="2147479642"/>
            <ac:spMk id="10" creationId="{83A8F44F-6B69-E236-6AEA-CA9B3784FE78}"/>
          </ac:spMkLst>
        </pc:spChg>
        <pc:spChg chg="del">
          <ac:chgData name="Chow, Sue" userId="53962acd-d136-419b-a858-7a675b7ae311" providerId="ADAL" clId="{ED8F2EA1-91D2-400E-92D1-0A56721253AD}" dt="2025-03-08T22:01:05.777" v="0" actId="478"/>
          <ac:spMkLst>
            <pc:docMk/>
            <pc:sldMk cId="2612983233" sldId="2147479642"/>
            <ac:spMk id="12" creationId="{51A028E9-A513-91A0-234F-68B106148103}"/>
          </ac:spMkLst>
        </pc:spChg>
        <pc:spChg chg="add mod">
          <ac:chgData name="Chow, Sue" userId="53962acd-d136-419b-a858-7a675b7ae311" providerId="ADAL" clId="{ED8F2EA1-91D2-400E-92D1-0A56721253AD}" dt="2025-03-08T22:01:08.492" v="1"/>
          <ac:spMkLst>
            <pc:docMk/>
            <pc:sldMk cId="2612983233" sldId="2147479642"/>
            <ac:spMk id="16" creationId="{439D67E4-C30D-9A52-A1EB-6D5E5BA123F8}"/>
          </ac:spMkLst>
        </pc:spChg>
        <pc:spChg chg="add mod">
          <ac:chgData name="Chow, Sue" userId="53962acd-d136-419b-a858-7a675b7ae311" providerId="ADAL" clId="{ED8F2EA1-91D2-400E-92D1-0A56721253AD}" dt="2025-03-08T22:01:08.492" v="1"/>
          <ac:spMkLst>
            <pc:docMk/>
            <pc:sldMk cId="2612983233" sldId="2147479642"/>
            <ac:spMk id="18" creationId="{B85FD862-2E81-9863-8199-2C87EA669BF1}"/>
          </ac:spMkLst>
        </pc:spChg>
        <pc:spChg chg="add mod">
          <ac:chgData name="Chow, Sue" userId="53962acd-d136-419b-a858-7a675b7ae311" providerId="ADAL" clId="{ED8F2EA1-91D2-400E-92D1-0A56721253AD}" dt="2025-03-08T22:01:08.492" v="1"/>
          <ac:spMkLst>
            <pc:docMk/>
            <pc:sldMk cId="2612983233" sldId="2147479642"/>
            <ac:spMk id="20" creationId="{83FBCBF0-7432-66DB-9102-C89B35DED915}"/>
          </ac:spMkLst>
        </pc:spChg>
        <pc:spChg chg="add mod">
          <ac:chgData name="Chow, Sue" userId="53962acd-d136-419b-a858-7a675b7ae311" providerId="ADAL" clId="{ED8F2EA1-91D2-400E-92D1-0A56721253AD}" dt="2025-03-08T22:01:08.492" v="1"/>
          <ac:spMkLst>
            <pc:docMk/>
            <pc:sldMk cId="2612983233" sldId="2147479642"/>
            <ac:spMk id="21" creationId="{4A0119EB-6CA7-3FB8-02BB-1E68343D0141}"/>
          </ac:spMkLst>
        </pc:spChg>
        <pc:spChg chg="mod">
          <ac:chgData name="Chow, Sue" userId="53962acd-d136-419b-a858-7a675b7ae311" providerId="ADAL" clId="{ED8F2EA1-91D2-400E-92D1-0A56721253AD}" dt="2025-03-08T22:01:08.492" v="1"/>
          <ac:spMkLst>
            <pc:docMk/>
            <pc:sldMk cId="2612983233" sldId="2147479642"/>
            <ac:spMk id="23" creationId="{86B69B29-4350-2BBF-034E-7BCFBBBB4CF1}"/>
          </ac:spMkLst>
        </pc:spChg>
        <pc:spChg chg="mod">
          <ac:chgData name="Chow, Sue" userId="53962acd-d136-419b-a858-7a675b7ae311" providerId="ADAL" clId="{ED8F2EA1-91D2-400E-92D1-0A56721253AD}" dt="2025-03-08T22:01:08.492" v="1"/>
          <ac:spMkLst>
            <pc:docMk/>
            <pc:sldMk cId="2612983233" sldId="2147479642"/>
            <ac:spMk id="24" creationId="{80461F37-E360-D38B-C9F7-A7E93A334236}"/>
          </ac:spMkLst>
        </pc:spChg>
        <pc:spChg chg="mod">
          <ac:chgData name="Chow, Sue" userId="53962acd-d136-419b-a858-7a675b7ae311" providerId="ADAL" clId="{ED8F2EA1-91D2-400E-92D1-0A56721253AD}" dt="2025-03-08T22:01:08.492" v="1"/>
          <ac:spMkLst>
            <pc:docMk/>
            <pc:sldMk cId="2612983233" sldId="2147479642"/>
            <ac:spMk id="25" creationId="{8E20AB72-FB59-EC75-0BA1-88789D2C25FD}"/>
          </ac:spMkLst>
        </pc:spChg>
        <pc:spChg chg="del">
          <ac:chgData name="Chow, Sue" userId="53962acd-d136-419b-a858-7a675b7ae311" providerId="ADAL" clId="{ED8F2EA1-91D2-400E-92D1-0A56721253AD}" dt="2025-03-08T22:01:05.777" v="0" actId="478"/>
          <ac:spMkLst>
            <pc:docMk/>
            <pc:sldMk cId="2612983233" sldId="2147479642"/>
            <ac:spMk id="26" creationId="{1522452A-2A2E-AF26-59E8-86A59BD7C794}"/>
          </ac:spMkLst>
        </pc:spChg>
        <pc:spChg chg="del">
          <ac:chgData name="Chow, Sue" userId="53962acd-d136-419b-a858-7a675b7ae311" providerId="ADAL" clId="{ED8F2EA1-91D2-400E-92D1-0A56721253AD}" dt="2025-03-08T22:01:05.777" v="0" actId="478"/>
          <ac:spMkLst>
            <pc:docMk/>
            <pc:sldMk cId="2612983233" sldId="2147479642"/>
            <ac:spMk id="27" creationId="{DFB2C799-5680-C37C-71BF-BF59873CABC5}"/>
          </ac:spMkLst>
        </pc:spChg>
        <pc:grpChg chg="del">
          <ac:chgData name="Chow, Sue" userId="53962acd-d136-419b-a858-7a675b7ae311" providerId="ADAL" clId="{ED8F2EA1-91D2-400E-92D1-0A56721253AD}" dt="2025-03-08T22:01:05.777" v="0" actId="478"/>
          <ac:grpSpMkLst>
            <pc:docMk/>
            <pc:sldMk cId="2612983233" sldId="2147479642"/>
            <ac:grpSpMk id="17" creationId="{E9504300-7211-7E8E-6D91-38CBB13A528D}"/>
          </ac:grpSpMkLst>
        </pc:grpChg>
        <pc:graphicFrameChg chg="add mod">
          <ac:chgData name="Chow, Sue" userId="53962acd-d136-419b-a858-7a675b7ae311" providerId="ADAL" clId="{ED8F2EA1-91D2-400E-92D1-0A56721253AD}" dt="2025-03-08T22:01:08.492" v="1"/>
          <ac:graphicFrameMkLst>
            <pc:docMk/>
            <pc:sldMk cId="2612983233" sldId="2147479642"/>
            <ac:graphicFrameMk id="6" creationId="{26E68083-8798-16C9-8AA3-0E92E9144C18}"/>
          </ac:graphicFrameMkLst>
        </pc:graphicFrameChg>
        <pc:graphicFrameChg chg="del">
          <ac:chgData name="Chow, Sue" userId="53962acd-d136-419b-a858-7a675b7ae311" providerId="ADAL" clId="{ED8F2EA1-91D2-400E-92D1-0A56721253AD}" dt="2025-03-08T22:01:05.777" v="0" actId="478"/>
          <ac:graphicFrameMkLst>
            <pc:docMk/>
            <pc:sldMk cId="2612983233" sldId="2147479642"/>
            <ac:graphicFrameMk id="11" creationId="{752A6209-25E5-7000-4D47-EE2D055E43BE}"/>
          </ac:graphicFrameMkLst>
        </pc:graphicFrameChg>
        <pc:graphicFrameChg chg="del">
          <ac:chgData name="Chow, Sue" userId="53962acd-d136-419b-a858-7a675b7ae311" providerId="ADAL" clId="{ED8F2EA1-91D2-400E-92D1-0A56721253AD}" dt="2025-03-08T22:01:05.777" v="0" actId="478"/>
          <ac:graphicFrameMkLst>
            <pc:docMk/>
            <pc:sldMk cId="2612983233" sldId="2147479642"/>
            <ac:graphicFrameMk id="13" creationId="{2FD2FC1B-C5F7-E00B-20B2-B49F1632F2EB}"/>
          </ac:graphicFrameMkLst>
        </pc:graphicFrameChg>
        <pc:picChg chg="add mod">
          <ac:chgData name="Chow, Sue" userId="53962acd-d136-419b-a858-7a675b7ae311" providerId="ADAL" clId="{ED8F2EA1-91D2-400E-92D1-0A56721253AD}" dt="2025-03-08T22:01:31.498" v="15" actId="1036"/>
          <ac:picMkLst>
            <pc:docMk/>
            <pc:sldMk cId="2612983233" sldId="2147479642"/>
            <ac:picMk id="29" creationId="{D00A1E11-2DA9-DE2D-558B-DEA42245B1AA}"/>
          </ac:picMkLst>
        </pc:picChg>
        <pc:cxnChg chg="del">
          <ac:chgData name="Chow, Sue" userId="53962acd-d136-419b-a858-7a675b7ae311" providerId="ADAL" clId="{ED8F2EA1-91D2-400E-92D1-0A56721253AD}" dt="2025-03-08T22:01:05.777" v="0" actId="478"/>
          <ac:cxnSpMkLst>
            <pc:docMk/>
            <pc:sldMk cId="2612983233" sldId="2147479642"/>
            <ac:cxnSpMk id="14" creationId="{AEDF3E69-A1F0-FD34-2F4C-C496205D7DAF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EOA (</a:t>
            </a:r>
            <a:r>
              <a:rPr lang="en-US" b="1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baseline="300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c:rich>
      </c:tx>
      <c:layout>
        <c:manualLayout>
          <c:xMode val="edge"/>
          <c:yMode val="edge"/>
          <c:x val="0.29340538962327017"/>
          <c:y val="1.76521034496657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6210376613422642E-2"/>
          <c:y val="0.14165813018356799"/>
          <c:w val="0.8549815379862854"/>
          <c:h val="0.809798585329851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B1-43CB-B16C-E51B072D9B5B}"/>
              </c:ext>
            </c:extLst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B1-43CB-B16C-E51B072D9B5B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B1-43CB-B16C-E51B072D9B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CB1-43CB-B16C-E51B072D9B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'Hahn data figs'!$B$3:$B$6</c:f>
              <c:numCache>
                <c:formatCode>General</c:formatCode>
                <c:ptCount val="4"/>
                <c:pt idx="0">
                  <c:v>1.41</c:v>
                </c:pt>
                <c:pt idx="1">
                  <c:v>1.58</c:v>
                </c:pt>
                <c:pt idx="2">
                  <c:v>1.66</c:v>
                </c:pt>
                <c:pt idx="3">
                  <c:v>1.82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CB1-43CB-B16C-E51B072D9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overlap val="-27"/>
        <c:axId val="1165606320"/>
        <c:axId val="972320960"/>
      </c:barChart>
      <c:catAx>
        <c:axId val="1165606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2320960"/>
        <c:crosses val="autoZero"/>
        <c:auto val="1"/>
        <c:lblAlgn val="ctr"/>
        <c:lblOffset val="100"/>
        <c:noMultiLvlLbl val="0"/>
      </c:catAx>
      <c:valAx>
        <c:axId val="972320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6560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85000"/>
        <a:alpha val="50000"/>
      </a:schemeClr>
    </a:solidFill>
    <a:ln w="12700">
      <a:solidFill>
        <a:srgbClr val="C00000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</a:t>
            </a:r>
          </a:p>
        </c:rich>
      </c:tx>
      <c:layout>
        <c:manualLayout>
          <c:xMode val="edge"/>
          <c:yMode val="edge"/>
          <c:x val="0.39007128186398443"/>
          <c:y val="8.826051724832896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8395044943438306E-2"/>
          <c:y val="0.12504882127036768"/>
          <c:w val="0.84124459161173948"/>
          <c:h val="0.8322977200987963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49-4616-8D82-15B8DD07DE94}"/>
              </c:ext>
            </c:extLst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49-4616-8D82-15B8DD07DE94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49-4616-8D82-15B8DD07DE9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49-4616-8D82-15B8DD07DE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'Hahn data figs'!$S$3:$S$6</c:f>
              <c:numCache>
                <c:formatCode>General</c:formatCode>
                <c:ptCount val="4"/>
                <c:pt idx="0">
                  <c:v>0.43</c:v>
                </c:pt>
                <c:pt idx="1">
                  <c:v>0.44</c:v>
                </c:pt>
                <c:pt idx="2">
                  <c:v>0.61</c:v>
                </c:pt>
                <c:pt idx="3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49-4616-8D82-15B8DD07D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overlap val="-27"/>
        <c:axId val="1220872896"/>
        <c:axId val="1220874336"/>
      </c:barChart>
      <c:catAx>
        <c:axId val="12208728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20874336"/>
        <c:crosses val="autoZero"/>
        <c:auto val="1"/>
        <c:lblAlgn val="ctr"/>
        <c:lblOffset val="100"/>
        <c:noMultiLvlLbl val="0"/>
      </c:catAx>
      <c:valAx>
        <c:axId val="1220874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087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85000"/>
        <a:alpha val="50000"/>
      </a:schemeClr>
    </a:solidFill>
    <a:ln w="12700">
      <a:solidFill>
        <a:srgbClr val="C00000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22912131306157E-2"/>
          <c:y val="0.13437645575481671"/>
          <c:w val="0.86675875816364889"/>
          <c:h val="0.82576898722701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6C-478B-9BF1-B18B6E381942}"/>
              </c:ext>
            </c:extLst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6C-478B-9BF1-B18B6E381942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6C-478B-9BF1-B18B6E3819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6C-478B-9BF1-B18B6E3819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'Hahn data figs'!$J$3:$J$6</c:f>
              <c:numCache>
                <c:formatCode>General</c:formatCode>
                <c:ptCount val="4"/>
                <c:pt idx="0" formatCode="0.0">
                  <c:v>14</c:v>
                </c:pt>
                <c:pt idx="1">
                  <c:v>11.9</c:v>
                </c:pt>
                <c:pt idx="2">
                  <c:v>7.9</c:v>
                </c:pt>
                <c:pt idx="3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6C-478B-9BF1-B18B6E381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overlap val="-27"/>
        <c:axId val="920393360"/>
        <c:axId val="920393840"/>
      </c:barChart>
      <c:catAx>
        <c:axId val="920393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0393840"/>
        <c:crosses val="autoZero"/>
        <c:auto val="1"/>
        <c:lblAlgn val="ctr"/>
        <c:lblOffset val="100"/>
        <c:noMultiLvlLbl val="0"/>
      </c:catAx>
      <c:valAx>
        <c:axId val="92039384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92039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85000"/>
        <a:alpha val="50000"/>
      </a:schemeClr>
    </a:solidFill>
    <a:ln w="12700">
      <a:solidFill>
        <a:srgbClr val="C00000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141074984548048"/>
          <c:y val="0.21382557116667417"/>
          <c:w val="0.80858925015451966"/>
          <c:h val="0.713662610110756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20 mm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Sheet1!$C$3:$D$3</c:f>
              <c:numCache>
                <c:formatCode>General</c:formatCode>
                <c:ptCount val="2"/>
              </c:numCache>
            </c:numRef>
          </c:cat>
          <c:val>
            <c:numRef>
              <c:f>Sheet1!$C$4:$D$4</c:f>
              <c:numCache>
                <c:formatCode>0.0%</c:formatCode>
                <c:ptCount val="2"/>
                <c:pt idx="1">
                  <c:v>7.9000000000000001E-2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D4-448F-B744-EC444D7B6C86}"/>
            </c:ext>
          </c:extLst>
        </c:ser>
        <c:ser>
          <c:idx val="1"/>
          <c:order val="1"/>
          <c:tx>
            <c:strRef>
              <c:f>Sheet1!$B$5</c:f>
              <c:strCache>
                <c:ptCount val="1"/>
                <c:pt idx="0">
                  <c:v>23 mm</c:v>
                </c:pt>
              </c:strCache>
            </c:strRef>
          </c:tx>
          <c:spPr>
            <a:solidFill>
              <a:srgbClr val="ED002A"/>
            </a:solidFill>
            <a:ln w="127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D4-448F-B744-EC444D7B6C86}"/>
              </c:ext>
            </c:extLst>
          </c:dPt>
          <c:dPt>
            <c:idx val="1"/>
            <c:invertIfNegative val="0"/>
            <c:bubble3D val="0"/>
            <c:spPr>
              <a:solidFill>
                <a:srgbClr val="ED002A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D4-448F-B744-EC444D7B6C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Sheet1!$C$3:$D$3</c:f>
              <c:numCache>
                <c:formatCode>General</c:formatCode>
                <c:ptCount val="2"/>
              </c:numCache>
            </c:numRef>
          </c:cat>
          <c:val>
            <c:numRef>
              <c:f>Sheet1!$C$5:$D$5</c:f>
              <c:numCache>
                <c:formatCode>0.0%</c:formatCode>
                <c:ptCount val="2"/>
                <c:pt idx="0">
                  <c:v>2.3E-2</c:v>
                </c:pt>
                <c:pt idx="1">
                  <c:v>0.90100000000000002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D4-448F-B744-EC444D7B6C86}"/>
            </c:ext>
          </c:extLst>
        </c:ser>
        <c:ser>
          <c:idx val="2"/>
          <c:order val="2"/>
          <c:tx>
            <c:strRef>
              <c:f>Sheet1!$B$6</c:f>
              <c:strCache>
                <c:ptCount val="1"/>
                <c:pt idx="0">
                  <c:v>26 mm </c:v>
                </c:pt>
              </c:strCache>
            </c:strRef>
          </c:tx>
          <c:spPr>
            <a:solidFill>
              <a:srgbClr val="1010EB"/>
            </a:solidFill>
            <a:ln w="12700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D4-448F-B744-EC444D7B6C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Sheet1!$C$3:$D$3</c:f>
              <c:numCache>
                <c:formatCode>General</c:formatCode>
                <c:ptCount val="2"/>
              </c:numCache>
            </c:numRef>
          </c:cat>
          <c:val>
            <c:numRef>
              <c:f>Sheet1!$C$6:$D$6</c:f>
              <c:numCache>
                <c:formatCode>0.0%</c:formatCode>
                <c:ptCount val="2"/>
                <c:pt idx="0">
                  <c:v>0.68899999999999995</c:v>
                </c:pt>
                <c:pt idx="1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D4-448F-B744-EC444D7B6C86}"/>
            </c:ext>
          </c:extLst>
        </c:ser>
        <c:ser>
          <c:idx val="3"/>
          <c:order val="3"/>
          <c:tx>
            <c:strRef>
              <c:f>Sheet1!$B$7</c:f>
              <c:strCache>
                <c:ptCount val="1"/>
                <c:pt idx="0">
                  <c:v>29 mm </c:v>
                </c:pt>
              </c:strCache>
            </c:strRef>
          </c:tx>
          <c:spPr>
            <a:solidFill>
              <a:srgbClr val="1010EB"/>
            </a:solidFill>
            <a:ln w="127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50000"/>
                </a:sysClr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3D4-448F-B744-EC444D7B6C86}"/>
              </c:ext>
            </c:extLst>
          </c:dPt>
          <c:dLbls>
            <c:dLbl>
              <c:idx val="0"/>
              <c:layout>
                <c:manualLayout>
                  <c:x val="7.5644514186824253E-3"/>
                  <c:y val="9.03213927510948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3D4-448F-B744-EC444D7B6C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Sheet1!$C$3:$D$3</c:f>
              <c:numCache>
                <c:formatCode>General</c:formatCode>
                <c:ptCount val="2"/>
              </c:numCache>
            </c:numRef>
          </c:cat>
          <c:val>
            <c:numRef>
              <c:f>Sheet1!$C$7:$D$7</c:f>
              <c:numCache>
                <c:formatCode>General</c:formatCode>
                <c:ptCount val="2"/>
                <c:pt idx="0" formatCode="0.0%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3D4-448F-B744-EC444D7B6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10"/>
        <c:axId val="402248208"/>
        <c:axId val="554087480"/>
      </c:barChart>
      <c:catAx>
        <c:axId val="40224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4087480"/>
        <c:crosses val="autoZero"/>
        <c:auto val="1"/>
        <c:lblAlgn val="ctr"/>
        <c:lblOffset val="100"/>
        <c:noMultiLvlLbl val="0"/>
      </c:catAx>
      <c:valAx>
        <c:axId val="554087480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Percentage of patients</a:t>
                </a:r>
              </a:p>
            </c:rich>
          </c:tx>
          <c:layout>
            <c:manualLayout>
              <c:xMode val="edge"/>
              <c:yMode val="edge"/>
              <c:x val="1.1143581196184801E-2"/>
              <c:y val="0.247132868908848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40224820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978027568805424E-2"/>
          <c:y val="2.8363869668323424E-2"/>
          <c:w val="0.88500510881132166"/>
          <c:h val="0.8967768329922359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x"/>
            <c:size val="9"/>
            <c:spPr>
              <a:solidFill>
                <a:srgbClr val="000099"/>
              </a:solidFill>
              <a:ln w="9525">
                <a:solidFill>
                  <a:srgbClr val="000099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Ref>
                <c:f>'Valve Function Composite'!$E$2:$E$12</c:f>
                <c:numCache>
                  <c:formatCode>General</c:formatCode>
                  <c:ptCount val="11"/>
                  <c:pt idx="0">
                    <c:v>6.5</c:v>
                  </c:pt>
                  <c:pt idx="1">
                    <c:v>6.0999999999999979</c:v>
                  </c:pt>
                  <c:pt idx="2">
                    <c:v>3.9000000000000004</c:v>
                  </c:pt>
                  <c:pt idx="3">
                    <c:v>5.0000000000000009</c:v>
                  </c:pt>
                  <c:pt idx="4">
                    <c:v>5.4</c:v>
                  </c:pt>
                  <c:pt idx="5">
                    <c:v>7.1999999999999993</c:v>
                  </c:pt>
                  <c:pt idx="6">
                    <c:v>7.3000000000000007</c:v>
                  </c:pt>
                  <c:pt idx="7">
                    <c:v>5.8000000000000007</c:v>
                  </c:pt>
                  <c:pt idx="8">
                    <c:v>6.0999999999999979</c:v>
                  </c:pt>
                  <c:pt idx="9">
                    <c:v>6.8999999999999986</c:v>
                  </c:pt>
                  <c:pt idx="10">
                    <c:v>0</c:v>
                  </c:pt>
                </c:numCache>
              </c:numRef>
            </c:plus>
            <c:minus>
              <c:numRef>
                <c:f>'Valve Function Composite'!$D$2:$D$12</c:f>
                <c:numCache>
                  <c:formatCode>General</c:formatCode>
                  <c:ptCount val="11"/>
                  <c:pt idx="0">
                    <c:v>6.6</c:v>
                  </c:pt>
                  <c:pt idx="1">
                    <c:v>6.2000000000000028</c:v>
                  </c:pt>
                  <c:pt idx="2">
                    <c:v>4.0000000000000018</c:v>
                  </c:pt>
                  <c:pt idx="3">
                    <c:v>5</c:v>
                  </c:pt>
                  <c:pt idx="4">
                    <c:v>5.4</c:v>
                  </c:pt>
                  <c:pt idx="5">
                    <c:v>7.1000000000000014</c:v>
                  </c:pt>
                  <c:pt idx="6">
                    <c:v>7.1999999999999957</c:v>
                  </c:pt>
                  <c:pt idx="7">
                    <c:v>5.8000000000000007</c:v>
                  </c:pt>
                  <c:pt idx="8">
                    <c:v>6.2000000000000028</c:v>
                  </c:pt>
                  <c:pt idx="9">
                    <c:v>6.8000000000000043</c:v>
                  </c:pt>
                  <c:pt idx="10">
                    <c:v>0</c:v>
                  </c:pt>
                </c:numCache>
              </c:numRef>
            </c:minus>
            <c:spPr>
              <a:noFill/>
              <a:ln w="28575" cap="flat" cmpd="sng" algn="ctr">
                <a:solidFill>
                  <a:srgbClr val="000099"/>
                </a:solidFill>
                <a:round/>
              </a:ln>
              <a:effectLst/>
            </c:spPr>
          </c:errBars>
          <c:xVal>
            <c:numRef>
              <c:f>'Valve Function Composite'!$A$2:$A$12</c:f>
              <c:numCache>
                <c:formatCode>General</c:formatCode>
                <c:ptCount val="11"/>
                <c:pt idx="0">
                  <c:v>-37.700000000000003</c:v>
                </c:pt>
                <c:pt idx="1">
                  <c:v>-29.9</c:v>
                </c:pt>
                <c:pt idx="2">
                  <c:v>-19.2</c:v>
                </c:pt>
                <c:pt idx="3" formatCode="0.0">
                  <c:v>-11.8</c:v>
                </c:pt>
                <c:pt idx="4">
                  <c:v>-13.6</c:v>
                </c:pt>
                <c:pt idx="5">
                  <c:v>-35.9</c:v>
                </c:pt>
                <c:pt idx="6">
                  <c:v>-36.1</c:v>
                </c:pt>
                <c:pt idx="7">
                  <c:v>-14.1</c:v>
                </c:pt>
                <c:pt idx="8">
                  <c:v>-11.7</c:v>
                </c:pt>
                <c:pt idx="9">
                  <c:v>-14.7</c:v>
                </c:pt>
              </c:numCache>
            </c:numRef>
          </c:xVal>
          <c:yVal>
            <c:numRef>
              <c:f>'Valve Function Composite'!$B$2:$B$12</c:f>
              <c:numCache>
                <c:formatCode>General</c:formatCode>
                <c:ptCount val="11"/>
                <c:pt idx="0">
                  <c:v>11</c:v>
                </c:pt>
                <c:pt idx="1">
                  <c:v>10</c:v>
                </c:pt>
                <c:pt idx="2">
                  <c:v>9</c:v>
                </c:pt>
                <c:pt idx="3">
                  <c:v>8</c:v>
                </c:pt>
                <c:pt idx="4">
                  <c:v>7</c:v>
                </c:pt>
                <c:pt idx="5">
                  <c:v>6</c:v>
                </c:pt>
                <c:pt idx="6">
                  <c:v>5</c:v>
                </c:pt>
                <c:pt idx="7">
                  <c:v>4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D0D-4465-B8F5-CD69D14AB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2577600"/>
        <c:axId val="792576160"/>
      </c:scatterChart>
      <c:valAx>
        <c:axId val="792577600"/>
        <c:scaling>
          <c:orientation val="minMax"/>
          <c:max val="50"/>
          <c:min val="-5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3C3C3C">
                <a:lumMod val="5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792576160"/>
        <c:crosses val="autoZero"/>
        <c:crossBetween val="midCat"/>
        <c:majorUnit val="10"/>
      </c:valAx>
      <c:valAx>
        <c:axId val="792576160"/>
        <c:scaling>
          <c:orientation val="minMax"/>
          <c:min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7925776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99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81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56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DFD89-7A4E-FA7E-30AE-197D780C1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E36B10-0409-AFAD-52A2-10A4B2484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2458DA-9750-849D-5966-9072D8225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4D984-5196-128A-F21E-5A66EDE31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39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A04A5-22CD-AF37-880F-378C91E20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2805C5-933D-79B5-EEB2-3BC545D4C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51551-1BAF-A409-D576-4C28951B9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1D82E-91E6-9CBD-F466-BDE366E8B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AB150-CA74-4946-9AA3-78F76651F4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95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26528-26D1-F660-ECAE-E5A2A6147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739C7-3640-423A-0CD8-80EEC6311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7B5D8-5CFC-FECF-879C-900570E2D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12305-8680-DC7C-F016-B504FD110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29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E189-20F0-773C-0DF6-40510237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335C4-AB11-447B-5EE1-0D2E10ABD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073E1-62D7-0A75-38E8-BC69AE66B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8F676-648C-D985-FCD4-B5653AA43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10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93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2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68F8D-12E1-F72D-6441-48F04DCFB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1B46A-B54E-F879-DAEA-F728AEDE6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C98B93-98BA-BAD0-5E05-6E00C0AC3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B548C-AD32-DF99-3D7C-7EAB736E3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AB150-CA74-4946-9AA3-78F76651F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867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0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53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24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02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F9C6C-3C30-6363-71E1-017F5608A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FD39B-9B0C-1D17-08B9-01CC9908F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7D9C3-F44E-C84D-5EF6-F3641D219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B374F-F4EC-EEB3-8CF1-117B036A3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AB150-CA74-4946-9AA3-78F76651F4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0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15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27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BA7B1-3A92-38A9-73AF-44861254C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F630B9-F941-C17C-33EA-688619176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B9A93-6347-D803-74BC-D2523138C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E45B2-B64E-E12F-0A68-1CF6E3312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AB150-CA74-4946-9AA3-78F76651F4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69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0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C016D-8B18-AAD9-3A6D-42A5E9B3C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5F539-B46D-B1FC-EF0F-C265B1576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D1566D-A01F-8D5B-1200-0D2381AD5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5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1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Picture 543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A1DB7AF9-9C53-AD6D-8CC9-D91E73009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5" name="Rectangle 544">
            <a:extLst>
              <a:ext uri="{FF2B5EF4-FFF2-40B4-BE49-F238E27FC236}">
                <a16:creationId xmlns:a16="http://schemas.microsoft.com/office/drawing/2014/main" id="{46C08E6B-5567-3FCC-BDE8-BF9CF742F7DD}"/>
              </a:ext>
            </a:extLst>
          </p:cNvPr>
          <p:cNvSpPr/>
          <p:nvPr userDrawn="1"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7" name="Graphic 546">
            <a:extLst>
              <a:ext uri="{FF2B5EF4-FFF2-40B4-BE49-F238E27FC236}">
                <a16:creationId xmlns:a16="http://schemas.microsoft.com/office/drawing/2014/main" id="{F4BB5B7F-B21A-4797-4508-C416129BD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12950" r="24835" b="-1676"/>
          <a:stretch/>
        </p:blipFill>
        <p:spPr>
          <a:xfrm>
            <a:off x="6392681" y="6215"/>
            <a:ext cx="5799317" cy="6845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320BAD-F264-0419-DC00-62AF98B3E7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346128"/>
            <a:ext cx="5413829" cy="1661993"/>
          </a:xfrm>
        </p:spPr>
        <p:txBody>
          <a:bodyPr wrap="square" anchor="b">
            <a:sp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388E26A-624C-1909-E5C8-BC31A8AEF5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4008121"/>
            <a:ext cx="5415169" cy="363176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555" name="Picture Placeholder 554">
            <a:extLst>
              <a:ext uri="{FF2B5EF4-FFF2-40B4-BE49-F238E27FC236}">
                <a16:creationId xmlns:a16="http://schemas.microsoft.com/office/drawing/2014/main" id="{B696E00D-B42B-8418-C8F5-D9096311B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5944" y="6214"/>
            <a:ext cx="4946055" cy="5981631"/>
          </a:xfrm>
          <a:custGeom>
            <a:avLst/>
            <a:gdLst>
              <a:gd name="connsiteX0" fmla="*/ 1550780 w 5111790"/>
              <a:gd name="connsiteY0" fmla="*/ 0 h 6182066"/>
              <a:gd name="connsiteX1" fmla="*/ 5111790 w 5111790"/>
              <a:gd name="connsiteY1" fmla="*/ 0 h 6182066"/>
              <a:gd name="connsiteX2" fmla="*/ 5111790 w 5111790"/>
              <a:gd name="connsiteY2" fmla="*/ 5682165 h 6182066"/>
              <a:gd name="connsiteX3" fmla="*/ 4955662 w 5111790"/>
              <a:gd name="connsiteY3" fmla="*/ 5777016 h 6182066"/>
              <a:gd name="connsiteX4" fmla="*/ 3355995 w 5111790"/>
              <a:gd name="connsiteY4" fmla="*/ 6182066 h 6182066"/>
              <a:gd name="connsiteX5" fmla="*/ 0 w 5111790"/>
              <a:gd name="connsiteY5" fmla="*/ 2826071 h 6182066"/>
              <a:gd name="connsiteX6" fmla="*/ 1479626 w 5111790"/>
              <a:gd name="connsiteY6" fmla="*/ 43227 h 618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1790" h="6182066">
                <a:moveTo>
                  <a:pt x="1550780" y="0"/>
                </a:moveTo>
                <a:lnTo>
                  <a:pt x="5111790" y="0"/>
                </a:lnTo>
                <a:lnTo>
                  <a:pt x="5111790" y="5682165"/>
                </a:lnTo>
                <a:lnTo>
                  <a:pt x="4955662" y="5777016"/>
                </a:lnTo>
                <a:cubicBezTo>
                  <a:pt x="4480140" y="6035335"/>
                  <a:pt x="3935203" y="6182066"/>
                  <a:pt x="3355995" y="6182066"/>
                </a:cubicBezTo>
                <a:cubicBezTo>
                  <a:pt x="1502530" y="6182066"/>
                  <a:pt x="0" y="4679536"/>
                  <a:pt x="0" y="2826071"/>
                </a:cubicBezTo>
                <a:cubicBezTo>
                  <a:pt x="0" y="1667656"/>
                  <a:pt x="586926" y="646324"/>
                  <a:pt x="1479626" y="4322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0" name="Text Placeholder 5">
            <a:extLst>
              <a:ext uri="{FF2B5EF4-FFF2-40B4-BE49-F238E27FC236}">
                <a16:creationId xmlns:a16="http://schemas.microsoft.com/office/drawing/2014/main" id="{F69A28CC-6A72-BD0A-8F00-52834D3BF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569908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551" name="Text Placeholder 5">
            <a:extLst>
              <a:ext uri="{FF2B5EF4-FFF2-40B4-BE49-F238E27FC236}">
                <a16:creationId xmlns:a16="http://schemas.microsoft.com/office/drawing/2014/main" id="{EF689E7B-9242-29A4-82A8-F3E2BC7273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864734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561" name="Graphic 560">
            <a:extLst>
              <a:ext uri="{FF2B5EF4-FFF2-40B4-BE49-F238E27FC236}">
                <a16:creationId xmlns:a16="http://schemas.microsoft.com/office/drawing/2014/main" id="{CC07BA6C-A749-0D8B-84DB-1C746D15B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7982" r="81294" b="-1676"/>
          <a:stretch/>
        </p:blipFill>
        <p:spPr>
          <a:xfrm rot="5400000">
            <a:off x="6078503" y="4287803"/>
            <a:ext cx="855550" cy="4284844"/>
          </a:xfrm>
          <a:prstGeom prst="rect">
            <a:avLst/>
          </a:prstGeom>
        </p:spPr>
      </p:pic>
      <p:sp>
        <p:nvSpPr>
          <p:cNvPr id="79" name="bk object 16">
            <a:extLst>
              <a:ext uri="{FF2B5EF4-FFF2-40B4-BE49-F238E27FC236}">
                <a16:creationId xmlns:a16="http://schemas.microsoft.com/office/drawing/2014/main" id="{5FD22F53-89EF-A340-1A0A-A6DB00D2A2D4}"/>
              </a:ext>
            </a:extLst>
          </p:cNvPr>
          <p:cNvSpPr/>
          <p:nvPr userDrawn="1"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8">
            <a:extLst>
              <a:ext uri="{FF2B5EF4-FFF2-40B4-BE49-F238E27FC236}">
                <a16:creationId xmlns:a16="http://schemas.microsoft.com/office/drawing/2014/main" id="{DEBC47CE-60F7-443C-8670-D60E805EF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4" y="474928"/>
            <a:ext cx="2151063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3990" y="1984868"/>
            <a:ext cx="9140031" cy="464230"/>
          </a:xfrm>
          <a:prstGeom prst="rect">
            <a:avLst/>
          </a:prstGeom>
        </p:spPr>
        <p:txBody>
          <a:bodyPr bIns="182880" anchor="b">
            <a:spAutoFit/>
          </a:bodyPr>
          <a:lstStyle>
            <a:lvl1pPr>
              <a:defRPr kumimoji="0" lang="en-US" sz="1833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400" smtClean="0"/>
            </a:lvl2pPr>
            <a:lvl3pPr>
              <a:defRPr lang="en-US" sz="20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93990" y="2458411"/>
            <a:ext cx="11002698" cy="2136483"/>
          </a:xfrm>
        </p:spPr>
        <p:txBody>
          <a:bodyPr anchor="b"/>
          <a:lstStyle>
            <a:lvl1pPr>
              <a:defRPr sz="7333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990" y="4604206"/>
            <a:ext cx="11002698" cy="395942"/>
          </a:xfrm>
          <a:prstGeom prst="rect">
            <a:avLst/>
          </a:prstGeom>
        </p:spPr>
        <p:txBody>
          <a:bodyPr tIns="36576">
            <a:spAutoFit/>
          </a:bodyPr>
          <a:lstStyle>
            <a:lvl1pPr>
              <a:spcBef>
                <a:spcPts val="0"/>
              </a:spcBef>
              <a:defRPr kumimoji="0" lang="en-US" sz="2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5930504"/>
            <a:ext cx="5382948" cy="205184"/>
          </a:xfrm>
          <a:prstGeom prst="rect">
            <a:avLst/>
          </a:prstGeom>
        </p:spPr>
        <p:txBody>
          <a:bodyPr rIns="13716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0" y="6176192"/>
            <a:ext cx="5382948" cy="205184"/>
          </a:xfrm>
          <a:prstGeom prst="rect">
            <a:avLst/>
          </a:prstGeom>
        </p:spPr>
        <p:txBody>
          <a:bodyPr rIns="13716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332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32D7D6A7-4A1B-4234-AB3F-9C66A46CC4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9">
            <a:extLst>
              <a:ext uri="{FF2B5EF4-FFF2-40B4-BE49-F238E27FC236}">
                <a16:creationId xmlns:a16="http://schemas.microsoft.com/office/drawing/2014/main" id="{D1C1AF5C-EE16-4399-A44F-05C37C5DB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4" y="601928"/>
            <a:ext cx="2151063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3990" y="1984868"/>
            <a:ext cx="9140031" cy="464230"/>
          </a:xfrm>
          <a:prstGeom prst="rect">
            <a:avLst/>
          </a:prstGeom>
        </p:spPr>
        <p:txBody>
          <a:bodyPr bIns="182880" anchor="b">
            <a:spAutoFit/>
          </a:bodyPr>
          <a:lstStyle>
            <a:lvl1pPr>
              <a:defRPr kumimoji="0" lang="en-US" sz="1833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400" smtClean="0"/>
            </a:lvl2pPr>
            <a:lvl3pPr>
              <a:defRPr lang="en-US" sz="20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93990" y="2535355"/>
            <a:ext cx="11002698" cy="2059538"/>
          </a:xfrm>
        </p:spPr>
        <p:txBody>
          <a:bodyPr anchor="b"/>
          <a:lstStyle>
            <a:lvl1pPr>
              <a:defRPr sz="7333" b="0" i="0">
                <a:solidFill>
                  <a:schemeClr val="bg1"/>
                </a:solidFill>
                <a:latin typeface="Avenir Next World Thin" panose="020B0303020202020204" pitchFamily="34" charset="0"/>
                <a:cs typeface="Avenir Next World Thin" panose="020B03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990" y="4604206"/>
            <a:ext cx="5243705" cy="395942"/>
          </a:xfrm>
          <a:prstGeom prst="rect">
            <a:avLst/>
          </a:prstGeom>
        </p:spPr>
        <p:txBody>
          <a:bodyPr tIns="36576">
            <a:spAutoFit/>
          </a:bodyPr>
          <a:lstStyle>
            <a:lvl1pPr>
              <a:spcBef>
                <a:spcPts val="0"/>
              </a:spcBef>
              <a:defRPr kumimoji="0" lang="en-US" sz="2333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0" y="6176192"/>
            <a:ext cx="5382948" cy="205184"/>
          </a:xfrm>
          <a:prstGeom prst="rect">
            <a:avLst/>
          </a:prstGeom>
        </p:spPr>
        <p:txBody>
          <a:bodyPr rIns="13716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143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Electric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8">
            <a:extLst>
              <a:ext uri="{FF2B5EF4-FFF2-40B4-BE49-F238E27FC236}">
                <a16:creationId xmlns:a16="http://schemas.microsoft.com/office/drawing/2014/main" id="{BC65F782-7531-4671-8187-D32B31902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4" y="474928"/>
            <a:ext cx="2151063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3990" y="1984868"/>
            <a:ext cx="9129448" cy="464230"/>
          </a:xfrm>
          <a:prstGeom prst="rect">
            <a:avLst/>
          </a:prstGeom>
        </p:spPr>
        <p:txBody>
          <a:bodyPr bIns="182880" anchor="b">
            <a:spAutoFit/>
          </a:bodyPr>
          <a:lstStyle>
            <a:lvl1pPr>
              <a:defRPr kumimoji="0" lang="en-US" sz="1833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400" smtClean="0"/>
            </a:lvl2pPr>
            <a:lvl3pPr>
              <a:defRPr lang="en-US" sz="20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93990" y="2458411"/>
            <a:ext cx="11002697" cy="2136483"/>
          </a:xfrm>
        </p:spPr>
        <p:txBody>
          <a:bodyPr anchor="b"/>
          <a:lstStyle>
            <a:lvl1pPr>
              <a:defRPr sz="7333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991" y="4604206"/>
            <a:ext cx="11002697" cy="395942"/>
          </a:xfrm>
          <a:prstGeom prst="rect">
            <a:avLst/>
          </a:prstGeom>
        </p:spPr>
        <p:txBody>
          <a:bodyPr tIns="36576">
            <a:spAutoFit/>
          </a:bodyPr>
          <a:lstStyle>
            <a:lvl1pPr>
              <a:spcBef>
                <a:spcPts val="0"/>
              </a:spcBef>
              <a:defRPr kumimoji="0" lang="en-US" sz="2333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1" y="5930504"/>
            <a:ext cx="5393530" cy="205184"/>
          </a:xfrm>
          <a:prstGeom prst="rect">
            <a:avLst/>
          </a:prstGeom>
        </p:spPr>
        <p:txBody>
          <a:bodyPr rIns="13716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02588" y="6176192"/>
            <a:ext cx="5393531" cy="205184"/>
          </a:xfrm>
          <a:prstGeom prst="rect">
            <a:avLst/>
          </a:prstGeom>
        </p:spPr>
        <p:txBody>
          <a:bodyPr rIns="13716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571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56012A0-9ECA-4F91-B830-389FFAB60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4" y="474928"/>
            <a:ext cx="2151063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0341" y="1961426"/>
            <a:ext cx="7262179" cy="496985"/>
          </a:xfrm>
          <a:prstGeom prst="rect">
            <a:avLst/>
          </a:prstGeom>
        </p:spPr>
        <p:txBody>
          <a:bodyPr bIns="237744" anchor="b">
            <a:spAutoFit/>
          </a:bodyPr>
          <a:lstStyle>
            <a:lvl1pPr>
              <a:defRPr kumimoji="0" lang="en-US" sz="1667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400" smtClean="0"/>
            </a:lvl2pPr>
            <a:lvl3pPr>
              <a:defRPr lang="en-US" sz="20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8592" y="2458411"/>
            <a:ext cx="7262179" cy="168507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8592" y="4143488"/>
            <a:ext cx="7263978" cy="363176"/>
          </a:xfrm>
          <a:prstGeom prst="rect">
            <a:avLst/>
          </a:prstGeom>
        </p:spPr>
        <p:txBody>
          <a:bodyPr tIns="54864">
            <a:spAutoFit/>
          </a:bodyPr>
          <a:lstStyle>
            <a:lvl1pPr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8592" y="5925437"/>
            <a:ext cx="5388929" cy="205184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98592" y="6176566"/>
            <a:ext cx="5388929" cy="205184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90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8">
            <a:extLst>
              <a:ext uri="{FF2B5EF4-FFF2-40B4-BE49-F238E27FC236}">
                <a16:creationId xmlns:a16="http://schemas.microsoft.com/office/drawing/2014/main" id="{81DCE5AB-4910-4EB5-9296-9FCB8E346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4" y="474928"/>
            <a:ext cx="2151063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0341" y="1961426"/>
            <a:ext cx="7262179" cy="496985"/>
          </a:xfrm>
          <a:prstGeom prst="rect">
            <a:avLst/>
          </a:prstGeom>
        </p:spPr>
        <p:txBody>
          <a:bodyPr bIns="237744" anchor="b">
            <a:spAutoFit/>
          </a:bodyPr>
          <a:lstStyle>
            <a:lvl1pPr>
              <a:defRPr kumimoji="0" lang="en-US" sz="1667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400" smtClean="0"/>
            </a:lvl2pPr>
            <a:lvl3pPr>
              <a:defRPr lang="en-US" sz="20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98592" y="2458411"/>
            <a:ext cx="7262179" cy="1685077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8592" y="4143488"/>
            <a:ext cx="7263978" cy="363176"/>
          </a:xfrm>
          <a:prstGeom prst="rect">
            <a:avLst/>
          </a:prstGeom>
        </p:spPr>
        <p:txBody>
          <a:bodyPr tIns="54864">
            <a:spAutoFit/>
          </a:bodyPr>
          <a:lstStyle>
            <a:lvl1pPr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8592" y="5925437"/>
            <a:ext cx="5388929" cy="205184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98592" y="6176566"/>
            <a:ext cx="5388929" cy="205184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354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ircula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0B81459-FA7B-4187-9849-65505241342C}"/>
              </a:ext>
            </a:extLst>
          </p:cNvPr>
          <p:cNvSpPr/>
          <p:nvPr userDrawn="1"/>
        </p:nvSpPr>
        <p:spPr>
          <a:xfrm>
            <a:off x="6659563" y="-1191949"/>
            <a:ext cx="9241896" cy="9241897"/>
          </a:xfrm>
          <a:prstGeom prst="ellipse">
            <a:avLst/>
          </a:prstGeom>
          <a:noFill/>
          <a:ln w="152400" cap="rnd">
            <a:solidFill>
              <a:schemeClr val="accent3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300" tIns="114300" rIns="114300" bIns="114300"/>
          <a:lstStyle/>
          <a:p>
            <a:pPr>
              <a:defRPr/>
            </a:pP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036677" y="1"/>
            <a:ext cx="5155323" cy="6857999"/>
          </a:xfrm>
          <a:custGeom>
            <a:avLst/>
            <a:gdLst>
              <a:gd name="connsiteX0" fmla="*/ 1940129 w 6186388"/>
              <a:gd name="connsiteY0" fmla="*/ 0 h 8229599"/>
              <a:gd name="connsiteX1" fmla="*/ 6186388 w 6186388"/>
              <a:gd name="connsiteY1" fmla="*/ 0 h 8229599"/>
              <a:gd name="connsiteX2" fmla="*/ 6186388 w 6186388"/>
              <a:gd name="connsiteY2" fmla="*/ 8229599 h 8229599"/>
              <a:gd name="connsiteX3" fmla="*/ 1963562 w 6186388"/>
              <a:gd name="connsiteY3" fmla="*/ 8229599 h 8229599"/>
              <a:gd name="connsiteX4" fmla="*/ 1926963 w 6186388"/>
              <a:gd name="connsiteY4" fmla="*/ 8200774 h 8229599"/>
              <a:gd name="connsiteX5" fmla="*/ 8711 w 6186388"/>
              <a:gd name="connsiteY5" fmla="*/ 4412567 h 8229599"/>
              <a:gd name="connsiteX6" fmla="*/ 0 w 6186388"/>
              <a:gd name="connsiteY6" fmla="*/ 4105608 h 8229599"/>
              <a:gd name="connsiteX7" fmla="*/ 0 w 6186388"/>
              <a:gd name="connsiteY7" fmla="*/ 4105536 h 8229599"/>
              <a:gd name="connsiteX8" fmla="*/ 8711 w 6186388"/>
              <a:gd name="connsiteY8" fmla="*/ 3798578 h 8229599"/>
              <a:gd name="connsiteX9" fmla="*/ 1926963 w 6186388"/>
              <a:gd name="connsiteY9" fmla="*/ 10370 h 822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86388" h="8229599">
                <a:moveTo>
                  <a:pt x="1940129" y="0"/>
                </a:moveTo>
                <a:lnTo>
                  <a:pt x="6186388" y="0"/>
                </a:lnTo>
                <a:lnTo>
                  <a:pt x="6186388" y="8229599"/>
                </a:lnTo>
                <a:lnTo>
                  <a:pt x="1963562" y="8229599"/>
                </a:lnTo>
                <a:lnTo>
                  <a:pt x="1926963" y="8200774"/>
                </a:lnTo>
                <a:cubicBezTo>
                  <a:pt x="823671" y="7288215"/>
                  <a:pt x="95431" y="5936458"/>
                  <a:pt x="8711" y="4412567"/>
                </a:cubicBezTo>
                <a:lnTo>
                  <a:pt x="0" y="4105608"/>
                </a:lnTo>
                <a:lnTo>
                  <a:pt x="0" y="4105536"/>
                </a:lnTo>
                <a:lnTo>
                  <a:pt x="8711" y="3798578"/>
                </a:lnTo>
                <a:cubicBezTo>
                  <a:pt x="95431" y="2274687"/>
                  <a:pt x="823671" y="922930"/>
                  <a:pt x="1926963" y="10370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98592" y="2458411"/>
            <a:ext cx="5960983" cy="1685077"/>
          </a:xfrm>
        </p:spPr>
        <p:txBody>
          <a:bodyPr anchor="b"/>
          <a:lstStyle>
            <a:lvl1pPr>
              <a:defRPr sz="6000" b="0" i="0">
                <a:solidFill>
                  <a:schemeClr val="tx2"/>
                </a:solidFill>
                <a:latin typeface="Avenir Next World Thin" panose="020B0303020202020204" pitchFamily="34" charset="0"/>
                <a:cs typeface="Avenir Next World Thin" panose="020B03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8592" y="4143488"/>
            <a:ext cx="5962458" cy="363176"/>
          </a:xfrm>
          <a:prstGeom prst="rect">
            <a:avLst/>
          </a:prstGeom>
        </p:spPr>
        <p:txBody>
          <a:bodyPr tIns="54864">
            <a:spAutoFit/>
          </a:bodyPr>
          <a:lstStyle>
            <a:lvl1pPr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860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ircula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7B073136-3B43-495E-87B1-17BC09122A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E969705-3907-4974-AECC-E58F365A8350}"/>
              </a:ext>
            </a:extLst>
          </p:cNvPr>
          <p:cNvSpPr/>
          <p:nvPr userDrawn="1"/>
        </p:nvSpPr>
        <p:spPr>
          <a:xfrm>
            <a:off x="6453188" y="1534584"/>
            <a:ext cx="3788833" cy="3788833"/>
          </a:xfrm>
          <a:prstGeom prst="ellipse">
            <a:avLst/>
          </a:prstGeom>
          <a:noFill/>
          <a:ln w="127000" cap="rnd">
            <a:solidFill>
              <a:schemeClr val="accent3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300" tIns="114300" rIns="114300" bIns="114300"/>
          <a:lstStyle/>
          <a:p>
            <a:pPr>
              <a:defRPr/>
            </a:pP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98592" y="2458411"/>
            <a:ext cx="5960983" cy="1685077"/>
          </a:xfrm>
        </p:spPr>
        <p:txBody>
          <a:bodyPr anchor="b"/>
          <a:lstStyle>
            <a:lvl1pPr>
              <a:defRPr sz="6000" b="0" i="0">
                <a:solidFill>
                  <a:schemeClr val="bg1"/>
                </a:solidFill>
                <a:latin typeface="Avenir Next World Thin" panose="020B0303020202020204" pitchFamily="34" charset="0"/>
                <a:cs typeface="Avenir Next World Thin" panose="020B03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8592" y="4143488"/>
            <a:ext cx="5962458" cy="363176"/>
          </a:xfrm>
          <a:prstGeom prst="rect">
            <a:avLst/>
          </a:prstGeom>
        </p:spPr>
        <p:txBody>
          <a:bodyPr tIns="54864">
            <a:spAutoFit/>
          </a:bodyPr>
          <a:lstStyle>
            <a:lvl1pPr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732674" y="1841693"/>
            <a:ext cx="3229363" cy="3174614"/>
          </a:xfrm>
          <a:prstGeom prst="ellipse">
            <a:avLst/>
          </a:prstGeom>
          <a:solidFill>
            <a:srgbClr val="C0C0C0"/>
          </a:solidFill>
        </p:spPr>
        <p:txBody>
          <a:bodyPr tIns="4572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97440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BD3B00C-04DA-4762-8CFC-E47E10C2B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6" r="13058" b="-29"/>
          <a:stretch>
            <a:fillRect/>
          </a:stretch>
        </p:blipFill>
        <p:spPr bwMode="auto">
          <a:xfrm>
            <a:off x="8084345" y="797720"/>
            <a:ext cx="4107656" cy="547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9">
            <a:extLst>
              <a:ext uri="{FF2B5EF4-FFF2-40B4-BE49-F238E27FC236}">
                <a16:creationId xmlns:a16="http://schemas.microsoft.com/office/drawing/2014/main" id="{8658A8C9-BB10-4408-984B-895EF3A36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4" y="474928"/>
            <a:ext cx="2151063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0341" y="1961426"/>
            <a:ext cx="6597374" cy="496985"/>
          </a:xfrm>
          <a:prstGeom prst="rect">
            <a:avLst/>
          </a:prstGeom>
        </p:spPr>
        <p:txBody>
          <a:bodyPr bIns="237744" anchor="b">
            <a:spAutoFit/>
          </a:bodyPr>
          <a:lstStyle>
            <a:lvl1pPr>
              <a:defRPr kumimoji="0" lang="en-US" sz="1667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400" smtClean="0"/>
            </a:lvl2pPr>
            <a:lvl3pPr>
              <a:defRPr lang="en-US" sz="20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98592" y="2458411"/>
            <a:ext cx="6597374" cy="168507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8592" y="4143488"/>
            <a:ext cx="6599008" cy="363176"/>
          </a:xfrm>
          <a:prstGeom prst="rect">
            <a:avLst/>
          </a:prstGeom>
        </p:spPr>
        <p:txBody>
          <a:bodyPr tIns="54864">
            <a:spAutoFit/>
          </a:bodyPr>
          <a:lstStyle>
            <a:lvl1pPr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5930504"/>
            <a:ext cx="5382948" cy="205184"/>
          </a:xfrm>
          <a:prstGeom prst="rect">
            <a:avLst/>
          </a:prstGeom>
        </p:spPr>
        <p:txBody>
          <a:bodyPr rIns="13716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0" y="6176192"/>
            <a:ext cx="5382948" cy="205184"/>
          </a:xfrm>
          <a:prstGeom prst="rect">
            <a:avLst/>
          </a:prstGeom>
        </p:spPr>
        <p:txBody>
          <a:bodyPr rIns="13716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425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3990" y="2330642"/>
            <a:ext cx="11002698" cy="2246769"/>
          </a:xfrm>
        </p:spPr>
        <p:txBody>
          <a:bodyPr anchor="b"/>
          <a:lstStyle>
            <a:lvl1pPr>
              <a:defRPr sz="8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990" y="4577411"/>
            <a:ext cx="9140031" cy="430887"/>
          </a:xfrm>
          <a:prstGeom prst="rect">
            <a:avLst/>
          </a:prstGeom>
        </p:spPr>
        <p:txBody>
          <a:bodyPr tIns="45720">
            <a:spAutoFit/>
          </a:bodyPr>
          <a:lstStyle>
            <a:lvl1pPr>
              <a:defRPr kumimoji="0" lang="en-US" sz="25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0091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: Electric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:a16="http://schemas.microsoft.com/office/drawing/2014/main" id="{77D8506F-B361-4E61-ACCD-37EF8B05B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553" y="6330157"/>
            <a:ext cx="1168135" cy="19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3990" y="2330642"/>
            <a:ext cx="11002698" cy="2246769"/>
          </a:xfr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990" y="4577411"/>
            <a:ext cx="9140031" cy="430887"/>
          </a:xfrm>
          <a:prstGeom prst="rect">
            <a:avLst/>
          </a:prstGeom>
        </p:spPr>
        <p:txBody>
          <a:bodyPr tIns="45720">
            <a:spAutoFit/>
          </a:bodyPr>
          <a:lstStyle>
            <a:lvl1pPr>
              <a:defRPr kumimoji="0" lang="en-US" sz="25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62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2EC744E9-3719-179E-D3AB-8BE5C2D96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61936C-499F-3FE0-AB19-7A1BA59CD34D}"/>
              </a:ext>
            </a:extLst>
          </p:cNvPr>
          <p:cNvSpPr/>
          <p:nvPr userDrawn="1"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EBAC376-B1DD-0936-4174-42CA8F73B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12950" r="46641" b="38175"/>
          <a:stretch/>
        </p:blipFill>
        <p:spPr>
          <a:xfrm flipH="1">
            <a:off x="-1" y="6215"/>
            <a:ext cx="7480298" cy="6851785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C35EDB7D-6A86-5139-1920-9886D5821142}"/>
              </a:ext>
            </a:extLst>
          </p:cNvPr>
          <p:cNvSpPr/>
          <p:nvPr userDrawn="1"/>
        </p:nvSpPr>
        <p:spPr>
          <a:xfrm>
            <a:off x="-2235200" y="831850"/>
            <a:ext cx="8166100" cy="8166100"/>
          </a:xfrm>
          <a:prstGeom prst="arc">
            <a:avLst>
              <a:gd name="adj1" fmla="val 14556678"/>
              <a:gd name="adj2" fmla="val 1685431"/>
            </a:avLst>
          </a:prstGeom>
          <a:noFill/>
          <a:ln w="44450" cap="rnd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545AEBB-DC22-E90A-15C4-ED7C6F5A6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342899"/>
            <a:ext cx="6419850" cy="6502674"/>
          </a:xfrm>
          <a:custGeom>
            <a:avLst/>
            <a:gdLst>
              <a:gd name="connsiteX0" fmla="*/ 1847851 w 6419850"/>
              <a:gd name="connsiteY0" fmla="*/ 1576014 h 6502674"/>
              <a:gd name="connsiteX1" fmla="*/ 4843839 w 6419850"/>
              <a:gd name="connsiteY1" fmla="*/ 4572001 h 6502674"/>
              <a:gd name="connsiteX2" fmla="*/ 4573530 w 6419850"/>
              <a:gd name="connsiteY2" fmla="*/ 5817387 h 6502674"/>
              <a:gd name="connsiteX3" fmla="*/ 4483388 w 6419850"/>
              <a:gd name="connsiteY3" fmla="*/ 5994401 h 6502674"/>
              <a:gd name="connsiteX4" fmla="*/ 1 w 6419850"/>
              <a:gd name="connsiteY4" fmla="*/ 5994401 h 6502674"/>
              <a:gd name="connsiteX5" fmla="*/ 1 w 6419850"/>
              <a:gd name="connsiteY5" fmla="*/ 6502674 h 6502674"/>
              <a:gd name="connsiteX6" fmla="*/ 0 w 6419850"/>
              <a:gd name="connsiteY6" fmla="*/ 6502674 h 6502674"/>
              <a:gd name="connsiteX7" fmla="*/ 0 w 6419850"/>
              <a:gd name="connsiteY7" fmla="*/ 2216874 h 6502674"/>
              <a:gd name="connsiteX8" fmla="*/ 172766 w 6419850"/>
              <a:gd name="connsiteY8" fmla="*/ 2087682 h 6502674"/>
              <a:gd name="connsiteX9" fmla="*/ 1847851 w 6419850"/>
              <a:gd name="connsiteY9" fmla="*/ 1576014 h 6502674"/>
              <a:gd name="connsiteX10" fmla="*/ 1847850 w 6419850"/>
              <a:gd name="connsiteY10" fmla="*/ 0 h 6502674"/>
              <a:gd name="connsiteX11" fmla="*/ 6419850 w 6419850"/>
              <a:gd name="connsiteY11" fmla="*/ 4572000 h 6502674"/>
              <a:gd name="connsiteX12" fmla="*/ 6214303 w 6419850"/>
              <a:gd name="connsiteY12" fmla="*/ 5931574 h 6502674"/>
              <a:gd name="connsiteX13" fmla="*/ 6191308 w 6419850"/>
              <a:gd name="connsiteY13" fmla="*/ 5994401 h 6502674"/>
              <a:gd name="connsiteX14" fmla="*/ 5165771 w 6419850"/>
              <a:gd name="connsiteY14" fmla="*/ 5994401 h 6502674"/>
              <a:gd name="connsiteX15" fmla="*/ 5211156 w 6419850"/>
              <a:gd name="connsiteY15" fmla="*/ 5897157 h 6502674"/>
              <a:gd name="connsiteX16" fmla="*/ 5461834 w 6419850"/>
              <a:gd name="connsiteY16" fmla="*/ 4572000 h 6502674"/>
              <a:gd name="connsiteX17" fmla="*/ 1847850 w 6419850"/>
              <a:gd name="connsiteY17" fmla="*/ 958017 h 650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19850" h="6502674">
                <a:moveTo>
                  <a:pt x="1847851" y="1576014"/>
                </a:moveTo>
                <a:cubicBezTo>
                  <a:pt x="3502489" y="1576014"/>
                  <a:pt x="4843839" y="2917363"/>
                  <a:pt x="4843839" y="4572001"/>
                </a:cubicBezTo>
                <a:cubicBezTo>
                  <a:pt x="4843839" y="5016362"/>
                  <a:pt x="4747099" y="5438128"/>
                  <a:pt x="4573530" y="5817387"/>
                </a:cubicBezTo>
                <a:lnTo>
                  <a:pt x="4483388" y="5994401"/>
                </a:lnTo>
                <a:lnTo>
                  <a:pt x="1" y="5994401"/>
                </a:lnTo>
                <a:lnTo>
                  <a:pt x="1" y="6502674"/>
                </a:lnTo>
                <a:lnTo>
                  <a:pt x="0" y="6502674"/>
                </a:lnTo>
                <a:lnTo>
                  <a:pt x="0" y="2216874"/>
                </a:lnTo>
                <a:lnTo>
                  <a:pt x="172766" y="2087682"/>
                </a:lnTo>
                <a:cubicBezTo>
                  <a:pt x="650929" y="1764642"/>
                  <a:pt x="1227362" y="1576014"/>
                  <a:pt x="1847851" y="1576014"/>
                </a:cubicBezTo>
                <a:close/>
                <a:moveTo>
                  <a:pt x="1847850" y="0"/>
                </a:moveTo>
                <a:cubicBezTo>
                  <a:pt x="4372896" y="0"/>
                  <a:pt x="6419850" y="2046954"/>
                  <a:pt x="6419850" y="4572000"/>
                </a:cubicBezTo>
                <a:cubicBezTo>
                  <a:pt x="6419850" y="5045447"/>
                  <a:pt x="6347888" y="5502085"/>
                  <a:pt x="6214303" y="5931574"/>
                </a:cubicBezTo>
                <a:lnTo>
                  <a:pt x="6191308" y="5994401"/>
                </a:lnTo>
                <a:lnTo>
                  <a:pt x="5165771" y="5994401"/>
                </a:lnTo>
                <a:lnTo>
                  <a:pt x="5211156" y="5897157"/>
                </a:lnTo>
                <a:cubicBezTo>
                  <a:pt x="5372953" y="5486842"/>
                  <a:pt x="5461834" y="5039801"/>
                  <a:pt x="5461834" y="4572000"/>
                </a:cubicBezTo>
                <a:cubicBezTo>
                  <a:pt x="5461834" y="2576052"/>
                  <a:pt x="3843798" y="958017"/>
                  <a:pt x="1847850" y="95801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lIns="36576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53909F7-A322-2FEF-22E6-9BA3BE3FA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172" y="2512327"/>
            <a:ext cx="5109028" cy="1495794"/>
          </a:xfrm>
        </p:spPr>
        <p:txBody>
          <a:bodyPr wrap="square" anchor="b">
            <a:sp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639FAE2-E528-9F06-9C93-5FE1FF1E3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8172" y="4008121"/>
            <a:ext cx="5110292" cy="393954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4ED96E7-8227-6FFE-2E7E-975B395C0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172" y="5569908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9A849BDA-93EF-EB78-F654-71D56AE87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172" y="5864734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sp>
        <p:nvSpPr>
          <p:cNvPr id="38" name="bk object 16">
            <a:extLst>
              <a:ext uri="{FF2B5EF4-FFF2-40B4-BE49-F238E27FC236}">
                <a16:creationId xmlns:a16="http://schemas.microsoft.com/office/drawing/2014/main" id="{1F3395DC-A56A-8D76-B295-C6FD7FCFA54C}"/>
              </a:ext>
            </a:extLst>
          </p:cNvPr>
          <p:cNvSpPr/>
          <p:nvPr userDrawn="1"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r>
              <a:rPr lang="en-US" sz="1200">
                <a:solidFill>
                  <a:schemeClr val="bg1"/>
                </a:solidFill>
              </a:rPr>
              <a:t>SMART Trial = </a:t>
            </a:r>
            <a:r>
              <a:rPr lang="en-US" sz="1200" err="1">
                <a:solidFill>
                  <a:schemeClr val="bg1"/>
                </a:solidFill>
              </a:rPr>
              <a:t>SMall</a:t>
            </a:r>
            <a:r>
              <a:rPr lang="en-US" sz="1200">
                <a:solidFill>
                  <a:schemeClr val="bg1"/>
                </a:solidFill>
              </a:rPr>
              <a:t> Annuli Randomized to </a:t>
            </a:r>
            <a:r>
              <a:rPr lang="en-US" sz="1200" err="1">
                <a:solidFill>
                  <a:schemeClr val="bg1"/>
                </a:solidFill>
              </a:rPr>
              <a:t>Evolut</a:t>
            </a:r>
            <a:r>
              <a:rPr lang="en-US" sz="1200">
                <a:solidFill>
                  <a:schemeClr val="bg1"/>
                </a:solidFill>
              </a:rPr>
              <a:t> or SAPIEN (SMART) Trial</a:t>
            </a:r>
            <a:endParaRPr sz="1200">
              <a:solidFill>
                <a:schemeClr val="bg1"/>
              </a:solidFill>
            </a:endParaRPr>
          </a:p>
        </p:txBody>
      </p:sp>
      <p:sp>
        <p:nvSpPr>
          <p:cNvPr id="46" name="bk object 17">
            <a:extLst>
              <a:ext uri="{FF2B5EF4-FFF2-40B4-BE49-F238E27FC236}">
                <a16:creationId xmlns:a16="http://schemas.microsoft.com/office/drawing/2014/main" id="{39DF6D9F-6FF0-503F-CD91-F96FEB554C8B}"/>
              </a:ext>
            </a:extLst>
          </p:cNvPr>
          <p:cNvSpPr/>
          <p:nvPr userDrawn="1"/>
        </p:nvSpPr>
        <p:spPr>
          <a:xfrm>
            <a:off x="11148567" y="293281"/>
            <a:ext cx="702419" cy="735419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2998839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8">
            <a:extLst>
              <a:ext uri="{FF2B5EF4-FFF2-40B4-BE49-F238E27FC236}">
                <a16:creationId xmlns:a16="http://schemas.microsoft.com/office/drawing/2014/main" id="{BAE3B858-A6CC-47E1-991B-ACEB769CC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553" y="6330157"/>
            <a:ext cx="1168135" cy="19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93990" y="2330642"/>
            <a:ext cx="11002698" cy="2246769"/>
          </a:xfr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990" y="4577411"/>
            <a:ext cx="9140031" cy="430887"/>
          </a:xfrm>
          <a:prstGeom prst="rect">
            <a:avLst/>
          </a:prstGeom>
        </p:spPr>
        <p:txBody>
          <a:bodyPr tIns="45720">
            <a:spAutoFit/>
          </a:bodyPr>
          <a:lstStyle>
            <a:lvl1pPr>
              <a:defRPr kumimoji="0" lang="en-US" sz="25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611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ymbo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7C7C9C3C-0F19-4D52-9547-F28DE1406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159" b="-93"/>
          <a:stretch>
            <a:fillRect/>
          </a:stretch>
        </p:blipFill>
        <p:spPr bwMode="auto">
          <a:xfrm>
            <a:off x="1" y="1199886"/>
            <a:ext cx="3616854" cy="44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40490" y="2323043"/>
            <a:ext cx="7256198" cy="168507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40490" y="4008120"/>
            <a:ext cx="7256198" cy="392864"/>
          </a:xfrm>
          <a:prstGeom prst="rect">
            <a:avLst/>
          </a:prstGeom>
        </p:spPr>
        <p:txBody>
          <a:bodyPr tIns="109728">
            <a:spAutoFit/>
          </a:bodyPr>
          <a:lstStyle>
            <a:lvl1pPr>
              <a:defRPr kumimoji="0" lang="en-US" sz="18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4754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 descr="&quot;&quot;">
            <a:extLst>
              <a:ext uri="{FF2B5EF4-FFF2-40B4-BE49-F238E27FC236}">
                <a16:creationId xmlns:a16="http://schemas.microsoft.com/office/drawing/2014/main" id="{DFD7C2C7-DC3C-406A-BA30-6AA78CBE4BC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5" name="Slide Number Placeholder 5" descr="&quot;&quot;">
            <a:extLst>
              <a:ext uri="{FF2B5EF4-FFF2-40B4-BE49-F238E27FC236}">
                <a16:creationId xmlns:a16="http://schemas.microsoft.com/office/drawing/2014/main" id="{ADDB41B7-6C2F-4EEB-9490-A05360A1E3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148C3-68AF-47DB-8DC5-248B4512C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76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 descr="&quot;&quot;">
            <a:extLst>
              <a:ext uri="{FF2B5EF4-FFF2-40B4-BE49-F238E27FC236}">
                <a16:creationId xmlns:a16="http://schemas.microsoft.com/office/drawing/2014/main" id="{B726BFE3-DF71-4A3E-B03F-57A769CA419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8" name="Slide Number Placeholder 5" descr="&quot;&quot;">
            <a:extLst>
              <a:ext uri="{FF2B5EF4-FFF2-40B4-BE49-F238E27FC236}">
                <a16:creationId xmlns:a16="http://schemas.microsoft.com/office/drawing/2014/main" id="{5925749C-5A66-42EF-9627-789760DBA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2B698-1AE8-47A5-B2B5-62096FEDF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48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93990" y="1270000"/>
            <a:ext cx="11001375" cy="47266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 descr="&quot;&quot;">
            <a:extLst>
              <a:ext uri="{FF2B5EF4-FFF2-40B4-BE49-F238E27FC236}">
                <a16:creationId xmlns:a16="http://schemas.microsoft.com/office/drawing/2014/main" id="{6BDEFE12-7097-442E-B516-46E09349C1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9" name="Slide Number Placeholder 5" descr="&quot;&quot;">
            <a:extLst>
              <a:ext uri="{FF2B5EF4-FFF2-40B4-BE49-F238E27FC236}">
                <a16:creationId xmlns:a16="http://schemas.microsoft.com/office/drawing/2014/main" id="{05D4D142-1C90-4B8F-9CF7-970C7D40E4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BD56E-D7D7-4E90-866B-6B9FCDEC1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26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93990" y="1270000"/>
            <a:ext cx="5382948" cy="47266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5"/>
          </p:nvPr>
        </p:nvSpPr>
        <p:spPr>
          <a:xfrm>
            <a:off x="6213076" y="1270000"/>
            <a:ext cx="5382948" cy="47266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 descr="&quot;&quot;">
            <a:extLst>
              <a:ext uri="{FF2B5EF4-FFF2-40B4-BE49-F238E27FC236}">
                <a16:creationId xmlns:a16="http://schemas.microsoft.com/office/drawing/2014/main" id="{3870928A-04EE-4FFF-AE78-74813726793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8" name="Slide Number Placeholder 5" descr="&quot;&quot;">
            <a:extLst>
              <a:ext uri="{FF2B5EF4-FFF2-40B4-BE49-F238E27FC236}">
                <a16:creationId xmlns:a16="http://schemas.microsoft.com/office/drawing/2014/main" id="{3737635F-2ACA-4B97-9818-B2A8C893201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D039E-5122-4307-AB36-E4DE703A3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28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0"/>
          </p:nvPr>
        </p:nvSpPr>
        <p:spPr>
          <a:xfrm>
            <a:off x="593990" y="1270000"/>
            <a:ext cx="3507052" cy="472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21"/>
          </p:nvPr>
        </p:nvSpPr>
        <p:spPr>
          <a:xfrm>
            <a:off x="4345782" y="1270000"/>
            <a:ext cx="3507052" cy="472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22"/>
          </p:nvPr>
        </p:nvSpPr>
        <p:spPr>
          <a:xfrm>
            <a:off x="8089636" y="1270000"/>
            <a:ext cx="3507052" cy="472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 descr="&quot;&quot;">
            <a:extLst>
              <a:ext uri="{FF2B5EF4-FFF2-40B4-BE49-F238E27FC236}">
                <a16:creationId xmlns:a16="http://schemas.microsoft.com/office/drawing/2014/main" id="{95F2CE52-3E01-46F0-856E-CFF3DB1D518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9" name="Slide Number Placeholder 5" descr="&quot;&quot;">
            <a:extLst>
              <a:ext uri="{FF2B5EF4-FFF2-40B4-BE49-F238E27FC236}">
                <a16:creationId xmlns:a16="http://schemas.microsoft.com/office/drawing/2014/main" id="{B8E07B92-1477-44D1-8D4D-F69B70168F0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D4760-6AEE-4B55-967B-AA24E7EE3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5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2348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2"/>
          </p:nvPr>
        </p:nvSpPr>
        <p:spPr>
          <a:xfrm>
            <a:off x="593990" y="1270000"/>
            <a:ext cx="2570427" cy="472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3"/>
          </p:nvPr>
        </p:nvSpPr>
        <p:spPr>
          <a:xfrm>
            <a:off x="3402542" y="1270000"/>
            <a:ext cx="2570427" cy="472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4"/>
          </p:nvPr>
        </p:nvSpPr>
        <p:spPr>
          <a:xfrm>
            <a:off x="6213740" y="1270000"/>
            <a:ext cx="2570427" cy="472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5"/>
          </p:nvPr>
        </p:nvSpPr>
        <p:spPr>
          <a:xfrm>
            <a:off x="9022292" y="1270000"/>
            <a:ext cx="2570427" cy="472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 descr="&quot;&quot;">
            <a:extLst>
              <a:ext uri="{FF2B5EF4-FFF2-40B4-BE49-F238E27FC236}">
                <a16:creationId xmlns:a16="http://schemas.microsoft.com/office/drawing/2014/main" id="{5E7D5862-EF40-407D-9F83-2986AEB7FC1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0" name="Slide Number Placeholder 5" descr="&quot;&quot;">
            <a:extLst>
              <a:ext uri="{FF2B5EF4-FFF2-40B4-BE49-F238E27FC236}">
                <a16:creationId xmlns:a16="http://schemas.microsoft.com/office/drawing/2014/main" id="{AE5F6D2F-FF36-47C2-B190-5F87C05019B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CFD9D-38EB-4EFE-828F-0E051F40E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4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4"/>
          </p:nvPr>
        </p:nvSpPr>
        <p:spPr>
          <a:xfrm>
            <a:off x="593990" y="1270000"/>
            <a:ext cx="1993635" cy="4728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5"/>
          </p:nvPr>
        </p:nvSpPr>
        <p:spPr>
          <a:xfrm>
            <a:off x="2846256" y="1270000"/>
            <a:ext cx="1993635" cy="4728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26"/>
          </p:nvPr>
        </p:nvSpPr>
        <p:spPr>
          <a:xfrm>
            <a:off x="5098522" y="1270000"/>
            <a:ext cx="1993635" cy="4728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27"/>
          </p:nvPr>
        </p:nvSpPr>
        <p:spPr>
          <a:xfrm>
            <a:off x="7350788" y="1270000"/>
            <a:ext cx="1993635" cy="4728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28"/>
          </p:nvPr>
        </p:nvSpPr>
        <p:spPr>
          <a:xfrm>
            <a:off x="9603053" y="1270000"/>
            <a:ext cx="1993635" cy="4728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 descr="&quot;&quot;">
            <a:extLst>
              <a:ext uri="{FF2B5EF4-FFF2-40B4-BE49-F238E27FC236}">
                <a16:creationId xmlns:a16="http://schemas.microsoft.com/office/drawing/2014/main" id="{15822AF2-01F1-423D-81E1-A28CD382E2D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1" name="Slide Number Placeholder 5" descr="&quot;&quot;">
            <a:extLst>
              <a:ext uri="{FF2B5EF4-FFF2-40B4-BE49-F238E27FC236}">
                <a16:creationId xmlns:a16="http://schemas.microsoft.com/office/drawing/2014/main" id="{929A73BC-EF57-4F8D-865C-76A10340182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B185A-E0BF-432C-9CD3-B685E5212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72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Intr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01229" y="1291820"/>
            <a:ext cx="10988220" cy="615553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2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8"/>
          </p:nvPr>
        </p:nvSpPr>
        <p:spPr>
          <a:xfrm>
            <a:off x="593990" y="2035848"/>
            <a:ext cx="5382948" cy="3960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5"/>
          </p:nvPr>
        </p:nvSpPr>
        <p:spPr>
          <a:xfrm>
            <a:off x="6213076" y="2035848"/>
            <a:ext cx="5382948" cy="3960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 descr="&quot;&quot;">
            <a:extLst>
              <a:ext uri="{FF2B5EF4-FFF2-40B4-BE49-F238E27FC236}">
                <a16:creationId xmlns:a16="http://schemas.microsoft.com/office/drawing/2014/main" id="{01659371-C3DF-4C88-85E2-0B4CDF7699B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1" name="Slide Number Placeholder 5" descr="&quot;&quot;">
            <a:extLst>
              <a:ext uri="{FF2B5EF4-FFF2-40B4-BE49-F238E27FC236}">
                <a16:creationId xmlns:a16="http://schemas.microsoft.com/office/drawing/2014/main" id="{E8CAEF95-D37C-40E9-AA0B-CFE57030B59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19B5-57A0-4F83-BE2F-E75040CF6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0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5787721-D133-7AA4-813D-8955A8D4CD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" t="16350" r="16016" b="-1675"/>
          <a:stretch/>
        </p:blipFill>
        <p:spPr>
          <a:xfrm>
            <a:off x="6990201" y="0"/>
            <a:ext cx="5201799" cy="52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0" y="1270000"/>
            <a:ext cx="5382948" cy="461665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593990" y="1860140"/>
            <a:ext cx="5382948" cy="4136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213741" y="1270000"/>
            <a:ext cx="5382283" cy="461665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9"/>
          </p:nvPr>
        </p:nvSpPr>
        <p:spPr>
          <a:xfrm>
            <a:off x="6213076" y="1860140"/>
            <a:ext cx="5382948" cy="4136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 descr="&quot;&quot;">
            <a:extLst>
              <a:ext uri="{FF2B5EF4-FFF2-40B4-BE49-F238E27FC236}">
                <a16:creationId xmlns:a16="http://schemas.microsoft.com/office/drawing/2014/main" id="{3D4992C4-DAC0-46AA-A6E5-2BABD4EF9B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4" name="Slide Number Placeholder 5" descr="&quot;&quot;">
            <a:extLst>
              <a:ext uri="{FF2B5EF4-FFF2-40B4-BE49-F238E27FC236}">
                <a16:creationId xmlns:a16="http://schemas.microsoft.com/office/drawing/2014/main" id="{2FDB992D-17C9-4E01-95B9-0ED35D0B8A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E4338-3AD5-4223-A118-E06326D1A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74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0" y="1270000"/>
            <a:ext cx="3509698" cy="923330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0"/>
          </p:nvPr>
        </p:nvSpPr>
        <p:spPr>
          <a:xfrm>
            <a:off x="593990" y="1860141"/>
            <a:ext cx="3507052" cy="4136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40491" y="1270000"/>
            <a:ext cx="3512344" cy="923330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21"/>
          </p:nvPr>
        </p:nvSpPr>
        <p:spPr>
          <a:xfrm>
            <a:off x="4345782" y="1860141"/>
            <a:ext cx="3507052" cy="4136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9637" y="1270000"/>
            <a:ext cx="3506387" cy="923330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22"/>
          </p:nvPr>
        </p:nvSpPr>
        <p:spPr>
          <a:xfrm>
            <a:off x="8089636" y="1860141"/>
            <a:ext cx="3507052" cy="4136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 descr="&quot;&quot;">
            <a:extLst>
              <a:ext uri="{FF2B5EF4-FFF2-40B4-BE49-F238E27FC236}">
                <a16:creationId xmlns:a16="http://schemas.microsoft.com/office/drawing/2014/main" id="{64623670-B2DE-4B93-BA7E-2EC539A0F58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3" name="Slide Number Placeholder 5" descr="&quot;&quot;">
            <a:extLst>
              <a:ext uri="{FF2B5EF4-FFF2-40B4-BE49-F238E27FC236}">
                <a16:creationId xmlns:a16="http://schemas.microsoft.com/office/drawing/2014/main" id="{115A10A4-A376-4E49-975E-49B338E476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43B1D-4E99-4B8E-87F3-6C1FD1E29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64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2348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0" y="1270000"/>
            <a:ext cx="2576775" cy="461665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2"/>
          </p:nvPr>
        </p:nvSpPr>
        <p:spPr>
          <a:xfrm>
            <a:off x="593990" y="1860141"/>
            <a:ext cx="2570427" cy="4136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389313" y="1270000"/>
            <a:ext cx="2587625" cy="461665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3"/>
          </p:nvPr>
        </p:nvSpPr>
        <p:spPr>
          <a:xfrm>
            <a:off x="3402542" y="1860141"/>
            <a:ext cx="2570427" cy="4136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215486" y="1270000"/>
            <a:ext cx="2563495" cy="461665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4"/>
          </p:nvPr>
        </p:nvSpPr>
        <p:spPr>
          <a:xfrm>
            <a:off x="6213740" y="1860141"/>
            <a:ext cx="2570427" cy="4136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9028987" y="1270000"/>
            <a:ext cx="2567037" cy="461665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5"/>
          </p:nvPr>
        </p:nvSpPr>
        <p:spPr>
          <a:xfrm>
            <a:off x="9022292" y="1860141"/>
            <a:ext cx="2570427" cy="4136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 descr="&quot;&quot;">
            <a:extLst>
              <a:ext uri="{FF2B5EF4-FFF2-40B4-BE49-F238E27FC236}">
                <a16:creationId xmlns:a16="http://schemas.microsoft.com/office/drawing/2014/main" id="{2F06B5F5-A7F2-455D-B933-C45D2FFBB51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4" name="Slide Number Placeholder 5" descr="&quot;&quot;">
            <a:extLst>
              <a:ext uri="{FF2B5EF4-FFF2-40B4-BE49-F238E27FC236}">
                <a16:creationId xmlns:a16="http://schemas.microsoft.com/office/drawing/2014/main" id="{B6F77836-8973-45FF-9D9F-FD1E35563CB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1FC2F-5101-45B1-9D19-7967BA590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94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1" y="1270001"/>
            <a:ext cx="1994743" cy="1231299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2667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4"/>
          </p:nvPr>
        </p:nvSpPr>
        <p:spPr>
          <a:xfrm>
            <a:off x="593990" y="1808843"/>
            <a:ext cx="1993635" cy="418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845979" y="1275034"/>
            <a:ext cx="1994743" cy="1231299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2667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5"/>
          </p:nvPr>
        </p:nvSpPr>
        <p:spPr>
          <a:xfrm>
            <a:off x="2846256" y="1808843"/>
            <a:ext cx="1993635" cy="418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097968" y="1270001"/>
            <a:ext cx="1994743" cy="1231299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2667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26"/>
          </p:nvPr>
        </p:nvSpPr>
        <p:spPr>
          <a:xfrm>
            <a:off x="5098522" y="1808843"/>
            <a:ext cx="1993635" cy="418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7349956" y="1270001"/>
            <a:ext cx="1994743" cy="1231299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2667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27"/>
          </p:nvPr>
        </p:nvSpPr>
        <p:spPr>
          <a:xfrm>
            <a:off x="7350788" y="1808843"/>
            <a:ext cx="1993635" cy="418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9601944" y="1270001"/>
            <a:ext cx="1994743" cy="1231299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2667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28"/>
          </p:nvPr>
        </p:nvSpPr>
        <p:spPr>
          <a:xfrm>
            <a:off x="9603053" y="1808843"/>
            <a:ext cx="1993635" cy="418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 descr="&quot;&quot;">
            <a:extLst>
              <a:ext uri="{FF2B5EF4-FFF2-40B4-BE49-F238E27FC236}">
                <a16:creationId xmlns:a16="http://schemas.microsoft.com/office/drawing/2014/main" id="{017F586A-796B-4D3C-8E86-D537E426A01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8" name="Slide Number Placeholder 5" descr="&quot;&quot;">
            <a:extLst>
              <a:ext uri="{FF2B5EF4-FFF2-40B4-BE49-F238E27FC236}">
                <a16:creationId xmlns:a16="http://schemas.microsoft.com/office/drawing/2014/main" id="{72421235-7287-4B18-B976-BAA5FEBE8E2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77C2-21A7-4708-9768-B5566A2E1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43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0" y="1280514"/>
            <a:ext cx="5381625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2"/>
          </p:nvPr>
        </p:nvSpPr>
        <p:spPr>
          <a:xfrm>
            <a:off x="593990" y="1912938"/>
            <a:ext cx="5382948" cy="16258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93990" y="3740217"/>
            <a:ext cx="5381625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4"/>
          </p:nvPr>
        </p:nvSpPr>
        <p:spPr>
          <a:xfrm>
            <a:off x="593990" y="4370833"/>
            <a:ext cx="5382948" cy="16258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213741" y="1280514"/>
            <a:ext cx="5381625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3"/>
          </p:nvPr>
        </p:nvSpPr>
        <p:spPr>
          <a:xfrm>
            <a:off x="6213740" y="1912938"/>
            <a:ext cx="5382948" cy="16258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213741" y="3740217"/>
            <a:ext cx="5381625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5"/>
          </p:nvPr>
        </p:nvSpPr>
        <p:spPr>
          <a:xfrm>
            <a:off x="6213740" y="4370833"/>
            <a:ext cx="5382948" cy="16258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 descr="&quot;&quot;">
            <a:extLst>
              <a:ext uri="{FF2B5EF4-FFF2-40B4-BE49-F238E27FC236}">
                <a16:creationId xmlns:a16="http://schemas.microsoft.com/office/drawing/2014/main" id="{C97FD6C9-4592-472F-9DD4-6A3DACC3BB6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5" name="Slide Number Placeholder 5" descr="&quot;&quot;">
            <a:extLst>
              <a:ext uri="{FF2B5EF4-FFF2-40B4-BE49-F238E27FC236}">
                <a16:creationId xmlns:a16="http://schemas.microsoft.com/office/drawing/2014/main" id="{880F3B62-590F-4829-A197-64FF5F3EAE9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30D6-9A17-4DCF-81DD-534BE5B52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2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with Featur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 descr="&quot;&quot;">
            <a:extLst>
              <a:ext uri="{FF2B5EF4-FFF2-40B4-BE49-F238E27FC236}">
                <a16:creationId xmlns:a16="http://schemas.microsoft.com/office/drawing/2014/main" id="{B0681C78-A2D0-4E49-915B-026B2A2F44B6}"/>
              </a:ext>
            </a:extLst>
          </p:cNvPr>
          <p:cNvCxnSpPr>
            <a:cxnSpLocks/>
          </p:cNvCxnSpPr>
          <p:nvPr userDrawn="1"/>
        </p:nvCxnSpPr>
        <p:spPr>
          <a:xfrm>
            <a:off x="579438" y="3681678"/>
            <a:ext cx="3639344" cy="0"/>
          </a:xfrm>
          <a:prstGeom prst="line">
            <a:avLst/>
          </a:prstGeom>
          <a:ln w="31750" cap="rnd">
            <a:solidFill>
              <a:srgbClr val="100FE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 descr="&quot;&quot;">
            <a:extLst>
              <a:ext uri="{FF2B5EF4-FFF2-40B4-BE49-F238E27FC236}">
                <a16:creationId xmlns:a16="http://schemas.microsoft.com/office/drawing/2014/main" id="{8323E4E4-99C7-456E-9478-696C6AAA448F}"/>
              </a:ext>
            </a:extLst>
          </p:cNvPr>
          <p:cNvCxnSpPr>
            <a:cxnSpLocks/>
          </p:cNvCxnSpPr>
          <p:nvPr userDrawn="1"/>
        </p:nvCxnSpPr>
        <p:spPr>
          <a:xfrm>
            <a:off x="6207126" y="3681678"/>
            <a:ext cx="3639344" cy="0"/>
          </a:xfrm>
          <a:prstGeom prst="line">
            <a:avLst/>
          </a:prstGeom>
          <a:ln w="31750" cap="rnd">
            <a:solidFill>
              <a:srgbClr val="100FE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0" y="1702288"/>
            <a:ext cx="5382948" cy="461665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593991" y="2750176"/>
            <a:ext cx="5372364" cy="649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93990" y="4094968"/>
            <a:ext cx="5382948" cy="461665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593991" y="5151120"/>
            <a:ext cx="5372364" cy="649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223003" y="1702288"/>
            <a:ext cx="5373020" cy="461665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224324" y="2750176"/>
            <a:ext cx="5372364" cy="649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223003" y="4094968"/>
            <a:ext cx="5373020" cy="461665"/>
          </a:xfrm>
          <a:prstGeom prst="rect">
            <a:avLst/>
          </a:prstGeom>
          <a:noFill/>
        </p:spPr>
        <p:txBody>
          <a:bodyPr rtlCol="0">
            <a:sp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224324" y="5151120"/>
            <a:ext cx="5372364" cy="649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2" descr="&quot;&quot;">
            <a:extLst>
              <a:ext uri="{FF2B5EF4-FFF2-40B4-BE49-F238E27FC236}">
                <a16:creationId xmlns:a16="http://schemas.microsoft.com/office/drawing/2014/main" id="{0D826F9C-FDFA-4D57-80C3-CE7A9166AEF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7" name="Slide Number Placeholder 3" descr="&quot;&quot;">
            <a:extLst>
              <a:ext uri="{FF2B5EF4-FFF2-40B4-BE49-F238E27FC236}">
                <a16:creationId xmlns:a16="http://schemas.microsoft.com/office/drawing/2014/main" id="{807896C2-F15F-46F3-B340-3075CC0C2CC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D3B89-77E0-42AB-BED0-92E2C7551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74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3990" y="1280514"/>
            <a:ext cx="3509698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6"/>
          </p:nvPr>
        </p:nvSpPr>
        <p:spPr>
          <a:xfrm>
            <a:off x="593990" y="1912974"/>
            <a:ext cx="3509698" cy="1625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40525" y="1280514"/>
            <a:ext cx="3520246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27"/>
          </p:nvPr>
        </p:nvSpPr>
        <p:spPr>
          <a:xfrm>
            <a:off x="4339993" y="1912974"/>
            <a:ext cx="3509698" cy="1625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8075777" y="1280514"/>
            <a:ext cx="3520247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28"/>
          </p:nvPr>
        </p:nvSpPr>
        <p:spPr>
          <a:xfrm>
            <a:off x="8087651" y="1912974"/>
            <a:ext cx="3509698" cy="1625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93990" y="3740217"/>
            <a:ext cx="3509698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5"/>
          <p:cNvSpPr>
            <a:spLocks noGrp="1"/>
          </p:cNvSpPr>
          <p:nvPr>
            <p:ph sz="quarter" idx="29"/>
          </p:nvPr>
        </p:nvSpPr>
        <p:spPr>
          <a:xfrm>
            <a:off x="593990" y="4372515"/>
            <a:ext cx="3509698" cy="1625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340490" y="3740217"/>
            <a:ext cx="3512344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30"/>
          </p:nvPr>
        </p:nvSpPr>
        <p:spPr>
          <a:xfrm>
            <a:off x="4339993" y="4372515"/>
            <a:ext cx="3509698" cy="1625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8086817" y="3740217"/>
            <a:ext cx="3509207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5"/>
          <p:cNvSpPr>
            <a:spLocks noGrp="1"/>
          </p:cNvSpPr>
          <p:nvPr>
            <p:ph sz="quarter" idx="31"/>
          </p:nvPr>
        </p:nvSpPr>
        <p:spPr>
          <a:xfrm>
            <a:off x="8087651" y="4372515"/>
            <a:ext cx="3509698" cy="1625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 descr="&quot;&quot;">
            <a:extLst>
              <a:ext uri="{FF2B5EF4-FFF2-40B4-BE49-F238E27FC236}">
                <a16:creationId xmlns:a16="http://schemas.microsoft.com/office/drawing/2014/main" id="{631BB95C-7F51-4FBE-A37A-65AD43B52696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20" name="Slide Number Placeholder 5" descr="&quot;&quot;">
            <a:extLst>
              <a:ext uri="{FF2B5EF4-FFF2-40B4-BE49-F238E27FC236}">
                <a16:creationId xmlns:a16="http://schemas.microsoft.com/office/drawing/2014/main" id="{F86927E5-DA60-43C5-BAA2-73012544EDB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8F2-8661-48DF-A1BD-DD02136FE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7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Right Anchor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13740" y="-1"/>
            <a:ext cx="5978260" cy="6135688"/>
          </a:xfrm>
          <a:prstGeom prst="rect">
            <a:avLst/>
          </a:prstGeo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538327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593991" y="1270001"/>
            <a:ext cx="5372364" cy="4728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 descr="&quot;&quot;">
            <a:extLst>
              <a:ext uri="{FF2B5EF4-FFF2-40B4-BE49-F238E27FC236}">
                <a16:creationId xmlns:a16="http://schemas.microsoft.com/office/drawing/2014/main" id="{B31359FB-3F1E-457A-A9B3-24FB06838A5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8" name="Slide Number Placeholder 5" descr="&quot;&quot;">
            <a:extLst>
              <a:ext uri="{FF2B5EF4-FFF2-40B4-BE49-F238E27FC236}">
                <a16:creationId xmlns:a16="http://schemas.microsoft.com/office/drawing/2014/main" id="{1F4E7101-0B8B-4732-9D74-46C19F51BC1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23BCD-6ABE-4F7C-BFDD-ABBFBFAB3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02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eft Anchor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0" y="1270000"/>
            <a:ext cx="4103688" cy="4865687"/>
          </a:xfrm>
          <a:prstGeom prst="rect">
            <a:avLst/>
          </a:prstGeo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538327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4340491" y="1270001"/>
            <a:ext cx="7244950" cy="4728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 descr="&quot;&quot;">
            <a:extLst>
              <a:ext uri="{FF2B5EF4-FFF2-40B4-BE49-F238E27FC236}">
                <a16:creationId xmlns:a16="http://schemas.microsoft.com/office/drawing/2014/main" id="{684BB283-C0A9-4E84-81A7-0A93D391B8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8" name="Slide Number Placeholder 5" descr="&quot;&quot;">
            <a:extLst>
              <a:ext uri="{FF2B5EF4-FFF2-40B4-BE49-F238E27FC236}">
                <a16:creationId xmlns:a16="http://schemas.microsoft.com/office/drawing/2014/main" id="{40E40D3F-71EB-4D95-8AC0-8A9A5E1C09E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63369-A3C6-4F4C-8849-695268277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2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loat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13741" y="232834"/>
            <a:ext cx="5748074" cy="5801083"/>
          </a:xfrm>
          <a:prstGeom prst="rect">
            <a:avLst/>
          </a:prstGeo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538327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593991" y="1270001"/>
            <a:ext cx="5372364" cy="4728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 descr="&quot;&quot;">
            <a:extLst>
              <a:ext uri="{FF2B5EF4-FFF2-40B4-BE49-F238E27FC236}">
                <a16:creationId xmlns:a16="http://schemas.microsoft.com/office/drawing/2014/main" id="{936BBE3C-E005-43B2-944B-8FBFBFC1AF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8" name="Slide Number Placeholder 5" descr="&quot;&quot;">
            <a:extLst>
              <a:ext uri="{FF2B5EF4-FFF2-40B4-BE49-F238E27FC236}">
                <a16:creationId xmlns:a16="http://schemas.microsoft.com/office/drawing/2014/main" id="{6E62900A-266D-492E-AFAA-E817DC7EF81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BE6C-4DD7-46D3-B796-68C32BD15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6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FA2364C-D367-8A3E-4825-C1124D084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12950" r="46641" b="38175"/>
          <a:stretch/>
        </p:blipFill>
        <p:spPr>
          <a:xfrm flipH="1">
            <a:off x="4542971" y="6215"/>
            <a:ext cx="7480298" cy="68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0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irc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25648" y="654642"/>
            <a:ext cx="5497193" cy="5403996"/>
          </a:xfrm>
          <a:prstGeom prst="ellipse">
            <a:avLst/>
          </a:prstGeom>
          <a:solidFill>
            <a:srgbClr val="C0C0C0"/>
          </a:solidFill>
        </p:spPr>
        <p:txBody>
          <a:bodyPr tIns="4572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2" y="723900"/>
            <a:ext cx="538327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8"/>
          </p:nvPr>
        </p:nvSpPr>
        <p:spPr>
          <a:xfrm>
            <a:off x="593991" y="1270001"/>
            <a:ext cx="5372364" cy="4728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 descr="&quot;&quot;">
            <a:extLst>
              <a:ext uri="{FF2B5EF4-FFF2-40B4-BE49-F238E27FC236}">
                <a16:creationId xmlns:a16="http://schemas.microsoft.com/office/drawing/2014/main" id="{3B6F3FE1-5C34-4FA8-A373-D6B4BFC0108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8" name="Slide Number Placeholder 5" descr="&quot;&quot;">
            <a:extLst>
              <a:ext uri="{FF2B5EF4-FFF2-40B4-BE49-F238E27FC236}">
                <a16:creationId xmlns:a16="http://schemas.microsoft.com/office/drawing/2014/main" id="{96D5963B-B8A9-43DC-9D16-EEA6540A9AE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B9873-9317-4E9B-BDB0-E4AF210E3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99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and Right Anchor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13740" y="-1"/>
            <a:ext cx="5978260" cy="6135688"/>
          </a:xfrm>
          <a:prstGeom prst="rect">
            <a:avLst/>
          </a:prstGeo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538327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04244" y="1270001"/>
            <a:ext cx="5372693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593991" y="1902460"/>
            <a:ext cx="5372364" cy="4095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 descr="&quot;&quot;">
            <a:extLst>
              <a:ext uri="{FF2B5EF4-FFF2-40B4-BE49-F238E27FC236}">
                <a16:creationId xmlns:a16="http://schemas.microsoft.com/office/drawing/2014/main" id="{227F1D08-EF46-494C-9D3A-53C259934DC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2" name="Slide Number Placeholder 5" descr="&quot;&quot;">
            <a:extLst>
              <a:ext uri="{FF2B5EF4-FFF2-40B4-BE49-F238E27FC236}">
                <a16:creationId xmlns:a16="http://schemas.microsoft.com/office/drawing/2014/main" id="{AE2AF129-6A0E-4210-89F6-67929497AA1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CE9E0-3864-45EE-8139-6566442A1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3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and Left Anchor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0" y="1270000"/>
            <a:ext cx="4103688" cy="4865687"/>
          </a:xfrm>
          <a:prstGeom prst="rect">
            <a:avLst/>
          </a:prstGeo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538327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350630" y="1270001"/>
            <a:ext cx="7245394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4340491" y="1902460"/>
            <a:ext cx="7244950" cy="4095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 descr="&quot;&quot;">
            <a:extLst>
              <a:ext uri="{FF2B5EF4-FFF2-40B4-BE49-F238E27FC236}">
                <a16:creationId xmlns:a16="http://schemas.microsoft.com/office/drawing/2014/main" id="{3A3AB129-A5B5-4A45-85D5-A9654CDD58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2" name="Slide Number Placeholder 5" descr="&quot;&quot;">
            <a:extLst>
              <a:ext uri="{FF2B5EF4-FFF2-40B4-BE49-F238E27FC236}">
                <a16:creationId xmlns:a16="http://schemas.microsoft.com/office/drawing/2014/main" id="{C3240AE5-47B4-43AB-87DC-27B0D7FCE03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09AC6-47DD-42FC-AFBC-D6260F721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53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and Float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13741" y="232834"/>
            <a:ext cx="5748074" cy="5801083"/>
          </a:xfrm>
          <a:prstGeom prst="rect">
            <a:avLst/>
          </a:prstGeo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538327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04244" y="1270001"/>
            <a:ext cx="5372693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593991" y="1902460"/>
            <a:ext cx="5372364" cy="4095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 dirty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 descr="&quot;&quot;">
            <a:extLst>
              <a:ext uri="{FF2B5EF4-FFF2-40B4-BE49-F238E27FC236}">
                <a16:creationId xmlns:a16="http://schemas.microsoft.com/office/drawing/2014/main" id="{2DB3B26D-32B8-4358-A1DE-8967BF9504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2" name="Slide Number Placeholder 5" descr="&quot;&quot;">
            <a:extLst>
              <a:ext uri="{FF2B5EF4-FFF2-40B4-BE49-F238E27FC236}">
                <a16:creationId xmlns:a16="http://schemas.microsoft.com/office/drawing/2014/main" id="{8899C3B8-8E8F-48E7-A7C2-776F8DF29EA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3BDD0-CF9B-487A-B7BD-328075EDC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12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and Circ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25648" y="654642"/>
            <a:ext cx="5497193" cy="5403996"/>
          </a:xfrm>
          <a:prstGeom prst="ellipse">
            <a:avLst/>
          </a:prstGeom>
          <a:solidFill>
            <a:srgbClr val="C0C0C0"/>
          </a:solidFill>
        </p:spPr>
        <p:txBody>
          <a:bodyPr tIns="4572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2" y="723900"/>
            <a:ext cx="538327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04244" y="1270001"/>
            <a:ext cx="5372693" cy="503984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 lang="en-US" sz="30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8"/>
          </p:nvPr>
        </p:nvSpPr>
        <p:spPr>
          <a:xfrm>
            <a:off x="593991" y="1902460"/>
            <a:ext cx="5372364" cy="4095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 descr="&quot;&quot;">
            <a:extLst>
              <a:ext uri="{FF2B5EF4-FFF2-40B4-BE49-F238E27FC236}">
                <a16:creationId xmlns:a16="http://schemas.microsoft.com/office/drawing/2014/main" id="{73D6126D-B452-43DF-9CF1-BEBB5B98EAF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4" name="Slide Number Placeholder 5" descr="&quot;&quot;">
            <a:extLst>
              <a:ext uri="{FF2B5EF4-FFF2-40B4-BE49-F238E27FC236}">
                <a16:creationId xmlns:a16="http://schemas.microsoft.com/office/drawing/2014/main" id="{E6B1B711-EFC7-4E63-ADEC-2AFD40AA139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2F441-03D4-465B-A71F-D225A2C04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24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3661" y="723900"/>
            <a:ext cx="11003027" cy="323165"/>
          </a:xfrm>
          <a:prstGeom prst="rect">
            <a:avLst/>
          </a:prstGeom>
        </p:spPr>
        <p:txBody>
          <a:bodyPr tIns="45720" bIns="45720" rtlCol="0">
            <a:spAutoFit/>
          </a:bodyPr>
          <a:lstStyle>
            <a:lvl1pPr>
              <a:defRPr lang="en-US" sz="1500" b="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 b="0" dirty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270000"/>
            <a:ext cx="12192000" cy="4864365"/>
          </a:xfrm>
          <a:solidFill>
            <a:srgbClr val="C0C0C0"/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Footer Placeholder 4" descr="&quot;&quot;">
            <a:extLst>
              <a:ext uri="{FF2B5EF4-FFF2-40B4-BE49-F238E27FC236}">
                <a16:creationId xmlns:a16="http://schemas.microsoft.com/office/drawing/2014/main" id="{F51B040F-5558-41FD-BA30-D00B1677B4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10" name="Slide Number Placeholder 5" descr="&quot;&quot;">
            <a:extLst>
              <a:ext uri="{FF2B5EF4-FFF2-40B4-BE49-F238E27FC236}">
                <a16:creationId xmlns:a16="http://schemas.microsoft.com/office/drawing/2014/main" id="{B6CAA2CA-5104-47AA-B222-5A35A32C38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B3FC-5076-4594-8F02-516530CF2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1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:a16="http://schemas.microsoft.com/office/drawing/2014/main" id="{5B0B2F05-70C7-42D9-999A-A836EEC29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553" y="6330157"/>
            <a:ext cx="1168135" cy="19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C0C0"/>
          </a:solidFill>
        </p:spPr>
        <p:txBody>
          <a:bodyPr tIns="4572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 b="0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 descr="&quot;&quot;">
            <a:extLst>
              <a:ext uri="{FF2B5EF4-FFF2-40B4-BE49-F238E27FC236}">
                <a16:creationId xmlns:a16="http://schemas.microsoft.com/office/drawing/2014/main" id="{88761813-55AC-46EC-8B4B-610BFD5B85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6" name="Slide Number Placeholder 3" descr="&quot;&quot;">
            <a:extLst>
              <a:ext uri="{FF2B5EF4-FFF2-40B4-BE49-F238E27FC236}">
                <a16:creationId xmlns:a16="http://schemas.microsoft.com/office/drawing/2014/main" id="{C9E1AA24-F515-47F0-8396-73B82416AE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9199E3-F628-4AE7-8A52-01C9167EF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1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3990" y="6135688"/>
            <a:ext cx="9140031" cy="11541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>
              <a:defRPr lang="en-US" sz="750" b="0" dirty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4" descr="&quot;&quot;">
            <a:extLst>
              <a:ext uri="{FF2B5EF4-FFF2-40B4-BE49-F238E27FC236}">
                <a16:creationId xmlns:a16="http://schemas.microsoft.com/office/drawing/2014/main" id="{775F7818-374D-4D8D-B337-CA0865D509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4" name="Slide Number Placeholder 5" descr="&quot;&quot;">
            <a:extLst>
              <a:ext uri="{FF2B5EF4-FFF2-40B4-BE49-F238E27FC236}">
                <a16:creationId xmlns:a16="http://schemas.microsoft.com/office/drawing/2014/main" id="{2BB9F097-182C-4B14-94FE-DFD5632A55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91D27-8D0B-4A4A-AD11-E0E5601B3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66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351838"/>
            <a:ext cx="11430000" cy="318613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1000" y="652619"/>
            <a:ext cx="11430000" cy="304800"/>
          </a:xfrm>
        </p:spPr>
        <p:txBody>
          <a:bodyPr>
            <a:noAutofit/>
          </a:bodyPr>
          <a:lstStyle>
            <a:lvl1pPr mar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30854"/>
            <a:ext cx="5715000" cy="4686300"/>
          </a:xfrm>
        </p:spPr>
        <p:txBody>
          <a:bodyPr rIns="182880"/>
          <a:lstStyle>
            <a:lvl1pPr>
              <a:spcAft>
                <a:spcPts val="833"/>
              </a:spcAft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094236" y="1330854"/>
            <a:ext cx="5715000" cy="4686300"/>
          </a:xfrm>
        </p:spPr>
        <p:txBody>
          <a:bodyPr rIns="182880"/>
          <a:lstStyle>
            <a:lvl1pPr>
              <a:spcAft>
                <a:spcPts val="833"/>
              </a:spcAft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E71E1AAB-382C-4EC6-BB58-C004634C894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537E-853C-4F66-9102-D6022B453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3101499-91E0-45BB-AD9E-1B752EEE58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Evolut™ EXPAND TAVR II Pivotal Trial | CIP Revision B - Echo Procedures |14 Feb 2022 | Medtronic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88485137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4475" y="371680"/>
            <a:ext cx="11176002" cy="320537"/>
          </a:xfrm>
        </p:spPr>
        <p:txBody>
          <a:bodyPr/>
          <a:lstStyle>
            <a:lvl1pPr>
              <a:lnSpc>
                <a:spcPts val="2382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475" y="624842"/>
            <a:ext cx="11176002" cy="266700"/>
          </a:xfrm>
        </p:spPr>
        <p:txBody>
          <a:bodyPr>
            <a:noAutofit/>
          </a:bodyPr>
          <a:lstStyle>
            <a:lvl1pPr marL="0">
              <a:lnSpc>
                <a:spcPts val="2382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382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382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382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382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777"/>
              </a:lnSpc>
              <a:spcAft>
                <a:spcPts val="397"/>
              </a:spcAft>
              <a:buFontTx/>
              <a:buNone/>
              <a:defRPr sz="2833" b="0" i="0" cap="all">
                <a:latin typeface="Effra Light"/>
                <a:cs typeface="Effra Light"/>
              </a:defRPr>
            </a:lvl6pPr>
            <a:lvl7pPr marL="0" indent="0">
              <a:lnSpc>
                <a:spcPts val="2777"/>
              </a:lnSpc>
              <a:spcAft>
                <a:spcPts val="397"/>
              </a:spcAft>
              <a:buFontTx/>
              <a:buNone/>
              <a:defRPr sz="28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78" y="1330871"/>
            <a:ext cx="5589764" cy="4573324"/>
          </a:xfrm>
        </p:spPr>
        <p:txBody>
          <a:bodyPr rIns="21751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094284" y="1330871"/>
            <a:ext cx="5586236" cy="4573324"/>
          </a:xfrm>
        </p:spPr>
        <p:txBody>
          <a:bodyPr rIns="21751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4D657848-F797-4B3B-AEBD-47B6C179BE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00611204-6459-4CC2-9A96-816FD5263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721C999-FC01-481D-AF99-126BF2202C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t>EXPAND TAVR Pivotal Trial | Echocardiography Procedures  | Rev D CIP | 17Mar2023</a:t>
            </a:r>
          </a:p>
        </p:txBody>
      </p:sp>
    </p:spTree>
    <p:extLst>
      <p:ext uri="{BB962C8B-B14F-4D97-AF65-F5344CB8AC3E}">
        <p14:creationId xmlns:p14="http://schemas.microsoft.com/office/powerpoint/2010/main" val="363168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48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2" userDrawn="1">
          <p15:clr>
            <a:srgbClr val="FBAE40"/>
          </p15:clr>
        </p15:guide>
        <p15:guide id="2" pos="2064" userDrawn="1">
          <p15:clr>
            <a:srgbClr val="FBAE40"/>
          </p15:clr>
        </p15:guide>
        <p15:guide id="3" pos="5616" userDrawn="1">
          <p15:clr>
            <a:srgbClr val="FBAE40"/>
          </p15:clr>
        </p15:guide>
        <p15:guide id="4" pos="580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350788"/>
            <a:ext cx="11430000" cy="304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1000" y="652525"/>
            <a:ext cx="11430000" cy="304800"/>
          </a:xfrm>
        </p:spPr>
        <p:txBody>
          <a:bodyPr>
            <a:noAutofit/>
          </a:bodyPr>
          <a:lstStyle>
            <a:lvl1pPr marL="0">
              <a:lnSpc>
                <a:spcPct val="85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30503"/>
            <a:ext cx="11430000" cy="4686300"/>
          </a:xfrm>
        </p:spPr>
        <p:txBody>
          <a:bodyPr/>
          <a:lstStyle>
            <a:lvl1pPr>
              <a:spcAft>
                <a:spcPts val="833"/>
              </a:spcAft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91EA7518-699E-4331-A124-B255CA3298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C9451-860B-4D39-8821-F055DBEF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E2DD4391-B9C0-472F-8277-27D7F280833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EXPAND TAVR Pivotal Trial | Echocardiography Procedures  | Rev D CIP | 17Mar2023</a:t>
            </a:r>
          </a:p>
        </p:txBody>
      </p:sp>
    </p:spTree>
    <p:extLst>
      <p:ext uri="{BB962C8B-B14F-4D97-AF65-F5344CB8AC3E}">
        <p14:creationId xmlns:p14="http://schemas.microsoft.com/office/powerpoint/2010/main" val="4265125670"/>
      </p:ext>
    </p:extLst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A7E73C6-7BDC-4FF8-8260-60A5A06A97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662" y="723901"/>
            <a:ext cx="11003027" cy="32316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5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FB9248-9E03-4DB4-9487-2EF5EDB244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991" y="1270000"/>
            <a:ext cx="11001375" cy="47266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0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B7111C5-B34D-BE62-4465-FA3D37B93983}"/>
              </a:ext>
            </a:extLst>
          </p:cNvPr>
          <p:cNvSpPr/>
          <p:nvPr userDrawn="1"/>
        </p:nvSpPr>
        <p:spPr>
          <a:xfrm flipH="1">
            <a:off x="0" y="6357939"/>
            <a:ext cx="12192000" cy="500061"/>
          </a:xfrm>
          <a:custGeom>
            <a:avLst/>
            <a:gdLst>
              <a:gd name="connsiteX0" fmla="*/ 12192000 w 12192000"/>
              <a:gd name="connsiteY0" fmla="*/ 0 h 500061"/>
              <a:gd name="connsiteX1" fmla="*/ 9397996 w 12192000"/>
              <a:gd name="connsiteY1" fmla="*/ 0 h 500061"/>
              <a:gd name="connsiteX2" fmla="*/ 9397996 w 12192000"/>
              <a:gd name="connsiteY2" fmla="*/ 2 h 500061"/>
              <a:gd name="connsiteX3" fmla="*/ 9093201 w 12192000"/>
              <a:gd name="connsiteY3" fmla="*/ 305411 h 500061"/>
              <a:gd name="connsiteX4" fmla="*/ 0 w 12192000"/>
              <a:gd name="connsiteY4" fmla="*/ 305411 h 500061"/>
              <a:gd name="connsiteX5" fmla="*/ 0 w 12192000"/>
              <a:gd name="connsiteY5" fmla="*/ 500061 h 500061"/>
              <a:gd name="connsiteX6" fmla="*/ 12192000 w 12192000"/>
              <a:gd name="connsiteY6" fmla="*/ 500061 h 500061"/>
              <a:gd name="connsiteX7" fmla="*/ 12192000 w 12192000"/>
              <a:gd name="connsiteY7" fmla="*/ 305412 h 500061"/>
              <a:gd name="connsiteX8" fmla="*/ 12192000 w 12192000"/>
              <a:gd name="connsiteY8" fmla="*/ 305411 h 50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0061">
                <a:moveTo>
                  <a:pt x="12192000" y="0"/>
                </a:moveTo>
                <a:lnTo>
                  <a:pt x="9397996" y="0"/>
                </a:lnTo>
                <a:lnTo>
                  <a:pt x="9397996" y="2"/>
                </a:lnTo>
                <a:lnTo>
                  <a:pt x="9093201" y="305411"/>
                </a:lnTo>
                <a:lnTo>
                  <a:pt x="0" y="305411"/>
                </a:lnTo>
                <a:lnTo>
                  <a:pt x="0" y="500061"/>
                </a:lnTo>
                <a:lnTo>
                  <a:pt x="12192000" y="500061"/>
                </a:lnTo>
                <a:lnTo>
                  <a:pt x="12192000" y="305412"/>
                </a:lnTo>
                <a:lnTo>
                  <a:pt x="12192000" y="305411"/>
                </a:lnTo>
                <a:close/>
              </a:path>
            </a:pathLst>
          </a:custGeom>
          <a:gradFill flip="none" rotWithShape="1">
            <a:gsLst>
              <a:gs pos="50000">
                <a:schemeClr val="tx2"/>
              </a:gs>
              <a:gs pos="100000">
                <a:schemeClr val="accent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6699"/>
            <a:ext cx="10497494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68BE4-BDC4-6F40-8FA5-7F4671AC2E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39646"/>
            <a:ext cx="1399032" cy="53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31" r:id="rId2"/>
    <p:sldLayoutId id="2147483824" r:id="rId3"/>
    <p:sldLayoutId id="2147483832" r:id="rId4"/>
    <p:sldLayoutId id="2147483823" r:id="rId5"/>
    <p:sldLayoutId id="2147483825" r:id="rId6"/>
    <p:sldLayoutId id="2147483828" r:id="rId7"/>
    <p:sldLayoutId id="2147483826" r:id="rId8"/>
    <p:sldLayoutId id="214748382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  <p15:guide id="7" orient="horz" pos="165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orient="horz" pos="2160" userDrawn="1">
          <p15:clr>
            <a:srgbClr val="F26B43"/>
          </p15:clr>
        </p15:guide>
        <p15:guide id="10" orient="horz" pos="3552" userDrawn="1">
          <p15:clr>
            <a:srgbClr val="F26B43"/>
          </p15:clr>
        </p15:guide>
        <p15:guide id="11" pos="3744" userDrawn="1">
          <p15:clr>
            <a:srgbClr val="F26B43"/>
          </p15:clr>
        </p15:guide>
        <p15:guide id="12" pos="39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C1A8EF91-1698-47AE-A908-7A73A999D7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3990" y="365125"/>
            <a:ext cx="11001375" cy="3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Slide title goes here </a:t>
            </a:r>
          </a:p>
        </p:txBody>
      </p:sp>
      <p:sp>
        <p:nvSpPr>
          <p:cNvPr id="4099" name="Text Placeholder 7">
            <a:extLst>
              <a:ext uri="{FF2B5EF4-FFF2-40B4-BE49-F238E27FC236}">
                <a16:creationId xmlns:a16="http://schemas.microsoft.com/office/drawing/2014/main" id="{1EA6851D-3A8D-4BA1-8CA8-BC7CAE85E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3990" y="1016000"/>
            <a:ext cx="11001375" cy="498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 descr="&quot;&quot;">
            <a:extLst>
              <a:ext uri="{FF2B5EF4-FFF2-40B4-BE49-F238E27FC236}">
                <a16:creationId xmlns:a16="http://schemas.microsoft.com/office/drawing/2014/main" id="{564EF1F2-E58E-432A-AF5C-72DCD7126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3084" y="6388365"/>
            <a:ext cx="8770938" cy="12832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lang="en-US" sz="833"/>
            </a:lvl1pPr>
          </a:lstStyle>
          <a:p>
            <a:pPr>
              <a:defRPr/>
            </a:pPr>
            <a:r>
              <a:t>EXPAND TAVR II Pivotal Trial Study rationale and design  |  August 2022</a:t>
            </a:r>
          </a:p>
        </p:txBody>
      </p:sp>
      <p:sp>
        <p:nvSpPr>
          <p:cNvPr id="6" name="Slide Number Placeholder 5" descr="&quot;&quot;">
            <a:extLst>
              <a:ext uri="{FF2B5EF4-FFF2-40B4-BE49-F238E27FC236}">
                <a16:creationId xmlns:a16="http://schemas.microsoft.com/office/drawing/2014/main" id="{35C37457-457E-42CA-B7A0-03B94EAF3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990" y="6388365"/>
            <a:ext cx="254000" cy="12832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833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BAE3A09-8E75-4330-BD2E-5096DDAAA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2" name="Graphic 6">
            <a:extLst>
              <a:ext uri="{FF2B5EF4-FFF2-40B4-BE49-F238E27FC236}">
                <a16:creationId xmlns:a16="http://schemas.microsoft.com/office/drawing/2014/main" id="{ABDBA82B-1B0B-4991-B438-31FA9A50E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553" y="6330157"/>
            <a:ext cx="1168135" cy="19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94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</p:sldLayoutIdLst>
  <p:hf hdr="0" dt="0"/>
  <p:txStyles>
    <p:titleStyle>
      <a:lvl1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333" kern="1200" dirty="0">
          <a:solidFill>
            <a:schemeClr val="bg2"/>
          </a:solidFill>
          <a:latin typeface="+mj-lt"/>
          <a:ea typeface="+mj-ea"/>
          <a:cs typeface="Avenir Next World" panose="020B0503020202020204" pitchFamily="34" charset="0"/>
        </a:defRPr>
      </a:lvl1pPr>
      <a:lvl2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bg2"/>
          </a:solidFill>
          <a:latin typeface="Avenir Next World" panose="020B0503020202020204" pitchFamily="34" charset="0"/>
          <a:cs typeface="Avenir Next World" panose="020B0503020202020204" pitchFamily="34" charset="0"/>
        </a:defRPr>
      </a:lvl2pPr>
      <a:lvl3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bg2"/>
          </a:solidFill>
          <a:latin typeface="Avenir Next World" panose="020B0503020202020204" pitchFamily="34" charset="0"/>
          <a:cs typeface="Avenir Next World" panose="020B0503020202020204" pitchFamily="34" charset="0"/>
        </a:defRPr>
      </a:lvl3pPr>
      <a:lvl4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bg2"/>
          </a:solidFill>
          <a:latin typeface="Avenir Next World" panose="020B0503020202020204" pitchFamily="34" charset="0"/>
          <a:cs typeface="Avenir Next World" panose="020B0503020202020204" pitchFamily="34" charset="0"/>
        </a:defRPr>
      </a:lvl4pPr>
      <a:lvl5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bg2"/>
          </a:solidFill>
          <a:latin typeface="Avenir Next World" panose="020B0503020202020204" pitchFamily="34" charset="0"/>
          <a:cs typeface="Avenir Next World" panose="020B0503020202020204" pitchFamily="34" charset="0"/>
        </a:defRPr>
      </a:lvl5pPr>
      <a:lvl6pPr marL="380985" algn="l" defTabSz="914099" rtl="0" fontAlgn="base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bg2"/>
          </a:solidFill>
          <a:latin typeface="Avenir Next World" panose="020B0503020202020204" pitchFamily="34" charset="0"/>
          <a:cs typeface="Avenir Next World" panose="020B0503020202020204" pitchFamily="34" charset="0"/>
        </a:defRPr>
      </a:lvl6pPr>
      <a:lvl7pPr marL="761970" algn="l" defTabSz="914099" rtl="0" fontAlgn="base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bg2"/>
          </a:solidFill>
          <a:latin typeface="Avenir Next World" panose="020B0503020202020204" pitchFamily="34" charset="0"/>
          <a:cs typeface="Avenir Next World" panose="020B0503020202020204" pitchFamily="34" charset="0"/>
        </a:defRPr>
      </a:lvl7pPr>
      <a:lvl8pPr marL="1142954" algn="l" defTabSz="914099" rtl="0" fontAlgn="base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bg2"/>
          </a:solidFill>
          <a:latin typeface="Avenir Next World" panose="020B0503020202020204" pitchFamily="34" charset="0"/>
          <a:cs typeface="Avenir Next World" panose="020B0503020202020204" pitchFamily="34" charset="0"/>
        </a:defRPr>
      </a:lvl8pPr>
      <a:lvl9pPr marL="1523939" algn="l" defTabSz="914099" rtl="0" fontAlgn="base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bg2"/>
          </a:solidFill>
          <a:latin typeface="Avenir Next World" panose="020B0503020202020204" pitchFamily="34" charset="0"/>
          <a:cs typeface="Avenir Next World" panose="020B0503020202020204" pitchFamily="34" charset="0"/>
        </a:defRPr>
      </a:lvl9pPr>
    </p:titleStyle>
    <p:bodyStyle>
      <a:lvl1pPr algn="l" defTabSz="914099" rtl="0" eaLnBrk="0" fontAlgn="base" hangingPunct="0">
        <a:spcBef>
          <a:spcPts val="1000"/>
        </a:spcBef>
        <a:spcAft>
          <a:spcPct val="0"/>
        </a:spcAft>
        <a:buFont typeface="Arial" panose="020B0604020202020204" pitchFamily="34" charset="0"/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152130" indent="-152130" algn="l" defTabSz="914099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16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04259" indent="-152130" algn="l" defTabSz="914099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–"/>
        <a:defRPr lang="en-US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456388" indent="-152130" algn="l" defTabSz="914099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1333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608517" indent="-152130" algn="l" defTabSz="914099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–"/>
        <a:defRPr lang="en-US" sz="1167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8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4239"/>
            <a:ext cx="5535561" cy="1495794"/>
          </a:xfrm>
        </p:spPr>
        <p:txBody>
          <a:bodyPr/>
          <a:lstStyle/>
          <a:p>
            <a:pPr algn="ctr"/>
            <a:r>
              <a:rPr lang="en-US" sz="3600"/>
              <a:t>Two-Year Outcomes of the Five-Year SMART Trial</a:t>
            </a:r>
          </a:p>
        </p:txBody>
      </p:sp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7FE31CD4-1D1C-A44F-7FDA-0FB9D29574B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1927" r="31927"/>
          <a:stretch/>
        </p:blipFill>
        <p:spPr>
          <a:xfrm>
            <a:off x="7245944" y="6214"/>
            <a:ext cx="4946055" cy="5981631"/>
          </a:xfrm>
        </p:spPr>
      </p:pic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FBD2DFBE-57A0-E922-10DD-15D45B8B77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5002292"/>
            <a:ext cx="5413375" cy="1107996"/>
          </a:xfrm>
        </p:spPr>
        <p:txBody>
          <a:bodyPr anchor="b"/>
          <a:lstStyle/>
          <a:p>
            <a:pPr>
              <a:spcBef>
                <a:spcPts val="900"/>
              </a:spcBef>
            </a:pPr>
            <a:r>
              <a:rPr lang="en-US" sz="1800"/>
              <a:t>Howard C. Herrmann, MD</a:t>
            </a:r>
            <a:br>
              <a:rPr lang="en-US" sz="1800"/>
            </a:br>
            <a:r>
              <a:rPr lang="en-US" sz="1800"/>
              <a:t>Roxana Mehran, MD </a:t>
            </a:r>
            <a:br>
              <a:rPr lang="en-US" sz="1800"/>
            </a:br>
            <a:r>
              <a:rPr lang="en-US" sz="1800"/>
              <a:t>Didier </a:t>
            </a:r>
            <a:r>
              <a:rPr lang="en-US" sz="1800" err="1"/>
              <a:t>Tchétché</a:t>
            </a:r>
            <a:r>
              <a:rPr lang="en-US" sz="1800"/>
              <a:t>, MD</a:t>
            </a:r>
            <a:br>
              <a:rPr lang="en-US" sz="1800"/>
            </a:br>
            <a:r>
              <a:rPr lang="en-US" sz="1800"/>
              <a:t>on behalf of the SMART Trial Investigators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B9A29-A875-1239-1076-53EDFF0D21E5}"/>
              </a:ext>
            </a:extLst>
          </p:cNvPr>
          <p:cNvSpPr/>
          <p:nvPr/>
        </p:nvSpPr>
        <p:spPr>
          <a:xfrm>
            <a:off x="9793605" y="3417570"/>
            <a:ext cx="2398394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F7F37-9F4A-822D-1CDA-EFE17A96390B}"/>
              </a:ext>
            </a:extLst>
          </p:cNvPr>
          <p:cNvSpPr txBox="1"/>
          <p:nvPr/>
        </p:nvSpPr>
        <p:spPr>
          <a:xfrm>
            <a:off x="8508602" y="1939497"/>
            <a:ext cx="3458608" cy="26210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8000">
                <a:solidFill>
                  <a:schemeClr val="tx2"/>
                </a:solidFill>
              </a:rPr>
              <a:t>SMART</a:t>
            </a:r>
          </a:p>
          <a:p>
            <a:pPr algn="r"/>
            <a:r>
              <a:rPr lang="en-US" sz="2400" u="sng">
                <a:solidFill>
                  <a:schemeClr val="tx2"/>
                </a:solidFill>
              </a:rPr>
              <a:t>Sm</a:t>
            </a:r>
            <a:r>
              <a:rPr lang="en-US" sz="2400">
                <a:solidFill>
                  <a:schemeClr val="tx2"/>
                </a:solidFill>
              </a:rPr>
              <a:t>all </a:t>
            </a:r>
            <a:r>
              <a:rPr lang="en-US" sz="2400" u="sng">
                <a:solidFill>
                  <a:schemeClr val="tx2"/>
                </a:solidFill>
              </a:rPr>
              <a:t>A</a:t>
            </a:r>
            <a:r>
              <a:rPr lang="en-US" sz="2400">
                <a:solidFill>
                  <a:schemeClr val="tx2"/>
                </a:solidFill>
              </a:rPr>
              <a:t>nnuli </a:t>
            </a:r>
            <a:r>
              <a:rPr lang="en-US" sz="2400" u="sng">
                <a:solidFill>
                  <a:schemeClr val="tx2"/>
                </a:solidFill>
              </a:rPr>
              <a:t>R</a:t>
            </a:r>
            <a:r>
              <a:rPr lang="en-US" sz="2400">
                <a:solidFill>
                  <a:schemeClr val="tx2"/>
                </a:solidFill>
              </a:rPr>
              <a:t>andomized</a:t>
            </a:r>
          </a:p>
          <a:p>
            <a:pPr algn="r"/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en-US" sz="2400" u="sng">
                <a:solidFill>
                  <a:schemeClr val="tx2"/>
                </a:solidFill>
              </a:rPr>
              <a:t>t</a:t>
            </a:r>
            <a:r>
              <a:rPr lang="en-US" sz="2400">
                <a:solidFill>
                  <a:schemeClr val="tx2"/>
                </a:solidFill>
              </a:rPr>
              <a:t>o </a:t>
            </a:r>
            <a:r>
              <a:rPr lang="en-US" sz="2400" err="1">
                <a:solidFill>
                  <a:schemeClr val="tx2"/>
                </a:solidFill>
              </a:rPr>
              <a:t>Evolut</a:t>
            </a:r>
            <a:r>
              <a:rPr lang="en-US" sz="2400">
                <a:solidFill>
                  <a:schemeClr val="tx2"/>
                </a:solidFill>
              </a:rPr>
              <a:t> or SAPIEN</a:t>
            </a:r>
          </a:p>
        </p:txBody>
      </p:sp>
    </p:spTree>
    <p:extLst>
      <p:ext uri="{BB962C8B-B14F-4D97-AF65-F5344CB8AC3E}">
        <p14:creationId xmlns:p14="http://schemas.microsoft.com/office/powerpoint/2010/main" val="2681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6F86-6833-9A21-770E-983F8FA5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617" y="2808278"/>
            <a:ext cx="11582400" cy="1107996"/>
          </a:xfrm>
        </p:spPr>
        <p:txBody>
          <a:bodyPr/>
          <a:lstStyle/>
          <a:p>
            <a:r>
              <a:rPr lang="en-US"/>
              <a:t>Results at 2 Years</a:t>
            </a:r>
          </a:p>
        </p:txBody>
      </p:sp>
    </p:spTree>
    <p:extLst>
      <p:ext uri="{BB962C8B-B14F-4D97-AF65-F5344CB8AC3E}">
        <p14:creationId xmlns:p14="http://schemas.microsoft.com/office/powerpoint/2010/main" val="2926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24349-D654-ED9B-502D-0CA85C7C9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B98A6-7068-7171-A853-3D13E9A5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Population and Follow-up Flowchart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F52AA-CD87-16C9-E71F-579D85179B9F}"/>
              </a:ext>
            </a:extLst>
          </p:cNvPr>
          <p:cNvSpPr txBox="1"/>
          <p:nvPr/>
        </p:nvSpPr>
        <p:spPr>
          <a:xfrm>
            <a:off x="4904872" y="931250"/>
            <a:ext cx="2476102" cy="615553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3C3C3C">
                <a:lumMod val="50000"/>
              </a:srgb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As-treated Cohort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N=716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BDB9D-1FDD-55CE-E165-474CB27331CB}"/>
              </a:ext>
            </a:extLst>
          </p:cNvPr>
          <p:cNvSpPr txBox="1"/>
          <p:nvPr/>
        </p:nvSpPr>
        <p:spPr>
          <a:xfrm>
            <a:off x="2852634" y="1755851"/>
            <a:ext cx="2478024" cy="640080"/>
          </a:xfrm>
          <a:prstGeom prst="rect">
            <a:avLst/>
          </a:prstGeom>
          <a:solidFill>
            <a:srgbClr val="1010EB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</a:t>
            </a: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N=355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2C8E8-1035-A607-A5E0-C624D56C80EA}"/>
              </a:ext>
            </a:extLst>
          </p:cNvPr>
          <p:cNvSpPr txBox="1"/>
          <p:nvPr/>
        </p:nvSpPr>
        <p:spPr>
          <a:xfrm>
            <a:off x="2852634" y="3155722"/>
            <a:ext cx="2478024" cy="640080"/>
          </a:xfrm>
          <a:prstGeom prst="rect">
            <a:avLst/>
          </a:prstGeom>
          <a:solidFill>
            <a:srgbClr val="1010EB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1-Year Follow-Up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N=343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AEA90-968D-170C-AFCE-1F3F7070B96F}"/>
              </a:ext>
            </a:extLst>
          </p:cNvPr>
          <p:cNvSpPr txBox="1"/>
          <p:nvPr/>
        </p:nvSpPr>
        <p:spPr>
          <a:xfrm>
            <a:off x="2852634" y="4555592"/>
            <a:ext cx="2476102" cy="640080"/>
          </a:xfrm>
          <a:prstGeom prst="rect">
            <a:avLst/>
          </a:prstGeom>
          <a:solidFill>
            <a:srgbClr val="1010EB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2-Year Follow-Up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N=335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7A0A9-4A0D-2D4A-51C9-0BED87A8FEC7}"/>
              </a:ext>
            </a:extLst>
          </p:cNvPr>
          <p:cNvSpPr txBox="1"/>
          <p:nvPr/>
        </p:nvSpPr>
        <p:spPr>
          <a:xfrm>
            <a:off x="6942219" y="1755851"/>
            <a:ext cx="2478024" cy="64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N=361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04B15-E09A-CDE2-D6F1-0E858C1CB961}"/>
              </a:ext>
            </a:extLst>
          </p:cNvPr>
          <p:cNvSpPr txBox="1"/>
          <p:nvPr/>
        </p:nvSpPr>
        <p:spPr>
          <a:xfrm>
            <a:off x="6964617" y="3155722"/>
            <a:ext cx="2478024" cy="64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1-Year Follow-Up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N=355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2385DF-2366-F8E3-3939-26DAD7EDE2C9}"/>
              </a:ext>
            </a:extLst>
          </p:cNvPr>
          <p:cNvSpPr txBox="1"/>
          <p:nvPr/>
        </p:nvSpPr>
        <p:spPr>
          <a:xfrm>
            <a:off x="6942219" y="4555592"/>
            <a:ext cx="2476102" cy="64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2-Year Follow-Up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N=348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B82463-6963-2CC9-15D9-F57850567555}"/>
              </a:ext>
            </a:extLst>
          </p:cNvPr>
          <p:cNvSpPr txBox="1"/>
          <p:nvPr/>
        </p:nvSpPr>
        <p:spPr>
          <a:xfrm>
            <a:off x="9158821" y="2626549"/>
            <a:ext cx="1419728" cy="2308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withdrew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04B4AE-202D-4754-E4F3-9196245CF784}"/>
              </a:ext>
            </a:extLst>
          </p:cNvPr>
          <p:cNvSpPr txBox="1"/>
          <p:nvPr/>
        </p:nvSpPr>
        <p:spPr>
          <a:xfrm>
            <a:off x="9158821" y="3939026"/>
            <a:ext cx="1419728" cy="461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withdrew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explant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C4FF9-AAE8-CC91-87BB-BAF74BD9DD1D}"/>
              </a:ext>
            </a:extLst>
          </p:cNvPr>
          <p:cNvSpPr txBox="1"/>
          <p:nvPr/>
        </p:nvSpPr>
        <p:spPr>
          <a:xfrm>
            <a:off x="5079837" y="2626549"/>
            <a:ext cx="1419728" cy="2308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withdrew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F00B4A-6321-A4CD-9B62-DA3311DD0125}"/>
              </a:ext>
            </a:extLst>
          </p:cNvPr>
          <p:cNvSpPr txBox="1"/>
          <p:nvPr/>
        </p:nvSpPr>
        <p:spPr>
          <a:xfrm>
            <a:off x="5079837" y="4044394"/>
            <a:ext cx="1419728" cy="2308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withdrew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BC3922-906A-DF12-7CCA-3CFD98A0FF2C}"/>
              </a:ext>
            </a:extLst>
          </p:cNvPr>
          <p:cNvCxnSpPr>
            <a:cxnSpLocks/>
          </p:cNvCxnSpPr>
          <p:nvPr/>
        </p:nvCxnSpPr>
        <p:spPr>
          <a:xfrm>
            <a:off x="4086161" y="2398479"/>
            <a:ext cx="0" cy="731520"/>
          </a:xfrm>
          <a:prstGeom prst="straightConnector1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DD6741-005A-CF5B-AC4F-3011AAFED8E9}"/>
              </a:ext>
            </a:extLst>
          </p:cNvPr>
          <p:cNvCxnSpPr>
            <a:cxnSpLocks/>
          </p:cNvCxnSpPr>
          <p:nvPr/>
        </p:nvCxnSpPr>
        <p:spPr>
          <a:xfrm>
            <a:off x="4093760" y="2732530"/>
            <a:ext cx="914400" cy="0"/>
          </a:xfrm>
          <a:prstGeom prst="straightConnector1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DC5DA8-46C1-7F51-3C0E-233542367C3C}"/>
              </a:ext>
            </a:extLst>
          </p:cNvPr>
          <p:cNvCxnSpPr>
            <a:cxnSpLocks/>
          </p:cNvCxnSpPr>
          <p:nvPr/>
        </p:nvCxnSpPr>
        <p:spPr>
          <a:xfrm>
            <a:off x="4093760" y="4159810"/>
            <a:ext cx="914400" cy="0"/>
          </a:xfrm>
          <a:prstGeom prst="straightConnector1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318BD7-FE14-8012-3F20-DC0CC2897EB2}"/>
              </a:ext>
            </a:extLst>
          </p:cNvPr>
          <p:cNvCxnSpPr>
            <a:cxnSpLocks/>
          </p:cNvCxnSpPr>
          <p:nvPr/>
        </p:nvCxnSpPr>
        <p:spPr>
          <a:xfrm>
            <a:off x="8188135" y="2732530"/>
            <a:ext cx="914400" cy="0"/>
          </a:xfrm>
          <a:prstGeom prst="straightConnector1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4CCDE6-7517-69F2-7986-DDBF9B730151}"/>
              </a:ext>
            </a:extLst>
          </p:cNvPr>
          <p:cNvCxnSpPr/>
          <p:nvPr/>
        </p:nvCxnSpPr>
        <p:spPr>
          <a:xfrm>
            <a:off x="8192710" y="4127049"/>
            <a:ext cx="914400" cy="0"/>
          </a:xfrm>
          <a:prstGeom prst="straightConnector1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02D201-446D-05A7-6A8B-D9330F9A7B52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933571" y="1546803"/>
            <a:ext cx="209352" cy="1458"/>
          </a:xfrm>
          <a:prstGeom prst="line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FE5828-705A-6CA3-EAA3-3008648079EF}"/>
              </a:ext>
            </a:extLst>
          </p:cNvPr>
          <p:cNvCxnSpPr>
            <a:cxnSpLocks/>
          </p:cNvCxnSpPr>
          <p:nvPr/>
        </p:nvCxnSpPr>
        <p:spPr>
          <a:xfrm flipH="1">
            <a:off x="8156436" y="1548843"/>
            <a:ext cx="1" cy="186124"/>
          </a:xfrm>
          <a:prstGeom prst="line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605AF7-32C0-9093-EB0D-173509DF1DA0}"/>
              </a:ext>
            </a:extLst>
          </p:cNvPr>
          <p:cNvCxnSpPr>
            <a:cxnSpLocks/>
          </p:cNvCxnSpPr>
          <p:nvPr/>
        </p:nvCxnSpPr>
        <p:spPr>
          <a:xfrm flipH="1">
            <a:off x="4086160" y="1540058"/>
            <a:ext cx="1" cy="186124"/>
          </a:xfrm>
          <a:prstGeom prst="line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6739FC-A770-2834-B3D6-08B0E1760E3C}"/>
              </a:ext>
            </a:extLst>
          </p:cNvPr>
          <p:cNvCxnSpPr/>
          <p:nvPr/>
        </p:nvCxnSpPr>
        <p:spPr>
          <a:xfrm>
            <a:off x="4088624" y="1545105"/>
            <a:ext cx="4069080" cy="14011"/>
          </a:xfrm>
          <a:prstGeom prst="line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B9F8EE-8A87-1FF7-F5E1-B0B556579A07}"/>
              </a:ext>
            </a:extLst>
          </p:cNvPr>
          <p:cNvSpPr txBox="1"/>
          <p:nvPr/>
        </p:nvSpPr>
        <p:spPr>
          <a:xfrm>
            <a:off x="5440684" y="5529091"/>
            <a:ext cx="434824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available for 95% of patients</a:t>
            </a:r>
          </a:p>
          <a:p>
            <a:pPr defTabSz="914400"/>
            <a:r>
              <a:rPr 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compliance &gt;87%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9DD049-2B8C-0A08-9DC9-43B72DE66AAA}"/>
              </a:ext>
            </a:extLst>
          </p:cNvPr>
          <p:cNvSpPr txBox="1"/>
          <p:nvPr/>
        </p:nvSpPr>
        <p:spPr>
          <a:xfrm>
            <a:off x="2872985" y="5613127"/>
            <a:ext cx="2476102" cy="3496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2-year follow-up: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91022AA-D842-D9F8-882A-63C74B48B2FD}"/>
              </a:ext>
            </a:extLst>
          </p:cNvPr>
          <p:cNvSpPr/>
          <p:nvPr/>
        </p:nvSpPr>
        <p:spPr>
          <a:xfrm>
            <a:off x="2665991" y="5399773"/>
            <a:ext cx="7007192" cy="858916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6D1E88-E62E-144C-8C8E-C6C71B7802BF}"/>
              </a:ext>
            </a:extLst>
          </p:cNvPr>
          <p:cNvCxnSpPr>
            <a:cxnSpLocks/>
          </p:cNvCxnSpPr>
          <p:nvPr/>
        </p:nvCxnSpPr>
        <p:spPr>
          <a:xfrm>
            <a:off x="4086161" y="3804099"/>
            <a:ext cx="0" cy="731520"/>
          </a:xfrm>
          <a:prstGeom prst="straightConnector1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233396-2253-1EF9-8222-DA96BDFB3724}"/>
              </a:ext>
            </a:extLst>
          </p:cNvPr>
          <p:cNvCxnSpPr>
            <a:cxnSpLocks/>
          </p:cNvCxnSpPr>
          <p:nvPr/>
        </p:nvCxnSpPr>
        <p:spPr>
          <a:xfrm>
            <a:off x="8165146" y="3796125"/>
            <a:ext cx="0" cy="731520"/>
          </a:xfrm>
          <a:prstGeom prst="straightConnector1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E4C7C4-CCDB-F8D1-CAF3-FA759F4D435D}"/>
              </a:ext>
            </a:extLst>
          </p:cNvPr>
          <p:cNvCxnSpPr>
            <a:cxnSpLocks/>
          </p:cNvCxnSpPr>
          <p:nvPr/>
        </p:nvCxnSpPr>
        <p:spPr>
          <a:xfrm>
            <a:off x="8165146" y="2423535"/>
            <a:ext cx="0" cy="731520"/>
          </a:xfrm>
          <a:prstGeom prst="straightConnector1">
            <a:avLst/>
          </a:prstGeom>
          <a:noFill/>
          <a:ln w="6350" cap="flat" cmpd="sng" algn="ctr">
            <a:solidFill>
              <a:srgbClr val="3C3C3C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7390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0993-11B0-D136-3F6C-3A6AD1898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EF8BC-5CC7-1D52-CF8B-A1726858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61" y="107544"/>
            <a:ext cx="9612924" cy="792843"/>
          </a:xfrm>
        </p:spPr>
        <p:txBody>
          <a:bodyPr/>
          <a:lstStyle/>
          <a:p>
            <a:r>
              <a:rPr lang="en-US" sz="2600" dirty="0">
                <a:solidFill>
                  <a:srgbClr val="000000"/>
                </a:solidFill>
              </a:rPr>
              <a:t>Clinical outcome composite &amp; components through 2 years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0A1E11-2DA9-DE2D-558B-DEA42245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962" y="831104"/>
            <a:ext cx="9352075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79F66-4BDA-3782-AED1-6D92D6D93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08C3818-6132-6E14-B925-6E70D3A88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779265"/>
              </p:ext>
            </p:extLst>
          </p:nvPr>
        </p:nvGraphicFramePr>
        <p:xfrm>
          <a:off x="365760" y="842419"/>
          <a:ext cx="11521440" cy="5016253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16564240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0579447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74480799"/>
                    </a:ext>
                  </a:extLst>
                </a:gridCol>
                <a:gridCol w="1438382">
                  <a:extLst>
                    <a:ext uri="{9D8B030D-6E8A-4147-A177-3AD203B41FA5}">
                      <a16:colId xmlns:a16="http://schemas.microsoft.com/office/drawing/2014/main" val="2830519898"/>
                    </a:ext>
                  </a:extLst>
                </a:gridCol>
                <a:gridCol w="1304818">
                  <a:extLst>
                    <a:ext uri="{9D8B030D-6E8A-4147-A177-3AD203B41FA5}">
                      <a16:colId xmlns:a16="http://schemas.microsoft.com/office/drawing/2014/main" val="371543995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7856334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26247195"/>
                    </a:ext>
                  </a:extLst>
                </a:gridCol>
              </a:tblGrid>
              <a:tr h="3661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Year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Years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2349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KM%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Evolut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(N=355)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SAPIEN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(N=361)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Log-Rank</a:t>
                      </a:r>
                      <a:b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Value 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Evolut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(N=355)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SAPIEN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(N=361)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Log-Rank</a:t>
                      </a:r>
                      <a:b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Value 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4785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All-cause mortality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5.1%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0.676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12.7%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11.4%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52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Cardiovascular mortality</a:t>
                      </a:r>
                      <a:endParaRPr lang="en-US" sz="1600" b="1" kern="1200" baseline="300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3.4%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0.882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7.2%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0.706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85851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Heart failure rehospitalization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4.1%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0.661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6.1%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0.951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67060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Aortic valve reintervention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0.637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634061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pacemaker implant</a:t>
                      </a:r>
                      <a:r>
                        <a:rPr lang="en-US" sz="1600" b="1" kern="12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endParaRPr lang="en-US" sz="1600" b="1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14.0%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9.3%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15.4%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11.4%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0.097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36211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pacemaker implant</a:t>
                      </a:r>
                      <a:r>
                        <a:rPr lang="en-US" sz="1600" b="1" kern="12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12.8%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8.7%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14.1%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10.6%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4553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stroke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5.4%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0.439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7.3%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0.487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266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Disabling stroke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3.1%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0.616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4.7%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0.302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462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Transient ischemic attack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0.020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2769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Prosthetic valve thrombosis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4.5%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207512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Clinical valve thrombosis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0.990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0.189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79087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Subclinical valve thrombosis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4139062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6C387D49-8B96-5CB3-830A-832E61EFAAE1}"/>
              </a:ext>
            </a:extLst>
          </p:cNvPr>
          <p:cNvSpPr txBox="1">
            <a:spLocks/>
          </p:cNvSpPr>
          <p:nvPr/>
        </p:nvSpPr>
        <p:spPr>
          <a:xfrm>
            <a:off x="304799" y="248594"/>
            <a:ext cx="11582401" cy="4009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Safety events</a:t>
            </a:r>
          </a:p>
        </p:txBody>
      </p:sp>
      <p:sp>
        <p:nvSpPr>
          <p:cNvPr id="6" name="TextBox 28, chunk 1">
            <a:extLst>
              <a:ext uri="{FF2B5EF4-FFF2-40B4-BE49-F238E27FC236}">
                <a16:creationId xmlns:a16="http://schemas.microsoft.com/office/drawing/2014/main" id="{2D2F314B-CD4D-B38A-76D7-4C8261742360}"/>
              </a:ext>
            </a:extLst>
          </p:cNvPr>
          <p:cNvSpPr txBox="1"/>
          <p:nvPr/>
        </p:nvSpPr>
        <p:spPr>
          <a:xfrm>
            <a:off x="444133" y="5942887"/>
            <a:ext cx="5991389" cy="36933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66"/>
                </a:solidFill>
                <a:latin typeface="Avenir Next World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30000" err="1">
                <a:solidFill>
                  <a:srgbClr val="000000"/>
                </a:solidFill>
                <a:latin typeface="+mn-lt"/>
              </a:rPr>
              <a:t>a</a:t>
            </a:r>
            <a:r>
              <a:rPr lang="en-US" sz="1200" err="1">
                <a:solidFill>
                  <a:srgbClr val="000000"/>
                </a:solidFill>
                <a:latin typeface="+mn-lt"/>
              </a:rPr>
              <a:t>Patients</a:t>
            </a:r>
            <a:r>
              <a:rPr lang="en-US" sz="1200">
                <a:solidFill>
                  <a:srgbClr val="000000"/>
                </a:solidFill>
                <a:latin typeface="+mn-lt"/>
              </a:rPr>
              <a:t> with pacemaker/ICD at baseline are excluded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12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</a:t>
            </a:r>
            <a:r>
              <a:rPr lang="en-US" sz="1200" err="1">
                <a:solidFill>
                  <a:srgbClr val="000000"/>
                </a:solidFill>
                <a:latin typeface="+mn-lt"/>
              </a:rPr>
              <a:t>ients</a:t>
            </a:r>
            <a:r>
              <a:rPr lang="en-US" sz="1200">
                <a:solidFill>
                  <a:srgbClr val="000000"/>
                </a:solidFill>
                <a:latin typeface="+mn-lt"/>
              </a:rPr>
              <a:t> with pacemaker/ICD at baseline are included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ECBB9E-CD8A-E7DC-2B69-EF8E5407D822}"/>
              </a:ext>
            </a:extLst>
          </p:cNvPr>
          <p:cNvCxnSpPr>
            <a:cxnSpLocks/>
          </p:cNvCxnSpPr>
          <p:nvPr/>
        </p:nvCxnSpPr>
        <p:spPr>
          <a:xfrm>
            <a:off x="7839638" y="1838227"/>
            <a:ext cx="0" cy="369579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F7C5F43-2890-BFE8-6DEB-FEE2E0CB0F75}"/>
              </a:ext>
            </a:extLst>
          </p:cNvPr>
          <p:cNvSpPr/>
          <p:nvPr/>
        </p:nvSpPr>
        <p:spPr>
          <a:xfrm>
            <a:off x="365760" y="1838227"/>
            <a:ext cx="11386684" cy="127721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316421-0F9A-B689-6CAD-09C77A66E404}"/>
              </a:ext>
            </a:extLst>
          </p:cNvPr>
          <p:cNvSpPr/>
          <p:nvPr/>
        </p:nvSpPr>
        <p:spPr>
          <a:xfrm>
            <a:off x="365755" y="3115443"/>
            <a:ext cx="11386683" cy="66414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15430D-43E2-1A66-B7D1-9C2FF1D1F7B0}"/>
              </a:ext>
            </a:extLst>
          </p:cNvPr>
          <p:cNvSpPr/>
          <p:nvPr/>
        </p:nvSpPr>
        <p:spPr>
          <a:xfrm>
            <a:off x="365755" y="3807148"/>
            <a:ext cx="11386683" cy="102347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3B217B-F87F-53F8-C5FE-BBBE5E015A86}"/>
              </a:ext>
            </a:extLst>
          </p:cNvPr>
          <p:cNvSpPr/>
          <p:nvPr/>
        </p:nvSpPr>
        <p:spPr>
          <a:xfrm>
            <a:off x="357972" y="4830618"/>
            <a:ext cx="11386678" cy="102805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28ACB-927E-F4FB-DED7-EB58C33F2299}"/>
              </a:ext>
            </a:extLst>
          </p:cNvPr>
          <p:cNvSpPr txBox="1"/>
          <p:nvPr/>
        </p:nvSpPr>
        <p:spPr>
          <a:xfrm>
            <a:off x="3851255" y="6671546"/>
            <a:ext cx="5470459" cy="26876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</a:rPr>
              <a:t>Values based on independent Clinical Events Committee adjudication.</a:t>
            </a:r>
          </a:p>
        </p:txBody>
      </p:sp>
    </p:spTree>
    <p:extLst>
      <p:ext uri="{BB962C8B-B14F-4D97-AF65-F5344CB8AC3E}">
        <p14:creationId xmlns:p14="http://schemas.microsoft.com/office/powerpoint/2010/main" val="19429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A6F67-D93C-6589-AC3B-0C6FDB3B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47A1D-1D25-C471-ABAF-0D6333D2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Prosthetic Valve Thrombosis Through 2 Years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 (CEC adjudicated)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5FC84-5EE6-AA86-9040-4AF57FDFB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52" y="1250206"/>
            <a:ext cx="11071296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8547D-09AB-123B-76DD-2A966D7B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79AA830-249C-2330-42EE-76636D636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888974"/>
              </p:ext>
            </p:extLst>
          </p:nvPr>
        </p:nvGraphicFramePr>
        <p:xfrm>
          <a:off x="6181153" y="1258645"/>
          <a:ext cx="5622087" cy="4594215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1656424071"/>
                    </a:ext>
                  </a:extLst>
                </a:gridCol>
                <a:gridCol w="1051771">
                  <a:extLst>
                    <a:ext uri="{9D8B030D-6E8A-4147-A177-3AD203B41FA5}">
                      <a16:colId xmlns:a16="http://schemas.microsoft.com/office/drawing/2014/main" val="1905794477"/>
                    </a:ext>
                  </a:extLst>
                </a:gridCol>
                <a:gridCol w="1050718">
                  <a:extLst>
                    <a:ext uri="{9D8B030D-6E8A-4147-A177-3AD203B41FA5}">
                      <a16:colId xmlns:a16="http://schemas.microsoft.com/office/drawing/2014/main" val="2174480799"/>
                    </a:ext>
                  </a:extLst>
                </a:gridCol>
                <a:gridCol w="1050718">
                  <a:extLst>
                    <a:ext uri="{9D8B030D-6E8A-4147-A177-3AD203B41FA5}">
                      <a16:colId xmlns:a16="http://schemas.microsoft.com/office/drawing/2014/main" val="4147915796"/>
                    </a:ext>
                  </a:extLst>
                </a:gridCol>
              </a:tblGrid>
              <a:tr h="6583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Evolut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(N=350)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</a:rPr>
                        <a:t>SAPIEN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(N=365)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en-US" sz="1400" b="1" baseline="30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4785"/>
                  </a:ext>
                </a:extLst>
              </a:tr>
              <a:tr h="6559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BVD composite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12.5%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48.4%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684686"/>
                  </a:ext>
                </a:extLst>
              </a:tr>
              <a:tr h="655979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 HSVD</a:t>
                      </a:r>
                    </a:p>
                  </a:txBody>
                  <a:tcPr marL="457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4.7%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42.4%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57150" marR="5715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329423"/>
                  </a:ext>
                </a:extLst>
              </a:tr>
              <a:tr h="655979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 NSVD</a:t>
                      </a:r>
                    </a:p>
                  </a:txBody>
                  <a:tcPr marL="457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6.7%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18.0%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40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57150" marR="5715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78896"/>
                  </a:ext>
                </a:extLst>
              </a:tr>
              <a:tr h="655979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 Thrombosis (clinical)</a:t>
                      </a:r>
                    </a:p>
                  </a:txBody>
                  <a:tcPr marL="457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0.3%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1.2%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0.17</a:t>
                      </a:r>
                    </a:p>
                  </a:txBody>
                  <a:tcPr marL="57150" marR="5715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794114"/>
                  </a:ext>
                </a:extLst>
              </a:tr>
              <a:tr h="65597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aseline="0">
                          <a:solidFill>
                            <a:srgbClr val="000000"/>
                          </a:solidFill>
                          <a:effectLst/>
                        </a:rPr>
                        <a:t> Endocarditis</a:t>
                      </a:r>
                    </a:p>
                  </a:txBody>
                  <a:tcPr marL="457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2.2%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2.6%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57150" marR="5715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215964"/>
                  </a:ext>
                </a:extLst>
              </a:tr>
              <a:tr h="65597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AV Reintervention</a:t>
                      </a:r>
                    </a:p>
                  </a:txBody>
                  <a:tcPr marL="457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0.9%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0.9%</a:t>
                      </a:r>
                    </a:p>
                  </a:txBody>
                  <a:tcPr marL="21167" marR="2116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&gt;0.99</a:t>
                      </a:r>
                    </a:p>
                  </a:txBody>
                  <a:tcPr marL="57150" marR="5715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512128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A87932B-9C04-144D-5AC2-B1BDB99E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10498138" cy="79216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Bioprosthetic valve dysfunction through 2 years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E4FC9A-EB24-EBE0-9085-058344613C5B}"/>
              </a:ext>
            </a:extLst>
          </p:cNvPr>
          <p:cNvGrpSpPr/>
          <p:nvPr/>
        </p:nvGrpSpPr>
        <p:grpSpPr>
          <a:xfrm>
            <a:off x="6442028" y="2821667"/>
            <a:ext cx="206198" cy="2777688"/>
            <a:chOff x="6741411" y="3004350"/>
            <a:chExt cx="178596" cy="2376332"/>
          </a:xfrm>
          <a:solidFill>
            <a:schemeClr val="accent1"/>
          </a:solidFill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C1D19DC-C2A8-BE34-45BD-C834E3060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741411" y="3004350"/>
              <a:ext cx="178596" cy="17859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0DA551-4DDC-68B4-A42A-369460BDB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741411" y="3548753"/>
              <a:ext cx="178596" cy="178596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5351303-F0CB-A935-3FFD-59F938DB7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741411" y="4093156"/>
              <a:ext cx="178596" cy="178596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D441F1DB-D8DB-8ED3-B313-7DEC0054C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741411" y="4647621"/>
              <a:ext cx="178596" cy="178596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8548CFA0-8397-114A-8E03-AC134F103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741411" y="5202086"/>
              <a:ext cx="178596" cy="178596"/>
            </a:xfrm>
            <a:prstGeom prst="rect">
              <a:avLst/>
            </a:prstGeom>
          </p:spPr>
        </p:pic>
      </p:grp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18126F82-BE48-33F6-A07B-D80BBC42A453}"/>
              </a:ext>
            </a:extLst>
          </p:cNvPr>
          <p:cNvSpPr txBox="1">
            <a:spLocks/>
          </p:cNvSpPr>
          <p:nvPr/>
        </p:nvSpPr>
        <p:spPr>
          <a:xfrm>
            <a:off x="6557886" y="6075408"/>
            <a:ext cx="4893379" cy="42164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0000"/>
                </a:solidFill>
              </a:rPr>
              <a:t>HSVD = Mean gradient ≥ 20 mmHg</a:t>
            </a:r>
          </a:p>
          <a:p>
            <a:r>
              <a:rPr lang="en-US" sz="1200">
                <a:solidFill>
                  <a:srgbClr val="000000"/>
                </a:solidFill>
              </a:rPr>
              <a:t>NSVD = Severe PPM through 1 year per VARC-3 or ≥moderate total AR 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CE280A-9C97-5BA5-3623-F0BA52A1C697}"/>
              </a:ext>
            </a:extLst>
          </p:cNvPr>
          <p:cNvCxnSpPr>
            <a:cxnSpLocks/>
          </p:cNvCxnSpPr>
          <p:nvPr/>
        </p:nvCxnSpPr>
        <p:spPr>
          <a:xfrm flipV="1">
            <a:off x="5781675" y="2027548"/>
            <a:ext cx="0" cy="3749040"/>
          </a:xfrm>
          <a:prstGeom prst="line">
            <a:avLst/>
          </a:prstGeom>
          <a:solidFill>
            <a:schemeClr val="bg1"/>
          </a:solidFill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73DCC78-23A6-A901-022D-494150FD5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74" y="1415630"/>
            <a:ext cx="5925826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1D9EA-2001-8772-3823-87EB7D1D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80DD-D6F4-3314-DF4B-AB376C13E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9686"/>
            <a:ext cx="10497494" cy="79284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SMART Trial results at 2 years: Hemodynamics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EFD5C-3C6F-F3B8-5906-FE24FACD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7990"/>
            <a:ext cx="12192000" cy="5990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CBE15F-E3EF-2F1F-BBBE-6B77B5F00414}"/>
              </a:ext>
            </a:extLst>
          </p:cNvPr>
          <p:cNvSpPr txBox="1"/>
          <p:nvPr/>
        </p:nvSpPr>
        <p:spPr>
          <a:xfrm>
            <a:off x="3580970" y="6666341"/>
            <a:ext cx="5470459" cy="26876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100" dirty="0">
                <a:solidFill>
                  <a:schemeClr val="bg1"/>
                </a:solidFill>
              </a:rPr>
              <a:t>Values based on independent Echocardiography Core Laboratory (Mayo) assessment.</a:t>
            </a:r>
          </a:p>
        </p:txBody>
      </p:sp>
    </p:spTree>
    <p:extLst>
      <p:ext uri="{BB962C8B-B14F-4D97-AF65-F5344CB8AC3E}">
        <p14:creationId xmlns:p14="http://schemas.microsoft.com/office/powerpoint/2010/main" val="18453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58963-5FAE-ECB6-DA56-882DF9B9C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4DEBE-621D-5E1A-9EBF-F53912B1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0497494" cy="696339"/>
          </a:xfrm>
        </p:spPr>
        <p:txBody>
          <a:bodyPr/>
          <a:lstStyle/>
          <a:p>
            <a:r>
              <a:rPr kumimoji="0" lang="en-US" sz="2333" b="1" i="0" u="none" strike="noStrike" kern="1200" cap="none" spc="0" normalizeH="0" baseline="0" noProof="0" dirty="0">
                <a:ln>
                  <a:noFill/>
                </a:ln>
                <a:solidFill>
                  <a:srgbClr val="140F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Total aortic </a:t>
            </a:r>
            <a:r>
              <a:rPr lang="en-US" sz="2333" dirty="0">
                <a:solidFill>
                  <a:srgbClr val="14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US" sz="2333" b="1" i="0" u="none" strike="noStrike" kern="1200" cap="none" spc="0" normalizeH="0" baseline="0" noProof="0" dirty="0" err="1">
                <a:ln>
                  <a:noFill/>
                </a:ln>
                <a:solidFill>
                  <a:srgbClr val="140F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egurgitation</a:t>
            </a:r>
            <a:r>
              <a:rPr kumimoji="0" lang="en-US" sz="2333" b="1" i="0" u="none" strike="noStrike" kern="1200" cap="none" spc="0" normalizeH="0" baseline="0" noProof="0" dirty="0">
                <a:ln>
                  <a:noFill/>
                </a:ln>
                <a:solidFill>
                  <a:srgbClr val="140F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2FEFB0-C2D6-48C2-B4FD-7BA3072E0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11" y="779298"/>
            <a:ext cx="11784589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C1428-E7C0-D0C5-B338-F59BFC6D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CA25629-DBC9-B6BB-93A2-6CE7304C824B}"/>
              </a:ext>
            </a:extLst>
          </p:cNvPr>
          <p:cNvGraphicFramePr>
            <a:graphicFrameLocks noGrp="1"/>
          </p:cNvGraphicFramePr>
          <p:nvPr/>
        </p:nvGraphicFramePr>
        <p:xfrm>
          <a:off x="348784" y="3416693"/>
          <a:ext cx="8536692" cy="18288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184741">
                  <a:extLst>
                    <a:ext uri="{9D8B030D-6E8A-4147-A177-3AD203B41FA5}">
                      <a16:colId xmlns:a16="http://schemas.microsoft.com/office/drawing/2014/main" val="87498579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165642407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905794477"/>
                    </a:ext>
                  </a:extLst>
                </a:gridCol>
                <a:gridCol w="964019">
                  <a:extLst>
                    <a:ext uri="{9D8B030D-6E8A-4147-A177-3AD203B41FA5}">
                      <a16:colId xmlns:a16="http://schemas.microsoft.com/office/drawing/2014/main" val="2174480799"/>
                    </a:ext>
                  </a:extLst>
                </a:gridCol>
                <a:gridCol w="1126062">
                  <a:extLst>
                    <a:ext uri="{9D8B030D-6E8A-4147-A177-3AD203B41FA5}">
                      <a16:colId xmlns:a16="http://schemas.microsoft.com/office/drawing/2014/main" val="2830519898"/>
                    </a:ext>
                  </a:extLst>
                </a:gridCol>
                <a:gridCol w="1156595">
                  <a:extLst>
                    <a:ext uri="{9D8B030D-6E8A-4147-A177-3AD203B41FA5}">
                      <a16:colId xmlns:a16="http://schemas.microsoft.com/office/drawing/2014/main" val="3715439951"/>
                    </a:ext>
                  </a:extLst>
                </a:gridCol>
              </a:tblGrid>
              <a:tr h="36576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Composite Definitions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SMART BVD</a:t>
                      </a:r>
                      <a:r>
                        <a:rPr kumimoji="0" lang="en-US" sz="14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48.4%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-35.9%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52388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719413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2286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EAPCI/ESC/EACTS BVD</a:t>
                      </a:r>
                      <a:r>
                        <a:rPr kumimoji="0" lang="en-US" sz="14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-36.1%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8243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2286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VARC-3 Mod Hemo</a:t>
                      </a:r>
                      <a:r>
                        <a:rPr kumimoji="0" lang="en-US" sz="14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-14.1%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76275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2286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Evolut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SVD</a:t>
                      </a:r>
                      <a:r>
                        <a:rPr kumimoji="0" lang="en-US" sz="14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-11.7%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30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2286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Evolut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BVD</a:t>
                      </a:r>
                      <a:r>
                        <a:rPr kumimoji="0" lang="en-US" sz="14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5.3%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20.1%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-14.7%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69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12128"/>
                  </a:ext>
                </a:extLst>
              </a:tr>
            </a:tbl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30F8AAC0-341F-CAD7-CC75-30AB1209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15" y="215599"/>
            <a:ext cx="11843201" cy="457201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Alternative valve dysfunction definitions through 2 years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F5DB8BA-C9EC-84EC-C1CC-BD8A87E318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2404" y="5801317"/>
            <a:ext cx="8677888" cy="508301"/>
          </a:xfrm>
        </p:spPr>
        <p:txBody>
          <a:bodyPr/>
          <a:lstStyle/>
          <a:p>
            <a:r>
              <a:rPr lang="en-US" i="1" baseline="30000">
                <a:solidFill>
                  <a:srgbClr val="000000"/>
                </a:solidFill>
              </a:rPr>
              <a:t>1</a:t>
            </a:r>
            <a:r>
              <a:rPr lang="en-US" i="1">
                <a:solidFill>
                  <a:srgbClr val="000000"/>
                </a:solidFill>
              </a:rPr>
              <a:t>Playford D, et al. J Am Soc </a:t>
            </a:r>
            <a:r>
              <a:rPr lang="en-US" i="1" err="1">
                <a:solidFill>
                  <a:srgbClr val="000000"/>
                </a:solidFill>
              </a:rPr>
              <a:t>Echocardiogr</a:t>
            </a:r>
            <a:r>
              <a:rPr lang="en-US" i="1">
                <a:solidFill>
                  <a:srgbClr val="000000"/>
                </a:solidFill>
              </a:rPr>
              <a:t> 2020;33(9):1077-1086.e1. </a:t>
            </a:r>
            <a:r>
              <a:rPr lang="en-US" i="1" baseline="30000">
                <a:solidFill>
                  <a:srgbClr val="000000"/>
                </a:solidFill>
              </a:rPr>
              <a:t>2</a:t>
            </a:r>
            <a:r>
              <a:rPr lang="en-US" i="1">
                <a:solidFill>
                  <a:srgbClr val="000000"/>
                </a:solidFill>
              </a:rPr>
              <a:t>Genereux P, et al. J Am Coll </a:t>
            </a:r>
            <a:r>
              <a:rPr lang="en-US" i="1" err="1">
                <a:solidFill>
                  <a:srgbClr val="000000"/>
                </a:solidFill>
              </a:rPr>
              <a:t>Cardiol</a:t>
            </a:r>
            <a:r>
              <a:rPr lang="en-US" i="1">
                <a:solidFill>
                  <a:srgbClr val="000000"/>
                </a:solidFill>
              </a:rPr>
              <a:t> 2021;77(21):2717-2746. </a:t>
            </a:r>
            <a:r>
              <a:rPr lang="en-US" i="1" baseline="30000">
                <a:solidFill>
                  <a:srgbClr val="000000"/>
                </a:solidFill>
              </a:rPr>
              <a:t>3</a:t>
            </a:r>
            <a:r>
              <a:rPr lang="en-US" i="1">
                <a:solidFill>
                  <a:srgbClr val="000000"/>
                </a:solidFill>
              </a:rPr>
              <a:t>Kappetein AP, et al. </a:t>
            </a:r>
            <a:r>
              <a:rPr lang="en-US" i="1" err="1">
                <a:solidFill>
                  <a:srgbClr val="000000"/>
                </a:solidFill>
              </a:rPr>
              <a:t>Eur</a:t>
            </a:r>
            <a:r>
              <a:rPr lang="en-US" i="1">
                <a:solidFill>
                  <a:srgbClr val="000000"/>
                </a:solidFill>
              </a:rPr>
              <a:t> J Cardio-</a:t>
            </a:r>
            <a:r>
              <a:rPr lang="en-US" i="1" err="1">
                <a:solidFill>
                  <a:srgbClr val="000000"/>
                </a:solidFill>
              </a:rPr>
              <a:t>Thorac</a:t>
            </a:r>
            <a:r>
              <a:rPr lang="en-US" i="1">
                <a:solidFill>
                  <a:srgbClr val="000000"/>
                </a:solidFill>
              </a:rPr>
              <a:t> Surg 2012;42:S45-S60. </a:t>
            </a:r>
            <a:r>
              <a:rPr lang="en-US" i="1" baseline="30000">
                <a:solidFill>
                  <a:srgbClr val="000000"/>
                </a:solidFill>
              </a:rPr>
              <a:t>4</a:t>
            </a:r>
            <a:r>
              <a:rPr lang="en-US" i="1">
                <a:solidFill>
                  <a:srgbClr val="000000"/>
                </a:solidFill>
              </a:rPr>
              <a:t>Herrmann HC, et al. NEJM 2024;390(21):1959-1971. </a:t>
            </a:r>
            <a:r>
              <a:rPr lang="en-US" i="1" baseline="30000">
                <a:solidFill>
                  <a:srgbClr val="000000"/>
                </a:solidFill>
              </a:rPr>
              <a:t>5</a:t>
            </a:r>
            <a:r>
              <a:rPr lang="en-US" i="1">
                <a:solidFill>
                  <a:srgbClr val="000000"/>
                </a:solidFill>
              </a:rPr>
              <a:t>Capodanno D, et al. </a:t>
            </a:r>
            <a:r>
              <a:rPr lang="en-US" i="1" err="1">
                <a:solidFill>
                  <a:srgbClr val="000000"/>
                </a:solidFill>
              </a:rPr>
              <a:t>Eur</a:t>
            </a:r>
            <a:r>
              <a:rPr lang="en-US" i="1">
                <a:solidFill>
                  <a:srgbClr val="000000"/>
                </a:solidFill>
              </a:rPr>
              <a:t> Heart J 2017;38(45):3382-3390. </a:t>
            </a:r>
            <a:r>
              <a:rPr lang="en-US" i="1" baseline="30000">
                <a:solidFill>
                  <a:srgbClr val="000000"/>
                </a:solidFill>
              </a:rPr>
              <a:t> 6</a:t>
            </a:r>
            <a:r>
              <a:rPr lang="en-US" i="1">
                <a:solidFill>
                  <a:srgbClr val="000000"/>
                </a:solidFill>
              </a:rPr>
              <a:t>O’Hair D, et al. JAMA </a:t>
            </a:r>
            <a:r>
              <a:rPr lang="en-US" i="1" err="1">
                <a:solidFill>
                  <a:srgbClr val="000000"/>
                </a:solidFill>
              </a:rPr>
              <a:t>Cardiol</a:t>
            </a:r>
            <a:r>
              <a:rPr lang="en-US" i="1">
                <a:solidFill>
                  <a:srgbClr val="000000"/>
                </a:solidFill>
              </a:rPr>
              <a:t> 2023;8(2):111-119. </a:t>
            </a:r>
            <a:r>
              <a:rPr lang="en-US" i="1" baseline="30000">
                <a:solidFill>
                  <a:srgbClr val="000000"/>
                </a:solidFill>
              </a:rPr>
              <a:t>7</a:t>
            </a:r>
            <a:r>
              <a:rPr lang="en-US" i="1">
                <a:solidFill>
                  <a:srgbClr val="000000"/>
                </a:solidFill>
              </a:rPr>
              <a:t>Yakubov SJ, et al. 2024, Presentation NY Valve 2024, Manuscript in press.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8B381FE-AB36-751F-B607-079FCBE464F5}"/>
              </a:ext>
            </a:extLst>
          </p:cNvPr>
          <p:cNvGraphicFramePr>
            <a:graphicFrameLocks noGrp="1"/>
          </p:cNvGraphicFramePr>
          <p:nvPr/>
        </p:nvGraphicFramePr>
        <p:xfrm>
          <a:off x="367862" y="1050664"/>
          <a:ext cx="8583688" cy="2411032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175188">
                  <a:extLst>
                    <a:ext uri="{9D8B030D-6E8A-4147-A177-3AD203B41FA5}">
                      <a16:colId xmlns:a16="http://schemas.microsoft.com/office/drawing/2014/main" val="87498579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165642407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905794477"/>
                    </a:ext>
                  </a:extLst>
                </a:gridCol>
                <a:gridCol w="961871">
                  <a:extLst>
                    <a:ext uri="{9D8B030D-6E8A-4147-A177-3AD203B41FA5}">
                      <a16:colId xmlns:a16="http://schemas.microsoft.com/office/drawing/2014/main" val="2174480799"/>
                    </a:ext>
                  </a:extLst>
                </a:gridCol>
                <a:gridCol w="1092926">
                  <a:extLst>
                    <a:ext uri="{9D8B030D-6E8A-4147-A177-3AD203B41FA5}">
                      <a16:colId xmlns:a16="http://schemas.microsoft.com/office/drawing/2014/main" val="2830519898"/>
                    </a:ext>
                  </a:extLst>
                </a:gridCol>
                <a:gridCol w="1248428">
                  <a:extLst>
                    <a:ext uri="{9D8B030D-6E8A-4147-A177-3AD203B41FA5}">
                      <a16:colId xmlns:a16="http://schemas.microsoft.com/office/drawing/2014/main" val="3715439951"/>
                    </a:ext>
                  </a:extLst>
                </a:gridCol>
              </a:tblGrid>
              <a:tr h="50061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Alternative definition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(Cumulative rates through 2 years)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Evolut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(N=350)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SAPIEN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(N=365)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Difference</a:t>
                      </a:r>
                      <a:endParaRPr lang="en-US" sz="1400" b="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Value</a:t>
                      </a:r>
                      <a:b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(Superiority)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4785"/>
                  </a:ext>
                </a:extLst>
              </a:tr>
              <a:tr h="365760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Individual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Component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Definitions</a:t>
                      </a:r>
                    </a:p>
                  </a:txBody>
                  <a:tcPr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 gradient ≥20 mmHg</a:t>
                      </a:r>
                      <a:endParaRPr lang="en-US" sz="1400" b="0" baseline="300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4.7%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42.4%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-37.7%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52002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300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286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 gradient ≥22.5 mmHg</a:t>
                      </a:r>
                      <a:r>
                        <a:rPr lang="en-US" sz="1400" b="0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-29.9%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44139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 b="0" baseline="300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286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 gradient ≥25 mmHg</a:t>
                      </a:r>
                      <a:endParaRPr lang="en-US" sz="1400" b="0" baseline="300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2.4%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21.7%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-19.2%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69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464313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 b="0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286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Severe PPM through 1Y (VARC-3)</a:t>
                      </a:r>
                      <a:r>
                        <a:rPr lang="en-US" sz="1400" b="0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4.9%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16.7%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-11.8%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69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47286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 b="0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286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Severe PPM through 1Y (VARC-2)</a:t>
                      </a:r>
                      <a:r>
                        <a:rPr lang="en-US" sz="1400" b="0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400" b="0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2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5.9%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19.6%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-13.6%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69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08944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A683F924-9CA1-3447-D29A-C4DF4BE34B0A}"/>
              </a:ext>
            </a:extLst>
          </p:cNvPr>
          <p:cNvSpPr/>
          <p:nvPr/>
        </p:nvSpPr>
        <p:spPr>
          <a:xfrm>
            <a:off x="2" y="5299035"/>
            <a:ext cx="8961120" cy="50830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 anchorCtr="0"/>
          <a:lstStyle/>
          <a:p>
            <a:r>
              <a:rPr lang="en-US" sz="1400" b="1">
                <a:solidFill>
                  <a:schemeClr val="tx2"/>
                </a:solidFill>
              </a:rPr>
              <a:t>       </a:t>
            </a:r>
            <a:r>
              <a:rPr lang="en-US" sz="1400" b="1" err="1">
                <a:solidFill>
                  <a:srgbClr val="000000"/>
                </a:solidFill>
              </a:rPr>
              <a:t>Evolut</a:t>
            </a:r>
            <a:r>
              <a:rPr lang="en-US" sz="1400" b="1">
                <a:solidFill>
                  <a:srgbClr val="000000"/>
                </a:solidFill>
              </a:rPr>
              <a:t> was superior to SAPIEN for all hemodynamic and composite BVD endpoint definitions tested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BA13D0-E952-4323-8B6C-144E8855DDF3}"/>
              </a:ext>
            </a:extLst>
          </p:cNvPr>
          <p:cNvGrpSpPr/>
          <p:nvPr/>
        </p:nvGrpSpPr>
        <p:grpSpPr>
          <a:xfrm>
            <a:off x="8849722" y="1050659"/>
            <a:ext cx="3302138" cy="5026065"/>
            <a:chOff x="8891056" y="1226438"/>
            <a:chExt cx="3154680" cy="50260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75B992-93F8-7CEB-A931-A7D0182BB42B}"/>
                </a:ext>
              </a:extLst>
            </p:cNvPr>
            <p:cNvSpPr/>
            <p:nvPr/>
          </p:nvSpPr>
          <p:spPr>
            <a:xfrm>
              <a:off x="8891056" y="1226438"/>
              <a:ext cx="3154680" cy="5026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479505-E3FC-1AB1-CF8F-4C66C500A225}"/>
                </a:ext>
              </a:extLst>
            </p:cNvPr>
            <p:cNvGrpSpPr/>
            <p:nvPr/>
          </p:nvGrpSpPr>
          <p:grpSpPr>
            <a:xfrm>
              <a:off x="9228204" y="1293249"/>
              <a:ext cx="2743404" cy="509216"/>
              <a:chOff x="5486440" y="1393654"/>
              <a:chExt cx="2743404" cy="50921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1669B9-D256-4C11-97A1-751552FB08D1}"/>
                  </a:ext>
                </a:extLst>
              </p:cNvPr>
              <p:cNvSpPr txBox="1"/>
              <p:nvPr/>
            </p:nvSpPr>
            <p:spPr>
              <a:xfrm>
                <a:off x="5486440" y="1393654"/>
                <a:ext cx="12355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>
                    <a:solidFill>
                      <a:srgbClr val="1010EB"/>
                    </a:solidFill>
                    <a:latin typeface="Arial" panose="020B0604020202020204"/>
                  </a:rPr>
                  <a:t>Evolut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3C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Better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A3EF1F-724D-DF25-5FBB-BA582BA56EC1}"/>
                  </a:ext>
                </a:extLst>
              </p:cNvPr>
              <p:cNvSpPr txBox="1"/>
              <p:nvPr/>
            </p:nvSpPr>
            <p:spPr>
              <a:xfrm>
                <a:off x="6913846" y="1410427"/>
                <a:ext cx="131599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>
                    <a:solidFill>
                      <a:srgbClr val="ED002A"/>
                    </a:solidFill>
                    <a:latin typeface="Arial" panose="020B0604020202020204"/>
                  </a:rPr>
                  <a:t>SAPIEN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3C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Better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E814913-C078-078C-6F41-ECD8FD4F86F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7033979" y="1732862"/>
                <a:ext cx="64008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BFF7F0B-44D8-D2D5-1BBA-BA739462C8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3817" y="1732862"/>
                <a:ext cx="64008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DFBD17-F3FE-11E1-39A8-07E7D25D7379}"/>
                </a:ext>
              </a:extLst>
            </p:cNvPr>
            <p:cNvSpPr txBox="1"/>
            <p:nvPr/>
          </p:nvSpPr>
          <p:spPr>
            <a:xfrm>
              <a:off x="9179353" y="5980725"/>
              <a:ext cx="2866383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</a:t>
              </a:r>
              <a:r>
                <a:rPr lang="en-US" sz="1500" err="1">
                  <a:solidFill>
                    <a:srgbClr val="000000"/>
                  </a:solidFill>
                  <a:latin typeface="Arial" panose="020B0604020202020204"/>
                </a:rPr>
                <a:t>Evolut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– </a:t>
              </a:r>
              <a:r>
                <a:rPr lang="en-US" sz="1500">
                  <a:solidFill>
                    <a:srgbClr val="000000"/>
                  </a:solidFill>
                  <a:latin typeface="Arial" panose="020B0604020202020204"/>
                </a:rPr>
                <a:t>SAPIEN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% </a:t>
              </a:r>
              <a:r>
                <a:rPr kumimoji="0" lang="en-US" sz="15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Differen</a:t>
              </a:r>
              <a:r>
                <a:rPr lang="en-US" sz="1500" err="1">
                  <a:solidFill>
                    <a:srgbClr val="000000"/>
                  </a:solidFill>
                  <a:latin typeface="Arial" panose="020B0604020202020204"/>
                </a:rPr>
                <a:t>ce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)</a:t>
              </a:r>
            </a:p>
          </p:txBody>
        </p:sp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9CFD076-42E3-48E1-913F-5BA8F98A1DF3}"/>
              </a:ext>
            </a:extLst>
          </p:cNvPr>
          <p:cNvGraphicFramePr>
            <a:graphicFrameLocks/>
          </p:cNvGraphicFramePr>
          <p:nvPr/>
        </p:nvGraphicFramePr>
        <p:xfrm>
          <a:off x="8885478" y="916866"/>
          <a:ext cx="3302138" cy="492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BD7B62-7FE1-4862-FF22-3E7271495736}"/>
              </a:ext>
            </a:extLst>
          </p:cNvPr>
          <p:cNvCxnSpPr/>
          <p:nvPr/>
        </p:nvCxnSpPr>
        <p:spPr>
          <a:xfrm>
            <a:off x="10547818" y="1357181"/>
            <a:ext cx="0" cy="41148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5321FAC-F4F8-6EA1-7FC2-14864FD1B38B}"/>
              </a:ext>
            </a:extLst>
          </p:cNvPr>
          <p:cNvSpPr txBox="1"/>
          <p:nvPr/>
        </p:nvSpPr>
        <p:spPr>
          <a:xfrm>
            <a:off x="5602077" y="2980062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6E0E8A-1575-C861-B88E-0BB5BD425113}"/>
              </a:ext>
            </a:extLst>
          </p:cNvPr>
          <p:cNvCxnSpPr>
            <a:cxnSpLocks/>
          </p:cNvCxnSpPr>
          <p:nvPr/>
        </p:nvCxnSpPr>
        <p:spPr>
          <a:xfrm>
            <a:off x="367862" y="3438815"/>
            <a:ext cx="11776646" cy="1230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3A98DC3-2BCA-D0E2-F299-ED0535815AEA}"/>
              </a:ext>
            </a:extLst>
          </p:cNvPr>
          <p:cNvSpPr/>
          <p:nvPr/>
        </p:nvSpPr>
        <p:spPr>
          <a:xfrm>
            <a:off x="187622" y="3501591"/>
            <a:ext cx="8547005" cy="1783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60128-FE6A-D642-3546-24965DA07B50}"/>
              </a:ext>
            </a:extLst>
          </p:cNvPr>
          <p:cNvSpPr/>
          <p:nvPr/>
        </p:nvSpPr>
        <p:spPr>
          <a:xfrm>
            <a:off x="9013930" y="3531803"/>
            <a:ext cx="1402600" cy="176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54A5BD7-328D-1B9E-8577-C681D1772935}"/>
              </a:ext>
            </a:extLst>
          </p:cNvPr>
          <p:cNvSpPr txBox="1"/>
          <p:nvPr/>
        </p:nvSpPr>
        <p:spPr>
          <a:xfrm>
            <a:off x="6294924" y="991488"/>
            <a:ext cx="56789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prosthesis-patient mismatch after TAVR increases mortality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55657-F1C2-D8F8-644F-20C5ACCA900E}"/>
              </a:ext>
            </a:extLst>
          </p:cNvPr>
          <p:cNvSpPr txBox="1"/>
          <p:nvPr/>
        </p:nvSpPr>
        <p:spPr>
          <a:xfrm>
            <a:off x="304799" y="997751"/>
            <a:ext cx="56789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Elevated mean gradient after surgical and transcatheter aortic valve replacement reduces survival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AE8C-600F-FB29-3BF2-473FD014B710}"/>
              </a:ext>
            </a:extLst>
          </p:cNvPr>
          <p:cNvCxnSpPr/>
          <p:nvPr/>
        </p:nvCxnSpPr>
        <p:spPr>
          <a:xfrm>
            <a:off x="6132269" y="1810007"/>
            <a:ext cx="0" cy="45018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EEE86A44-D668-37C5-184A-44F6C62DC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58" y="1837564"/>
            <a:ext cx="5934246" cy="38313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7974E1-AA9C-53D7-4021-70A86730A071}"/>
              </a:ext>
            </a:extLst>
          </p:cNvPr>
          <p:cNvSpPr txBox="1"/>
          <p:nvPr/>
        </p:nvSpPr>
        <p:spPr>
          <a:xfrm>
            <a:off x="971271" y="5915283"/>
            <a:ext cx="42551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defRPr/>
            </a:pPr>
            <a:r>
              <a:rPr lang="en-US" sz="1000" i="1">
                <a:solidFill>
                  <a:srgbClr val="000000"/>
                </a:solidFill>
                <a:cs typeface="Avenir Next World" panose="020B0503020202020204" pitchFamily="34" charset="0"/>
              </a:rPr>
              <a:t>Playford et al. J Am Soc </a:t>
            </a:r>
            <a:r>
              <a:rPr lang="en-US" sz="1000" i="1" err="1">
                <a:solidFill>
                  <a:srgbClr val="000000"/>
                </a:solidFill>
                <a:cs typeface="Avenir Next World" panose="020B0503020202020204" pitchFamily="34" charset="0"/>
              </a:rPr>
              <a:t>Echocardiogr</a:t>
            </a:r>
            <a:r>
              <a:rPr lang="en-US" sz="1000" i="1">
                <a:solidFill>
                  <a:srgbClr val="000000"/>
                </a:solidFill>
                <a:cs typeface="Avenir Next World" panose="020B0503020202020204" pitchFamily="34" charset="0"/>
              </a:rPr>
              <a:t>. 2020;33(9):1077-1086.e1</a:t>
            </a:r>
            <a:r>
              <a:rPr lang="en-US" sz="1000">
                <a:solidFill>
                  <a:srgbClr val="000000"/>
                </a:solidFill>
                <a:cs typeface="Avenir Next World" panose="020B0503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40B2FC-3B44-5254-815C-87965D92CB03}"/>
              </a:ext>
            </a:extLst>
          </p:cNvPr>
          <p:cNvSpPr txBox="1"/>
          <p:nvPr/>
        </p:nvSpPr>
        <p:spPr>
          <a:xfrm>
            <a:off x="2956989" y="1899454"/>
            <a:ext cx="3175280" cy="3465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200" b="1">
                <a:solidFill>
                  <a:schemeClr val="tx1">
                    <a:lumMod val="50000"/>
                  </a:schemeClr>
                </a:solidFill>
              </a:rPr>
              <a:t>Australian National Echo Registry</a:t>
            </a:r>
          </a:p>
        </p:txBody>
      </p:sp>
      <p:pic>
        <p:nvPicPr>
          <p:cNvPr id="19" name="Picture 18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5A177F45-0E66-8246-7AE6-4D6C20BEC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276"/>
          <a:stretch/>
        </p:blipFill>
        <p:spPr>
          <a:xfrm>
            <a:off x="-3947501" y="7234909"/>
            <a:ext cx="3145426" cy="957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C8635F-16E4-C8AA-D911-9AF9B09B3083}"/>
              </a:ext>
            </a:extLst>
          </p:cNvPr>
          <p:cNvSpPr txBox="1"/>
          <p:nvPr/>
        </p:nvSpPr>
        <p:spPr>
          <a:xfrm>
            <a:off x="7344845" y="6424854"/>
            <a:ext cx="44358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defRPr/>
            </a:pPr>
            <a:r>
              <a:rPr lang="en-US" sz="1000" i="1">
                <a:solidFill>
                  <a:srgbClr val="000000"/>
                </a:solidFill>
                <a:cs typeface="Avenir Next World" panose="020B0503020202020204" pitchFamily="34" charset="0"/>
              </a:rPr>
              <a:t>Sá MP,  et al. JACC Cardiovasc Imaging. 2023 Mar;16(3):298-310.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E9246F-D72F-78E1-A9CB-7458EA4999F6}"/>
              </a:ext>
            </a:extLst>
          </p:cNvPr>
          <p:cNvSpPr/>
          <p:nvPr/>
        </p:nvSpPr>
        <p:spPr>
          <a:xfrm>
            <a:off x="6566846" y="1944793"/>
            <a:ext cx="425819" cy="195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ABBF2F-D48F-F377-8F22-FF6BF5DBAE59}"/>
              </a:ext>
            </a:extLst>
          </p:cNvPr>
          <p:cNvGrpSpPr/>
          <p:nvPr/>
        </p:nvGrpSpPr>
        <p:grpSpPr>
          <a:xfrm>
            <a:off x="6486589" y="1734636"/>
            <a:ext cx="4041842" cy="4710033"/>
            <a:chOff x="6486589" y="1734636"/>
            <a:chExt cx="4041842" cy="4710033"/>
          </a:xfrm>
        </p:grpSpPr>
        <p:pic>
          <p:nvPicPr>
            <p:cNvPr id="20" name="Picture 19" descr="A graph of a number of people&#10;&#10;Description automatically generated with medium confidence">
              <a:extLst>
                <a:ext uri="{FF2B5EF4-FFF2-40B4-BE49-F238E27FC236}">
                  <a16:creationId xmlns:a16="http://schemas.microsoft.com/office/drawing/2014/main" id="{D31FDEF1-4F0F-D7C2-3F4F-7DF620CAB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3853" t="1945" r="3159" b="87"/>
            <a:stretch/>
          </p:blipFill>
          <p:spPr>
            <a:xfrm>
              <a:off x="6486589" y="1792457"/>
              <a:ext cx="4041842" cy="465221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07D3DE-C859-B086-43E3-74021B225F7C}"/>
                </a:ext>
              </a:extLst>
            </p:cNvPr>
            <p:cNvSpPr/>
            <p:nvPr/>
          </p:nvSpPr>
          <p:spPr>
            <a:xfrm>
              <a:off x="6566846" y="1734636"/>
              <a:ext cx="244506" cy="210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FA80AE9-E1FA-34F2-1166-63A52336EE84}"/>
              </a:ext>
            </a:extLst>
          </p:cNvPr>
          <p:cNvSpPr txBox="1"/>
          <p:nvPr/>
        </p:nvSpPr>
        <p:spPr>
          <a:xfrm>
            <a:off x="9496264" y="3851953"/>
            <a:ext cx="25930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defRPr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Meta-analysis of patient data </a:t>
            </a:r>
            <a:b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 studies and 81,969 patients)</a:t>
            </a:r>
          </a:p>
          <a:p>
            <a:pPr marL="285739" indent="-285739" defTabSz="914363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Moderate/Severe = 24%</a:t>
            </a:r>
          </a:p>
          <a:p>
            <a:pPr marL="285739" indent="-285739" defTabSz="914363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= 11%</a:t>
            </a:r>
          </a:p>
        </p:txBody>
      </p:sp>
      <p:sp>
        <p:nvSpPr>
          <p:cNvPr id="8" name="Title 14">
            <a:extLst>
              <a:ext uri="{FF2B5EF4-FFF2-40B4-BE49-F238E27FC236}">
                <a16:creationId xmlns:a16="http://schemas.microsoft.com/office/drawing/2014/main" id="{226034BA-4E68-832F-9B42-10FCC401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7919"/>
            <a:ext cx="11091511" cy="79284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Adverse hemodynamics affect clinical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FDBE5-02BF-337B-D8DA-AC913D74B4FA}"/>
              </a:ext>
            </a:extLst>
          </p:cNvPr>
          <p:cNvSpPr txBox="1"/>
          <p:nvPr/>
        </p:nvSpPr>
        <p:spPr>
          <a:xfrm>
            <a:off x="3373872" y="2123800"/>
            <a:ext cx="1914525" cy="4697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(6,050 patients with prior aortic valve replacement)</a:t>
            </a:r>
          </a:p>
        </p:txBody>
      </p:sp>
    </p:spTree>
    <p:extLst>
      <p:ext uri="{BB962C8B-B14F-4D97-AF65-F5344CB8AC3E}">
        <p14:creationId xmlns:p14="http://schemas.microsoft.com/office/powerpoint/2010/main" val="22205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2212ED6-A8A1-5F5C-287E-6B5BD0E9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69221"/>
            <a:ext cx="10497494" cy="387798"/>
          </a:xfrm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Disclosure of relevant financial relationships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04AB00-5F2C-7FD9-F435-7F23FF533A26}"/>
              </a:ext>
            </a:extLst>
          </p:cNvPr>
          <p:cNvSpPr txBox="1"/>
          <p:nvPr/>
        </p:nvSpPr>
        <p:spPr>
          <a:xfrm>
            <a:off x="304800" y="1464072"/>
            <a:ext cx="11582400" cy="6155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Within</a:t>
            </a:r>
            <a:r>
              <a:rPr lang="en-US" sz="2000">
                <a:solidFill>
                  <a:schemeClr val="tx2"/>
                </a:solidFill>
              </a:rPr>
              <a:t> the past 12 months, I or my spouse/partner have had a financial interest/arrangement </a:t>
            </a:r>
          </a:p>
          <a:p>
            <a:r>
              <a:rPr lang="en-US" sz="2000">
                <a:solidFill>
                  <a:schemeClr val="tx2"/>
                </a:solidFill>
              </a:rPr>
              <a:t>or affiliation with the organization(s) listed below:</a:t>
            </a:r>
            <a:endParaRPr lang="en-US" sz="200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6" name="Table 14">
            <a:extLst>
              <a:ext uri="{FF2B5EF4-FFF2-40B4-BE49-F238E27FC236}">
                <a16:creationId xmlns:a16="http://schemas.microsoft.com/office/drawing/2014/main" id="{25FBEAD3-5275-F66A-E918-5EFD19CB9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216449"/>
              </p:ext>
            </p:extLst>
          </p:nvPr>
        </p:nvGraphicFramePr>
        <p:xfrm>
          <a:off x="304799" y="2686678"/>
          <a:ext cx="11039475" cy="20218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073607">
                  <a:extLst>
                    <a:ext uri="{9D8B030D-6E8A-4147-A177-3AD203B41FA5}">
                      <a16:colId xmlns:a16="http://schemas.microsoft.com/office/drawing/2014/main" val="3176965149"/>
                    </a:ext>
                  </a:extLst>
                </a:gridCol>
                <a:gridCol w="6965868">
                  <a:extLst>
                    <a:ext uri="{9D8B030D-6E8A-4147-A177-3AD203B41FA5}">
                      <a16:colId xmlns:a16="http://schemas.microsoft.com/office/drawing/2014/main" val="1487942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Financial Relationship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Company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5542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Institutional grants/research support</a:t>
                      </a:r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Abbott Vascular, Edwards LifeSciences, Medtronic, Shockwave, Vivasure</a:t>
                      </a:r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54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723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Consulting fees/honoraria</a:t>
                      </a:r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Affluent Medical, Caranx, Edwards Lifesciences, Johnson &amp; Johnson, Medtronic, </a:t>
                      </a:r>
                      <a:r>
                        <a:rPr lang="en-US" err="1">
                          <a:solidFill>
                            <a:srgbClr val="000000"/>
                          </a:solidFill>
                        </a:rPr>
                        <a:t>Microinterventional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Devices, Wells Fargo</a:t>
                      </a:r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480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Editorial</a:t>
                      </a:r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Mass Medical Society</a:t>
                      </a:r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8111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3AB47F6-05AA-CFC4-98E0-323D7879E576}"/>
              </a:ext>
            </a:extLst>
          </p:cNvPr>
          <p:cNvSpPr/>
          <p:nvPr/>
        </p:nvSpPr>
        <p:spPr>
          <a:xfrm>
            <a:off x="352926" y="5123200"/>
            <a:ext cx="10657974" cy="384711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>
            <a:defPPr>
              <a:defRPr lang="en-US"/>
            </a:defPPr>
            <a:lvl1pPr marL="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21917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828754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438339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891" marR="0" lvl="0" indent="-342891" algn="ctr" defTabSz="9142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</a:rPr>
              <a:t>Discussion may include unapproved and off-label devices, procedures, and indications</a:t>
            </a:r>
          </a:p>
        </p:txBody>
      </p:sp>
    </p:spTree>
    <p:extLst>
      <p:ext uri="{BB962C8B-B14F-4D97-AF65-F5344CB8AC3E}">
        <p14:creationId xmlns:p14="http://schemas.microsoft.com/office/powerpoint/2010/main" val="2197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79523B-8FB0-3026-D6A5-9AA862B7EC95}"/>
              </a:ext>
            </a:extLst>
          </p:cNvPr>
          <p:cNvSpPr/>
          <p:nvPr/>
        </p:nvSpPr>
        <p:spPr>
          <a:xfrm flipV="1">
            <a:off x="4760533" y="5638800"/>
            <a:ext cx="7431467" cy="1219196"/>
          </a:xfrm>
          <a:prstGeom prst="rect">
            <a:avLst/>
          </a:prstGeom>
          <a:gradFill flip="none" rotWithShape="1">
            <a:gsLst>
              <a:gs pos="41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8A7A59-CBAE-19EE-D36C-099B1A78AB2C}"/>
              </a:ext>
            </a:extLst>
          </p:cNvPr>
          <p:cNvSpPr/>
          <p:nvPr/>
        </p:nvSpPr>
        <p:spPr>
          <a:xfrm>
            <a:off x="-36214" y="-1"/>
            <a:ext cx="5281545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A8E058-1378-CA79-7FC2-719CE74ADBC8}"/>
              </a:ext>
            </a:extLst>
          </p:cNvPr>
          <p:cNvSpPr/>
          <p:nvPr/>
        </p:nvSpPr>
        <p:spPr>
          <a:xfrm flipH="1">
            <a:off x="0" y="6357939"/>
            <a:ext cx="12192000" cy="500061"/>
          </a:xfrm>
          <a:custGeom>
            <a:avLst/>
            <a:gdLst>
              <a:gd name="connsiteX0" fmla="*/ 12192000 w 12192000"/>
              <a:gd name="connsiteY0" fmla="*/ 0 h 500061"/>
              <a:gd name="connsiteX1" fmla="*/ 9397996 w 12192000"/>
              <a:gd name="connsiteY1" fmla="*/ 0 h 500061"/>
              <a:gd name="connsiteX2" fmla="*/ 9397996 w 12192000"/>
              <a:gd name="connsiteY2" fmla="*/ 2 h 500061"/>
              <a:gd name="connsiteX3" fmla="*/ 9093201 w 12192000"/>
              <a:gd name="connsiteY3" fmla="*/ 305411 h 500061"/>
              <a:gd name="connsiteX4" fmla="*/ 0 w 12192000"/>
              <a:gd name="connsiteY4" fmla="*/ 305411 h 500061"/>
              <a:gd name="connsiteX5" fmla="*/ 0 w 12192000"/>
              <a:gd name="connsiteY5" fmla="*/ 500061 h 500061"/>
              <a:gd name="connsiteX6" fmla="*/ 12192000 w 12192000"/>
              <a:gd name="connsiteY6" fmla="*/ 500061 h 500061"/>
              <a:gd name="connsiteX7" fmla="*/ 12192000 w 12192000"/>
              <a:gd name="connsiteY7" fmla="*/ 305412 h 500061"/>
              <a:gd name="connsiteX8" fmla="*/ 12192000 w 12192000"/>
              <a:gd name="connsiteY8" fmla="*/ 305411 h 50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0061">
                <a:moveTo>
                  <a:pt x="12192000" y="0"/>
                </a:moveTo>
                <a:lnTo>
                  <a:pt x="9397996" y="0"/>
                </a:lnTo>
                <a:lnTo>
                  <a:pt x="9397996" y="2"/>
                </a:lnTo>
                <a:lnTo>
                  <a:pt x="9093201" y="305411"/>
                </a:lnTo>
                <a:lnTo>
                  <a:pt x="0" y="305411"/>
                </a:lnTo>
                <a:lnTo>
                  <a:pt x="0" y="500061"/>
                </a:lnTo>
                <a:lnTo>
                  <a:pt x="12192000" y="500061"/>
                </a:lnTo>
                <a:lnTo>
                  <a:pt x="12192000" y="305412"/>
                </a:lnTo>
                <a:lnTo>
                  <a:pt x="12192000" y="305411"/>
                </a:lnTo>
                <a:close/>
              </a:path>
            </a:pathLst>
          </a:custGeom>
          <a:gradFill flip="none" rotWithShape="1">
            <a:gsLst>
              <a:gs pos="50000">
                <a:schemeClr val="tx2"/>
              </a:gs>
              <a:gs pos="100000">
                <a:schemeClr val="accent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F97046D-58F0-77D8-2585-FDB5340A9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16350" r="16016" b="-1675"/>
          <a:stretch/>
        </p:blipFill>
        <p:spPr>
          <a:xfrm>
            <a:off x="1172939" y="-1"/>
            <a:ext cx="3587594" cy="36449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3D928D-A84C-7110-DD68-E0731681CA97}"/>
              </a:ext>
            </a:extLst>
          </p:cNvPr>
          <p:cNvSpPr txBox="1"/>
          <p:nvPr/>
        </p:nvSpPr>
        <p:spPr>
          <a:xfrm>
            <a:off x="385586" y="1285103"/>
            <a:ext cx="4614782" cy="39586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 You </a:t>
            </a:r>
            <a:r>
              <a:rPr lang="en-US" sz="3400">
                <a:solidFill>
                  <a:prstClr val="white"/>
                </a:solidFill>
                <a:latin typeface="Arial"/>
              </a:rPr>
              <a:t>t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             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Our Patients,  Trial Investigators, Research Coordinators, </a:t>
            </a:r>
            <a:r>
              <a:rPr lang="en-US" sz="3400">
                <a:solidFill>
                  <a:prstClr val="white"/>
                </a:solidFill>
                <a:latin typeface="Arial"/>
              </a:rPr>
              <a:t>t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83 Global Sites, Committee Members &amp; Core Laboratories!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B4ED4C-1578-CDD6-5D93-08CA35E8F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445996"/>
              </p:ext>
            </p:extLst>
          </p:nvPr>
        </p:nvGraphicFramePr>
        <p:xfrm>
          <a:off x="5787721" y="240965"/>
          <a:ext cx="5940500" cy="6173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0500">
                  <a:extLst>
                    <a:ext uri="{9D8B030D-6E8A-4147-A177-3AD203B41FA5}">
                      <a16:colId xmlns:a16="http://schemas.microsoft.com/office/drawing/2014/main" val="352853247"/>
                    </a:ext>
                  </a:extLst>
                </a:gridCol>
              </a:tblGrid>
              <a:tr h="6173960">
                <a:tc>
                  <a:txBody>
                    <a:bodyPr/>
                    <a:lstStyle/>
                    <a:p>
                      <a:pPr marL="11430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7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 Leadership/Committees: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Executive Committee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Steering Committee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Planning Committee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&amp; Education Committee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Publication Committee</a:t>
                      </a:r>
                    </a:p>
                    <a:p>
                      <a:pPr marL="114300" indent="0" algn="l" fontAlgn="b">
                        <a:buFont typeface="Arial" panose="020B0604020202020204" pitchFamily="34" charset="0"/>
                        <a:buNone/>
                      </a:pP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7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Independent Safety Committees: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Events Committee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Safety Monitoring Board</a:t>
                      </a:r>
                    </a:p>
                    <a:p>
                      <a:pPr marL="4000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Administrator: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Baim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Institute for Clinical Research</a:t>
                      </a:r>
                    </a:p>
                    <a:p>
                      <a:pPr marL="114300" indent="0" algn="l" fontAlgn="b">
                        <a:buFont typeface="Arial" panose="020B0604020202020204" pitchFamily="34" charset="0"/>
                        <a:buNone/>
                      </a:pP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7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Independent Core Laboratories: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Echocardiography: Mayo 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Angiography: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Baim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Institute for Clinical Research</a:t>
                      </a:r>
                    </a:p>
                    <a:p>
                      <a:pPr marL="114300" indent="0" algn="l" fontAlgn="b">
                        <a:buFont typeface="Arial" panose="020B0604020202020204" pitchFamily="34" charset="0"/>
                        <a:buNone/>
                      </a:pP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7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Sponsor:</a:t>
                      </a:r>
                    </a:p>
                    <a:p>
                      <a:pPr marL="4000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Medtronic (Minneapolis, MN)</a:t>
                      </a:r>
                    </a:p>
                  </a:txBody>
                  <a:tcPr marL="5743" marR="5743" marT="57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79934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DA35B4D-DC72-6D67-25E3-61B7E6E6F9C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39646"/>
            <a:ext cx="1399032" cy="53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66029-A4A4-83F9-F176-3927EB215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8, chunk 1">
            <a:extLst>
              <a:ext uri="{FF2B5EF4-FFF2-40B4-BE49-F238E27FC236}">
                <a16:creationId xmlns:a16="http://schemas.microsoft.com/office/drawing/2014/main" id="{0962BF6A-8BD7-2D2F-77BA-A19A831B705F}"/>
              </a:ext>
            </a:extLst>
          </p:cNvPr>
          <p:cNvSpPr txBox="1"/>
          <p:nvPr/>
        </p:nvSpPr>
        <p:spPr>
          <a:xfrm>
            <a:off x="950627" y="1263223"/>
            <a:ext cx="10601293" cy="38779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66"/>
                </a:solidFill>
                <a:latin typeface="Avenir Next World"/>
              </a:defRPr>
            </a:lvl1pPr>
          </a:lstStyle>
          <a:p>
            <a:pPr marL="800100" lvl="1" indent="-342900"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randomized SMART trial compared the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SAPIEN TAVR valves in 716 patients (87% women) with a small aortic annulus.</a:t>
            </a:r>
          </a:p>
          <a:p>
            <a:pPr marL="800100" lvl="1" indent="-342900"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2 years of follow up, we observed similar rates for the clinical outcome composite of death, disabling stroke, or HF rehospitalization.</a:t>
            </a:r>
          </a:p>
          <a:p>
            <a:pPr marL="800100" lvl="1" indent="-342900"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individual and composite hemodynamic measures continue to demonstrate the superiority of the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platform.</a:t>
            </a:r>
          </a:p>
          <a:p>
            <a:pPr marL="800100" lvl="1" indent="-342900"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findings emphasize the importance of the planned comparison through 5 years of follow-up.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9D683-C9AA-F526-2936-553961BA3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699"/>
            <a:ext cx="10497494" cy="440311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926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7B950-45CA-F957-CD4C-4442B0FDF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6CA9518C-325A-759C-967D-51D99EF3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73" y="-2397"/>
            <a:ext cx="10497494" cy="79284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7C1853-277E-3DE2-23E7-0FFA12153850}"/>
              </a:ext>
            </a:extLst>
          </p:cNvPr>
          <p:cNvSpPr txBox="1"/>
          <p:nvPr/>
        </p:nvSpPr>
        <p:spPr>
          <a:xfrm>
            <a:off x="6259775" y="726872"/>
            <a:ext cx="5779509" cy="9414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>
                <a:solidFill>
                  <a:schemeClr val="accent1"/>
                </a:solidFill>
              </a:rPr>
              <a:t>Prior Evidence</a:t>
            </a:r>
            <a:r>
              <a:rPr lang="en-US" sz="2000">
                <a:solidFill>
                  <a:schemeClr val="tx2"/>
                </a:solidFill>
              </a:rPr>
              <a:t>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Hemodynamics of </a:t>
            </a:r>
            <a:r>
              <a:rPr lang="en-US" sz="1600" err="1">
                <a:solidFill>
                  <a:srgbClr val="000000"/>
                </a:solidFill>
              </a:rPr>
              <a:t>Evolut</a:t>
            </a:r>
            <a:r>
              <a:rPr lang="en-US" sz="1600">
                <a:solidFill>
                  <a:srgbClr val="000000"/>
                </a:solidFill>
              </a:rPr>
              <a:t> valve are superior to those of SAPIEN valve.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B53F9-A6A6-A823-65C6-97B24F8490E1}"/>
              </a:ext>
            </a:extLst>
          </p:cNvPr>
          <p:cNvSpPr txBox="1"/>
          <p:nvPr/>
        </p:nvSpPr>
        <p:spPr>
          <a:xfrm>
            <a:off x="116792" y="726551"/>
            <a:ext cx="5925348" cy="13855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SMART Trial: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compare performance for 2 most widely available commercial transcatheter aortic valve replacement (TAVR) devices in patients with severe aortic stenosis and a small aortic valve annulus.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FC8388D-829B-06F4-CC5E-686DD687C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318327"/>
              </p:ext>
            </p:extLst>
          </p:nvPr>
        </p:nvGraphicFramePr>
        <p:xfrm>
          <a:off x="278673" y="2094222"/>
          <a:ext cx="5511426" cy="382823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83422">
                  <a:extLst>
                    <a:ext uri="{9D8B030D-6E8A-4147-A177-3AD203B41FA5}">
                      <a16:colId xmlns:a16="http://schemas.microsoft.com/office/drawing/2014/main" val="3630494652"/>
                    </a:ext>
                  </a:extLst>
                </a:gridCol>
                <a:gridCol w="1914002">
                  <a:extLst>
                    <a:ext uri="{9D8B030D-6E8A-4147-A177-3AD203B41FA5}">
                      <a16:colId xmlns:a16="http://schemas.microsoft.com/office/drawing/2014/main" val="4137907865"/>
                    </a:ext>
                  </a:extLst>
                </a:gridCol>
                <a:gridCol w="1914002">
                  <a:extLst>
                    <a:ext uri="{9D8B030D-6E8A-4147-A177-3AD203B41FA5}">
                      <a16:colId xmlns:a16="http://schemas.microsoft.com/office/drawing/2014/main" val="2226856871"/>
                    </a:ext>
                  </a:extLst>
                </a:gridCol>
              </a:tblGrid>
              <a:tr h="244190"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latin typeface="+mn-lt"/>
                          <a:cs typeface="Avenir Next World" panose="020B0503020202020204" pitchFamily="34" charset="0"/>
                        </a:rPr>
                        <a:t>Valve Characteristic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err="1">
                          <a:latin typeface="+mn-lt"/>
                        </a:rPr>
                        <a:t>Evolut</a:t>
                      </a:r>
                      <a:r>
                        <a:rPr lang="en-US" sz="1200">
                          <a:latin typeface="+mn-lt"/>
                        </a:rPr>
                        <a:t> PRO/PRO+/FX</a:t>
                      </a:r>
                      <a:endParaRPr lang="en-US" sz="1200"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latin typeface="+mn-lt"/>
                        </a:rPr>
                        <a:t>SAPIEN 3/SAPIEN 3 Ultra</a:t>
                      </a:r>
                      <a:endParaRPr lang="en-US" sz="1200"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097792"/>
                  </a:ext>
                </a:extLst>
              </a:tr>
              <a:tr h="1253246"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  <a:p>
                      <a:pPr algn="ctr"/>
                      <a:endParaRPr lang="en-US" sz="1200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Front and top view</a:t>
                      </a:r>
                      <a:endParaRPr lang="en-US" sz="1200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  <a:p>
                      <a:pPr algn="ctr"/>
                      <a:endParaRPr lang="en-US" sz="1200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  <a:p>
                      <a:pPr algn="ctr"/>
                      <a:endParaRPr lang="en-US" sz="1200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  <a:p>
                      <a:pPr algn="ctr"/>
                      <a:endParaRPr lang="en-US" sz="1200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275471"/>
                  </a:ext>
                </a:extLst>
              </a:tr>
              <a:tr h="279696"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Annular Position</a:t>
                      </a:r>
                      <a:endParaRPr lang="en-US" sz="1200" b="1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  <a:latin typeface="+mn-lt"/>
                        </a:rPr>
                        <a:t>Supra-annular</a:t>
                      </a:r>
                      <a:endParaRPr lang="en-US" sz="1200" b="1">
                        <a:solidFill>
                          <a:schemeClr val="accent1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chemeClr val="accent6"/>
                          </a:solidFill>
                          <a:latin typeface="+mn-lt"/>
                        </a:rPr>
                        <a:t>Intra-annular</a:t>
                      </a:r>
                      <a:endParaRPr lang="en-US" sz="1200" b="1">
                        <a:solidFill>
                          <a:schemeClr val="accent6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823392"/>
                  </a:ext>
                </a:extLst>
              </a:tr>
              <a:tr h="279696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  <a:cs typeface="Avenir Next World" panose="020B0503020202020204" pitchFamily="34" charset="0"/>
                        </a:rPr>
                        <a:t>Platform in SMART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+mn-lt"/>
                          <a:cs typeface="Avenir Next World" panose="020B0503020202020204" pitchFamily="34" charset="0"/>
                        </a:rPr>
                        <a:t>78.0% Evolut PRO+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6"/>
                          </a:solidFill>
                          <a:latin typeface="+mn-lt"/>
                          <a:cs typeface="Avenir Next World" panose="020B0503020202020204" pitchFamily="34" charset="0"/>
                        </a:rPr>
                        <a:t>80.8% SAPIEN 3 Ultra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398479"/>
                  </a:ext>
                </a:extLst>
              </a:tr>
              <a:tr h="279696"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Annulus Range</a:t>
                      </a:r>
                      <a:endParaRPr lang="en-US" sz="1200" b="1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solidFill>
                            <a:schemeClr val="accent1"/>
                          </a:solidFill>
                          <a:latin typeface="+mn-lt"/>
                        </a:rPr>
                        <a:t>17/18-30 mm</a:t>
                      </a:r>
                      <a:endParaRPr lang="en-US" sz="1200" b="0">
                        <a:solidFill>
                          <a:schemeClr val="accent1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solidFill>
                            <a:schemeClr val="accent6"/>
                          </a:solidFill>
                          <a:latin typeface="+mn-lt"/>
                        </a:rPr>
                        <a:t>16-28 mm</a:t>
                      </a:r>
                      <a:endParaRPr lang="en-US" sz="1200" b="0">
                        <a:solidFill>
                          <a:schemeClr val="accent6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582105"/>
                  </a:ext>
                </a:extLst>
              </a:tr>
              <a:tr h="279696"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Available Valve Sizes</a:t>
                      </a:r>
                      <a:endParaRPr lang="en-US" sz="1200" b="1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+mn-lt"/>
                        </a:rPr>
                        <a:t>23, 26, 29, 34 mm</a:t>
                      </a:r>
                      <a:endParaRPr lang="en-US" sz="1200">
                        <a:solidFill>
                          <a:schemeClr val="accent1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accent6"/>
                          </a:solidFill>
                          <a:latin typeface="+mn-lt"/>
                        </a:rPr>
                        <a:t>20, 23, 26, 29 mm</a:t>
                      </a:r>
                      <a:endParaRPr lang="en-US" sz="1200">
                        <a:solidFill>
                          <a:schemeClr val="accent6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750234"/>
                  </a:ext>
                </a:extLst>
              </a:tr>
              <a:tr h="279696"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Frame Material</a:t>
                      </a:r>
                      <a:endParaRPr lang="en-US" sz="1200" b="1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+mn-lt"/>
                        </a:rPr>
                        <a:t>Nitinol (SE)</a:t>
                      </a:r>
                      <a:endParaRPr lang="en-US" sz="1200">
                        <a:solidFill>
                          <a:schemeClr val="accent1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accent6"/>
                          </a:solidFill>
                          <a:latin typeface="+mn-lt"/>
                        </a:rPr>
                        <a:t>Cobalt-chromium (BE)</a:t>
                      </a:r>
                      <a:endParaRPr lang="en-US" sz="1200">
                        <a:solidFill>
                          <a:schemeClr val="accent6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529681"/>
                  </a:ext>
                </a:extLst>
              </a:tr>
              <a:tr h="279696"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Tissue Material</a:t>
                      </a:r>
                      <a:endParaRPr lang="en-US" sz="1200" b="1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+mn-lt"/>
                        </a:rPr>
                        <a:t>Porcine</a:t>
                      </a:r>
                      <a:endParaRPr lang="en-US" sz="1200">
                        <a:solidFill>
                          <a:schemeClr val="accent1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accent6"/>
                          </a:solidFill>
                          <a:latin typeface="+mn-lt"/>
                        </a:rPr>
                        <a:t>Bovine</a:t>
                      </a:r>
                      <a:endParaRPr lang="en-US" sz="1200">
                        <a:solidFill>
                          <a:schemeClr val="accent6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168733"/>
                  </a:ext>
                </a:extLst>
              </a:tr>
              <a:tr h="279696"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Recapturable</a:t>
                      </a:r>
                      <a:endParaRPr lang="en-US" sz="1200" b="1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+mn-lt"/>
                        </a:rPr>
                        <a:t>Yes</a:t>
                      </a:r>
                      <a:endParaRPr lang="en-US" sz="1200">
                        <a:solidFill>
                          <a:schemeClr val="accent1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accent6"/>
                          </a:solidFill>
                          <a:latin typeface="+mn-lt"/>
                        </a:rPr>
                        <a:t>No</a:t>
                      </a:r>
                      <a:endParaRPr lang="en-US" sz="1200">
                        <a:solidFill>
                          <a:schemeClr val="accent6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525717"/>
                  </a:ext>
                </a:extLst>
              </a:tr>
              <a:tr h="372928"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Other Features</a:t>
                      </a:r>
                      <a:endParaRPr lang="en-US" sz="1200" b="1">
                        <a:solidFill>
                          <a:srgbClr val="000000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marL="0" indent="0" algn="ctr">
                        <a:buFontTx/>
                        <a:buNone/>
                      </a:pPr>
                      <a:r>
                        <a:rPr lang="en-US" sz="1200">
                          <a:solidFill>
                            <a:schemeClr val="accent1"/>
                          </a:solidFill>
                          <a:latin typeface="+mn-lt"/>
                          <a:cs typeface="Avenir Next World" panose="020B0503020202020204" pitchFamily="34" charset="0"/>
                        </a:rPr>
                        <a:t>Designed to retain frame circularity</a:t>
                      </a:r>
                      <a:r>
                        <a:rPr lang="en-US" sz="1200" baseline="30000">
                          <a:solidFill>
                            <a:schemeClr val="accent1"/>
                          </a:solidFill>
                          <a:latin typeface="+mn-lt"/>
                          <a:cs typeface="Avenir Next World" panose="020B0503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18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363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545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727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5909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090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272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454" algn="l" defTabSz="91436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accent6"/>
                          </a:solidFill>
                          <a:latin typeface="+mn-lt"/>
                        </a:rPr>
                        <a:t>Risk for asymmetrical expansion</a:t>
                      </a:r>
                      <a:r>
                        <a:rPr lang="en-US" sz="1200" baseline="30000">
                          <a:solidFill>
                            <a:schemeClr val="accent6"/>
                          </a:solidFill>
                          <a:latin typeface="+mn-lt"/>
                        </a:rPr>
                        <a:t>3</a:t>
                      </a:r>
                      <a:r>
                        <a:rPr lang="en-US" sz="1200">
                          <a:solidFill>
                            <a:schemeClr val="accent6"/>
                          </a:solidFill>
                          <a:latin typeface="+mn-lt"/>
                        </a:rPr>
                        <a:t> </a:t>
                      </a:r>
                      <a:endParaRPr lang="en-US" sz="1200">
                        <a:solidFill>
                          <a:schemeClr val="accent6"/>
                        </a:solidFill>
                        <a:latin typeface="+mn-lt"/>
                        <a:cs typeface="Avenir Next World" panose="020B05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236505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30641D66-6324-DF49-C6FD-7AFB8BE99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r="16963"/>
          <a:stretch/>
        </p:blipFill>
        <p:spPr bwMode="auto">
          <a:xfrm>
            <a:off x="1910598" y="2278449"/>
            <a:ext cx="950622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512B41F9-93B6-8BB0-5123-0D799FC7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45" y="2333534"/>
            <a:ext cx="1235044" cy="11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37BD1A-73C4-F344-D05F-DBCE04C334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3" t="32672" r="35897" b="30661"/>
          <a:stretch/>
        </p:blipFill>
        <p:spPr>
          <a:xfrm>
            <a:off x="3848317" y="2485271"/>
            <a:ext cx="950622" cy="914054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F9731F87-0EAC-5B30-5F27-95748F884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8385" r="3223" b="8347"/>
          <a:stretch/>
        </p:blipFill>
        <p:spPr bwMode="auto">
          <a:xfrm>
            <a:off x="4706332" y="2492047"/>
            <a:ext cx="1065766" cy="95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F459CBC-F6C5-09D6-B48D-A1045525CC69}"/>
              </a:ext>
            </a:extLst>
          </p:cNvPr>
          <p:cNvSpPr txBox="1"/>
          <p:nvPr/>
        </p:nvSpPr>
        <p:spPr>
          <a:xfrm>
            <a:off x="6947197" y="6027787"/>
            <a:ext cx="3852058" cy="226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000" i="1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 from Hahn et al, JACC Imaging 2019; 12:25-34 </a:t>
            </a:r>
            <a:endParaRPr lang="en-US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E3F63-980F-1864-251B-4E052A8A8FCC}"/>
              </a:ext>
            </a:extLst>
          </p:cNvPr>
          <p:cNvSpPr txBox="1"/>
          <p:nvPr/>
        </p:nvSpPr>
        <p:spPr>
          <a:xfrm>
            <a:off x="6208521" y="2094222"/>
            <a:ext cx="5566611" cy="3831336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4DA70-0C4D-5EB6-E9E2-5C8D7E0A876B}"/>
              </a:ext>
            </a:extLst>
          </p:cNvPr>
          <p:cNvSpPr txBox="1"/>
          <p:nvPr/>
        </p:nvSpPr>
        <p:spPr>
          <a:xfrm>
            <a:off x="6450642" y="2129253"/>
            <a:ext cx="4987336" cy="455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core lab derived reference values at 30 days</a:t>
            </a:r>
            <a:r>
              <a:rPr lang="en-US" sz="1600" b="1" u="sng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US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smallest quintiles of annular dimension)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9F2A61-43DB-287F-4FC8-EECC269A2E9B}"/>
              </a:ext>
            </a:extLst>
          </p:cNvPr>
          <p:cNvGrpSpPr/>
          <p:nvPr/>
        </p:nvGrpSpPr>
        <p:grpSpPr>
          <a:xfrm>
            <a:off x="6290292" y="2731484"/>
            <a:ext cx="1715685" cy="2877844"/>
            <a:chOff x="6581541" y="3217464"/>
            <a:chExt cx="1715685" cy="2877844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E2B07B00-6116-887B-5E33-50AED191C06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19213295"/>
                </p:ext>
              </p:extLst>
            </p:nvPr>
          </p:nvGraphicFramePr>
          <p:xfrm>
            <a:off x="6581541" y="3217464"/>
            <a:ext cx="1715685" cy="28778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DF15B3-4245-D1A3-7501-3D4DB9222AB2}"/>
                </a:ext>
              </a:extLst>
            </p:cNvPr>
            <p:cNvSpPr txBox="1"/>
            <p:nvPr/>
          </p:nvSpPr>
          <p:spPr>
            <a:xfrm>
              <a:off x="7521045" y="5723035"/>
              <a:ext cx="594360" cy="20116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1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</a:t>
              </a:r>
              <a:endPara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ED3359-1DED-43C4-11CA-5C9527C348B5}"/>
                </a:ext>
              </a:extLst>
            </p:cNvPr>
            <p:cNvSpPr txBox="1"/>
            <p:nvPr/>
          </p:nvSpPr>
          <p:spPr>
            <a:xfrm>
              <a:off x="6796148" y="5723035"/>
              <a:ext cx="590795" cy="20116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SAPIEN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3886C5-75A6-F41A-160B-FC7964B794B8}"/>
              </a:ext>
            </a:extLst>
          </p:cNvPr>
          <p:cNvGrpSpPr/>
          <p:nvPr/>
        </p:nvGrpSpPr>
        <p:grpSpPr>
          <a:xfrm>
            <a:off x="9983572" y="2731484"/>
            <a:ext cx="1694821" cy="2877844"/>
            <a:chOff x="10267447" y="3217464"/>
            <a:chExt cx="1694821" cy="2877844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572AC299-A1FE-DDE2-5263-3626675785E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53992837"/>
                </p:ext>
              </p:extLst>
            </p:nvPr>
          </p:nvGraphicFramePr>
          <p:xfrm>
            <a:off x="10267447" y="3217464"/>
            <a:ext cx="1694821" cy="28778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6BD2E0-1FD5-847F-3AB1-66EA94032489}"/>
                </a:ext>
              </a:extLst>
            </p:cNvPr>
            <p:cNvSpPr txBox="1"/>
            <p:nvPr/>
          </p:nvSpPr>
          <p:spPr>
            <a:xfrm>
              <a:off x="10490474" y="5722303"/>
              <a:ext cx="594360" cy="20116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SAPIEN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FD14A0-B9B3-3BF0-A955-D064834E53F6}"/>
                </a:ext>
              </a:extLst>
            </p:cNvPr>
            <p:cNvSpPr txBox="1"/>
            <p:nvPr/>
          </p:nvSpPr>
          <p:spPr>
            <a:xfrm>
              <a:off x="11200656" y="5722303"/>
              <a:ext cx="594360" cy="201900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1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</a:t>
              </a:r>
              <a:endPara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C3CE0B-E0E2-45EB-89C6-AA3F61FC8F6E}"/>
              </a:ext>
            </a:extLst>
          </p:cNvPr>
          <p:cNvGrpSpPr/>
          <p:nvPr/>
        </p:nvGrpSpPr>
        <p:grpSpPr>
          <a:xfrm>
            <a:off x="8102426" y="2731484"/>
            <a:ext cx="1778803" cy="2867928"/>
            <a:chOff x="8386301" y="3217464"/>
            <a:chExt cx="1778803" cy="2867928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E08FC84F-4F5A-E37C-8CF8-DE931D2317B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74058894"/>
                </p:ext>
              </p:extLst>
            </p:nvPr>
          </p:nvGraphicFramePr>
          <p:xfrm>
            <a:off x="8386301" y="3217464"/>
            <a:ext cx="1778803" cy="28679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0E23A9-E5A9-D603-7516-65A034C2B7EB}"/>
                </a:ext>
              </a:extLst>
            </p:cNvPr>
            <p:cNvSpPr txBox="1"/>
            <p:nvPr/>
          </p:nvSpPr>
          <p:spPr>
            <a:xfrm>
              <a:off x="8646552" y="5722303"/>
              <a:ext cx="594360" cy="20116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SAPIEN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AD1C8E4-1D1D-51FF-80E1-D4AD0BEFF751}"/>
                </a:ext>
              </a:extLst>
            </p:cNvPr>
            <p:cNvSpPr txBox="1"/>
            <p:nvPr/>
          </p:nvSpPr>
          <p:spPr>
            <a:xfrm>
              <a:off x="9407750" y="5722303"/>
              <a:ext cx="594360" cy="201900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1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</a:t>
              </a:r>
              <a:endPara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ACBF1FB-403C-9D77-FD8E-C8147A635CA5}"/>
                </a:ext>
              </a:extLst>
            </p:cNvPr>
            <p:cNvSpPr txBox="1"/>
            <p:nvPr/>
          </p:nvSpPr>
          <p:spPr>
            <a:xfrm>
              <a:off x="8480218" y="3299104"/>
              <a:ext cx="1656578" cy="3061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 gradient (mmHg)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F0ACC3-BA0F-F6C7-BFC7-106B3F1BC38B}"/>
              </a:ext>
            </a:extLst>
          </p:cNvPr>
          <p:cNvGrpSpPr/>
          <p:nvPr/>
        </p:nvGrpSpPr>
        <p:grpSpPr>
          <a:xfrm>
            <a:off x="6636050" y="5688083"/>
            <a:ext cx="4824722" cy="245684"/>
            <a:chOff x="6636050" y="5688083"/>
            <a:chExt cx="4824722" cy="24568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73DD225-E034-15D7-CAAB-D7A7C8273C55}"/>
                </a:ext>
              </a:extLst>
            </p:cNvPr>
            <p:cNvGrpSpPr/>
            <p:nvPr/>
          </p:nvGrpSpPr>
          <p:grpSpPr>
            <a:xfrm>
              <a:off x="6636050" y="5688083"/>
              <a:ext cx="1139507" cy="175365"/>
              <a:chOff x="6425335" y="5932864"/>
              <a:chExt cx="1139507" cy="17536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D7B4133-3864-B50A-56FB-5BB1BF637CF9}"/>
                  </a:ext>
                </a:extLst>
              </p:cNvPr>
              <p:cNvSpPr txBox="1"/>
              <p:nvPr/>
            </p:nvSpPr>
            <p:spPr>
              <a:xfrm>
                <a:off x="6575062" y="5932864"/>
                <a:ext cx="989780" cy="175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sz="75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284-384 mm</a:t>
                </a:r>
                <a:r>
                  <a:rPr lang="en-US" sz="750" b="1" baseline="30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75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SAPIEN</a:t>
                </a:r>
                <a:endParaRPr lang="en-US" sz="750" b="1" baseline="30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CFB63F4-0014-C85D-B925-F87817F9474A}"/>
                  </a:ext>
                </a:extLst>
              </p:cNvPr>
              <p:cNvSpPr/>
              <p:nvPr/>
            </p:nvSpPr>
            <p:spPr>
              <a:xfrm>
                <a:off x="6425335" y="5957428"/>
                <a:ext cx="106326" cy="9144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4DA281F-5D8F-EBCB-0ED3-E8CADC07A5A0}"/>
                </a:ext>
              </a:extLst>
            </p:cNvPr>
            <p:cNvGrpSpPr/>
            <p:nvPr/>
          </p:nvGrpSpPr>
          <p:grpSpPr>
            <a:xfrm>
              <a:off x="7912259" y="5688083"/>
              <a:ext cx="1186676" cy="245684"/>
              <a:chOff x="7775557" y="5933756"/>
              <a:chExt cx="1186676" cy="24568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E3AD441-FF35-1CE6-55FB-F87FEA568988}"/>
                  </a:ext>
                </a:extLst>
              </p:cNvPr>
              <p:cNvSpPr txBox="1"/>
              <p:nvPr/>
            </p:nvSpPr>
            <p:spPr>
              <a:xfrm>
                <a:off x="7940601" y="5933756"/>
                <a:ext cx="1021632" cy="245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sz="75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385-439 mm</a:t>
                </a:r>
                <a:r>
                  <a:rPr lang="en-US" sz="750" b="1" baseline="30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75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SAPIEN</a:t>
                </a:r>
                <a:endParaRPr lang="en-US" sz="750" b="1" baseline="30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3C87953-83DF-C8BF-A0BB-5F592154B62B}"/>
                  </a:ext>
                </a:extLst>
              </p:cNvPr>
              <p:cNvSpPr/>
              <p:nvPr/>
            </p:nvSpPr>
            <p:spPr>
              <a:xfrm>
                <a:off x="7775557" y="5963183"/>
                <a:ext cx="106326" cy="9144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39457F4-F219-600F-B71B-8F88A6A1B56D}"/>
                </a:ext>
              </a:extLst>
            </p:cNvPr>
            <p:cNvGrpSpPr/>
            <p:nvPr/>
          </p:nvGrpSpPr>
          <p:grpSpPr>
            <a:xfrm>
              <a:off x="9235637" y="5688083"/>
              <a:ext cx="931636" cy="189104"/>
              <a:chOff x="8761075" y="5921677"/>
              <a:chExt cx="931636" cy="189104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CBE12FD-57C8-00F5-D215-FF151426CBBF}"/>
                  </a:ext>
                </a:extLst>
              </p:cNvPr>
              <p:cNvSpPr txBox="1"/>
              <p:nvPr/>
            </p:nvSpPr>
            <p:spPr>
              <a:xfrm>
                <a:off x="8906297" y="5921677"/>
                <a:ext cx="786414" cy="189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sz="75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&lt;22.3 mm </a:t>
                </a:r>
                <a:r>
                  <a:rPr lang="en-US" sz="750" b="1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Evolut</a:t>
                </a:r>
                <a:endParaRPr lang="en-US" sz="750" b="1" baseline="30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79C5445-E277-3471-CCEA-9EFE3796D30B}"/>
                  </a:ext>
                </a:extLst>
              </p:cNvPr>
              <p:cNvSpPr/>
              <p:nvPr/>
            </p:nvSpPr>
            <p:spPr>
              <a:xfrm>
                <a:off x="8761075" y="5943933"/>
                <a:ext cx="106326" cy="9144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C595390-BD3A-2B9B-6F6C-174123604707}"/>
                </a:ext>
              </a:extLst>
            </p:cNvPr>
            <p:cNvGrpSpPr/>
            <p:nvPr/>
          </p:nvGrpSpPr>
          <p:grpSpPr>
            <a:xfrm>
              <a:off x="10282708" y="5698716"/>
              <a:ext cx="1178064" cy="175366"/>
              <a:chOff x="9983572" y="5950398"/>
              <a:chExt cx="1178064" cy="175366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84B3C33-5C40-692C-6059-1C7EE9B106A7}"/>
                  </a:ext>
                </a:extLst>
              </p:cNvPr>
              <p:cNvSpPr txBox="1"/>
              <p:nvPr/>
            </p:nvSpPr>
            <p:spPr>
              <a:xfrm>
                <a:off x="10140004" y="5950398"/>
                <a:ext cx="1021632" cy="175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sz="75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22.3-23.2 mm </a:t>
                </a:r>
                <a:r>
                  <a:rPr lang="en-US" sz="750" b="1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Evolut</a:t>
                </a:r>
                <a:endParaRPr lang="en-US" sz="750" b="1" baseline="30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D6FF6E3-B304-B9FE-6C7C-97DC42864F2B}"/>
                  </a:ext>
                </a:extLst>
              </p:cNvPr>
              <p:cNvSpPr/>
              <p:nvPr/>
            </p:nvSpPr>
            <p:spPr>
              <a:xfrm>
                <a:off x="9983572" y="5970267"/>
                <a:ext cx="106326" cy="91440"/>
              </a:xfrm>
              <a:prstGeom prst="rect">
                <a:avLst/>
              </a:prstGeom>
              <a:solidFill>
                <a:srgbClr val="101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5927B0-11A5-8D8F-6DA7-A3AA050F4912}"/>
              </a:ext>
            </a:extLst>
          </p:cNvPr>
          <p:cNvSpPr txBox="1"/>
          <p:nvPr/>
        </p:nvSpPr>
        <p:spPr>
          <a:xfrm>
            <a:off x="192046" y="5956549"/>
            <a:ext cx="5763469" cy="355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000" i="1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Herrmann et al, Am Heart J 2022; 243:92-102. </a:t>
            </a:r>
            <a:r>
              <a:rPr lang="en-US" sz="1000" i="1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 et al, JSCAI 2025; 4:102488 (Bench testing may not be indicative of clinical performance). </a:t>
            </a:r>
            <a:r>
              <a:rPr lang="en-US" sz="1000" i="1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Maznyczka et al, JACC CV Interv 2024; 17;2011-2022</a:t>
            </a:r>
          </a:p>
          <a:p>
            <a:pPr algn="l">
              <a:spcAft>
                <a:spcPts val="100"/>
              </a:spcAft>
            </a:pPr>
            <a:endParaRPr lang="en-US" sz="1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4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0DC8EEA-2AD0-C7A5-6389-5FF7FC0DADAD}"/>
              </a:ext>
            </a:extLst>
          </p:cNvPr>
          <p:cNvSpPr/>
          <p:nvPr/>
        </p:nvSpPr>
        <p:spPr>
          <a:xfrm>
            <a:off x="7092012" y="2457035"/>
            <a:ext cx="4794081" cy="3476837"/>
          </a:xfrm>
          <a:prstGeom prst="rect">
            <a:avLst/>
          </a:prstGeom>
          <a:noFill/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1C962-DC83-1D72-A540-00A24081F7A2}"/>
              </a:ext>
            </a:extLst>
          </p:cNvPr>
          <p:cNvSpPr txBox="1"/>
          <p:nvPr/>
        </p:nvSpPr>
        <p:spPr>
          <a:xfrm>
            <a:off x="7183252" y="3926640"/>
            <a:ext cx="4466204" cy="33495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Avenir Next World" panose="020B0503020202020204" pitchFamily="34" charset="0"/>
              </a:rPr>
              <a:t>Co-primary </a:t>
            </a:r>
            <a:r>
              <a:rPr lang="en-US" b="1" u="sng">
                <a:solidFill>
                  <a:srgbClr val="000000"/>
                </a:solidFill>
                <a:ea typeface="ＭＳ Ｐゴシック" charset="0"/>
                <a:cs typeface="Avenir Next World" panose="020B0503020202020204" pitchFamily="34" charset="0"/>
              </a:rPr>
              <a:t>e</a:t>
            </a:r>
            <a:r>
              <a:rPr kumimoji="0" lang="en-US" b="1" i="0" u="sng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Avenir Next World" panose="020B0503020202020204" pitchFamily="34" charset="0"/>
              </a:rPr>
              <a:t>ndpoints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Avenir Next World" panose="020B0503020202020204" pitchFamily="34" charset="0"/>
              </a:rPr>
              <a:t> powered at 1 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E46DE9-E4D8-F627-A06D-4C5F278848AA}"/>
              </a:ext>
            </a:extLst>
          </p:cNvPr>
          <p:cNvSpPr txBox="1"/>
          <p:nvPr/>
        </p:nvSpPr>
        <p:spPr>
          <a:xfrm>
            <a:off x="7383590" y="4386980"/>
            <a:ext cx="4155146" cy="1779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00000"/>
                </a:solidFill>
              </a:rPr>
              <a:t>Co-Primary Endpoint 1: </a:t>
            </a:r>
            <a:r>
              <a:rPr lang="en-US" sz="1600">
                <a:solidFill>
                  <a:srgbClr val="000000"/>
                </a:solidFill>
              </a:rPr>
              <a:t>Composite of mortality, disabling stroke, or heart failure rehospitalization through 12 months</a:t>
            </a:r>
            <a:endParaRPr lang="en-US" sz="1600" u="sng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00000"/>
                </a:solidFill>
              </a:rPr>
              <a:t>Co-Primary Endpoint 2: </a:t>
            </a:r>
            <a:r>
              <a:rPr lang="en-US" sz="1600">
                <a:solidFill>
                  <a:srgbClr val="000000"/>
                </a:solidFill>
              </a:rPr>
              <a:t>Bioprosthetic valve dysfunction through 12 months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00928-5CCA-6D26-42C3-4F9D051084D8}"/>
              </a:ext>
            </a:extLst>
          </p:cNvPr>
          <p:cNvSpPr/>
          <p:nvPr/>
        </p:nvSpPr>
        <p:spPr>
          <a:xfrm>
            <a:off x="7183252" y="2582160"/>
            <a:ext cx="1879467" cy="2655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u="sng">
                <a:solidFill>
                  <a:srgbClr val="000000"/>
                </a:solidFill>
                <a:ea typeface="ＭＳ Ｐゴシック" charset="0"/>
                <a:cs typeface="Avenir Next World" panose="020B0503020202020204" pitchFamily="34" charset="0"/>
              </a:rPr>
              <a:t>Key eligibility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3ED4E5-7FE3-A2CF-3B19-597DF8B904F5}"/>
              </a:ext>
            </a:extLst>
          </p:cNvPr>
          <p:cNvSpPr/>
          <p:nvPr/>
        </p:nvSpPr>
        <p:spPr>
          <a:xfrm>
            <a:off x="404560" y="1320814"/>
            <a:ext cx="11481533" cy="69797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Prospective, randomized controlled, post-market trial conducted at 83 international sites</a:t>
            </a:r>
          </a:p>
          <a:p>
            <a:pPr algn="ctr">
              <a:spcAft>
                <a:spcPts val="600"/>
              </a:spcAft>
              <a:defRPr/>
            </a:pPr>
            <a:r>
              <a:rPr lang="en-US">
                <a:solidFill>
                  <a:srgbClr val="000000"/>
                </a:solidFill>
              </a:rPr>
              <a:t>All-comer trial with all surgical risk categories including bicuspid patients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3B7E02F-63FF-DCDD-282B-723B45BE4E9C}"/>
              </a:ext>
            </a:extLst>
          </p:cNvPr>
          <p:cNvGrpSpPr/>
          <p:nvPr/>
        </p:nvGrpSpPr>
        <p:grpSpPr>
          <a:xfrm>
            <a:off x="400647" y="3160346"/>
            <a:ext cx="6433249" cy="1984013"/>
            <a:chOff x="301994" y="2592822"/>
            <a:chExt cx="6433249" cy="19840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9EB908-6CD8-6AAF-4968-236B3AA1CB55}"/>
                </a:ext>
              </a:extLst>
            </p:cNvPr>
            <p:cNvSpPr/>
            <p:nvPr/>
          </p:nvSpPr>
          <p:spPr>
            <a:xfrm>
              <a:off x="301994" y="3058802"/>
              <a:ext cx="2474609" cy="83863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Randomization</a:t>
              </a:r>
              <a:endParaRPr lang="en-US" sz="1600">
                <a:solidFill>
                  <a:srgbClr val="000000"/>
                </a:solidFill>
              </a:endParaRPr>
            </a:p>
            <a:p>
              <a:pPr algn="ctr">
                <a:spcAft>
                  <a:spcPts val="600"/>
                </a:spcAft>
                <a:defRPr/>
              </a:pPr>
              <a:r>
                <a:rPr lang="en-US" sz="1600">
                  <a:solidFill>
                    <a:srgbClr val="000000"/>
                  </a:solidFill>
                </a:rPr>
                <a:t>1:1 stratified by site &amp; sex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A757D0-8405-D24A-BEF7-0677E646F6A9}"/>
                </a:ext>
              </a:extLst>
            </p:cNvPr>
            <p:cNvSpPr/>
            <p:nvPr/>
          </p:nvSpPr>
          <p:spPr>
            <a:xfrm>
              <a:off x="3481604" y="2592822"/>
              <a:ext cx="3253639" cy="838638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en-US" sz="1600" b="1">
                  <a:solidFill>
                    <a:schemeClr val="bg1"/>
                  </a:solidFill>
                </a:rPr>
                <a:t>(N=355) </a:t>
              </a:r>
            </a:p>
            <a:p>
              <a:pPr algn="ctr">
                <a:spcAft>
                  <a:spcPts val="600"/>
                </a:spcAft>
                <a:defRPr/>
              </a:pPr>
              <a:r>
                <a:rPr lang="en-US" sz="1600">
                  <a:solidFill>
                    <a:schemeClr val="bg1"/>
                  </a:solidFill>
                </a:rPr>
                <a:t>Medtronic </a:t>
              </a:r>
              <a:r>
                <a:rPr lang="en-US" sz="1600" err="1">
                  <a:solidFill>
                    <a:schemeClr val="bg1"/>
                  </a:solidFill>
                </a:rPr>
                <a:t>Evolut</a:t>
              </a:r>
              <a:r>
                <a:rPr lang="en-US" sz="1600">
                  <a:solidFill>
                    <a:schemeClr val="bg1"/>
                  </a:solidFill>
                </a:rPr>
                <a:t> PRO/PRO+/FX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18756F-B55D-16CE-DA35-F62FA1A130BA}"/>
                </a:ext>
              </a:extLst>
            </p:cNvPr>
            <p:cNvSpPr/>
            <p:nvPr/>
          </p:nvSpPr>
          <p:spPr>
            <a:xfrm>
              <a:off x="3481604" y="3738200"/>
              <a:ext cx="3253639" cy="838635"/>
            </a:xfrm>
            <a:prstGeom prst="rect">
              <a:avLst/>
            </a:prstGeom>
            <a:solidFill>
              <a:schemeClr val="accent6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>
                  <a:solidFill>
                    <a:schemeClr val="bg1"/>
                  </a:solidFill>
                </a:rPr>
                <a:t>(N=361)</a:t>
              </a:r>
            </a:p>
            <a:p>
              <a:pPr algn="ctr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Edwards SAPIEN 3/SAPIEN 3 Ultra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FB02788-B079-EB36-DD49-CF93EEA738C5}"/>
                </a:ext>
              </a:extLst>
            </p:cNvPr>
            <p:cNvCxnSpPr>
              <a:cxnSpLocks/>
            </p:cNvCxnSpPr>
            <p:nvPr/>
          </p:nvCxnSpPr>
          <p:spPr>
            <a:xfrm>
              <a:off x="3136161" y="4129839"/>
              <a:ext cx="345444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prstDash val="solid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229F43-36CB-A6D4-1D38-CEC1E3A8F116}"/>
                </a:ext>
              </a:extLst>
            </p:cNvPr>
            <p:cNvCxnSpPr>
              <a:cxnSpLocks/>
            </p:cNvCxnSpPr>
            <p:nvPr/>
          </p:nvCxnSpPr>
          <p:spPr>
            <a:xfrm>
              <a:off x="3132246" y="2951279"/>
              <a:ext cx="0" cy="117856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68A33F2-EFC8-D5A9-C8C2-2DEB577E05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517" y="3499422"/>
              <a:ext cx="351729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40E620A-897D-3946-7792-7338458D7D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6161" y="2951279"/>
              <a:ext cx="345444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prstDash val="solid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036F49-5152-523C-4E9F-CF883A54F885}"/>
              </a:ext>
            </a:extLst>
          </p:cNvPr>
          <p:cNvSpPr txBox="1"/>
          <p:nvPr/>
        </p:nvSpPr>
        <p:spPr>
          <a:xfrm>
            <a:off x="3142269" y="6166294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*AVA ≤1.0 cm</a:t>
            </a:r>
            <a:r>
              <a:rPr lang="en-US" sz="1400" baseline="30000">
                <a:solidFill>
                  <a:srgbClr val="000000"/>
                </a:solidFill>
              </a:rPr>
              <a:t>2</a:t>
            </a:r>
            <a:r>
              <a:rPr lang="en-US" sz="1400">
                <a:solidFill>
                  <a:srgbClr val="000000"/>
                </a:solidFill>
              </a:rPr>
              <a:t> (</a:t>
            </a:r>
            <a:r>
              <a:rPr lang="en-US" sz="1400" err="1">
                <a:solidFill>
                  <a:srgbClr val="000000"/>
                </a:solidFill>
              </a:rPr>
              <a:t>AVAi</a:t>
            </a:r>
            <a:r>
              <a:rPr lang="en-US" sz="1400">
                <a:solidFill>
                  <a:srgbClr val="000000"/>
                </a:solidFill>
              </a:rPr>
              <a:t> ≤0.6 cm</a:t>
            </a:r>
            <a:r>
              <a:rPr lang="en-US" sz="1400" baseline="30000">
                <a:solidFill>
                  <a:srgbClr val="000000"/>
                </a:solidFill>
              </a:rPr>
              <a:t>2</a:t>
            </a:r>
            <a:r>
              <a:rPr lang="en-US" sz="1400">
                <a:solidFill>
                  <a:srgbClr val="000000"/>
                </a:solidFill>
              </a:rPr>
              <a:t>/m</a:t>
            </a:r>
            <a:r>
              <a:rPr lang="en-US" sz="1400" baseline="30000">
                <a:solidFill>
                  <a:srgbClr val="000000"/>
                </a:solidFill>
              </a:rPr>
              <a:t>2</a:t>
            </a:r>
            <a:r>
              <a:rPr lang="en-US" sz="1400">
                <a:solidFill>
                  <a:srgbClr val="000000"/>
                </a:solidFill>
              </a:rPr>
              <a:t>) or mean gradient ≥40 mmHg or max velocity ≥4.0 m/s; 30-day predicted risk of surgical mortality &lt;15% by heart team assessment.</a:t>
            </a: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5658527E-86E7-1676-8EA1-C6576575BD1C}"/>
              </a:ext>
            </a:extLst>
          </p:cNvPr>
          <p:cNvSpPr txBox="1">
            <a:spLocks/>
          </p:cNvSpPr>
          <p:nvPr/>
        </p:nvSpPr>
        <p:spPr>
          <a:xfrm>
            <a:off x="304800" y="469221"/>
            <a:ext cx="10497494" cy="38779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SMART Trial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C4A20-CAD0-66DF-4EA1-913C962B2474}"/>
              </a:ext>
            </a:extLst>
          </p:cNvPr>
          <p:cNvSpPr txBox="1"/>
          <p:nvPr/>
        </p:nvSpPr>
        <p:spPr>
          <a:xfrm>
            <a:off x="3833408" y="2700256"/>
            <a:ext cx="2708910" cy="2131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</a:rPr>
              <a:t>716 Patients Treated</a:t>
            </a:r>
            <a:endParaRPr lang="en-US" sz="1600">
              <a:solidFill>
                <a:srgbClr val="000000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5DA68-B155-447F-16D6-19222519D959}"/>
              </a:ext>
            </a:extLst>
          </p:cNvPr>
          <p:cNvSpPr txBox="1"/>
          <p:nvPr/>
        </p:nvSpPr>
        <p:spPr>
          <a:xfrm>
            <a:off x="7411479" y="3033315"/>
            <a:ext cx="4155146" cy="8544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Symptomatic severe AS*</a:t>
            </a:r>
            <a:endParaRPr lang="en-US" sz="1600" u="sng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Small aortic annulus (</a:t>
            </a:r>
            <a:r>
              <a:rPr lang="en-US" sz="1600">
                <a:solidFill>
                  <a:srgbClr val="000000"/>
                </a:solidFill>
                <a:ea typeface="+mn-ea"/>
                <a:cs typeface="+mn-cs"/>
              </a:rPr>
              <a:t>≤430 mm</a:t>
            </a:r>
            <a:r>
              <a:rPr lang="en-US" sz="1600" baseline="3000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1600">
                <a:solidFill>
                  <a:srgbClr val="000000"/>
                </a:solidFill>
                <a:ea typeface="+mn-ea"/>
                <a:cs typeface="+mn-cs"/>
              </a:rPr>
              <a:t> by MDCT)</a:t>
            </a:r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60754-F89D-356C-0F78-3BD758B98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E172EB-495F-856F-0D80-CE6B78299700}"/>
              </a:ext>
            </a:extLst>
          </p:cNvPr>
          <p:cNvSpPr/>
          <p:nvPr/>
        </p:nvSpPr>
        <p:spPr>
          <a:xfrm>
            <a:off x="1097986" y="1066800"/>
            <a:ext cx="10152404" cy="10185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ECB36D-CD08-8858-188F-D674DAD8D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714103"/>
              </p:ext>
            </p:extLst>
          </p:nvPr>
        </p:nvGraphicFramePr>
        <p:xfrm>
          <a:off x="1097986" y="799788"/>
          <a:ext cx="10152404" cy="544068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837739">
                  <a:extLst>
                    <a:ext uri="{9D8B030D-6E8A-4147-A177-3AD203B41FA5}">
                      <a16:colId xmlns:a16="http://schemas.microsoft.com/office/drawing/2014/main" val="1656424071"/>
                    </a:ext>
                  </a:extLst>
                </a:gridCol>
                <a:gridCol w="3289453">
                  <a:extLst>
                    <a:ext uri="{9D8B030D-6E8A-4147-A177-3AD203B41FA5}">
                      <a16:colId xmlns:a16="http://schemas.microsoft.com/office/drawing/2014/main" val="1905794477"/>
                    </a:ext>
                  </a:extLst>
                </a:gridCol>
                <a:gridCol w="3025212">
                  <a:extLst>
                    <a:ext uri="{9D8B030D-6E8A-4147-A177-3AD203B41FA5}">
                      <a16:colId xmlns:a16="http://schemas.microsoft.com/office/drawing/2014/main" val="2174480799"/>
                    </a:ext>
                  </a:extLst>
                </a:gridCol>
              </a:tblGrid>
              <a:tr h="300262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Evolut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(N=355)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SAPIEN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(N=361)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4785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Age – yr 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80.1 ± 6.3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80.3 ± 6.1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441302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Female sex 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87.9%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85.6%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52002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STS-PROM score – %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3.3 ± 1.9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3.2 ± 1.7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013093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NYHA functional class III/IV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43.4%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39.9%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684686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Diabetes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29.3%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34.3%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329423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Hypertension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82.5%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86.7%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78896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COPD or chronic lung disease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18.0%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17.6%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010243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Cerebrovascular disease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12.0%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11.4%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278774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Previous CABG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3.4%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5.0%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8455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Previous PCI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17.0%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23.3%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210207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Previous myocardial infarction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5.4%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8.0%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895143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History of RBBB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5.9%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6.9%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719994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Coronary artery disease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35.2%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41.0%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808800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Pre-existing permanent pacemaker/ICD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8.5%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6.9%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215964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Atrial fibrillation / atrial flutter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19.8%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18.4%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9612383"/>
                  </a:ext>
                </a:extLst>
              </a:tr>
              <a:tr h="315207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Bicuspid aortic valve morphology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5121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F4B818-4E6B-09E5-C115-B1E02CBC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157243"/>
            <a:ext cx="10497494" cy="79284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Baseline characteristics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81A0D-D38E-6425-646B-1A0C032F7A5B}"/>
              </a:ext>
            </a:extLst>
          </p:cNvPr>
          <p:cNvSpPr txBox="1"/>
          <p:nvPr/>
        </p:nvSpPr>
        <p:spPr>
          <a:xfrm>
            <a:off x="3519377" y="6394406"/>
            <a:ext cx="4263656" cy="3402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</a:rPr>
              <a:t>Data presented as mean ± SD or %</a:t>
            </a:r>
          </a:p>
        </p:txBody>
      </p:sp>
    </p:spTree>
    <p:extLst>
      <p:ext uri="{BB962C8B-B14F-4D97-AF65-F5344CB8AC3E}">
        <p14:creationId xmlns:p14="http://schemas.microsoft.com/office/powerpoint/2010/main" val="35611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9BD43-69AE-5BF4-54E6-4F84612EC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7995644-3E25-FF5F-285E-A4D71200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Valve sizing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2294C-B118-6268-3FD6-ACB2EB893AED}"/>
              </a:ext>
            </a:extLst>
          </p:cNvPr>
          <p:cNvSpPr txBox="1"/>
          <p:nvPr/>
        </p:nvSpPr>
        <p:spPr>
          <a:xfrm>
            <a:off x="8289138" y="6028933"/>
            <a:ext cx="1994171" cy="246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</a:rPr>
              <a:t>p=0.11 (Chi-square)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A3BA08-DCA7-312A-E5F4-225A43D80E02}"/>
              </a:ext>
            </a:extLst>
          </p:cNvPr>
          <p:cNvSpPr/>
          <p:nvPr/>
        </p:nvSpPr>
        <p:spPr>
          <a:xfrm>
            <a:off x="2165435" y="3279705"/>
            <a:ext cx="1285875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D5F01A-2EC2-A373-56CE-19A2255D5B7A}"/>
              </a:ext>
            </a:extLst>
          </p:cNvPr>
          <p:cNvSpPr/>
          <p:nvPr/>
        </p:nvSpPr>
        <p:spPr>
          <a:xfrm>
            <a:off x="4003760" y="3287147"/>
            <a:ext cx="1423738" cy="27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4AB2BE-D3D1-0629-4EDB-1283427A4F2B}"/>
              </a:ext>
            </a:extLst>
          </p:cNvPr>
          <p:cNvSpPr txBox="1"/>
          <p:nvPr/>
        </p:nvSpPr>
        <p:spPr>
          <a:xfrm>
            <a:off x="5943601" y="1275523"/>
            <a:ext cx="1133475" cy="490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(N=361)</a:t>
            </a:r>
          </a:p>
        </p:txBody>
      </p:sp>
      <p:sp>
        <p:nvSpPr>
          <p:cNvPr id="4" name="TextBox 28, chunk 1">
            <a:extLst>
              <a:ext uri="{FF2B5EF4-FFF2-40B4-BE49-F238E27FC236}">
                <a16:creationId xmlns:a16="http://schemas.microsoft.com/office/drawing/2014/main" id="{D9FA02E0-3E63-FA6A-3B7D-591195A60905}"/>
              </a:ext>
            </a:extLst>
          </p:cNvPr>
          <p:cNvSpPr txBox="1"/>
          <p:nvPr/>
        </p:nvSpPr>
        <p:spPr>
          <a:xfrm>
            <a:off x="6560970" y="3610418"/>
            <a:ext cx="5257800" cy="307777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>
            <a:defPPr>
              <a:defRPr lang="en-US"/>
            </a:defPPr>
            <a:lvl1pPr>
              <a:defRPr sz="2400">
                <a:solidFill>
                  <a:srgbClr val="000066"/>
                </a:solidFill>
                <a:latin typeface="Avenir Next World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Chosen size based on IFU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FDEEAF8-0CA7-1FD7-FFE2-820C6DC19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628021"/>
              </p:ext>
            </p:extLst>
          </p:nvPr>
        </p:nvGraphicFramePr>
        <p:xfrm>
          <a:off x="165728" y="966498"/>
          <a:ext cx="5777874" cy="1188719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003314">
                  <a:extLst>
                    <a:ext uri="{9D8B030D-6E8A-4147-A177-3AD203B41FA5}">
                      <a16:colId xmlns:a16="http://schemas.microsoft.com/office/drawing/2014/main" val="1656424071"/>
                    </a:ext>
                  </a:extLst>
                </a:gridCol>
                <a:gridCol w="1907658">
                  <a:extLst>
                    <a:ext uri="{9D8B030D-6E8A-4147-A177-3AD203B41FA5}">
                      <a16:colId xmlns:a16="http://schemas.microsoft.com/office/drawing/2014/main" val="1905794477"/>
                    </a:ext>
                  </a:extLst>
                </a:gridCol>
                <a:gridCol w="1866902">
                  <a:extLst>
                    <a:ext uri="{9D8B030D-6E8A-4147-A177-3AD203B41FA5}">
                      <a16:colId xmlns:a16="http://schemas.microsoft.com/office/drawing/2014/main" val="2174480799"/>
                    </a:ext>
                  </a:extLst>
                </a:gridCol>
              </a:tblGrid>
              <a:tr h="5375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 annulus size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(N=355)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SAPIEN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(N=361)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4785"/>
                  </a:ext>
                </a:extLst>
              </a:tr>
              <a:tr h="3162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area (mm</a:t>
                      </a:r>
                      <a:r>
                        <a:rPr lang="en-US" sz="1400" b="1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380.9 ± 34.2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382.8 ± 33.9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684686"/>
                  </a:ext>
                </a:extLst>
              </a:tr>
              <a:tr h="334955">
                <a:tc>
                  <a:txBody>
                    <a:bodyPr/>
                    <a:lstStyle/>
                    <a:p>
                      <a:pPr marL="139700" marR="0" indent="-1397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Mean perimeter (mm)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70.3 ± 3.2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70.4 ± 3.2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512128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34D1B9E3-4050-37E6-330C-3688200FE2E9}"/>
              </a:ext>
            </a:extLst>
          </p:cNvPr>
          <p:cNvGrpSpPr/>
          <p:nvPr/>
        </p:nvGrpSpPr>
        <p:grpSpPr>
          <a:xfrm>
            <a:off x="432288" y="2258968"/>
            <a:ext cx="4880346" cy="4016297"/>
            <a:chOff x="5307130" y="804016"/>
            <a:chExt cx="6192073" cy="5355099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C4F44B03-3056-0CEC-1EA5-40A10BFE56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87327523"/>
                </p:ext>
              </p:extLst>
            </p:nvPr>
          </p:nvGraphicFramePr>
          <p:xfrm>
            <a:off x="5576937" y="804016"/>
            <a:ext cx="5922266" cy="53550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DCCCA6-8A28-DEDB-0047-DDB059E72C15}"/>
                </a:ext>
              </a:extLst>
            </p:cNvPr>
            <p:cNvSpPr txBox="1"/>
            <p:nvPr/>
          </p:nvSpPr>
          <p:spPr>
            <a:xfrm>
              <a:off x="6996177" y="1342369"/>
              <a:ext cx="1861157" cy="352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78.0% </a:t>
              </a:r>
              <a:r>
                <a:rPr lang="en-US" sz="14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</a:t>
              </a:r>
              <a:r>
                <a:rPr 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AE55D7B-8BEC-65FE-7211-AEB5C7C0E608}"/>
                </a:ext>
              </a:extLst>
            </p:cNvPr>
            <p:cNvSpPr txBox="1"/>
            <p:nvPr/>
          </p:nvSpPr>
          <p:spPr>
            <a:xfrm>
              <a:off x="9232979" y="1342369"/>
              <a:ext cx="1861157" cy="352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80.8% SAPIEN 3 Ultra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3CB52E-7BFD-9681-05DD-5DD2D138E9FC}"/>
                </a:ext>
              </a:extLst>
            </p:cNvPr>
            <p:cNvSpPr txBox="1"/>
            <p:nvPr/>
          </p:nvSpPr>
          <p:spPr>
            <a:xfrm>
              <a:off x="5307130" y="5825854"/>
              <a:ext cx="2115683" cy="1726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Valve size (mm)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217326-5A19-9D7A-9DA2-70896B4441C1}"/>
                </a:ext>
              </a:extLst>
            </p:cNvPr>
            <p:cNvSpPr txBox="1"/>
            <p:nvPr/>
          </p:nvSpPr>
          <p:spPr>
            <a:xfrm>
              <a:off x="7502271" y="5835167"/>
              <a:ext cx="38649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AD15725-30B3-4AA0-06A0-F893D823EC1D}"/>
                </a:ext>
              </a:extLst>
            </p:cNvPr>
            <p:cNvSpPr txBox="1"/>
            <p:nvPr/>
          </p:nvSpPr>
          <p:spPr>
            <a:xfrm>
              <a:off x="8040308" y="5835167"/>
              <a:ext cx="386499" cy="246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400" b="1" u="sng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CFC05B-8DF2-B41A-B4CD-DF32E79CE97F}"/>
                </a:ext>
              </a:extLst>
            </p:cNvPr>
            <p:cNvSpPr txBox="1"/>
            <p:nvPr/>
          </p:nvSpPr>
          <p:spPr>
            <a:xfrm>
              <a:off x="8551990" y="5835167"/>
              <a:ext cx="386498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B72861-4DB6-BEB1-97D5-C9223A9BED50}"/>
                </a:ext>
              </a:extLst>
            </p:cNvPr>
            <p:cNvSpPr txBox="1"/>
            <p:nvPr/>
          </p:nvSpPr>
          <p:spPr>
            <a:xfrm>
              <a:off x="9472835" y="5835167"/>
              <a:ext cx="433633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9C9B4C-3637-3024-804C-6A69F1E87ABC}"/>
                </a:ext>
              </a:extLst>
            </p:cNvPr>
            <p:cNvSpPr txBox="1"/>
            <p:nvPr/>
          </p:nvSpPr>
          <p:spPr>
            <a:xfrm>
              <a:off x="9924509" y="5835167"/>
              <a:ext cx="335008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400" b="1" u="sng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D9B070B-8065-B2A6-12FE-3BD5D628EDB8}"/>
                </a:ext>
              </a:extLst>
            </p:cNvPr>
            <p:cNvSpPr txBox="1"/>
            <p:nvPr/>
          </p:nvSpPr>
          <p:spPr>
            <a:xfrm>
              <a:off x="10413834" y="5835167"/>
              <a:ext cx="335008" cy="246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6EE5DC-6A77-F825-4D96-1AE99442ADC2}"/>
                </a:ext>
              </a:extLst>
            </p:cNvPr>
            <p:cNvSpPr txBox="1"/>
            <p:nvPr/>
          </p:nvSpPr>
          <p:spPr>
            <a:xfrm>
              <a:off x="7203378" y="959305"/>
              <a:ext cx="1610110" cy="4958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400" b="1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</a:t>
              </a:r>
              <a:r>
                <a:rPr lang="en-US" sz="14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(N=350)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B27E46-E014-5256-7186-F86201162D70}"/>
                </a:ext>
              </a:extLst>
            </p:cNvPr>
            <p:cNvSpPr txBox="1"/>
            <p:nvPr/>
          </p:nvSpPr>
          <p:spPr>
            <a:xfrm>
              <a:off x="9488025" y="959305"/>
              <a:ext cx="1761324" cy="3642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SAPIEN (N=365)</a:t>
              </a:r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5F2AB162-859B-5A4A-9670-844CA00D3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66464"/>
              </p:ext>
            </p:extLst>
          </p:nvPr>
        </p:nvGraphicFramePr>
        <p:xfrm>
          <a:off x="6475245" y="4094604"/>
          <a:ext cx="4847861" cy="181116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321945">
                  <a:extLst>
                    <a:ext uri="{9D8B030D-6E8A-4147-A177-3AD203B41FA5}">
                      <a16:colId xmlns:a16="http://schemas.microsoft.com/office/drawing/2014/main" val="434646093"/>
                    </a:ext>
                  </a:extLst>
                </a:gridCol>
                <a:gridCol w="1294646">
                  <a:extLst>
                    <a:ext uri="{9D8B030D-6E8A-4147-A177-3AD203B41FA5}">
                      <a16:colId xmlns:a16="http://schemas.microsoft.com/office/drawing/2014/main" val="2263027255"/>
                    </a:ext>
                  </a:extLst>
                </a:gridCol>
                <a:gridCol w="1231270">
                  <a:extLst>
                    <a:ext uri="{9D8B030D-6E8A-4147-A177-3AD203B41FA5}">
                      <a16:colId xmlns:a16="http://schemas.microsoft.com/office/drawing/2014/main" val="1882010271"/>
                    </a:ext>
                  </a:extLst>
                </a:gridCol>
              </a:tblGrid>
              <a:tr h="5887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Device Sizing</a:t>
                      </a:r>
                      <a:endParaRPr lang="en-US" sz="1400" b="1" kern="100"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err="1">
                          <a:effectLst/>
                        </a:rPr>
                        <a:t>Evolut</a:t>
                      </a:r>
                      <a:br>
                        <a:rPr lang="en-US" sz="1400" b="1" kern="100">
                          <a:effectLst/>
                        </a:rPr>
                      </a:br>
                      <a:r>
                        <a:rPr lang="en-US" sz="1400" b="0" kern="100">
                          <a:effectLst/>
                        </a:rPr>
                        <a:t>(N=350)</a:t>
                      </a:r>
                      <a:endParaRPr lang="en-US" sz="1400" b="0" kern="100"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SAPIEN</a:t>
                      </a:r>
                      <a:br>
                        <a:rPr lang="en-US" sz="1400" b="1" kern="100">
                          <a:effectLst/>
                        </a:rPr>
                      </a:br>
                      <a:r>
                        <a:rPr lang="en-US" sz="1400" b="0" kern="100">
                          <a:effectLst/>
                        </a:rPr>
                        <a:t>(N=365)</a:t>
                      </a:r>
                      <a:endParaRPr lang="en-US" sz="1400" b="0" kern="100"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710965"/>
                  </a:ext>
                </a:extLst>
              </a:tr>
              <a:tr h="469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0"/>
                          </a:solidFill>
                          <a:effectLst/>
                        </a:rPr>
                        <a:t>Smaller than recommended</a:t>
                      </a:r>
                      <a:endParaRPr lang="en-US" sz="1400" b="1" kern="100">
                        <a:solidFill>
                          <a:srgbClr val="000000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</a:rPr>
                        <a:t>14 (4.0%)</a:t>
                      </a:r>
                      <a:endParaRPr lang="en-US" sz="1400" b="0" kern="100">
                        <a:solidFill>
                          <a:srgbClr val="000000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</a:rPr>
                        <a:t>6 (1.6%)</a:t>
                      </a:r>
                      <a:endParaRPr lang="en-US" sz="1400" b="0" kern="100">
                        <a:solidFill>
                          <a:srgbClr val="000000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9656881"/>
                  </a:ext>
                </a:extLst>
              </a:tr>
              <a:tr h="2838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0"/>
                          </a:solidFill>
                          <a:effectLst/>
                        </a:rPr>
                        <a:t>Recommended</a:t>
                      </a:r>
                      <a:endParaRPr lang="en-US" sz="1400" b="1" kern="100">
                        <a:solidFill>
                          <a:srgbClr val="000000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</a:rPr>
                        <a:t>309 (88.3%)</a:t>
                      </a:r>
                      <a:endParaRPr lang="en-US" sz="1400" b="0" kern="100">
                        <a:solidFill>
                          <a:srgbClr val="000000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</a:rPr>
                        <a:t>336 (92.1%)</a:t>
                      </a:r>
                      <a:endParaRPr lang="en-US" sz="1400" b="0" kern="100">
                        <a:solidFill>
                          <a:srgbClr val="000000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7551346"/>
                  </a:ext>
                </a:extLst>
              </a:tr>
              <a:tr h="469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0"/>
                          </a:solidFill>
                          <a:effectLst/>
                        </a:rPr>
                        <a:t>Larger than recommended</a:t>
                      </a:r>
                      <a:endParaRPr lang="en-US" sz="1400" b="1" kern="100">
                        <a:solidFill>
                          <a:srgbClr val="000000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</a:rPr>
                        <a:t>27 (7.7%)</a:t>
                      </a:r>
                      <a:endParaRPr lang="en-US" sz="1400" b="0" kern="100">
                        <a:solidFill>
                          <a:srgbClr val="000000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rgbClr val="000000"/>
                          </a:solidFill>
                          <a:effectLst/>
                        </a:rPr>
                        <a:t>23 (6.3%)</a:t>
                      </a:r>
                      <a:endParaRPr lang="en-US" sz="1400" b="0" kern="100">
                        <a:solidFill>
                          <a:srgbClr val="000000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8923" marR="48923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259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221597D-1663-D901-EF96-865E2B92AF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9" r="1102" b="5117"/>
          <a:stretch/>
        </p:blipFill>
        <p:spPr>
          <a:xfrm>
            <a:off x="6245053" y="576470"/>
            <a:ext cx="5764580" cy="294651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BDF755-8F0E-3A18-5DC9-C3A29EA45D5D}"/>
              </a:ext>
            </a:extLst>
          </p:cNvPr>
          <p:cNvCxnSpPr>
            <a:cxnSpLocks/>
          </p:cNvCxnSpPr>
          <p:nvPr/>
        </p:nvCxnSpPr>
        <p:spPr>
          <a:xfrm flipV="1">
            <a:off x="3443371" y="3032567"/>
            <a:ext cx="0" cy="28732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6683CC1-C55C-5F3C-D774-36E56DC7A899}"/>
              </a:ext>
            </a:extLst>
          </p:cNvPr>
          <p:cNvSpPr/>
          <p:nvPr/>
        </p:nvSpPr>
        <p:spPr>
          <a:xfrm>
            <a:off x="6245053" y="3610418"/>
            <a:ext cx="5764580" cy="2818957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22E8-4924-0973-8402-132ED00B2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SMART Trial results at 1 year: Co-primary outcomes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A184C26-B2A0-36AA-93A8-8F7B82C6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" y="1022898"/>
            <a:ext cx="12192000" cy="566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24B49-C1A8-43C6-F8C8-986BA8D23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78E09F9C-A249-4F60-B001-819EE616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01" y="18765"/>
            <a:ext cx="9358665" cy="731185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>
                <a:solidFill>
                  <a:srgbClr val="000000"/>
                </a:solidFill>
              </a:rPr>
              <a:t>SMART Trial results at 1 year: Hemodynamics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8B182-069E-4E42-AB2B-E6FF2DA0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67" y="663374"/>
            <a:ext cx="11467570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241A2-6330-F328-0A57-E7D77CD2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85AC46-FC50-2E00-E51C-A9F3D8468630}"/>
              </a:ext>
            </a:extLst>
          </p:cNvPr>
          <p:cNvSpPr txBox="1"/>
          <p:nvPr/>
        </p:nvSpPr>
        <p:spPr>
          <a:xfrm>
            <a:off x="6096000" y="6356666"/>
            <a:ext cx="5992238" cy="3349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Herrmann et al. Presented at NY Valves 2024, June 5-7, New York, NY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2D3B3191-3361-44DF-450E-4A26070A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86" y="166412"/>
            <a:ext cx="11495049" cy="50194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Use of SAPIEN valve was a predictor of BVD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0FC3B-C735-B3AB-50EC-BE042EBA4F18}"/>
              </a:ext>
            </a:extLst>
          </p:cNvPr>
          <p:cNvSpPr txBox="1"/>
          <p:nvPr/>
        </p:nvSpPr>
        <p:spPr>
          <a:xfrm>
            <a:off x="950055" y="705133"/>
            <a:ext cx="10291889" cy="4638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sz="2400" b="1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consistent throughout entire range of annulus area in the trial </a:t>
            </a:r>
          </a:p>
          <a:p>
            <a:endParaRPr lang="en-US" sz="20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78FF40-A2F9-4728-CDFA-407BDBEE4629}"/>
              </a:ext>
            </a:extLst>
          </p:cNvPr>
          <p:cNvSpPr txBox="1"/>
          <p:nvPr/>
        </p:nvSpPr>
        <p:spPr>
          <a:xfrm>
            <a:off x="5728875" y="5138603"/>
            <a:ext cx="778922" cy="2527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C2377F-14EB-7546-2CB3-65C806CDB0DF}"/>
              </a:ext>
            </a:extLst>
          </p:cNvPr>
          <p:cNvCxnSpPr/>
          <p:nvPr/>
        </p:nvCxnSpPr>
        <p:spPr>
          <a:xfrm>
            <a:off x="5939040" y="4333957"/>
            <a:ext cx="0" cy="122829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2F58194-67F9-7038-7947-6EADF4D96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80786"/>
              </p:ext>
            </p:extLst>
          </p:nvPr>
        </p:nvGraphicFramePr>
        <p:xfrm>
          <a:off x="628650" y="5260244"/>
          <a:ext cx="1102042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5017">
                  <a:extLst>
                    <a:ext uri="{9D8B030D-6E8A-4147-A177-3AD203B41FA5}">
                      <a16:colId xmlns:a16="http://schemas.microsoft.com/office/drawing/2014/main" val="2615212147"/>
                    </a:ext>
                  </a:extLst>
                </a:gridCol>
                <a:gridCol w="996810">
                  <a:extLst>
                    <a:ext uri="{9D8B030D-6E8A-4147-A177-3AD203B41FA5}">
                      <a16:colId xmlns:a16="http://schemas.microsoft.com/office/drawing/2014/main" val="3226559610"/>
                    </a:ext>
                  </a:extLst>
                </a:gridCol>
                <a:gridCol w="996810">
                  <a:extLst>
                    <a:ext uri="{9D8B030D-6E8A-4147-A177-3AD203B41FA5}">
                      <a16:colId xmlns:a16="http://schemas.microsoft.com/office/drawing/2014/main" val="1991001687"/>
                    </a:ext>
                  </a:extLst>
                </a:gridCol>
                <a:gridCol w="996810">
                  <a:extLst>
                    <a:ext uri="{9D8B030D-6E8A-4147-A177-3AD203B41FA5}">
                      <a16:colId xmlns:a16="http://schemas.microsoft.com/office/drawing/2014/main" val="3387693695"/>
                    </a:ext>
                  </a:extLst>
                </a:gridCol>
                <a:gridCol w="996810">
                  <a:extLst>
                    <a:ext uri="{9D8B030D-6E8A-4147-A177-3AD203B41FA5}">
                      <a16:colId xmlns:a16="http://schemas.microsoft.com/office/drawing/2014/main" val="755827428"/>
                    </a:ext>
                  </a:extLst>
                </a:gridCol>
                <a:gridCol w="3182927">
                  <a:extLst>
                    <a:ext uri="{9D8B030D-6E8A-4147-A177-3AD203B41FA5}">
                      <a16:colId xmlns:a16="http://schemas.microsoft.com/office/drawing/2014/main" val="2951219322"/>
                    </a:ext>
                  </a:extLst>
                </a:gridCol>
                <a:gridCol w="1225243">
                  <a:extLst>
                    <a:ext uri="{9D8B030D-6E8A-4147-A177-3AD203B41FA5}">
                      <a16:colId xmlns:a16="http://schemas.microsoft.com/office/drawing/2014/main" val="2782852683"/>
                    </a:ext>
                  </a:extLst>
                </a:gridCol>
              </a:tblGrid>
              <a:tr h="29926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BVD</a:t>
                      </a:r>
                    </a:p>
                  </a:txBody>
                  <a:tcPr anchor="ctr">
                    <a:solidFill>
                      <a:srgbClr val="140F4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010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SAPIEN</a:t>
                      </a:r>
                    </a:p>
                  </a:txBody>
                  <a:tcPr anchor="ctr">
                    <a:solidFill>
                      <a:srgbClr val="ED00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(95% CI)</a:t>
                      </a:r>
                    </a:p>
                  </a:txBody>
                  <a:tcPr anchor="ctr">
                    <a:solidFill>
                      <a:srgbClr val="140F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</a:p>
                  </a:txBody>
                  <a:tcPr anchor="ctr">
                    <a:solidFill>
                      <a:srgbClr val="0FC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117428"/>
                  </a:ext>
                </a:extLst>
              </a:tr>
              <a:tr h="29926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Annulus Area &lt;386 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mm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4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N=171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(6.1%)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N=187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 (51.4%)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−45.3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(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54.2% ,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36.4%)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269496"/>
                  </a:ext>
                </a:extLst>
              </a:tr>
              <a:tr h="2992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Annulus Area ≥386 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mm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4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N=179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(12.7%)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N=178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 (31.6%)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−1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8.9% (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28.2% ,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9.7%)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80793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39BA6DD-1B2E-7EFA-B059-168CFE669846}"/>
              </a:ext>
            </a:extLst>
          </p:cNvPr>
          <p:cNvSpPr txBox="1"/>
          <p:nvPr/>
        </p:nvSpPr>
        <p:spPr>
          <a:xfrm>
            <a:off x="170127" y="1809906"/>
            <a:ext cx="3542641" cy="5146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Multivariable predictors of BVD through 1 Year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607FD0C-1056-A9F3-4829-B090C2502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813534"/>
              </p:ext>
            </p:extLst>
          </p:nvPr>
        </p:nvGraphicFramePr>
        <p:xfrm>
          <a:off x="260305" y="2469716"/>
          <a:ext cx="3455193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97371">
                  <a:extLst>
                    <a:ext uri="{9D8B030D-6E8A-4147-A177-3AD203B41FA5}">
                      <a16:colId xmlns:a16="http://schemas.microsoft.com/office/drawing/2014/main" val="478217460"/>
                    </a:ext>
                  </a:extLst>
                </a:gridCol>
                <a:gridCol w="1049153">
                  <a:extLst>
                    <a:ext uri="{9D8B030D-6E8A-4147-A177-3AD203B41FA5}">
                      <a16:colId xmlns:a16="http://schemas.microsoft.com/office/drawing/2014/main" val="3382652020"/>
                    </a:ext>
                  </a:extLst>
                </a:gridCol>
                <a:gridCol w="808669">
                  <a:extLst>
                    <a:ext uri="{9D8B030D-6E8A-4147-A177-3AD203B41FA5}">
                      <a16:colId xmlns:a16="http://schemas.microsoft.com/office/drawing/2014/main" val="3736588672"/>
                    </a:ext>
                  </a:extLst>
                </a:gridCol>
              </a:tblGrid>
              <a:tr h="244296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Cohort (</a:t>
                      </a:r>
                      <a:r>
                        <a:rPr lang="en-US" sz="1200" b="1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  <a:r>
                        <a:rPr lang="en-US" sz="1200" b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SAPIEN)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Odds Ratio (95% CI)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594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SAPIEN (vs </a:t>
                      </a:r>
                      <a:r>
                        <a:rPr lang="en-US" sz="1200" b="1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  <a:r>
                        <a:rPr lang="en-US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8.21 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(5.10-13.23)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267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BSA </a:t>
                      </a:r>
                    </a:p>
                    <a:p>
                      <a:pPr algn="ctr"/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(per 0.1 m</a:t>
                      </a:r>
                      <a:r>
                        <a:rPr lang="en-US" sz="1200" b="0" baseline="30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1.27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(1.13-1.43)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100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Aortic annulus area (per 1 mm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0" baseline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0.99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(0.98-0.99)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1050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557DDC5-7998-8684-D4D7-57179FB9709C}"/>
              </a:ext>
            </a:extLst>
          </p:cNvPr>
          <p:cNvSpPr txBox="1"/>
          <p:nvPr/>
        </p:nvSpPr>
        <p:spPr>
          <a:xfrm>
            <a:off x="6390167" y="14666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tx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513CD8-9ADF-8E6F-0D38-BA1B449866F4}"/>
              </a:ext>
            </a:extLst>
          </p:cNvPr>
          <p:cNvGrpSpPr/>
          <p:nvPr/>
        </p:nvGrpSpPr>
        <p:grpSpPr>
          <a:xfrm>
            <a:off x="4077332" y="1275267"/>
            <a:ext cx="7740503" cy="3924156"/>
            <a:chOff x="4077332" y="1275267"/>
            <a:chExt cx="7740503" cy="39241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348F69-EB64-C9CF-AE2C-C5EAA87F585B}"/>
                </a:ext>
              </a:extLst>
            </p:cNvPr>
            <p:cNvSpPr txBox="1"/>
            <p:nvPr/>
          </p:nvSpPr>
          <p:spPr>
            <a:xfrm>
              <a:off x="6847367" y="1275267"/>
              <a:ext cx="2296632" cy="428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Incidence of BVD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E1F9B9-2828-B9AA-F0DB-9AD3A932F7B9}"/>
                </a:ext>
              </a:extLst>
            </p:cNvPr>
            <p:cNvGrpSpPr/>
            <p:nvPr/>
          </p:nvGrpSpPr>
          <p:grpSpPr>
            <a:xfrm>
              <a:off x="4077332" y="1536506"/>
              <a:ext cx="7740503" cy="3662917"/>
              <a:chOff x="4077332" y="1536506"/>
              <a:chExt cx="7740503" cy="3662917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CDAA1EEA-D908-F56F-B007-BB201F28CF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7332" y="1536506"/>
                <a:ext cx="7740503" cy="3662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18A57B-D401-9270-ED8C-2C1E3D3A5839}"/>
                  </a:ext>
                </a:extLst>
              </p:cNvPr>
              <p:cNvSpPr txBox="1"/>
              <p:nvPr/>
            </p:nvSpPr>
            <p:spPr>
              <a:xfrm>
                <a:off x="10883856" y="1838823"/>
                <a:ext cx="683361" cy="3402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l"/>
                <a:r>
                  <a:rPr lang="en-US" sz="1400" b="1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SAPIEN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7740ED-EB4B-69C2-3F91-4911F6323554}"/>
                  </a:ext>
                </a:extLst>
              </p:cNvPr>
              <p:cNvSpPr txBox="1"/>
              <p:nvPr/>
            </p:nvSpPr>
            <p:spPr>
              <a:xfrm>
                <a:off x="10845660" y="2249511"/>
                <a:ext cx="669400" cy="3402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l"/>
                <a:r>
                  <a:rPr lang="en-US" sz="1400" b="1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b="1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Evolut</a:t>
                </a:r>
                <a:endParaRPr lang="en-US" sz="14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87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90">
      <a:dk1>
        <a:srgbClr val="3C3C3C"/>
      </a:dk1>
      <a:lt1>
        <a:sysClr val="window" lastClr="FFFFFF"/>
      </a:lt1>
      <a:dk2>
        <a:srgbClr val="140F4B"/>
      </a:dk2>
      <a:lt2>
        <a:srgbClr val="F2F2F2"/>
      </a:lt2>
      <a:accent1>
        <a:srgbClr val="1010EB"/>
      </a:accent1>
      <a:accent2>
        <a:srgbClr val="0FC9F7"/>
      </a:accent2>
      <a:accent3>
        <a:srgbClr val="00DCB9"/>
      </a:accent3>
      <a:accent4>
        <a:srgbClr val="7ECA2A"/>
      </a:accent4>
      <a:accent5>
        <a:srgbClr val="FFAD00"/>
      </a:accent5>
      <a:accent6>
        <a:srgbClr val="ED002A"/>
      </a:accent6>
      <a:hlink>
        <a:srgbClr val="1010EB"/>
      </a:hlink>
      <a:folHlink>
        <a:srgbClr val="797979"/>
      </a:folHlink>
    </a:clrScheme>
    <a:fontScheme name="SG Templat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edtronic Theme">
  <a:themeElements>
    <a:clrScheme name="medtronic">
      <a:dk1>
        <a:srgbClr val="3C3C3C"/>
      </a:dk1>
      <a:lt1>
        <a:sysClr val="window" lastClr="FFFFFF"/>
      </a:lt1>
      <a:dk2>
        <a:srgbClr val="1010EB"/>
      </a:dk2>
      <a:lt2>
        <a:srgbClr val="140F4B"/>
      </a:lt2>
      <a:accent1>
        <a:srgbClr val="0FC9F7"/>
      </a:accent1>
      <a:accent2>
        <a:srgbClr val="00DCB9"/>
      </a:accent2>
      <a:accent3>
        <a:srgbClr val="7ECA2A"/>
      </a:accent3>
      <a:accent4>
        <a:srgbClr val="FFAD00"/>
      </a:accent4>
      <a:accent5>
        <a:srgbClr val="ED002A"/>
      </a:accent5>
      <a:accent6>
        <a:srgbClr val="E5057F"/>
      </a:accent6>
      <a:hlink>
        <a:srgbClr val="1010EB"/>
      </a:hlink>
      <a:folHlink>
        <a:srgbClr val="951F8D"/>
      </a:folHlink>
    </a:clrScheme>
    <a:fontScheme name="medtronic">
      <a:majorFont>
        <a:latin typeface="Avenir Next World"/>
        <a:ea typeface=""/>
        <a:cs typeface=""/>
      </a:majorFont>
      <a:minorFont>
        <a:latin typeface="Avenir Next Wor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lIns="137160" tIns="137160" rIns="137160" bIns="137160" rtlCol="0" anchor="t"/>
      <a:lstStyle>
        <a:defPPr algn="l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400" dirty="0" err="1" smtClean="0"/>
        </a:defPPr>
      </a:lstStyle>
    </a:txDef>
  </a:objectDefaults>
  <a:extraClrSchemeLst/>
  <a:custClrLst>
    <a:custClr name="Purple">
      <a:srgbClr val="C529BB"/>
    </a:custClr>
    <a:custClr name="Purple, Lighter 80%">
      <a:srgbClr val="F4C7F1"/>
    </a:custClr>
    <a:custClr name="Purple, Lighter 40%">
      <a:srgbClr val="E88FE2"/>
    </a:custClr>
    <a:custClr name="Purple, Lighter 60%">
      <a:srgbClr val="DD57D4"/>
    </a:custClr>
    <a:custClr name="Purple, Darker 25%">
      <a:srgbClr val="951F8D"/>
    </a:custClr>
    <a:custClr name="Purple, Darker 50%">
      <a:srgbClr val="63145E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Lavender">
      <a:srgbClr val="654BDD"/>
    </a:custClr>
    <a:custClr name="Lavender, Lighter 80%">
      <a:srgbClr val="D9D2F6"/>
    </a:custClr>
    <a:custClr name="Lavender, Lighter 40%">
      <a:srgbClr val="B2A5EE"/>
    </a:custClr>
    <a:custClr name="Lavender, Lighter 60%">
      <a:srgbClr val="8C78E5"/>
    </a:custClr>
    <a:custClr name="Lavender, Darker 25%">
      <a:srgbClr val="3F23BA"/>
    </a:custClr>
    <a:custClr name="Lavender, Darker 50%">
      <a:srgbClr val="2A187C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rown">
      <a:srgbClr val="7B4D35"/>
    </a:custClr>
    <a:custClr name="Brown, Lighter 80%">
      <a:srgbClr val="E6D1C5"/>
    </a:custClr>
    <a:custClr name="Brown, Lighter 40%">
      <a:srgbClr val="CDA28B"/>
    </a:custClr>
    <a:custClr name="Brown, Lighter 60%">
      <a:srgbClr val="B47451"/>
    </a:custClr>
    <a:custClr name="Brown, Darker 25%">
      <a:srgbClr val="5E3B28"/>
    </a:custClr>
    <a:custClr name="Brown, Darker 50%">
      <a:srgbClr val="3E271B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Presentation5" id="{F1E6ADA0-8A0F-4903-8353-270E51EE692F}" vid="{2434AB87-000D-4826-814F-E5DD5C304E1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269bf9-969f-4947-ab6e-df6fb505fba0" xsi:nil="true"/>
    <lcf76f155ced4ddcb4097134ff3c332f xmlns="21c7ca72-f6d5-4b0e-8803-9d163f0b428e">
      <Terms xmlns="http://schemas.microsoft.com/office/infopath/2007/PartnerControls"/>
    </lcf76f155ced4ddcb4097134ff3c332f>
  </documentManagement>
</p:properties>
</file>

<file path=customXml/item1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A9135C33BA934CB99AB16D2E3554BF" ma:contentTypeVersion="15" ma:contentTypeDescription="Create a new document." ma:contentTypeScope="" ma:versionID="b4563a7ce6e15fa7b11b9a77918d60b2">
  <xsd:schema xmlns:xsd="http://www.w3.org/2001/XMLSchema" xmlns:xs="http://www.w3.org/2001/XMLSchema" xmlns:p="http://schemas.microsoft.com/office/2006/metadata/properties" xmlns:ns2="21c7ca72-f6d5-4b0e-8803-9d163f0b428e" xmlns:ns3="be269bf9-969f-4947-ab6e-df6fb505fba0" targetNamespace="http://schemas.microsoft.com/office/2006/metadata/properties" ma:root="true" ma:fieldsID="675ff18d9569da560d02070ba9f43a70" ns2:_="" ns3:_="">
    <xsd:import namespace="21c7ca72-f6d5-4b0e-8803-9d163f0b428e"/>
    <xsd:import namespace="be269bf9-969f-4947-ab6e-df6fb505f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c7ca72-f6d5-4b0e-8803-9d163f0b42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02aa8f4-6248-4f21-b1f2-4bc7e3121a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69bf9-969f-4947-ab6e-df6fb505fba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3b14854-5f3a-4f2b-99ef-e5e8fae53c4e}" ma:internalName="TaxCatchAll" ma:showField="CatchAllData" ma:web="be269bf9-969f-4947-ab6e-df6fb505f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VariableList UniqueId="e3aa0556-318f-4cbd-9562-aa74ac30ffa7" Name="AD_HOC" ContentType="XML" MajorVersion="0" MinorVersion="1" isLocalCopy="False" IsBaseObject="False" DataSourceId="cba00697-9b16-43cd-801f-3eea4e32787d" DataSourceMajorVersion="0" DataSourceMinorVersion="1"/>
</file>

<file path=customXml/item3.xml><?xml version="1.0" encoding="utf-8"?>
<VariableListDefinition name="AD_HOC" displayName="AD_HOC" id="e3aa0556-318f-4cbd-9562-aa74ac30ffa7" isdomainofvalue="False" dataSourceId="cba00697-9b16-43cd-801f-3eea4e32787d"/>
</file>

<file path=customXml/item4.xml><?xml version="1.0" encoding="utf-8"?>
<VariableListDefinition name="System" displayName="System" id="f58b4700-ecd3-4f9a-a186-ba8aad603ab1" isdomainofvalue="False" dataSourceId="12edb699-614b-4281-a20e-a7dbd7fb3472"/>
</file>

<file path=customXml/item5.xml><?xml version="1.0" encoding="utf-8"?>
<VariableList UniqueId="fc261583-9a1c-4bda-a22c-21331ea78bd9" Name="Computed" ContentType="XML" MajorVersion="0" MinorVersion="1" isLocalCopy="False" IsBaseObject="False" DataSourceId="fd293dac-0879-421c-a768-cfb9756f80eb" DataSourceMajorVersion="0" DataSourceMinorVersion="1"/>
</file>

<file path=customXml/item6.xml><?xml version="1.0" encoding="utf-8"?>
<VariableListDefinition name="Computed" displayName="Computed" id="fc261583-9a1c-4bda-a22c-21331ea78bd9" isdomainofvalue="False" dataSourceId="fd293dac-0879-421c-a768-cfb9756f80eb"/>
</file>

<file path=customXml/item7.xml><?xml version="1.0" encoding="utf-8"?>
<AllExternalAdhocVariableMappings/>
</file>

<file path=customXml/item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.xml><?xml version="1.0" encoding="utf-8"?>
<VariableList UniqueId="f58b4700-ecd3-4f9a-a186-ba8aad603ab1" Name="System" ContentType="XML" MajorVersion="0" MinorVersion="1" isLocalCopy="False" IsBaseObject="False" DataSourceId="12edb699-614b-4281-a20e-a7dbd7fb3472" DataSourceMajorVersion="0" DataSourceMinorVersion="1"/>
</file>

<file path=customXml/itemProps1.xml><?xml version="1.0" encoding="utf-8"?>
<ds:datastoreItem xmlns:ds="http://schemas.openxmlformats.org/officeDocument/2006/customXml" ds:itemID="{520A6D23-366C-44CC-ABC7-866D51D602F2}">
  <ds:schemaRefs>
    <ds:schemaRef ds:uri="f53fb2dc-e1a4-42f6-8648-58052d5d74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.xml><?xml version="1.0" encoding="utf-8"?>
<ds:datastoreItem xmlns:ds="http://schemas.openxmlformats.org/officeDocument/2006/customXml" ds:itemID="{310A76D3-6CCD-4994-84CC-C354FA1540DC}"/>
</file>

<file path=customXml/itemProps2.xml><?xml version="1.0" encoding="utf-8"?>
<ds:datastoreItem xmlns:ds="http://schemas.openxmlformats.org/officeDocument/2006/customXml" ds:itemID="{66CE5828-C0E6-40F3-80D6-7140178D4241}">
  <ds:schemaRefs/>
</ds:datastoreItem>
</file>

<file path=customXml/itemProps3.xml><?xml version="1.0" encoding="utf-8"?>
<ds:datastoreItem xmlns:ds="http://schemas.openxmlformats.org/officeDocument/2006/customXml" ds:itemID="{C7248E6C-867E-48F0-971B-8D6DD2435AAC}">
  <ds:schemaRefs/>
</ds:datastoreItem>
</file>

<file path=customXml/itemProps4.xml><?xml version="1.0" encoding="utf-8"?>
<ds:datastoreItem xmlns:ds="http://schemas.openxmlformats.org/officeDocument/2006/customXml" ds:itemID="{5A589C16-23CD-4BA3-B7A5-DDDF673427B8}">
  <ds:schemaRefs/>
</ds:datastoreItem>
</file>

<file path=customXml/itemProps5.xml><?xml version="1.0" encoding="utf-8"?>
<ds:datastoreItem xmlns:ds="http://schemas.openxmlformats.org/officeDocument/2006/customXml" ds:itemID="{D4B1E560-4D2D-4414-AA1B-B85ADBAB896E}">
  <ds:schemaRefs/>
</ds:datastoreItem>
</file>

<file path=customXml/itemProps6.xml><?xml version="1.0" encoding="utf-8"?>
<ds:datastoreItem xmlns:ds="http://schemas.openxmlformats.org/officeDocument/2006/customXml" ds:itemID="{A202549E-FC9E-42C2-8491-158F3743574C}">
  <ds:schemaRefs/>
</ds:datastoreItem>
</file>

<file path=customXml/itemProps7.xml><?xml version="1.0" encoding="utf-8"?>
<ds:datastoreItem xmlns:ds="http://schemas.openxmlformats.org/officeDocument/2006/customXml" ds:itemID="{55C96B7D-B2C0-4075-855E-C312B05241B8}">
  <ds:schemaRefs/>
</ds:datastoreItem>
</file>

<file path=customXml/itemProps8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9.xml><?xml version="1.0" encoding="utf-8"?>
<ds:datastoreItem xmlns:ds="http://schemas.openxmlformats.org/officeDocument/2006/customXml" ds:itemID="{32FBF46E-969D-43AC-8280-FE4A5F28D6A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2009</Words>
  <Application>Microsoft Office PowerPoint</Application>
  <PresentationFormat>Widescreen</PresentationFormat>
  <Paragraphs>509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Avenir Next World</vt:lpstr>
      <vt:lpstr>Avenir Next World Demi</vt:lpstr>
      <vt:lpstr>Avenir Next World Thin</vt:lpstr>
      <vt:lpstr>Calibri</vt:lpstr>
      <vt:lpstr>Effra Light</vt:lpstr>
      <vt:lpstr>Wingdings</vt:lpstr>
      <vt:lpstr>Office Theme</vt:lpstr>
      <vt:lpstr>3_Medtronic Theme</vt:lpstr>
      <vt:lpstr>Two-Year Outcomes of the Five-Year SMART Trial</vt:lpstr>
      <vt:lpstr>Disclosure of relevant financial relationships</vt:lpstr>
      <vt:lpstr>Background</vt:lpstr>
      <vt:lpstr>PowerPoint Presentation</vt:lpstr>
      <vt:lpstr>Baseline characteristics </vt:lpstr>
      <vt:lpstr>Valve sizing</vt:lpstr>
      <vt:lpstr>SMART Trial results at 1 year: Co-primary outcomes</vt:lpstr>
      <vt:lpstr>SMART Trial results at 1 year: Hemodynamics</vt:lpstr>
      <vt:lpstr>Use of SAPIEN valve was a predictor of BVD</vt:lpstr>
      <vt:lpstr>Results at 2 Years</vt:lpstr>
      <vt:lpstr>Population and Follow-up Flowchart</vt:lpstr>
      <vt:lpstr>Clinical outcome composite &amp; components through 2 years</vt:lpstr>
      <vt:lpstr>PowerPoint Presentation</vt:lpstr>
      <vt:lpstr>Prosthetic Valve Thrombosis Through 2 Years   (CEC adjudicated)</vt:lpstr>
      <vt:lpstr>Bioprosthetic valve dysfunction through 2 years</vt:lpstr>
      <vt:lpstr>SMART Trial results at 2 years: Hemodynamics</vt:lpstr>
      <vt:lpstr>Total aortic regurgitation </vt:lpstr>
      <vt:lpstr>Alternative valve dysfunction definitions through 2 years</vt:lpstr>
      <vt:lpstr>Adverse hemodynamics affect clinical outcomes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Administrateur</cp:lastModifiedBy>
  <cp:revision>7</cp:revision>
  <dcterms:created xsi:type="dcterms:W3CDTF">2016-04-18T22:13:42Z</dcterms:created>
  <dcterms:modified xsi:type="dcterms:W3CDTF">2025-03-09T13:02:30Z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0x010100BEA9135C33BA934CB99AB16D2E3554BF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TaxKeyword">
    <vt:lpwstr/>
  </property>
</Properties>
</file>