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098" y="259587"/>
            <a:ext cx="8505803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7705" y="1730010"/>
            <a:ext cx="3772535" cy="130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Relationship Id="rId25" Type="http://schemas.openxmlformats.org/officeDocument/2006/relationships/image" Target="../media/image48.png"/><Relationship Id="rId26" Type="http://schemas.openxmlformats.org/officeDocument/2006/relationships/image" Target="../media/image49.png"/><Relationship Id="rId27" Type="http://schemas.openxmlformats.org/officeDocument/2006/relationships/image" Target="../media/image50.png"/><Relationship Id="rId28" Type="http://schemas.openxmlformats.org/officeDocument/2006/relationships/image" Target="../media/image51.png"/><Relationship Id="rId29" Type="http://schemas.openxmlformats.org/officeDocument/2006/relationships/image" Target="../media/image52.png"/><Relationship Id="rId30" Type="http://schemas.openxmlformats.org/officeDocument/2006/relationships/image" Target="../media/image53.png"/><Relationship Id="rId31" Type="http://schemas.openxmlformats.org/officeDocument/2006/relationships/image" Target="../media/image54.png"/><Relationship Id="rId32" Type="http://schemas.openxmlformats.org/officeDocument/2006/relationships/image" Target="../media/image55.png"/><Relationship Id="rId33" Type="http://schemas.openxmlformats.org/officeDocument/2006/relationships/image" Target="../media/image56.png"/><Relationship Id="rId34" Type="http://schemas.openxmlformats.org/officeDocument/2006/relationships/image" Target="../media/image57.png"/><Relationship Id="rId35" Type="http://schemas.openxmlformats.org/officeDocument/2006/relationships/image" Target="../media/image58.png"/><Relationship Id="rId36" Type="http://schemas.openxmlformats.org/officeDocument/2006/relationships/image" Target="../media/image59.png"/><Relationship Id="rId37" Type="http://schemas.openxmlformats.org/officeDocument/2006/relationships/image" Target="../media/image60.png"/><Relationship Id="rId38" Type="http://schemas.openxmlformats.org/officeDocument/2006/relationships/image" Target="../media/image61.png"/><Relationship Id="rId39" Type="http://schemas.openxmlformats.org/officeDocument/2006/relationships/image" Target="../media/image62.png"/><Relationship Id="rId40" Type="http://schemas.openxmlformats.org/officeDocument/2006/relationships/image" Target="../media/image63.png"/><Relationship Id="rId41" Type="http://schemas.openxmlformats.org/officeDocument/2006/relationships/image" Target="../media/image64.png"/><Relationship Id="rId42" Type="http://schemas.openxmlformats.org/officeDocument/2006/relationships/image" Target="../media/image65.png"/><Relationship Id="rId43" Type="http://schemas.openxmlformats.org/officeDocument/2006/relationships/image" Target="../media/image66.png"/><Relationship Id="rId44" Type="http://schemas.openxmlformats.org/officeDocument/2006/relationships/image" Target="../media/image67.png"/><Relationship Id="rId45" Type="http://schemas.openxmlformats.org/officeDocument/2006/relationships/image" Target="../media/image68.png"/><Relationship Id="rId46" Type="http://schemas.openxmlformats.org/officeDocument/2006/relationships/image" Target="../media/image69.png"/><Relationship Id="rId47" Type="http://schemas.openxmlformats.org/officeDocument/2006/relationships/image" Target="../media/image70.png"/><Relationship Id="rId48" Type="http://schemas.openxmlformats.org/officeDocument/2006/relationships/image" Target="../media/image71.png"/><Relationship Id="rId49" Type="http://schemas.openxmlformats.org/officeDocument/2006/relationships/image" Target="../media/image72.png"/><Relationship Id="rId50" Type="http://schemas.openxmlformats.org/officeDocument/2006/relationships/image" Target="../media/image73.png"/><Relationship Id="rId51" Type="http://schemas.openxmlformats.org/officeDocument/2006/relationships/image" Target="../media/image74.png"/><Relationship Id="rId52" Type="http://schemas.openxmlformats.org/officeDocument/2006/relationships/image" Target="../media/image75.png"/><Relationship Id="rId53" Type="http://schemas.openxmlformats.org/officeDocument/2006/relationships/image" Target="../media/image76.png"/><Relationship Id="rId54" Type="http://schemas.openxmlformats.org/officeDocument/2006/relationships/image" Target="../media/image77.png"/><Relationship Id="rId55" Type="http://schemas.openxmlformats.org/officeDocument/2006/relationships/image" Target="../media/image78.png"/><Relationship Id="rId56" Type="http://schemas.openxmlformats.org/officeDocument/2006/relationships/image" Target="../media/image79.png"/><Relationship Id="rId57" Type="http://schemas.openxmlformats.org/officeDocument/2006/relationships/image" Target="../media/image80.png"/><Relationship Id="rId58" Type="http://schemas.openxmlformats.org/officeDocument/2006/relationships/image" Target="../media/image81.png"/><Relationship Id="rId59" Type="http://schemas.openxmlformats.org/officeDocument/2006/relationships/image" Target="../media/image82.png"/><Relationship Id="rId60" Type="http://schemas.openxmlformats.org/officeDocument/2006/relationships/image" Target="../media/image83.png"/><Relationship Id="rId61" Type="http://schemas.openxmlformats.org/officeDocument/2006/relationships/image" Target="../media/image84.png"/><Relationship Id="rId62" Type="http://schemas.openxmlformats.org/officeDocument/2006/relationships/image" Target="../media/image85.png"/><Relationship Id="rId63" Type="http://schemas.openxmlformats.org/officeDocument/2006/relationships/image" Target="../media/image86.png"/><Relationship Id="rId64" Type="http://schemas.openxmlformats.org/officeDocument/2006/relationships/image" Target="../media/image87.png"/><Relationship Id="rId65" Type="http://schemas.openxmlformats.org/officeDocument/2006/relationships/image" Target="../media/image88.png"/><Relationship Id="rId66" Type="http://schemas.openxmlformats.org/officeDocument/2006/relationships/image" Target="../media/image89.png"/><Relationship Id="rId67" Type="http://schemas.openxmlformats.org/officeDocument/2006/relationships/image" Target="../media/image90.png"/><Relationship Id="rId68" Type="http://schemas.openxmlformats.org/officeDocument/2006/relationships/image" Target="../media/image91.png"/><Relationship Id="rId69" Type="http://schemas.openxmlformats.org/officeDocument/2006/relationships/image" Target="../media/image92.png"/><Relationship Id="rId70" Type="http://schemas.openxmlformats.org/officeDocument/2006/relationships/image" Target="../media/image93.png"/><Relationship Id="rId71" Type="http://schemas.openxmlformats.org/officeDocument/2006/relationships/image" Target="../media/image94.png"/><Relationship Id="rId72" Type="http://schemas.openxmlformats.org/officeDocument/2006/relationships/image" Target="../media/image95.png"/><Relationship Id="rId73" Type="http://schemas.openxmlformats.org/officeDocument/2006/relationships/image" Target="../media/image96.png"/><Relationship Id="rId74" Type="http://schemas.openxmlformats.org/officeDocument/2006/relationships/image" Target="../media/image97.png"/><Relationship Id="rId75" Type="http://schemas.openxmlformats.org/officeDocument/2006/relationships/image" Target="../media/image98.png"/><Relationship Id="rId76" Type="http://schemas.openxmlformats.org/officeDocument/2006/relationships/image" Target="../media/image99.png"/><Relationship Id="rId77" Type="http://schemas.openxmlformats.org/officeDocument/2006/relationships/image" Target="../media/image100.png"/><Relationship Id="rId78" Type="http://schemas.openxmlformats.org/officeDocument/2006/relationships/image" Target="../media/image101.png"/><Relationship Id="rId79" Type="http://schemas.openxmlformats.org/officeDocument/2006/relationships/image" Target="../media/image102.png"/><Relationship Id="rId80" Type="http://schemas.openxmlformats.org/officeDocument/2006/relationships/image" Target="../media/image103.png"/><Relationship Id="rId81" Type="http://schemas.openxmlformats.org/officeDocument/2006/relationships/image" Target="../media/image104.png"/><Relationship Id="rId82" Type="http://schemas.openxmlformats.org/officeDocument/2006/relationships/image" Target="../media/image105.png"/><Relationship Id="rId83" Type="http://schemas.openxmlformats.org/officeDocument/2006/relationships/image" Target="../media/image106.png"/><Relationship Id="rId84" Type="http://schemas.openxmlformats.org/officeDocument/2006/relationships/image" Target="../media/image107.png"/><Relationship Id="rId85" Type="http://schemas.openxmlformats.org/officeDocument/2006/relationships/image" Target="../media/image108.png"/><Relationship Id="rId86" Type="http://schemas.openxmlformats.org/officeDocument/2006/relationships/image" Target="../media/image109.png"/><Relationship Id="rId87" Type="http://schemas.openxmlformats.org/officeDocument/2006/relationships/image" Target="../media/image110.png"/><Relationship Id="rId88" Type="http://schemas.openxmlformats.org/officeDocument/2006/relationships/image" Target="../media/image111.png"/><Relationship Id="rId89" Type="http://schemas.openxmlformats.org/officeDocument/2006/relationships/image" Target="../media/image112.png"/><Relationship Id="rId90" Type="http://schemas.openxmlformats.org/officeDocument/2006/relationships/image" Target="../media/image113.png"/><Relationship Id="rId91" Type="http://schemas.openxmlformats.org/officeDocument/2006/relationships/image" Target="../media/image114.png"/><Relationship Id="rId92" Type="http://schemas.openxmlformats.org/officeDocument/2006/relationships/image" Target="../media/image115.png"/><Relationship Id="rId93" Type="http://schemas.openxmlformats.org/officeDocument/2006/relationships/image" Target="../media/image116.png"/><Relationship Id="rId94" Type="http://schemas.openxmlformats.org/officeDocument/2006/relationships/image" Target="../media/image117.png"/><Relationship Id="rId95" Type="http://schemas.openxmlformats.org/officeDocument/2006/relationships/image" Target="../media/image118.png"/><Relationship Id="rId96" Type="http://schemas.openxmlformats.org/officeDocument/2006/relationships/image" Target="../media/image119.png"/><Relationship Id="rId97" Type="http://schemas.openxmlformats.org/officeDocument/2006/relationships/image" Target="../media/image120.png"/><Relationship Id="rId98" Type="http://schemas.openxmlformats.org/officeDocument/2006/relationships/image" Target="../media/image121.png"/><Relationship Id="rId99" Type="http://schemas.openxmlformats.org/officeDocument/2006/relationships/image" Target="../media/image122.png"/><Relationship Id="rId100" Type="http://schemas.openxmlformats.org/officeDocument/2006/relationships/image" Target="../media/image123.png"/><Relationship Id="rId101" Type="http://schemas.openxmlformats.org/officeDocument/2006/relationships/image" Target="../media/image124.png"/><Relationship Id="rId102" Type="http://schemas.openxmlformats.org/officeDocument/2006/relationships/image" Target="../media/image125.png"/><Relationship Id="rId103" Type="http://schemas.openxmlformats.org/officeDocument/2006/relationships/image" Target="../media/image126.png"/><Relationship Id="rId104" Type="http://schemas.openxmlformats.org/officeDocument/2006/relationships/image" Target="../media/image127.png"/><Relationship Id="rId105" Type="http://schemas.openxmlformats.org/officeDocument/2006/relationships/image" Target="../media/image128.png"/><Relationship Id="rId106" Type="http://schemas.openxmlformats.org/officeDocument/2006/relationships/image" Target="../media/image129.png"/><Relationship Id="rId107" Type="http://schemas.openxmlformats.org/officeDocument/2006/relationships/image" Target="../media/image130.png"/><Relationship Id="rId108" Type="http://schemas.openxmlformats.org/officeDocument/2006/relationships/image" Target="../media/image131.png"/><Relationship Id="rId109" Type="http://schemas.openxmlformats.org/officeDocument/2006/relationships/image" Target="../media/image132.png"/><Relationship Id="rId110" Type="http://schemas.openxmlformats.org/officeDocument/2006/relationships/image" Target="../media/image133.png"/><Relationship Id="rId111" Type="http://schemas.openxmlformats.org/officeDocument/2006/relationships/image" Target="../media/image134.png"/><Relationship Id="rId112" Type="http://schemas.openxmlformats.org/officeDocument/2006/relationships/image" Target="../media/image135.png"/><Relationship Id="rId113" Type="http://schemas.openxmlformats.org/officeDocument/2006/relationships/image" Target="../media/image136.png"/><Relationship Id="rId114" Type="http://schemas.openxmlformats.org/officeDocument/2006/relationships/image" Target="../media/image13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67068" y="2706986"/>
            <a:ext cx="5690870" cy="1431925"/>
          </a:xfrm>
          <a:prstGeom prst="rect">
            <a:avLst/>
          </a:prstGeom>
        </p:spPr>
        <p:txBody>
          <a:bodyPr wrap="square" lIns="0" tIns="16383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290"/>
              </a:spcBef>
            </a:pPr>
            <a:r>
              <a:rPr dirty="0" sz="1800" b="1" i="1">
                <a:latin typeface="Calibri"/>
                <a:cs typeface="Calibri"/>
              </a:rPr>
              <a:t>Shaoping</a:t>
            </a:r>
            <a:r>
              <a:rPr dirty="0" sz="1800" spc="-55" b="1" i="1">
                <a:latin typeface="Calibri"/>
                <a:cs typeface="Calibri"/>
              </a:rPr>
              <a:t> </a:t>
            </a:r>
            <a:r>
              <a:rPr dirty="0" sz="1800" b="1" i="1">
                <a:latin typeface="Calibri"/>
                <a:cs typeface="Calibri"/>
              </a:rPr>
              <a:t>Nie,</a:t>
            </a:r>
            <a:r>
              <a:rPr dirty="0" sz="1800" spc="-40" b="1" i="1">
                <a:latin typeface="Calibri"/>
                <a:cs typeface="Calibri"/>
              </a:rPr>
              <a:t> </a:t>
            </a:r>
            <a:r>
              <a:rPr dirty="0" sz="1800" b="1" i="1">
                <a:latin typeface="Calibri"/>
                <a:cs typeface="Calibri"/>
              </a:rPr>
              <a:t>M.D.,</a:t>
            </a:r>
            <a:r>
              <a:rPr dirty="0" sz="1800" spc="-45" b="1" i="1">
                <a:latin typeface="Calibri"/>
                <a:cs typeface="Calibri"/>
              </a:rPr>
              <a:t> </a:t>
            </a:r>
            <a:r>
              <a:rPr dirty="0" sz="1800" b="1" i="1">
                <a:latin typeface="Calibri"/>
                <a:cs typeface="Calibri"/>
              </a:rPr>
              <a:t>Ph.D.,</a:t>
            </a:r>
            <a:r>
              <a:rPr dirty="0" sz="1800" spc="-40" b="1" i="1">
                <a:latin typeface="Calibri"/>
                <a:cs typeface="Calibri"/>
              </a:rPr>
              <a:t> </a:t>
            </a:r>
            <a:r>
              <a:rPr dirty="0" sz="1800" b="1" i="1">
                <a:latin typeface="Calibri"/>
                <a:cs typeface="Calibri"/>
              </a:rPr>
              <a:t>FESC,</a:t>
            </a:r>
            <a:r>
              <a:rPr dirty="0" sz="1800" spc="-50" b="1" i="1">
                <a:latin typeface="Calibri"/>
                <a:cs typeface="Calibri"/>
              </a:rPr>
              <a:t> </a:t>
            </a:r>
            <a:r>
              <a:rPr dirty="0" sz="1800" spc="-10" b="1" i="1">
                <a:latin typeface="Calibri"/>
                <a:cs typeface="Calibri"/>
              </a:rPr>
              <a:t>FACC,</a:t>
            </a:r>
            <a:r>
              <a:rPr dirty="0" sz="1800" spc="-35" b="1" i="1">
                <a:latin typeface="Calibri"/>
                <a:cs typeface="Calibri"/>
              </a:rPr>
              <a:t> </a:t>
            </a:r>
            <a:r>
              <a:rPr dirty="0" sz="1800" spc="-10" b="1" i="1">
                <a:latin typeface="Calibri"/>
                <a:cs typeface="Calibri"/>
              </a:rPr>
              <a:t>FSCAI</a:t>
            </a:r>
            <a:endParaRPr sz="1800">
              <a:latin typeface="Calibri"/>
              <a:cs typeface="Calibri"/>
            </a:endParaRPr>
          </a:p>
          <a:p>
            <a:pPr algn="ctr" marL="430530" marR="422275" indent="-635">
              <a:lnSpc>
                <a:spcPts val="2620"/>
              </a:lnSpc>
              <a:spcBef>
                <a:spcPts val="235"/>
              </a:spcBef>
            </a:pPr>
            <a:r>
              <a:rPr dirty="0" sz="1400">
                <a:latin typeface="Calibri"/>
                <a:cs typeface="Calibri"/>
              </a:rPr>
              <a:t>Beijing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Anzhen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Hospital,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Capital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Medical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University,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Beijing,</a:t>
            </a:r>
            <a:r>
              <a:rPr dirty="0" sz="1400" spc="-10">
                <a:latin typeface="Calibri"/>
                <a:cs typeface="Calibri"/>
              </a:rPr>
              <a:t> China </a:t>
            </a:r>
            <a:r>
              <a:rPr dirty="0" sz="1400">
                <a:latin typeface="Calibri"/>
                <a:cs typeface="Calibri"/>
              </a:rPr>
              <a:t>National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Clinical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Research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Center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Cardiovascular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Diseases,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China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dirty="0" sz="1400" b="1">
                <a:latin typeface="Calibri"/>
                <a:cs typeface="Calibri"/>
              </a:rPr>
              <a:t>On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behalf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G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Montalescot,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Y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Li,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J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Lu,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Y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Yan</a:t>
            </a:r>
            <a:r>
              <a:rPr dirty="0" sz="1400" spc="28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and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RIGHT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trial</a:t>
            </a:r>
            <a:r>
              <a:rPr dirty="0" sz="1400" spc="-10" b="1">
                <a:latin typeface="Calibri"/>
                <a:cs typeface="Calibri"/>
              </a:rPr>
              <a:t> investigators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7682" y="1197355"/>
            <a:ext cx="7608570" cy="1129030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algn="just" marL="94615" marR="5080" indent="-82550">
              <a:lnSpc>
                <a:spcPct val="100800"/>
              </a:lnSpc>
              <a:spcBef>
                <a:spcPts val="75"/>
              </a:spcBef>
            </a:pPr>
            <a:r>
              <a:rPr dirty="0" sz="2400" spc="-25"/>
              <a:t>Post-</a:t>
            </a:r>
            <a:r>
              <a:rPr dirty="0" sz="2400"/>
              <a:t>procedural</a:t>
            </a:r>
            <a:r>
              <a:rPr dirty="0" sz="2400" spc="-85"/>
              <a:t> </a:t>
            </a:r>
            <a:r>
              <a:rPr dirty="0" sz="2400"/>
              <a:t>anticoagulation</a:t>
            </a:r>
            <a:r>
              <a:rPr dirty="0" sz="2400" spc="-75"/>
              <a:t> </a:t>
            </a:r>
            <a:r>
              <a:rPr dirty="0" sz="2400"/>
              <a:t>after</a:t>
            </a:r>
            <a:r>
              <a:rPr dirty="0" sz="2400" spc="-75"/>
              <a:t> </a:t>
            </a:r>
            <a:r>
              <a:rPr dirty="0" sz="2400"/>
              <a:t>primary</a:t>
            </a:r>
            <a:r>
              <a:rPr dirty="0" sz="2400" spc="-70"/>
              <a:t> </a:t>
            </a:r>
            <a:r>
              <a:rPr dirty="0" sz="2400" spc="-10"/>
              <a:t>percutaneous </a:t>
            </a:r>
            <a:r>
              <a:rPr dirty="0" sz="2400"/>
              <a:t>coronary</a:t>
            </a:r>
            <a:r>
              <a:rPr dirty="0" sz="2400" spc="-80"/>
              <a:t> </a:t>
            </a:r>
            <a:r>
              <a:rPr dirty="0" sz="2400"/>
              <a:t>intervention</a:t>
            </a:r>
            <a:r>
              <a:rPr dirty="0" sz="2400" spc="-70"/>
              <a:t> </a:t>
            </a:r>
            <a:r>
              <a:rPr dirty="0" sz="2400"/>
              <a:t>for</a:t>
            </a:r>
            <a:r>
              <a:rPr dirty="0" sz="2400" spc="-70"/>
              <a:t> </a:t>
            </a:r>
            <a:r>
              <a:rPr dirty="0" sz="2400" spc="-65"/>
              <a:t>ST-</a:t>
            </a:r>
            <a:r>
              <a:rPr dirty="0" sz="2400"/>
              <a:t>segment</a:t>
            </a:r>
            <a:r>
              <a:rPr dirty="0" sz="2400" spc="-60"/>
              <a:t> </a:t>
            </a:r>
            <a:r>
              <a:rPr dirty="0" sz="2400"/>
              <a:t>elevation</a:t>
            </a:r>
            <a:r>
              <a:rPr dirty="0" sz="2400" spc="-70"/>
              <a:t> </a:t>
            </a:r>
            <a:r>
              <a:rPr dirty="0" sz="2400" spc="-10"/>
              <a:t>myocardial </a:t>
            </a:r>
            <a:r>
              <a:rPr dirty="0" sz="2400"/>
              <a:t>infarction:</a:t>
            </a:r>
            <a:r>
              <a:rPr dirty="0" sz="2400" spc="-65"/>
              <a:t> </a:t>
            </a:r>
            <a:r>
              <a:rPr dirty="0" sz="2400"/>
              <a:t>a</a:t>
            </a:r>
            <a:r>
              <a:rPr dirty="0" sz="2400" spc="-55"/>
              <a:t> </a:t>
            </a:r>
            <a:r>
              <a:rPr dirty="0" sz="2400"/>
              <a:t>multicentre,</a:t>
            </a:r>
            <a:r>
              <a:rPr dirty="0" sz="2400" spc="-55"/>
              <a:t> </a:t>
            </a:r>
            <a:r>
              <a:rPr dirty="0" sz="2400"/>
              <a:t>randomised,</a:t>
            </a:r>
            <a:r>
              <a:rPr dirty="0" sz="2400" spc="-50"/>
              <a:t> </a:t>
            </a:r>
            <a:r>
              <a:rPr dirty="0" sz="2400" spc="-10"/>
              <a:t>double-</a:t>
            </a:r>
            <a:r>
              <a:rPr dirty="0" sz="2400"/>
              <a:t>blind</a:t>
            </a:r>
            <a:r>
              <a:rPr dirty="0" sz="2400" spc="-55"/>
              <a:t> </a:t>
            </a:r>
            <a:r>
              <a:rPr dirty="0" sz="2400" spc="-10"/>
              <a:t>trial</a:t>
            </a:r>
            <a:endParaRPr sz="2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49504" y="205327"/>
            <a:ext cx="1828164" cy="595630"/>
            <a:chOff x="349504" y="205327"/>
            <a:chExt cx="1828164" cy="59563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671" y="225596"/>
              <a:ext cx="557982" cy="55469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600" y="230802"/>
              <a:ext cx="625365" cy="54948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504" y="205327"/>
              <a:ext cx="608800" cy="5954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590" y="259587"/>
            <a:ext cx="292544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10"/>
              <a:t> Collaborators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0293" y="1332945"/>
            <a:ext cx="2948305" cy="326771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509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400" spc="-10">
                <a:latin typeface="Calibri"/>
                <a:cs typeface="Calibri"/>
              </a:rPr>
              <a:t>Funding</a:t>
            </a:r>
            <a:endParaRPr sz="14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325"/>
              </a:spcBef>
            </a:pPr>
            <a:r>
              <a:rPr dirty="0" sz="1100">
                <a:latin typeface="Calibri"/>
                <a:cs typeface="Calibri"/>
              </a:rPr>
              <a:t>Jiangsu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Hengrui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Pharmaceuticals</a:t>
            </a:r>
            <a:endParaRPr sz="11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875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400">
                <a:latin typeface="Calibri"/>
                <a:cs typeface="Calibri"/>
              </a:rPr>
              <a:t>Steering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Committee</a:t>
            </a:r>
            <a:endParaRPr sz="14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325"/>
              </a:spcBef>
            </a:pPr>
            <a:r>
              <a:rPr dirty="0" sz="1100">
                <a:latin typeface="Calibri"/>
                <a:cs typeface="Calibri"/>
              </a:rPr>
              <a:t>Shaoping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Nie,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MD,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(Study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Chair)</a:t>
            </a:r>
            <a:endParaRPr sz="1100">
              <a:latin typeface="Calibri"/>
              <a:cs typeface="Calibri"/>
            </a:endParaRPr>
          </a:p>
          <a:p>
            <a:pPr marL="194945" marR="5080">
              <a:lnSpc>
                <a:spcPct val="112700"/>
              </a:lnSpc>
              <a:spcBef>
                <a:spcPts val="120"/>
              </a:spcBef>
            </a:pPr>
            <a:r>
              <a:rPr dirty="0" sz="1100">
                <a:latin typeface="Calibri"/>
                <a:cs typeface="Calibri"/>
              </a:rPr>
              <a:t>Gilles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Montalescot,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MD,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(Scientific</a:t>
            </a:r>
            <a:r>
              <a:rPr dirty="0" sz="1100" spc="-10">
                <a:latin typeface="Calibri"/>
                <a:cs typeface="Calibri"/>
              </a:rPr>
              <a:t> Director) </a:t>
            </a:r>
            <a:r>
              <a:rPr dirty="0" sz="1100">
                <a:latin typeface="Calibri"/>
                <a:cs typeface="Calibri"/>
              </a:rPr>
              <a:t>Yongjun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Li,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MD,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(Co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Chair)</a:t>
            </a:r>
            <a:endParaRPr sz="1100">
              <a:latin typeface="Calibri"/>
              <a:cs typeface="Calibri"/>
            </a:endParaRPr>
          </a:p>
          <a:p>
            <a:pPr marL="194945" marR="585470">
              <a:lnSpc>
                <a:spcPts val="1300"/>
              </a:lnSpc>
              <a:spcBef>
                <a:spcPts val="350"/>
              </a:spcBef>
            </a:pPr>
            <a:r>
              <a:rPr dirty="0" sz="1100">
                <a:latin typeface="Calibri"/>
                <a:cs typeface="Calibri"/>
              </a:rPr>
              <a:t>Jiapeng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Lu, PhD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(Methodology</a:t>
            </a:r>
            <a:r>
              <a:rPr dirty="0" sz="1100">
                <a:latin typeface="Calibri"/>
                <a:cs typeface="Calibri"/>
              </a:rPr>
              <a:t> &amp;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STAT </a:t>
            </a:r>
            <a:r>
              <a:rPr dirty="0" sz="1100" spc="-10">
                <a:latin typeface="Calibri"/>
                <a:cs typeface="Calibri"/>
              </a:rPr>
              <a:t>Representative)</a:t>
            </a:r>
            <a:endParaRPr sz="11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925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400">
                <a:latin typeface="Calibri"/>
                <a:cs typeface="Calibri"/>
              </a:rPr>
              <a:t>Data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Safety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Monitoring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Board</a:t>
            </a:r>
            <a:endParaRPr sz="1400">
              <a:latin typeface="Calibri"/>
              <a:cs typeface="Calibri"/>
            </a:endParaRPr>
          </a:p>
          <a:p>
            <a:pPr marL="194945" marR="808355">
              <a:lnSpc>
                <a:spcPts val="1610"/>
              </a:lnSpc>
              <a:spcBef>
                <a:spcPts val="40"/>
              </a:spcBef>
            </a:pPr>
            <a:r>
              <a:rPr dirty="0" sz="1100">
                <a:latin typeface="Calibri"/>
                <a:cs typeface="Calibri"/>
              </a:rPr>
              <a:t>Zhenyu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Liu,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MD,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(Chair) </a:t>
            </a:r>
            <a:r>
              <a:rPr dirty="0" sz="1100">
                <a:latin typeface="Calibri"/>
                <a:cs typeface="Calibri"/>
              </a:rPr>
              <a:t>Yuqing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Zhang,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MD,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(Member)</a:t>
            </a:r>
            <a:endParaRPr sz="11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160"/>
              </a:spcBef>
            </a:pPr>
            <a:r>
              <a:rPr dirty="0" sz="1100">
                <a:latin typeface="Calibri"/>
                <a:cs typeface="Calibri"/>
              </a:rPr>
              <a:t>Xiaoyan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Yan,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(Independent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Statistician)</a:t>
            </a:r>
            <a:endParaRPr sz="11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994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400">
                <a:latin typeface="Calibri"/>
                <a:cs typeface="Calibri"/>
              </a:rPr>
              <a:t>Scientific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Review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Committee</a:t>
            </a:r>
            <a:endParaRPr sz="1400">
              <a:latin typeface="Calibri"/>
              <a:cs typeface="Calibri"/>
            </a:endParaRPr>
          </a:p>
          <a:p>
            <a:pPr marL="226695">
              <a:lnSpc>
                <a:spcPct val="100000"/>
              </a:lnSpc>
              <a:spcBef>
                <a:spcPts val="204"/>
              </a:spcBef>
            </a:pPr>
            <a:r>
              <a:rPr dirty="0" sz="1100">
                <a:latin typeface="Calibri"/>
                <a:cs typeface="Calibri"/>
              </a:rPr>
              <a:t>Changsheng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MD,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(Chair)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376034" y="1332945"/>
            <a:ext cx="2431415" cy="344741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509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400">
                <a:latin typeface="Calibri"/>
                <a:cs typeface="Calibri"/>
              </a:rPr>
              <a:t>Clinical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Events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Committee</a:t>
            </a:r>
            <a:endParaRPr sz="1400">
              <a:latin typeface="Calibri"/>
              <a:cs typeface="Calibri"/>
            </a:endParaRPr>
          </a:p>
          <a:p>
            <a:pPr marL="194945" marR="640715">
              <a:lnSpc>
                <a:spcPct val="118800"/>
              </a:lnSpc>
              <a:spcBef>
                <a:spcPts val="75"/>
              </a:spcBef>
            </a:pPr>
            <a:r>
              <a:rPr dirty="0" sz="1100">
                <a:latin typeface="Calibri"/>
                <a:cs typeface="Calibri"/>
              </a:rPr>
              <a:t>Jiamin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Liu,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(Chair)</a:t>
            </a:r>
            <a:r>
              <a:rPr dirty="0" sz="1100" spc="5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Haibo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Zhang,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(Member) </a:t>
            </a:r>
            <a:r>
              <a:rPr dirty="0" sz="1100">
                <a:latin typeface="Calibri"/>
                <a:cs typeface="Calibri"/>
              </a:rPr>
              <a:t>Jinhui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Song,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(Member) </a:t>
            </a:r>
            <a:r>
              <a:rPr dirty="0" sz="1100">
                <a:latin typeface="Calibri"/>
                <a:cs typeface="Calibri"/>
              </a:rPr>
              <a:t>Yan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Li,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MD</a:t>
            </a:r>
            <a:r>
              <a:rPr dirty="0" sz="1100" spc="-10">
                <a:latin typeface="Calibri"/>
                <a:cs typeface="Calibri"/>
              </a:rPr>
              <a:t> (Member)</a:t>
            </a:r>
            <a:endParaRPr sz="1100">
              <a:latin typeface="Calibri"/>
              <a:cs typeface="Calibri"/>
            </a:endParaRPr>
          </a:p>
          <a:p>
            <a:pPr marL="194945" marR="591185">
              <a:lnSpc>
                <a:spcPct val="120900"/>
              </a:lnSpc>
              <a:spcBef>
                <a:spcPts val="15"/>
              </a:spcBef>
            </a:pPr>
            <a:r>
              <a:rPr dirty="0" sz="1100">
                <a:latin typeface="Calibri"/>
                <a:cs typeface="Calibri"/>
              </a:rPr>
              <a:t>Xinli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Tian,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(Member) </a:t>
            </a:r>
            <a:r>
              <a:rPr dirty="0" sz="1100">
                <a:latin typeface="Calibri"/>
                <a:cs typeface="Calibri"/>
              </a:rPr>
              <a:t>Yumiao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Gong,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(Member) </a:t>
            </a:r>
            <a:r>
              <a:rPr dirty="0" sz="1100">
                <a:latin typeface="Calibri"/>
                <a:cs typeface="Calibri"/>
              </a:rPr>
              <a:t>Yunfeng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Han,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MD</a:t>
            </a:r>
            <a:r>
              <a:rPr dirty="0" sz="1100" spc="-10">
                <a:latin typeface="Calibri"/>
                <a:cs typeface="Calibri"/>
              </a:rPr>
              <a:t> (Member)</a:t>
            </a:r>
            <a:endParaRPr sz="11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875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400">
                <a:latin typeface="Calibri"/>
                <a:cs typeface="Calibri"/>
              </a:rPr>
              <a:t>Clinical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Coordinating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Centre</a:t>
            </a:r>
            <a:endParaRPr sz="1400">
              <a:latin typeface="Calibri"/>
              <a:cs typeface="Calibri"/>
            </a:endParaRPr>
          </a:p>
          <a:p>
            <a:pPr marL="194945" marR="358140">
              <a:lnSpc>
                <a:spcPct val="119600"/>
              </a:lnSpc>
              <a:spcBef>
                <a:spcPts val="65"/>
              </a:spcBef>
            </a:pPr>
            <a:r>
              <a:rPr dirty="0" sz="1100">
                <a:latin typeface="Calibri"/>
                <a:cs typeface="Calibri"/>
              </a:rPr>
              <a:t>Yan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Yan,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MD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(Study</a:t>
            </a:r>
            <a:r>
              <a:rPr dirty="0" sz="1100" spc="-10">
                <a:latin typeface="Calibri"/>
                <a:cs typeface="Calibri"/>
              </a:rPr>
              <a:t> Coordinator) </a:t>
            </a:r>
            <a:r>
              <a:rPr dirty="0" sz="1100">
                <a:latin typeface="Calibri"/>
                <a:cs typeface="Calibri"/>
              </a:rPr>
              <a:t>Chen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Feng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(Project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Manager)</a:t>
            </a:r>
            <a:r>
              <a:rPr dirty="0" sz="1100" spc="5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Yue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(Project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Manager)</a:t>
            </a:r>
            <a:r>
              <a:rPr dirty="0" sz="1100" spc="5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Xiaoyu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(Project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Manager) </a:t>
            </a:r>
            <a:r>
              <a:rPr dirty="0" sz="1100">
                <a:latin typeface="Calibri"/>
                <a:cs typeface="Calibri"/>
              </a:rPr>
              <a:t>Hongwei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Tian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(Project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Manager) </a:t>
            </a:r>
            <a:r>
              <a:rPr dirty="0" sz="1100">
                <a:latin typeface="Calibri"/>
                <a:cs typeface="Calibri"/>
              </a:rPr>
              <a:t>Lixiao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Chang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(Project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Manager)</a:t>
            </a:r>
            <a:endParaRPr sz="11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290"/>
              </a:spcBef>
            </a:pPr>
            <a:r>
              <a:rPr dirty="0" sz="1100">
                <a:latin typeface="Calibri"/>
                <a:cs typeface="Calibri"/>
              </a:rPr>
              <a:t>Xin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Zhang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(DSMB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and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CEC</a:t>
            </a:r>
            <a:r>
              <a:rPr dirty="0" sz="1100" spc="-10">
                <a:latin typeface="Calibri"/>
                <a:cs typeface="Calibri"/>
              </a:rPr>
              <a:t> Coordinator)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006960" y="1332945"/>
            <a:ext cx="2967355" cy="310324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509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400">
                <a:latin typeface="Calibri"/>
                <a:cs typeface="Calibri"/>
              </a:rPr>
              <a:t>Data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Management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&amp;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Analysis</a:t>
            </a:r>
            <a:endParaRPr sz="1400">
              <a:latin typeface="Calibri"/>
              <a:cs typeface="Calibri"/>
            </a:endParaRPr>
          </a:p>
          <a:p>
            <a:pPr marL="195580" marR="5080">
              <a:lnSpc>
                <a:spcPct val="110000"/>
              </a:lnSpc>
              <a:spcBef>
                <a:spcPts val="195"/>
              </a:spcBef>
            </a:pPr>
            <a:r>
              <a:rPr dirty="0" sz="1100">
                <a:latin typeface="Calibri"/>
                <a:cs typeface="Calibri"/>
              </a:rPr>
              <a:t>National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Clinical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Research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Center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of </a:t>
            </a:r>
            <a:r>
              <a:rPr dirty="0" sz="1100">
                <a:latin typeface="Calibri"/>
                <a:cs typeface="Calibri"/>
              </a:rPr>
              <a:t>Cardiovascular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Diseases,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Fuwai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Hospital,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Chinese </a:t>
            </a:r>
            <a:r>
              <a:rPr dirty="0" sz="1100">
                <a:latin typeface="Calibri"/>
                <a:cs typeface="Calibri"/>
              </a:rPr>
              <a:t>Academy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Medical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Sciences,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Beijing,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China</a:t>
            </a:r>
            <a:endParaRPr sz="11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969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400">
                <a:latin typeface="Calibri"/>
                <a:cs typeface="Calibri"/>
              </a:rPr>
              <a:t>IWRS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&amp;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Electronic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Data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Capture</a:t>
            </a:r>
            <a:endParaRPr sz="140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325"/>
              </a:spcBef>
            </a:pPr>
            <a:r>
              <a:rPr dirty="0" sz="1100">
                <a:latin typeface="Calibri"/>
                <a:cs typeface="Calibri"/>
              </a:rPr>
              <a:t>DAP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software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(Beijing)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Co.,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Ltd</a:t>
            </a:r>
            <a:endParaRPr sz="1100">
              <a:latin typeface="Calibri"/>
              <a:cs typeface="Calibri"/>
            </a:endParaRPr>
          </a:p>
          <a:p>
            <a:pPr marL="193675" marR="441325" indent="-180975">
              <a:lnSpc>
                <a:spcPct val="101400"/>
              </a:lnSpc>
              <a:spcBef>
                <a:spcPts val="850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1400">
                <a:latin typeface="Calibri"/>
                <a:cs typeface="Calibri"/>
              </a:rPr>
              <a:t>Study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Medication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Preparation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0">
                <a:latin typeface="Calibri"/>
                <a:cs typeface="Calibri"/>
              </a:rPr>
              <a:t>&amp; </a:t>
            </a:r>
            <a:r>
              <a:rPr dirty="0" sz="1400" spc="-10">
                <a:latin typeface="Calibri"/>
                <a:cs typeface="Calibri"/>
              </a:rPr>
              <a:t>Distribution</a:t>
            </a:r>
            <a:endParaRPr sz="1400">
              <a:latin typeface="Calibri"/>
              <a:cs typeface="Calibri"/>
            </a:endParaRPr>
          </a:p>
          <a:p>
            <a:pPr marL="195580" marR="93980">
              <a:lnSpc>
                <a:spcPct val="121800"/>
              </a:lnSpc>
              <a:spcBef>
                <a:spcPts val="40"/>
              </a:spcBef>
            </a:pPr>
            <a:r>
              <a:rPr dirty="0" sz="1100">
                <a:latin typeface="Calibri"/>
                <a:cs typeface="Calibri"/>
              </a:rPr>
              <a:t>Changzhou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Qianhong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Bio-</a:t>
            </a:r>
            <a:r>
              <a:rPr dirty="0" sz="1100">
                <a:latin typeface="Calibri"/>
                <a:cs typeface="Calibri"/>
              </a:rPr>
              <a:t>pharma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Co.,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Ltd </a:t>
            </a:r>
            <a:r>
              <a:rPr dirty="0" sz="1100">
                <a:latin typeface="Calibri"/>
                <a:cs typeface="Calibri"/>
              </a:rPr>
              <a:t>Jiangsu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Hansoh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Pharmaceutical </a:t>
            </a:r>
            <a:r>
              <a:rPr dirty="0" sz="1100">
                <a:latin typeface="Calibri"/>
                <a:cs typeface="Calibri"/>
              </a:rPr>
              <a:t>Group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Co., </a:t>
            </a:r>
            <a:r>
              <a:rPr dirty="0" sz="1100" spc="-25">
                <a:latin typeface="Calibri"/>
                <a:cs typeface="Calibri"/>
              </a:rPr>
              <a:t>Ltd</a:t>
            </a:r>
            <a:endParaRPr sz="1100">
              <a:latin typeface="Calibri"/>
              <a:cs typeface="Calibri"/>
            </a:endParaRPr>
          </a:p>
          <a:p>
            <a:pPr marL="195580" marR="93980">
              <a:lnSpc>
                <a:spcPts val="1300"/>
              </a:lnSpc>
              <a:spcBef>
                <a:spcPts val="320"/>
              </a:spcBef>
            </a:pPr>
            <a:r>
              <a:rPr dirty="0" sz="1100">
                <a:latin typeface="Calibri"/>
                <a:cs typeface="Calibri"/>
              </a:rPr>
              <a:t>Keyuan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Xinhai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(Beijing)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Medical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Products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Trade </a:t>
            </a:r>
            <a:r>
              <a:rPr dirty="0" sz="1100">
                <a:latin typeface="Calibri"/>
                <a:cs typeface="Calibri"/>
              </a:rPr>
              <a:t>Co.,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Ltd</a:t>
            </a:r>
            <a:endParaRPr sz="1100">
              <a:latin typeface="Calibri"/>
              <a:cs typeface="Calibri"/>
            </a:endParaRPr>
          </a:p>
          <a:p>
            <a:pPr marL="195580" marR="12700">
              <a:lnSpc>
                <a:spcPts val="1300"/>
              </a:lnSpc>
              <a:spcBef>
                <a:spcPts val="305"/>
              </a:spcBef>
            </a:pPr>
            <a:r>
              <a:rPr dirty="0" sz="1100">
                <a:latin typeface="Calibri"/>
                <a:cs typeface="Calibri"/>
              </a:rPr>
              <a:t>ClinsNow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Research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&amp;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Development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(Beijing)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Co., </a:t>
            </a:r>
            <a:r>
              <a:rPr dirty="0" sz="1100" spc="-25">
                <a:latin typeface="Calibri"/>
                <a:cs typeface="Calibri"/>
              </a:rPr>
              <a:t>Ltd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017738" y="70103"/>
            <a:ext cx="3676015" cy="847725"/>
            <a:chOff x="3017738" y="70103"/>
            <a:chExt cx="3676015" cy="84772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738" y="85684"/>
              <a:ext cx="2625003" cy="79176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3311" y="70103"/>
              <a:ext cx="1530095" cy="847344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20293" y="937259"/>
            <a:ext cx="81756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trial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was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led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by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CREATE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group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(China)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ACTION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group</a:t>
            </a:r>
            <a:r>
              <a:rPr dirty="0" sz="2000" spc="-10" b="1">
                <a:latin typeface="Calibri"/>
                <a:cs typeface="Calibri"/>
              </a:rPr>
              <a:t> (France)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Participating</a:t>
            </a:r>
            <a:r>
              <a:rPr dirty="0" spc="-45"/>
              <a:t> </a:t>
            </a:r>
            <a:r>
              <a:rPr dirty="0"/>
              <a:t>Sites</a:t>
            </a:r>
            <a:r>
              <a:rPr dirty="0" spc="-40"/>
              <a:t> </a:t>
            </a:r>
            <a:r>
              <a:rPr dirty="0"/>
              <a:t>&amp;</a:t>
            </a:r>
            <a:r>
              <a:rPr dirty="0" spc="-35"/>
              <a:t> </a:t>
            </a:r>
            <a:r>
              <a:rPr dirty="0" spc="-25"/>
              <a:t>PIs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89186" y="908052"/>
          <a:ext cx="8442325" cy="3696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4505"/>
                <a:gridCol w="1157605"/>
                <a:gridCol w="2987674"/>
                <a:gridCol w="1183640"/>
              </a:tblGrid>
              <a:tr h="217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spc="-10" b="1">
                          <a:latin typeface="Calibri"/>
                          <a:cs typeface="Calibri"/>
                        </a:rPr>
                        <a:t>Sites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spc="-25" b="1">
                          <a:latin typeface="Calibri"/>
                          <a:cs typeface="Calibri"/>
                        </a:rPr>
                        <a:t>PIs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spc="-10" b="1">
                          <a:latin typeface="Calibri"/>
                          <a:cs typeface="Calibri"/>
                        </a:rPr>
                        <a:t>Sites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spc="-25" b="1">
                          <a:latin typeface="Calibri"/>
                          <a:cs typeface="Calibri"/>
                        </a:rPr>
                        <a:t>PIs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Beijing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Anzhen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Shaoping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Nie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Third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Shijiazhuang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Lijun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Wang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7th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Zhengzhou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Jing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Li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Wuhan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No.1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Liqun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He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Beijing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Haidian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Fuchun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Zhang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Sichuan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Provincial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Jianhong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Tao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Civil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Aviation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Zeyuan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Fan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Xingtai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Qingmin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Wei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Beijing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Luhe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Hospital,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Capital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Medical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University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Jincheng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Guo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Tangshan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Gongren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Xiaokun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Liu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Second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HeBei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Medical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University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Suyun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Liu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Pizhou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Jianrong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Yin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Second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HeBei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Medical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University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Yongjun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Li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First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Affiliated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Henan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Chinese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Medicine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Huaimin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Guan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NanYang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Central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Gang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Li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Shijiazhuang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Jie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35">
                          <a:latin typeface="Calibri"/>
                          <a:cs typeface="Calibri"/>
                        </a:rPr>
                        <a:t>Mi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Zhoukou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Central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Huazhong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Ran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Renmin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Wuhan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University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Hong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Jiang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ZhengZhou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Central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Lin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Zhang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Puyang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Oilfield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Dingran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Si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Xinxiang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Central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Zhifang</a:t>
                      </a:r>
                      <a:r>
                        <a:rPr dirty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Wang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Cangzhou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Central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Jun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Zhang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Yancheng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Third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Wanfeng</a:t>
                      </a:r>
                      <a:r>
                        <a:rPr dirty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Sun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Linyi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Yanjin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Wei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First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Lianyungang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Delu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Yin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Sanmenxia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Central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Huiyu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Wang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Zhangjiakou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First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Senlin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Li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Tianjin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Third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Central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Yingwu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Liu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Beijing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Friendship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Hospital,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Capital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Medical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University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Hui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Chen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Handan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First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Shuanli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Xin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Cangzhou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Yali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Hu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First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Affiliated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Nanyang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Medical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College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Zhang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Tianjin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4th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Central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He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Feng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Binzhou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Central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Junqiang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Cao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Tianjin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First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Central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Chengzhi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Lu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Xinyang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Central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Junqiang</a:t>
                      </a:r>
                      <a:r>
                        <a:rPr dirty="0" sz="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Yuan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Second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Tianjin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Medical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University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Yanmin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Xu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Yongcheng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Changming</a:t>
                      </a:r>
                      <a:r>
                        <a:rPr dirty="0" sz="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Tian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Jiangxi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Provincial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Guotai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Sheng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Yuancheng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District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Heyuan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City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Xianrong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Gao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First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Hebei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Medical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University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Zhen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Wang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Heyuan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Jianhua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Le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First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Affiliated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Anhui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Medical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University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Xianhe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Lin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Beijing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Liangxiang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Xuehua</a:t>
                      </a:r>
                      <a:r>
                        <a:rPr dirty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Fang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Beijing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Pinggu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Huiqiang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Zhao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Pizhou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Chunqiang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Yu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Xuchang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Central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Feng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Wang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Zhoukou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Central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Haizhu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Wang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First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Affiliated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Nanyang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Medical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College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Jie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35">
                          <a:latin typeface="Calibri"/>
                          <a:cs typeface="Calibri"/>
                        </a:rPr>
                        <a:t>Li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Yancheng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Third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People's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Ting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Cui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Beijing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Luhe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Hospital,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Capital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Medical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University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Guozhong</a:t>
                      </a:r>
                      <a:r>
                        <a:rPr dirty="0" sz="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Wang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Beijing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Pinggu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Hongzhen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Jin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Shanxi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Bethune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Hospital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Xiaolong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35">
                          <a:latin typeface="Calibri"/>
                          <a:cs typeface="Calibri"/>
                        </a:rPr>
                        <a:t>Mi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Patient</a:t>
            </a:r>
            <a:r>
              <a:rPr dirty="0" spc="-114"/>
              <a:t> </a:t>
            </a:r>
            <a:r>
              <a:rPr dirty="0" spc="-20"/>
              <a:t>Flow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820126" y="915565"/>
            <a:ext cx="2618740" cy="462280"/>
          </a:xfrm>
          <a:prstGeom prst="rect">
            <a:avLst/>
          </a:prstGeom>
          <a:ln w="19050">
            <a:solidFill>
              <a:srgbClr val="0D0D0D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860425" marR="358775" indent="-493395">
              <a:lnSpc>
                <a:spcPct val="105000"/>
              </a:lnSpc>
              <a:spcBef>
                <a:spcPts val="180"/>
              </a:spcBef>
            </a:pPr>
            <a:r>
              <a:rPr dirty="0" sz="1200">
                <a:latin typeface="Calibri"/>
                <a:cs typeface="Calibri"/>
              </a:rPr>
              <a:t>2989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patients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were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eligible</a:t>
            </a:r>
            <a:r>
              <a:rPr dirty="0" sz="1200" spc="-25">
                <a:latin typeface="Calibri"/>
                <a:cs typeface="Calibri"/>
              </a:rPr>
              <a:t> for </a:t>
            </a:r>
            <a:r>
              <a:rPr dirty="0" sz="1200" spc="-10">
                <a:latin typeface="Calibri"/>
                <a:cs typeface="Calibri"/>
              </a:rPr>
              <a:t>randomisation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18884" y="1563637"/>
            <a:ext cx="2808605" cy="277495"/>
          </a:xfrm>
          <a:prstGeom prst="rect">
            <a:avLst/>
          </a:prstGeom>
          <a:ln w="19050">
            <a:solidFill>
              <a:srgbClr val="0D0D0D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374015">
              <a:lnSpc>
                <a:spcPct val="100000"/>
              </a:lnSpc>
              <a:spcBef>
                <a:spcPts val="260"/>
              </a:spcBef>
            </a:pPr>
            <a:r>
              <a:rPr dirty="0" sz="1200">
                <a:latin typeface="Calibri"/>
                <a:cs typeface="Calibri"/>
              </a:rPr>
              <a:t>1494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were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assigned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PPA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group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04912" y="1574670"/>
            <a:ext cx="2714625" cy="277495"/>
          </a:xfrm>
          <a:prstGeom prst="rect">
            <a:avLst/>
          </a:prstGeom>
          <a:ln w="19050">
            <a:solidFill>
              <a:srgbClr val="0D0D0D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200660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latin typeface="Calibri"/>
                <a:cs typeface="Calibri"/>
              </a:rPr>
              <a:t>1495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were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assigned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placebo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group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23143" y="2067694"/>
            <a:ext cx="2808605" cy="277495"/>
          </a:xfrm>
          <a:prstGeom prst="rect">
            <a:avLst/>
          </a:prstGeom>
          <a:ln w="19050">
            <a:solidFill>
              <a:srgbClr val="0D0D0D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254"/>
              </a:spcBef>
            </a:pPr>
            <a:r>
              <a:rPr dirty="0" sz="1200">
                <a:latin typeface="Calibri"/>
                <a:cs typeface="Calibri"/>
              </a:rPr>
              <a:t>1494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intention-to-</a:t>
            </a:r>
            <a:r>
              <a:rPr dirty="0" sz="1200">
                <a:latin typeface="Calibri"/>
                <a:cs typeface="Calibri"/>
              </a:rPr>
              <a:t>treat</a:t>
            </a:r>
            <a:r>
              <a:rPr dirty="0" sz="1200" spc="-10">
                <a:latin typeface="Calibri"/>
                <a:cs typeface="Calibri"/>
              </a:rPr>
              <a:t> population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04913" y="2067694"/>
            <a:ext cx="2714625" cy="277495"/>
          </a:xfrm>
          <a:prstGeom prst="rect">
            <a:avLst/>
          </a:prstGeom>
          <a:ln w="19050">
            <a:solidFill>
              <a:srgbClr val="0D0D0D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54"/>
              </a:spcBef>
            </a:pPr>
            <a:r>
              <a:rPr dirty="0" sz="1200">
                <a:latin typeface="Calibri"/>
                <a:cs typeface="Calibri"/>
              </a:rPr>
              <a:t>1495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intention-to-</a:t>
            </a:r>
            <a:r>
              <a:rPr dirty="0" sz="1200">
                <a:latin typeface="Calibri"/>
                <a:cs typeface="Calibri"/>
              </a:rPr>
              <a:t>treat</a:t>
            </a:r>
            <a:r>
              <a:rPr dirty="0" sz="1200" spc="-10">
                <a:latin typeface="Calibri"/>
                <a:cs typeface="Calibri"/>
              </a:rPr>
              <a:t> population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43609" y="4220014"/>
            <a:ext cx="2589530" cy="277495"/>
          </a:xfrm>
          <a:prstGeom prst="rect">
            <a:avLst/>
          </a:prstGeom>
          <a:ln w="19050">
            <a:solidFill>
              <a:srgbClr val="0D0D0D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70180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latin typeface="Calibri"/>
                <a:cs typeface="Calibri"/>
              </a:rPr>
              <a:t>1387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per-</a:t>
            </a:r>
            <a:r>
              <a:rPr dirty="0" sz="1200">
                <a:latin typeface="Calibri"/>
                <a:cs typeface="Calibri"/>
              </a:rPr>
              <a:t>protocol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population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42554" y="4220014"/>
            <a:ext cx="2839085" cy="277495"/>
          </a:xfrm>
          <a:prstGeom prst="rect">
            <a:avLst/>
          </a:prstGeom>
          <a:ln w="19050">
            <a:solidFill>
              <a:srgbClr val="0D0D0D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latin typeface="Calibri"/>
                <a:cs typeface="Calibri"/>
              </a:rPr>
              <a:t>1393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per-</a:t>
            </a:r>
            <a:r>
              <a:rPr dirty="0" sz="1200">
                <a:latin typeface="Calibri"/>
                <a:cs typeface="Calibri"/>
              </a:rPr>
              <a:t>protocol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population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29012" y="2549784"/>
            <a:ext cx="2419350" cy="1385570"/>
          </a:xfrm>
          <a:prstGeom prst="rect">
            <a:avLst/>
          </a:prstGeom>
          <a:ln w="19050">
            <a:solidFill>
              <a:srgbClr val="0D0D0D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latin typeface="Calibri"/>
                <a:cs typeface="Calibri"/>
              </a:rPr>
              <a:t>107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were</a:t>
            </a:r>
            <a:r>
              <a:rPr dirty="0" sz="1200" spc="-10">
                <a:latin typeface="Calibri"/>
                <a:cs typeface="Calibri"/>
              </a:rPr>
              <a:t> excluded:</a:t>
            </a:r>
            <a:endParaRPr sz="1200">
              <a:latin typeface="Calibri"/>
              <a:cs typeface="Calibri"/>
            </a:endParaRPr>
          </a:p>
          <a:p>
            <a:pPr marL="195580" marR="116205" indent="-34925">
              <a:lnSpc>
                <a:spcPts val="1390"/>
              </a:lnSpc>
              <a:spcBef>
                <a:spcPts val="160"/>
              </a:spcBef>
            </a:pPr>
            <a:r>
              <a:rPr dirty="0" sz="1200">
                <a:latin typeface="Calibri"/>
                <a:cs typeface="Calibri"/>
              </a:rPr>
              <a:t>42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respect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r>
              <a:rPr dirty="0" sz="1200" spc="-10">
                <a:latin typeface="Calibri"/>
                <a:cs typeface="Calibri"/>
              </a:rPr>
              <a:t> criteria </a:t>
            </a:r>
            <a:r>
              <a:rPr dirty="0" sz="1200">
                <a:latin typeface="Calibri"/>
                <a:cs typeface="Calibri"/>
              </a:rPr>
              <a:t>5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missing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2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primary</a:t>
            </a:r>
            <a:endParaRPr sz="1200">
              <a:latin typeface="Calibri"/>
              <a:cs typeface="Calibri"/>
            </a:endParaRPr>
          </a:p>
          <a:p>
            <a:pPr marL="335280">
              <a:lnSpc>
                <a:spcPts val="1380"/>
              </a:lnSpc>
            </a:pPr>
            <a:r>
              <a:rPr dirty="0" sz="1200">
                <a:latin typeface="Calibri"/>
                <a:cs typeface="Calibri"/>
              </a:rPr>
              <a:t>efficacy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point</a:t>
            </a:r>
            <a:endParaRPr sz="1200">
              <a:latin typeface="Calibri"/>
              <a:cs typeface="Calibri"/>
            </a:endParaRPr>
          </a:p>
          <a:p>
            <a:pPr marL="335280" marR="274320" indent="-139700">
              <a:lnSpc>
                <a:spcPts val="1390"/>
              </a:lnSpc>
              <a:spcBef>
                <a:spcPts val="135"/>
              </a:spcBef>
            </a:pP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respect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randomised strategy</a:t>
            </a:r>
            <a:endParaRPr sz="1200">
              <a:latin typeface="Calibri"/>
              <a:cs typeface="Calibri"/>
            </a:endParaRPr>
          </a:p>
          <a:p>
            <a:pPr marL="125730">
              <a:lnSpc>
                <a:spcPct val="100000"/>
              </a:lnSpc>
              <a:spcBef>
                <a:spcPts val="35"/>
              </a:spcBef>
            </a:pPr>
            <a:r>
              <a:rPr dirty="0" sz="1200">
                <a:latin typeface="Calibri"/>
                <a:cs typeface="Calibri"/>
              </a:rPr>
              <a:t>59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major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protocol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deviation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256383" y="2601094"/>
            <a:ext cx="2327910" cy="1385570"/>
          </a:xfrm>
          <a:prstGeom prst="rect">
            <a:avLst/>
          </a:prstGeom>
          <a:ln w="19050">
            <a:solidFill>
              <a:srgbClr val="0D0D0D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dirty="0" sz="1200">
                <a:latin typeface="Calibri"/>
                <a:cs typeface="Calibri"/>
              </a:rPr>
              <a:t>102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were</a:t>
            </a:r>
            <a:r>
              <a:rPr dirty="0" sz="1200" spc="-10">
                <a:latin typeface="Calibri"/>
                <a:cs typeface="Calibri"/>
              </a:rPr>
              <a:t> excluded</a:t>
            </a:r>
            <a:endParaRPr sz="1200">
              <a:latin typeface="Calibri"/>
              <a:cs typeface="Calibri"/>
            </a:endParaRPr>
          </a:p>
          <a:p>
            <a:pPr marL="230504" marR="95250" indent="-69850">
              <a:lnSpc>
                <a:spcPts val="1390"/>
              </a:lnSpc>
              <a:spcBef>
                <a:spcPts val="160"/>
              </a:spcBef>
            </a:pPr>
            <a:r>
              <a:rPr dirty="0" sz="1200">
                <a:latin typeface="Calibri"/>
                <a:cs typeface="Calibri"/>
              </a:rPr>
              <a:t>40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respect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criteria </a:t>
            </a:r>
            <a:r>
              <a:rPr dirty="0" sz="1200">
                <a:latin typeface="Calibri"/>
                <a:cs typeface="Calibri"/>
              </a:rPr>
              <a:t>5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missing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data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primary</a:t>
            </a:r>
            <a:endParaRPr sz="1200">
              <a:latin typeface="Calibri"/>
              <a:cs typeface="Calibri"/>
            </a:endParaRPr>
          </a:p>
          <a:p>
            <a:pPr marL="370840">
              <a:lnSpc>
                <a:spcPts val="1355"/>
              </a:lnSpc>
            </a:pPr>
            <a:r>
              <a:rPr dirty="0" sz="1200">
                <a:latin typeface="Calibri"/>
                <a:cs typeface="Calibri"/>
              </a:rPr>
              <a:t>efficacy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end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point</a:t>
            </a:r>
            <a:endParaRPr sz="1200">
              <a:latin typeface="Calibri"/>
              <a:cs typeface="Calibri"/>
            </a:endParaRPr>
          </a:p>
          <a:p>
            <a:pPr marL="370840" marR="113030" indent="-139700">
              <a:lnSpc>
                <a:spcPts val="1390"/>
              </a:lnSpc>
              <a:spcBef>
                <a:spcPts val="160"/>
              </a:spcBef>
            </a:pP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respect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2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randomised strategy</a:t>
            </a:r>
            <a:endParaRPr sz="1200">
              <a:latin typeface="Calibri"/>
              <a:cs typeface="Calibri"/>
            </a:endParaRPr>
          </a:p>
          <a:p>
            <a:pPr marL="161290">
              <a:lnSpc>
                <a:spcPct val="100000"/>
              </a:lnSpc>
              <a:spcBef>
                <a:spcPts val="35"/>
              </a:spcBef>
            </a:pPr>
            <a:r>
              <a:rPr dirty="0" sz="1200">
                <a:latin typeface="Calibri"/>
                <a:cs typeface="Calibri"/>
              </a:rPr>
              <a:t>54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major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protocol</a:t>
            </a:r>
            <a:r>
              <a:rPr dirty="0" sz="1200" spc="2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deviation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284942" y="1136873"/>
            <a:ext cx="535305" cy="427355"/>
          </a:xfrm>
          <a:custGeom>
            <a:avLst/>
            <a:gdLst/>
            <a:ahLst/>
            <a:cxnLst/>
            <a:rect l="l" t="t" r="r" b="b"/>
            <a:pathLst>
              <a:path w="535305" h="427355">
                <a:moveTo>
                  <a:pt x="28575" y="299763"/>
                </a:moveTo>
                <a:lnTo>
                  <a:pt x="0" y="299763"/>
                </a:lnTo>
                <a:lnTo>
                  <a:pt x="38100" y="426763"/>
                </a:lnTo>
                <a:lnTo>
                  <a:pt x="72389" y="312463"/>
                </a:lnTo>
                <a:lnTo>
                  <a:pt x="28575" y="312463"/>
                </a:lnTo>
                <a:lnTo>
                  <a:pt x="28575" y="299763"/>
                </a:lnTo>
                <a:close/>
              </a:path>
              <a:path w="535305" h="427355">
                <a:moveTo>
                  <a:pt x="535184" y="0"/>
                </a:moveTo>
                <a:lnTo>
                  <a:pt x="32839" y="0"/>
                </a:lnTo>
                <a:lnTo>
                  <a:pt x="28575" y="4263"/>
                </a:lnTo>
                <a:lnTo>
                  <a:pt x="28575" y="312463"/>
                </a:lnTo>
                <a:lnTo>
                  <a:pt x="47625" y="312463"/>
                </a:lnTo>
                <a:lnTo>
                  <a:pt x="47625" y="19050"/>
                </a:lnTo>
                <a:lnTo>
                  <a:pt x="38100" y="19050"/>
                </a:lnTo>
                <a:lnTo>
                  <a:pt x="47625" y="9525"/>
                </a:lnTo>
                <a:lnTo>
                  <a:pt x="535184" y="9525"/>
                </a:lnTo>
                <a:lnTo>
                  <a:pt x="535184" y="0"/>
                </a:lnTo>
                <a:close/>
              </a:path>
              <a:path w="535305" h="427355">
                <a:moveTo>
                  <a:pt x="76200" y="299763"/>
                </a:moveTo>
                <a:lnTo>
                  <a:pt x="47625" y="299763"/>
                </a:lnTo>
                <a:lnTo>
                  <a:pt x="47625" y="312463"/>
                </a:lnTo>
                <a:lnTo>
                  <a:pt x="72389" y="312463"/>
                </a:lnTo>
                <a:lnTo>
                  <a:pt x="76200" y="299763"/>
                </a:lnTo>
                <a:close/>
              </a:path>
              <a:path w="535305" h="427355">
                <a:moveTo>
                  <a:pt x="47625" y="9525"/>
                </a:moveTo>
                <a:lnTo>
                  <a:pt x="38100" y="19050"/>
                </a:lnTo>
                <a:lnTo>
                  <a:pt x="47625" y="19050"/>
                </a:lnTo>
                <a:lnTo>
                  <a:pt x="47625" y="9525"/>
                </a:lnTo>
                <a:close/>
              </a:path>
              <a:path w="535305" h="427355">
                <a:moveTo>
                  <a:pt x="535184" y="9525"/>
                </a:moveTo>
                <a:lnTo>
                  <a:pt x="47625" y="9525"/>
                </a:lnTo>
                <a:lnTo>
                  <a:pt x="47625" y="19050"/>
                </a:lnTo>
                <a:lnTo>
                  <a:pt x="535184" y="19050"/>
                </a:lnTo>
                <a:lnTo>
                  <a:pt x="535184" y="9525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438769" y="1136873"/>
            <a:ext cx="461645" cy="438150"/>
          </a:xfrm>
          <a:custGeom>
            <a:avLst/>
            <a:gdLst/>
            <a:ahLst/>
            <a:cxnLst/>
            <a:rect l="l" t="t" r="r" b="b"/>
            <a:pathLst>
              <a:path w="461645" h="438150">
                <a:moveTo>
                  <a:pt x="413666" y="310796"/>
                </a:moveTo>
                <a:lnTo>
                  <a:pt x="385091" y="310796"/>
                </a:lnTo>
                <a:lnTo>
                  <a:pt x="423191" y="437796"/>
                </a:lnTo>
                <a:lnTo>
                  <a:pt x="457481" y="323496"/>
                </a:lnTo>
                <a:lnTo>
                  <a:pt x="413666" y="323496"/>
                </a:lnTo>
                <a:lnTo>
                  <a:pt x="413666" y="310796"/>
                </a:lnTo>
                <a:close/>
              </a:path>
              <a:path w="461645" h="438150">
                <a:moveTo>
                  <a:pt x="413666" y="9525"/>
                </a:moveTo>
                <a:lnTo>
                  <a:pt x="413666" y="323496"/>
                </a:lnTo>
                <a:lnTo>
                  <a:pt x="432716" y="323496"/>
                </a:lnTo>
                <a:lnTo>
                  <a:pt x="432716" y="19050"/>
                </a:lnTo>
                <a:lnTo>
                  <a:pt x="423191" y="19050"/>
                </a:lnTo>
                <a:lnTo>
                  <a:pt x="413666" y="9525"/>
                </a:lnTo>
                <a:close/>
              </a:path>
              <a:path w="461645" h="438150">
                <a:moveTo>
                  <a:pt x="461291" y="310796"/>
                </a:moveTo>
                <a:lnTo>
                  <a:pt x="432716" y="310796"/>
                </a:lnTo>
                <a:lnTo>
                  <a:pt x="432716" y="323496"/>
                </a:lnTo>
                <a:lnTo>
                  <a:pt x="457481" y="323496"/>
                </a:lnTo>
                <a:lnTo>
                  <a:pt x="461291" y="310796"/>
                </a:lnTo>
                <a:close/>
              </a:path>
              <a:path w="461645" h="438150">
                <a:moveTo>
                  <a:pt x="428452" y="0"/>
                </a:moveTo>
                <a:lnTo>
                  <a:pt x="0" y="0"/>
                </a:lnTo>
                <a:lnTo>
                  <a:pt x="0" y="19050"/>
                </a:lnTo>
                <a:lnTo>
                  <a:pt x="413666" y="19050"/>
                </a:lnTo>
                <a:lnTo>
                  <a:pt x="413666" y="9525"/>
                </a:lnTo>
                <a:lnTo>
                  <a:pt x="432716" y="9525"/>
                </a:lnTo>
                <a:lnTo>
                  <a:pt x="432716" y="4264"/>
                </a:lnTo>
                <a:lnTo>
                  <a:pt x="428452" y="0"/>
                </a:lnTo>
                <a:close/>
              </a:path>
              <a:path w="461645" h="438150">
                <a:moveTo>
                  <a:pt x="432716" y="9525"/>
                </a:moveTo>
                <a:lnTo>
                  <a:pt x="413666" y="9525"/>
                </a:lnTo>
                <a:lnTo>
                  <a:pt x="423191" y="19050"/>
                </a:lnTo>
                <a:lnTo>
                  <a:pt x="432716" y="19050"/>
                </a:lnTo>
                <a:lnTo>
                  <a:pt x="432716" y="9525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825" y="1840458"/>
            <a:ext cx="76186" cy="22723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3861" y="1851670"/>
            <a:ext cx="76200" cy="216024"/>
          </a:xfrm>
          <a:prstGeom prst="rect">
            <a:avLst/>
          </a:prstGeom>
        </p:spPr>
      </p:pic>
      <p:sp>
        <p:nvSpPr>
          <p:cNvPr id="17" name="object 17" descr=""/>
          <p:cNvSpPr/>
          <p:nvPr/>
        </p:nvSpPr>
        <p:spPr>
          <a:xfrm>
            <a:off x="2299449" y="2344648"/>
            <a:ext cx="433705" cy="1875789"/>
          </a:xfrm>
          <a:custGeom>
            <a:avLst/>
            <a:gdLst/>
            <a:ahLst/>
            <a:cxnLst/>
            <a:rect l="l" t="t" r="r" b="b"/>
            <a:pathLst>
              <a:path w="433705" h="1875789">
                <a:moveTo>
                  <a:pt x="76200" y="1748155"/>
                </a:moveTo>
                <a:lnTo>
                  <a:pt x="48056" y="1748320"/>
                </a:lnTo>
                <a:lnTo>
                  <a:pt x="47625" y="1748332"/>
                </a:lnTo>
                <a:lnTo>
                  <a:pt x="28575" y="1748434"/>
                </a:lnTo>
                <a:lnTo>
                  <a:pt x="0" y="1748599"/>
                </a:lnTo>
                <a:lnTo>
                  <a:pt x="38849" y="1875370"/>
                </a:lnTo>
                <a:lnTo>
                  <a:pt x="72390" y="1761134"/>
                </a:lnTo>
                <a:lnTo>
                  <a:pt x="76149" y="1748320"/>
                </a:lnTo>
                <a:lnTo>
                  <a:pt x="76200" y="1748155"/>
                </a:lnTo>
                <a:close/>
              </a:path>
              <a:path w="433705" h="1875789">
                <a:moveTo>
                  <a:pt x="433260" y="902677"/>
                </a:moveTo>
                <a:lnTo>
                  <a:pt x="401510" y="893152"/>
                </a:lnTo>
                <a:lnTo>
                  <a:pt x="306260" y="864577"/>
                </a:lnTo>
                <a:lnTo>
                  <a:pt x="306260" y="893152"/>
                </a:lnTo>
                <a:lnTo>
                  <a:pt x="42608" y="893152"/>
                </a:lnTo>
                <a:lnTo>
                  <a:pt x="37376" y="0"/>
                </a:lnTo>
                <a:lnTo>
                  <a:pt x="18326" y="101"/>
                </a:lnTo>
                <a:lnTo>
                  <a:pt x="28575" y="1748434"/>
                </a:lnTo>
                <a:lnTo>
                  <a:pt x="47625" y="1748320"/>
                </a:lnTo>
                <a:lnTo>
                  <a:pt x="42722" y="912202"/>
                </a:lnTo>
                <a:lnTo>
                  <a:pt x="306260" y="912202"/>
                </a:lnTo>
                <a:lnTo>
                  <a:pt x="306260" y="940777"/>
                </a:lnTo>
                <a:lnTo>
                  <a:pt x="401510" y="912202"/>
                </a:lnTo>
                <a:lnTo>
                  <a:pt x="433260" y="902677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823851" y="2344699"/>
            <a:ext cx="433070" cy="1875789"/>
          </a:xfrm>
          <a:custGeom>
            <a:avLst/>
            <a:gdLst/>
            <a:ahLst/>
            <a:cxnLst/>
            <a:rect l="l" t="t" r="r" b="b"/>
            <a:pathLst>
              <a:path w="433070" h="1875789">
                <a:moveTo>
                  <a:pt x="432523" y="948893"/>
                </a:moveTo>
                <a:lnTo>
                  <a:pt x="404241" y="940790"/>
                </a:lnTo>
                <a:lnTo>
                  <a:pt x="305066" y="912380"/>
                </a:lnTo>
                <a:lnTo>
                  <a:pt x="305422" y="940955"/>
                </a:lnTo>
                <a:lnTo>
                  <a:pt x="47625" y="944168"/>
                </a:lnTo>
                <a:lnTo>
                  <a:pt x="47625" y="0"/>
                </a:lnTo>
                <a:lnTo>
                  <a:pt x="28575" y="0"/>
                </a:lnTo>
                <a:lnTo>
                  <a:pt x="28575" y="1748320"/>
                </a:lnTo>
                <a:lnTo>
                  <a:pt x="0" y="1748320"/>
                </a:lnTo>
                <a:lnTo>
                  <a:pt x="38112" y="1875320"/>
                </a:lnTo>
                <a:lnTo>
                  <a:pt x="72390" y="1761020"/>
                </a:lnTo>
                <a:lnTo>
                  <a:pt x="76200" y="1748320"/>
                </a:lnTo>
                <a:lnTo>
                  <a:pt x="47625" y="1748320"/>
                </a:lnTo>
                <a:lnTo>
                  <a:pt x="47625" y="963218"/>
                </a:lnTo>
                <a:lnTo>
                  <a:pt x="305650" y="960005"/>
                </a:lnTo>
                <a:lnTo>
                  <a:pt x="306006" y="988580"/>
                </a:lnTo>
                <a:lnTo>
                  <a:pt x="432523" y="948893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6139765" y="4559300"/>
            <a:ext cx="2357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Post-</a:t>
            </a:r>
            <a:r>
              <a:rPr dirty="0" sz="1200" spc="-10">
                <a:latin typeface="Calibri"/>
                <a:cs typeface="Calibri"/>
              </a:rPr>
              <a:t>procedural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anticoagulation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(PPA)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60"/>
              <a:t> </a:t>
            </a:r>
            <a:r>
              <a:rPr dirty="0"/>
              <a:t>Baseline</a:t>
            </a:r>
            <a:r>
              <a:rPr dirty="0" spc="-45"/>
              <a:t> </a:t>
            </a:r>
            <a:r>
              <a:rPr dirty="0" spc="-10"/>
              <a:t>Characteristics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83567" y="839595"/>
          <a:ext cx="7708900" cy="3749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0945"/>
                <a:gridCol w="1972945"/>
                <a:gridCol w="1908175"/>
              </a:tblGrid>
              <a:tr h="433070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Variables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ts val="158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PPA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28575">
                        <a:lnSpc>
                          <a:spcPts val="1655"/>
                        </a:lnSpc>
                        <a:spcBef>
                          <a:spcPts val="2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(n=1494)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195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Placebo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35560">
                        <a:lnSpc>
                          <a:spcPts val="1655"/>
                        </a:lnSpc>
                        <a:spcBef>
                          <a:spcPts val="2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(n=1495)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Age,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years;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(SD)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115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60.7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(12.4)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8229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61.1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(12.3)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Male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sex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1195/1494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(80.0)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1175/1495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(78.6)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</a:tr>
              <a:tr h="269240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Current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smoking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763/1494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(51.1)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712/1495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(47.6)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</a:tr>
              <a:tr h="269240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Hypertension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830/1494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(55.6)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800/1495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(53.5)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</a:tr>
              <a:tr h="271145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Diabetes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359/1494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(24.0)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372/1495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(24.9)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</a:tr>
              <a:tr h="271145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Dyslipidaemia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637/1494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(42.6)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623/1495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(41.7)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</a:tr>
              <a:tr h="271145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Prior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myocardial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infarction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107/1494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(7.2)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92/1495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(6.2)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</a:tr>
              <a:tr h="271145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Chronic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kidney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disease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30/1494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(2.0)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28/1495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(1.9)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</a:tr>
              <a:tr h="271145"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Anterior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STEMI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640/1494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(42.8)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658/1495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(44.0)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</a:tr>
              <a:tr h="271145"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 spc="-20">
                          <a:latin typeface="Calibri"/>
                          <a:cs typeface="Calibri"/>
                        </a:rPr>
                        <a:t>Door-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to-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balloon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time,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minutes;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median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(IQR)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74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(55,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99)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75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(53,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103)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</a:tr>
              <a:tr h="269240"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Aspirin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before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angiography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1467/1494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(98.2)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1458/1495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(97.5)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</a:tr>
              <a:tr h="309880"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P2Y</a:t>
                      </a:r>
                      <a:r>
                        <a:rPr dirty="0" baseline="-18518" sz="135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baseline="-18518" sz="13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inhibitor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loading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before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angiography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1425/1494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(95.4)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556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1407/1495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(94.1)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Angiographic</a:t>
            </a:r>
            <a:r>
              <a:rPr dirty="0" spc="-75"/>
              <a:t> </a:t>
            </a:r>
            <a:r>
              <a:rPr dirty="0"/>
              <a:t>&amp;</a:t>
            </a:r>
            <a:r>
              <a:rPr dirty="0" spc="-65"/>
              <a:t> </a:t>
            </a:r>
            <a:r>
              <a:rPr dirty="0"/>
              <a:t>Procedural</a:t>
            </a:r>
            <a:r>
              <a:rPr dirty="0" spc="-65"/>
              <a:t> </a:t>
            </a:r>
            <a:r>
              <a:rPr dirty="0" spc="-10"/>
              <a:t>Characteristics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7695" y="260163"/>
            <a:ext cx="1842776" cy="480269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83567" y="915565"/>
          <a:ext cx="7565390" cy="3720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6965"/>
                <a:gridCol w="1976119"/>
                <a:gridCol w="1855470"/>
              </a:tblGrid>
              <a:tr h="441325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Variables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096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6995">
                        <a:lnSpc>
                          <a:spcPts val="1639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PPA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869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(n=1494)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0">
                        <a:lnSpc>
                          <a:spcPts val="1639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Placebo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0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(n=1495)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Radial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access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3187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1462/1494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(97.9)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2660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1454/1495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(97.3)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Infarct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related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artery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72415"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main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artery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marL="5753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(0.3)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  <a:tc>
                  <a:txBody>
                    <a:bodyPr/>
                    <a:lstStyle/>
                    <a:p>
                      <a:pPr marL="5073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8/1495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(0.5)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9209"/>
                </a:tc>
              </a:tr>
              <a:tr h="266700"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anterior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descending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artery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r" marR="3638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698/1494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(46.7)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r" marR="3111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714/1495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(47.8)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</a:tr>
              <a:tr h="267970"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circumflex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artery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 marR="3638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204/1494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(13.7)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3111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199/1495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(13.3)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67970"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Right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artery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 marR="3638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657/1494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(44.0)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algn="r" marR="3111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660/1495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(44.1)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60350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Multi-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vessel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disease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 marR="3638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941/1494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(63.0)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 marR="3111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981/1495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(65.6)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</a:tr>
              <a:tr h="273685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Thrombus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aspiration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algn="r" marR="3638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522/1494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(34.9)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0480"/>
                </a:tc>
                <a:tc>
                  <a:txBody>
                    <a:bodyPr/>
                    <a:lstStyle/>
                    <a:p>
                      <a:pPr algn="r" marR="3111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490/1495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(32.8)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0480"/>
                </a:tc>
              </a:tr>
              <a:tr h="266700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stents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implanted,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(IQR)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(1,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L="527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(1,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</a:tr>
              <a:tr h="267970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 spc="-20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length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stent,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mm;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(IQR)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29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(22,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38)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(23,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40)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2860"/>
                </a:tc>
              </a:tr>
              <a:tr h="261620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TIMI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flow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after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PCI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 marR="3187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1473/1494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(98.6)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 marR="2660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1464/1495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(97.9)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</a:tr>
              <a:tr h="329565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Glycoprotein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IIb/IIIa inhibitor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bailout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use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385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290/1494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(19.4)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11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260/1495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(17.4)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</a:t>
            </a:r>
            <a:r>
              <a:rPr dirty="0" spc="-60"/>
              <a:t> </a:t>
            </a:r>
            <a:r>
              <a:rPr dirty="0"/>
              <a:t>Efficacy</a:t>
            </a:r>
            <a:r>
              <a:rPr dirty="0" spc="-50"/>
              <a:t> </a:t>
            </a:r>
            <a:r>
              <a:rPr dirty="0" spc="-10"/>
              <a:t>Endpoint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2011" y="282915"/>
            <a:ext cx="1842776" cy="480269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97978" y="4193974"/>
          <a:ext cx="7847965" cy="43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0"/>
                <a:gridCol w="1042035"/>
                <a:gridCol w="1027430"/>
                <a:gridCol w="1027430"/>
                <a:gridCol w="1027430"/>
                <a:gridCol w="1027429"/>
                <a:gridCol w="1027429"/>
                <a:gridCol w="701040"/>
              </a:tblGrid>
              <a:tr h="217170">
                <a:tc>
                  <a:txBody>
                    <a:bodyPr/>
                    <a:lstStyle/>
                    <a:p>
                      <a:pPr marL="31750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Placebo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algn="r" marR="349250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1466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algn="r" marR="349885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1461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1459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</a:tr>
              <a:tr h="217170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PPA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51155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1464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1461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50520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1460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1363446" y="1183815"/>
            <a:ext cx="273685" cy="2148205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b="1">
                <a:latin typeface="Calibri"/>
                <a:cs typeface="Calibri"/>
              </a:rPr>
              <a:t>Cumulative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incidence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(%)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01379" y="1734820"/>
            <a:ext cx="307213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196340" marR="5080" indent="-1184275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latin typeface="Calibri"/>
                <a:cs typeface="Calibri"/>
              </a:rPr>
              <a:t>Hazard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ratio,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1.0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(95%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CI,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0.63–1.57) p=0.988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010048" y="875178"/>
            <a:ext cx="111760" cy="1435100"/>
            <a:chOff x="2010048" y="875178"/>
            <a:chExt cx="111760" cy="1435100"/>
          </a:xfrm>
        </p:grpSpPr>
        <p:sp>
          <p:nvSpPr>
            <p:cNvPr id="8" name="object 8" descr=""/>
            <p:cNvSpPr/>
            <p:nvPr/>
          </p:nvSpPr>
          <p:spPr>
            <a:xfrm>
              <a:off x="2024335" y="2295744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 h="0">
                  <a:moveTo>
                    <a:pt x="0" y="0"/>
                  </a:moveTo>
                  <a:lnTo>
                    <a:pt x="82698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024335" y="1826986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 h="0">
                  <a:moveTo>
                    <a:pt x="0" y="0"/>
                  </a:moveTo>
                  <a:lnTo>
                    <a:pt x="82698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024335" y="1358224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 h="0">
                  <a:moveTo>
                    <a:pt x="0" y="0"/>
                  </a:moveTo>
                  <a:lnTo>
                    <a:pt x="82698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024335" y="889466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 h="0">
                  <a:moveTo>
                    <a:pt x="0" y="0"/>
                  </a:moveTo>
                  <a:lnTo>
                    <a:pt x="82698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3059860" y="3779520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058099" y="3770376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65586" y="3779520"/>
            <a:ext cx="2284095" cy="41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">
              <a:lnSpc>
                <a:spcPts val="1240"/>
              </a:lnSpc>
              <a:spcBef>
                <a:spcPts val="100"/>
              </a:spcBef>
              <a:tabLst>
                <a:tab pos="1038860" algn="l"/>
                <a:tab pos="2127885" algn="l"/>
              </a:tabLst>
            </a:pPr>
            <a:r>
              <a:rPr dirty="0" sz="1100" spc="-25">
                <a:latin typeface="Calibri"/>
                <a:cs typeface="Calibri"/>
              </a:rPr>
              <a:t>10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-25">
                <a:latin typeface="Calibri"/>
                <a:cs typeface="Calibri"/>
              </a:rPr>
              <a:t>15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-25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</a:pPr>
            <a:r>
              <a:rPr dirty="0" sz="1600" b="1">
                <a:latin typeface="Calibri"/>
                <a:cs typeface="Calibri"/>
              </a:rPr>
              <a:t>Days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since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randomisation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194767" y="3773423"/>
            <a:ext cx="1689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25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90058" y="3773423"/>
            <a:ext cx="1689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806874" y="1728215"/>
            <a:ext cx="2025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4.0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806874" y="1258823"/>
            <a:ext cx="2025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5.0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786061" y="792479"/>
            <a:ext cx="2025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6.0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2010048" y="881688"/>
            <a:ext cx="6281420" cy="2918460"/>
            <a:chOff x="2010048" y="881688"/>
            <a:chExt cx="6281420" cy="2918460"/>
          </a:xfrm>
        </p:grpSpPr>
        <p:sp>
          <p:nvSpPr>
            <p:cNvPr id="21" name="object 21" descr=""/>
            <p:cNvSpPr/>
            <p:nvPr/>
          </p:nvSpPr>
          <p:spPr>
            <a:xfrm>
              <a:off x="2100960" y="891213"/>
              <a:ext cx="0" cy="2884170"/>
            </a:xfrm>
            <a:custGeom>
              <a:avLst/>
              <a:gdLst/>
              <a:ahLst/>
              <a:cxnLst/>
              <a:rect l="l" t="t" r="r" b="b"/>
              <a:pathLst>
                <a:path w="0" h="2884170">
                  <a:moveTo>
                    <a:pt x="0" y="0"/>
                  </a:moveTo>
                  <a:lnTo>
                    <a:pt x="1" y="2883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024335" y="3702024"/>
              <a:ext cx="6257290" cy="0"/>
            </a:xfrm>
            <a:custGeom>
              <a:avLst/>
              <a:gdLst/>
              <a:ahLst/>
              <a:cxnLst/>
              <a:rect l="l" t="t" r="r" b="b"/>
              <a:pathLst>
                <a:path w="6257290" h="0">
                  <a:moveTo>
                    <a:pt x="6257187" y="0"/>
                  </a:moveTo>
                  <a:lnTo>
                    <a:pt x="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096947" y="3701214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1" y="8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177066" y="3694616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1" y="8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185178" y="3694616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1" y="8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265298" y="3694616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1" y="8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273410" y="3694616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1" y="8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281522" y="3694616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0"/>
                  </a:moveTo>
                  <a:lnTo>
                    <a:pt x="1" y="8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024335" y="2764504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 h="0">
                  <a:moveTo>
                    <a:pt x="0" y="0"/>
                  </a:moveTo>
                  <a:lnTo>
                    <a:pt x="82698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024335" y="3233265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 h="0">
                  <a:moveTo>
                    <a:pt x="0" y="0"/>
                  </a:moveTo>
                  <a:lnTo>
                    <a:pt x="82698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1806874" y="2194560"/>
            <a:ext cx="202565" cy="1598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3.0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spc="-25">
                <a:latin typeface="Calibri"/>
                <a:cs typeface="Calibri"/>
              </a:rPr>
              <a:t>2.0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-25">
                <a:latin typeface="Calibri"/>
                <a:cs typeface="Calibri"/>
              </a:rPr>
              <a:t>1.0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2086630" y="1164440"/>
            <a:ext cx="6209665" cy="2557780"/>
            <a:chOff x="2086630" y="1164440"/>
            <a:chExt cx="6209665" cy="2557780"/>
          </a:xfrm>
        </p:grpSpPr>
        <p:sp>
          <p:nvSpPr>
            <p:cNvPr id="33" name="object 33" descr=""/>
            <p:cNvSpPr/>
            <p:nvPr/>
          </p:nvSpPr>
          <p:spPr>
            <a:xfrm>
              <a:off x="2100919" y="2542495"/>
              <a:ext cx="6181090" cy="1157605"/>
            </a:xfrm>
            <a:custGeom>
              <a:avLst/>
              <a:gdLst/>
              <a:ahLst/>
              <a:cxnLst/>
              <a:rect l="l" t="t" r="r" b="b"/>
              <a:pathLst>
                <a:path w="6181090" h="1157604">
                  <a:moveTo>
                    <a:pt x="0" y="1157515"/>
                  </a:moveTo>
                  <a:lnTo>
                    <a:pt x="0" y="938527"/>
                  </a:lnTo>
                  <a:lnTo>
                    <a:pt x="206239" y="938527"/>
                  </a:lnTo>
                  <a:lnTo>
                    <a:pt x="206239" y="688202"/>
                  </a:lnTo>
                  <a:lnTo>
                    <a:pt x="618880" y="688202"/>
                  </a:lnTo>
                  <a:lnTo>
                    <a:pt x="618880" y="625717"/>
                  </a:lnTo>
                  <a:lnTo>
                    <a:pt x="825279" y="625717"/>
                  </a:lnTo>
                  <a:lnTo>
                    <a:pt x="825279" y="531796"/>
                  </a:lnTo>
                  <a:lnTo>
                    <a:pt x="1031520" y="531796"/>
                  </a:lnTo>
                  <a:lnTo>
                    <a:pt x="1031520" y="406729"/>
                  </a:lnTo>
                  <a:lnTo>
                    <a:pt x="1237920" y="406729"/>
                  </a:lnTo>
                  <a:lnTo>
                    <a:pt x="1237920" y="375391"/>
                  </a:lnTo>
                  <a:lnTo>
                    <a:pt x="1444160" y="375391"/>
                  </a:lnTo>
                  <a:lnTo>
                    <a:pt x="1444160" y="281567"/>
                  </a:lnTo>
                  <a:lnTo>
                    <a:pt x="1856801" y="281567"/>
                  </a:lnTo>
                  <a:lnTo>
                    <a:pt x="1856801" y="250324"/>
                  </a:lnTo>
                  <a:lnTo>
                    <a:pt x="2063041" y="250324"/>
                  </a:lnTo>
                  <a:lnTo>
                    <a:pt x="2063041" y="218986"/>
                  </a:lnTo>
                  <a:lnTo>
                    <a:pt x="2475682" y="218986"/>
                  </a:lnTo>
                  <a:lnTo>
                    <a:pt x="2475682" y="156500"/>
                  </a:lnTo>
                  <a:lnTo>
                    <a:pt x="3094562" y="156500"/>
                  </a:lnTo>
                  <a:lnTo>
                    <a:pt x="3094562" y="125162"/>
                  </a:lnTo>
                  <a:lnTo>
                    <a:pt x="3300963" y="125162"/>
                  </a:lnTo>
                  <a:lnTo>
                    <a:pt x="3300963" y="93919"/>
                  </a:lnTo>
                  <a:lnTo>
                    <a:pt x="4126242" y="93919"/>
                  </a:lnTo>
                  <a:lnTo>
                    <a:pt x="4126242" y="31338"/>
                  </a:lnTo>
                  <a:lnTo>
                    <a:pt x="5776644" y="31338"/>
                  </a:lnTo>
                  <a:lnTo>
                    <a:pt x="5776644" y="0"/>
                  </a:lnTo>
                  <a:lnTo>
                    <a:pt x="6180602" y="0"/>
                  </a:lnTo>
                </a:path>
              </a:pathLst>
            </a:custGeom>
            <a:ln w="28575">
              <a:solidFill>
                <a:srgbClr val="0072B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210702" y="1395614"/>
              <a:ext cx="303530" cy="0"/>
            </a:xfrm>
            <a:custGeom>
              <a:avLst/>
              <a:gdLst/>
              <a:ahLst/>
              <a:cxnLst/>
              <a:rect l="l" t="t" r="r" b="b"/>
              <a:pathLst>
                <a:path w="303529" h="0">
                  <a:moveTo>
                    <a:pt x="0" y="0"/>
                  </a:moveTo>
                  <a:lnTo>
                    <a:pt x="303228" y="1"/>
                  </a:lnTo>
                </a:path>
              </a:pathLst>
            </a:custGeom>
            <a:ln w="38100">
              <a:solidFill>
                <a:srgbClr val="0072B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100917" y="2541724"/>
              <a:ext cx="6181090" cy="1166495"/>
            </a:xfrm>
            <a:custGeom>
              <a:avLst/>
              <a:gdLst/>
              <a:ahLst/>
              <a:cxnLst/>
              <a:rect l="l" t="t" r="r" b="b"/>
              <a:pathLst>
                <a:path w="6181090" h="1166495">
                  <a:moveTo>
                    <a:pt x="0" y="1165951"/>
                  </a:moveTo>
                  <a:lnTo>
                    <a:pt x="0" y="1008317"/>
                  </a:lnTo>
                  <a:lnTo>
                    <a:pt x="206187" y="1008317"/>
                  </a:lnTo>
                  <a:lnTo>
                    <a:pt x="206187" y="945321"/>
                  </a:lnTo>
                  <a:lnTo>
                    <a:pt x="412533" y="945321"/>
                  </a:lnTo>
                  <a:lnTo>
                    <a:pt x="412533" y="787783"/>
                  </a:lnTo>
                  <a:lnTo>
                    <a:pt x="618722" y="787783"/>
                  </a:lnTo>
                  <a:lnTo>
                    <a:pt x="618722" y="630246"/>
                  </a:lnTo>
                  <a:lnTo>
                    <a:pt x="825069" y="630246"/>
                  </a:lnTo>
                  <a:lnTo>
                    <a:pt x="825069" y="567250"/>
                  </a:lnTo>
                  <a:lnTo>
                    <a:pt x="1031256" y="567250"/>
                  </a:lnTo>
                  <a:lnTo>
                    <a:pt x="1031256" y="472708"/>
                  </a:lnTo>
                  <a:lnTo>
                    <a:pt x="1237604" y="472708"/>
                  </a:lnTo>
                  <a:lnTo>
                    <a:pt x="1237604" y="409713"/>
                  </a:lnTo>
                  <a:lnTo>
                    <a:pt x="1443791" y="409713"/>
                  </a:lnTo>
                  <a:lnTo>
                    <a:pt x="1443791" y="315171"/>
                  </a:lnTo>
                  <a:lnTo>
                    <a:pt x="1649980" y="315171"/>
                  </a:lnTo>
                  <a:lnTo>
                    <a:pt x="1649980" y="220629"/>
                  </a:lnTo>
                  <a:lnTo>
                    <a:pt x="2062514" y="220629"/>
                  </a:lnTo>
                  <a:lnTo>
                    <a:pt x="2062514" y="189083"/>
                  </a:lnTo>
                  <a:lnTo>
                    <a:pt x="2887584" y="189083"/>
                  </a:lnTo>
                  <a:lnTo>
                    <a:pt x="2887584" y="126087"/>
                  </a:lnTo>
                  <a:lnTo>
                    <a:pt x="3093771" y="126087"/>
                  </a:lnTo>
                  <a:lnTo>
                    <a:pt x="3093771" y="94541"/>
                  </a:lnTo>
                  <a:lnTo>
                    <a:pt x="4331377" y="94541"/>
                  </a:lnTo>
                  <a:lnTo>
                    <a:pt x="4331377" y="63091"/>
                  </a:lnTo>
                  <a:lnTo>
                    <a:pt x="4537564" y="63091"/>
                  </a:lnTo>
                  <a:lnTo>
                    <a:pt x="4537564" y="0"/>
                  </a:lnTo>
                  <a:lnTo>
                    <a:pt x="6180603" y="0"/>
                  </a:lnTo>
                </a:path>
              </a:pathLst>
            </a:custGeom>
            <a:ln w="28575">
              <a:solidFill>
                <a:srgbClr val="BC3C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210702" y="1183490"/>
              <a:ext cx="303530" cy="0"/>
            </a:xfrm>
            <a:custGeom>
              <a:avLst/>
              <a:gdLst/>
              <a:ahLst/>
              <a:cxnLst/>
              <a:rect l="l" t="t" r="r" b="b"/>
              <a:pathLst>
                <a:path w="303529" h="0">
                  <a:moveTo>
                    <a:pt x="0" y="0"/>
                  </a:moveTo>
                  <a:lnTo>
                    <a:pt x="303228" y="1"/>
                  </a:lnTo>
                </a:path>
              </a:pathLst>
            </a:custGeom>
            <a:ln w="38100">
              <a:solidFill>
                <a:srgbClr val="BC3C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720854" y="3988308"/>
            <a:ext cx="7772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No.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at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risk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341245" y="4894579"/>
            <a:ext cx="6369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Primary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efficacy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endpoint: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Death,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MI,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stroke,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stent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thrombosis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or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urgent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revascularization</a:t>
            </a:r>
            <a:r>
              <a:rPr dirty="0" sz="1200" b="1">
                <a:latin typeface="Calibri"/>
                <a:cs typeface="Calibri"/>
              </a:rPr>
              <a:t> at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30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days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588206" y="1037844"/>
            <a:ext cx="6013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Calibri"/>
                <a:cs typeface="Calibri"/>
              </a:rPr>
              <a:t>PPA</a:t>
            </a:r>
            <a:endParaRPr sz="14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Placebo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</a:t>
            </a:r>
            <a:r>
              <a:rPr dirty="0" spc="-40"/>
              <a:t> </a:t>
            </a:r>
            <a:r>
              <a:rPr dirty="0"/>
              <a:t>Safety</a:t>
            </a:r>
            <a:r>
              <a:rPr dirty="0" spc="-40"/>
              <a:t> </a:t>
            </a:r>
            <a:r>
              <a:rPr dirty="0" spc="-10"/>
              <a:t>Endpoint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9178" y="315490"/>
            <a:ext cx="1842776" cy="48026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17028" y="3893820"/>
            <a:ext cx="7772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No.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at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risk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97978" y="4087294"/>
          <a:ext cx="7847965" cy="43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0"/>
                <a:gridCol w="1042035"/>
                <a:gridCol w="1027430"/>
                <a:gridCol w="1027430"/>
                <a:gridCol w="1027430"/>
                <a:gridCol w="1027429"/>
                <a:gridCol w="1027429"/>
                <a:gridCol w="701040"/>
              </a:tblGrid>
              <a:tr h="217170">
                <a:tc>
                  <a:txBody>
                    <a:bodyPr/>
                    <a:lstStyle/>
                    <a:p>
                      <a:pPr marL="31750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Placebo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algn="r" marR="349250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1462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algn="r" marR="349885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420"/>
                        </a:lnSpc>
                        <a:spcBef>
                          <a:spcPts val="1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</a:tr>
              <a:tr h="217170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PPA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51155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1468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50520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38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1435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1289676" y="1299639"/>
            <a:ext cx="273685" cy="2148205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b="1">
                <a:latin typeface="Calibri"/>
                <a:cs typeface="Calibri"/>
              </a:rPr>
              <a:t>Cumulative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incidence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(%)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11605" y="2265172"/>
            <a:ext cx="313563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28090" marR="5080" indent="-1216025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latin typeface="Calibri"/>
                <a:cs typeface="Calibri"/>
              </a:rPr>
              <a:t>Hazard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ratio,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0.74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(95%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CI,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0.30-</a:t>
            </a:r>
            <a:r>
              <a:rPr dirty="0" sz="1600" spc="-20" b="1">
                <a:latin typeface="Calibri"/>
                <a:cs typeface="Calibri"/>
              </a:rPr>
              <a:t>1.83) </a:t>
            </a:r>
            <a:r>
              <a:rPr dirty="0" sz="1600" spc="-10" b="1">
                <a:latin typeface="Calibri"/>
                <a:cs typeface="Calibri"/>
              </a:rPr>
              <a:t>p=0.511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954345" y="1017201"/>
            <a:ext cx="111760" cy="1310005"/>
            <a:chOff x="1954345" y="1017201"/>
            <a:chExt cx="111760" cy="1310005"/>
          </a:xfrm>
        </p:grpSpPr>
        <p:sp>
          <p:nvSpPr>
            <p:cNvPr id="9" name="object 9" descr=""/>
            <p:cNvSpPr/>
            <p:nvPr/>
          </p:nvSpPr>
          <p:spPr>
            <a:xfrm>
              <a:off x="1968633" y="2312864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 h="0">
                  <a:moveTo>
                    <a:pt x="0" y="0"/>
                  </a:moveTo>
                  <a:lnTo>
                    <a:pt x="8280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968633" y="1885739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 h="0">
                  <a:moveTo>
                    <a:pt x="0" y="0"/>
                  </a:moveTo>
                  <a:lnTo>
                    <a:pt x="8280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968633" y="1458614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 h="0">
                  <a:moveTo>
                    <a:pt x="0" y="0"/>
                  </a:moveTo>
                  <a:lnTo>
                    <a:pt x="8280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968633" y="1031488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 h="0">
                  <a:moveTo>
                    <a:pt x="0" y="0"/>
                  </a:moveTo>
                  <a:lnTo>
                    <a:pt x="8280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065722" y="3639311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983957" y="3672840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183292" y="3636264"/>
            <a:ext cx="1689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25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91404" y="3636264"/>
            <a:ext cx="1689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751018" y="2197607"/>
            <a:ext cx="2025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3.0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51018" y="1770888"/>
            <a:ext cx="2025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4.0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751018" y="1344167"/>
            <a:ext cx="2025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5.0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954345" y="1023556"/>
            <a:ext cx="6330950" cy="2654935"/>
            <a:chOff x="1954345" y="1023556"/>
            <a:chExt cx="6330950" cy="2654935"/>
          </a:xfrm>
        </p:grpSpPr>
        <p:sp>
          <p:nvSpPr>
            <p:cNvPr id="21" name="object 21" descr=""/>
            <p:cNvSpPr/>
            <p:nvPr/>
          </p:nvSpPr>
          <p:spPr>
            <a:xfrm>
              <a:off x="2045359" y="1033081"/>
              <a:ext cx="0" cy="2627630"/>
            </a:xfrm>
            <a:custGeom>
              <a:avLst/>
              <a:gdLst/>
              <a:ahLst/>
              <a:cxnLst/>
              <a:rect l="l" t="t" r="r" b="b"/>
              <a:pathLst>
                <a:path w="0" h="2627629">
                  <a:moveTo>
                    <a:pt x="0" y="0"/>
                  </a:moveTo>
                  <a:lnTo>
                    <a:pt x="1" y="26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968635" y="3572755"/>
              <a:ext cx="6307455" cy="21590"/>
            </a:xfrm>
            <a:custGeom>
              <a:avLst/>
              <a:gdLst/>
              <a:ahLst/>
              <a:cxnLst/>
              <a:rect l="l" t="t" r="r" b="b"/>
              <a:pathLst>
                <a:path w="6307455" h="21589">
                  <a:moveTo>
                    <a:pt x="6306908" y="0"/>
                  </a:moveTo>
                  <a:lnTo>
                    <a:pt x="0" y="21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090966" y="3587490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w="0" h="81279">
                  <a:moveTo>
                    <a:pt x="0" y="0"/>
                  </a:moveTo>
                  <a:lnTo>
                    <a:pt x="1" y="81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171087" y="3587490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w="0" h="81279">
                  <a:moveTo>
                    <a:pt x="0" y="0"/>
                  </a:moveTo>
                  <a:lnTo>
                    <a:pt x="1" y="81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179198" y="3587490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w="0" h="81279">
                  <a:moveTo>
                    <a:pt x="0" y="0"/>
                  </a:moveTo>
                  <a:lnTo>
                    <a:pt x="1" y="81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259318" y="3587490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w="0" h="81279">
                  <a:moveTo>
                    <a:pt x="0" y="0"/>
                  </a:moveTo>
                  <a:lnTo>
                    <a:pt x="1" y="81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267430" y="3587490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w="0" h="81279">
                  <a:moveTo>
                    <a:pt x="0" y="0"/>
                  </a:moveTo>
                  <a:lnTo>
                    <a:pt x="1" y="81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275543" y="3571133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w="0" h="81279">
                  <a:moveTo>
                    <a:pt x="0" y="0"/>
                  </a:moveTo>
                  <a:lnTo>
                    <a:pt x="1" y="81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968633" y="2739989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 h="0">
                  <a:moveTo>
                    <a:pt x="0" y="0"/>
                  </a:moveTo>
                  <a:lnTo>
                    <a:pt x="8280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968633" y="3167115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 h="0">
                  <a:moveTo>
                    <a:pt x="0" y="0"/>
                  </a:moveTo>
                  <a:lnTo>
                    <a:pt x="82807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1751018" y="3051048"/>
            <a:ext cx="202565" cy="617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1.0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5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751018" y="2624327"/>
            <a:ext cx="2025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2.0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2037698" y="1267269"/>
            <a:ext cx="6250305" cy="2315845"/>
            <a:chOff x="2037698" y="1267269"/>
            <a:chExt cx="6250305" cy="2315845"/>
          </a:xfrm>
        </p:grpSpPr>
        <p:sp>
          <p:nvSpPr>
            <p:cNvPr id="34" name="object 34" descr=""/>
            <p:cNvSpPr/>
            <p:nvPr/>
          </p:nvSpPr>
          <p:spPr>
            <a:xfrm>
              <a:off x="2049593" y="3357911"/>
              <a:ext cx="6226175" cy="184785"/>
            </a:xfrm>
            <a:custGeom>
              <a:avLst/>
              <a:gdLst/>
              <a:ahLst/>
              <a:cxnLst/>
              <a:rect l="l" t="t" r="r" b="b"/>
              <a:pathLst>
                <a:path w="6226175" h="184785">
                  <a:moveTo>
                    <a:pt x="0" y="184709"/>
                  </a:moveTo>
                  <a:lnTo>
                    <a:pt x="0" y="92562"/>
                  </a:lnTo>
                  <a:lnTo>
                    <a:pt x="207537" y="92562"/>
                  </a:lnTo>
                  <a:lnTo>
                    <a:pt x="207537" y="46419"/>
                  </a:lnTo>
                  <a:lnTo>
                    <a:pt x="415236" y="46419"/>
                  </a:lnTo>
                  <a:lnTo>
                    <a:pt x="415236" y="23278"/>
                  </a:lnTo>
                  <a:lnTo>
                    <a:pt x="622775" y="23278"/>
                  </a:lnTo>
                  <a:lnTo>
                    <a:pt x="830473" y="23278"/>
                  </a:lnTo>
                  <a:lnTo>
                    <a:pt x="1038012" y="23278"/>
                  </a:lnTo>
                  <a:lnTo>
                    <a:pt x="1245712" y="23278"/>
                  </a:lnTo>
                  <a:lnTo>
                    <a:pt x="1453249" y="23278"/>
                  </a:lnTo>
                  <a:lnTo>
                    <a:pt x="1453249" y="0"/>
                  </a:lnTo>
                  <a:lnTo>
                    <a:pt x="4567289" y="0"/>
                  </a:lnTo>
                  <a:lnTo>
                    <a:pt x="6225917" y="944"/>
                  </a:lnTo>
                </a:path>
              </a:pathLst>
            </a:custGeom>
            <a:ln w="23789">
              <a:solidFill>
                <a:srgbClr val="BC3C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196711" y="1286319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5" h="0">
                  <a:moveTo>
                    <a:pt x="0" y="0"/>
                  </a:moveTo>
                  <a:lnTo>
                    <a:pt x="303629" y="1"/>
                  </a:lnTo>
                </a:path>
              </a:pathLst>
            </a:custGeom>
            <a:ln w="38100">
              <a:solidFill>
                <a:srgbClr val="BC3C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049593" y="3273554"/>
              <a:ext cx="6217285" cy="297815"/>
            </a:xfrm>
            <a:custGeom>
              <a:avLst/>
              <a:gdLst/>
              <a:ahLst/>
              <a:cxnLst/>
              <a:rect l="l" t="t" r="r" b="b"/>
              <a:pathLst>
                <a:path w="6217284" h="297814">
                  <a:moveTo>
                    <a:pt x="0" y="297578"/>
                  </a:moveTo>
                  <a:lnTo>
                    <a:pt x="0" y="243815"/>
                  </a:lnTo>
                  <a:lnTo>
                    <a:pt x="207236" y="243815"/>
                  </a:lnTo>
                  <a:lnTo>
                    <a:pt x="207236" y="162925"/>
                  </a:lnTo>
                  <a:lnTo>
                    <a:pt x="414632" y="162925"/>
                  </a:lnTo>
                  <a:lnTo>
                    <a:pt x="414632" y="135881"/>
                  </a:lnTo>
                  <a:lnTo>
                    <a:pt x="621870" y="135881"/>
                  </a:lnTo>
                  <a:lnTo>
                    <a:pt x="829266" y="135881"/>
                  </a:lnTo>
                  <a:lnTo>
                    <a:pt x="829266" y="108835"/>
                  </a:lnTo>
                  <a:lnTo>
                    <a:pt x="1036503" y="108835"/>
                  </a:lnTo>
                  <a:lnTo>
                    <a:pt x="1036503" y="81708"/>
                  </a:lnTo>
                  <a:lnTo>
                    <a:pt x="1243901" y="81708"/>
                  </a:lnTo>
                  <a:lnTo>
                    <a:pt x="1451137" y="81708"/>
                  </a:lnTo>
                  <a:lnTo>
                    <a:pt x="1865771" y="81708"/>
                  </a:lnTo>
                  <a:lnTo>
                    <a:pt x="2073007" y="81708"/>
                  </a:lnTo>
                  <a:lnTo>
                    <a:pt x="2280405" y="81708"/>
                  </a:lnTo>
                  <a:lnTo>
                    <a:pt x="2280405" y="54499"/>
                  </a:lnTo>
                  <a:lnTo>
                    <a:pt x="2487641" y="54499"/>
                  </a:lnTo>
                  <a:lnTo>
                    <a:pt x="2902276" y="54499"/>
                  </a:lnTo>
                  <a:lnTo>
                    <a:pt x="2902276" y="27290"/>
                  </a:lnTo>
                  <a:lnTo>
                    <a:pt x="3938780" y="27290"/>
                  </a:lnTo>
                  <a:lnTo>
                    <a:pt x="3938780" y="0"/>
                  </a:lnTo>
                  <a:lnTo>
                    <a:pt x="4146176" y="0"/>
                  </a:lnTo>
                  <a:lnTo>
                    <a:pt x="6216867" y="0"/>
                  </a:lnTo>
                </a:path>
              </a:pathLst>
            </a:custGeom>
            <a:ln w="23789">
              <a:solidFill>
                <a:srgbClr val="0072B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196711" y="1528089"/>
              <a:ext cx="304165" cy="0"/>
            </a:xfrm>
            <a:custGeom>
              <a:avLst/>
              <a:gdLst/>
              <a:ahLst/>
              <a:cxnLst/>
              <a:rect l="l" t="t" r="r" b="b"/>
              <a:pathLst>
                <a:path w="304165" h="0">
                  <a:moveTo>
                    <a:pt x="0" y="0"/>
                  </a:moveTo>
                  <a:lnTo>
                    <a:pt x="303629" y="1"/>
                  </a:lnTo>
                </a:path>
              </a:pathLst>
            </a:custGeom>
            <a:ln w="38100">
              <a:solidFill>
                <a:srgbClr val="0072B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1751018" y="914400"/>
            <a:ext cx="2025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6.0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059607" y="3645408"/>
            <a:ext cx="2277745" cy="440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  <a:tabLst>
                <a:tab pos="1038860" algn="l"/>
                <a:tab pos="2121535" algn="l"/>
              </a:tabLst>
            </a:pPr>
            <a:r>
              <a:rPr dirty="0" sz="1100" spc="-25">
                <a:latin typeface="Calibri"/>
                <a:cs typeface="Calibri"/>
              </a:rPr>
              <a:t>10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-25">
                <a:latin typeface="Calibri"/>
                <a:cs typeface="Calibri"/>
              </a:rPr>
              <a:t>15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baseline="2525" sz="1650" spc="-37">
                <a:latin typeface="Calibri"/>
                <a:cs typeface="Calibri"/>
              </a:rPr>
              <a:t>20</a:t>
            </a:r>
            <a:endParaRPr baseline="2525"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600" b="1">
                <a:latin typeface="Calibri"/>
                <a:cs typeface="Calibri"/>
              </a:rPr>
              <a:t>Days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since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randomisation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332796" y="4900676"/>
            <a:ext cx="4166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Primary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safety </a:t>
            </a:r>
            <a:r>
              <a:rPr dirty="0" sz="1200" b="1">
                <a:latin typeface="Calibri"/>
                <a:cs typeface="Calibri"/>
              </a:rPr>
              <a:t>endpoint:</a:t>
            </a:r>
            <a:r>
              <a:rPr dirty="0" sz="1200" spc="26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Major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bleeding (BARC 3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to 5)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at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30 </a:t>
            </a:r>
            <a:r>
              <a:rPr dirty="0" sz="1200" spc="-20" b="1">
                <a:latin typeface="Calibri"/>
                <a:cs typeface="Calibri"/>
              </a:rPr>
              <a:t>days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562195" y="1117092"/>
            <a:ext cx="595630" cy="50736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spc="-25">
                <a:latin typeface="Calibri"/>
                <a:cs typeface="Calibri"/>
              </a:rPr>
              <a:t>PPA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400" spc="-10">
                <a:latin typeface="Calibri"/>
                <a:cs typeface="Calibri"/>
              </a:rPr>
              <a:t>Placebo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Secondary</a:t>
            </a:r>
            <a:r>
              <a:rPr dirty="0" spc="-20"/>
              <a:t> </a:t>
            </a:r>
            <a:r>
              <a:rPr dirty="0"/>
              <a:t>Ischaemic</a:t>
            </a:r>
            <a:r>
              <a:rPr dirty="0" spc="-15"/>
              <a:t> </a:t>
            </a:r>
            <a:r>
              <a:rPr dirty="0" spc="-10"/>
              <a:t>Endpoints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51519" y="851085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 h="0">
                <a:moveTo>
                  <a:pt x="0" y="0"/>
                </a:moveTo>
                <a:lnTo>
                  <a:pt x="86409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02929" y="1137411"/>
            <a:ext cx="8864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Outcomes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45507" y="1030732"/>
            <a:ext cx="1053465" cy="480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dirty="0" sz="1600" b="1">
                <a:solidFill>
                  <a:srgbClr val="242021"/>
                </a:solidFill>
                <a:latin typeface="Calibri"/>
                <a:cs typeface="Calibri"/>
              </a:rPr>
              <a:t>Hazard</a:t>
            </a:r>
            <a:r>
              <a:rPr dirty="0" sz="1600" spc="-55" b="1">
                <a:solidFill>
                  <a:srgbClr val="242021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242021"/>
                </a:solidFill>
                <a:latin typeface="Calibri"/>
                <a:cs typeface="Calibri"/>
              </a:rPr>
              <a:t>ratio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670"/>
              </a:lnSpc>
            </a:pPr>
            <a:r>
              <a:rPr dirty="0" sz="1400" b="1">
                <a:solidFill>
                  <a:srgbClr val="242021"/>
                </a:solidFill>
                <a:latin typeface="Calibri"/>
                <a:cs typeface="Calibri"/>
              </a:rPr>
              <a:t>(95% </a:t>
            </a:r>
            <a:r>
              <a:rPr dirty="0" sz="1400" spc="-25" b="1">
                <a:solidFill>
                  <a:srgbClr val="242021"/>
                </a:solidFill>
                <a:latin typeface="Calibri"/>
                <a:cs typeface="Calibri"/>
              </a:rPr>
              <a:t>CI)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185978" y="878912"/>
            <a:ext cx="1491615" cy="59626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1600" spc="-25" b="1">
                <a:solidFill>
                  <a:srgbClr val="242021"/>
                </a:solidFill>
                <a:latin typeface="Calibri"/>
                <a:cs typeface="Calibri"/>
              </a:rPr>
              <a:t>PPA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dirty="0" sz="1400" b="1">
                <a:latin typeface="Calibri"/>
                <a:cs typeface="Calibri"/>
              </a:rPr>
              <a:t>No.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patients</a:t>
            </a:r>
            <a:r>
              <a:rPr dirty="0" sz="1400" spc="-20" b="1">
                <a:latin typeface="Calibri"/>
                <a:cs typeface="Calibri"/>
              </a:rPr>
              <a:t> with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78165" y="878912"/>
            <a:ext cx="1491615" cy="59626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1600" spc="-10" b="1">
                <a:solidFill>
                  <a:srgbClr val="242021"/>
                </a:solidFill>
                <a:latin typeface="Calibri"/>
                <a:cs typeface="Calibri"/>
              </a:rPr>
              <a:t>Placebo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dirty="0" sz="1400" b="1">
                <a:latin typeface="Calibri"/>
                <a:cs typeface="Calibri"/>
              </a:rPr>
              <a:t>No.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patients</a:t>
            </a:r>
            <a:r>
              <a:rPr dirty="0" sz="1400" spc="-20" b="1">
                <a:latin typeface="Calibri"/>
                <a:cs typeface="Calibri"/>
              </a:rPr>
              <a:t> with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84831" y="1943100"/>
            <a:ext cx="176466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urgent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revascularisation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251519" y="1473580"/>
          <a:ext cx="8717280" cy="3038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6405"/>
                <a:gridCol w="1674495"/>
                <a:gridCol w="1439545"/>
              </a:tblGrid>
              <a:tr h="247015">
                <a:tc>
                  <a:txBody>
                    <a:bodyPr/>
                    <a:lstStyle/>
                    <a:p>
                      <a:pPr algn="r" marR="140335">
                        <a:lnSpc>
                          <a:spcPts val="1614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event/total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 no.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1614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event/total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 no.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04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165"/>
                        </a:spcBef>
                        <a:tabLst>
                          <a:tab pos="4187825" algn="l"/>
                        </a:tabLst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All-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cause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death,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fatal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MI,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fatal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stroke,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45634" sz="2100">
                          <a:latin typeface="Calibri"/>
                          <a:cs typeface="Calibri"/>
                        </a:rPr>
                        <a:t>37/1494</a:t>
                      </a:r>
                      <a:r>
                        <a:rPr dirty="0" baseline="-45634" sz="2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45634" sz="2100" spc="-15">
                          <a:latin typeface="Calibri"/>
                          <a:cs typeface="Calibri"/>
                        </a:rPr>
                        <a:t>(2.5)</a:t>
                      </a:r>
                      <a:endParaRPr baseline="-45634" sz="21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37/1495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(2.5)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6446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1.00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(0.63,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1.57)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6446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385"/>
                        </a:spcBef>
                        <a:tabLst>
                          <a:tab pos="4187825" algn="l"/>
                        </a:tabLst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All-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cause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death,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fatal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MI,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fatal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stroke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11904" sz="2100">
                          <a:latin typeface="Calibri"/>
                          <a:cs typeface="Calibri"/>
                        </a:rPr>
                        <a:t>35/1494</a:t>
                      </a:r>
                      <a:r>
                        <a:rPr dirty="0" baseline="-11904" sz="2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11904" sz="2100" spc="-15">
                          <a:latin typeface="Calibri"/>
                          <a:cs typeface="Calibri"/>
                        </a:rPr>
                        <a:t>(2.3)</a:t>
                      </a:r>
                      <a:endParaRPr baseline="-11904" sz="2100">
                        <a:latin typeface="Calibri"/>
                        <a:cs typeface="Calibri"/>
                      </a:endParaRPr>
                    </a:p>
                  </a:txBody>
                  <a:tcPr marL="0" marR="0" marB="0" marT="48895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36/1495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(2.4)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265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0.97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(0.61,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1.54)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265"/>
                </a:tc>
              </a:tr>
              <a:tr h="33210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4187825" algn="l"/>
                        </a:tabLst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Cardiovascular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death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fatal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MI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11904" sz="2100">
                          <a:latin typeface="Calibri"/>
                          <a:cs typeface="Calibri"/>
                        </a:rPr>
                        <a:t>34/1494</a:t>
                      </a:r>
                      <a:r>
                        <a:rPr dirty="0" baseline="-11904" sz="2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11904" sz="2100" spc="-15">
                          <a:latin typeface="Calibri"/>
                          <a:cs typeface="Calibri"/>
                        </a:rPr>
                        <a:t>(2.3)</a:t>
                      </a:r>
                      <a:endParaRPr baseline="-11904" sz="21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29/1495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(1.9)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8895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1.17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(0.71,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1.92)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8895"/>
                </a:tc>
              </a:tr>
              <a:tr h="330200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4233545" algn="l"/>
                        </a:tabLst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Definite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stent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thrombosis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(ARC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definition)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11904" sz="2100">
                          <a:latin typeface="Calibri"/>
                          <a:cs typeface="Calibri"/>
                        </a:rPr>
                        <a:t>3/1494</a:t>
                      </a:r>
                      <a:r>
                        <a:rPr dirty="0" baseline="-11904" sz="2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11904" sz="2100" spc="-15">
                          <a:latin typeface="Calibri"/>
                          <a:cs typeface="Calibri"/>
                        </a:rPr>
                        <a:t>(0.2)</a:t>
                      </a:r>
                      <a:endParaRPr baseline="-11904" sz="21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(0.3)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8895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0.75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(0.17,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3.35)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8895"/>
                </a:tc>
              </a:tr>
              <a:tr h="330200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4187825" algn="l"/>
                        </a:tabLst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Cardiovascular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death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11904" sz="2100">
                          <a:latin typeface="Calibri"/>
                          <a:cs typeface="Calibri"/>
                        </a:rPr>
                        <a:t>27/1494</a:t>
                      </a:r>
                      <a:r>
                        <a:rPr dirty="0" baseline="-11904" sz="2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11904" sz="2100" spc="-15">
                          <a:latin typeface="Calibri"/>
                          <a:cs typeface="Calibri"/>
                        </a:rPr>
                        <a:t>(1.8)</a:t>
                      </a:r>
                      <a:endParaRPr baseline="-11904" sz="2100">
                        <a:latin typeface="Calibri"/>
                        <a:cs typeface="Calibri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24/1495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(1.6)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1.12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(0.65,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1.94)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7625"/>
                </a:tc>
              </a:tr>
              <a:tr h="330200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4187825" algn="l"/>
                        </a:tabLst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All-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cause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death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11904" sz="2100">
                          <a:latin typeface="Calibri"/>
                          <a:cs typeface="Calibri"/>
                        </a:rPr>
                        <a:t>27/1494</a:t>
                      </a:r>
                      <a:r>
                        <a:rPr dirty="0" baseline="-11904" sz="2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11904" sz="2100" spc="-15">
                          <a:latin typeface="Calibri"/>
                          <a:cs typeface="Calibri"/>
                        </a:rPr>
                        <a:t>(1.8)</a:t>
                      </a:r>
                      <a:endParaRPr baseline="-11904" sz="2100">
                        <a:latin typeface="Calibri"/>
                        <a:cs typeface="Calibri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24/1495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(1.6)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8895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1.12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(0.65,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1.94)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8895"/>
                </a:tc>
              </a:tr>
              <a:tr h="307340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4233545" algn="l"/>
                        </a:tabLst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fatal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MI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11904" sz="2100">
                          <a:latin typeface="Calibri"/>
                          <a:cs typeface="Calibri"/>
                        </a:rPr>
                        <a:t>7/1494</a:t>
                      </a:r>
                      <a:r>
                        <a:rPr dirty="0" baseline="-11904" sz="2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11904" sz="2100" spc="-15">
                          <a:latin typeface="Calibri"/>
                          <a:cs typeface="Calibri"/>
                        </a:rPr>
                        <a:t>(0.5)</a:t>
                      </a:r>
                      <a:endParaRPr baseline="-11904" sz="2100">
                        <a:latin typeface="Calibri"/>
                        <a:cs typeface="Calibri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(0.3)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7625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1.40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(0.44,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4.42)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7625"/>
                </a:tc>
              </a:tr>
              <a:tr h="30289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4233545" algn="l"/>
                        </a:tabLst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fatal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stroke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	2/1494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(0.1)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7/1495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(0.5)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0.29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(0.06,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1.37)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Secondary</a:t>
            </a:r>
            <a:r>
              <a:rPr dirty="0" spc="-50"/>
              <a:t> </a:t>
            </a:r>
            <a:r>
              <a:rPr dirty="0"/>
              <a:t>Safety</a:t>
            </a:r>
            <a:r>
              <a:rPr dirty="0" spc="-50"/>
              <a:t> </a:t>
            </a:r>
            <a:r>
              <a:rPr dirty="0" spc="-10"/>
              <a:t>Endpoints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51519" y="1038167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 h="0">
                <a:moveTo>
                  <a:pt x="0" y="0"/>
                </a:moveTo>
                <a:lnTo>
                  <a:pt x="86409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23566" y="1433067"/>
            <a:ext cx="8864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Outcomes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557693" y="1326388"/>
            <a:ext cx="1053465" cy="480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dirty="0" sz="1600" b="1">
                <a:solidFill>
                  <a:srgbClr val="242021"/>
                </a:solidFill>
                <a:latin typeface="Calibri"/>
                <a:cs typeface="Calibri"/>
              </a:rPr>
              <a:t>Hazard</a:t>
            </a:r>
            <a:r>
              <a:rPr dirty="0" sz="1600" spc="-55" b="1">
                <a:solidFill>
                  <a:srgbClr val="242021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242021"/>
                </a:solidFill>
                <a:latin typeface="Calibri"/>
                <a:cs typeface="Calibri"/>
              </a:rPr>
              <a:t>ratio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670"/>
              </a:lnSpc>
            </a:pPr>
            <a:r>
              <a:rPr dirty="0" sz="1400" b="1">
                <a:solidFill>
                  <a:srgbClr val="242021"/>
                </a:solidFill>
                <a:latin typeface="Calibri"/>
                <a:cs typeface="Calibri"/>
              </a:rPr>
              <a:t>(95% </a:t>
            </a:r>
            <a:r>
              <a:rPr dirty="0" sz="1400" spc="-25" b="1">
                <a:solidFill>
                  <a:srgbClr val="242021"/>
                </a:solidFill>
                <a:latin typeface="Calibri"/>
                <a:cs typeface="Calibri"/>
              </a:rPr>
              <a:t>CI)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36692" y="1167891"/>
            <a:ext cx="1491615" cy="858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600" spc="-25" b="1">
                <a:solidFill>
                  <a:srgbClr val="242021"/>
                </a:solidFill>
                <a:latin typeface="Calibri"/>
                <a:cs typeface="Calibri"/>
              </a:rPr>
              <a:t>PPA</a:t>
            </a:r>
            <a:endParaRPr sz="1600">
              <a:latin typeface="Calibri"/>
              <a:cs typeface="Calibri"/>
            </a:endParaRPr>
          </a:p>
          <a:p>
            <a:pPr algn="ctr" marL="12700" marR="5080">
              <a:lnSpc>
                <a:spcPct val="101400"/>
              </a:lnSpc>
              <a:spcBef>
                <a:spcPts val="1230"/>
              </a:spcBef>
            </a:pPr>
            <a:r>
              <a:rPr dirty="0" sz="1400" b="1">
                <a:solidFill>
                  <a:srgbClr val="242021"/>
                </a:solidFill>
                <a:latin typeface="Calibri"/>
                <a:cs typeface="Calibri"/>
              </a:rPr>
              <a:t>No.</a:t>
            </a:r>
            <a:r>
              <a:rPr dirty="0" sz="1400" spc="-35" b="1">
                <a:solidFill>
                  <a:srgbClr val="242021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242021"/>
                </a:solidFill>
                <a:latin typeface="Calibri"/>
                <a:cs typeface="Calibri"/>
              </a:rPr>
              <a:t>of</a:t>
            </a:r>
            <a:r>
              <a:rPr dirty="0" sz="1400" spc="-30" b="1">
                <a:solidFill>
                  <a:srgbClr val="242021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242021"/>
                </a:solidFill>
                <a:latin typeface="Calibri"/>
                <a:cs typeface="Calibri"/>
              </a:rPr>
              <a:t>patients</a:t>
            </a:r>
            <a:r>
              <a:rPr dirty="0" sz="1400" spc="-20" b="1">
                <a:solidFill>
                  <a:srgbClr val="242021"/>
                </a:solidFill>
                <a:latin typeface="Calibri"/>
                <a:cs typeface="Calibri"/>
              </a:rPr>
              <a:t> with </a:t>
            </a:r>
            <a:r>
              <a:rPr dirty="0" sz="1400" spc="-10" b="1">
                <a:solidFill>
                  <a:srgbClr val="242021"/>
                </a:solidFill>
                <a:latin typeface="Calibri"/>
                <a:cs typeface="Calibri"/>
              </a:rPr>
              <a:t>event/total</a:t>
            </a:r>
            <a:r>
              <a:rPr dirty="0" sz="1400" b="1">
                <a:solidFill>
                  <a:srgbClr val="242021"/>
                </a:solidFill>
                <a:latin typeface="Calibri"/>
                <a:cs typeface="Calibri"/>
              </a:rPr>
              <a:t> no. </a:t>
            </a:r>
            <a:r>
              <a:rPr dirty="0" sz="1400" spc="-25" b="1">
                <a:solidFill>
                  <a:srgbClr val="242021"/>
                </a:solidFill>
                <a:latin typeface="Calibri"/>
                <a:cs typeface="Calibri"/>
              </a:rPr>
              <a:t>(%)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22732" y="1167891"/>
            <a:ext cx="1491615" cy="858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42021"/>
                </a:solidFill>
                <a:latin typeface="Calibri"/>
                <a:cs typeface="Calibri"/>
              </a:rPr>
              <a:t>Placebo</a:t>
            </a:r>
            <a:endParaRPr sz="1600">
              <a:latin typeface="Calibri"/>
              <a:cs typeface="Calibri"/>
            </a:endParaRPr>
          </a:p>
          <a:p>
            <a:pPr algn="ctr" marL="12065" marR="5080">
              <a:lnSpc>
                <a:spcPct val="101400"/>
              </a:lnSpc>
              <a:spcBef>
                <a:spcPts val="1230"/>
              </a:spcBef>
            </a:pPr>
            <a:r>
              <a:rPr dirty="0" sz="1400" b="1">
                <a:solidFill>
                  <a:srgbClr val="242021"/>
                </a:solidFill>
                <a:latin typeface="Calibri"/>
                <a:cs typeface="Calibri"/>
              </a:rPr>
              <a:t>No.</a:t>
            </a:r>
            <a:r>
              <a:rPr dirty="0" sz="1400" spc="-35" b="1">
                <a:solidFill>
                  <a:srgbClr val="242021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242021"/>
                </a:solidFill>
                <a:latin typeface="Calibri"/>
                <a:cs typeface="Calibri"/>
              </a:rPr>
              <a:t>of</a:t>
            </a:r>
            <a:r>
              <a:rPr dirty="0" sz="1400" spc="-30" b="1">
                <a:solidFill>
                  <a:srgbClr val="242021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242021"/>
                </a:solidFill>
                <a:latin typeface="Calibri"/>
                <a:cs typeface="Calibri"/>
              </a:rPr>
              <a:t>patients</a:t>
            </a:r>
            <a:r>
              <a:rPr dirty="0" sz="1400" spc="-20" b="1">
                <a:solidFill>
                  <a:srgbClr val="242021"/>
                </a:solidFill>
                <a:latin typeface="Calibri"/>
                <a:cs typeface="Calibri"/>
              </a:rPr>
              <a:t> with </a:t>
            </a:r>
            <a:r>
              <a:rPr dirty="0" sz="1400" spc="-10" b="1">
                <a:solidFill>
                  <a:srgbClr val="242021"/>
                </a:solidFill>
                <a:latin typeface="Calibri"/>
                <a:cs typeface="Calibri"/>
              </a:rPr>
              <a:t>event/total</a:t>
            </a:r>
            <a:r>
              <a:rPr dirty="0" sz="1400" b="1">
                <a:solidFill>
                  <a:srgbClr val="242021"/>
                </a:solidFill>
                <a:latin typeface="Calibri"/>
                <a:cs typeface="Calibri"/>
              </a:rPr>
              <a:t> no. </a:t>
            </a:r>
            <a:r>
              <a:rPr dirty="0" sz="1400" spc="-25" b="1">
                <a:solidFill>
                  <a:srgbClr val="242021"/>
                </a:solidFill>
                <a:latin typeface="Calibri"/>
                <a:cs typeface="Calibri"/>
              </a:rPr>
              <a:t>(%)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251519" y="2122292"/>
          <a:ext cx="8717280" cy="2392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0295"/>
                <a:gridCol w="1803400"/>
                <a:gridCol w="1624329"/>
                <a:gridCol w="1581784"/>
              </a:tblGrid>
              <a:tr h="361950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BARC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1,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2,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3,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4,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2978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138/1468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(9.4)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09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131/1488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(8.8)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1.07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(0.84,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1.36)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BARC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2,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9690"/>
                </a:tc>
                <a:tc>
                  <a:txBody>
                    <a:bodyPr/>
                    <a:lstStyle/>
                    <a:p>
                      <a:pPr algn="r" marR="3429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44/1468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(3.0)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9690"/>
                </a:tc>
                <a:tc>
                  <a:txBody>
                    <a:bodyPr/>
                    <a:lstStyle/>
                    <a:p>
                      <a:pPr algn="ctr" marL="609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40/1488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(2.7)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9690"/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1.11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(0.72,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1.70)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9690"/>
                </a:tc>
              </a:tr>
              <a:tr h="612140">
                <a:tc>
                  <a:txBody>
                    <a:bodyPr/>
                    <a:lstStyle/>
                    <a:p>
                      <a:pPr marL="187960" marR="415290">
                        <a:lnSpc>
                          <a:spcPct val="101400"/>
                        </a:lnSpc>
                        <a:spcBef>
                          <a:spcPts val="61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TIMI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major,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minor,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minimal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bleeding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30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days,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their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combination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r" marR="34290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30/1468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(2.0)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7325"/>
                </a:tc>
                <a:tc>
                  <a:txBody>
                    <a:bodyPr/>
                    <a:lstStyle/>
                    <a:p>
                      <a:pPr algn="ctr" marL="6096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26/1488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(1.7)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7325"/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1.16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(0.69,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1.97)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87325"/>
                </a:tc>
              </a:tr>
              <a:tr h="367030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STEEPLE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major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bleeding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0645"/>
                </a:tc>
                <a:tc>
                  <a:txBody>
                    <a:bodyPr/>
                    <a:lstStyle/>
                    <a:p>
                      <a:pPr marL="5137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7/1468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(0.5)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0645"/>
                </a:tc>
                <a:tc>
                  <a:txBody>
                    <a:bodyPr/>
                    <a:lstStyle/>
                    <a:p>
                      <a:pPr algn="ctr" marL="609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11/1488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(0.7)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0645"/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0.64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(0.25,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1.66)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0645"/>
                </a:tc>
              </a:tr>
              <a:tr h="336550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GUSTO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severe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moderate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bleeding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5137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3/1468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(0.2)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algn="ctr" marL="609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5/1488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(0.3)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0.61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(0.14,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2.54)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</a:tr>
              <a:tr h="339725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Thrombocytopenia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37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3/1468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(0.2)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1594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0/1488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(0)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Secondary</a:t>
            </a:r>
            <a:r>
              <a:rPr dirty="0" spc="-75"/>
              <a:t> </a:t>
            </a:r>
            <a:r>
              <a:rPr dirty="0"/>
              <a:t>Exploratory</a:t>
            </a:r>
            <a:r>
              <a:rPr dirty="0" spc="-60"/>
              <a:t> </a:t>
            </a:r>
            <a:r>
              <a:rPr dirty="0" spc="-10"/>
              <a:t>Findings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697" y="795966"/>
            <a:ext cx="7722603" cy="38633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Disclosure</a:t>
            </a:r>
            <a:r>
              <a:rPr dirty="0" spc="-60"/>
              <a:t> </a:t>
            </a:r>
            <a:r>
              <a:rPr dirty="0"/>
              <a:t>Statement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/>
              <a:t>Financial</a:t>
            </a:r>
            <a:r>
              <a:rPr dirty="0" spc="-45"/>
              <a:t> </a:t>
            </a:r>
            <a:r>
              <a:rPr dirty="0" spc="-10"/>
              <a:t>Interest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23910" y="1110996"/>
            <a:ext cx="7783195" cy="3183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spc="-40" b="1">
                <a:latin typeface="Calibri"/>
                <a:cs typeface="Calibri"/>
              </a:rPr>
              <a:t>Dr.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Shaoping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Nie</a:t>
            </a:r>
            <a:endParaRPr sz="2000">
              <a:latin typeface="Calibri"/>
              <a:cs typeface="Calibri"/>
            </a:endParaRPr>
          </a:p>
          <a:p>
            <a:pPr marL="2489200" marR="2481580" indent="820419">
              <a:lnSpc>
                <a:spcPts val="4100"/>
              </a:lnSpc>
              <a:spcBef>
                <a:spcPts val="400"/>
              </a:spcBef>
            </a:pPr>
            <a:r>
              <a:rPr dirty="0" sz="2000" spc="-40" b="1">
                <a:latin typeface="Calibri"/>
                <a:cs typeface="Calibri"/>
              </a:rPr>
              <a:t>Dr.</a:t>
            </a:r>
            <a:r>
              <a:rPr dirty="0" sz="2000" spc="-8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Yan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Yan </a:t>
            </a:r>
            <a:r>
              <a:rPr dirty="0" sz="2000" b="1">
                <a:latin typeface="Calibri"/>
                <a:cs typeface="Calibri"/>
              </a:rPr>
              <a:t>Specific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this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topic: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None</a:t>
            </a:r>
            <a:endParaRPr sz="2000">
              <a:latin typeface="Calibri"/>
              <a:cs typeface="Calibri"/>
            </a:endParaRPr>
          </a:p>
          <a:p>
            <a:pPr algn="ctr" marL="12065" marR="5080">
              <a:lnSpc>
                <a:spcPct val="150400"/>
              </a:lnSpc>
              <a:spcBef>
                <a:spcPts val="1230"/>
              </a:spcBef>
            </a:pPr>
            <a:r>
              <a:rPr dirty="0" sz="1400">
                <a:latin typeface="Calibri"/>
                <a:cs typeface="Calibri"/>
              </a:rPr>
              <a:t>General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(within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12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months):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45">
                <a:latin typeface="Calibri"/>
                <a:cs typeface="Calibri"/>
              </a:rPr>
              <a:t>Dr.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Nie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was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funded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National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Key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Research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&amp;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Development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Program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China </a:t>
            </a:r>
            <a:r>
              <a:rPr dirty="0" sz="1400">
                <a:latin typeface="Calibri"/>
                <a:cs typeface="Calibri"/>
              </a:rPr>
              <a:t>(2020YFC2004800),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National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Natural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Science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Foundation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China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(82270258),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Beijing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Municipal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Science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0">
                <a:latin typeface="Calibri"/>
                <a:cs typeface="Calibri"/>
              </a:rPr>
              <a:t>&amp; </a:t>
            </a:r>
            <a:r>
              <a:rPr dirty="0" sz="1400" spc="-10">
                <a:latin typeface="Calibri"/>
                <a:cs typeface="Calibri"/>
              </a:rPr>
              <a:t>Technology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Commission,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China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(Z221100003522027)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reports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research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grants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Institution</a:t>
            </a:r>
            <a:r>
              <a:rPr dirty="0" sz="1400" spc="-20">
                <a:latin typeface="Calibri"/>
                <a:cs typeface="Calibri"/>
              </a:rPr>
              <a:t> from </a:t>
            </a:r>
            <a:r>
              <a:rPr dirty="0" sz="1400">
                <a:latin typeface="Calibri"/>
                <a:cs typeface="Calibri"/>
              </a:rPr>
              <a:t>Boston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Scientific,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Abbott,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Jiangsu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Hengrui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Pharmaceuticals,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China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Resources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Sanjiu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Medical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0">
                <a:latin typeface="Calibri"/>
                <a:cs typeface="Calibri"/>
              </a:rPr>
              <a:t>&amp; </a:t>
            </a:r>
            <a:r>
              <a:rPr dirty="0" sz="1400">
                <a:latin typeface="Calibri"/>
                <a:cs typeface="Calibri"/>
              </a:rPr>
              <a:t>Pharmaceuticals,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East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China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Pharmaceuticals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75715" y="1141475"/>
            <a:ext cx="7905115" cy="2588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2575" marR="5080" indent="-269875">
              <a:lnSpc>
                <a:spcPct val="108000"/>
              </a:lnSpc>
              <a:spcBef>
                <a:spcPts val="100"/>
              </a:spcBef>
              <a:buClr>
                <a:srgbClr val="AE1022"/>
              </a:buClr>
              <a:buFont typeface="Arial"/>
              <a:buChar char="•"/>
              <a:tabLst>
                <a:tab pos="282575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actual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event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rate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lower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assumed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event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rate,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accident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uncommon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recent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acute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myocardial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infarction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trials</a:t>
            </a:r>
            <a:endParaRPr sz="2000">
              <a:latin typeface="Calibri"/>
              <a:cs typeface="Calibri"/>
            </a:endParaRPr>
          </a:p>
          <a:p>
            <a:pPr marL="282575" marR="90170" indent="-269875">
              <a:lnSpc>
                <a:spcPct val="109500"/>
              </a:lnSpc>
              <a:spcBef>
                <a:spcPts val="1860"/>
              </a:spcBef>
              <a:buClr>
                <a:srgbClr val="AE1022"/>
              </a:buClr>
              <a:buFont typeface="Arial"/>
              <a:buChar char="•"/>
              <a:tabLst>
                <a:tab pos="282575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type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anticoagulant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allocated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central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randomisation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for </a:t>
            </a:r>
            <a:r>
              <a:rPr dirty="0" sz="2000">
                <a:latin typeface="Calibri"/>
                <a:cs typeface="Calibri"/>
              </a:rPr>
              <a:t>each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patient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(for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practical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reason),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each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site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preselected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specific </a:t>
            </a:r>
            <a:r>
              <a:rPr dirty="0" sz="2000">
                <a:latin typeface="Calibri"/>
                <a:cs typeface="Calibri"/>
              </a:rPr>
              <a:t>anticoagulant.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However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administration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blinded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each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patient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with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placebo.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cross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comparisons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anticoagulants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remain exploratory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4990" y="411987"/>
            <a:ext cx="258826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10"/>
              <a:t> Limitations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18292" y="1148588"/>
            <a:ext cx="7772400" cy="224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 marR="5080" indent="-180975">
              <a:lnSpc>
                <a:spcPct val="1075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400">
                <a:latin typeface="Calibri"/>
                <a:cs typeface="Calibri"/>
              </a:rPr>
              <a:t>Routine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PPA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using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low-</a:t>
            </a:r>
            <a:r>
              <a:rPr dirty="0" sz="2400">
                <a:latin typeface="Calibri"/>
                <a:cs typeface="Calibri"/>
              </a:rPr>
              <a:t>dose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anticoagulation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after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primary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PCI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safe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does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improve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ischaemic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outcome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30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days</a:t>
            </a:r>
            <a:endParaRPr sz="2400">
              <a:latin typeface="Calibri"/>
              <a:cs typeface="Calibri"/>
            </a:endParaRPr>
          </a:p>
          <a:p>
            <a:pPr marL="193675" marR="172720" indent="-180975">
              <a:lnSpc>
                <a:spcPct val="109600"/>
              </a:lnSpc>
              <a:spcBef>
                <a:spcPts val="183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400">
                <a:latin typeface="Calibri"/>
                <a:cs typeface="Calibri"/>
              </a:rPr>
              <a:t>Our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suggest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three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anticoagulants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be </a:t>
            </a:r>
            <a:r>
              <a:rPr dirty="0" sz="2400">
                <a:latin typeface="Calibri"/>
                <a:cs typeface="Calibri"/>
              </a:rPr>
              <a:t>equivalent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prevention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30-day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ischaemic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events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but </a:t>
            </a:r>
            <a:r>
              <a:rPr dirty="0" sz="2400">
                <a:latin typeface="Calibri"/>
                <a:cs typeface="Calibri"/>
              </a:rPr>
              <a:t>this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finding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deserves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confirmation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future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studies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4990" y="411987"/>
            <a:ext cx="497840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Conclusion</a:t>
            </a:r>
            <a:r>
              <a:rPr dirty="0" spc="-40"/>
              <a:t> </a:t>
            </a:r>
            <a:r>
              <a:rPr dirty="0"/>
              <a:t>&amp;</a:t>
            </a:r>
            <a:r>
              <a:rPr dirty="0" spc="-25"/>
              <a:t> </a:t>
            </a:r>
            <a:r>
              <a:rPr dirty="0"/>
              <a:t>Clinical</a:t>
            </a:r>
            <a:r>
              <a:rPr dirty="0" spc="-20"/>
              <a:t> </a:t>
            </a:r>
            <a:r>
              <a:rPr dirty="0" spc="-10"/>
              <a:t>Implications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505711" y="961030"/>
            <a:ext cx="582295" cy="1547495"/>
            <a:chOff x="1505711" y="961030"/>
            <a:chExt cx="582295" cy="154749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5711" y="1716023"/>
              <a:ext cx="582168" cy="79248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8881" y="961030"/>
              <a:ext cx="553862" cy="763737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225552" y="946039"/>
            <a:ext cx="1301750" cy="1608455"/>
            <a:chOff x="225552" y="946039"/>
            <a:chExt cx="1301750" cy="160845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552" y="1706880"/>
              <a:ext cx="621791" cy="79552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358" y="950931"/>
              <a:ext cx="593912" cy="76627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6007" y="1731264"/>
              <a:ext cx="701040" cy="82296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9244" y="946039"/>
              <a:ext cx="674662" cy="793722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850391" y="1764243"/>
            <a:ext cx="2490470" cy="1576705"/>
            <a:chOff x="850391" y="1764243"/>
            <a:chExt cx="2490470" cy="157670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9216" y="2538983"/>
              <a:ext cx="597407" cy="8016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24528" y="1774644"/>
              <a:ext cx="568069" cy="77381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8279" y="2526791"/>
              <a:ext cx="603504" cy="79857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3372" y="1764243"/>
              <a:ext cx="575003" cy="77151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0391" y="2526791"/>
              <a:ext cx="600456" cy="79857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5661" y="1764243"/>
              <a:ext cx="569571" cy="77026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34056" y="2538983"/>
              <a:ext cx="606552" cy="79857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48751" y="1778199"/>
              <a:ext cx="577697" cy="770263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4556759" y="923319"/>
            <a:ext cx="1198245" cy="1646555"/>
            <a:chOff x="4556759" y="923319"/>
            <a:chExt cx="1198245" cy="1646555"/>
          </a:xfrm>
        </p:grpSpPr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56759" y="1728216"/>
              <a:ext cx="600456" cy="84124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69760" y="924076"/>
              <a:ext cx="574224" cy="81280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57215" y="1706880"/>
              <a:ext cx="597408" cy="82296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71155" y="923319"/>
              <a:ext cx="568068" cy="793883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195071" y="2622937"/>
            <a:ext cx="622300" cy="1644650"/>
            <a:chOff x="195071" y="2622937"/>
            <a:chExt cx="622300" cy="1644650"/>
          </a:xfrm>
        </p:grpSpPr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5071" y="3425951"/>
              <a:ext cx="621791" cy="84124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9924" y="2622937"/>
              <a:ext cx="593508" cy="812907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5760720" y="934990"/>
            <a:ext cx="655320" cy="1607185"/>
            <a:chOff x="5760720" y="934990"/>
            <a:chExt cx="655320" cy="1607185"/>
          </a:xfrm>
        </p:grpSpPr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60720" y="1719072"/>
              <a:ext cx="655320" cy="82295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75245" y="934990"/>
              <a:ext cx="625204" cy="793883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204215" y="3467968"/>
            <a:ext cx="637540" cy="1674495"/>
            <a:chOff x="204215" y="3467968"/>
            <a:chExt cx="637540" cy="1674495"/>
          </a:xfrm>
        </p:grpSpPr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4215" y="4373879"/>
              <a:ext cx="637032" cy="76809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7913" y="3467968"/>
              <a:ext cx="609967" cy="916376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4562855" y="1790302"/>
            <a:ext cx="1222375" cy="1645285"/>
            <a:chOff x="4562855" y="1790302"/>
            <a:chExt cx="1222375" cy="1645285"/>
          </a:xfrm>
        </p:grpSpPr>
        <p:pic>
          <p:nvPicPr>
            <p:cNvPr id="35" name="object 3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62855" y="2593848"/>
              <a:ext cx="600455" cy="84124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76781" y="1790302"/>
              <a:ext cx="572932" cy="81290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72455" y="2596896"/>
              <a:ext cx="612648" cy="83515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87802" y="1801735"/>
              <a:ext cx="582245" cy="805470"/>
            </a:xfrm>
            <a:prstGeom prst="rect">
              <a:avLst/>
            </a:prstGeom>
          </p:spPr>
        </p:pic>
      </p:grpSp>
      <p:grpSp>
        <p:nvGrpSpPr>
          <p:cNvPr id="39" name="object 39" descr=""/>
          <p:cNvGrpSpPr/>
          <p:nvPr/>
        </p:nvGrpSpPr>
        <p:grpSpPr>
          <a:xfrm>
            <a:off x="2081783" y="962601"/>
            <a:ext cx="631190" cy="1604010"/>
            <a:chOff x="2081783" y="962601"/>
            <a:chExt cx="631190" cy="1604010"/>
          </a:xfrm>
        </p:grpSpPr>
        <p:pic>
          <p:nvPicPr>
            <p:cNvPr id="40" name="object 4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81783" y="1746504"/>
              <a:ext cx="630936" cy="81991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97472" y="962601"/>
              <a:ext cx="600005" cy="791941"/>
            </a:xfrm>
            <a:prstGeom prst="rect">
              <a:avLst/>
            </a:prstGeom>
          </p:spPr>
        </p:pic>
      </p:grpSp>
      <p:grpSp>
        <p:nvGrpSpPr>
          <p:cNvPr id="42" name="object 42" descr=""/>
          <p:cNvGrpSpPr/>
          <p:nvPr/>
        </p:nvGrpSpPr>
        <p:grpSpPr>
          <a:xfrm>
            <a:off x="3922776" y="946039"/>
            <a:ext cx="637540" cy="1654175"/>
            <a:chOff x="3922776" y="946039"/>
            <a:chExt cx="637540" cy="1654175"/>
          </a:xfrm>
        </p:grpSpPr>
        <p:pic>
          <p:nvPicPr>
            <p:cNvPr id="43" name="object 4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22776" y="1752600"/>
              <a:ext cx="637031" cy="84734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38502" y="946039"/>
              <a:ext cx="605619" cy="817290"/>
            </a:xfrm>
            <a:prstGeom prst="rect">
              <a:avLst/>
            </a:prstGeom>
          </p:spPr>
        </p:pic>
      </p:grpSp>
      <p:grpSp>
        <p:nvGrpSpPr>
          <p:cNvPr id="45" name="object 45" descr=""/>
          <p:cNvGrpSpPr/>
          <p:nvPr/>
        </p:nvGrpSpPr>
        <p:grpSpPr>
          <a:xfrm>
            <a:off x="5775959" y="915565"/>
            <a:ext cx="3142615" cy="2565400"/>
            <a:chOff x="5775959" y="915565"/>
            <a:chExt cx="3142615" cy="2565400"/>
          </a:xfrm>
        </p:grpSpPr>
        <p:pic>
          <p:nvPicPr>
            <p:cNvPr id="46" name="object 4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82511" y="1731263"/>
              <a:ext cx="597408" cy="856488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98256" y="915565"/>
              <a:ext cx="567303" cy="825759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89063" y="1716023"/>
              <a:ext cx="627887" cy="82905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03219" y="924711"/>
              <a:ext cx="598203" cy="800058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32191" y="1712975"/>
              <a:ext cx="655320" cy="81991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646354" y="931158"/>
              <a:ext cx="628096" cy="790844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296655" y="1706879"/>
              <a:ext cx="621792" cy="795528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312175" y="952685"/>
              <a:ext cx="591465" cy="764517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037831" y="2618232"/>
              <a:ext cx="597407" cy="86258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053240" y="1791619"/>
              <a:ext cx="567305" cy="835734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775959" y="2599944"/>
              <a:ext cx="618743" cy="856488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789160" y="1783347"/>
              <a:ext cx="590583" cy="826818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391655" y="2602991"/>
              <a:ext cx="637031" cy="862584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405873" y="1780072"/>
              <a:ext cx="609145" cy="833367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653527" y="2599944"/>
              <a:ext cx="637031" cy="871727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668389" y="1767980"/>
              <a:ext cx="606869" cy="842186"/>
            </a:xfrm>
            <a:prstGeom prst="rect">
              <a:avLst/>
            </a:prstGeom>
          </p:spPr>
        </p:pic>
      </p:grpSp>
      <p:grpSp>
        <p:nvGrpSpPr>
          <p:cNvPr id="62" name="object 62" descr=""/>
          <p:cNvGrpSpPr/>
          <p:nvPr/>
        </p:nvGrpSpPr>
        <p:grpSpPr>
          <a:xfrm>
            <a:off x="213359" y="1754372"/>
            <a:ext cx="619125" cy="1665605"/>
            <a:chOff x="213359" y="1754372"/>
            <a:chExt cx="619125" cy="1665605"/>
          </a:xfrm>
        </p:grpSpPr>
        <p:pic>
          <p:nvPicPr>
            <p:cNvPr id="63" name="object 6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13359" y="2569463"/>
              <a:ext cx="618744" cy="850392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26275" y="1754372"/>
              <a:ext cx="590159" cy="823695"/>
            </a:xfrm>
            <a:prstGeom prst="rect">
              <a:avLst/>
            </a:prstGeom>
          </p:spPr>
        </p:pic>
      </p:grpSp>
      <p:grpSp>
        <p:nvGrpSpPr>
          <p:cNvPr id="65" name="object 65" descr=""/>
          <p:cNvGrpSpPr/>
          <p:nvPr/>
        </p:nvGrpSpPr>
        <p:grpSpPr>
          <a:xfrm>
            <a:off x="3325367" y="2620741"/>
            <a:ext cx="624840" cy="1692275"/>
            <a:chOff x="3325367" y="2620741"/>
            <a:chExt cx="624840" cy="1692275"/>
          </a:xfrm>
        </p:grpSpPr>
        <p:pic>
          <p:nvPicPr>
            <p:cNvPr id="66" name="object 6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325367" y="3447287"/>
              <a:ext cx="624839" cy="865631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340578" y="2620741"/>
              <a:ext cx="595294" cy="836651"/>
            </a:xfrm>
            <a:prstGeom prst="rect">
              <a:avLst/>
            </a:prstGeom>
          </p:spPr>
        </p:pic>
      </p:grpSp>
      <p:grpSp>
        <p:nvGrpSpPr>
          <p:cNvPr id="68" name="object 68" descr=""/>
          <p:cNvGrpSpPr/>
          <p:nvPr/>
        </p:nvGrpSpPr>
        <p:grpSpPr>
          <a:xfrm>
            <a:off x="2069592" y="2590325"/>
            <a:ext cx="676910" cy="1750060"/>
            <a:chOff x="2069592" y="2590325"/>
            <a:chExt cx="676910" cy="1750060"/>
          </a:xfrm>
        </p:grpSpPr>
        <p:pic>
          <p:nvPicPr>
            <p:cNvPr id="69" name="object 6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069592" y="3447287"/>
              <a:ext cx="676656" cy="893063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082758" y="2590325"/>
              <a:ext cx="648627" cy="864835"/>
            </a:xfrm>
            <a:prstGeom prst="rect">
              <a:avLst/>
            </a:prstGeom>
          </p:spPr>
        </p:pic>
      </p:grpSp>
      <p:grpSp>
        <p:nvGrpSpPr>
          <p:cNvPr id="71" name="object 71" descr=""/>
          <p:cNvGrpSpPr/>
          <p:nvPr/>
        </p:nvGrpSpPr>
        <p:grpSpPr>
          <a:xfrm>
            <a:off x="826008" y="2590326"/>
            <a:ext cx="607060" cy="1710689"/>
            <a:chOff x="826008" y="2590326"/>
            <a:chExt cx="607060" cy="1710689"/>
          </a:xfrm>
        </p:grpSpPr>
        <p:pic>
          <p:nvPicPr>
            <p:cNvPr id="72" name="object 72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26008" y="3425951"/>
              <a:ext cx="606552" cy="874775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39245" y="2590326"/>
              <a:ext cx="579322" cy="845519"/>
            </a:xfrm>
            <a:prstGeom prst="rect">
              <a:avLst/>
            </a:prstGeom>
          </p:spPr>
        </p:pic>
      </p:grpSp>
      <p:grpSp>
        <p:nvGrpSpPr>
          <p:cNvPr id="74" name="object 74" descr=""/>
          <p:cNvGrpSpPr/>
          <p:nvPr/>
        </p:nvGrpSpPr>
        <p:grpSpPr>
          <a:xfrm>
            <a:off x="3938015" y="2628788"/>
            <a:ext cx="1231900" cy="1690370"/>
            <a:chOff x="3938015" y="2628788"/>
            <a:chExt cx="1231900" cy="1690370"/>
          </a:xfrm>
        </p:grpSpPr>
        <p:pic>
          <p:nvPicPr>
            <p:cNvPr id="75" name="object 75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938015" y="3456431"/>
              <a:ext cx="637032" cy="862584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952163" y="2628788"/>
              <a:ext cx="609968" cy="835734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565903" y="3441191"/>
              <a:ext cx="603503" cy="850391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580153" y="2630520"/>
              <a:ext cx="576121" cy="820466"/>
            </a:xfrm>
            <a:prstGeom prst="rect">
              <a:avLst/>
            </a:prstGeom>
          </p:spPr>
        </p:pic>
      </p:grpSp>
      <p:grpSp>
        <p:nvGrpSpPr>
          <p:cNvPr id="79" name="object 79" descr=""/>
          <p:cNvGrpSpPr/>
          <p:nvPr/>
        </p:nvGrpSpPr>
        <p:grpSpPr>
          <a:xfrm>
            <a:off x="1435608" y="2600849"/>
            <a:ext cx="670560" cy="1699895"/>
            <a:chOff x="1435608" y="2600849"/>
            <a:chExt cx="670560" cy="1699895"/>
          </a:xfrm>
        </p:grpSpPr>
        <p:pic>
          <p:nvPicPr>
            <p:cNvPr id="80" name="object 80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35608" y="3432047"/>
              <a:ext cx="670560" cy="868680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50108" y="2600849"/>
              <a:ext cx="641225" cy="840341"/>
            </a:xfrm>
            <a:prstGeom prst="rect">
              <a:avLst/>
            </a:prstGeom>
          </p:spPr>
        </p:pic>
      </p:grpSp>
      <p:grpSp>
        <p:nvGrpSpPr>
          <p:cNvPr id="82" name="object 82" descr=""/>
          <p:cNvGrpSpPr/>
          <p:nvPr/>
        </p:nvGrpSpPr>
        <p:grpSpPr>
          <a:xfrm>
            <a:off x="2734055" y="2590325"/>
            <a:ext cx="612775" cy="1741170"/>
            <a:chOff x="2734055" y="2590325"/>
            <a:chExt cx="612775" cy="1741170"/>
          </a:xfrm>
        </p:grpSpPr>
        <p:pic>
          <p:nvPicPr>
            <p:cNvPr id="83" name="object 83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734055" y="3441191"/>
              <a:ext cx="612647" cy="890016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749466" y="2590325"/>
              <a:ext cx="581652" cy="860663"/>
            </a:xfrm>
            <a:prstGeom prst="rect">
              <a:avLst/>
            </a:prstGeom>
          </p:spPr>
        </p:pic>
      </p:grpSp>
      <p:grpSp>
        <p:nvGrpSpPr>
          <p:cNvPr id="85" name="object 85" descr=""/>
          <p:cNvGrpSpPr/>
          <p:nvPr/>
        </p:nvGrpSpPr>
        <p:grpSpPr>
          <a:xfrm>
            <a:off x="5163311" y="2634308"/>
            <a:ext cx="1240790" cy="1685289"/>
            <a:chOff x="5163311" y="2634308"/>
            <a:chExt cx="1240790" cy="1685289"/>
          </a:xfrm>
        </p:grpSpPr>
        <p:pic>
          <p:nvPicPr>
            <p:cNvPr id="86" name="object 86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163311" y="3447287"/>
              <a:ext cx="609600" cy="853440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177664" y="2634308"/>
              <a:ext cx="580378" cy="823083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775959" y="3459479"/>
              <a:ext cx="627888" cy="859535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789584" y="2634310"/>
              <a:ext cx="599410" cy="833366"/>
            </a:xfrm>
            <a:prstGeom prst="rect">
              <a:avLst/>
            </a:prstGeom>
          </p:spPr>
        </p:pic>
      </p:grpSp>
      <p:grpSp>
        <p:nvGrpSpPr>
          <p:cNvPr id="90" name="object 90" descr=""/>
          <p:cNvGrpSpPr/>
          <p:nvPr/>
        </p:nvGrpSpPr>
        <p:grpSpPr>
          <a:xfrm>
            <a:off x="3352800" y="1787224"/>
            <a:ext cx="594360" cy="1602740"/>
            <a:chOff x="3352800" y="1787224"/>
            <a:chExt cx="594360" cy="1602740"/>
          </a:xfrm>
        </p:grpSpPr>
        <p:pic>
          <p:nvPicPr>
            <p:cNvPr id="91" name="object 91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352800" y="2569464"/>
              <a:ext cx="594360" cy="819912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367901" y="1787224"/>
              <a:ext cx="565971" cy="790844"/>
            </a:xfrm>
            <a:prstGeom prst="rect">
              <a:avLst/>
            </a:prstGeom>
          </p:spPr>
        </p:pic>
      </p:grpSp>
      <p:grpSp>
        <p:nvGrpSpPr>
          <p:cNvPr id="93" name="object 93" descr=""/>
          <p:cNvGrpSpPr/>
          <p:nvPr/>
        </p:nvGrpSpPr>
        <p:grpSpPr>
          <a:xfrm>
            <a:off x="6400800" y="2632881"/>
            <a:ext cx="1938655" cy="1796414"/>
            <a:chOff x="6400800" y="2632881"/>
            <a:chExt cx="1938655" cy="1796414"/>
          </a:xfrm>
        </p:grpSpPr>
        <p:pic>
          <p:nvPicPr>
            <p:cNvPr id="94" name="object 94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400800" y="3486911"/>
              <a:ext cx="664464" cy="886968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414344" y="2637743"/>
              <a:ext cx="635420" cy="858808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056119" y="3511295"/>
              <a:ext cx="637031" cy="917447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071155" y="2632881"/>
              <a:ext cx="608515" cy="888318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693152" y="3517391"/>
              <a:ext cx="646176" cy="902207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706415" y="2652945"/>
              <a:ext cx="618390" cy="873754"/>
            </a:xfrm>
            <a:prstGeom prst="rect">
              <a:avLst/>
            </a:prstGeom>
          </p:spPr>
        </p:pic>
      </p:grpSp>
      <p:grpSp>
        <p:nvGrpSpPr>
          <p:cNvPr id="100" name="object 100" descr=""/>
          <p:cNvGrpSpPr/>
          <p:nvPr/>
        </p:nvGrpSpPr>
        <p:grpSpPr>
          <a:xfrm>
            <a:off x="2712720" y="3465367"/>
            <a:ext cx="2468880" cy="1677035"/>
            <a:chOff x="2712720" y="3465367"/>
            <a:chExt cx="2468880" cy="1677035"/>
          </a:xfrm>
        </p:grpSpPr>
        <p:pic>
          <p:nvPicPr>
            <p:cNvPr id="101" name="object 101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947160" y="4413503"/>
              <a:ext cx="627888" cy="728472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962753" y="3502714"/>
              <a:ext cx="597687" cy="919001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322320" y="4373879"/>
              <a:ext cx="627888" cy="768096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335911" y="3465367"/>
              <a:ext cx="601024" cy="919002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556760" y="4401311"/>
              <a:ext cx="624839" cy="740664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570778" y="3492689"/>
              <a:ext cx="596358" cy="919000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712720" y="4373879"/>
              <a:ext cx="627887" cy="768096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727153" y="3497021"/>
              <a:ext cx="599288" cy="887323"/>
            </a:xfrm>
            <a:prstGeom prst="rect">
              <a:avLst/>
            </a:prstGeom>
          </p:spPr>
        </p:pic>
      </p:grpSp>
      <p:grpSp>
        <p:nvGrpSpPr>
          <p:cNvPr id="109" name="object 109" descr=""/>
          <p:cNvGrpSpPr/>
          <p:nvPr/>
        </p:nvGrpSpPr>
        <p:grpSpPr>
          <a:xfrm>
            <a:off x="1447800" y="3469101"/>
            <a:ext cx="1277620" cy="1673225"/>
            <a:chOff x="1447800" y="3469101"/>
            <a:chExt cx="1277620" cy="1673225"/>
          </a:xfrm>
        </p:grpSpPr>
        <p:pic>
          <p:nvPicPr>
            <p:cNvPr id="110" name="object 110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447800" y="4376927"/>
              <a:ext cx="643127" cy="765048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463342" y="3469101"/>
              <a:ext cx="612035" cy="916378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078736" y="4376927"/>
              <a:ext cx="646176" cy="765048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091758" y="3487478"/>
              <a:ext cx="619853" cy="898001"/>
            </a:xfrm>
            <a:prstGeom prst="rect">
              <a:avLst/>
            </a:prstGeom>
          </p:spPr>
        </p:pic>
      </p:grpSp>
      <p:grpSp>
        <p:nvGrpSpPr>
          <p:cNvPr id="114" name="object 114" descr=""/>
          <p:cNvGrpSpPr/>
          <p:nvPr/>
        </p:nvGrpSpPr>
        <p:grpSpPr>
          <a:xfrm>
            <a:off x="8330183" y="2666385"/>
            <a:ext cx="637540" cy="2475865"/>
            <a:chOff x="8330183" y="2666385"/>
            <a:chExt cx="637540" cy="2475865"/>
          </a:xfrm>
        </p:grpSpPr>
        <p:pic>
          <p:nvPicPr>
            <p:cNvPr id="115" name="object 115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330183" y="3517391"/>
              <a:ext cx="637031" cy="886968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344200" y="2666385"/>
              <a:ext cx="607487" cy="859626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342375" y="4410455"/>
              <a:ext cx="624840" cy="731520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355332" y="3569080"/>
              <a:ext cx="596357" cy="849991"/>
            </a:xfrm>
            <a:prstGeom prst="rect">
              <a:avLst/>
            </a:prstGeom>
          </p:spPr>
        </p:pic>
      </p:grpSp>
      <p:grpSp>
        <p:nvGrpSpPr>
          <p:cNvPr id="119" name="object 119" descr=""/>
          <p:cNvGrpSpPr/>
          <p:nvPr/>
        </p:nvGrpSpPr>
        <p:grpSpPr>
          <a:xfrm>
            <a:off x="5169408" y="3496957"/>
            <a:ext cx="1243965" cy="1645285"/>
            <a:chOff x="5169408" y="3496957"/>
            <a:chExt cx="1243965" cy="1645285"/>
          </a:xfrm>
        </p:grpSpPr>
        <p:pic>
          <p:nvPicPr>
            <p:cNvPr id="120" name="object 120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169408" y="4407408"/>
              <a:ext cx="624839" cy="734568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182263" y="3496957"/>
              <a:ext cx="596357" cy="919001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791200" y="4413504"/>
              <a:ext cx="621791" cy="728472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805713" y="3530296"/>
              <a:ext cx="591996" cy="891418"/>
            </a:xfrm>
            <a:prstGeom prst="rect">
              <a:avLst/>
            </a:prstGeom>
          </p:spPr>
        </p:pic>
      </p:grpSp>
      <p:grpSp>
        <p:nvGrpSpPr>
          <p:cNvPr id="124" name="object 124" descr=""/>
          <p:cNvGrpSpPr/>
          <p:nvPr/>
        </p:nvGrpSpPr>
        <p:grpSpPr>
          <a:xfrm>
            <a:off x="2712720" y="950332"/>
            <a:ext cx="628015" cy="1607185"/>
            <a:chOff x="2712720" y="950332"/>
            <a:chExt cx="628015" cy="1607185"/>
          </a:xfrm>
        </p:grpSpPr>
        <p:pic>
          <p:nvPicPr>
            <p:cNvPr id="125" name="object 125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712720" y="1734312"/>
              <a:ext cx="627887" cy="822960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728074" y="950332"/>
              <a:ext cx="598366" cy="793687"/>
            </a:xfrm>
            <a:prstGeom prst="rect">
              <a:avLst/>
            </a:prstGeom>
          </p:spPr>
        </p:pic>
      </p:grpSp>
      <p:grpSp>
        <p:nvGrpSpPr>
          <p:cNvPr id="127" name="object 127" descr=""/>
          <p:cNvGrpSpPr/>
          <p:nvPr/>
        </p:nvGrpSpPr>
        <p:grpSpPr>
          <a:xfrm>
            <a:off x="816863" y="3473963"/>
            <a:ext cx="643255" cy="1668145"/>
            <a:chOff x="816863" y="3473963"/>
            <a:chExt cx="643255" cy="1668145"/>
          </a:xfrm>
        </p:grpSpPr>
        <p:pic>
          <p:nvPicPr>
            <p:cNvPr id="128" name="object 128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16863" y="4383023"/>
              <a:ext cx="643128" cy="758952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31320" y="3473963"/>
              <a:ext cx="614943" cy="919001"/>
            </a:xfrm>
            <a:prstGeom prst="rect">
              <a:avLst/>
            </a:prstGeom>
          </p:spPr>
        </p:pic>
      </p:grpSp>
      <p:grpSp>
        <p:nvGrpSpPr>
          <p:cNvPr id="130" name="object 130" descr=""/>
          <p:cNvGrpSpPr/>
          <p:nvPr/>
        </p:nvGrpSpPr>
        <p:grpSpPr>
          <a:xfrm>
            <a:off x="7080504" y="3577632"/>
            <a:ext cx="1274445" cy="1564640"/>
            <a:chOff x="7080504" y="3577632"/>
            <a:chExt cx="1274445" cy="1564640"/>
          </a:xfrm>
        </p:grpSpPr>
        <p:pic>
          <p:nvPicPr>
            <p:cNvPr id="131" name="object 131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7687056" y="4422647"/>
              <a:ext cx="667511" cy="719328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7702691" y="3577632"/>
              <a:ext cx="636249" cy="854446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7080504" y="4422647"/>
              <a:ext cx="603503" cy="719328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093888" y="3577632"/>
              <a:ext cx="574501" cy="854446"/>
            </a:xfrm>
            <a:prstGeom prst="rect">
              <a:avLst/>
            </a:prstGeom>
          </p:spPr>
        </p:pic>
      </p:grpSp>
      <p:grpSp>
        <p:nvGrpSpPr>
          <p:cNvPr id="135" name="object 135" descr=""/>
          <p:cNvGrpSpPr/>
          <p:nvPr/>
        </p:nvGrpSpPr>
        <p:grpSpPr>
          <a:xfrm>
            <a:off x="3337559" y="945917"/>
            <a:ext cx="607060" cy="1654175"/>
            <a:chOff x="3337559" y="945917"/>
            <a:chExt cx="607060" cy="1654175"/>
          </a:xfrm>
        </p:grpSpPr>
        <p:pic>
          <p:nvPicPr>
            <p:cNvPr id="136" name="object 136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337559" y="1752599"/>
              <a:ext cx="606551" cy="847344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352078" y="945917"/>
              <a:ext cx="577697" cy="817412"/>
            </a:xfrm>
            <a:prstGeom prst="rect">
              <a:avLst/>
            </a:prstGeom>
          </p:spPr>
        </p:pic>
      </p:grpSp>
      <p:grpSp>
        <p:nvGrpSpPr>
          <p:cNvPr id="138" name="object 138" descr=""/>
          <p:cNvGrpSpPr/>
          <p:nvPr/>
        </p:nvGrpSpPr>
        <p:grpSpPr>
          <a:xfrm>
            <a:off x="6416040" y="3538234"/>
            <a:ext cx="658495" cy="1604010"/>
            <a:chOff x="6416040" y="3538234"/>
            <a:chExt cx="658495" cy="1604010"/>
          </a:xfrm>
        </p:grpSpPr>
        <p:pic>
          <p:nvPicPr>
            <p:cNvPr id="139" name="object 139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416040" y="4447031"/>
              <a:ext cx="658367" cy="694944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428843" y="3538234"/>
              <a:ext cx="632567" cy="919000"/>
            </a:xfrm>
            <a:prstGeom prst="rect">
              <a:avLst/>
            </a:prstGeom>
          </p:spPr>
        </p:pic>
      </p:grpSp>
      <p:grpSp>
        <p:nvGrpSpPr>
          <p:cNvPr id="141" name="object 141" descr=""/>
          <p:cNvGrpSpPr/>
          <p:nvPr/>
        </p:nvGrpSpPr>
        <p:grpSpPr>
          <a:xfrm>
            <a:off x="8302752" y="1754374"/>
            <a:ext cx="676910" cy="1753870"/>
            <a:chOff x="8302752" y="1754374"/>
            <a:chExt cx="676910" cy="1753870"/>
          </a:xfrm>
        </p:grpSpPr>
        <p:pic>
          <p:nvPicPr>
            <p:cNvPr id="142" name="object 142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302752" y="2612135"/>
              <a:ext cx="676655" cy="896112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8316846" y="1754374"/>
              <a:ext cx="646822" cy="866780"/>
            </a:xfrm>
            <a:prstGeom prst="rect">
              <a:avLst/>
            </a:prstGeom>
          </p:spPr>
        </p:pic>
      </p:grpSp>
      <p:grpSp>
        <p:nvGrpSpPr>
          <p:cNvPr id="144" name="object 144" descr=""/>
          <p:cNvGrpSpPr/>
          <p:nvPr/>
        </p:nvGrpSpPr>
        <p:grpSpPr>
          <a:xfrm>
            <a:off x="3941064" y="1790302"/>
            <a:ext cx="607060" cy="1620520"/>
            <a:chOff x="3941064" y="1790302"/>
            <a:chExt cx="607060" cy="1620520"/>
          </a:xfrm>
        </p:grpSpPr>
        <p:pic>
          <p:nvPicPr>
            <p:cNvPr id="145" name="object 145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3941064" y="2581656"/>
              <a:ext cx="606551" cy="829056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3954259" y="1790302"/>
              <a:ext cx="580172" cy="800293"/>
            </a:xfrm>
            <a:prstGeom prst="rect">
              <a:avLst/>
            </a:prstGeom>
          </p:spPr>
        </p:pic>
      </p:grp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Acknowledgements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Background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722173" y="4885435"/>
            <a:ext cx="6343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1.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Coll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Cardiol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Intv.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2022;15(3):251-</a:t>
            </a:r>
            <a:r>
              <a:rPr dirty="0" sz="1200">
                <a:latin typeface="Calibri"/>
                <a:cs typeface="Calibri"/>
              </a:rPr>
              <a:t>263;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Eur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Heart J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Acute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Cardiovasc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Care.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2017;6(7):659-</a:t>
            </a:r>
            <a:r>
              <a:rPr dirty="0" sz="1200" spc="-20">
                <a:latin typeface="Calibri"/>
                <a:cs typeface="Calibri"/>
              </a:rPr>
              <a:t>665.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20293" y="937259"/>
            <a:ext cx="8131809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Empirical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prescription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post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procedural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anticoagulation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(PPA)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after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primary </a:t>
            </a:r>
            <a:r>
              <a:rPr dirty="0" sz="2000" b="1">
                <a:latin typeface="Calibri"/>
                <a:cs typeface="Calibri"/>
              </a:rPr>
              <a:t>PCI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is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common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worldwide,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with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various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drugs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dosages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0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25"/>
              </a:spcBef>
            </a:pPr>
            <a:r>
              <a:rPr dirty="0" spc="-10"/>
              <a:t>CCC-</a:t>
            </a:r>
            <a:r>
              <a:rPr dirty="0"/>
              <a:t>ACS</a:t>
            </a:r>
            <a:r>
              <a:rPr dirty="0" spc="-10"/>
              <a:t> </a:t>
            </a:r>
            <a:r>
              <a:rPr dirty="0"/>
              <a:t>registry</a:t>
            </a:r>
            <a:r>
              <a:rPr dirty="0" spc="-5"/>
              <a:t> </a:t>
            </a:r>
            <a:r>
              <a:rPr dirty="0" spc="-10"/>
              <a:t>(2014–2019)</a:t>
            </a:r>
            <a:r>
              <a:rPr dirty="0" baseline="25252" sz="1650" spc="-15"/>
              <a:t>1</a:t>
            </a:r>
            <a:endParaRPr baseline="25252" sz="1650"/>
          </a:p>
          <a:p>
            <a:pPr marL="256540" indent="-177165">
              <a:lnSpc>
                <a:spcPct val="100000"/>
              </a:lnSpc>
              <a:spcBef>
                <a:spcPts val="965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256540" algn="l"/>
              </a:tabLst>
            </a:pPr>
            <a:r>
              <a:rPr dirty="0" sz="1400" b="0">
                <a:latin typeface="Calibri"/>
                <a:cs typeface="Calibri"/>
              </a:rPr>
              <a:t>159</a:t>
            </a:r>
            <a:r>
              <a:rPr dirty="0" sz="1400" spc="-1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tertiary</a:t>
            </a:r>
            <a:r>
              <a:rPr dirty="0" sz="1400" spc="-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and</a:t>
            </a:r>
            <a:r>
              <a:rPr dirty="0" sz="1400" spc="-1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82</a:t>
            </a:r>
            <a:r>
              <a:rPr dirty="0" sz="1400" spc="-1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secondary</a:t>
            </a:r>
            <a:r>
              <a:rPr dirty="0" sz="1400" spc="-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hospitals</a:t>
            </a:r>
            <a:r>
              <a:rPr dirty="0" sz="1400" spc="-1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in</a:t>
            </a:r>
            <a:r>
              <a:rPr dirty="0" sz="1400" spc="-10" b="0">
                <a:latin typeface="Calibri"/>
                <a:cs typeface="Calibri"/>
              </a:rPr>
              <a:t> </a:t>
            </a:r>
            <a:r>
              <a:rPr dirty="0" sz="1400" spc="-20" b="0">
                <a:latin typeface="Calibri"/>
                <a:cs typeface="Calibri"/>
              </a:rPr>
              <a:t>China</a:t>
            </a:r>
            <a:endParaRPr sz="1400">
              <a:latin typeface="Calibri"/>
              <a:cs typeface="Calibri"/>
            </a:endParaRPr>
          </a:p>
          <a:p>
            <a:pPr marL="257175" marR="115570" indent="-177800">
              <a:lnSpc>
                <a:spcPct val="118600"/>
              </a:lnSpc>
              <a:spcBef>
                <a:spcPts val="625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257175" algn="l"/>
              </a:tabLst>
            </a:pPr>
            <a:r>
              <a:rPr dirty="0" sz="1400" b="0">
                <a:latin typeface="Calibri"/>
                <a:cs typeface="Calibri"/>
              </a:rPr>
              <a:t>34,826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STEMI</a:t>
            </a:r>
            <a:r>
              <a:rPr dirty="0" sz="1400" spc="-1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patients</a:t>
            </a:r>
            <a:r>
              <a:rPr dirty="0" sz="1400" spc="-1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with</a:t>
            </a:r>
            <a:r>
              <a:rPr dirty="0" sz="1400" spc="-1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primary</a:t>
            </a:r>
            <a:r>
              <a:rPr dirty="0" sz="1400" spc="-1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PCI,</a:t>
            </a:r>
            <a:r>
              <a:rPr dirty="0" sz="1400" spc="-10" b="0"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C00000"/>
                </a:solidFill>
              </a:rPr>
              <a:t>75.4% </a:t>
            </a:r>
            <a:r>
              <a:rPr dirty="0" sz="1400">
                <a:solidFill>
                  <a:srgbClr val="C00000"/>
                </a:solidFill>
              </a:rPr>
              <a:t>were</a:t>
            </a:r>
            <a:r>
              <a:rPr dirty="0" sz="1400" spc="-45">
                <a:solidFill>
                  <a:srgbClr val="C00000"/>
                </a:solidFill>
              </a:rPr>
              <a:t> </a:t>
            </a:r>
            <a:r>
              <a:rPr dirty="0" sz="1400">
                <a:solidFill>
                  <a:srgbClr val="C00000"/>
                </a:solidFill>
              </a:rPr>
              <a:t>treated</a:t>
            </a:r>
            <a:r>
              <a:rPr dirty="0" sz="1400" spc="-40">
                <a:solidFill>
                  <a:srgbClr val="C00000"/>
                </a:solidFill>
              </a:rPr>
              <a:t> </a:t>
            </a:r>
            <a:r>
              <a:rPr dirty="0" sz="1400">
                <a:solidFill>
                  <a:srgbClr val="C00000"/>
                </a:solidFill>
              </a:rPr>
              <a:t>with</a:t>
            </a:r>
            <a:r>
              <a:rPr dirty="0" sz="1400" spc="-40">
                <a:solidFill>
                  <a:srgbClr val="C00000"/>
                </a:solidFill>
              </a:rPr>
              <a:t> </a:t>
            </a:r>
            <a:r>
              <a:rPr dirty="0" sz="1400" spc="-25">
                <a:solidFill>
                  <a:srgbClr val="C00000"/>
                </a:solidFill>
              </a:rPr>
              <a:t>PPA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16673" y="1737732"/>
            <a:ext cx="4115435" cy="152336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dirty="0" sz="1600" spc="-10" b="1">
                <a:latin typeface="Calibri"/>
                <a:cs typeface="Calibri"/>
              </a:rPr>
              <a:t>HORIZONS-</a:t>
            </a:r>
            <a:r>
              <a:rPr dirty="0" sz="1600" b="1">
                <a:latin typeface="Calibri"/>
                <a:cs typeface="Calibri"/>
              </a:rPr>
              <a:t>AMI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and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EUROMAX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pooled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analysis</a:t>
            </a:r>
            <a:r>
              <a:rPr dirty="0" baseline="25252" sz="1650" spc="-15" b="1">
                <a:latin typeface="Calibri"/>
                <a:cs typeface="Calibri"/>
              </a:rPr>
              <a:t>2</a:t>
            </a:r>
            <a:endParaRPr baseline="25252" sz="1650">
              <a:latin typeface="Calibri"/>
              <a:cs typeface="Calibri"/>
            </a:endParaRPr>
          </a:p>
          <a:p>
            <a:pPr marL="395605" marR="287655" indent="-177800">
              <a:lnSpc>
                <a:spcPct val="118600"/>
              </a:lnSpc>
              <a:spcBef>
                <a:spcPts val="464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395605" algn="l"/>
              </a:tabLst>
            </a:pPr>
            <a:r>
              <a:rPr dirty="0" sz="1400" spc="-10">
                <a:latin typeface="Calibri"/>
                <a:cs typeface="Calibri"/>
              </a:rPr>
              <a:t>HORIZONS-</a:t>
            </a:r>
            <a:r>
              <a:rPr dirty="0" sz="1400">
                <a:latin typeface="Calibri"/>
                <a:cs typeface="Calibri"/>
              </a:rPr>
              <a:t>AMI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123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centres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11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countries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 </a:t>
            </a:r>
            <a:r>
              <a:rPr dirty="0" sz="1400">
                <a:latin typeface="Calibri"/>
                <a:cs typeface="Calibri"/>
              </a:rPr>
              <a:t>EUROMAX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65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sites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9</a:t>
            </a:r>
            <a:r>
              <a:rPr dirty="0" sz="1400" spc="-10">
                <a:latin typeface="Calibri"/>
                <a:cs typeface="Calibri"/>
              </a:rPr>
              <a:t> countries</a:t>
            </a:r>
            <a:endParaRPr sz="1400">
              <a:latin typeface="Calibri"/>
              <a:cs typeface="Calibri"/>
            </a:endParaRPr>
          </a:p>
          <a:p>
            <a:pPr marL="395605" marR="389890" indent="-177800">
              <a:lnSpc>
                <a:spcPct val="118600"/>
              </a:lnSpc>
              <a:spcBef>
                <a:spcPts val="720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395605" algn="l"/>
              </a:tabLst>
            </a:pPr>
            <a:r>
              <a:rPr dirty="0" sz="1400">
                <a:latin typeface="Calibri"/>
                <a:cs typeface="Calibri"/>
              </a:rPr>
              <a:t>Among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5239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patients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primary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PCI,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Calibri"/>
                <a:cs typeface="Calibri"/>
              </a:rPr>
              <a:t>41.1% 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received</a:t>
            </a:r>
            <a:r>
              <a:rPr dirty="0" sz="14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C00000"/>
                </a:solidFill>
                <a:latin typeface="Calibri"/>
                <a:cs typeface="Calibri"/>
              </a:rPr>
              <a:t>PPA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9917" y="2958779"/>
            <a:ext cx="1530035" cy="882426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5617645" y="3066139"/>
            <a:ext cx="3184525" cy="820419"/>
            <a:chOff x="5617645" y="3066139"/>
            <a:chExt cx="3184525" cy="820419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7645" y="3178653"/>
              <a:ext cx="1899424" cy="70788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4328" y="3066139"/>
              <a:ext cx="1277819" cy="795045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02590" y="3942588"/>
            <a:ext cx="835787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Current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ESC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AHA/ACC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guidelines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not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provide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recommendations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for </a:t>
            </a:r>
            <a:r>
              <a:rPr dirty="0" sz="2000" spc="-25" b="1">
                <a:latin typeface="Calibri"/>
                <a:cs typeface="Calibri"/>
              </a:rPr>
              <a:t>PPA </a:t>
            </a:r>
            <a:r>
              <a:rPr dirty="0" sz="2000" b="1">
                <a:latin typeface="Calibri"/>
                <a:cs typeface="Calibri"/>
              </a:rPr>
              <a:t>after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primary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PCI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patients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with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STEMI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10"/>
              <a:t> Objectives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02590" y="943356"/>
            <a:ext cx="8134350" cy="3361054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515"/>
              </a:spcBef>
              <a:buClr>
                <a:srgbClr val="C00000"/>
              </a:buClr>
              <a:buFont typeface="Arial"/>
              <a:buChar char="•"/>
              <a:tabLst>
                <a:tab pos="281940" algn="l"/>
              </a:tabLst>
            </a:pPr>
            <a:r>
              <a:rPr dirty="0" sz="2400" b="1">
                <a:latin typeface="Calibri"/>
                <a:cs typeface="Calibri"/>
              </a:rPr>
              <a:t>Primary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efficacy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objective</a:t>
            </a:r>
            <a:endParaRPr sz="2400">
              <a:latin typeface="Calibri"/>
              <a:cs typeface="Calibri"/>
            </a:endParaRPr>
          </a:p>
          <a:p>
            <a:pPr marL="282575" marR="5080">
              <a:lnSpc>
                <a:spcPts val="2590"/>
              </a:lnSpc>
              <a:spcBef>
                <a:spcPts val="40"/>
              </a:spcBef>
            </a:pPr>
            <a:r>
              <a:rPr dirty="0" sz="1800" spc="-60">
                <a:latin typeface="Calibri"/>
                <a:cs typeface="Calibri"/>
              </a:rPr>
              <a:t>To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demonstrate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superiority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PPA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versus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placebo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prevent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ischemic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event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through </a:t>
            </a:r>
            <a:r>
              <a:rPr dirty="0" sz="1800">
                <a:latin typeface="Calibri"/>
                <a:cs typeface="Calibri"/>
              </a:rPr>
              <a:t>30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days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randomization</a:t>
            </a:r>
            <a:endParaRPr sz="18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585"/>
              </a:spcBef>
              <a:buClr>
                <a:srgbClr val="C00000"/>
              </a:buClr>
              <a:buFont typeface="Arial"/>
              <a:buChar char="•"/>
              <a:tabLst>
                <a:tab pos="281940" algn="l"/>
              </a:tabLst>
            </a:pPr>
            <a:r>
              <a:rPr dirty="0" sz="2400" b="1">
                <a:latin typeface="Calibri"/>
                <a:cs typeface="Calibri"/>
              </a:rPr>
              <a:t>Secondary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exploratory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objective</a:t>
            </a:r>
            <a:endParaRPr sz="2400">
              <a:latin typeface="Calibri"/>
              <a:cs typeface="Calibri"/>
            </a:endParaRPr>
          </a:p>
          <a:p>
            <a:pPr marL="282575" marR="34925">
              <a:lnSpc>
                <a:spcPts val="2590"/>
              </a:lnSpc>
              <a:spcBef>
                <a:spcPts val="65"/>
              </a:spcBef>
            </a:pPr>
            <a:r>
              <a:rPr dirty="0" sz="1800" spc="-60">
                <a:latin typeface="Calibri"/>
                <a:cs typeface="Calibri"/>
              </a:rPr>
              <a:t>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evaluate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consistency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global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primary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result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across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three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anticoagulation </a:t>
            </a:r>
            <a:r>
              <a:rPr dirty="0" sz="1800">
                <a:latin typeface="Calibri"/>
                <a:cs typeface="Calibri"/>
              </a:rPr>
              <a:t>regimen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(enoxaparin,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UFH,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bivalirudin)</a:t>
            </a:r>
            <a:endParaRPr sz="1800">
              <a:latin typeface="Calibri"/>
              <a:cs typeface="Calibri"/>
            </a:endParaRPr>
          </a:p>
          <a:p>
            <a:pPr marL="283845" indent="-271145">
              <a:lnSpc>
                <a:spcPct val="100000"/>
              </a:lnSpc>
              <a:spcBef>
                <a:spcPts val="875"/>
              </a:spcBef>
              <a:buClr>
                <a:srgbClr val="C00000"/>
              </a:buClr>
              <a:buFont typeface="Arial"/>
              <a:buChar char="•"/>
              <a:tabLst>
                <a:tab pos="283845" algn="l"/>
              </a:tabLst>
            </a:pPr>
            <a:r>
              <a:rPr dirty="0" sz="2400" b="1">
                <a:latin typeface="Calibri"/>
                <a:cs typeface="Calibri"/>
              </a:rPr>
              <a:t>Safety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objective</a:t>
            </a:r>
            <a:endParaRPr sz="2400">
              <a:latin typeface="Calibri"/>
              <a:cs typeface="Calibri"/>
            </a:endParaRPr>
          </a:p>
          <a:p>
            <a:pPr marL="282575" marR="76835">
              <a:lnSpc>
                <a:spcPct val="120000"/>
              </a:lnSpc>
              <a:spcBef>
                <a:spcPts val="100"/>
              </a:spcBef>
            </a:pPr>
            <a:r>
              <a:rPr dirty="0" sz="1800" spc="-60">
                <a:latin typeface="Calibri"/>
                <a:cs typeface="Calibri"/>
              </a:rPr>
              <a:t>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evaluate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major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bleeding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(Bleeding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Academic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Research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Consortium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[BARC]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5)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10"/>
              <a:t> Design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07720" y="4504944"/>
            <a:ext cx="5456555" cy="591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9209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*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Each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center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will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use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only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one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anticoagulant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in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all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patients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randomized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at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this</a:t>
            </a:r>
            <a:r>
              <a:rPr dirty="0" sz="1100" spc="-10" b="1">
                <a:latin typeface="Calibri"/>
                <a:cs typeface="Calibri"/>
              </a:rPr>
              <a:t> center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200" spc="-10">
                <a:latin typeface="Calibri"/>
                <a:cs typeface="Calibri"/>
              </a:rPr>
              <a:t>Yan </a:t>
            </a:r>
            <a:r>
              <a:rPr dirty="0" sz="1200" spc="-70">
                <a:latin typeface="Calibri"/>
                <a:cs typeface="Calibri"/>
              </a:rPr>
              <a:t>Y.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et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Heart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2020;227:19-</a:t>
            </a:r>
            <a:r>
              <a:rPr dirty="0" sz="1200">
                <a:latin typeface="Calibri"/>
                <a:cs typeface="Calibri"/>
              </a:rPr>
              <a:t>30;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RIGHT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ClinicalTrials.gov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number,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NCT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03664180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60498" y="1718590"/>
            <a:ext cx="496570" cy="209804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400" b="1">
                <a:latin typeface="Calibri"/>
                <a:cs typeface="Calibri"/>
              </a:rPr>
              <a:t>Primary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endpoint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at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30</a:t>
            </a:r>
            <a:r>
              <a:rPr dirty="0" sz="1400" spc="-20" b="1">
                <a:latin typeface="Calibri"/>
                <a:cs typeface="Calibri"/>
              </a:rPr>
              <a:t> days</a:t>
            </a:r>
            <a:endParaRPr sz="1400">
              <a:latin typeface="Calibri"/>
              <a:cs typeface="Calibri"/>
            </a:endParaRPr>
          </a:p>
          <a:p>
            <a:pPr algn="ctr" marL="36830">
              <a:lnSpc>
                <a:spcPct val="100000"/>
              </a:lnSpc>
              <a:spcBef>
                <a:spcPts val="320"/>
              </a:spcBef>
            </a:pPr>
            <a:r>
              <a:rPr dirty="0" sz="1400" b="1">
                <a:latin typeface="Calibri"/>
                <a:cs typeface="Calibri"/>
              </a:rPr>
              <a:t>Final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follow-</a:t>
            </a:r>
            <a:r>
              <a:rPr dirty="0" sz="1400" b="1">
                <a:latin typeface="Calibri"/>
                <a:cs typeface="Calibri"/>
              </a:rPr>
              <a:t>up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for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1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year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7935" y="3090672"/>
            <a:ext cx="1932432" cy="72237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649304" y="3162300"/>
            <a:ext cx="1176020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448309">
              <a:lnSpc>
                <a:spcPct val="101400"/>
              </a:lnSpc>
              <a:spcBef>
                <a:spcPts val="75"/>
              </a:spcBef>
            </a:pPr>
            <a:r>
              <a:rPr dirty="0" sz="1400" spc="-25" b="1">
                <a:latin typeface="Calibri"/>
                <a:cs typeface="Calibri"/>
              </a:rPr>
              <a:t>No </a:t>
            </a:r>
            <a:r>
              <a:rPr dirty="0" sz="1400" spc="-10" b="1">
                <a:latin typeface="Calibri"/>
                <a:cs typeface="Calibri"/>
              </a:rPr>
              <a:t>anticoagulation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7935" y="1411224"/>
            <a:ext cx="1932432" cy="74371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604854" y="1507235"/>
            <a:ext cx="12642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288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Prolonged anticoagulation*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95071" y="1648967"/>
            <a:ext cx="2997835" cy="1950720"/>
            <a:chOff x="195071" y="1648967"/>
            <a:chExt cx="2997835" cy="1950720"/>
          </a:xfrm>
        </p:grpSpPr>
        <p:sp>
          <p:nvSpPr>
            <p:cNvPr id="11" name="object 11" descr=""/>
            <p:cNvSpPr/>
            <p:nvPr/>
          </p:nvSpPr>
          <p:spPr>
            <a:xfrm>
              <a:off x="2729655" y="2377486"/>
              <a:ext cx="450850" cy="438150"/>
            </a:xfrm>
            <a:custGeom>
              <a:avLst/>
              <a:gdLst/>
              <a:ahLst/>
              <a:cxnLst/>
              <a:rect l="l" t="t" r="r" b="b"/>
              <a:pathLst>
                <a:path w="450850" h="438150">
                  <a:moveTo>
                    <a:pt x="225135" y="0"/>
                  </a:moveTo>
                  <a:lnTo>
                    <a:pt x="179762" y="4446"/>
                  </a:lnTo>
                  <a:lnTo>
                    <a:pt x="137502" y="17197"/>
                  </a:lnTo>
                  <a:lnTo>
                    <a:pt x="99259" y="37374"/>
                  </a:lnTo>
                  <a:lnTo>
                    <a:pt x="65940" y="64096"/>
                  </a:lnTo>
                  <a:lnTo>
                    <a:pt x="38449" y="96484"/>
                  </a:lnTo>
                  <a:lnTo>
                    <a:pt x="17692" y="133657"/>
                  </a:lnTo>
                  <a:lnTo>
                    <a:pt x="4573" y="174735"/>
                  </a:lnTo>
                  <a:lnTo>
                    <a:pt x="0" y="218838"/>
                  </a:lnTo>
                  <a:lnTo>
                    <a:pt x="4573" y="262942"/>
                  </a:lnTo>
                  <a:lnTo>
                    <a:pt x="17692" y="304020"/>
                  </a:lnTo>
                  <a:lnTo>
                    <a:pt x="38449" y="341193"/>
                  </a:lnTo>
                  <a:lnTo>
                    <a:pt x="65940" y="373580"/>
                  </a:lnTo>
                  <a:lnTo>
                    <a:pt x="99259" y="400303"/>
                  </a:lnTo>
                  <a:lnTo>
                    <a:pt x="137502" y="420480"/>
                  </a:lnTo>
                  <a:lnTo>
                    <a:pt x="179762" y="433231"/>
                  </a:lnTo>
                  <a:lnTo>
                    <a:pt x="225135" y="437677"/>
                  </a:lnTo>
                  <a:lnTo>
                    <a:pt x="270508" y="433231"/>
                  </a:lnTo>
                  <a:lnTo>
                    <a:pt x="312768" y="420480"/>
                  </a:lnTo>
                  <a:lnTo>
                    <a:pt x="351011" y="400303"/>
                  </a:lnTo>
                  <a:lnTo>
                    <a:pt x="384331" y="373580"/>
                  </a:lnTo>
                  <a:lnTo>
                    <a:pt x="411822" y="341193"/>
                  </a:lnTo>
                  <a:lnTo>
                    <a:pt x="432579" y="304020"/>
                  </a:lnTo>
                  <a:lnTo>
                    <a:pt x="445698" y="262942"/>
                  </a:lnTo>
                  <a:lnTo>
                    <a:pt x="450272" y="218838"/>
                  </a:lnTo>
                  <a:lnTo>
                    <a:pt x="445698" y="174735"/>
                  </a:lnTo>
                  <a:lnTo>
                    <a:pt x="432579" y="133657"/>
                  </a:lnTo>
                  <a:lnTo>
                    <a:pt x="411822" y="96484"/>
                  </a:lnTo>
                  <a:lnTo>
                    <a:pt x="384331" y="64096"/>
                  </a:lnTo>
                  <a:lnTo>
                    <a:pt x="351011" y="37374"/>
                  </a:lnTo>
                  <a:lnTo>
                    <a:pt x="312768" y="17197"/>
                  </a:lnTo>
                  <a:lnTo>
                    <a:pt x="270508" y="4446"/>
                  </a:lnTo>
                  <a:lnTo>
                    <a:pt x="2251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29655" y="2377486"/>
              <a:ext cx="450850" cy="438150"/>
            </a:xfrm>
            <a:custGeom>
              <a:avLst/>
              <a:gdLst/>
              <a:ahLst/>
              <a:cxnLst/>
              <a:rect l="l" t="t" r="r" b="b"/>
              <a:pathLst>
                <a:path w="450850" h="438150">
                  <a:moveTo>
                    <a:pt x="0" y="218838"/>
                  </a:moveTo>
                  <a:lnTo>
                    <a:pt x="4573" y="174734"/>
                  </a:lnTo>
                  <a:lnTo>
                    <a:pt x="17692" y="133656"/>
                  </a:lnTo>
                  <a:lnTo>
                    <a:pt x="38449" y="96483"/>
                  </a:lnTo>
                  <a:lnTo>
                    <a:pt x="65940" y="64096"/>
                  </a:lnTo>
                  <a:lnTo>
                    <a:pt x="99260" y="37374"/>
                  </a:lnTo>
                  <a:lnTo>
                    <a:pt x="137503" y="17197"/>
                  </a:lnTo>
                  <a:lnTo>
                    <a:pt x="179763" y="4446"/>
                  </a:lnTo>
                  <a:lnTo>
                    <a:pt x="225136" y="0"/>
                  </a:lnTo>
                  <a:lnTo>
                    <a:pt x="270509" y="4446"/>
                  </a:lnTo>
                  <a:lnTo>
                    <a:pt x="312769" y="17197"/>
                  </a:lnTo>
                  <a:lnTo>
                    <a:pt x="351012" y="37374"/>
                  </a:lnTo>
                  <a:lnTo>
                    <a:pt x="384332" y="64096"/>
                  </a:lnTo>
                  <a:lnTo>
                    <a:pt x="411823" y="96483"/>
                  </a:lnTo>
                  <a:lnTo>
                    <a:pt x="432580" y="133656"/>
                  </a:lnTo>
                  <a:lnTo>
                    <a:pt x="445699" y="174734"/>
                  </a:lnTo>
                  <a:lnTo>
                    <a:pt x="450273" y="218838"/>
                  </a:lnTo>
                  <a:lnTo>
                    <a:pt x="445699" y="262942"/>
                  </a:lnTo>
                  <a:lnTo>
                    <a:pt x="432580" y="304020"/>
                  </a:lnTo>
                  <a:lnTo>
                    <a:pt x="411823" y="341193"/>
                  </a:lnTo>
                  <a:lnTo>
                    <a:pt x="384332" y="373580"/>
                  </a:lnTo>
                  <a:lnTo>
                    <a:pt x="351012" y="400302"/>
                  </a:lnTo>
                  <a:lnTo>
                    <a:pt x="312769" y="420479"/>
                  </a:lnTo>
                  <a:lnTo>
                    <a:pt x="270509" y="433230"/>
                  </a:lnTo>
                  <a:lnTo>
                    <a:pt x="225136" y="437677"/>
                  </a:lnTo>
                  <a:lnTo>
                    <a:pt x="179763" y="433230"/>
                  </a:lnTo>
                  <a:lnTo>
                    <a:pt x="137503" y="420479"/>
                  </a:lnTo>
                  <a:lnTo>
                    <a:pt x="99260" y="400302"/>
                  </a:lnTo>
                  <a:lnTo>
                    <a:pt x="65940" y="373580"/>
                  </a:lnTo>
                  <a:lnTo>
                    <a:pt x="38449" y="341193"/>
                  </a:lnTo>
                  <a:lnTo>
                    <a:pt x="17692" y="304020"/>
                  </a:lnTo>
                  <a:lnTo>
                    <a:pt x="4573" y="262942"/>
                  </a:lnTo>
                  <a:lnTo>
                    <a:pt x="0" y="21883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071" y="1648967"/>
              <a:ext cx="1505712" cy="1950719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433300" y="1930907"/>
            <a:ext cx="2650490" cy="13055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71120" marR="1737995" indent="96520">
              <a:lnSpc>
                <a:spcPct val="101400"/>
              </a:lnSpc>
              <a:spcBef>
                <a:spcPts val="75"/>
              </a:spcBef>
            </a:pPr>
            <a:r>
              <a:rPr dirty="0" sz="1400" spc="-10" b="1">
                <a:latin typeface="Calibri"/>
                <a:cs typeface="Calibri"/>
              </a:rPr>
              <a:t>Patients </a:t>
            </a:r>
            <a:r>
              <a:rPr dirty="0" sz="1400" b="1">
                <a:latin typeface="Calibri"/>
                <a:cs typeface="Calibri"/>
              </a:rPr>
              <a:t>with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STEMI</a:t>
            </a:r>
            <a:endParaRPr sz="14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  <a:spcBef>
                <a:spcPts val="25"/>
              </a:spcBef>
              <a:tabLst>
                <a:tab pos="1183005" algn="l"/>
                <a:tab pos="2296160" algn="l"/>
                <a:tab pos="2466340" algn="l"/>
              </a:tabLst>
            </a:pPr>
            <a:r>
              <a:rPr dirty="0" sz="1400" spc="-10" b="1">
                <a:latin typeface="Calibri"/>
                <a:cs typeface="Calibri"/>
              </a:rPr>
              <a:t>undergoing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u="heavy" sz="1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ts val="1645"/>
              </a:lnSpc>
              <a:tabLst>
                <a:tab pos="2415540" algn="l"/>
              </a:tabLst>
            </a:pPr>
            <a:r>
              <a:rPr dirty="0" sz="1400" b="1">
                <a:latin typeface="Calibri"/>
                <a:cs typeface="Calibri"/>
              </a:rPr>
              <a:t>primary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PCI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baseline="16203" sz="1800" spc="-37" b="1">
                <a:solidFill>
                  <a:srgbClr val="FFFFFF"/>
                </a:solidFill>
                <a:latin typeface="Calibri"/>
                <a:cs typeface="Calibri"/>
              </a:rPr>
              <a:t>1:1</a:t>
            </a:r>
            <a:endParaRPr baseline="16203" sz="1800">
              <a:latin typeface="Calibri"/>
              <a:cs typeface="Calibri"/>
            </a:endParaRPr>
          </a:p>
          <a:p>
            <a:pPr marL="92075" marR="1758950" indent="228600">
              <a:lnSpc>
                <a:spcPts val="1700"/>
              </a:lnSpc>
              <a:spcBef>
                <a:spcPts val="5"/>
              </a:spcBef>
            </a:pPr>
            <a:r>
              <a:rPr dirty="0" sz="1400" spc="-20" b="1">
                <a:latin typeface="Calibri"/>
                <a:cs typeface="Calibri"/>
              </a:rPr>
              <a:t>with </a:t>
            </a:r>
            <a:r>
              <a:rPr dirty="0" sz="1400" spc="-10" b="1">
                <a:latin typeface="Calibri"/>
                <a:cs typeface="Calibri"/>
              </a:rPr>
              <a:t>bivalirudin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48181" y="3716020"/>
            <a:ext cx="6711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Calibri"/>
                <a:cs typeface="Calibri"/>
              </a:rPr>
              <a:t>N≈2856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592808" y="3670503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592808" y="3803853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592808" y="3937203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592808" y="4070553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592808" y="4203903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592808" y="4337253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2945257" y="3748620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2945257" y="3881970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2945257" y="4015320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2945257" y="4148670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2945257" y="4282020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2945257" y="4415370"/>
            <a:ext cx="19050" cy="29209"/>
          </a:xfrm>
          <a:custGeom>
            <a:avLst/>
            <a:gdLst/>
            <a:ahLst/>
            <a:cxnLst/>
            <a:rect l="l" t="t" r="r" b="b"/>
            <a:pathLst>
              <a:path w="19050" h="29210">
                <a:moveTo>
                  <a:pt x="6350" y="0"/>
                </a:moveTo>
                <a:lnTo>
                  <a:pt x="0" y="0"/>
                </a:lnTo>
                <a:lnTo>
                  <a:pt x="0" y="28587"/>
                </a:lnTo>
                <a:lnTo>
                  <a:pt x="6350" y="28587"/>
                </a:lnTo>
                <a:lnTo>
                  <a:pt x="6350" y="0"/>
                </a:lnTo>
                <a:close/>
              </a:path>
              <a:path w="19050" h="29210">
                <a:moveTo>
                  <a:pt x="19050" y="0"/>
                </a:moveTo>
                <a:lnTo>
                  <a:pt x="12700" y="0"/>
                </a:lnTo>
                <a:lnTo>
                  <a:pt x="12700" y="28587"/>
                </a:lnTo>
                <a:lnTo>
                  <a:pt x="19050" y="28587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7973250" y="9253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7973250" y="10587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7973250" y="14587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7973250" y="15921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7973250" y="19921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7973250" y="21255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7973250" y="25255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7973250" y="26589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7973250" y="27922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7973250" y="29256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7973250" y="30589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7973250" y="31923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7973250" y="35923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7973250" y="37257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7973250" y="38590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7973250" y="39924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7973250" y="41257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7973250" y="42591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7973250" y="4392472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6350" y="0"/>
                </a:moveTo>
                <a:lnTo>
                  <a:pt x="0" y="0"/>
                </a:lnTo>
                <a:lnTo>
                  <a:pt x="0" y="51485"/>
                </a:lnTo>
                <a:lnTo>
                  <a:pt x="6350" y="51485"/>
                </a:lnTo>
                <a:lnTo>
                  <a:pt x="6350" y="0"/>
                </a:lnTo>
                <a:close/>
              </a:path>
              <a:path w="19050" h="52070">
                <a:moveTo>
                  <a:pt x="19050" y="0"/>
                </a:moveTo>
                <a:lnTo>
                  <a:pt x="12700" y="0"/>
                </a:lnTo>
                <a:lnTo>
                  <a:pt x="12700" y="51485"/>
                </a:lnTo>
                <a:lnTo>
                  <a:pt x="19050" y="51485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7" name="object 47" descr=""/>
          <p:cNvGrpSpPr/>
          <p:nvPr/>
        </p:nvGrpSpPr>
        <p:grpSpPr>
          <a:xfrm>
            <a:off x="1575816" y="1192066"/>
            <a:ext cx="6416675" cy="2499995"/>
            <a:chOff x="1575816" y="1192066"/>
            <a:chExt cx="6416675" cy="2499995"/>
          </a:xfrm>
        </p:grpSpPr>
        <p:pic>
          <p:nvPicPr>
            <p:cNvPr id="48" name="object 4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5816" y="2566416"/>
              <a:ext cx="1203960" cy="100583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1592808" y="2815170"/>
              <a:ext cx="1371600" cy="876300"/>
            </a:xfrm>
            <a:custGeom>
              <a:avLst/>
              <a:gdLst/>
              <a:ahLst/>
              <a:cxnLst/>
              <a:rect l="l" t="t" r="r" b="b"/>
              <a:pathLst>
                <a:path w="1371600" h="876300">
                  <a:moveTo>
                    <a:pt x="6350" y="721982"/>
                  </a:moveTo>
                  <a:lnTo>
                    <a:pt x="0" y="721982"/>
                  </a:lnTo>
                  <a:lnTo>
                    <a:pt x="0" y="798182"/>
                  </a:lnTo>
                  <a:lnTo>
                    <a:pt x="6350" y="798182"/>
                  </a:lnTo>
                  <a:lnTo>
                    <a:pt x="6350" y="721982"/>
                  </a:lnTo>
                  <a:close/>
                </a:path>
                <a:path w="1371600" h="876300">
                  <a:moveTo>
                    <a:pt x="6350" y="588632"/>
                  </a:moveTo>
                  <a:lnTo>
                    <a:pt x="0" y="588632"/>
                  </a:lnTo>
                  <a:lnTo>
                    <a:pt x="0" y="664832"/>
                  </a:lnTo>
                  <a:lnTo>
                    <a:pt x="6350" y="664832"/>
                  </a:lnTo>
                  <a:lnTo>
                    <a:pt x="6350" y="588632"/>
                  </a:lnTo>
                  <a:close/>
                </a:path>
                <a:path w="1371600" h="876300">
                  <a:moveTo>
                    <a:pt x="6350" y="455282"/>
                  </a:moveTo>
                  <a:lnTo>
                    <a:pt x="0" y="455282"/>
                  </a:lnTo>
                  <a:lnTo>
                    <a:pt x="0" y="531482"/>
                  </a:lnTo>
                  <a:lnTo>
                    <a:pt x="6350" y="531482"/>
                  </a:lnTo>
                  <a:lnTo>
                    <a:pt x="6350" y="455282"/>
                  </a:lnTo>
                  <a:close/>
                </a:path>
                <a:path w="1371600" h="876300">
                  <a:moveTo>
                    <a:pt x="19050" y="721982"/>
                  </a:moveTo>
                  <a:lnTo>
                    <a:pt x="12700" y="721982"/>
                  </a:lnTo>
                  <a:lnTo>
                    <a:pt x="12700" y="798182"/>
                  </a:lnTo>
                  <a:lnTo>
                    <a:pt x="19050" y="798182"/>
                  </a:lnTo>
                  <a:lnTo>
                    <a:pt x="19050" y="721982"/>
                  </a:lnTo>
                  <a:close/>
                </a:path>
                <a:path w="1371600" h="876300">
                  <a:moveTo>
                    <a:pt x="19050" y="588632"/>
                  </a:moveTo>
                  <a:lnTo>
                    <a:pt x="12700" y="588632"/>
                  </a:lnTo>
                  <a:lnTo>
                    <a:pt x="12700" y="664832"/>
                  </a:lnTo>
                  <a:lnTo>
                    <a:pt x="19050" y="664832"/>
                  </a:lnTo>
                  <a:lnTo>
                    <a:pt x="19050" y="588632"/>
                  </a:lnTo>
                  <a:close/>
                </a:path>
                <a:path w="1371600" h="876300">
                  <a:moveTo>
                    <a:pt x="19050" y="455282"/>
                  </a:moveTo>
                  <a:lnTo>
                    <a:pt x="12700" y="455282"/>
                  </a:lnTo>
                  <a:lnTo>
                    <a:pt x="12700" y="531482"/>
                  </a:lnTo>
                  <a:lnTo>
                    <a:pt x="19050" y="531482"/>
                  </a:lnTo>
                  <a:lnTo>
                    <a:pt x="19050" y="455282"/>
                  </a:lnTo>
                  <a:close/>
                </a:path>
                <a:path w="1371600" h="876300">
                  <a:moveTo>
                    <a:pt x="1358798" y="800100"/>
                  </a:moveTo>
                  <a:lnTo>
                    <a:pt x="1352448" y="800100"/>
                  </a:lnTo>
                  <a:lnTo>
                    <a:pt x="1352448" y="876300"/>
                  </a:lnTo>
                  <a:lnTo>
                    <a:pt x="1358798" y="876300"/>
                  </a:lnTo>
                  <a:lnTo>
                    <a:pt x="1358798" y="800100"/>
                  </a:lnTo>
                  <a:close/>
                </a:path>
                <a:path w="1371600" h="876300">
                  <a:moveTo>
                    <a:pt x="1358798" y="666750"/>
                  </a:moveTo>
                  <a:lnTo>
                    <a:pt x="1352448" y="666750"/>
                  </a:lnTo>
                  <a:lnTo>
                    <a:pt x="1352448" y="742950"/>
                  </a:lnTo>
                  <a:lnTo>
                    <a:pt x="1358798" y="742950"/>
                  </a:lnTo>
                  <a:lnTo>
                    <a:pt x="1358798" y="666750"/>
                  </a:lnTo>
                  <a:close/>
                </a:path>
                <a:path w="1371600" h="876300">
                  <a:moveTo>
                    <a:pt x="1358798" y="533400"/>
                  </a:moveTo>
                  <a:lnTo>
                    <a:pt x="1352448" y="533400"/>
                  </a:lnTo>
                  <a:lnTo>
                    <a:pt x="1352448" y="609600"/>
                  </a:lnTo>
                  <a:lnTo>
                    <a:pt x="1358798" y="609600"/>
                  </a:lnTo>
                  <a:lnTo>
                    <a:pt x="1358798" y="533400"/>
                  </a:lnTo>
                  <a:close/>
                </a:path>
                <a:path w="1371600" h="876300">
                  <a:moveTo>
                    <a:pt x="1358798" y="400050"/>
                  </a:moveTo>
                  <a:lnTo>
                    <a:pt x="1352448" y="400050"/>
                  </a:lnTo>
                  <a:lnTo>
                    <a:pt x="1352448" y="476250"/>
                  </a:lnTo>
                  <a:lnTo>
                    <a:pt x="1358798" y="476250"/>
                  </a:lnTo>
                  <a:lnTo>
                    <a:pt x="1358798" y="400050"/>
                  </a:lnTo>
                  <a:close/>
                </a:path>
                <a:path w="1371600" h="876300">
                  <a:moveTo>
                    <a:pt x="1358798" y="266700"/>
                  </a:moveTo>
                  <a:lnTo>
                    <a:pt x="1352448" y="266700"/>
                  </a:lnTo>
                  <a:lnTo>
                    <a:pt x="1352448" y="342900"/>
                  </a:lnTo>
                  <a:lnTo>
                    <a:pt x="1358798" y="342900"/>
                  </a:lnTo>
                  <a:lnTo>
                    <a:pt x="1358798" y="266700"/>
                  </a:lnTo>
                  <a:close/>
                </a:path>
                <a:path w="1371600" h="876300">
                  <a:moveTo>
                    <a:pt x="1358798" y="133350"/>
                  </a:moveTo>
                  <a:lnTo>
                    <a:pt x="1352448" y="133350"/>
                  </a:lnTo>
                  <a:lnTo>
                    <a:pt x="1352448" y="209550"/>
                  </a:lnTo>
                  <a:lnTo>
                    <a:pt x="1358798" y="209550"/>
                  </a:lnTo>
                  <a:lnTo>
                    <a:pt x="1358798" y="133350"/>
                  </a:lnTo>
                  <a:close/>
                </a:path>
                <a:path w="1371600" h="876300">
                  <a:moveTo>
                    <a:pt x="1358798" y="0"/>
                  </a:moveTo>
                  <a:lnTo>
                    <a:pt x="1352448" y="0"/>
                  </a:lnTo>
                  <a:lnTo>
                    <a:pt x="1352448" y="76200"/>
                  </a:lnTo>
                  <a:lnTo>
                    <a:pt x="1358798" y="76200"/>
                  </a:lnTo>
                  <a:lnTo>
                    <a:pt x="1358798" y="0"/>
                  </a:lnTo>
                  <a:close/>
                </a:path>
                <a:path w="1371600" h="876300">
                  <a:moveTo>
                    <a:pt x="1371498" y="800100"/>
                  </a:moveTo>
                  <a:lnTo>
                    <a:pt x="1365148" y="800100"/>
                  </a:lnTo>
                  <a:lnTo>
                    <a:pt x="1365148" y="876300"/>
                  </a:lnTo>
                  <a:lnTo>
                    <a:pt x="1371498" y="876300"/>
                  </a:lnTo>
                  <a:lnTo>
                    <a:pt x="1371498" y="800100"/>
                  </a:lnTo>
                  <a:close/>
                </a:path>
                <a:path w="1371600" h="876300">
                  <a:moveTo>
                    <a:pt x="1371498" y="666750"/>
                  </a:moveTo>
                  <a:lnTo>
                    <a:pt x="1365148" y="666750"/>
                  </a:lnTo>
                  <a:lnTo>
                    <a:pt x="1365148" y="742950"/>
                  </a:lnTo>
                  <a:lnTo>
                    <a:pt x="1371498" y="742950"/>
                  </a:lnTo>
                  <a:lnTo>
                    <a:pt x="1371498" y="666750"/>
                  </a:lnTo>
                  <a:close/>
                </a:path>
                <a:path w="1371600" h="876300">
                  <a:moveTo>
                    <a:pt x="1371498" y="533400"/>
                  </a:moveTo>
                  <a:lnTo>
                    <a:pt x="1365148" y="533400"/>
                  </a:lnTo>
                  <a:lnTo>
                    <a:pt x="1365148" y="609600"/>
                  </a:lnTo>
                  <a:lnTo>
                    <a:pt x="1371498" y="609600"/>
                  </a:lnTo>
                  <a:lnTo>
                    <a:pt x="1371498" y="533400"/>
                  </a:lnTo>
                  <a:close/>
                </a:path>
                <a:path w="1371600" h="876300">
                  <a:moveTo>
                    <a:pt x="1371498" y="400050"/>
                  </a:moveTo>
                  <a:lnTo>
                    <a:pt x="1365148" y="400050"/>
                  </a:lnTo>
                  <a:lnTo>
                    <a:pt x="1365148" y="476250"/>
                  </a:lnTo>
                  <a:lnTo>
                    <a:pt x="1371498" y="476250"/>
                  </a:lnTo>
                  <a:lnTo>
                    <a:pt x="1371498" y="400050"/>
                  </a:lnTo>
                  <a:close/>
                </a:path>
                <a:path w="1371600" h="876300">
                  <a:moveTo>
                    <a:pt x="1371498" y="266700"/>
                  </a:moveTo>
                  <a:lnTo>
                    <a:pt x="1365148" y="266700"/>
                  </a:lnTo>
                  <a:lnTo>
                    <a:pt x="1365148" y="342900"/>
                  </a:lnTo>
                  <a:lnTo>
                    <a:pt x="1371498" y="342900"/>
                  </a:lnTo>
                  <a:lnTo>
                    <a:pt x="1371498" y="266700"/>
                  </a:lnTo>
                  <a:close/>
                </a:path>
                <a:path w="1371600" h="876300">
                  <a:moveTo>
                    <a:pt x="1371498" y="133350"/>
                  </a:moveTo>
                  <a:lnTo>
                    <a:pt x="1365148" y="133350"/>
                  </a:lnTo>
                  <a:lnTo>
                    <a:pt x="1365148" y="209550"/>
                  </a:lnTo>
                  <a:lnTo>
                    <a:pt x="1371498" y="209550"/>
                  </a:lnTo>
                  <a:lnTo>
                    <a:pt x="1371498" y="133350"/>
                  </a:lnTo>
                  <a:close/>
                </a:path>
                <a:path w="1371600" h="876300">
                  <a:moveTo>
                    <a:pt x="1371498" y="0"/>
                  </a:moveTo>
                  <a:lnTo>
                    <a:pt x="1365148" y="0"/>
                  </a:lnTo>
                  <a:lnTo>
                    <a:pt x="1365148" y="76200"/>
                  </a:lnTo>
                  <a:lnTo>
                    <a:pt x="1371498" y="76200"/>
                  </a:lnTo>
                  <a:lnTo>
                    <a:pt x="1371498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4744" y="1712976"/>
              <a:ext cx="475487" cy="731519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2954792" y="1744707"/>
              <a:ext cx="374015" cy="633095"/>
            </a:xfrm>
            <a:custGeom>
              <a:avLst/>
              <a:gdLst/>
              <a:ahLst/>
              <a:cxnLst/>
              <a:rect l="l" t="t" r="r" b="b"/>
              <a:pathLst>
                <a:path w="374014" h="633094">
                  <a:moveTo>
                    <a:pt x="0" y="632780"/>
                  </a:moveTo>
                  <a:lnTo>
                    <a:pt x="3739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04744" y="2788920"/>
              <a:ext cx="475487" cy="682751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2954792" y="2815164"/>
              <a:ext cx="374015" cy="585470"/>
            </a:xfrm>
            <a:custGeom>
              <a:avLst/>
              <a:gdLst/>
              <a:ahLst/>
              <a:cxnLst/>
              <a:rect l="l" t="t" r="r" b="b"/>
              <a:pathLst>
                <a:path w="374014" h="585470">
                  <a:moveTo>
                    <a:pt x="0" y="0"/>
                  </a:moveTo>
                  <a:lnTo>
                    <a:pt x="373923" y="585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973250" y="1192072"/>
              <a:ext cx="19050" cy="2343150"/>
            </a:xfrm>
            <a:custGeom>
              <a:avLst/>
              <a:gdLst/>
              <a:ahLst/>
              <a:cxnLst/>
              <a:rect l="l" t="t" r="r" b="b"/>
              <a:pathLst>
                <a:path w="19050" h="2343150">
                  <a:moveTo>
                    <a:pt x="6350" y="2133600"/>
                  </a:moveTo>
                  <a:lnTo>
                    <a:pt x="0" y="2133600"/>
                  </a:lnTo>
                  <a:lnTo>
                    <a:pt x="0" y="2209800"/>
                  </a:lnTo>
                  <a:lnTo>
                    <a:pt x="6350" y="2209800"/>
                  </a:lnTo>
                  <a:lnTo>
                    <a:pt x="6350" y="2133600"/>
                  </a:lnTo>
                  <a:close/>
                </a:path>
                <a:path w="19050" h="2343150">
                  <a:moveTo>
                    <a:pt x="6350" y="1200150"/>
                  </a:moveTo>
                  <a:lnTo>
                    <a:pt x="0" y="1200150"/>
                  </a:lnTo>
                  <a:lnTo>
                    <a:pt x="0" y="1276350"/>
                  </a:lnTo>
                  <a:lnTo>
                    <a:pt x="6350" y="1276350"/>
                  </a:lnTo>
                  <a:lnTo>
                    <a:pt x="6350" y="1200150"/>
                  </a:lnTo>
                  <a:close/>
                </a:path>
                <a:path w="19050" h="2343150">
                  <a:moveTo>
                    <a:pt x="6350" y="1066800"/>
                  </a:moveTo>
                  <a:lnTo>
                    <a:pt x="0" y="1066800"/>
                  </a:lnTo>
                  <a:lnTo>
                    <a:pt x="0" y="1143000"/>
                  </a:lnTo>
                  <a:lnTo>
                    <a:pt x="6350" y="1143000"/>
                  </a:lnTo>
                  <a:lnTo>
                    <a:pt x="6350" y="1066800"/>
                  </a:lnTo>
                  <a:close/>
                </a:path>
                <a:path w="19050" h="2343150">
                  <a:moveTo>
                    <a:pt x="6350" y="666750"/>
                  </a:moveTo>
                  <a:lnTo>
                    <a:pt x="0" y="666750"/>
                  </a:lnTo>
                  <a:lnTo>
                    <a:pt x="0" y="742950"/>
                  </a:lnTo>
                  <a:lnTo>
                    <a:pt x="6350" y="742950"/>
                  </a:lnTo>
                  <a:lnTo>
                    <a:pt x="6350" y="666750"/>
                  </a:lnTo>
                  <a:close/>
                </a:path>
                <a:path w="19050" h="2343150">
                  <a:moveTo>
                    <a:pt x="6350" y="533400"/>
                  </a:moveTo>
                  <a:lnTo>
                    <a:pt x="0" y="533400"/>
                  </a:lnTo>
                  <a:lnTo>
                    <a:pt x="0" y="609600"/>
                  </a:lnTo>
                  <a:lnTo>
                    <a:pt x="6350" y="609600"/>
                  </a:lnTo>
                  <a:lnTo>
                    <a:pt x="6350" y="533400"/>
                  </a:lnTo>
                  <a:close/>
                </a:path>
                <a:path w="19050" h="2343150">
                  <a:moveTo>
                    <a:pt x="6350" y="133350"/>
                  </a:moveTo>
                  <a:lnTo>
                    <a:pt x="0" y="133350"/>
                  </a:lnTo>
                  <a:lnTo>
                    <a:pt x="0" y="209550"/>
                  </a:lnTo>
                  <a:lnTo>
                    <a:pt x="6350" y="209550"/>
                  </a:lnTo>
                  <a:lnTo>
                    <a:pt x="6350" y="133350"/>
                  </a:lnTo>
                  <a:close/>
                </a:path>
                <a:path w="19050" h="2343150">
                  <a:moveTo>
                    <a:pt x="635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6350" y="76200"/>
                  </a:lnTo>
                  <a:lnTo>
                    <a:pt x="6350" y="0"/>
                  </a:lnTo>
                  <a:close/>
                </a:path>
                <a:path w="19050" h="2343150">
                  <a:moveTo>
                    <a:pt x="19050" y="2266950"/>
                  </a:moveTo>
                  <a:lnTo>
                    <a:pt x="12700" y="2266950"/>
                  </a:lnTo>
                  <a:lnTo>
                    <a:pt x="12700" y="2343150"/>
                  </a:lnTo>
                  <a:lnTo>
                    <a:pt x="19050" y="2343150"/>
                  </a:lnTo>
                  <a:lnTo>
                    <a:pt x="19050" y="2266950"/>
                  </a:lnTo>
                  <a:close/>
                </a:path>
                <a:path w="19050" h="2343150">
                  <a:moveTo>
                    <a:pt x="19050" y="2133600"/>
                  </a:moveTo>
                  <a:lnTo>
                    <a:pt x="12700" y="2133600"/>
                  </a:lnTo>
                  <a:lnTo>
                    <a:pt x="12700" y="2209800"/>
                  </a:lnTo>
                  <a:lnTo>
                    <a:pt x="19050" y="2209800"/>
                  </a:lnTo>
                  <a:lnTo>
                    <a:pt x="19050" y="2133600"/>
                  </a:lnTo>
                  <a:close/>
                </a:path>
                <a:path w="19050" h="2343150">
                  <a:moveTo>
                    <a:pt x="19050" y="1200150"/>
                  </a:moveTo>
                  <a:lnTo>
                    <a:pt x="12700" y="1200150"/>
                  </a:lnTo>
                  <a:lnTo>
                    <a:pt x="12700" y="1276350"/>
                  </a:lnTo>
                  <a:lnTo>
                    <a:pt x="19050" y="1276350"/>
                  </a:lnTo>
                  <a:lnTo>
                    <a:pt x="19050" y="1200150"/>
                  </a:lnTo>
                  <a:close/>
                </a:path>
                <a:path w="19050" h="2343150">
                  <a:moveTo>
                    <a:pt x="19050" y="1066800"/>
                  </a:moveTo>
                  <a:lnTo>
                    <a:pt x="12700" y="1066800"/>
                  </a:lnTo>
                  <a:lnTo>
                    <a:pt x="12700" y="1143000"/>
                  </a:lnTo>
                  <a:lnTo>
                    <a:pt x="19050" y="1143000"/>
                  </a:lnTo>
                  <a:lnTo>
                    <a:pt x="19050" y="1066800"/>
                  </a:lnTo>
                  <a:close/>
                </a:path>
                <a:path w="19050" h="2343150">
                  <a:moveTo>
                    <a:pt x="19050" y="666750"/>
                  </a:moveTo>
                  <a:lnTo>
                    <a:pt x="12700" y="666750"/>
                  </a:lnTo>
                  <a:lnTo>
                    <a:pt x="12700" y="742950"/>
                  </a:lnTo>
                  <a:lnTo>
                    <a:pt x="19050" y="742950"/>
                  </a:lnTo>
                  <a:lnTo>
                    <a:pt x="19050" y="666750"/>
                  </a:lnTo>
                  <a:close/>
                </a:path>
                <a:path w="19050" h="2343150">
                  <a:moveTo>
                    <a:pt x="19050" y="533400"/>
                  </a:moveTo>
                  <a:lnTo>
                    <a:pt x="12700" y="533400"/>
                  </a:lnTo>
                  <a:lnTo>
                    <a:pt x="12700" y="609600"/>
                  </a:lnTo>
                  <a:lnTo>
                    <a:pt x="19050" y="609600"/>
                  </a:lnTo>
                  <a:lnTo>
                    <a:pt x="19050" y="533400"/>
                  </a:lnTo>
                  <a:close/>
                </a:path>
                <a:path w="19050" h="2343150">
                  <a:moveTo>
                    <a:pt x="19050" y="133350"/>
                  </a:moveTo>
                  <a:lnTo>
                    <a:pt x="12700" y="133350"/>
                  </a:lnTo>
                  <a:lnTo>
                    <a:pt x="12700" y="209550"/>
                  </a:lnTo>
                  <a:lnTo>
                    <a:pt x="19050" y="209550"/>
                  </a:lnTo>
                  <a:lnTo>
                    <a:pt x="19050" y="133350"/>
                  </a:lnTo>
                  <a:close/>
                </a:path>
                <a:path w="19050" h="2343150">
                  <a:moveTo>
                    <a:pt x="19050" y="0"/>
                  </a:moveTo>
                  <a:lnTo>
                    <a:pt x="12700" y="0"/>
                  </a:lnTo>
                  <a:lnTo>
                    <a:pt x="12700" y="76200"/>
                  </a:lnTo>
                  <a:lnTo>
                    <a:pt x="19050" y="762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1739140" y="3459479"/>
            <a:ext cx="906780" cy="54356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100" spc="-10" b="1">
                <a:latin typeface="Calibri"/>
                <a:cs typeface="Calibri"/>
              </a:rPr>
              <a:t>Randomization</a:t>
            </a:r>
            <a:endParaRPr sz="1100">
              <a:latin typeface="Calibri"/>
              <a:cs typeface="Calibri"/>
            </a:endParaRPr>
          </a:p>
          <a:p>
            <a:pPr marL="44450">
              <a:lnSpc>
                <a:spcPts val="1310"/>
              </a:lnSpc>
              <a:spcBef>
                <a:spcPts val="70"/>
              </a:spcBef>
            </a:pPr>
            <a:r>
              <a:rPr dirty="0" sz="1100" b="1">
                <a:latin typeface="Calibri"/>
                <a:cs typeface="Calibri"/>
              </a:rPr>
              <a:t>&lt; 4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hours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10"/>
              </a:lnSpc>
            </a:pPr>
            <a:r>
              <a:rPr dirty="0" sz="1100" b="1">
                <a:latin typeface="Calibri"/>
                <a:cs typeface="Calibri"/>
              </a:rPr>
              <a:t>post</a:t>
            </a:r>
            <a:r>
              <a:rPr dirty="0" sz="1100" spc="-10" b="1">
                <a:latin typeface="Calibri"/>
                <a:cs typeface="Calibri"/>
              </a:rPr>
              <a:t> procedure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6041104" y="2044700"/>
            <a:ext cx="15405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Bivalirudin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0.2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mg/kg/h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997893" y="1520444"/>
            <a:ext cx="15513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Enoxaparin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40 mg/d </a:t>
            </a:r>
            <a:r>
              <a:rPr dirty="0" sz="1200" spc="-20" b="1">
                <a:latin typeface="Calibri"/>
                <a:cs typeface="Calibri"/>
              </a:rPr>
              <a:t>s.c.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6031349" y="816355"/>
            <a:ext cx="1516380" cy="39751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249554">
              <a:lnSpc>
                <a:spcPct val="103299"/>
              </a:lnSpc>
              <a:spcBef>
                <a:spcPts val="50"/>
              </a:spcBef>
            </a:pPr>
            <a:r>
              <a:rPr dirty="0" sz="1200" b="1">
                <a:latin typeface="Calibri"/>
                <a:cs typeface="Calibri"/>
              </a:rPr>
              <a:t>UFH 10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U/kg/h </a:t>
            </a:r>
            <a:r>
              <a:rPr dirty="0" sz="1200" b="1">
                <a:latin typeface="Calibri"/>
                <a:cs typeface="Calibri"/>
              </a:rPr>
              <a:t>maintain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ACT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150-</a:t>
            </a:r>
            <a:r>
              <a:rPr dirty="0" sz="1200" b="1">
                <a:latin typeface="Calibri"/>
                <a:cs typeface="Calibri"/>
              </a:rPr>
              <a:t>220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411307" y="3077972"/>
            <a:ext cx="2397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Placebo,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according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to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allocated</a:t>
            </a:r>
            <a:r>
              <a:rPr dirty="0" sz="1200" spc="-20" b="1">
                <a:latin typeface="Calibri"/>
                <a:cs typeface="Calibri"/>
              </a:rPr>
              <a:t> group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5093208" y="1191767"/>
            <a:ext cx="2941320" cy="2343785"/>
            <a:chOff x="5093208" y="1191767"/>
            <a:chExt cx="2941320" cy="2343785"/>
          </a:xfrm>
        </p:grpSpPr>
        <p:pic>
          <p:nvPicPr>
            <p:cNvPr id="61" name="object 6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2352" y="3368039"/>
              <a:ext cx="2932176" cy="167176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5145218" y="3400455"/>
              <a:ext cx="2837815" cy="13970"/>
            </a:xfrm>
            <a:custGeom>
              <a:avLst/>
              <a:gdLst/>
              <a:ahLst/>
              <a:cxnLst/>
              <a:rect l="l" t="t" r="r" b="b"/>
              <a:pathLst>
                <a:path w="2837815" h="13970">
                  <a:moveTo>
                    <a:pt x="0" y="0"/>
                  </a:moveTo>
                  <a:lnTo>
                    <a:pt x="2837559" y="13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26608" y="2289047"/>
              <a:ext cx="2407919" cy="100583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5667582" y="2319630"/>
              <a:ext cx="2315210" cy="0"/>
            </a:xfrm>
            <a:custGeom>
              <a:avLst/>
              <a:gdLst/>
              <a:ahLst/>
              <a:cxnLst/>
              <a:rect l="l" t="t" r="r" b="b"/>
              <a:pathLst>
                <a:path w="2315209" h="0">
                  <a:moveTo>
                    <a:pt x="0" y="0"/>
                  </a:moveTo>
                  <a:lnTo>
                    <a:pt x="2315195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96256" y="1716023"/>
              <a:ext cx="621791" cy="673607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5145218" y="1744705"/>
              <a:ext cx="522605" cy="575310"/>
            </a:xfrm>
            <a:custGeom>
              <a:avLst/>
              <a:gdLst/>
              <a:ahLst/>
              <a:cxnLst/>
              <a:rect l="l" t="t" r="r" b="b"/>
              <a:pathLst>
                <a:path w="522604" h="575310">
                  <a:moveTo>
                    <a:pt x="0" y="0"/>
                  </a:moveTo>
                  <a:lnTo>
                    <a:pt x="522364" y="574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02352" y="1712975"/>
              <a:ext cx="2932176" cy="121920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5145218" y="1744705"/>
              <a:ext cx="2837815" cy="19685"/>
            </a:xfrm>
            <a:custGeom>
              <a:avLst/>
              <a:gdLst/>
              <a:ahLst/>
              <a:cxnLst/>
              <a:rect l="l" t="t" r="r" b="b"/>
              <a:pathLst>
                <a:path w="2837815" h="19685">
                  <a:moveTo>
                    <a:pt x="0" y="0"/>
                  </a:moveTo>
                  <a:lnTo>
                    <a:pt x="2837559" y="19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69280" y="1191767"/>
              <a:ext cx="2365248" cy="103632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5712164" y="1221780"/>
              <a:ext cx="2270760" cy="1905"/>
            </a:xfrm>
            <a:custGeom>
              <a:avLst/>
              <a:gdLst/>
              <a:ahLst/>
              <a:cxnLst/>
              <a:rect l="l" t="t" r="r" b="b"/>
              <a:pathLst>
                <a:path w="2270759" h="1905">
                  <a:moveTo>
                    <a:pt x="0" y="0"/>
                  </a:moveTo>
                  <a:lnTo>
                    <a:pt x="2270613" y="1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93208" y="1191767"/>
              <a:ext cx="667512" cy="624839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5145217" y="1221780"/>
              <a:ext cx="567690" cy="523240"/>
            </a:xfrm>
            <a:custGeom>
              <a:avLst/>
              <a:gdLst/>
              <a:ahLst/>
              <a:cxnLst/>
              <a:rect l="l" t="t" r="r" b="b"/>
              <a:pathLst>
                <a:path w="567689" h="523239">
                  <a:moveTo>
                    <a:pt x="567098" y="0"/>
                  </a:moveTo>
                  <a:lnTo>
                    <a:pt x="0" y="522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3259086" y="3827779"/>
            <a:ext cx="4552315" cy="40068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797050" marR="5080" indent="-1784985">
              <a:lnSpc>
                <a:spcPct val="105000"/>
              </a:lnSpc>
              <a:spcBef>
                <a:spcPts val="25"/>
              </a:spcBef>
            </a:pPr>
            <a:r>
              <a:rPr dirty="0" sz="1200">
                <a:latin typeface="Calibri"/>
                <a:cs typeface="Calibri"/>
              </a:rPr>
              <a:t>Duration: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at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least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48h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after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procedure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until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discharge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from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CCU </a:t>
            </a:r>
            <a:r>
              <a:rPr dirty="0" sz="1200">
                <a:latin typeface="Calibri"/>
                <a:cs typeface="Calibri"/>
              </a:rPr>
              <a:t>if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it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occurs </a:t>
            </a:r>
            <a:r>
              <a:rPr dirty="0" sz="1200" spc="-20">
                <a:latin typeface="Calibri"/>
                <a:cs typeface="Calibri"/>
              </a:rPr>
              <a:t>later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 descr=""/>
          <p:cNvSpPr/>
          <p:nvPr/>
        </p:nvSpPr>
        <p:spPr>
          <a:xfrm>
            <a:off x="8856319" y="9253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8856319" y="10587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8856319" y="11920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8856319" y="13254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8856319" y="14587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8856319" y="15921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8856319" y="17254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8856319" y="18588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8856319" y="19921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8856319" y="21255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8856319" y="22588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8856319" y="23922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8856319" y="25255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8856319" y="26589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8856319" y="27922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8856319" y="29256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8856319" y="30589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8856319" y="31923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8856319" y="33256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8856319" y="34590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8856319" y="35923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8856319" y="37257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8856319" y="38590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8856319" y="39924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8856319" y="412577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8856319" y="4259122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6350" y="0"/>
                </a:moveTo>
                <a:lnTo>
                  <a:pt x="0" y="0"/>
                </a:lnTo>
                <a:lnTo>
                  <a:pt x="0" y="76200"/>
                </a:lnTo>
                <a:lnTo>
                  <a:pt x="6350" y="76200"/>
                </a:lnTo>
                <a:lnTo>
                  <a:pt x="6350" y="0"/>
                </a:lnTo>
                <a:close/>
              </a:path>
              <a:path w="19050" h="76200">
                <a:moveTo>
                  <a:pt x="19050" y="0"/>
                </a:moveTo>
                <a:lnTo>
                  <a:pt x="12700" y="0"/>
                </a:lnTo>
                <a:lnTo>
                  <a:pt x="12700" y="76200"/>
                </a:lnTo>
                <a:lnTo>
                  <a:pt x="19050" y="76200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8856319" y="4392472"/>
            <a:ext cx="19050" cy="52069"/>
          </a:xfrm>
          <a:custGeom>
            <a:avLst/>
            <a:gdLst/>
            <a:ahLst/>
            <a:cxnLst/>
            <a:rect l="l" t="t" r="r" b="b"/>
            <a:pathLst>
              <a:path w="19050" h="52070">
                <a:moveTo>
                  <a:pt x="6350" y="0"/>
                </a:moveTo>
                <a:lnTo>
                  <a:pt x="0" y="0"/>
                </a:lnTo>
                <a:lnTo>
                  <a:pt x="0" y="51485"/>
                </a:lnTo>
                <a:lnTo>
                  <a:pt x="6350" y="51485"/>
                </a:lnTo>
                <a:lnTo>
                  <a:pt x="6350" y="0"/>
                </a:lnTo>
                <a:close/>
              </a:path>
              <a:path w="19050" h="52070">
                <a:moveTo>
                  <a:pt x="19050" y="0"/>
                </a:moveTo>
                <a:lnTo>
                  <a:pt x="12700" y="0"/>
                </a:lnTo>
                <a:lnTo>
                  <a:pt x="12700" y="51485"/>
                </a:lnTo>
                <a:lnTo>
                  <a:pt x="19050" y="51485"/>
                </a:lnTo>
                <a:lnTo>
                  <a:pt x="1905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Inclusion</a:t>
            </a:r>
            <a:r>
              <a:rPr dirty="0" spc="-50"/>
              <a:t> </a:t>
            </a:r>
            <a:r>
              <a:rPr dirty="0"/>
              <a:t>&amp;</a:t>
            </a:r>
            <a:r>
              <a:rPr dirty="0" spc="-40"/>
              <a:t> </a:t>
            </a:r>
            <a:r>
              <a:rPr dirty="0"/>
              <a:t>Key</a:t>
            </a:r>
            <a:r>
              <a:rPr dirty="0" spc="-45"/>
              <a:t> </a:t>
            </a:r>
            <a:r>
              <a:rPr dirty="0"/>
              <a:t>Exclusion</a:t>
            </a:r>
            <a:r>
              <a:rPr dirty="0" spc="-45"/>
              <a:t> </a:t>
            </a:r>
            <a:r>
              <a:rPr dirty="0" spc="-10"/>
              <a:t>Criteria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07720" y="4888484"/>
            <a:ext cx="54565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Yan </a:t>
            </a:r>
            <a:r>
              <a:rPr dirty="0" sz="1200" spc="-70">
                <a:latin typeface="Calibri"/>
                <a:cs typeface="Calibri"/>
              </a:rPr>
              <a:t>Y.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et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Heart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2020;227:19-</a:t>
            </a:r>
            <a:r>
              <a:rPr dirty="0" sz="1200">
                <a:latin typeface="Calibri"/>
                <a:cs typeface="Calibri"/>
              </a:rPr>
              <a:t>30;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RIGHT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ClinicalTrials.gov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number,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NCT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03664180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4924" y="759053"/>
            <a:ext cx="3874135" cy="2373630"/>
          </a:xfrm>
          <a:prstGeom prst="rect">
            <a:avLst/>
          </a:prstGeom>
        </p:spPr>
        <p:txBody>
          <a:bodyPr wrap="square" lIns="0" tIns="18542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460"/>
              </a:spcBef>
            </a:pPr>
            <a:r>
              <a:rPr dirty="0" sz="2400" b="1">
                <a:latin typeface="Calibri"/>
                <a:cs typeface="Calibri"/>
              </a:rPr>
              <a:t>Inclusion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criteria</a:t>
            </a:r>
            <a:endParaRPr sz="2400">
              <a:latin typeface="Calibri"/>
              <a:cs typeface="Calibri"/>
            </a:endParaRPr>
          </a:p>
          <a:p>
            <a:pPr marL="189865" indent="-177165">
              <a:lnSpc>
                <a:spcPct val="100000"/>
              </a:lnSpc>
              <a:spcBef>
                <a:spcPts val="955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189865" algn="l"/>
              </a:tabLst>
            </a:pPr>
            <a:r>
              <a:rPr dirty="0" sz="1400">
                <a:latin typeface="Calibri"/>
                <a:cs typeface="Calibri"/>
              </a:rPr>
              <a:t>STEMI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primary PCI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culprit </a:t>
            </a:r>
            <a:r>
              <a:rPr dirty="0" sz="1400" spc="-10">
                <a:latin typeface="Calibri"/>
                <a:cs typeface="Calibri"/>
              </a:rPr>
              <a:t>lesion</a:t>
            </a:r>
            <a:endParaRPr sz="1400">
              <a:latin typeface="Calibri"/>
              <a:cs typeface="Calibri"/>
            </a:endParaRPr>
          </a:p>
          <a:p>
            <a:pPr marL="189865" indent="-177165">
              <a:lnSpc>
                <a:spcPct val="100000"/>
              </a:lnSpc>
              <a:spcBef>
                <a:spcPts val="720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189865" algn="l"/>
              </a:tabLst>
            </a:pPr>
            <a:r>
              <a:rPr dirty="0" sz="1400">
                <a:latin typeface="Calibri"/>
                <a:cs typeface="Calibri"/>
              </a:rPr>
              <a:t>Undergoing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bivalirudin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therapy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during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primary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PCI</a:t>
            </a:r>
            <a:endParaRPr sz="1400">
              <a:latin typeface="Calibri"/>
              <a:cs typeface="Calibri"/>
            </a:endParaRPr>
          </a:p>
          <a:p>
            <a:pPr marL="189865" indent="-177165">
              <a:lnSpc>
                <a:spcPct val="100000"/>
              </a:lnSpc>
              <a:spcBef>
                <a:spcPts val="815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189865" algn="l"/>
              </a:tabLst>
            </a:pPr>
            <a:r>
              <a:rPr dirty="0" sz="1400">
                <a:latin typeface="Calibri"/>
                <a:cs typeface="Calibri"/>
              </a:rPr>
              <a:t>Age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≥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18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years</a:t>
            </a:r>
            <a:endParaRPr sz="1400">
              <a:latin typeface="Calibri"/>
              <a:cs typeface="Calibri"/>
            </a:endParaRPr>
          </a:p>
          <a:p>
            <a:pPr marL="190500" marR="5080" indent="-177800">
              <a:lnSpc>
                <a:spcPct val="112900"/>
              </a:lnSpc>
              <a:spcBef>
                <a:spcPts val="505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190500" algn="l"/>
              </a:tabLst>
            </a:pPr>
            <a:r>
              <a:rPr dirty="0" sz="1400">
                <a:latin typeface="Calibri"/>
                <a:cs typeface="Calibri"/>
              </a:rPr>
              <a:t>Ability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understand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comply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10">
                <a:latin typeface="Calibri"/>
                <a:cs typeface="Calibri"/>
              </a:rPr>
              <a:t> study protocol</a:t>
            </a:r>
            <a:endParaRPr sz="1400">
              <a:latin typeface="Calibri"/>
              <a:cs typeface="Calibri"/>
            </a:endParaRPr>
          </a:p>
          <a:p>
            <a:pPr marL="189865" indent="-177165">
              <a:lnSpc>
                <a:spcPct val="100000"/>
              </a:lnSpc>
              <a:spcBef>
                <a:spcPts val="720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189865" algn="l"/>
              </a:tabLst>
            </a:pPr>
            <a:r>
              <a:rPr dirty="0" sz="1400">
                <a:latin typeface="Calibri"/>
                <a:cs typeface="Calibri"/>
              </a:rPr>
              <a:t>Signed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informed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consent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form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42412" y="759053"/>
            <a:ext cx="4327525" cy="3858260"/>
          </a:xfrm>
          <a:prstGeom prst="rect">
            <a:avLst/>
          </a:prstGeom>
        </p:spPr>
        <p:txBody>
          <a:bodyPr wrap="square" lIns="0" tIns="185420" rIns="0" bIns="0" rtlCol="0" vert="horz">
            <a:spAutoFit/>
          </a:bodyPr>
          <a:lstStyle/>
          <a:p>
            <a:pPr marL="192405">
              <a:lnSpc>
                <a:spcPct val="100000"/>
              </a:lnSpc>
              <a:spcBef>
                <a:spcPts val="1460"/>
              </a:spcBef>
            </a:pPr>
            <a:r>
              <a:rPr dirty="0" sz="2400" b="1">
                <a:latin typeface="Calibri"/>
                <a:cs typeface="Calibri"/>
              </a:rPr>
              <a:t>Key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exclusion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criteria</a:t>
            </a:r>
            <a:endParaRPr sz="2400">
              <a:latin typeface="Calibri"/>
              <a:cs typeface="Calibri"/>
            </a:endParaRPr>
          </a:p>
          <a:p>
            <a:pPr marL="189865" indent="-177165">
              <a:lnSpc>
                <a:spcPct val="100000"/>
              </a:lnSpc>
              <a:spcBef>
                <a:spcPts val="955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189865" algn="l"/>
              </a:tabLst>
            </a:pPr>
            <a:r>
              <a:rPr dirty="0" sz="1400">
                <a:latin typeface="Calibri"/>
                <a:cs typeface="Calibri"/>
              </a:rPr>
              <a:t>Patients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indication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anticoagulation</a:t>
            </a:r>
            <a:endParaRPr sz="1400">
              <a:latin typeface="Calibri"/>
              <a:cs typeface="Calibri"/>
            </a:endParaRPr>
          </a:p>
          <a:p>
            <a:pPr marL="189865" indent="-177165">
              <a:lnSpc>
                <a:spcPct val="100000"/>
              </a:lnSpc>
              <a:spcBef>
                <a:spcPts val="720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189865" algn="l"/>
              </a:tabLst>
            </a:pPr>
            <a:r>
              <a:rPr dirty="0" sz="1400">
                <a:latin typeface="Calibri"/>
                <a:cs typeface="Calibri"/>
              </a:rPr>
              <a:t>Patients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previous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lytic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treatment</a:t>
            </a:r>
            <a:endParaRPr sz="1400">
              <a:latin typeface="Calibri"/>
              <a:cs typeface="Calibri"/>
            </a:endParaRPr>
          </a:p>
          <a:p>
            <a:pPr marL="189865" indent="-177165">
              <a:lnSpc>
                <a:spcPct val="100000"/>
              </a:lnSpc>
              <a:spcBef>
                <a:spcPts val="815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189865" algn="l"/>
              </a:tabLst>
            </a:pPr>
            <a:r>
              <a:rPr dirty="0" sz="1400">
                <a:latin typeface="Calibri"/>
                <a:cs typeface="Calibri"/>
              </a:rPr>
              <a:t>Patients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previous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CABG</a:t>
            </a:r>
            <a:endParaRPr sz="1400">
              <a:latin typeface="Calibri"/>
              <a:cs typeface="Calibri"/>
            </a:endParaRPr>
          </a:p>
          <a:p>
            <a:pPr marL="190500" marR="111125" indent="-177800">
              <a:lnSpc>
                <a:spcPct val="112900"/>
              </a:lnSpc>
              <a:spcBef>
                <a:spcPts val="505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190500" algn="l"/>
              </a:tabLst>
            </a:pPr>
            <a:r>
              <a:rPr dirty="0" sz="1400">
                <a:latin typeface="Calibri"/>
                <a:cs typeface="Calibri"/>
              </a:rPr>
              <a:t>Cardiogenic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shock,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malignant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ventricular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arrhythmia,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or </a:t>
            </a:r>
            <a:r>
              <a:rPr dirty="0" sz="1400">
                <a:latin typeface="Calibri"/>
                <a:cs typeface="Calibri"/>
              </a:rPr>
              <a:t>mechanical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complications</a:t>
            </a:r>
            <a:endParaRPr sz="1400">
              <a:latin typeface="Calibri"/>
              <a:cs typeface="Calibri"/>
            </a:endParaRPr>
          </a:p>
          <a:p>
            <a:pPr marL="191135" indent="-178435">
              <a:lnSpc>
                <a:spcPct val="100000"/>
              </a:lnSpc>
              <a:spcBef>
                <a:spcPts val="720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191135" algn="l"/>
              </a:tabLst>
            </a:pPr>
            <a:r>
              <a:rPr dirty="0" sz="1400">
                <a:latin typeface="Calibri"/>
                <a:cs typeface="Calibri"/>
              </a:rPr>
              <a:t>Estimated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body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weight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&gt;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120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kg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&lt;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45kg</a:t>
            </a:r>
            <a:endParaRPr sz="1400">
              <a:latin typeface="Calibri"/>
              <a:cs typeface="Calibri"/>
            </a:endParaRPr>
          </a:p>
          <a:p>
            <a:pPr marL="190500" marR="5080" indent="-177800">
              <a:lnSpc>
                <a:spcPct val="109700"/>
              </a:lnSpc>
              <a:spcBef>
                <a:spcPts val="650"/>
              </a:spcBef>
              <a:buClr>
                <a:srgbClr val="C00000"/>
              </a:buClr>
              <a:buSzPct val="107142"/>
              <a:buFont typeface="Arial"/>
              <a:buChar char="•"/>
              <a:tabLst>
                <a:tab pos="190500" algn="l"/>
              </a:tabLst>
            </a:pPr>
            <a:r>
              <a:rPr dirty="0" sz="1400">
                <a:latin typeface="Calibri"/>
                <a:cs typeface="Calibri"/>
              </a:rPr>
              <a:t>Any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bleeding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diathesis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severe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hematologic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disease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or </a:t>
            </a:r>
            <a:r>
              <a:rPr dirty="0" sz="1400">
                <a:latin typeface="Calibri"/>
                <a:cs typeface="Calibri"/>
              </a:rPr>
              <a:t>history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intracerebral </a:t>
            </a:r>
            <a:r>
              <a:rPr dirty="0" sz="1400">
                <a:latin typeface="Calibri"/>
                <a:cs typeface="Calibri"/>
              </a:rPr>
              <a:t>mass,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aneurysm,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arteriovenous malformation,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recent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(&lt;6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months)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ischemic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stroke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TIA, </a:t>
            </a:r>
            <a:r>
              <a:rPr dirty="0" sz="1400">
                <a:latin typeface="Calibri"/>
                <a:cs typeface="Calibri"/>
              </a:rPr>
              <a:t>recent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(&lt;6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months)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intracranial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haemorrhage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or, </a:t>
            </a:r>
            <a:r>
              <a:rPr dirty="0" sz="1400" spc="-10">
                <a:latin typeface="Calibri"/>
                <a:cs typeface="Calibri"/>
              </a:rPr>
              <a:t>gastrointestinal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genitourinary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bleeding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within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past </a:t>
            </a:r>
            <a:r>
              <a:rPr dirty="0" sz="1400">
                <a:latin typeface="Calibri"/>
                <a:cs typeface="Calibri"/>
              </a:rPr>
              <a:t>2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weeks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10"/>
              <a:t> Endpoints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9398" y="988059"/>
            <a:ext cx="7668895" cy="2447925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1315"/>
              </a:spcBef>
              <a:buClr>
                <a:srgbClr val="C00000"/>
              </a:buClr>
              <a:buFont typeface="Arial"/>
              <a:buChar char="•"/>
              <a:tabLst>
                <a:tab pos="281940" algn="l"/>
              </a:tabLst>
            </a:pPr>
            <a:r>
              <a:rPr dirty="0" sz="2400" b="1">
                <a:latin typeface="Calibri"/>
                <a:cs typeface="Calibri"/>
              </a:rPr>
              <a:t>Primary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efficacy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endpoint</a:t>
            </a:r>
            <a:endParaRPr sz="2400">
              <a:latin typeface="Calibri"/>
              <a:cs typeface="Calibri"/>
            </a:endParaRPr>
          </a:p>
          <a:p>
            <a:pPr marL="282575" marR="5080">
              <a:lnSpc>
                <a:spcPct val="120000"/>
              </a:lnSpc>
              <a:spcBef>
                <a:spcPts val="480"/>
              </a:spcBef>
            </a:pPr>
            <a:r>
              <a:rPr dirty="0" sz="1800">
                <a:latin typeface="Calibri"/>
                <a:cs typeface="Calibri"/>
              </a:rPr>
              <a:t>Composite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all-</a:t>
            </a:r>
            <a:r>
              <a:rPr dirty="0" sz="1800">
                <a:latin typeface="Calibri"/>
                <a:cs typeface="Calibri"/>
              </a:rPr>
              <a:t>cause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death,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non-</a:t>
            </a:r>
            <a:r>
              <a:rPr dirty="0" sz="1800">
                <a:latin typeface="Calibri"/>
                <a:cs typeface="Calibri"/>
              </a:rPr>
              <a:t>fatal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myocardial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infarction,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non-</a:t>
            </a:r>
            <a:r>
              <a:rPr dirty="0" sz="1800">
                <a:latin typeface="Calibri"/>
                <a:cs typeface="Calibri"/>
              </a:rPr>
              <a:t>fatal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stroke, </a:t>
            </a:r>
            <a:r>
              <a:rPr dirty="0" sz="1800">
                <a:latin typeface="Calibri"/>
                <a:cs typeface="Calibri"/>
              </a:rPr>
              <a:t>stent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thrombosis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(definite)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urgent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revascularization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vessel)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81940" algn="l"/>
              </a:tabLst>
            </a:pPr>
            <a:r>
              <a:rPr dirty="0" sz="2400" b="1">
                <a:latin typeface="Calibri"/>
                <a:cs typeface="Calibri"/>
              </a:rPr>
              <a:t>Primary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safety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endpoint</a:t>
            </a:r>
            <a:endParaRPr sz="2400">
              <a:latin typeface="Calibri"/>
              <a:cs typeface="Calibri"/>
            </a:endParaRPr>
          </a:p>
          <a:p>
            <a:pPr marL="282575">
              <a:lnSpc>
                <a:spcPct val="100000"/>
              </a:lnSpc>
              <a:spcBef>
                <a:spcPts val="935"/>
              </a:spcBef>
            </a:pPr>
            <a:r>
              <a:rPr dirty="0" sz="1800">
                <a:latin typeface="Calibri"/>
                <a:cs typeface="Calibri"/>
              </a:rPr>
              <a:t>Major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bleeding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(BARC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definition type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5)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Endpoints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74276" y="768603"/>
            <a:ext cx="7666990" cy="3298190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1315"/>
              </a:spcBef>
              <a:buClr>
                <a:srgbClr val="C00000"/>
              </a:buClr>
              <a:buFont typeface="Arial"/>
              <a:buChar char="•"/>
              <a:tabLst>
                <a:tab pos="281940" algn="l"/>
              </a:tabLst>
            </a:pPr>
            <a:r>
              <a:rPr dirty="0" sz="2400" b="1">
                <a:latin typeface="Calibri"/>
                <a:cs typeface="Calibri"/>
              </a:rPr>
              <a:t>Secondary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ischemic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endpoints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(in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hierarchical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order)</a:t>
            </a:r>
            <a:endParaRPr sz="2400">
              <a:latin typeface="Calibri"/>
              <a:cs typeface="Calibri"/>
            </a:endParaRPr>
          </a:p>
          <a:p>
            <a:pPr lvl="1" marL="459740" marR="328930" indent="-177800">
              <a:lnSpc>
                <a:spcPct val="121100"/>
              </a:lnSpc>
              <a:spcBef>
                <a:spcPts val="455"/>
              </a:spcBef>
              <a:buClr>
                <a:srgbClr val="C00000"/>
              </a:buClr>
              <a:buFont typeface="Arial"/>
              <a:buChar char="•"/>
              <a:tabLst>
                <a:tab pos="459740" algn="l"/>
              </a:tabLst>
            </a:pPr>
            <a:r>
              <a:rPr dirty="0" sz="1800" spc="-10">
                <a:latin typeface="Calibri"/>
                <a:cs typeface="Calibri"/>
              </a:rPr>
              <a:t>All-</a:t>
            </a:r>
            <a:r>
              <a:rPr dirty="0" sz="1800">
                <a:latin typeface="Calibri"/>
                <a:cs typeface="Calibri"/>
              </a:rPr>
              <a:t>cause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death,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non-</a:t>
            </a:r>
            <a:r>
              <a:rPr dirty="0" sz="1800">
                <a:latin typeface="Calibri"/>
                <a:cs typeface="Calibri"/>
              </a:rPr>
              <a:t>fatal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myocardial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infarction,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non-</a:t>
            </a:r>
            <a:r>
              <a:rPr dirty="0" sz="1800">
                <a:latin typeface="Calibri"/>
                <a:cs typeface="Calibri"/>
              </a:rPr>
              <a:t>fatal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stroke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urgent revascularization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(any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vessel)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  <a:p>
            <a:pPr lvl="1" marL="459740" indent="-177165">
              <a:lnSpc>
                <a:spcPct val="100000"/>
              </a:lnSpc>
              <a:spcBef>
                <a:spcPts val="1035"/>
              </a:spcBef>
              <a:buClr>
                <a:srgbClr val="C00000"/>
              </a:buClr>
              <a:buFont typeface="Arial"/>
              <a:buChar char="•"/>
              <a:tabLst>
                <a:tab pos="459740" algn="l"/>
              </a:tabLst>
            </a:pPr>
            <a:r>
              <a:rPr dirty="0" sz="1800" spc="-10">
                <a:latin typeface="Calibri"/>
                <a:cs typeface="Calibri"/>
              </a:rPr>
              <a:t>All-</a:t>
            </a:r>
            <a:r>
              <a:rPr dirty="0" sz="1800">
                <a:latin typeface="Calibri"/>
                <a:cs typeface="Calibri"/>
              </a:rPr>
              <a:t>cause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death,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non-</a:t>
            </a:r>
            <a:r>
              <a:rPr dirty="0" sz="1800">
                <a:latin typeface="Calibri"/>
                <a:cs typeface="Calibri"/>
              </a:rPr>
              <a:t>fatal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myocardial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infarction,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non-</a:t>
            </a:r>
            <a:r>
              <a:rPr dirty="0" sz="1800">
                <a:latin typeface="Calibri"/>
                <a:cs typeface="Calibri"/>
              </a:rPr>
              <a:t>fatal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stroke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  <a:p>
            <a:pPr lvl="1" marL="459740" indent="-177165">
              <a:lnSpc>
                <a:spcPct val="100000"/>
              </a:lnSpc>
              <a:spcBef>
                <a:spcPts val="1030"/>
              </a:spcBef>
              <a:buClr>
                <a:srgbClr val="C00000"/>
              </a:buClr>
              <a:buFont typeface="Arial"/>
              <a:buChar char="•"/>
              <a:tabLst>
                <a:tab pos="459740" algn="l"/>
              </a:tabLst>
            </a:pPr>
            <a:r>
              <a:rPr dirty="0" sz="1800">
                <a:latin typeface="Calibri"/>
                <a:cs typeface="Calibri"/>
              </a:rPr>
              <a:t>Cardiovascular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death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non-</a:t>
            </a:r>
            <a:r>
              <a:rPr dirty="0" sz="1800">
                <a:latin typeface="Calibri"/>
                <a:cs typeface="Calibri"/>
              </a:rPr>
              <a:t>fatal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myocardial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infarction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  <a:p>
            <a:pPr lvl="1" marL="459740" indent="-177165">
              <a:lnSpc>
                <a:spcPct val="100000"/>
              </a:lnSpc>
              <a:spcBef>
                <a:spcPts val="1055"/>
              </a:spcBef>
              <a:buClr>
                <a:srgbClr val="C00000"/>
              </a:buClr>
              <a:buFont typeface="Arial"/>
              <a:buChar char="•"/>
              <a:tabLst>
                <a:tab pos="459740" algn="l"/>
              </a:tabLst>
            </a:pPr>
            <a:r>
              <a:rPr dirty="0" sz="1800">
                <a:latin typeface="Calibri"/>
                <a:cs typeface="Calibri"/>
              </a:rPr>
              <a:t>Definite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stent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thrombosis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(ARC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definition)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  <a:p>
            <a:pPr lvl="1" marL="459740" indent="-177165">
              <a:lnSpc>
                <a:spcPct val="100000"/>
              </a:lnSpc>
              <a:spcBef>
                <a:spcPts val="1035"/>
              </a:spcBef>
              <a:buClr>
                <a:srgbClr val="C00000"/>
              </a:buClr>
              <a:buFont typeface="Arial"/>
              <a:buChar char="•"/>
              <a:tabLst>
                <a:tab pos="459740" algn="l"/>
              </a:tabLst>
            </a:pPr>
            <a:r>
              <a:rPr dirty="0" sz="1800">
                <a:latin typeface="Calibri"/>
                <a:cs typeface="Calibri"/>
              </a:rPr>
              <a:t>Cardiovascular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death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  <a:p>
            <a:pPr lvl="1" marL="459740" indent="-177165">
              <a:lnSpc>
                <a:spcPct val="100000"/>
              </a:lnSpc>
              <a:spcBef>
                <a:spcPts val="1030"/>
              </a:spcBef>
              <a:buClr>
                <a:srgbClr val="C00000"/>
              </a:buClr>
              <a:buFont typeface="Arial"/>
              <a:buChar char="•"/>
              <a:tabLst>
                <a:tab pos="459740" algn="l"/>
              </a:tabLst>
            </a:pPr>
            <a:r>
              <a:rPr dirty="0" sz="1800" spc="-10">
                <a:latin typeface="Calibri"/>
                <a:cs typeface="Calibri"/>
              </a:rPr>
              <a:t>All-</a:t>
            </a:r>
            <a:r>
              <a:rPr dirty="0" sz="1800">
                <a:latin typeface="Calibri"/>
                <a:cs typeface="Calibri"/>
              </a:rPr>
              <a:t>cause death at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 </a:t>
            </a:r>
            <a:r>
              <a:rPr dirty="0" sz="1800" spc="-20"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Sample</a:t>
            </a:r>
            <a:r>
              <a:rPr dirty="0" spc="-20"/>
              <a:t> Size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590" y="925067"/>
            <a:ext cx="8378825" cy="281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 marR="550545" indent="-180975">
              <a:lnSpc>
                <a:spcPct val="108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sample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size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calculation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based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superiority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assumption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>
                <a:latin typeface="Calibri"/>
                <a:cs typeface="Calibri"/>
              </a:rPr>
              <a:t>primary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efficacy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endpoint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over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30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days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follow-up</a:t>
            </a:r>
            <a:endParaRPr sz="2000">
              <a:latin typeface="Calibri"/>
              <a:cs typeface="Calibri"/>
            </a:endParaRPr>
          </a:p>
          <a:p>
            <a:pPr marL="193675" marR="434340" indent="-180975">
              <a:lnSpc>
                <a:spcPct val="109700"/>
              </a:lnSpc>
              <a:spcBef>
                <a:spcPts val="1880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2000">
                <a:latin typeface="Calibri"/>
                <a:cs typeface="Calibri"/>
              </a:rPr>
              <a:t>Based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similar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studies,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assuming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event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7%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month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>
                <a:latin typeface="Calibri"/>
                <a:cs typeface="Calibri"/>
              </a:rPr>
              <a:t>control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arm,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calculated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sample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size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2720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would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provide</a:t>
            </a:r>
            <a:r>
              <a:rPr dirty="0" sz="2000" spc="-25">
                <a:latin typeface="Calibri"/>
                <a:cs typeface="Calibri"/>
              </a:rPr>
              <a:t> 80% </a:t>
            </a:r>
            <a:r>
              <a:rPr dirty="0" sz="2000">
                <a:latin typeface="Calibri"/>
                <a:cs typeface="Calibri"/>
              </a:rPr>
              <a:t>power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detect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35%</a:t>
            </a:r>
            <a:r>
              <a:rPr dirty="0" sz="20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lower</a:t>
            </a:r>
            <a:r>
              <a:rPr dirty="0" sz="20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risk</a:t>
            </a:r>
            <a:r>
              <a:rPr dirty="0" sz="20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primary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efficacy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endpoint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>
                <a:latin typeface="Calibri"/>
                <a:cs typeface="Calibri"/>
              </a:rPr>
              <a:t>anticoagulation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group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type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error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rate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0.05</a:t>
            </a:r>
            <a:endParaRPr sz="20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1989"/>
              </a:spcBef>
              <a:buClr>
                <a:srgbClr val="C00000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000">
                <a:latin typeface="Calibri"/>
                <a:cs typeface="Calibri"/>
              </a:rPr>
              <a:t>Assuming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expected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5%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loss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follow-</a:t>
            </a:r>
            <a:r>
              <a:rPr dirty="0" sz="2000">
                <a:latin typeface="Calibri"/>
                <a:cs typeface="Calibri"/>
              </a:rPr>
              <a:t>up,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sought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include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2856</a:t>
            </a:r>
            <a:r>
              <a:rPr dirty="0" sz="2000" spc="-10">
                <a:latin typeface="Calibri"/>
                <a:cs typeface="Calibri"/>
              </a:rPr>
              <a:t> patients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163"/>
            <a:ext cx="1842776" cy="4802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2023-08-28T16:53:04Z</dcterms:created>
  <dcterms:modified xsi:type="dcterms:W3CDTF">2023-08-28T16:53:04Z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2023-08-28T00:00:00Z</vt:filetime>
  </property>
  <property fmtid="{D5CDD505-2E9C-101B-9397-08002B2CF9AE}" pid="3" name="LastSaved">
    <vt:filetime>2023-08-28T00:00:00Z</vt:filetime>
  </property>
  <property fmtid="{D5CDD505-2E9C-101B-9397-08002B2CF9AE}" pid="4" name="Producer">
    <vt:lpwstr>macOS Version 11.7.6 (assemblage 20G1231) Quartz PDFContext</vt:lpwstr>
  </property>
</Properties>
</file>