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E1C6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E1C6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E1C6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65952" y="1901951"/>
            <a:ext cx="6226047" cy="4956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8530" y="544512"/>
            <a:ext cx="10314939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E1C6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857" y="1835213"/>
            <a:ext cx="11424284" cy="3855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xmi.Mehta@osumc.edu" TargetMode="External"/><Relationship Id="rId3" Type="http://schemas.openxmlformats.org/officeDocument/2006/relationships/image" Target="../media/image1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52" y="555371"/>
            <a:ext cx="11468100" cy="185928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25400">
              <a:lnSpc>
                <a:spcPct val="100000"/>
              </a:lnSpc>
              <a:spcBef>
                <a:spcPts val="125"/>
              </a:spcBef>
            </a:pPr>
            <a:r>
              <a:rPr dirty="0"/>
              <a:t>Practice </a:t>
            </a:r>
            <a:r>
              <a:rPr dirty="0" spc="5"/>
              <a:t>Factors </a:t>
            </a:r>
            <a:r>
              <a:rPr dirty="0" spc="-25"/>
              <a:t>Affecting </a:t>
            </a:r>
            <a:r>
              <a:rPr dirty="0" spc="5"/>
              <a:t>Cardiologists’  </a:t>
            </a:r>
            <a:r>
              <a:rPr dirty="0"/>
              <a:t>Wellbeing: </a:t>
            </a:r>
            <a:r>
              <a:rPr dirty="0" spc="-10"/>
              <a:t>The </a:t>
            </a:r>
            <a:r>
              <a:rPr dirty="0" spc="-20"/>
              <a:t>American </a:t>
            </a:r>
            <a:r>
              <a:rPr dirty="0" spc="10"/>
              <a:t>College of</a:t>
            </a:r>
            <a:r>
              <a:rPr dirty="0" spc="-290"/>
              <a:t> </a:t>
            </a:r>
            <a:r>
              <a:rPr dirty="0" spc="10"/>
              <a:t>Cardiology  </a:t>
            </a:r>
            <a:r>
              <a:rPr dirty="0" spc="-5"/>
              <a:t>2019 </a:t>
            </a:r>
            <a:r>
              <a:rPr dirty="0" spc="10"/>
              <a:t>Burnout</a:t>
            </a:r>
            <a:r>
              <a:rPr dirty="0" spc="-105"/>
              <a:t> </a:t>
            </a:r>
            <a:r>
              <a:rPr dirty="0" spc="10"/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372" y="2764091"/>
            <a:ext cx="10994390" cy="2653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499"/>
              </a:lnSpc>
              <a:spcBef>
                <a:spcPts val="105"/>
              </a:spcBef>
            </a:pPr>
            <a:r>
              <a:rPr dirty="0" sz="2800" spc="-5">
                <a:solidFill>
                  <a:srgbClr val="000107"/>
                </a:solidFill>
                <a:latin typeface="Arial"/>
                <a:cs typeface="Arial"/>
              </a:rPr>
              <a:t>Laxmi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S. Mehta,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Andrew </a:t>
            </a:r>
            <a:r>
              <a:rPr dirty="0" sz="2800" spc="-35">
                <a:solidFill>
                  <a:srgbClr val="000107"/>
                </a:solidFill>
                <a:latin typeface="Arial"/>
                <a:cs typeface="Arial"/>
              </a:rPr>
              <a:t>Miller,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 spc="-5">
                <a:solidFill>
                  <a:srgbClr val="000107"/>
                </a:solidFill>
                <a:latin typeface="Arial"/>
                <a:cs typeface="Arial"/>
              </a:rPr>
              <a:t>B.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Hadley </a:t>
            </a:r>
            <a:r>
              <a:rPr dirty="0" sz="2800" spc="15">
                <a:solidFill>
                  <a:srgbClr val="000107"/>
                </a:solidFill>
                <a:latin typeface="Arial"/>
                <a:cs typeface="Arial"/>
              </a:rPr>
              <a:t>Wilson,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</a:t>
            </a:r>
            <a:r>
              <a:rPr dirty="0" sz="2800" spc="-440">
                <a:solidFill>
                  <a:srgbClr val="00010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Anne  </a:t>
            </a:r>
            <a:r>
              <a:rPr dirty="0" sz="3150" spc="-10">
                <a:solidFill>
                  <a:srgbClr val="000107"/>
                </a:solidFill>
                <a:latin typeface="Arial"/>
                <a:cs typeface="Arial"/>
              </a:rPr>
              <a:t>Rzeszut</a:t>
            </a:r>
            <a:r>
              <a:rPr dirty="0" sz="2800" spc="-10">
                <a:solidFill>
                  <a:srgbClr val="000107"/>
                </a:solidFill>
                <a:latin typeface="Arial"/>
                <a:cs typeface="Arial"/>
              </a:rPr>
              <a:t>,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MA;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Scott </a:t>
            </a:r>
            <a:r>
              <a:rPr dirty="0" sz="2800" spc="-45">
                <a:solidFill>
                  <a:srgbClr val="000107"/>
                </a:solidFill>
                <a:latin typeface="Arial"/>
                <a:cs typeface="Arial"/>
              </a:rPr>
              <a:t>Lilly,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Daniel </a:t>
            </a:r>
            <a:r>
              <a:rPr dirty="0" sz="2800" spc="-25">
                <a:solidFill>
                  <a:srgbClr val="000107"/>
                </a:solidFill>
                <a:latin typeface="Arial"/>
                <a:cs typeface="Arial"/>
              </a:rPr>
              <a:t>Murphy,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Dipti Itchhaporia, 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Akshay </a:t>
            </a:r>
            <a:r>
              <a:rPr dirty="0" sz="2800" spc="-10">
                <a:solidFill>
                  <a:srgbClr val="000107"/>
                </a:solidFill>
                <a:latin typeface="Arial"/>
                <a:cs typeface="Arial"/>
              </a:rPr>
              <a:t>Khandelwal,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 spc="-5">
                <a:solidFill>
                  <a:srgbClr val="000107"/>
                </a:solidFill>
                <a:latin typeface="Arial"/>
                <a:cs typeface="Arial"/>
              </a:rPr>
              <a:t>Garima Sharma,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Jennifer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Mieres, 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C.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Michael </a:t>
            </a:r>
            <a:r>
              <a:rPr dirty="0" sz="2800" spc="-25">
                <a:solidFill>
                  <a:srgbClr val="000107"/>
                </a:solidFill>
                <a:latin typeface="Arial"/>
                <a:cs typeface="Arial"/>
              </a:rPr>
              <a:t>Valentine,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 spc="-5">
                <a:solidFill>
                  <a:srgbClr val="000107"/>
                </a:solidFill>
                <a:latin typeface="Arial"/>
                <a:cs typeface="Arial"/>
              </a:rPr>
              <a:t>Stephanie Mitchell, BPh; </a:t>
            </a:r>
            <a:r>
              <a:rPr dirty="0" sz="2800" spc="-15">
                <a:solidFill>
                  <a:srgbClr val="000107"/>
                </a:solidFill>
                <a:latin typeface="Arial"/>
                <a:cs typeface="Arial"/>
              </a:rPr>
              <a:t>Pamela 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Douglas,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MD;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on </a:t>
            </a:r>
            <a:r>
              <a:rPr dirty="0" sz="2800" spc="-5">
                <a:solidFill>
                  <a:srgbClr val="000107"/>
                </a:solidFill>
                <a:latin typeface="Arial"/>
                <a:cs typeface="Arial"/>
              </a:rPr>
              <a:t>behalf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of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the </a:t>
            </a:r>
            <a:r>
              <a:rPr dirty="0" sz="2800" spc="-15">
                <a:solidFill>
                  <a:srgbClr val="000107"/>
                </a:solidFill>
                <a:latin typeface="Arial"/>
                <a:cs typeface="Arial"/>
              </a:rPr>
              <a:t>ACC’s </a:t>
            </a:r>
            <a:r>
              <a:rPr dirty="0" sz="2800">
                <a:solidFill>
                  <a:srgbClr val="000107"/>
                </a:solidFill>
                <a:latin typeface="Arial"/>
                <a:cs typeface="Arial"/>
              </a:rPr>
              <a:t>Membership </a:t>
            </a:r>
            <a:r>
              <a:rPr dirty="0" sz="2800" spc="-15">
                <a:solidFill>
                  <a:srgbClr val="000107"/>
                </a:solidFill>
                <a:latin typeface="Arial"/>
                <a:cs typeface="Arial"/>
              </a:rPr>
              <a:t>Committee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and  </a:t>
            </a:r>
            <a:r>
              <a:rPr dirty="0" sz="2800" spc="10">
                <a:solidFill>
                  <a:srgbClr val="000107"/>
                </a:solidFill>
                <a:latin typeface="Arial"/>
                <a:cs typeface="Arial"/>
              </a:rPr>
              <a:t>Workgroup on</a:t>
            </a:r>
            <a:r>
              <a:rPr dirty="0" sz="2800" spc="-155">
                <a:solidFill>
                  <a:srgbClr val="000107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000107"/>
                </a:solidFill>
                <a:latin typeface="Arial"/>
                <a:cs typeface="Arial"/>
              </a:rPr>
              <a:t>Wellness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2121" y="253746"/>
            <a:ext cx="482981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>
                <a:solidFill>
                  <a:srgbClr val="00386B"/>
                </a:solidFill>
              </a:rPr>
              <a:t>Burnout</a:t>
            </a:r>
            <a:r>
              <a:rPr dirty="0" spc="-150">
                <a:solidFill>
                  <a:srgbClr val="00386B"/>
                </a:solidFill>
              </a:rPr>
              <a:t> </a:t>
            </a:r>
            <a:r>
              <a:rPr dirty="0"/>
              <a:t>Prevalence</a:t>
            </a:r>
          </a:p>
        </p:txBody>
      </p:sp>
      <p:sp>
        <p:nvSpPr>
          <p:cNvPr id="3" name="object 3"/>
          <p:cNvSpPr/>
          <p:nvPr/>
        </p:nvSpPr>
        <p:spPr>
          <a:xfrm>
            <a:off x="2103120" y="3520440"/>
            <a:ext cx="1127760" cy="1607820"/>
          </a:xfrm>
          <a:custGeom>
            <a:avLst/>
            <a:gdLst/>
            <a:ahLst/>
            <a:cxnLst/>
            <a:rect l="l" t="t" r="r" b="b"/>
            <a:pathLst>
              <a:path w="1127760" h="1607820">
                <a:moveTo>
                  <a:pt x="0" y="1607819"/>
                </a:moveTo>
                <a:lnTo>
                  <a:pt x="1127759" y="1607819"/>
                </a:lnTo>
                <a:lnTo>
                  <a:pt x="1127759" y="0"/>
                </a:lnTo>
                <a:lnTo>
                  <a:pt x="0" y="0"/>
                </a:lnTo>
                <a:lnTo>
                  <a:pt x="0" y="16078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92140" y="4465320"/>
            <a:ext cx="1127760" cy="662940"/>
          </a:xfrm>
          <a:custGeom>
            <a:avLst/>
            <a:gdLst/>
            <a:ahLst/>
            <a:cxnLst/>
            <a:rect l="l" t="t" r="r" b="b"/>
            <a:pathLst>
              <a:path w="1127759" h="662939">
                <a:moveTo>
                  <a:pt x="0" y="662939"/>
                </a:moveTo>
                <a:lnTo>
                  <a:pt x="1127760" y="662939"/>
                </a:lnTo>
                <a:lnTo>
                  <a:pt x="1127760" y="0"/>
                </a:lnTo>
                <a:lnTo>
                  <a:pt x="0" y="0"/>
                </a:lnTo>
                <a:lnTo>
                  <a:pt x="0" y="6629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81159" y="5021579"/>
            <a:ext cx="1127760" cy="106680"/>
          </a:xfrm>
          <a:custGeom>
            <a:avLst/>
            <a:gdLst/>
            <a:ahLst/>
            <a:cxnLst/>
            <a:rect l="l" t="t" r="r" b="b"/>
            <a:pathLst>
              <a:path w="1127759" h="106679">
                <a:moveTo>
                  <a:pt x="0" y="106680"/>
                </a:moveTo>
                <a:lnTo>
                  <a:pt x="1127759" y="106680"/>
                </a:lnTo>
                <a:lnTo>
                  <a:pt x="1127759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489" y="1764029"/>
            <a:ext cx="0" cy="3360420"/>
          </a:xfrm>
          <a:custGeom>
            <a:avLst/>
            <a:gdLst/>
            <a:ahLst/>
            <a:cxnLst/>
            <a:rect l="l" t="t" r="r" b="b"/>
            <a:pathLst>
              <a:path w="0" h="3360420">
                <a:moveTo>
                  <a:pt x="0" y="3360420"/>
                </a:moveTo>
                <a:lnTo>
                  <a:pt x="0" y="0"/>
                </a:lnTo>
              </a:path>
            </a:pathLst>
          </a:custGeom>
          <a:ln w="95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2489" y="5124450"/>
            <a:ext cx="10767060" cy="0"/>
          </a:xfrm>
          <a:custGeom>
            <a:avLst/>
            <a:gdLst/>
            <a:ahLst/>
            <a:cxnLst/>
            <a:rect l="l" t="t" r="r" b="b"/>
            <a:pathLst>
              <a:path w="10767060" h="0">
                <a:moveTo>
                  <a:pt x="0" y="0"/>
                </a:moveTo>
                <a:lnTo>
                  <a:pt x="1076706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12416" y="3145726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23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3190" y="4089082"/>
            <a:ext cx="59245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9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65385" y="4648263"/>
            <a:ext cx="59245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6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490" y="1629663"/>
            <a:ext cx="369570" cy="3604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45%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40%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15%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0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10%</a:t>
            </a:r>
            <a:endParaRPr sz="1350">
              <a:latin typeface="Franklin Gothic Book"/>
              <a:cs typeface="Franklin Gothic Book"/>
            </a:endParaRPr>
          </a:p>
          <a:p>
            <a:pPr algn="r" marR="6350">
              <a:lnSpc>
                <a:spcPct val="100000"/>
              </a:lnSpc>
              <a:spcBef>
                <a:spcPts val="10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5%</a:t>
            </a:r>
            <a:endParaRPr sz="1350">
              <a:latin typeface="Franklin Gothic Book"/>
              <a:cs typeface="Franklin Gothic Book"/>
            </a:endParaRPr>
          </a:p>
          <a:p>
            <a:pPr algn="r" marR="6350">
              <a:lnSpc>
                <a:spcPct val="100000"/>
              </a:lnSpc>
              <a:spcBef>
                <a:spcPts val="10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2012" y="5281803"/>
            <a:ext cx="3610610" cy="7423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54760" marR="5080" indent="-1242695">
              <a:lnSpc>
                <a:spcPct val="120600"/>
              </a:lnSpc>
              <a:spcBef>
                <a:spcPts val="90"/>
              </a:spcBef>
            </a:pP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One </a:t>
            </a:r>
            <a:r>
              <a:rPr dirty="0" sz="1950" spc="45">
                <a:solidFill>
                  <a:srgbClr val="0E1C6B"/>
                </a:solidFill>
                <a:latin typeface="Arial Black"/>
                <a:cs typeface="Arial Black"/>
              </a:rPr>
              <a:t>or </a:t>
            </a: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More Symptoms</a:t>
            </a:r>
            <a:r>
              <a:rPr dirty="0" sz="1950" spc="-17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15">
                <a:solidFill>
                  <a:srgbClr val="0E1C6B"/>
                </a:solidFill>
                <a:latin typeface="Arial Black"/>
                <a:cs typeface="Arial Black"/>
              </a:rPr>
              <a:t>of 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1301" y="5281803"/>
            <a:ext cx="2877820" cy="7423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6850" marR="5080" indent="-184150">
              <a:lnSpc>
                <a:spcPct val="120600"/>
              </a:lnSpc>
              <a:spcBef>
                <a:spcPts val="90"/>
              </a:spcBef>
            </a:pP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Chronic Burnout</a:t>
            </a:r>
            <a:r>
              <a:rPr dirty="0" sz="1950" spc="-125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40">
                <a:solidFill>
                  <a:srgbClr val="0E1C6B"/>
                </a:solidFill>
                <a:latin typeface="Arial Black"/>
                <a:cs typeface="Arial Black"/>
              </a:rPr>
              <a:t>and 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Work</a:t>
            </a: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Frustrations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1190" y="5338127"/>
            <a:ext cx="320357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Completely Burned</a:t>
            </a:r>
            <a:r>
              <a:rPr dirty="0" sz="1950" spc="-15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88050" y="1466850"/>
            <a:ext cx="1037590" cy="4559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-5" b="1">
                <a:latin typeface="Arial"/>
                <a:cs typeface="Arial"/>
              </a:rPr>
              <a:t>35</a:t>
            </a:r>
            <a:r>
              <a:rPr dirty="0" sz="2800" spc="5" b="1">
                <a:latin typeface="Arial"/>
                <a:cs typeface="Arial"/>
              </a:rPr>
              <a:t>.</a:t>
            </a:r>
            <a:r>
              <a:rPr dirty="0" sz="2800" spc="-10" b="1">
                <a:latin typeface="Arial"/>
                <a:cs typeface="Arial"/>
              </a:rPr>
              <a:t>4</a:t>
            </a:r>
            <a:r>
              <a:rPr dirty="0" sz="2800" spc="20" b="1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55570" y="2038350"/>
            <a:ext cx="7459980" cy="533400"/>
          </a:xfrm>
          <a:custGeom>
            <a:avLst/>
            <a:gdLst/>
            <a:ahLst/>
            <a:cxnLst/>
            <a:rect l="l" t="t" r="r" b="b"/>
            <a:pathLst>
              <a:path w="7459980" h="533400">
                <a:moveTo>
                  <a:pt x="0" y="533400"/>
                </a:moveTo>
                <a:lnTo>
                  <a:pt x="1590" y="462491"/>
                </a:lnTo>
                <a:lnTo>
                  <a:pt x="6077" y="398780"/>
                </a:lnTo>
                <a:lnTo>
                  <a:pt x="13033" y="344805"/>
                </a:lnTo>
                <a:lnTo>
                  <a:pt x="22032" y="303106"/>
                </a:lnTo>
                <a:lnTo>
                  <a:pt x="44450" y="266700"/>
                </a:lnTo>
                <a:lnTo>
                  <a:pt x="3685540" y="266700"/>
                </a:lnTo>
                <a:lnTo>
                  <a:pt x="3697343" y="257175"/>
                </a:lnTo>
                <a:lnTo>
                  <a:pt x="3716956" y="188595"/>
                </a:lnTo>
                <a:lnTo>
                  <a:pt x="3723912" y="134620"/>
                </a:lnTo>
                <a:lnTo>
                  <a:pt x="3728399" y="70908"/>
                </a:lnTo>
                <a:lnTo>
                  <a:pt x="3729990" y="0"/>
                </a:lnTo>
                <a:lnTo>
                  <a:pt x="3731580" y="70908"/>
                </a:lnTo>
                <a:lnTo>
                  <a:pt x="3736067" y="134619"/>
                </a:lnTo>
                <a:lnTo>
                  <a:pt x="3743023" y="188594"/>
                </a:lnTo>
                <a:lnTo>
                  <a:pt x="3752022" y="230293"/>
                </a:lnTo>
                <a:lnTo>
                  <a:pt x="3774440" y="266700"/>
                </a:lnTo>
                <a:lnTo>
                  <a:pt x="7415530" y="266700"/>
                </a:lnTo>
                <a:lnTo>
                  <a:pt x="7427333" y="276225"/>
                </a:lnTo>
                <a:lnTo>
                  <a:pt x="7437947" y="303106"/>
                </a:lnTo>
                <a:lnTo>
                  <a:pt x="7446946" y="344804"/>
                </a:lnTo>
                <a:lnTo>
                  <a:pt x="7453902" y="398779"/>
                </a:lnTo>
                <a:lnTo>
                  <a:pt x="7458389" y="462491"/>
                </a:lnTo>
                <a:lnTo>
                  <a:pt x="7459980" y="533400"/>
                </a:lnTo>
              </a:path>
            </a:pathLst>
          </a:custGeom>
          <a:ln w="984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904" y="514413"/>
            <a:ext cx="7879715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">
                <a:solidFill>
                  <a:srgbClr val="00386B"/>
                </a:solidFill>
              </a:rPr>
              <a:t>Burnout </a:t>
            </a:r>
            <a:r>
              <a:rPr dirty="0" spc="5"/>
              <a:t>Prevalence </a:t>
            </a:r>
            <a:r>
              <a:rPr dirty="0" spc="-5">
                <a:solidFill>
                  <a:srgbClr val="FF00FF"/>
                </a:solidFill>
              </a:rPr>
              <a:t>2015 </a:t>
            </a:r>
            <a:r>
              <a:rPr dirty="0" spc="15"/>
              <a:t>&amp;</a:t>
            </a:r>
            <a:r>
              <a:rPr dirty="0" spc="-215"/>
              <a:t> </a:t>
            </a:r>
            <a:r>
              <a:rPr dirty="0" spc="-5">
                <a:solidFill>
                  <a:srgbClr val="0D8BFF"/>
                </a:solidFill>
              </a:rPr>
              <a:t>2019</a:t>
            </a:r>
          </a:p>
        </p:txBody>
      </p:sp>
      <p:sp>
        <p:nvSpPr>
          <p:cNvPr id="3" name="object 3"/>
          <p:cNvSpPr/>
          <p:nvPr/>
        </p:nvSpPr>
        <p:spPr>
          <a:xfrm>
            <a:off x="2072639" y="3832859"/>
            <a:ext cx="762000" cy="148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77300" y="3642359"/>
            <a:ext cx="7620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78779" y="2225039"/>
            <a:ext cx="762000" cy="3093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0379" y="4023359"/>
            <a:ext cx="762000" cy="1295400"/>
          </a:xfrm>
          <a:custGeom>
            <a:avLst/>
            <a:gdLst/>
            <a:ahLst/>
            <a:cxnLst/>
            <a:rect l="l" t="t" r="r" b="b"/>
            <a:pathLst>
              <a:path w="762000" h="1295400">
                <a:moveTo>
                  <a:pt x="0" y="1295399"/>
                </a:moveTo>
                <a:lnTo>
                  <a:pt x="761999" y="1295399"/>
                </a:lnTo>
                <a:lnTo>
                  <a:pt x="761999" y="0"/>
                </a:lnTo>
                <a:lnTo>
                  <a:pt x="0" y="0"/>
                </a:lnTo>
                <a:lnTo>
                  <a:pt x="0" y="12953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46520" y="2575560"/>
            <a:ext cx="762000" cy="2743200"/>
          </a:xfrm>
          <a:custGeom>
            <a:avLst/>
            <a:gdLst/>
            <a:ahLst/>
            <a:cxnLst/>
            <a:rect l="l" t="t" r="r" b="b"/>
            <a:pathLst>
              <a:path w="762000" h="2743200">
                <a:moveTo>
                  <a:pt x="0" y="2743200"/>
                </a:moveTo>
                <a:lnTo>
                  <a:pt x="762000" y="2743200"/>
                </a:lnTo>
                <a:lnTo>
                  <a:pt x="76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45040" y="3101339"/>
            <a:ext cx="762000" cy="2217420"/>
          </a:xfrm>
          <a:custGeom>
            <a:avLst/>
            <a:gdLst/>
            <a:ahLst/>
            <a:cxnLst/>
            <a:rect l="l" t="t" r="r" b="b"/>
            <a:pathLst>
              <a:path w="762000" h="2217420">
                <a:moveTo>
                  <a:pt x="0" y="2217420"/>
                </a:moveTo>
                <a:lnTo>
                  <a:pt x="762000" y="2217420"/>
                </a:lnTo>
                <a:lnTo>
                  <a:pt x="762000" y="0"/>
                </a:lnTo>
                <a:lnTo>
                  <a:pt x="0" y="0"/>
                </a:lnTo>
                <a:lnTo>
                  <a:pt x="0" y="22174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38250" y="1565910"/>
            <a:ext cx="0" cy="3749040"/>
          </a:xfrm>
          <a:custGeom>
            <a:avLst/>
            <a:gdLst/>
            <a:ahLst/>
            <a:cxnLst/>
            <a:rect l="l" t="t" r="r" b="b"/>
            <a:pathLst>
              <a:path w="0" h="3749040">
                <a:moveTo>
                  <a:pt x="0" y="3749040"/>
                </a:moveTo>
                <a:lnTo>
                  <a:pt x="0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2530" y="531495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92530" y="469010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92530" y="406527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92530" y="344042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2530" y="281558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2530" y="219075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92530" y="156591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0E2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8250" y="5314950"/>
            <a:ext cx="10203180" cy="0"/>
          </a:xfrm>
          <a:custGeom>
            <a:avLst/>
            <a:gdLst/>
            <a:ahLst/>
            <a:cxnLst/>
            <a:rect l="l" t="t" r="r" b="b"/>
            <a:pathLst>
              <a:path w="10203180" h="0">
                <a:moveTo>
                  <a:pt x="0" y="0"/>
                </a:moveTo>
                <a:lnTo>
                  <a:pt x="1020318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02104" y="3462337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FF00FF"/>
                </a:solidFill>
                <a:latin typeface="Arial"/>
                <a:cs typeface="Arial"/>
              </a:rPr>
              <a:t>23</a:t>
            </a:r>
            <a:r>
              <a:rPr dirty="0" sz="1950" spc="-10" b="1">
                <a:solidFill>
                  <a:srgbClr val="FF00FF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FF00FF"/>
                </a:solidFill>
                <a:latin typeface="Arial"/>
                <a:cs typeface="Arial"/>
              </a:rPr>
              <a:t>7</a:t>
            </a:r>
            <a:r>
              <a:rPr dirty="0" sz="1950" spc="25" b="1">
                <a:solidFill>
                  <a:srgbClr val="FF00F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05196" y="1848167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FF00FF"/>
                </a:solidFill>
                <a:latin typeface="Arial"/>
                <a:cs typeface="Arial"/>
              </a:rPr>
              <a:t>49</a:t>
            </a:r>
            <a:r>
              <a:rPr dirty="0" sz="1950" spc="-10" b="1">
                <a:solidFill>
                  <a:srgbClr val="FF00FF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FF00FF"/>
                </a:solidFill>
                <a:latin typeface="Arial"/>
                <a:cs typeface="Arial"/>
              </a:rPr>
              <a:t>5</a:t>
            </a:r>
            <a:r>
              <a:rPr dirty="0" sz="1950" spc="25" b="1">
                <a:solidFill>
                  <a:srgbClr val="FF00F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08160" y="3268281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FF00FF"/>
                </a:solidFill>
                <a:latin typeface="Arial"/>
                <a:cs typeface="Arial"/>
              </a:rPr>
              <a:t>26</a:t>
            </a:r>
            <a:r>
              <a:rPr dirty="0" sz="1950" spc="-10" b="1">
                <a:solidFill>
                  <a:srgbClr val="FF00FF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FF00FF"/>
                </a:solidFill>
                <a:latin typeface="Arial"/>
                <a:cs typeface="Arial"/>
              </a:rPr>
              <a:t>8</a:t>
            </a:r>
            <a:r>
              <a:rPr dirty="0" sz="1950" spc="25" b="1">
                <a:solidFill>
                  <a:srgbClr val="FF00F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71241" y="3650043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D8BFF"/>
                </a:solidFill>
                <a:latin typeface="Arial"/>
                <a:cs typeface="Arial"/>
              </a:rPr>
              <a:t>20</a:t>
            </a:r>
            <a:r>
              <a:rPr dirty="0" sz="1950" spc="-10" b="1">
                <a:solidFill>
                  <a:srgbClr val="0D8BFF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D8BFF"/>
                </a:solidFill>
                <a:latin typeface="Arial"/>
                <a:cs typeface="Arial"/>
              </a:rPr>
              <a:t>7</a:t>
            </a:r>
            <a:r>
              <a:rPr dirty="0" sz="1950" spc="25" b="1">
                <a:solidFill>
                  <a:srgbClr val="0D8BF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74078" y="2198687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D8BFF"/>
                </a:solidFill>
                <a:latin typeface="Arial"/>
                <a:cs typeface="Arial"/>
              </a:rPr>
              <a:t>43</a:t>
            </a:r>
            <a:r>
              <a:rPr dirty="0" sz="1950" spc="-10" b="1">
                <a:solidFill>
                  <a:srgbClr val="0D8BFF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D8BFF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0D8BF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77170" y="2730182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D8BFF"/>
                </a:solidFill>
                <a:latin typeface="Arial"/>
                <a:cs typeface="Arial"/>
              </a:rPr>
              <a:t>35</a:t>
            </a:r>
            <a:r>
              <a:rPr dirty="0" sz="1950" spc="-10" b="1">
                <a:solidFill>
                  <a:srgbClr val="0D8BFF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D8BFF"/>
                </a:solidFill>
                <a:latin typeface="Arial"/>
                <a:cs typeface="Arial"/>
              </a:rPr>
              <a:t>4</a:t>
            </a:r>
            <a:r>
              <a:rPr dirty="0" sz="1950" spc="25" b="1">
                <a:solidFill>
                  <a:srgbClr val="0D8BF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9767" y="3952240"/>
            <a:ext cx="441325" cy="1459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2</a:t>
            </a:r>
            <a:r>
              <a:rPr dirty="0" sz="1200" spc="-4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.</a:t>
            </a: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%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1</a:t>
            </a:r>
            <a:r>
              <a:rPr dirty="0" sz="1200" spc="-4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.</a:t>
            </a: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%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Franklin Gothic Book"/>
              <a:cs typeface="Franklin Gothic Book"/>
            </a:endParaRPr>
          </a:p>
          <a:p>
            <a:pPr algn="r" marR="7620">
              <a:lnSpc>
                <a:spcPct val="100000"/>
              </a:lnSpc>
            </a:pPr>
            <a:r>
              <a:rPr dirty="0" sz="1200" spc="10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.</a:t>
            </a:r>
            <a:r>
              <a:rPr dirty="0" sz="1200" spc="-50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%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9767" y="3326765"/>
            <a:ext cx="440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3</a:t>
            </a:r>
            <a:r>
              <a:rPr dirty="0" sz="1200" spc="-4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.</a:t>
            </a: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%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9767" y="2700591"/>
            <a:ext cx="4413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4</a:t>
            </a:r>
            <a:r>
              <a:rPr dirty="0" sz="1200" spc="-4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.</a:t>
            </a: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%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767" y="2075434"/>
            <a:ext cx="440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5</a:t>
            </a:r>
            <a:r>
              <a:rPr dirty="0" sz="1200" spc="-4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.</a:t>
            </a: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%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9767" y="1449959"/>
            <a:ext cx="440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6</a:t>
            </a:r>
            <a:r>
              <a:rPr dirty="0" sz="1200" spc="-4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.</a:t>
            </a:r>
            <a:r>
              <a:rPr dirty="0" sz="1200" spc="15">
                <a:solidFill>
                  <a:srgbClr val="0E1C6B"/>
                </a:solidFill>
                <a:latin typeface="Franklin Gothic Book"/>
                <a:cs typeface="Franklin Gothic Book"/>
              </a:rPr>
              <a:t>0</a:t>
            </a:r>
            <a:r>
              <a:rPr dirty="0" sz="1200">
                <a:solidFill>
                  <a:srgbClr val="0E1C6B"/>
                </a:solidFill>
                <a:latin typeface="Franklin Gothic Book"/>
                <a:cs typeface="Franklin Gothic Book"/>
              </a:rPr>
              <a:t>%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5919" y="5526722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No</a:t>
            </a:r>
            <a:r>
              <a:rPr dirty="0" sz="1950" spc="-75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8428" y="5526722"/>
            <a:ext cx="12522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S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tr</a:t>
            </a:r>
            <a:r>
              <a:rPr dirty="0" sz="1950" spc="20">
                <a:solidFill>
                  <a:srgbClr val="0E1C6B"/>
                </a:solidFill>
                <a:latin typeface="Arial Black"/>
                <a:cs typeface="Arial Black"/>
              </a:rPr>
              <a:t>e</a:t>
            </a:r>
            <a:r>
              <a:rPr dirty="0" sz="1950">
                <a:solidFill>
                  <a:srgbClr val="0E1C6B"/>
                </a:solidFill>
                <a:latin typeface="Arial Black"/>
                <a:cs typeface="Arial Black"/>
              </a:rPr>
              <a:t>s</a:t>
            </a:r>
            <a:r>
              <a:rPr dirty="0" sz="1950" spc="60">
                <a:solidFill>
                  <a:srgbClr val="0E1C6B"/>
                </a:solidFill>
                <a:latin typeface="Arial Black"/>
                <a:cs typeface="Arial Black"/>
              </a:rPr>
              <a:t>s</a:t>
            </a:r>
            <a:r>
              <a:rPr dirty="0" sz="1950" spc="20">
                <a:solidFill>
                  <a:srgbClr val="0E1C6B"/>
                </a:solidFill>
                <a:latin typeface="Arial Black"/>
                <a:cs typeface="Arial Black"/>
              </a:rPr>
              <a:t>ed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51976" y="5526722"/>
            <a:ext cx="159321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Burned</a:t>
            </a:r>
            <a:r>
              <a:rPr dirty="0" sz="1950" spc="-1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88790" y="6645275"/>
            <a:ext cx="288544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"/>
                <a:cs typeface="Arial"/>
              </a:rPr>
              <a:t>Laxmi </a:t>
            </a:r>
            <a:r>
              <a:rPr dirty="0" sz="1050" spc="10">
                <a:latin typeface="Arial"/>
                <a:cs typeface="Arial"/>
              </a:rPr>
              <a:t>S. </a:t>
            </a:r>
            <a:r>
              <a:rPr dirty="0" sz="1050" spc="15">
                <a:latin typeface="Arial"/>
                <a:cs typeface="Arial"/>
              </a:rPr>
              <a:t>Mehta </a:t>
            </a:r>
            <a:r>
              <a:rPr dirty="0" sz="1050" spc="10">
                <a:latin typeface="Arial"/>
                <a:cs typeface="Arial"/>
              </a:rPr>
              <a:t>et al. </a:t>
            </a:r>
            <a:r>
              <a:rPr dirty="0" sz="1050">
                <a:latin typeface="Arial"/>
                <a:cs typeface="Arial"/>
              </a:rPr>
              <a:t>JACC</a:t>
            </a:r>
            <a:r>
              <a:rPr dirty="0" sz="1050" spc="-160">
                <a:latin typeface="Arial"/>
                <a:cs typeface="Arial"/>
              </a:rPr>
              <a:t> </a:t>
            </a:r>
            <a:r>
              <a:rPr dirty="0" sz="1050" spc="5">
                <a:latin typeface="Arial"/>
                <a:cs typeface="Arial"/>
              </a:rPr>
              <a:t>2019;73:3345-3348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7340" y="514413"/>
            <a:ext cx="4969510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">
                <a:solidFill>
                  <a:srgbClr val="00386B"/>
                </a:solidFill>
              </a:rPr>
              <a:t>Burnout </a:t>
            </a:r>
            <a:r>
              <a:rPr dirty="0" spc="5">
                <a:solidFill>
                  <a:srgbClr val="00386B"/>
                </a:solidFill>
              </a:rPr>
              <a:t>and</a:t>
            </a:r>
            <a:r>
              <a:rPr dirty="0" spc="-204">
                <a:solidFill>
                  <a:srgbClr val="00386B"/>
                </a:solidFill>
              </a:rPr>
              <a:t> </a:t>
            </a:r>
            <a:r>
              <a:rPr dirty="0" spc="5">
                <a:solidFill>
                  <a:srgbClr val="00386B"/>
                </a:solidFill>
              </a:rPr>
              <a:t>Gender</a:t>
            </a:r>
          </a:p>
        </p:txBody>
      </p:sp>
      <p:sp>
        <p:nvSpPr>
          <p:cNvPr id="3" name="object 3"/>
          <p:cNvSpPr/>
          <p:nvPr/>
        </p:nvSpPr>
        <p:spPr>
          <a:xfrm>
            <a:off x="2762250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2250" y="2804160"/>
            <a:ext cx="0" cy="1173480"/>
          </a:xfrm>
          <a:custGeom>
            <a:avLst/>
            <a:gdLst/>
            <a:ahLst/>
            <a:cxnLst/>
            <a:rect l="l" t="t" r="r" b="b"/>
            <a:pathLst>
              <a:path w="0"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62250" y="4762500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99509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99509" y="2804160"/>
            <a:ext cx="0" cy="1173480"/>
          </a:xfrm>
          <a:custGeom>
            <a:avLst/>
            <a:gdLst/>
            <a:ahLst/>
            <a:cxnLst/>
            <a:rect l="l" t="t" r="r" b="b"/>
            <a:pathLst>
              <a:path w="0"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99509" y="4762500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36770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36770" y="2804160"/>
            <a:ext cx="0" cy="1173480"/>
          </a:xfrm>
          <a:custGeom>
            <a:avLst/>
            <a:gdLst/>
            <a:ahLst/>
            <a:cxnLst/>
            <a:rect l="l" t="t" r="r" b="b"/>
            <a:pathLst>
              <a:path w="0"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36770" y="4762500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74029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74029" y="2804160"/>
            <a:ext cx="0" cy="1173480"/>
          </a:xfrm>
          <a:custGeom>
            <a:avLst/>
            <a:gdLst/>
            <a:ahLst/>
            <a:cxnLst/>
            <a:rect l="l" t="t" r="r" b="b"/>
            <a:pathLst>
              <a:path w="0"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74029" y="4762500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18909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18909" y="2804160"/>
            <a:ext cx="0" cy="1173480"/>
          </a:xfrm>
          <a:custGeom>
            <a:avLst/>
            <a:gdLst/>
            <a:ahLst/>
            <a:cxnLst/>
            <a:rect l="l" t="t" r="r" b="b"/>
            <a:pathLst>
              <a:path w="0"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8909" y="4762500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56169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56169" y="2804160"/>
            <a:ext cx="0" cy="1173480"/>
          </a:xfrm>
          <a:custGeom>
            <a:avLst/>
            <a:gdLst/>
            <a:ahLst/>
            <a:cxnLst/>
            <a:rect l="l" t="t" r="r" b="b"/>
            <a:pathLst>
              <a:path w="0"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56169" y="4762500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29">
                <a:moveTo>
                  <a:pt x="0" y="0"/>
                </a:moveTo>
                <a:lnTo>
                  <a:pt x="0" y="58293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93430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93430" y="2804160"/>
            <a:ext cx="0" cy="2541270"/>
          </a:xfrm>
          <a:custGeom>
            <a:avLst/>
            <a:gdLst/>
            <a:ahLst/>
            <a:cxnLst/>
            <a:rect l="l" t="t" r="r" b="b"/>
            <a:pathLst>
              <a:path w="0" h="2541270">
                <a:moveTo>
                  <a:pt x="0" y="0"/>
                </a:moveTo>
                <a:lnTo>
                  <a:pt x="0" y="254127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30690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30690" y="2804160"/>
            <a:ext cx="0" cy="2541270"/>
          </a:xfrm>
          <a:custGeom>
            <a:avLst/>
            <a:gdLst/>
            <a:ahLst/>
            <a:cxnLst/>
            <a:rect l="l" t="t" r="r" b="b"/>
            <a:pathLst>
              <a:path w="0" h="2541270">
                <a:moveTo>
                  <a:pt x="0" y="0"/>
                </a:moveTo>
                <a:lnTo>
                  <a:pt x="0" y="254127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67950" y="1436369"/>
            <a:ext cx="0" cy="582930"/>
          </a:xfrm>
          <a:custGeom>
            <a:avLst/>
            <a:gdLst/>
            <a:ahLst/>
            <a:cxnLst/>
            <a:rect l="l" t="t" r="r" b="b"/>
            <a:pathLst>
              <a:path w="0"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67950" y="2804160"/>
            <a:ext cx="0" cy="2541270"/>
          </a:xfrm>
          <a:custGeom>
            <a:avLst/>
            <a:gdLst/>
            <a:ahLst/>
            <a:cxnLst/>
            <a:rect l="l" t="t" r="r" b="b"/>
            <a:pathLst>
              <a:path w="0" h="2541270">
                <a:moveTo>
                  <a:pt x="0" y="0"/>
                </a:moveTo>
                <a:lnTo>
                  <a:pt x="0" y="254127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212830" y="1436369"/>
            <a:ext cx="0" cy="3909060"/>
          </a:xfrm>
          <a:custGeom>
            <a:avLst/>
            <a:gdLst/>
            <a:ahLst/>
            <a:cxnLst/>
            <a:rect l="l" t="t" r="r" b="b"/>
            <a:pathLst>
              <a:path w="0" h="3909060">
                <a:moveTo>
                  <a:pt x="0" y="0"/>
                </a:moveTo>
                <a:lnTo>
                  <a:pt x="0" y="390905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21179" y="3977640"/>
            <a:ext cx="6294120" cy="784860"/>
          </a:xfrm>
          <a:custGeom>
            <a:avLst/>
            <a:gdLst/>
            <a:ahLst/>
            <a:cxnLst/>
            <a:rect l="l" t="t" r="r" b="b"/>
            <a:pathLst>
              <a:path w="6294120" h="784860">
                <a:moveTo>
                  <a:pt x="0" y="784860"/>
                </a:moveTo>
                <a:lnTo>
                  <a:pt x="6294120" y="784860"/>
                </a:lnTo>
                <a:lnTo>
                  <a:pt x="6294120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21179" y="2019300"/>
            <a:ext cx="8503920" cy="784860"/>
          </a:xfrm>
          <a:custGeom>
            <a:avLst/>
            <a:gdLst/>
            <a:ahLst/>
            <a:cxnLst/>
            <a:rect l="l" t="t" r="r" b="b"/>
            <a:pathLst>
              <a:path w="8503920" h="784860">
                <a:moveTo>
                  <a:pt x="0" y="784860"/>
                </a:moveTo>
                <a:lnTo>
                  <a:pt x="8503920" y="784860"/>
                </a:lnTo>
                <a:lnTo>
                  <a:pt x="8503920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24989" y="1436369"/>
            <a:ext cx="0" cy="3909060"/>
          </a:xfrm>
          <a:custGeom>
            <a:avLst/>
            <a:gdLst/>
            <a:ahLst/>
            <a:cxnLst/>
            <a:rect l="l" t="t" r="r" b="b"/>
            <a:pathLst>
              <a:path w="0" h="3909060">
                <a:moveTo>
                  <a:pt x="0" y="3909059"/>
                </a:moveTo>
                <a:lnTo>
                  <a:pt x="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236584" y="4173601"/>
            <a:ext cx="73660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33</a:t>
            </a: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50576" y="2253932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45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46301" y="5453697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85466" y="5453697"/>
            <a:ext cx="361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 b="1">
                <a:solidFill>
                  <a:srgbClr val="0E1C6B"/>
                </a:solidFill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61003" y="5453697"/>
            <a:ext cx="4806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00296" y="5453697"/>
            <a:ext cx="4806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9460" y="5453697"/>
            <a:ext cx="4806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2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78626" y="5453697"/>
            <a:ext cx="4813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2</a:t>
            </a:r>
            <a:r>
              <a:rPr dirty="0" sz="1800" spc="-4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17791" y="5453697"/>
            <a:ext cx="4813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800" spc="-40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57209" y="5453697"/>
            <a:ext cx="4806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96375" y="5453697"/>
            <a:ext cx="4806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35540" y="5453697"/>
            <a:ext cx="4806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74705" y="5453697"/>
            <a:ext cx="4806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4094" y="4187507"/>
            <a:ext cx="52959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M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e</a:t>
            </a:r>
            <a:r>
              <a:rPr dirty="0" sz="1950" spc="20" b="1">
                <a:solidFill>
                  <a:srgbClr val="0E1C6B"/>
                </a:solidFill>
                <a:latin typeface="Arial"/>
                <a:cs typeface="Arial"/>
              </a:rPr>
              <a:t>n</a:t>
            </a:r>
            <a:endParaRPr sz="1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5322" y="2230056"/>
            <a:ext cx="941069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 b="1">
                <a:solidFill>
                  <a:srgbClr val="0E1C6B"/>
                </a:solidFill>
                <a:latin typeface="Arial"/>
                <a:cs typeface="Arial"/>
              </a:rPr>
              <a:t>W</a:t>
            </a:r>
            <a:r>
              <a:rPr dirty="0" sz="1950" spc="65" b="1">
                <a:solidFill>
                  <a:srgbClr val="0E1C6B"/>
                </a:solidFill>
                <a:latin typeface="Arial"/>
                <a:cs typeface="Arial"/>
              </a:rPr>
              <a:t>o</a:t>
            </a:r>
            <a:r>
              <a:rPr dirty="0" sz="1950" b="1">
                <a:solidFill>
                  <a:srgbClr val="0E1C6B"/>
                </a:solidFill>
                <a:latin typeface="Arial"/>
                <a:cs typeface="Arial"/>
              </a:rPr>
              <a:t>m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e</a:t>
            </a:r>
            <a:r>
              <a:rPr dirty="0" sz="1950" spc="20" b="1">
                <a:solidFill>
                  <a:srgbClr val="0E1C6B"/>
                </a:solidFill>
                <a:latin typeface="Arial"/>
                <a:cs typeface="Arial"/>
              </a:rPr>
              <a:t>n</a:t>
            </a:r>
            <a:endParaRPr sz="1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77270" y="872553"/>
            <a:ext cx="9982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86B"/>
                </a:solidFill>
                <a:latin typeface="Arial"/>
                <a:cs typeface="Arial"/>
              </a:rPr>
              <a:t>p </a:t>
            </a:r>
            <a:r>
              <a:rPr dirty="0" u="heavy" sz="1800" b="1">
                <a:solidFill>
                  <a:srgbClr val="00386B"/>
                </a:solidFill>
                <a:uFill>
                  <a:solidFill>
                    <a:srgbClr val="00386B"/>
                  </a:solidFill>
                </a:uFill>
                <a:latin typeface="Arial"/>
                <a:cs typeface="Arial"/>
              </a:rPr>
              <a:t>&lt;</a:t>
            </a:r>
            <a:r>
              <a:rPr dirty="0" sz="1800" spc="-12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386B"/>
                </a:solidFill>
                <a:latin typeface="Arial"/>
                <a:cs typeface="Arial"/>
              </a:rPr>
              <a:t>0.001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779" y="514413"/>
            <a:ext cx="6320790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">
                <a:solidFill>
                  <a:srgbClr val="00386B"/>
                </a:solidFill>
              </a:rPr>
              <a:t>Burnout and </a:t>
            </a:r>
            <a:r>
              <a:rPr dirty="0" spc="-5">
                <a:solidFill>
                  <a:srgbClr val="00386B"/>
                </a:solidFill>
              </a:rPr>
              <a:t>Career</a:t>
            </a:r>
            <a:r>
              <a:rPr dirty="0" spc="-190">
                <a:solidFill>
                  <a:srgbClr val="00386B"/>
                </a:solidFill>
              </a:rPr>
              <a:t> </a:t>
            </a:r>
            <a:r>
              <a:rPr dirty="0" spc="5">
                <a:solidFill>
                  <a:srgbClr val="00386B"/>
                </a:solidFill>
              </a:rPr>
              <a:t>Stage</a:t>
            </a:r>
          </a:p>
        </p:txBody>
      </p:sp>
      <p:sp>
        <p:nvSpPr>
          <p:cNvPr id="3" name="object 3"/>
          <p:cNvSpPr/>
          <p:nvPr/>
        </p:nvSpPr>
        <p:spPr>
          <a:xfrm>
            <a:off x="3288029" y="174117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88029" y="2651760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88029" y="3954779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88029" y="525780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71950" y="174117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71950" y="2651760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71950" y="3954779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71950" y="525780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48250" y="174117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48250" y="2651760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48250" y="3954779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48250" y="525780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32170" y="174117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32170" y="2651760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32170" y="3954779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32170" y="525780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08469" y="174117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08469" y="2651760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08469" y="3954779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08469" y="525780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92390" y="174117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92390" y="2651760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92390" y="3954779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92390" y="525780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568690" y="1741170"/>
            <a:ext cx="0" cy="392430"/>
          </a:xfrm>
          <a:custGeom>
            <a:avLst/>
            <a:gdLst/>
            <a:ahLst/>
            <a:cxnLst/>
            <a:rect l="l" t="t" r="r" b="b"/>
            <a:pathLst>
              <a:path w="0"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568690" y="2651760"/>
            <a:ext cx="0" cy="784860"/>
          </a:xfrm>
          <a:custGeom>
            <a:avLst/>
            <a:gdLst/>
            <a:ahLst/>
            <a:cxnLst/>
            <a:rect l="l" t="t" r="r" b="b"/>
            <a:pathLst>
              <a:path w="0" h="784860">
                <a:moveTo>
                  <a:pt x="0" y="0"/>
                </a:moveTo>
                <a:lnTo>
                  <a:pt x="0" y="7848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68690" y="3954779"/>
            <a:ext cx="0" cy="1695450"/>
          </a:xfrm>
          <a:custGeom>
            <a:avLst/>
            <a:gdLst/>
            <a:ahLst/>
            <a:cxnLst/>
            <a:rect l="l" t="t" r="r" b="b"/>
            <a:pathLst>
              <a:path w="0"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52609" y="1741170"/>
            <a:ext cx="0" cy="1695450"/>
          </a:xfrm>
          <a:custGeom>
            <a:avLst/>
            <a:gdLst/>
            <a:ahLst/>
            <a:cxnLst/>
            <a:rect l="l" t="t" r="r" b="b"/>
            <a:pathLst>
              <a:path w="0"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452609" y="3954779"/>
            <a:ext cx="0" cy="1695450"/>
          </a:xfrm>
          <a:custGeom>
            <a:avLst/>
            <a:gdLst/>
            <a:ahLst/>
            <a:cxnLst/>
            <a:rect l="l" t="t" r="r" b="b"/>
            <a:pathLst>
              <a:path w="0"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336530" y="1741170"/>
            <a:ext cx="0" cy="1695450"/>
          </a:xfrm>
          <a:custGeom>
            <a:avLst/>
            <a:gdLst/>
            <a:ahLst/>
            <a:cxnLst/>
            <a:rect l="l" t="t" r="r" b="b"/>
            <a:pathLst>
              <a:path w="0"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336530" y="3954779"/>
            <a:ext cx="0" cy="1695450"/>
          </a:xfrm>
          <a:custGeom>
            <a:avLst/>
            <a:gdLst/>
            <a:ahLst/>
            <a:cxnLst/>
            <a:rect l="l" t="t" r="r" b="b"/>
            <a:pathLst>
              <a:path w="0"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212830" y="1741170"/>
            <a:ext cx="0" cy="3909060"/>
          </a:xfrm>
          <a:custGeom>
            <a:avLst/>
            <a:gdLst/>
            <a:ahLst/>
            <a:cxnLst/>
            <a:rect l="l" t="t" r="r" b="b"/>
            <a:pathLst>
              <a:path w="0" h="3909060">
                <a:moveTo>
                  <a:pt x="0" y="0"/>
                </a:moveTo>
                <a:lnTo>
                  <a:pt x="0" y="390905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07920" y="4739640"/>
            <a:ext cx="5547360" cy="518159"/>
          </a:xfrm>
          <a:custGeom>
            <a:avLst/>
            <a:gdLst/>
            <a:ahLst/>
            <a:cxnLst/>
            <a:rect l="l" t="t" r="r" b="b"/>
            <a:pathLst>
              <a:path w="5547359" h="518160">
                <a:moveTo>
                  <a:pt x="0" y="518160"/>
                </a:moveTo>
                <a:lnTo>
                  <a:pt x="5547359" y="518160"/>
                </a:lnTo>
                <a:lnTo>
                  <a:pt x="55473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0E1C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07920" y="3436620"/>
            <a:ext cx="7978140" cy="518159"/>
          </a:xfrm>
          <a:custGeom>
            <a:avLst/>
            <a:gdLst/>
            <a:ahLst/>
            <a:cxnLst/>
            <a:rect l="l" t="t" r="r" b="b"/>
            <a:pathLst>
              <a:path w="7978140" h="518160">
                <a:moveTo>
                  <a:pt x="0" y="518159"/>
                </a:moveTo>
                <a:lnTo>
                  <a:pt x="7978140" y="518159"/>
                </a:lnTo>
                <a:lnTo>
                  <a:pt x="797814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0D8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407920" y="2133600"/>
            <a:ext cx="6233160" cy="518159"/>
          </a:xfrm>
          <a:custGeom>
            <a:avLst/>
            <a:gdLst/>
            <a:ahLst/>
            <a:cxnLst/>
            <a:rect l="l" t="t" r="r" b="b"/>
            <a:pathLst>
              <a:path w="6233159" h="518160">
                <a:moveTo>
                  <a:pt x="0" y="518160"/>
                </a:moveTo>
                <a:lnTo>
                  <a:pt x="6233159" y="518160"/>
                </a:lnTo>
                <a:lnTo>
                  <a:pt x="623315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DD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04110" y="1741170"/>
            <a:ext cx="0" cy="3909060"/>
          </a:xfrm>
          <a:custGeom>
            <a:avLst/>
            <a:gdLst/>
            <a:ahLst/>
            <a:cxnLst/>
            <a:rect l="l" t="t" r="r" b="b"/>
            <a:pathLst>
              <a:path w="0" h="3909060">
                <a:moveTo>
                  <a:pt x="0" y="3909059"/>
                </a:moveTo>
                <a:lnTo>
                  <a:pt x="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006080" y="4817046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31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80040" y="3486721"/>
            <a:ext cx="73850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45</a:t>
            </a: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56268" y="2194496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35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31135" y="5758815"/>
            <a:ext cx="361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>
                <a:solidFill>
                  <a:srgbClr val="0E1C6B"/>
                </a:solidFill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12516" y="5758815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30015" y="5758815"/>
            <a:ext cx="75298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3444" algn="l"/>
                <a:tab pos="1774189" algn="l"/>
                <a:tab pos="2655570" algn="l"/>
                <a:tab pos="3536950" algn="l"/>
                <a:tab pos="4418330" algn="l"/>
                <a:tab pos="5299075" algn="l"/>
                <a:tab pos="6180455" algn="l"/>
                <a:tab pos="7061834" algn="l"/>
              </a:tabLst>
            </a:pP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2</a:t>
            </a:r>
            <a:r>
              <a:rPr dirty="0" sz="1800" spc="-40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2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1800" spc="15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spc="-45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9144" y="4818951"/>
            <a:ext cx="14173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 b="1">
                <a:solidFill>
                  <a:srgbClr val="0E1C6B"/>
                </a:solidFill>
                <a:latin typeface="Arial"/>
                <a:cs typeface="Arial"/>
              </a:rPr>
              <a:t>Late</a:t>
            </a:r>
            <a:r>
              <a:rPr dirty="0" sz="1950" spc="-45" b="1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0E1C6B"/>
                </a:solidFill>
                <a:latin typeface="Arial"/>
                <a:cs typeface="Arial"/>
              </a:rPr>
              <a:t>Career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64235" y="3514153"/>
            <a:ext cx="133350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 b="1">
                <a:solidFill>
                  <a:srgbClr val="0E1C6B"/>
                </a:solidFill>
                <a:latin typeface="Arial"/>
                <a:cs typeface="Arial"/>
              </a:rPr>
              <a:t>Mid</a:t>
            </a:r>
            <a:r>
              <a:rPr dirty="0" sz="1950" spc="-30" b="1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0E1C6B"/>
                </a:solidFill>
                <a:latin typeface="Arial"/>
                <a:cs typeface="Arial"/>
              </a:rPr>
              <a:t>Career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9767" y="2209101"/>
            <a:ext cx="152019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 b="1">
                <a:solidFill>
                  <a:srgbClr val="0E1C6B"/>
                </a:solidFill>
                <a:latin typeface="Arial"/>
                <a:cs typeface="Arial"/>
              </a:rPr>
              <a:t>Early</a:t>
            </a:r>
            <a:r>
              <a:rPr dirty="0" sz="1950" spc="-30" b="1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1950" spc="15" b="1">
                <a:solidFill>
                  <a:srgbClr val="0E1C6B"/>
                </a:solidFill>
                <a:latin typeface="Arial"/>
                <a:cs typeface="Arial"/>
              </a:rPr>
              <a:t>Career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77270" y="872553"/>
            <a:ext cx="9982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86B"/>
                </a:solidFill>
                <a:latin typeface="Arial"/>
                <a:cs typeface="Arial"/>
              </a:rPr>
              <a:t>p </a:t>
            </a:r>
            <a:r>
              <a:rPr dirty="0" u="heavy" sz="1800" b="1">
                <a:solidFill>
                  <a:srgbClr val="00386B"/>
                </a:solidFill>
                <a:uFill>
                  <a:solidFill>
                    <a:srgbClr val="00386B"/>
                  </a:solidFill>
                </a:uFill>
                <a:latin typeface="Arial"/>
                <a:cs typeface="Arial"/>
              </a:rPr>
              <a:t>&lt;</a:t>
            </a:r>
            <a:r>
              <a:rPr dirty="0" sz="1800" spc="-12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386B"/>
                </a:solidFill>
                <a:latin typeface="Arial"/>
                <a:cs typeface="Arial"/>
              </a:rPr>
              <a:t>0.001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401" y="391540"/>
            <a:ext cx="605663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>
                <a:solidFill>
                  <a:srgbClr val="00386B"/>
                </a:solidFill>
              </a:rPr>
              <a:t>Burnout </a:t>
            </a:r>
            <a:r>
              <a:rPr dirty="0" spc="5">
                <a:solidFill>
                  <a:srgbClr val="00386B"/>
                </a:solidFill>
              </a:rPr>
              <a:t>and </a:t>
            </a:r>
            <a:r>
              <a:rPr dirty="0" spc="25">
                <a:solidFill>
                  <a:srgbClr val="00386B"/>
                </a:solidFill>
              </a:rPr>
              <a:t>Work</a:t>
            </a:r>
            <a:r>
              <a:rPr dirty="0" spc="-405">
                <a:solidFill>
                  <a:srgbClr val="00386B"/>
                </a:solidFill>
              </a:rPr>
              <a:t> </a:t>
            </a:r>
            <a:r>
              <a:rPr dirty="0" spc="5">
                <a:solidFill>
                  <a:srgbClr val="00386B"/>
                </a:solidFill>
              </a:rPr>
              <a:t>Hours</a:t>
            </a:r>
          </a:p>
        </p:txBody>
      </p:sp>
      <p:sp>
        <p:nvSpPr>
          <p:cNvPr id="3" name="object 3"/>
          <p:cNvSpPr/>
          <p:nvPr/>
        </p:nvSpPr>
        <p:spPr>
          <a:xfrm>
            <a:off x="3859529" y="1459230"/>
            <a:ext cx="0" cy="396240"/>
          </a:xfrm>
          <a:custGeom>
            <a:avLst/>
            <a:gdLst/>
            <a:ahLst/>
            <a:cxnLst/>
            <a:rect l="l" t="t" r="r" b="b"/>
            <a:pathLst>
              <a:path w="0"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9529" y="2373629"/>
            <a:ext cx="0" cy="781050"/>
          </a:xfrm>
          <a:custGeom>
            <a:avLst/>
            <a:gdLst/>
            <a:ahLst/>
            <a:cxnLst/>
            <a:rect l="l" t="t" r="r" b="b"/>
            <a:pathLst>
              <a:path w="0"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59529" y="3680459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9529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81550" y="1459230"/>
            <a:ext cx="0" cy="396240"/>
          </a:xfrm>
          <a:custGeom>
            <a:avLst/>
            <a:gdLst/>
            <a:ahLst/>
            <a:cxnLst/>
            <a:rect l="l" t="t" r="r" b="b"/>
            <a:pathLst>
              <a:path w="0"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81550" y="2373629"/>
            <a:ext cx="0" cy="781050"/>
          </a:xfrm>
          <a:custGeom>
            <a:avLst/>
            <a:gdLst/>
            <a:ahLst/>
            <a:cxnLst/>
            <a:rect l="l" t="t" r="r" b="b"/>
            <a:pathLst>
              <a:path w="0"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81550" y="3680459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81550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03570" y="1459230"/>
            <a:ext cx="0" cy="396240"/>
          </a:xfrm>
          <a:custGeom>
            <a:avLst/>
            <a:gdLst/>
            <a:ahLst/>
            <a:cxnLst/>
            <a:rect l="l" t="t" r="r" b="b"/>
            <a:pathLst>
              <a:path w="0"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03570" y="2373629"/>
            <a:ext cx="0" cy="781050"/>
          </a:xfrm>
          <a:custGeom>
            <a:avLst/>
            <a:gdLst/>
            <a:ahLst/>
            <a:cxnLst/>
            <a:rect l="l" t="t" r="r" b="b"/>
            <a:pathLst>
              <a:path w="0"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3570" y="3680459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03570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25590" y="1459230"/>
            <a:ext cx="0" cy="1695450"/>
          </a:xfrm>
          <a:custGeom>
            <a:avLst/>
            <a:gdLst/>
            <a:ahLst/>
            <a:cxnLst/>
            <a:rect l="l" t="t" r="r" b="b"/>
            <a:pathLst>
              <a:path w="0"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25590" y="3680459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25590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47609" y="1459230"/>
            <a:ext cx="0" cy="1695450"/>
          </a:xfrm>
          <a:custGeom>
            <a:avLst/>
            <a:gdLst/>
            <a:ahLst/>
            <a:cxnLst/>
            <a:rect l="l" t="t" r="r" b="b"/>
            <a:pathLst>
              <a:path w="0" h="1695450">
                <a:moveTo>
                  <a:pt x="0" y="0"/>
                </a:moveTo>
                <a:lnTo>
                  <a:pt x="0" y="169545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47609" y="3680459"/>
            <a:ext cx="0" cy="777240"/>
          </a:xfrm>
          <a:custGeom>
            <a:avLst/>
            <a:gdLst/>
            <a:ahLst/>
            <a:cxnLst/>
            <a:rect l="l" t="t" r="r" b="b"/>
            <a:pathLst>
              <a:path w="0"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47609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62009" y="1459230"/>
            <a:ext cx="0" cy="2998470"/>
          </a:xfrm>
          <a:custGeom>
            <a:avLst/>
            <a:gdLst/>
            <a:ahLst/>
            <a:cxnLst/>
            <a:rect l="l" t="t" r="r" b="b"/>
            <a:pathLst>
              <a:path w="0" h="2998470">
                <a:moveTo>
                  <a:pt x="0" y="0"/>
                </a:moveTo>
                <a:lnTo>
                  <a:pt x="0" y="299847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62009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84030" y="1459230"/>
            <a:ext cx="0" cy="2998470"/>
          </a:xfrm>
          <a:custGeom>
            <a:avLst/>
            <a:gdLst/>
            <a:ahLst/>
            <a:cxnLst/>
            <a:rect l="l" t="t" r="r" b="b"/>
            <a:pathLst>
              <a:path w="0" h="2998470">
                <a:moveTo>
                  <a:pt x="0" y="0"/>
                </a:moveTo>
                <a:lnTo>
                  <a:pt x="0" y="299847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84030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306050" y="1459230"/>
            <a:ext cx="0" cy="2998470"/>
          </a:xfrm>
          <a:custGeom>
            <a:avLst/>
            <a:gdLst/>
            <a:ahLst/>
            <a:cxnLst/>
            <a:rect l="l" t="t" r="r" b="b"/>
            <a:pathLst>
              <a:path w="0" h="2998470">
                <a:moveTo>
                  <a:pt x="0" y="0"/>
                </a:moveTo>
                <a:lnTo>
                  <a:pt x="0" y="299847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306050" y="4983479"/>
            <a:ext cx="0" cy="384810"/>
          </a:xfrm>
          <a:custGeom>
            <a:avLst/>
            <a:gdLst/>
            <a:ahLst/>
            <a:cxnLst/>
            <a:rect l="l" t="t" r="r" b="b"/>
            <a:pathLst>
              <a:path w="0" h="384810">
                <a:moveTo>
                  <a:pt x="0" y="0"/>
                </a:moveTo>
                <a:lnTo>
                  <a:pt x="0" y="38481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228069" y="1459230"/>
            <a:ext cx="0" cy="3909060"/>
          </a:xfrm>
          <a:custGeom>
            <a:avLst/>
            <a:gdLst/>
            <a:ahLst/>
            <a:cxnLst/>
            <a:rect l="l" t="t" r="r" b="b"/>
            <a:pathLst>
              <a:path w="0" h="3909060">
                <a:moveTo>
                  <a:pt x="0" y="0"/>
                </a:moveTo>
                <a:lnTo>
                  <a:pt x="0" y="390906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41320" y="4457700"/>
            <a:ext cx="7642859" cy="525780"/>
          </a:xfrm>
          <a:custGeom>
            <a:avLst/>
            <a:gdLst/>
            <a:ahLst/>
            <a:cxnLst/>
            <a:rect l="l" t="t" r="r" b="b"/>
            <a:pathLst>
              <a:path w="7642859" h="525779">
                <a:moveTo>
                  <a:pt x="0" y="525780"/>
                </a:moveTo>
                <a:lnTo>
                  <a:pt x="7642859" y="525780"/>
                </a:lnTo>
                <a:lnTo>
                  <a:pt x="7642859" y="0"/>
                </a:lnTo>
                <a:lnTo>
                  <a:pt x="0" y="0"/>
                </a:lnTo>
                <a:lnTo>
                  <a:pt x="0" y="525780"/>
                </a:lnTo>
                <a:close/>
              </a:path>
            </a:pathLst>
          </a:custGeom>
          <a:solidFill>
            <a:srgbClr val="0E1C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41320" y="3154679"/>
            <a:ext cx="5433060" cy="525780"/>
          </a:xfrm>
          <a:custGeom>
            <a:avLst/>
            <a:gdLst/>
            <a:ahLst/>
            <a:cxnLst/>
            <a:rect l="l" t="t" r="r" b="b"/>
            <a:pathLst>
              <a:path w="5433059" h="525779">
                <a:moveTo>
                  <a:pt x="0" y="525779"/>
                </a:moveTo>
                <a:lnTo>
                  <a:pt x="5433059" y="525779"/>
                </a:lnTo>
                <a:lnTo>
                  <a:pt x="5433059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0D8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45129" y="1855470"/>
            <a:ext cx="3291840" cy="518159"/>
          </a:xfrm>
          <a:custGeom>
            <a:avLst/>
            <a:gdLst/>
            <a:ahLst/>
            <a:cxnLst/>
            <a:rect l="l" t="t" r="r" b="b"/>
            <a:pathLst>
              <a:path w="3291840" h="518160">
                <a:moveTo>
                  <a:pt x="0" y="518160"/>
                </a:moveTo>
                <a:lnTo>
                  <a:pt x="3291840" y="518160"/>
                </a:lnTo>
                <a:lnTo>
                  <a:pt x="329184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DD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45129" y="1855470"/>
            <a:ext cx="3291840" cy="518159"/>
          </a:xfrm>
          <a:custGeom>
            <a:avLst/>
            <a:gdLst/>
            <a:ahLst/>
            <a:cxnLst/>
            <a:rect l="l" t="t" r="r" b="b"/>
            <a:pathLst>
              <a:path w="3291840" h="518160">
                <a:moveTo>
                  <a:pt x="0" y="518160"/>
                </a:moveTo>
                <a:lnTo>
                  <a:pt x="3291840" y="518160"/>
                </a:lnTo>
                <a:lnTo>
                  <a:pt x="329184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ln w="9525">
            <a:solidFill>
              <a:srgbClr val="919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45129" y="1459230"/>
            <a:ext cx="0" cy="3909060"/>
          </a:xfrm>
          <a:custGeom>
            <a:avLst/>
            <a:gdLst/>
            <a:ahLst/>
            <a:cxnLst/>
            <a:rect l="l" t="t" r="r" b="b"/>
            <a:pathLst>
              <a:path w="0" h="3909060">
                <a:moveTo>
                  <a:pt x="0" y="3909060"/>
                </a:moveTo>
                <a:lnTo>
                  <a:pt x="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630281" y="4563046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41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06765" y="3220021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29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35978" y="1966594"/>
            <a:ext cx="73660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17</a:t>
            </a: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66695" y="5480050"/>
            <a:ext cx="360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87826" y="5480050"/>
            <a:ext cx="360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45076" y="5480050"/>
            <a:ext cx="480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66079" y="5480050"/>
            <a:ext cx="480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800" spc="-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87084" y="5480050"/>
            <a:ext cx="480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2</a:t>
            </a:r>
            <a:r>
              <a:rPr dirty="0" sz="1800" spc="-50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08215" y="5480050"/>
            <a:ext cx="480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2</a:t>
            </a:r>
            <a:r>
              <a:rPr dirty="0" sz="1800" spc="-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29218" y="5480050"/>
            <a:ext cx="480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800" spc="-50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49968" y="5480050"/>
            <a:ext cx="480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800" spc="-45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71100" y="5480050"/>
            <a:ext cx="480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800" spc="-50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992231" y="5480050"/>
            <a:ext cx="480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800" spc="-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29341" y="4609160"/>
            <a:ext cx="1810333" cy="211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911860" y="4539551"/>
            <a:ext cx="182626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950" spc="20">
                <a:solidFill>
                  <a:srgbClr val="00386B"/>
                </a:solidFill>
                <a:uFill>
                  <a:solidFill>
                    <a:srgbClr val="0E1C6B"/>
                  </a:solidFill>
                </a:uFill>
                <a:latin typeface="Arial"/>
                <a:cs typeface="Arial"/>
              </a:rPr>
              <a:t>&gt;</a:t>
            </a:r>
            <a:r>
              <a:rPr dirty="0" sz="1950" spc="20">
                <a:solidFill>
                  <a:srgbClr val="00386B"/>
                </a:solidFill>
                <a:latin typeface="Arial"/>
                <a:cs typeface="Arial"/>
              </a:rPr>
              <a:t>60</a:t>
            </a:r>
            <a:r>
              <a:rPr dirty="0" sz="1950" spc="-20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00386B"/>
                </a:solidFill>
                <a:latin typeface="Arial"/>
                <a:cs typeface="Arial"/>
              </a:rPr>
              <a:t>hours/week</a:t>
            </a:r>
            <a:endParaRPr sz="19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8204" y="3306140"/>
            <a:ext cx="2024401" cy="211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92784" y="3234626"/>
            <a:ext cx="20396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0386B"/>
                </a:solidFill>
                <a:latin typeface="Arial"/>
                <a:cs typeface="Arial"/>
              </a:rPr>
              <a:t>40-59</a:t>
            </a:r>
            <a:r>
              <a:rPr dirty="0" sz="1950" spc="-30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950" spc="15">
                <a:solidFill>
                  <a:srgbClr val="00386B"/>
                </a:solidFill>
                <a:latin typeface="Arial"/>
                <a:cs typeface="Arial"/>
              </a:rPr>
              <a:t>hours/week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29341" y="2003120"/>
            <a:ext cx="1810333" cy="211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11860" y="1929701"/>
            <a:ext cx="182626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>
                <a:solidFill>
                  <a:srgbClr val="00386B"/>
                </a:solidFill>
                <a:latin typeface="Arial"/>
                <a:cs typeface="Arial"/>
              </a:rPr>
              <a:t>&lt;40</a:t>
            </a:r>
            <a:r>
              <a:rPr dirty="0" sz="1950" spc="-20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00386B"/>
                </a:solidFill>
                <a:latin typeface="Arial"/>
                <a:cs typeface="Arial"/>
              </a:rPr>
              <a:t>hours/week</a:t>
            </a:r>
            <a:endParaRPr sz="19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677270" y="872553"/>
            <a:ext cx="9982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86B"/>
                </a:solidFill>
                <a:latin typeface="Arial"/>
                <a:cs typeface="Arial"/>
              </a:rPr>
              <a:t>p </a:t>
            </a:r>
            <a:r>
              <a:rPr dirty="0" u="heavy" sz="1800" b="1">
                <a:solidFill>
                  <a:srgbClr val="00386B"/>
                </a:solidFill>
                <a:uFill>
                  <a:solidFill>
                    <a:srgbClr val="00386B"/>
                  </a:solidFill>
                </a:uFill>
                <a:latin typeface="Arial"/>
                <a:cs typeface="Arial"/>
              </a:rPr>
              <a:t>&lt;</a:t>
            </a:r>
            <a:r>
              <a:rPr dirty="0" sz="1800" spc="-12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386B"/>
                </a:solidFill>
                <a:latin typeface="Arial"/>
                <a:cs typeface="Arial"/>
              </a:rPr>
              <a:t>0.001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253746"/>
            <a:ext cx="6224905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5">
                <a:solidFill>
                  <a:srgbClr val="00386B"/>
                </a:solidFill>
              </a:rPr>
              <a:t>Hectic </a:t>
            </a:r>
            <a:r>
              <a:rPr dirty="0" spc="25">
                <a:solidFill>
                  <a:srgbClr val="00386B"/>
                </a:solidFill>
              </a:rPr>
              <a:t>Work</a:t>
            </a:r>
            <a:r>
              <a:rPr dirty="0" spc="-175">
                <a:solidFill>
                  <a:srgbClr val="00386B"/>
                </a:solidFill>
              </a:rPr>
              <a:t> </a:t>
            </a:r>
            <a:r>
              <a:rPr dirty="0" spc="10">
                <a:solidFill>
                  <a:srgbClr val="00386B"/>
                </a:solidFill>
              </a:rPr>
              <a:t>Environment</a:t>
            </a:r>
          </a:p>
        </p:txBody>
      </p:sp>
      <p:sp>
        <p:nvSpPr>
          <p:cNvPr id="3" name="object 3"/>
          <p:cNvSpPr/>
          <p:nvPr/>
        </p:nvSpPr>
        <p:spPr>
          <a:xfrm>
            <a:off x="2247900" y="4259579"/>
            <a:ext cx="1112520" cy="670560"/>
          </a:xfrm>
          <a:custGeom>
            <a:avLst/>
            <a:gdLst/>
            <a:ahLst/>
            <a:cxnLst/>
            <a:rect l="l" t="t" r="r" b="b"/>
            <a:pathLst>
              <a:path w="1112520" h="670560">
                <a:moveTo>
                  <a:pt x="0" y="670560"/>
                </a:moveTo>
                <a:lnTo>
                  <a:pt x="1112520" y="670560"/>
                </a:lnTo>
                <a:lnTo>
                  <a:pt x="1112520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14059" y="3444240"/>
            <a:ext cx="1112520" cy="1485900"/>
          </a:xfrm>
          <a:custGeom>
            <a:avLst/>
            <a:gdLst/>
            <a:ahLst/>
            <a:cxnLst/>
            <a:rect l="l" t="t" r="r" b="b"/>
            <a:pathLst>
              <a:path w="1112520" h="1485900">
                <a:moveTo>
                  <a:pt x="0" y="1485900"/>
                </a:moveTo>
                <a:lnTo>
                  <a:pt x="1112519" y="1485900"/>
                </a:lnTo>
                <a:lnTo>
                  <a:pt x="1112519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80219" y="2186939"/>
            <a:ext cx="1112520" cy="2743200"/>
          </a:xfrm>
          <a:custGeom>
            <a:avLst/>
            <a:gdLst/>
            <a:ahLst/>
            <a:cxnLst/>
            <a:rect l="l" t="t" r="r" b="b"/>
            <a:pathLst>
              <a:path w="1112520" h="2743200">
                <a:moveTo>
                  <a:pt x="0" y="2743200"/>
                </a:moveTo>
                <a:lnTo>
                  <a:pt x="1112520" y="2743200"/>
                </a:lnTo>
                <a:lnTo>
                  <a:pt x="111252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7269" y="1703070"/>
            <a:ext cx="0" cy="3230880"/>
          </a:xfrm>
          <a:custGeom>
            <a:avLst/>
            <a:gdLst/>
            <a:ahLst/>
            <a:cxnLst/>
            <a:rect l="l" t="t" r="r" b="b"/>
            <a:pathLst>
              <a:path w="0" h="3230879">
                <a:moveTo>
                  <a:pt x="0" y="3230879"/>
                </a:moveTo>
                <a:lnTo>
                  <a:pt x="0" y="0"/>
                </a:lnTo>
              </a:path>
            </a:pathLst>
          </a:custGeom>
          <a:ln w="95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7269" y="4933950"/>
            <a:ext cx="10698480" cy="0"/>
          </a:xfrm>
          <a:custGeom>
            <a:avLst/>
            <a:gdLst/>
            <a:ahLst/>
            <a:cxnLst/>
            <a:rect l="l" t="t" r="r" b="b"/>
            <a:pathLst>
              <a:path w="10698480" h="0">
                <a:moveTo>
                  <a:pt x="0" y="0"/>
                </a:moveTo>
                <a:lnTo>
                  <a:pt x="1069848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49195" y="3886517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14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6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7640" y="3069526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32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5959" y="1814830"/>
            <a:ext cx="73660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59</a:t>
            </a: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5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397" y="4340796"/>
            <a:ext cx="369570" cy="6978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10%</a:t>
            </a:r>
            <a:endParaRPr sz="13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Franklin Gothic Book"/>
              <a:cs typeface="Franklin Gothic Book"/>
            </a:endParaRPr>
          </a:p>
          <a:p>
            <a:pPr algn="r" marR="6985">
              <a:lnSpc>
                <a:spcPct val="100000"/>
              </a:lnSpc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397" y="3879850"/>
            <a:ext cx="3689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397" y="3417887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397" y="2956813"/>
            <a:ext cx="3689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40%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397" y="2494978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397" y="2033905"/>
            <a:ext cx="3689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60%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397" y="1571942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70%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8504" y="5142166"/>
            <a:ext cx="159321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No</a:t>
            </a:r>
            <a:r>
              <a:rPr dirty="0" sz="1950" spc="-7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6496" y="5142166"/>
            <a:ext cx="125412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Stressed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45651" y="5142166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Burned</a:t>
            </a:r>
            <a:r>
              <a:rPr dirty="0" sz="1950" spc="-1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77270" y="872553"/>
            <a:ext cx="9982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86B"/>
                </a:solidFill>
                <a:latin typeface="Arial"/>
                <a:cs typeface="Arial"/>
              </a:rPr>
              <a:t>p </a:t>
            </a:r>
            <a:r>
              <a:rPr dirty="0" u="heavy" sz="1800" b="1">
                <a:solidFill>
                  <a:srgbClr val="00386B"/>
                </a:solidFill>
                <a:uFill>
                  <a:solidFill>
                    <a:srgbClr val="00386B"/>
                  </a:solidFill>
                </a:uFill>
                <a:latin typeface="Arial"/>
                <a:cs typeface="Arial"/>
              </a:rPr>
              <a:t>&lt;</a:t>
            </a:r>
            <a:r>
              <a:rPr dirty="0" sz="1800" spc="-12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386B"/>
                </a:solidFill>
                <a:latin typeface="Arial"/>
                <a:cs typeface="Arial"/>
              </a:rPr>
              <a:t>0.001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5234" y="101346"/>
            <a:ext cx="4780915" cy="94551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pc="10">
                <a:solidFill>
                  <a:srgbClr val="00386B"/>
                </a:solidFill>
              </a:rPr>
              <a:t>Major </a:t>
            </a:r>
            <a:r>
              <a:rPr dirty="0" spc="15">
                <a:solidFill>
                  <a:srgbClr val="00386B"/>
                </a:solidFill>
              </a:rPr>
              <a:t>Medical</a:t>
            </a:r>
            <a:r>
              <a:rPr dirty="0" spc="-254">
                <a:solidFill>
                  <a:srgbClr val="00386B"/>
                </a:solidFill>
              </a:rPr>
              <a:t> </a:t>
            </a:r>
            <a:r>
              <a:rPr dirty="0" spc="10">
                <a:solidFill>
                  <a:srgbClr val="00386B"/>
                </a:solidFill>
              </a:rPr>
              <a:t>Error</a:t>
            </a:r>
          </a:p>
          <a:p>
            <a:pPr algn="ctr" marL="7620">
              <a:lnSpc>
                <a:spcPct val="100000"/>
              </a:lnSpc>
              <a:spcBef>
                <a:spcPts val="70"/>
              </a:spcBef>
            </a:pPr>
            <a:r>
              <a:rPr dirty="0" sz="1950">
                <a:solidFill>
                  <a:srgbClr val="00386B"/>
                </a:solidFill>
              </a:rPr>
              <a:t>n=175 </a:t>
            </a:r>
            <a:r>
              <a:rPr dirty="0" sz="1950" spc="-30">
                <a:solidFill>
                  <a:srgbClr val="00386B"/>
                </a:solidFill>
              </a:rPr>
              <a:t>(8.6%) </a:t>
            </a:r>
            <a:r>
              <a:rPr dirty="0" sz="1950" spc="10">
                <a:solidFill>
                  <a:srgbClr val="00386B"/>
                </a:solidFill>
              </a:rPr>
              <a:t>of </a:t>
            </a:r>
            <a:r>
              <a:rPr dirty="0" sz="1950" spc="5">
                <a:solidFill>
                  <a:srgbClr val="00386B"/>
                </a:solidFill>
              </a:rPr>
              <a:t>total</a:t>
            </a:r>
            <a:r>
              <a:rPr dirty="0" sz="1950" spc="45">
                <a:solidFill>
                  <a:srgbClr val="00386B"/>
                </a:solidFill>
              </a:rPr>
              <a:t> </a:t>
            </a:r>
            <a:r>
              <a:rPr dirty="0" sz="1950" spc="5">
                <a:solidFill>
                  <a:srgbClr val="00386B"/>
                </a:solidFill>
              </a:rPr>
              <a:t>respondents</a:t>
            </a:r>
            <a:endParaRPr sz="1950"/>
          </a:p>
        </p:txBody>
      </p:sp>
      <p:sp>
        <p:nvSpPr>
          <p:cNvPr id="3" name="object 3"/>
          <p:cNvSpPr/>
          <p:nvPr/>
        </p:nvSpPr>
        <p:spPr>
          <a:xfrm>
            <a:off x="2247900" y="4533900"/>
            <a:ext cx="1112520" cy="396240"/>
          </a:xfrm>
          <a:custGeom>
            <a:avLst/>
            <a:gdLst/>
            <a:ahLst/>
            <a:cxnLst/>
            <a:rect l="l" t="t" r="r" b="b"/>
            <a:pathLst>
              <a:path w="1112520" h="396239">
                <a:moveTo>
                  <a:pt x="0" y="396239"/>
                </a:moveTo>
                <a:lnTo>
                  <a:pt x="1112520" y="396239"/>
                </a:lnTo>
                <a:lnTo>
                  <a:pt x="111252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14059" y="3406140"/>
            <a:ext cx="1112520" cy="1524000"/>
          </a:xfrm>
          <a:custGeom>
            <a:avLst/>
            <a:gdLst/>
            <a:ahLst/>
            <a:cxnLst/>
            <a:rect l="l" t="t" r="r" b="b"/>
            <a:pathLst>
              <a:path w="1112520" h="1524000">
                <a:moveTo>
                  <a:pt x="0" y="1524000"/>
                </a:moveTo>
                <a:lnTo>
                  <a:pt x="1112519" y="1524000"/>
                </a:lnTo>
                <a:lnTo>
                  <a:pt x="1112519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80219" y="2247900"/>
            <a:ext cx="1112520" cy="2682240"/>
          </a:xfrm>
          <a:custGeom>
            <a:avLst/>
            <a:gdLst/>
            <a:ahLst/>
            <a:cxnLst/>
            <a:rect l="l" t="t" r="r" b="b"/>
            <a:pathLst>
              <a:path w="1112520" h="2682240">
                <a:moveTo>
                  <a:pt x="0" y="2682240"/>
                </a:moveTo>
                <a:lnTo>
                  <a:pt x="1112520" y="2682240"/>
                </a:lnTo>
                <a:lnTo>
                  <a:pt x="1112520" y="0"/>
                </a:lnTo>
                <a:lnTo>
                  <a:pt x="0" y="0"/>
                </a:lnTo>
                <a:lnTo>
                  <a:pt x="0" y="2682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7269" y="1703070"/>
            <a:ext cx="0" cy="3230880"/>
          </a:xfrm>
          <a:custGeom>
            <a:avLst/>
            <a:gdLst/>
            <a:ahLst/>
            <a:cxnLst/>
            <a:rect l="l" t="t" r="r" b="b"/>
            <a:pathLst>
              <a:path w="0" h="3230879">
                <a:moveTo>
                  <a:pt x="0" y="3230879"/>
                </a:moveTo>
                <a:lnTo>
                  <a:pt x="0" y="0"/>
                </a:lnTo>
              </a:path>
            </a:pathLst>
          </a:custGeom>
          <a:ln w="95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7269" y="4933950"/>
            <a:ext cx="10698480" cy="0"/>
          </a:xfrm>
          <a:custGeom>
            <a:avLst/>
            <a:gdLst/>
            <a:ahLst/>
            <a:cxnLst/>
            <a:rect l="l" t="t" r="r" b="b"/>
            <a:pathLst>
              <a:path w="10698480" h="0">
                <a:moveTo>
                  <a:pt x="0" y="0"/>
                </a:moveTo>
                <a:lnTo>
                  <a:pt x="1069848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17775" y="4163377"/>
            <a:ext cx="59245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8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6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7640" y="3032696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33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5959" y="1869757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58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3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172" y="4802441"/>
            <a:ext cx="26289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397" y="4340796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10%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397" y="3417887"/>
            <a:ext cx="369570" cy="6978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30%</a:t>
            </a:r>
            <a:endParaRPr sz="13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397" y="2956813"/>
            <a:ext cx="3689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40%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397" y="2494978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397" y="2033905"/>
            <a:ext cx="3689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60%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397" y="1571942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70%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8504" y="5142166"/>
            <a:ext cx="159321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No</a:t>
            </a:r>
            <a:r>
              <a:rPr dirty="0" sz="1950" spc="-7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6496" y="5142166"/>
            <a:ext cx="125412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Stressed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45651" y="5142166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Burned</a:t>
            </a:r>
            <a:r>
              <a:rPr dirty="0" sz="1950" spc="-1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77270" y="872553"/>
            <a:ext cx="9982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86B"/>
                </a:solidFill>
                <a:latin typeface="Arial"/>
                <a:cs typeface="Arial"/>
              </a:rPr>
              <a:t>p </a:t>
            </a:r>
            <a:r>
              <a:rPr dirty="0" u="heavy" sz="1800" b="1">
                <a:solidFill>
                  <a:srgbClr val="00386B"/>
                </a:solidFill>
                <a:uFill>
                  <a:solidFill>
                    <a:srgbClr val="00386B"/>
                  </a:solidFill>
                </a:uFill>
                <a:latin typeface="Arial"/>
                <a:cs typeface="Arial"/>
              </a:rPr>
              <a:t>&lt;</a:t>
            </a:r>
            <a:r>
              <a:rPr dirty="0" sz="1800" spc="-12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386B"/>
                </a:solidFill>
                <a:latin typeface="Arial"/>
                <a:cs typeface="Arial"/>
              </a:rPr>
              <a:t>0.001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524" y="101346"/>
            <a:ext cx="954786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>
                <a:solidFill>
                  <a:srgbClr val="00386B"/>
                </a:solidFill>
              </a:rPr>
              <a:t>Plans </a:t>
            </a:r>
            <a:r>
              <a:rPr dirty="0" spc="-5">
                <a:solidFill>
                  <a:srgbClr val="00386B"/>
                </a:solidFill>
              </a:rPr>
              <a:t>to </a:t>
            </a:r>
            <a:r>
              <a:rPr dirty="0">
                <a:solidFill>
                  <a:srgbClr val="00386B"/>
                </a:solidFill>
              </a:rPr>
              <a:t>Leave Current Practice</a:t>
            </a:r>
            <a:r>
              <a:rPr dirty="0" spc="-190">
                <a:solidFill>
                  <a:srgbClr val="00386B"/>
                </a:solidFill>
              </a:rPr>
              <a:t> </a:t>
            </a:r>
            <a:r>
              <a:rPr dirty="0" spc="5">
                <a:solidFill>
                  <a:srgbClr val="00386B"/>
                </a:solidFill>
              </a:rPr>
              <a:t>Setting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2415" y="719137"/>
            <a:ext cx="418782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n=315 </a:t>
            </a:r>
            <a:r>
              <a:rPr dirty="0" sz="1950" spc="-30" b="1">
                <a:solidFill>
                  <a:srgbClr val="00386B"/>
                </a:solidFill>
                <a:latin typeface="Arial"/>
                <a:cs typeface="Arial"/>
              </a:rPr>
              <a:t>(15.5%) </a:t>
            </a:r>
            <a:r>
              <a:rPr dirty="0" sz="1950" spc="5" b="1">
                <a:solidFill>
                  <a:srgbClr val="00386B"/>
                </a:solidFill>
                <a:latin typeface="Arial"/>
                <a:cs typeface="Arial"/>
              </a:rPr>
              <a:t>of total</a:t>
            </a:r>
            <a:r>
              <a:rPr dirty="0" sz="1950" spc="5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respondents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7900" y="4290059"/>
            <a:ext cx="1112520" cy="640080"/>
          </a:xfrm>
          <a:custGeom>
            <a:avLst/>
            <a:gdLst/>
            <a:ahLst/>
            <a:cxnLst/>
            <a:rect l="l" t="t" r="r" b="b"/>
            <a:pathLst>
              <a:path w="1112520" h="640079">
                <a:moveTo>
                  <a:pt x="0" y="640080"/>
                </a:moveTo>
                <a:lnTo>
                  <a:pt x="1112520" y="640080"/>
                </a:lnTo>
                <a:lnTo>
                  <a:pt x="111252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14059" y="3649979"/>
            <a:ext cx="1112520" cy="1280160"/>
          </a:xfrm>
          <a:custGeom>
            <a:avLst/>
            <a:gdLst/>
            <a:ahLst/>
            <a:cxnLst/>
            <a:rect l="l" t="t" r="r" b="b"/>
            <a:pathLst>
              <a:path w="1112520" h="1280160">
                <a:moveTo>
                  <a:pt x="0" y="1280160"/>
                </a:moveTo>
                <a:lnTo>
                  <a:pt x="1112519" y="1280160"/>
                </a:lnTo>
                <a:lnTo>
                  <a:pt x="1112519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80219" y="2255520"/>
            <a:ext cx="1112520" cy="2674620"/>
          </a:xfrm>
          <a:custGeom>
            <a:avLst/>
            <a:gdLst/>
            <a:ahLst/>
            <a:cxnLst/>
            <a:rect l="l" t="t" r="r" b="b"/>
            <a:pathLst>
              <a:path w="1112520" h="2674620">
                <a:moveTo>
                  <a:pt x="0" y="2674619"/>
                </a:moveTo>
                <a:lnTo>
                  <a:pt x="1112520" y="2674619"/>
                </a:lnTo>
                <a:lnTo>
                  <a:pt x="1112520" y="0"/>
                </a:lnTo>
                <a:lnTo>
                  <a:pt x="0" y="0"/>
                </a:lnTo>
                <a:lnTo>
                  <a:pt x="0" y="26746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7269" y="1703070"/>
            <a:ext cx="0" cy="3230880"/>
          </a:xfrm>
          <a:custGeom>
            <a:avLst/>
            <a:gdLst/>
            <a:ahLst/>
            <a:cxnLst/>
            <a:rect l="l" t="t" r="r" b="b"/>
            <a:pathLst>
              <a:path w="0" h="3230879">
                <a:moveTo>
                  <a:pt x="0" y="3230879"/>
                </a:moveTo>
                <a:lnTo>
                  <a:pt x="0" y="0"/>
                </a:lnTo>
              </a:path>
            </a:pathLst>
          </a:custGeom>
          <a:ln w="95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7269" y="4933950"/>
            <a:ext cx="10698480" cy="0"/>
          </a:xfrm>
          <a:custGeom>
            <a:avLst/>
            <a:gdLst/>
            <a:ahLst/>
            <a:cxnLst/>
            <a:rect l="l" t="t" r="r" b="b"/>
            <a:pathLst>
              <a:path w="10698480" h="0">
                <a:moveTo>
                  <a:pt x="0" y="0"/>
                </a:moveTo>
                <a:lnTo>
                  <a:pt x="1069848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49195" y="3914203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14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0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7640" y="3272726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27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5959" y="1878901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58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1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397" y="4340796"/>
            <a:ext cx="369570" cy="6978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10%</a:t>
            </a:r>
            <a:endParaRPr sz="13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Franklin Gothic Book"/>
              <a:cs typeface="Franklin Gothic Book"/>
            </a:endParaRPr>
          </a:p>
          <a:p>
            <a:pPr algn="r" marR="6985">
              <a:lnSpc>
                <a:spcPct val="100000"/>
              </a:lnSpc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397" y="3879850"/>
            <a:ext cx="3689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397" y="3417887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397" y="2494978"/>
            <a:ext cx="369570" cy="6978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50%</a:t>
            </a:r>
            <a:endParaRPr sz="13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40%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397" y="2033905"/>
            <a:ext cx="3689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60%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397" y="1571942"/>
            <a:ext cx="3695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70%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8504" y="5142166"/>
            <a:ext cx="159321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No</a:t>
            </a:r>
            <a:r>
              <a:rPr dirty="0" sz="1950" spc="-7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6496" y="5142166"/>
            <a:ext cx="125412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Stressed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45651" y="5142166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Burned</a:t>
            </a:r>
            <a:r>
              <a:rPr dirty="0" sz="1950" spc="-1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77270" y="872553"/>
            <a:ext cx="9982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86B"/>
                </a:solidFill>
                <a:latin typeface="Arial"/>
                <a:cs typeface="Arial"/>
              </a:rPr>
              <a:t>p </a:t>
            </a:r>
            <a:r>
              <a:rPr dirty="0" u="heavy" sz="1800" b="1">
                <a:solidFill>
                  <a:srgbClr val="00386B"/>
                </a:solidFill>
                <a:uFill>
                  <a:solidFill>
                    <a:srgbClr val="00386B"/>
                  </a:solidFill>
                </a:uFill>
                <a:latin typeface="Arial"/>
                <a:cs typeface="Arial"/>
              </a:rPr>
              <a:t>&lt;</a:t>
            </a:r>
            <a:r>
              <a:rPr dirty="0" sz="1800" spc="-12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386B"/>
                </a:solidFill>
                <a:latin typeface="Arial"/>
                <a:cs typeface="Arial"/>
              </a:rPr>
              <a:t>0.001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20"/>
              </a:spcBef>
            </a:pPr>
            <a:r>
              <a:rPr dirty="0"/>
              <a:t>Reasons </a:t>
            </a:r>
            <a:r>
              <a:rPr dirty="0" spc="-5"/>
              <a:t>to </a:t>
            </a:r>
            <a:r>
              <a:rPr dirty="0"/>
              <a:t>Leave Current Practice</a:t>
            </a:r>
            <a:r>
              <a:rPr dirty="0" spc="-120"/>
              <a:t> </a:t>
            </a:r>
            <a:r>
              <a:rPr dirty="0" spc="5"/>
              <a:t>Setting</a:t>
            </a:r>
          </a:p>
        </p:txBody>
      </p:sp>
      <p:sp>
        <p:nvSpPr>
          <p:cNvPr id="3" name="object 3"/>
          <p:cNvSpPr/>
          <p:nvPr/>
        </p:nvSpPr>
        <p:spPr>
          <a:xfrm>
            <a:off x="1272532" y="1897322"/>
            <a:ext cx="7936251" cy="1985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96376" y="3074987"/>
            <a:ext cx="1956435" cy="8115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49885" marR="5080" indent="337185">
              <a:lnSpc>
                <a:spcPts val="2010"/>
              </a:lnSpc>
              <a:spcBef>
                <a:spcPts val="295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dirty="0" sz="18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Out  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Stressed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75"/>
              </a:lnSpc>
            </a:pP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522" y="2501828"/>
            <a:ext cx="401955" cy="147066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55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459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459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037" y="3957192"/>
            <a:ext cx="3267811" cy="155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2567" y="4005960"/>
            <a:ext cx="947928" cy="925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74946" y="3907916"/>
            <a:ext cx="3046983" cy="1984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30340" y="1981200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0" y="76200"/>
                </a:moveTo>
                <a:lnTo>
                  <a:pt x="83820" y="76200"/>
                </a:lnTo>
                <a:lnTo>
                  <a:pt x="8382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44005" y="1900173"/>
            <a:ext cx="748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dirty="0" sz="1200" spc="-7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Burnout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52359" y="1981200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0" y="76200"/>
                </a:moveTo>
                <a:lnTo>
                  <a:pt x="83820" y="76200"/>
                </a:lnTo>
                <a:lnTo>
                  <a:pt x="8382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563231" y="1900173"/>
            <a:ext cx="546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Stressed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76259" y="1981200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0" y="76200"/>
                </a:moveTo>
                <a:lnTo>
                  <a:pt x="83820" y="76200"/>
                </a:lnTo>
                <a:lnTo>
                  <a:pt x="8382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286750" y="1900173"/>
            <a:ext cx="739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Burned</a:t>
            </a:r>
            <a:r>
              <a:rPr dirty="0" sz="12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Out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95231" y="5861367"/>
            <a:ext cx="6883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p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=NS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20"/>
              </a:spcBef>
            </a:pPr>
            <a:r>
              <a:rPr dirty="0"/>
              <a:t>Reasons </a:t>
            </a:r>
            <a:r>
              <a:rPr dirty="0" spc="-5"/>
              <a:t>to </a:t>
            </a:r>
            <a:r>
              <a:rPr dirty="0"/>
              <a:t>Leave Current Practice</a:t>
            </a:r>
            <a:r>
              <a:rPr dirty="0" spc="-120"/>
              <a:t> </a:t>
            </a:r>
            <a:r>
              <a:rPr dirty="0" spc="5"/>
              <a:t>Setting</a:t>
            </a:r>
          </a:p>
        </p:txBody>
      </p:sp>
      <p:sp>
        <p:nvSpPr>
          <p:cNvPr id="3" name="object 3"/>
          <p:cNvSpPr/>
          <p:nvPr/>
        </p:nvSpPr>
        <p:spPr>
          <a:xfrm>
            <a:off x="2034532" y="1767806"/>
            <a:ext cx="7593352" cy="342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82050" y="4162869"/>
            <a:ext cx="2141855" cy="1002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2595" marR="5080" indent="429259">
              <a:lnSpc>
                <a:spcPct val="1187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dirty="0" sz="18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Out  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Stressed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3839" y="2549722"/>
            <a:ext cx="402590" cy="273621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7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69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9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7344" y="5278437"/>
            <a:ext cx="1113790" cy="912494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700" marR="5080" indent="5715">
              <a:lnSpc>
                <a:spcPts val="1730"/>
              </a:lnSpc>
              <a:spcBef>
                <a:spcPts val="215"/>
              </a:spcBef>
            </a:pP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Desire </a:t>
            </a:r>
            <a:r>
              <a:rPr dirty="0" sz="1500" spc="20" b="1">
                <a:solidFill>
                  <a:srgbClr val="585858"/>
                </a:solidFill>
                <a:latin typeface="Arial"/>
                <a:cs typeface="Arial"/>
              </a:rPr>
              <a:t>to  </a:t>
            </a:r>
            <a:r>
              <a:rPr dirty="0" sz="1500" spc="-5" b="1">
                <a:solidFill>
                  <a:srgbClr val="585858"/>
                </a:solidFill>
                <a:latin typeface="Arial"/>
                <a:cs typeface="Arial"/>
              </a:rPr>
              <a:t>Spend</a:t>
            </a:r>
            <a:r>
              <a:rPr dirty="0" sz="1500" spc="-1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More  </a:t>
            </a:r>
            <a:r>
              <a:rPr dirty="0" sz="1500" spc="-10" b="1">
                <a:solidFill>
                  <a:srgbClr val="585858"/>
                </a:solidFill>
                <a:latin typeface="Arial"/>
                <a:cs typeface="Arial"/>
              </a:rPr>
              <a:t>Time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with  </a:t>
            </a:r>
            <a:r>
              <a:rPr dirty="0" sz="1500" spc="-10" b="1">
                <a:solidFill>
                  <a:srgbClr val="585858"/>
                </a:solidFill>
                <a:latin typeface="Arial"/>
                <a:cs typeface="Arial"/>
              </a:rPr>
              <a:t>Family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5484" y="5278437"/>
            <a:ext cx="3752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6779" y="5278437"/>
            <a:ext cx="946150" cy="6934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065" marR="5080">
              <a:lnSpc>
                <a:spcPts val="1730"/>
              </a:lnSpc>
              <a:spcBef>
                <a:spcPts val="215"/>
              </a:spcBef>
            </a:pPr>
            <a:r>
              <a:rPr dirty="0" sz="1500" spc="15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x</a:t>
            </a:r>
            <a:r>
              <a:rPr dirty="0" sz="1500" spc="-60" b="1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ess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5" b="1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e  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RVU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dirty="0" sz="1500" spc="-10" b="1">
                <a:solidFill>
                  <a:srgbClr val="585858"/>
                </a:solidFill>
                <a:latin typeface="Arial"/>
                <a:cs typeface="Arial"/>
              </a:rPr>
              <a:t>Targets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4079" y="5278437"/>
            <a:ext cx="949325" cy="6934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700" marR="5080">
              <a:lnSpc>
                <a:spcPts val="1730"/>
              </a:lnSpc>
              <a:spcBef>
                <a:spcPts val="215"/>
              </a:spcBef>
            </a:pPr>
            <a:r>
              <a:rPr dirty="0" sz="1500" spc="15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500" spc="5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500" spc="-55" b="1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500" spc="40" b="1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500" spc="-45" b="1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500" spc="40" b="1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1500" spc="-15" b="1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c  </a:t>
            </a:r>
            <a:r>
              <a:rPr dirty="0" sz="1500" spc="-5" b="1">
                <a:solidFill>
                  <a:srgbClr val="585858"/>
                </a:solidFill>
                <a:latin typeface="Arial"/>
                <a:cs typeface="Arial"/>
              </a:rPr>
              <a:t>Health  Records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6383" y="5278437"/>
            <a:ext cx="1139825" cy="912494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065" marR="5080" indent="-3175">
              <a:lnSpc>
                <a:spcPts val="1730"/>
              </a:lnSpc>
              <a:spcBef>
                <a:spcPts val="215"/>
              </a:spcBef>
            </a:pPr>
            <a:r>
              <a:rPr dirty="0" sz="1500" spc="-5" b="1">
                <a:solidFill>
                  <a:srgbClr val="585858"/>
                </a:solidFill>
                <a:latin typeface="Arial"/>
                <a:cs typeface="Arial"/>
              </a:rPr>
              <a:t>Pressure </a:t>
            </a:r>
            <a:r>
              <a:rPr dirty="0" sz="1500" spc="-10" b="1">
                <a:solidFill>
                  <a:srgbClr val="585858"/>
                </a:solidFill>
                <a:latin typeface="Arial"/>
                <a:cs typeface="Arial"/>
              </a:rPr>
              <a:t>to  </a:t>
            </a:r>
            <a:r>
              <a:rPr dirty="0" sz="1500" spc="-5" b="1">
                <a:solidFill>
                  <a:srgbClr val="585858"/>
                </a:solidFill>
                <a:latin typeface="Arial"/>
                <a:cs typeface="Arial"/>
              </a:rPr>
              <a:t>Maintain  High</a:t>
            </a:r>
            <a:r>
              <a:rPr dirty="0" sz="1500" spc="-1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585858"/>
                </a:solidFill>
                <a:latin typeface="Arial"/>
                <a:cs typeface="Arial"/>
              </a:rPr>
              <a:t>Patient  </a:t>
            </a:r>
            <a:r>
              <a:rPr dirty="0" sz="1500" spc="-5" b="1">
                <a:solidFill>
                  <a:srgbClr val="585858"/>
                </a:solidFill>
                <a:latin typeface="Arial"/>
                <a:cs typeface="Arial"/>
              </a:rPr>
              <a:t>Sat.</a:t>
            </a:r>
            <a:r>
              <a:rPr dirty="0" sz="15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585858"/>
                </a:solidFill>
                <a:latin typeface="Arial"/>
                <a:cs typeface="Arial"/>
              </a:rPr>
              <a:t>Scores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89120" y="63627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99609" y="6287452"/>
            <a:ext cx="7473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dirty="0" sz="120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Burnout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94959" y="63627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509259" y="6287452"/>
            <a:ext cx="5473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z="1200" spc="15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re</a:t>
            </a:r>
            <a:r>
              <a:rPr dirty="0" sz="1200" spc="1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z="1200" spc="-55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0300" y="63627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23584" y="6287452"/>
            <a:ext cx="7397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Burned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Out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060" y="2209800"/>
            <a:ext cx="755904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9055" y="514413"/>
            <a:ext cx="2917825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">
                <a:solidFill>
                  <a:srgbClr val="00386B"/>
                </a:solidFill>
              </a:rPr>
              <a:t>Disclosures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57" y="1436623"/>
            <a:ext cx="1223645" cy="4559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15">
                <a:solidFill>
                  <a:srgbClr val="00386B"/>
                </a:solidFill>
                <a:latin typeface="Arial"/>
                <a:cs typeface="Arial"/>
              </a:rPr>
              <a:t>N</a:t>
            </a:r>
            <a:r>
              <a:rPr dirty="0" sz="2800" spc="-5">
                <a:solidFill>
                  <a:srgbClr val="00386B"/>
                </a:solidFill>
                <a:latin typeface="Arial"/>
                <a:cs typeface="Arial"/>
              </a:rPr>
              <a:t>on</a:t>
            </a:r>
            <a:r>
              <a:rPr dirty="0" sz="2800" spc="10">
                <a:solidFill>
                  <a:srgbClr val="00386B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2876" y="514413"/>
            <a:ext cx="2756535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"/>
              <a:t>Limitations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57" y="1756790"/>
            <a:ext cx="9949180" cy="3171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The </a:t>
            </a:r>
            <a:r>
              <a:rPr dirty="0" sz="2800" spc="25">
                <a:solidFill>
                  <a:srgbClr val="0E1C6B"/>
                </a:solidFill>
                <a:latin typeface="Arial"/>
                <a:cs typeface="Arial"/>
              </a:rPr>
              <a:t>survey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response rate </a:t>
            </a:r>
            <a:r>
              <a:rPr dirty="0" sz="2800" spc="-15">
                <a:solidFill>
                  <a:srgbClr val="0E1C6B"/>
                </a:solidFill>
                <a:latin typeface="Arial"/>
                <a:cs typeface="Arial"/>
              </a:rPr>
              <a:t>was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less than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ideal</a:t>
            </a:r>
            <a:r>
              <a:rPr dirty="0" sz="2800" spc="-30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(14%).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45"/>
              </a:spcBef>
            </a:pPr>
            <a:r>
              <a:rPr dirty="0" sz="2400">
                <a:solidFill>
                  <a:srgbClr val="0E1C6B"/>
                </a:solidFill>
                <a:latin typeface="Arial"/>
                <a:cs typeface="Arial"/>
              </a:rPr>
              <a:t>– </a:t>
            </a:r>
            <a:r>
              <a:rPr dirty="0" sz="2400" spc="-30">
                <a:solidFill>
                  <a:srgbClr val="0E1C6B"/>
                </a:solidFill>
                <a:latin typeface="Arial"/>
                <a:cs typeface="Arial"/>
              </a:rPr>
              <a:t>However, </a:t>
            </a:r>
            <a:r>
              <a:rPr dirty="0" sz="2400" spc="-35">
                <a:solidFill>
                  <a:srgbClr val="0E1C6B"/>
                </a:solidFill>
                <a:latin typeface="Arial"/>
                <a:cs typeface="Arial"/>
              </a:rPr>
              <a:t>consistent </a:t>
            </a:r>
            <a:r>
              <a:rPr dirty="0" sz="2400" spc="-15">
                <a:solidFill>
                  <a:srgbClr val="0E1C6B"/>
                </a:solidFill>
                <a:latin typeface="Arial"/>
                <a:cs typeface="Arial"/>
              </a:rPr>
              <a:t>with </a:t>
            </a:r>
            <a:r>
              <a:rPr dirty="0" sz="2400" spc="-25">
                <a:solidFill>
                  <a:srgbClr val="0E1C6B"/>
                </a:solidFill>
                <a:latin typeface="Arial"/>
                <a:cs typeface="Arial"/>
              </a:rPr>
              <a:t>other </a:t>
            </a:r>
            <a:r>
              <a:rPr dirty="0" sz="2400" spc="-35">
                <a:solidFill>
                  <a:srgbClr val="0E1C6B"/>
                </a:solidFill>
                <a:latin typeface="Arial"/>
                <a:cs typeface="Arial"/>
              </a:rPr>
              <a:t>national</a:t>
            </a:r>
            <a:r>
              <a:rPr dirty="0" sz="2400" spc="-130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E1C6B"/>
                </a:solidFill>
                <a:latin typeface="Arial"/>
                <a:cs typeface="Arial"/>
              </a:rPr>
              <a:t>surveys.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50100"/>
              </a:lnSpc>
              <a:spcBef>
                <a:spcPts val="56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Potential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for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bias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to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completing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the </a:t>
            </a:r>
            <a:r>
              <a:rPr dirty="0" sz="2800" spc="25">
                <a:solidFill>
                  <a:srgbClr val="0E1C6B"/>
                </a:solidFill>
                <a:latin typeface="Arial"/>
                <a:cs typeface="Arial"/>
              </a:rPr>
              <a:t>survey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in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those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who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were 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burned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out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or 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stressed </a:t>
            </a:r>
            <a:r>
              <a:rPr dirty="0" sz="2800" spc="25">
                <a:solidFill>
                  <a:srgbClr val="0E1C6B"/>
                </a:solidFill>
                <a:latin typeface="Arial"/>
                <a:cs typeface="Arial"/>
              </a:rPr>
              <a:t>versus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those </a:t>
            </a:r>
            <a:r>
              <a:rPr dirty="0" sz="2800" spc="-15">
                <a:solidFill>
                  <a:srgbClr val="0E1C6B"/>
                </a:solidFill>
                <a:latin typeface="Arial"/>
                <a:cs typeface="Arial"/>
              </a:rPr>
              <a:t>who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were</a:t>
            </a:r>
            <a:r>
              <a:rPr dirty="0" sz="2800" spc="-40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not.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Burnout </a:t>
            </a:r>
            <a:r>
              <a:rPr dirty="0" sz="2800" spc="-15">
                <a:solidFill>
                  <a:srgbClr val="0E1C6B"/>
                </a:solidFill>
                <a:latin typeface="Arial"/>
                <a:cs typeface="Arial"/>
              </a:rPr>
              <a:t>was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self-reported, and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may </a:t>
            </a:r>
            <a:r>
              <a:rPr dirty="0" sz="2800" spc="30">
                <a:solidFill>
                  <a:srgbClr val="0E1C6B"/>
                </a:solidFill>
                <a:latin typeface="Arial"/>
                <a:cs typeface="Arial"/>
              </a:rPr>
              <a:t>vary over</a:t>
            </a:r>
            <a:r>
              <a:rPr dirty="0" sz="2800" spc="-270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0E1C6B"/>
                </a:solidFill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2269" y="514413"/>
            <a:ext cx="2806065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" b="0">
                <a:latin typeface="Arial"/>
                <a:cs typeface="Arial"/>
              </a:rPr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57" y="1531429"/>
            <a:ext cx="10794365" cy="473265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2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25">
                <a:solidFill>
                  <a:srgbClr val="0E1C6B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2019, &gt;1/3 of 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US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cardiologists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reported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being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burned</a:t>
            </a:r>
            <a:r>
              <a:rPr dirty="0" sz="2800" spc="-7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out.</a:t>
            </a:r>
            <a:endParaRPr sz="2800">
              <a:latin typeface="Arial"/>
              <a:cs typeface="Arial"/>
            </a:endParaRPr>
          </a:p>
          <a:p>
            <a:pPr lvl="1" marL="760095" indent="-290830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60730" algn="l"/>
              </a:tabLst>
            </a:pPr>
            <a:r>
              <a:rPr dirty="0" sz="2800" spc="30" b="1">
                <a:solidFill>
                  <a:srgbClr val="FF0000"/>
                </a:solidFill>
                <a:latin typeface="Arial"/>
                <a:cs typeface="Arial"/>
              </a:rPr>
              <a:t>This </a:t>
            </a:r>
            <a:r>
              <a:rPr dirty="0" sz="2800" spc="10" b="1">
                <a:solidFill>
                  <a:srgbClr val="FF0000"/>
                </a:solidFill>
                <a:latin typeface="Arial"/>
                <a:cs typeface="Arial"/>
              </a:rPr>
              <a:t>has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increased </a:t>
            </a:r>
            <a:r>
              <a:rPr dirty="0" sz="2800" spc="15" b="1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32% since</a:t>
            </a:r>
            <a:r>
              <a:rPr dirty="0" sz="2800" spc="-3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2015.</a:t>
            </a:r>
            <a:endParaRPr sz="2800">
              <a:latin typeface="Arial"/>
              <a:cs typeface="Arial"/>
            </a:endParaRPr>
          </a:p>
          <a:p>
            <a:pPr lvl="1" marL="760095" marR="1104265" indent="-290195">
              <a:lnSpc>
                <a:spcPct val="100000"/>
              </a:lnSpc>
              <a:spcBef>
                <a:spcPts val="665"/>
              </a:spcBef>
              <a:buChar char="–"/>
              <a:tabLst>
                <a:tab pos="760730" algn="l"/>
              </a:tabLst>
            </a:pP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Women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and </a:t>
            </a:r>
            <a:r>
              <a:rPr dirty="0" sz="2800" spc="-25">
                <a:solidFill>
                  <a:srgbClr val="0E1C6B"/>
                </a:solidFill>
                <a:latin typeface="Arial"/>
                <a:cs typeface="Arial"/>
              </a:rPr>
              <a:t>mid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career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cardiologists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are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at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higher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risk</a:t>
            </a:r>
            <a:r>
              <a:rPr dirty="0" sz="2800" spc="-15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of 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burnout.</a:t>
            </a:r>
            <a:endParaRPr sz="2800">
              <a:latin typeface="Arial"/>
              <a:cs typeface="Arial"/>
            </a:endParaRPr>
          </a:p>
          <a:p>
            <a:pPr marL="355600" marR="3302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Burnout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rates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are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higher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cardiologists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who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work longer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hours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or 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in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hectic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work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environment,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plan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to 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leave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current practice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and 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among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those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reporting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medical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errors.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Among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burned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out cardiologists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who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plan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to 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leave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their job,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desire  to spend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more </a:t>
            </a:r>
            <a:r>
              <a:rPr dirty="0" sz="2800" spc="-20">
                <a:solidFill>
                  <a:srgbClr val="0E1C6B"/>
                </a:solidFill>
                <a:latin typeface="Arial"/>
                <a:cs typeface="Arial"/>
              </a:rPr>
              <a:t>time </a:t>
            </a:r>
            <a:r>
              <a:rPr dirty="0" sz="2800" spc="-15">
                <a:solidFill>
                  <a:srgbClr val="0E1C6B"/>
                </a:solidFill>
                <a:latin typeface="Arial"/>
                <a:cs typeface="Arial"/>
              </a:rPr>
              <a:t>with family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work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related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factors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(call, 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RVU,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satisfaction </a:t>
            </a:r>
            <a:r>
              <a:rPr dirty="0" sz="2800" spc="20">
                <a:solidFill>
                  <a:srgbClr val="0E1C6B"/>
                </a:solidFill>
                <a:latin typeface="Arial"/>
                <a:cs typeface="Arial"/>
              </a:rPr>
              <a:t>scores)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are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frequently</a:t>
            </a:r>
            <a:r>
              <a:rPr dirty="0" sz="2800" spc="-34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reported.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0496" y="491426"/>
            <a:ext cx="2741930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00386B"/>
                </a:solidFill>
              </a:rPr>
              <a:t>Thank</a:t>
            </a:r>
            <a:r>
              <a:rPr dirty="0" spc="-190">
                <a:solidFill>
                  <a:srgbClr val="00386B"/>
                </a:solidFill>
              </a:rPr>
              <a:t> </a:t>
            </a:r>
            <a:r>
              <a:rPr dirty="0" spc="-75">
                <a:solidFill>
                  <a:srgbClr val="00386B"/>
                </a:solidFill>
              </a:rPr>
              <a:t>You!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857" y="1835213"/>
            <a:ext cx="5218430" cy="38550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915669">
              <a:lnSpc>
                <a:spcPct val="140700"/>
              </a:lnSpc>
              <a:spcBef>
                <a:spcPts val="130"/>
              </a:spcBef>
            </a:pPr>
            <a:r>
              <a:rPr dirty="0" sz="2400" spc="-25" b="1">
                <a:solidFill>
                  <a:srgbClr val="0E1C6B"/>
                </a:solidFill>
                <a:latin typeface="Arial"/>
                <a:cs typeface="Arial"/>
              </a:rPr>
              <a:t>Laxmi </a:t>
            </a:r>
            <a:r>
              <a:rPr dirty="0" sz="2400" spc="5" b="1">
                <a:solidFill>
                  <a:srgbClr val="0E1C6B"/>
                </a:solidFill>
                <a:latin typeface="Arial"/>
                <a:cs typeface="Arial"/>
              </a:rPr>
              <a:t>S. </a:t>
            </a:r>
            <a:r>
              <a:rPr dirty="0" sz="2400" spc="-30" b="1">
                <a:solidFill>
                  <a:srgbClr val="0E1C6B"/>
                </a:solidFill>
                <a:latin typeface="Arial"/>
                <a:cs typeface="Arial"/>
              </a:rPr>
              <a:t>Mehta, </a:t>
            </a:r>
            <a:r>
              <a:rPr dirty="0" sz="2400" spc="-10" b="1">
                <a:solidFill>
                  <a:srgbClr val="0E1C6B"/>
                </a:solidFill>
                <a:latin typeface="Arial"/>
                <a:cs typeface="Arial"/>
              </a:rPr>
              <a:t>MD, </a:t>
            </a:r>
            <a:r>
              <a:rPr dirty="0" sz="2400" spc="-70" b="1">
                <a:solidFill>
                  <a:srgbClr val="0E1C6B"/>
                </a:solidFill>
                <a:latin typeface="Arial"/>
                <a:cs typeface="Arial"/>
              </a:rPr>
              <a:t>FACC  </a:t>
            </a:r>
            <a:r>
              <a:rPr dirty="0" sz="2400" spc="-15" b="1">
                <a:solidFill>
                  <a:srgbClr val="0E1C6B"/>
                </a:solidFill>
                <a:latin typeface="Arial"/>
                <a:cs typeface="Arial"/>
              </a:rPr>
              <a:t>Professor of </a:t>
            </a:r>
            <a:r>
              <a:rPr dirty="0" sz="2400" spc="-25" b="1">
                <a:solidFill>
                  <a:srgbClr val="0E1C6B"/>
                </a:solidFill>
                <a:latin typeface="Arial"/>
                <a:cs typeface="Arial"/>
              </a:rPr>
              <a:t>Medicine  </a:t>
            </a:r>
            <a:r>
              <a:rPr dirty="0" sz="2400" spc="-15" b="1">
                <a:solidFill>
                  <a:srgbClr val="0E1C6B"/>
                </a:solidFill>
                <a:latin typeface="Arial"/>
                <a:cs typeface="Arial"/>
              </a:rPr>
              <a:t>Section 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</a:rPr>
              <a:t>Director,</a:t>
            </a:r>
            <a:r>
              <a:rPr dirty="0" sz="2400" spc="65" b="1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0E1C6B"/>
                </a:solidFill>
                <a:latin typeface="Arial"/>
                <a:cs typeface="Arial"/>
              </a:rPr>
              <a:t>Preventative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5" b="1">
                <a:solidFill>
                  <a:srgbClr val="0E1C6B"/>
                </a:solidFill>
                <a:latin typeface="Arial"/>
                <a:cs typeface="Arial"/>
              </a:rPr>
              <a:t>Cardiology </a:t>
            </a:r>
            <a:r>
              <a:rPr dirty="0" sz="2400" b="1">
                <a:solidFill>
                  <a:srgbClr val="0E1C6B"/>
                </a:solidFill>
                <a:latin typeface="Arial"/>
                <a:cs typeface="Arial"/>
              </a:rPr>
              <a:t>&amp; </a:t>
            </a:r>
            <a:r>
              <a:rPr dirty="0" sz="2400" spc="-25" b="1">
                <a:solidFill>
                  <a:srgbClr val="0E1C6B"/>
                </a:solidFill>
                <a:latin typeface="Arial"/>
                <a:cs typeface="Arial"/>
              </a:rPr>
              <a:t>Women’s </a:t>
            </a:r>
            <a:r>
              <a:rPr dirty="0" sz="2400" b="1">
                <a:solidFill>
                  <a:srgbClr val="0E1C6B"/>
                </a:solidFill>
                <a:latin typeface="Arial"/>
                <a:cs typeface="Arial"/>
              </a:rPr>
              <a:t>CV</a:t>
            </a:r>
            <a:r>
              <a:rPr dirty="0" sz="2400" spc="105" b="1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E1C6B"/>
                </a:solidFill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</a:pPr>
            <a:r>
              <a:rPr dirty="0" sz="2400" spc="-5" b="1">
                <a:solidFill>
                  <a:srgbClr val="0E1C6B"/>
                </a:solidFill>
                <a:latin typeface="Arial"/>
                <a:cs typeface="Arial"/>
              </a:rPr>
              <a:t>Sarah </a:t>
            </a:r>
            <a:r>
              <a:rPr dirty="0" sz="2400" spc="-10" b="1">
                <a:solidFill>
                  <a:srgbClr val="0E1C6B"/>
                </a:solidFill>
                <a:latin typeface="Arial"/>
                <a:cs typeface="Arial"/>
              </a:rPr>
              <a:t>Ross Soter </a:t>
            </a:r>
            <a:r>
              <a:rPr dirty="0" sz="2400" spc="-25" b="1">
                <a:solidFill>
                  <a:srgbClr val="0E1C6B"/>
                </a:solidFill>
                <a:latin typeface="Arial"/>
                <a:cs typeface="Arial"/>
              </a:rPr>
              <a:t>Endowed Chair </a:t>
            </a:r>
            <a:r>
              <a:rPr dirty="0" sz="2400" spc="-5" b="1">
                <a:solidFill>
                  <a:srgbClr val="0E1C6B"/>
                </a:solidFill>
                <a:latin typeface="Arial"/>
                <a:cs typeface="Arial"/>
              </a:rPr>
              <a:t>in  </a:t>
            </a:r>
            <a:r>
              <a:rPr dirty="0" sz="2400" spc="-25" b="1">
                <a:solidFill>
                  <a:srgbClr val="0E1C6B"/>
                </a:solidFill>
                <a:latin typeface="Arial"/>
                <a:cs typeface="Arial"/>
              </a:rPr>
              <a:t>Women’s Cardiovascular</a:t>
            </a:r>
            <a:r>
              <a:rPr dirty="0" sz="2400" spc="300" b="1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E1C6B"/>
                </a:solidFill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  <a:p>
            <a:pPr marL="12700" marR="395605">
              <a:lnSpc>
                <a:spcPts val="4079"/>
              </a:lnSpc>
              <a:spcBef>
                <a:spcPts val="285"/>
              </a:spcBef>
              <a:tabLst>
                <a:tab pos="1094740" algn="l"/>
                <a:tab pos="1254125" algn="l"/>
              </a:tabLst>
            </a:pPr>
            <a:r>
              <a:rPr dirty="0" sz="2400" spc="10" b="1">
                <a:solidFill>
                  <a:srgbClr val="0E1C6B"/>
                </a:solidFill>
                <a:latin typeface="Arial"/>
                <a:cs typeface="Arial"/>
              </a:rPr>
              <a:t>E</a:t>
            </a:r>
            <a:r>
              <a:rPr dirty="0" sz="2400" spc="20" b="1">
                <a:solidFill>
                  <a:srgbClr val="0E1C6B"/>
                </a:solidFill>
                <a:latin typeface="Arial"/>
                <a:cs typeface="Arial"/>
              </a:rPr>
              <a:t>m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0E1C6B"/>
                </a:solidFill>
                <a:latin typeface="Arial"/>
                <a:cs typeface="Arial"/>
              </a:rPr>
              <a:t>il</a:t>
            </a:r>
            <a:r>
              <a:rPr dirty="0" sz="2400" b="1">
                <a:solidFill>
                  <a:srgbClr val="0E1C6B"/>
                </a:solidFill>
                <a:latin typeface="Arial"/>
                <a:cs typeface="Arial"/>
              </a:rPr>
              <a:t>:</a:t>
            </a:r>
            <a:r>
              <a:rPr dirty="0" sz="2400" b="1">
                <a:solidFill>
                  <a:srgbClr val="0E1C6B"/>
                </a:solidFill>
                <a:latin typeface="Arial"/>
                <a:cs typeface="Arial"/>
              </a:rPr>
              <a:t>	</a:t>
            </a:r>
            <a:r>
              <a:rPr dirty="0" sz="2400" spc="-3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2400" spc="-8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x</a:t>
            </a:r>
            <a:r>
              <a:rPr dirty="0" sz="2400" spc="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2400" spc="-1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i.</a:t>
            </a:r>
            <a:r>
              <a:rPr dirty="0" sz="2400" spc="-25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z="2400" spc="-9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z="240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@</a:t>
            </a:r>
            <a:r>
              <a:rPr dirty="0" sz="2400" spc="-35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2400" spc="4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z="2400" spc="-9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z="2400" spc="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2400" spc="5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z="2400" spc="25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d</a:t>
            </a:r>
            <a:r>
              <a:rPr dirty="0" sz="2400" b="1">
                <a:solidFill>
                  <a:srgbClr val="0E1C6B"/>
                </a:solidFill>
                <a:latin typeface="Arial"/>
                <a:cs typeface="Arial"/>
                <a:hlinkClick r:id="rId2"/>
              </a:rPr>
              <a:t>u </a:t>
            </a:r>
            <a:r>
              <a:rPr dirty="0" sz="2400" b="1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0E1C6B"/>
                </a:solidFill>
                <a:latin typeface="Arial"/>
                <a:cs typeface="Arial"/>
              </a:rPr>
              <a:t>Twitter:		</a:t>
            </a:r>
            <a:r>
              <a:rPr dirty="0" sz="2400" spc="-20" b="1">
                <a:solidFill>
                  <a:srgbClr val="0E1C6B"/>
                </a:solidFill>
                <a:latin typeface="Arial"/>
                <a:cs typeface="Arial"/>
              </a:rPr>
              <a:t>@DrLaxmiMehta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981200"/>
            <a:ext cx="6019800" cy="3642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92" y="246951"/>
            <a:ext cx="11737340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00386B"/>
                </a:solidFill>
              </a:rPr>
              <a:t>Self-Care Strategies </a:t>
            </a:r>
            <a:r>
              <a:rPr dirty="0" spc="10">
                <a:solidFill>
                  <a:srgbClr val="00386B"/>
                </a:solidFill>
              </a:rPr>
              <a:t>During </a:t>
            </a:r>
            <a:r>
              <a:rPr dirty="0">
                <a:solidFill>
                  <a:srgbClr val="00386B"/>
                </a:solidFill>
              </a:rPr>
              <a:t>the </a:t>
            </a:r>
            <a:r>
              <a:rPr dirty="0" spc="-55">
                <a:solidFill>
                  <a:srgbClr val="00386B"/>
                </a:solidFill>
              </a:rPr>
              <a:t>Age </a:t>
            </a:r>
            <a:r>
              <a:rPr dirty="0" spc="10">
                <a:solidFill>
                  <a:srgbClr val="00386B"/>
                </a:solidFill>
              </a:rPr>
              <a:t>of</a:t>
            </a:r>
            <a:r>
              <a:rPr dirty="0" spc="-130">
                <a:solidFill>
                  <a:srgbClr val="00386B"/>
                </a:solidFill>
              </a:rPr>
              <a:t> </a:t>
            </a:r>
            <a:r>
              <a:rPr dirty="0" spc="5">
                <a:solidFill>
                  <a:srgbClr val="00386B"/>
                </a:solidFill>
              </a:rPr>
              <a:t>COVID-19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828" y="1088961"/>
            <a:ext cx="6021070" cy="524319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530860" indent="-518795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10" b="1">
                <a:solidFill>
                  <a:srgbClr val="00386B"/>
                </a:solidFill>
                <a:latin typeface="Arial"/>
                <a:cs typeface="Arial"/>
              </a:rPr>
              <a:t>Relinquish</a:t>
            </a:r>
            <a:r>
              <a:rPr dirty="0" sz="2800" spc="-114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2800" spc="15" b="1">
                <a:solidFill>
                  <a:srgbClr val="00386B"/>
                </a:solidFill>
                <a:latin typeface="Arial"/>
                <a:cs typeface="Arial"/>
              </a:rPr>
              <a:t>Control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-5" b="1">
                <a:solidFill>
                  <a:srgbClr val="0D8BFF"/>
                </a:solidFill>
                <a:latin typeface="Arial"/>
                <a:cs typeface="Arial"/>
              </a:rPr>
              <a:t>Revisit</a:t>
            </a:r>
            <a:r>
              <a:rPr dirty="0" sz="2800" spc="10" b="1">
                <a:solidFill>
                  <a:srgbClr val="0D8B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D8BFF"/>
                </a:solidFill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5" b="1">
                <a:solidFill>
                  <a:srgbClr val="00386B"/>
                </a:solidFill>
                <a:latin typeface="Arial"/>
                <a:cs typeface="Arial"/>
              </a:rPr>
              <a:t>Establish Realistic</a:t>
            </a:r>
            <a:r>
              <a:rPr dirty="0" sz="2800" spc="-180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2800" spc="10" b="1">
                <a:solidFill>
                  <a:srgbClr val="00386B"/>
                </a:solidFill>
                <a:latin typeface="Arial"/>
                <a:cs typeface="Arial"/>
              </a:rPr>
              <a:t>Expectations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-5" b="1">
                <a:solidFill>
                  <a:srgbClr val="0D8BFF"/>
                </a:solidFill>
                <a:latin typeface="Arial"/>
                <a:cs typeface="Arial"/>
              </a:rPr>
              <a:t>Give </a:t>
            </a:r>
            <a:r>
              <a:rPr dirty="0" sz="2800" spc="-20" b="1">
                <a:solidFill>
                  <a:srgbClr val="0D8BFF"/>
                </a:solidFill>
                <a:latin typeface="Arial"/>
                <a:cs typeface="Arial"/>
              </a:rPr>
              <a:t>Yourself </a:t>
            </a:r>
            <a:r>
              <a:rPr dirty="0" sz="2800" spc="10" b="1">
                <a:solidFill>
                  <a:srgbClr val="0D8BFF"/>
                </a:solidFill>
                <a:latin typeface="Arial"/>
                <a:cs typeface="Arial"/>
              </a:rPr>
              <a:t>a </a:t>
            </a:r>
            <a:r>
              <a:rPr dirty="0" sz="2800" spc="5" b="1">
                <a:solidFill>
                  <a:srgbClr val="0D8BFF"/>
                </a:solidFill>
                <a:latin typeface="Arial"/>
                <a:cs typeface="Arial"/>
              </a:rPr>
              <a:t>Brain</a:t>
            </a:r>
            <a:r>
              <a:rPr dirty="0" sz="2800" spc="-175" b="1">
                <a:solidFill>
                  <a:srgbClr val="0D8B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D8BFF"/>
                </a:solidFill>
                <a:latin typeface="Arial"/>
                <a:cs typeface="Arial"/>
              </a:rPr>
              <a:t>Break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5" b="1">
                <a:solidFill>
                  <a:srgbClr val="00386B"/>
                </a:solidFill>
                <a:latin typeface="Arial"/>
                <a:cs typeface="Arial"/>
              </a:rPr>
              <a:t>Unplug </a:t>
            </a:r>
            <a:r>
              <a:rPr dirty="0" sz="2800" spc="10" b="1">
                <a:solidFill>
                  <a:srgbClr val="00386B"/>
                </a:solidFill>
                <a:latin typeface="Arial"/>
                <a:cs typeface="Arial"/>
              </a:rPr>
              <a:t>from </a:t>
            </a:r>
            <a:r>
              <a:rPr dirty="0" sz="2800" spc="15" b="1">
                <a:solidFill>
                  <a:srgbClr val="00386B"/>
                </a:solidFill>
                <a:latin typeface="Arial"/>
                <a:cs typeface="Arial"/>
              </a:rPr>
              <a:t>the</a:t>
            </a:r>
            <a:r>
              <a:rPr dirty="0" sz="2800" spc="-190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86B"/>
                </a:solidFill>
                <a:latin typeface="Arial"/>
                <a:cs typeface="Arial"/>
              </a:rPr>
              <a:t>Noise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15" b="1">
                <a:solidFill>
                  <a:srgbClr val="0D8BFF"/>
                </a:solidFill>
                <a:latin typeface="Arial"/>
                <a:cs typeface="Arial"/>
              </a:rPr>
              <a:t>Find </a:t>
            </a:r>
            <a:r>
              <a:rPr dirty="0" sz="2800" spc="10" b="1">
                <a:solidFill>
                  <a:srgbClr val="0D8BFF"/>
                </a:solidFill>
                <a:latin typeface="Arial"/>
                <a:cs typeface="Arial"/>
              </a:rPr>
              <a:t>a </a:t>
            </a:r>
            <a:r>
              <a:rPr dirty="0" sz="2800" spc="5" b="1">
                <a:solidFill>
                  <a:srgbClr val="0D8BFF"/>
                </a:solidFill>
                <a:latin typeface="Arial"/>
                <a:cs typeface="Arial"/>
              </a:rPr>
              <a:t>State </a:t>
            </a:r>
            <a:r>
              <a:rPr dirty="0" sz="2800" spc="10" b="1">
                <a:solidFill>
                  <a:srgbClr val="0D8BFF"/>
                </a:solidFill>
                <a:latin typeface="Arial"/>
                <a:cs typeface="Arial"/>
              </a:rPr>
              <a:t>of</a:t>
            </a:r>
            <a:r>
              <a:rPr dirty="0" sz="2800" spc="-204" b="1">
                <a:solidFill>
                  <a:srgbClr val="0D8BFF"/>
                </a:solidFill>
                <a:latin typeface="Arial"/>
                <a:cs typeface="Arial"/>
              </a:rPr>
              <a:t> </a:t>
            </a:r>
            <a:r>
              <a:rPr dirty="0" sz="2800" spc="15" b="1">
                <a:solidFill>
                  <a:srgbClr val="0D8BFF"/>
                </a:solidFill>
                <a:latin typeface="Arial"/>
                <a:cs typeface="Arial"/>
              </a:rPr>
              <a:t>Flow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-35" b="1">
                <a:solidFill>
                  <a:srgbClr val="00386B"/>
                </a:solidFill>
                <a:latin typeface="Arial"/>
                <a:cs typeface="Arial"/>
              </a:rPr>
              <a:t>Your </a:t>
            </a:r>
            <a:r>
              <a:rPr dirty="0" sz="2800" spc="15" b="1">
                <a:solidFill>
                  <a:srgbClr val="00386B"/>
                </a:solidFill>
                <a:latin typeface="Arial"/>
                <a:cs typeface="Arial"/>
              </a:rPr>
              <a:t>Body</a:t>
            </a:r>
            <a:r>
              <a:rPr dirty="0" sz="2800" spc="-180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00386B"/>
                </a:solidFill>
                <a:latin typeface="Arial"/>
                <a:cs typeface="Arial"/>
              </a:rPr>
              <a:t>Matters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b="1">
                <a:solidFill>
                  <a:srgbClr val="0D8BFF"/>
                </a:solidFill>
                <a:latin typeface="Arial"/>
                <a:cs typeface="Arial"/>
              </a:rPr>
              <a:t>Pay it</a:t>
            </a:r>
            <a:r>
              <a:rPr dirty="0" sz="2800" spc="-55" b="1">
                <a:solidFill>
                  <a:srgbClr val="0D8BFF"/>
                </a:solidFill>
                <a:latin typeface="Arial"/>
                <a:cs typeface="Arial"/>
              </a:rPr>
              <a:t> </a:t>
            </a:r>
            <a:r>
              <a:rPr dirty="0" sz="2800" spc="25" b="1">
                <a:solidFill>
                  <a:srgbClr val="0D8BFF"/>
                </a:solidFill>
                <a:latin typeface="Arial"/>
                <a:cs typeface="Arial"/>
              </a:rPr>
              <a:t>Forward</a:t>
            </a:r>
            <a:endParaRPr sz="28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30860" algn="l"/>
                <a:tab pos="531495" algn="l"/>
              </a:tabLst>
            </a:pPr>
            <a:r>
              <a:rPr dirty="0" sz="2800" spc="15" b="1">
                <a:solidFill>
                  <a:srgbClr val="00386B"/>
                </a:solidFill>
                <a:latin typeface="Arial"/>
                <a:cs typeface="Arial"/>
              </a:rPr>
              <a:t>Find </a:t>
            </a:r>
            <a:r>
              <a:rPr dirty="0" sz="2800" spc="-35" b="1">
                <a:solidFill>
                  <a:srgbClr val="00386B"/>
                </a:solidFill>
                <a:latin typeface="Arial"/>
                <a:cs typeface="Arial"/>
              </a:rPr>
              <a:t>Your</a:t>
            </a:r>
            <a:r>
              <a:rPr dirty="0" sz="2800" spc="-265" b="1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00386B"/>
                </a:solidFill>
                <a:latin typeface="Arial"/>
                <a:cs typeface="Arial"/>
              </a:rPr>
              <a:t>Tribe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9758" y="1184725"/>
            <a:ext cx="1729943" cy="14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23022" y="1428999"/>
            <a:ext cx="744455" cy="1001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80053" y="1428999"/>
            <a:ext cx="744455" cy="1001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37086" y="1428999"/>
            <a:ext cx="744455" cy="1001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879" y="4192344"/>
            <a:ext cx="8164604" cy="2537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4488" y="5960273"/>
            <a:ext cx="842089" cy="63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83401" y="2873267"/>
            <a:ext cx="646822" cy="766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43424" y="2754184"/>
            <a:ext cx="0" cy="351155"/>
          </a:xfrm>
          <a:custGeom>
            <a:avLst/>
            <a:gdLst/>
            <a:ahLst/>
            <a:cxnLst/>
            <a:rect l="l" t="t" r="r" b="b"/>
            <a:pathLst>
              <a:path w="0" h="351155">
                <a:moveTo>
                  <a:pt x="0" y="351143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43424" y="3105327"/>
            <a:ext cx="0" cy="382270"/>
          </a:xfrm>
          <a:custGeom>
            <a:avLst/>
            <a:gdLst/>
            <a:ahLst/>
            <a:cxnLst/>
            <a:rect l="l" t="t" r="r" b="b"/>
            <a:pathLst>
              <a:path w="0" h="382270">
                <a:moveTo>
                  <a:pt x="0" y="381677"/>
                </a:moveTo>
                <a:lnTo>
                  <a:pt x="0" y="0"/>
                </a:lnTo>
              </a:path>
            </a:pathLst>
          </a:custGeom>
          <a:ln w="97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071510" y="3105327"/>
            <a:ext cx="0" cy="382270"/>
          </a:xfrm>
          <a:custGeom>
            <a:avLst/>
            <a:gdLst/>
            <a:ahLst/>
            <a:cxnLst/>
            <a:rect l="l" t="t" r="r" b="b"/>
            <a:pathLst>
              <a:path w="0" h="382270">
                <a:moveTo>
                  <a:pt x="0" y="381677"/>
                </a:moveTo>
                <a:lnTo>
                  <a:pt x="0" y="0"/>
                </a:lnTo>
              </a:path>
            </a:pathLst>
          </a:custGeom>
          <a:ln w="97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62567" y="3801507"/>
            <a:ext cx="0" cy="473709"/>
          </a:xfrm>
          <a:custGeom>
            <a:avLst/>
            <a:gdLst/>
            <a:ahLst/>
            <a:cxnLst/>
            <a:rect l="l" t="t" r="r" b="b"/>
            <a:pathLst>
              <a:path w="0" h="473710">
                <a:moveTo>
                  <a:pt x="0" y="473280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8005" y="439081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768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42773" y="4390816"/>
            <a:ext cx="1370330" cy="0"/>
          </a:xfrm>
          <a:custGeom>
            <a:avLst/>
            <a:gdLst/>
            <a:ahLst/>
            <a:cxnLst/>
            <a:rect l="l" t="t" r="r" b="b"/>
            <a:pathLst>
              <a:path w="1370330" h="0">
                <a:moveTo>
                  <a:pt x="0" y="0"/>
                </a:moveTo>
                <a:lnTo>
                  <a:pt x="1369920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62567" y="4274787"/>
            <a:ext cx="0" cy="308610"/>
          </a:xfrm>
          <a:custGeom>
            <a:avLst/>
            <a:gdLst/>
            <a:ahLst/>
            <a:cxnLst/>
            <a:rect l="l" t="t" r="r" b="b"/>
            <a:pathLst>
              <a:path w="0" h="308610">
                <a:moveTo>
                  <a:pt x="0" y="308395"/>
                </a:moveTo>
                <a:lnTo>
                  <a:pt x="0" y="0"/>
                </a:lnTo>
              </a:path>
            </a:pathLst>
          </a:custGeom>
          <a:ln w="427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8005" y="458318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768" y="0"/>
                </a:lnTo>
              </a:path>
            </a:pathLst>
          </a:custGeom>
          <a:ln w="274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5280" y="535031"/>
            <a:ext cx="2374265" cy="309880"/>
          </a:xfrm>
          <a:prstGeom prst="rect">
            <a:avLst/>
          </a:prstGeom>
          <a:solidFill>
            <a:srgbClr val="A81F2F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700" spc="-285" b="1">
                <a:solidFill>
                  <a:srgbClr val="FDFDFD"/>
                </a:solidFill>
                <a:latin typeface="Arial"/>
                <a:cs typeface="Arial"/>
              </a:rPr>
              <a:t>BURNOUT</a:t>
            </a:r>
            <a:r>
              <a:rPr dirty="0" sz="1700" spc="-100" b="1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1700" spc="-335" b="1">
                <a:solidFill>
                  <a:srgbClr val="FDFDFD"/>
                </a:solidFill>
                <a:latin typeface="Arial"/>
                <a:cs typeface="Arial"/>
              </a:rPr>
              <a:t>BY </a:t>
            </a:r>
            <a:r>
              <a:rPr dirty="0" sz="1700" spc="-300" b="1">
                <a:solidFill>
                  <a:srgbClr val="FDFDFD"/>
                </a:solidFill>
                <a:latin typeface="Arial"/>
                <a:cs typeface="Arial"/>
              </a:rPr>
              <a:t>THE</a:t>
            </a:r>
            <a:r>
              <a:rPr dirty="0" sz="1700" spc="-170" b="1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1700" spc="-315" b="1">
                <a:solidFill>
                  <a:srgbClr val="FDFDFD"/>
                </a:solidFill>
                <a:latin typeface="Arial"/>
                <a:cs typeface="Arial"/>
              </a:rPr>
              <a:t>NUMBERS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2200" y="535031"/>
            <a:ext cx="1445895" cy="309880"/>
          </a:xfrm>
          <a:prstGeom prst="rect">
            <a:avLst/>
          </a:prstGeom>
          <a:solidFill>
            <a:srgbClr val="0175BC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700" spc="-285" b="1">
                <a:solidFill>
                  <a:srgbClr val="FDFDFD"/>
                </a:solidFill>
                <a:latin typeface="Arial"/>
                <a:cs typeface="Arial"/>
              </a:rPr>
              <a:t>WELL-BEING</a:t>
            </a:r>
            <a:r>
              <a:rPr dirty="0" sz="1700" spc="-245" b="1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1700" spc="-280" b="1">
                <a:solidFill>
                  <a:srgbClr val="FDFDFD"/>
                </a:solidFill>
                <a:latin typeface="Arial"/>
                <a:cs typeface="Arial"/>
              </a:rPr>
              <a:t>TIPS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8398" y="2471510"/>
            <a:ext cx="59372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95" b="1">
                <a:solidFill>
                  <a:srgbClr val="0175BC"/>
                </a:solidFill>
                <a:latin typeface="Arial"/>
                <a:cs typeface="Arial"/>
              </a:rPr>
              <a:t>Exercise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35591" y="2471510"/>
            <a:ext cx="829944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65" b="1">
                <a:solidFill>
                  <a:srgbClr val="0175BC"/>
                </a:solidFill>
                <a:latin typeface="Arial"/>
                <a:cs typeface="Arial"/>
              </a:rPr>
              <a:t>Eat</a:t>
            </a:r>
            <a:r>
              <a:rPr dirty="0" sz="1450" spc="-110" b="1">
                <a:solidFill>
                  <a:srgbClr val="0175BC"/>
                </a:solidFill>
                <a:latin typeface="Arial"/>
                <a:cs typeface="Arial"/>
              </a:rPr>
              <a:t> </a:t>
            </a:r>
            <a:r>
              <a:rPr dirty="0" sz="1450" spc="-155" b="1">
                <a:solidFill>
                  <a:srgbClr val="0175BC"/>
                </a:solidFill>
                <a:latin typeface="Arial"/>
                <a:cs typeface="Arial"/>
              </a:rPr>
              <a:t>Healthy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33189" y="2471510"/>
            <a:ext cx="75057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85" b="1">
                <a:solidFill>
                  <a:srgbClr val="0175BC"/>
                </a:solidFill>
                <a:latin typeface="Arial"/>
                <a:cs typeface="Arial"/>
              </a:rPr>
              <a:t>Sleep</a:t>
            </a:r>
            <a:r>
              <a:rPr dirty="0" sz="1450" spc="-55" b="1">
                <a:solidFill>
                  <a:srgbClr val="0175BC"/>
                </a:solidFill>
                <a:latin typeface="Arial"/>
                <a:cs typeface="Arial"/>
              </a:rPr>
              <a:t> </a:t>
            </a:r>
            <a:r>
              <a:rPr dirty="0" sz="1450" spc="-170" b="1">
                <a:solidFill>
                  <a:srgbClr val="0175BC"/>
                </a:solidFill>
                <a:latin typeface="Arial"/>
                <a:cs typeface="Arial"/>
              </a:rPr>
              <a:t>Well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69008" y="2258280"/>
            <a:ext cx="309245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-200">
                <a:solidFill>
                  <a:srgbClr val="A79764"/>
                </a:solidFill>
                <a:latin typeface="Times New Roman"/>
                <a:cs typeface="Times New Roman"/>
              </a:rPr>
              <a:t>/</a:t>
            </a:r>
            <a:r>
              <a:rPr dirty="0" sz="2550" spc="-580">
                <a:solidFill>
                  <a:srgbClr val="B59A3F"/>
                </a:solidFill>
                <a:latin typeface="Times New Roman"/>
                <a:cs typeface="Times New Roman"/>
              </a:rPr>
              <a:t>r</a:t>
            </a:r>
            <a:r>
              <a:rPr dirty="0" sz="2550" spc="-150">
                <a:solidFill>
                  <a:srgbClr val="8E2D1A"/>
                </a:solidFill>
                <a:latin typeface="Times New Roman"/>
                <a:cs typeface="Times New Roman"/>
              </a:rPr>
              <a:t>l</a:t>
            </a:r>
            <a:r>
              <a:rPr dirty="0" sz="2550" spc="-40">
                <a:solidFill>
                  <a:srgbClr val="8E2D1A"/>
                </a:solidFill>
                <a:latin typeface="Times New Roman"/>
                <a:cs typeface="Times New Roman"/>
              </a:rPr>
              <a:t>l</a:t>
            </a:r>
            <a:r>
              <a:rPr dirty="0" sz="2550" spc="-434">
                <a:solidFill>
                  <a:srgbClr val="B59A3F"/>
                </a:solidFill>
                <a:latin typeface="Times New Roman"/>
                <a:cs typeface="Times New Roman"/>
              </a:rPr>
              <a:t>,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37978" y="2548099"/>
            <a:ext cx="3143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955" algn="l"/>
              </a:tabLst>
            </a:pPr>
            <a:r>
              <a:rPr dirty="0" sz="400" spc="-75">
                <a:solidFill>
                  <a:srgbClr val="A79764"/>
                </a:solidFill>
                <a:latin typeface="Times New Roman"/>
                <a:cs typeface="Times New Roman"/>
              </a:rPr>
              <a:t>I</a:t>
            </a:r>
            <a:r>
              <a:rPr dirty="0" sz="400" spc="-75">
                <a:solidFill>
                  <a:srgbClr val="A79764"/>
                </a:solidFill>
                <a:latin typeface="Times New Roman"/>
                <a:cs typeface="Times New Roman"/>
              </a:rPr>
              <a:t>        </a:t>
            </a:r>
            <a:r>
              <a:rPr dirty="0" sz="400" spc="5">
                <a:solidFill>
                  <a:srgbClr val="A79764"/>
                </a:solidFill>
                <a:latin typeface="Times New Roman"/>
                <a:cs typeface="Times New Roman"/>
              </a:rPr>
              <a:t> </a:t>
            </a:r>
            <a:r>
              <a:rPr dirty="0" sz="800" spc="-125">
                <a:solidFill>
                  <a:srgbClr val="A18C2B"/>
                </a:solidFill>
                <a:latin typeface="Arial"/>
                <a:cs typeface="Arial"/>
              </a:rPr>
              <a:t>I</a:t>
            </a:r>
            <a:r>
              <a:rPr dirty="0" sz="800">
                <a:solidFill>
                  <a:srgbClr val="A18C2B"/>
                </a:solidFill>
                <a:latin typeface="Arial"/>
                <a:cs typeface="Arial"/>
              </a:rPr>
              <a:t>	</a:t>
            </a:r>
            <a:r>
              <a:rPr dirty="0" sz="800" spc="-130">
                <a:solidFill>
                  <a:srgbClr val="B59A3F"/>
                </a:solidFill>
                <a:latin typeface="Arial"/>
                <a:cs typeface="Arial"/>
              </a:rPr>
              <a:t>I</a:t>
            </a:r>
            <a:r>
              <a:rPr dirty="0" sz="800" spc="-125">
                <a:solidFill>
                  <a:srgbClr val="B59A3F"/>
                </a:solidFill>
                <a:latin typeface="Arial"/>
                <a:cs typeface="Arial"/>
              </a:rPr>
              <a:t>\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68551" y="2697717"/>
            <a:ext cx="4921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675" algn="l"/>
              </a:tabLst>
            </a:pPr>
            <a:r>
              <a:rPr dirty="0" sz="1400" spc="-130">
                <a:solidFill>
                  <a:srgbClr val="D1C893"/>
                </a:solidFill>
                <a:latin typeface="Arial"/>
                <a:cs typeface="Arial"/>
              </a:rPr>
              <a:t>.	</a:t>
            </a:r>
            <a:r>
              <a:rPr dirty="0" sz="1400" spc="-615">
                <a:solidFill>
                  <a:srgbClr val="A79764"/>
                </a:solidFill>
                <a:latin typeface="Arial"/>
                <a:cs typeface="Arial"/>
              </a:rPr>
              <a:t>1</a:t>
            </a:r>
            <a:r>
              <a:rPr dirty="0" sz="1400" spc="415">
                <a:solidFill>
                  <a:srgbClr val="A79764"/>
                </a:solidFill>
                <a:latin typeface="Arial"/>
                <a:cs typeface="Arial"/>
              </a:rPr>
              <a:t> </a:t>
            </a:r>
            <a:r>
              <a:rPr dirty="0" sz="1400" spc="-355">
                <a:solidFill>
                  <a:srgbClr val="B59A3F"/>
                </a:solidFill>
                <a:latin typeface="Arial"/>
                <a:cs typeface="Arial"/>
              </a:rPr>
              <a:t>"\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14182" y="3058021"/>
            <a:ext cx="12255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05" i="1">
                <a:solidFill>
                  <a:srgbClr val="A79764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4390" y="3233084"/>
            <a:ext cx="249554" cy="1125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200" spc="-240">
                <a:solidFill>
                  <a:srgbClr val="F4B133"/>
                </a:solidFill>
                <a:latin typeface="Times New Roman"/>
                <a:cs typeface="Times New Roman"/>
              </a:rPr>
              <a:t>\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6901" y="2687031"/>
            <a:ext cx="1173480" cy="892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3270"/>
              </a:lnSpc>
              <a:spcBef>
                <a:spcPts val="105"/>
              </a:spcBef>
            </a:pPr>
            <a:r>
              <a:rPr dirty="0" sz="2900" spc="-360" b="1">
                <a:solidFill>
                  <a:srgbClr val="AA212F"/>
                </a:solidFill>
                <a:latin typeface="Times New Roman"/>
                <a:cs typeface="Times New Roman"/>
              </a:rPr>
              <a:t>35-54°/o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1700"/>
              </a:lnSpc>
            </a:pPr>
            <a:r>
              <a:rPr dirty="0" sz="1550" spc="-170">
                <a:solidFill>
                  <a:srgbClr val="AA212F"/>
                </a:solidFill>
                <a:latin typeface="Times New Roman"/>
                <a:cs typeface="Times New Roman"/>
              </a:rPr>
              <a:t>of  </a:t>
            </a:r>
            <a:r>
              <a:rPr dirty="0" sz="1600" spc="-225">
                <a:solidFill>
                  <a:srgbClr val="AA212F"/>
                </a:solidFill>
                <a:latin typeface="Times New Roman"/>
                <a:cs typeface="Times New Roman"/>
              </a:rPr>
              <a:t>U.S. </a:t>
            </a:r>
            <a:r>
              <a:rPr dirty="0" sz="1600" spc="-85">
                <a:solidFill>
                  <a:srgbClr val="AA212F"/>
                </a:solidFill>
                <a:latin typeface="Times New Roman"/>
                <a:cs typeface="Times New Roman"/>
              </a:rPr>
              <a:t> </a:t>
            </a:r>
            <a:r>
              <a:rPr dirty="0" sz="1550" spc="-145">
                <a:solidFill>
                  <a:srgbClr val="AA212F"/>
                </a:solidFill>
                <a:latin typeface="Times New Roman"/>
                <a:cs typeface="Times New Roman"/>
              </a:rPr>
              <a:t>physicians</a:t>
            </a:r>
            <a:endParaRPr sz="1550">
              <a:latin typeface="Times New Roman"/>
              <a:cs typeface="Times New Roman"/>
            </a:endParaRPr>
          </a:p>
          <a:p>
            <a:pPr algn="ctr" marL="635">
              <a:lnSpc>
                <a:spcPts val="1850"/>
              </a:lnSpc>
            </a:pPr>
            <a:r>
              <a:rPr dirty="0" sz="1550" spc="-145">
                <a:solidFill>
                  <a:srgbClr val="AA212F"/>
                </a:solidFill>
                <a:latin typeface="Times New Roman"/>
                <a:cs typeface="Times New Roman"/>
              </a:rPr>
              <a:t>and</a:t>
            </a:r>
            <a:r>
              <a:rPr dirty="0" sz="1550" spc="-95">
                <a:solidFill>
                  <a:srgbClr val="AA212F"/>
                </a:solidFill>
                <a:latin typeface="Times New Roman"/>
                <a:cs typeface="Times New Roman"/>
              </a:rPr>
              <a:t> </a:t>
            </a:r>
            <a:r>
              <a:rPr dirty="0" sz="1550" spc="-125">
                <a:solidFill>
                  <a:srgbClr val="AA212F"/>
                </a:solidFill>
                <a:latin typeface="Times New Roman"/>
                <a:cs typeface="Times New Roman"/>
              </a:rPr>
              <a:t>nurses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98202" y="2680923"/>
            <a:ext cx="1316990" cy="898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905">
              <a:lnSpc>
                <a:spcPts val="3315"/>
              </a:lnSpc>
              <a:spcBef>
                <a:spcPts val="105"/>
              </a:spcBef>
            </a:pPr>
            <a:r>
              <a:rPr dirty="0" sz="2900" spc="-345" b="1">
                <a:solidFill>
                  <a:srgbClr val="AA212F"/>
                </a:solidFill>
                <a:latin typeface="Times New Roman"/>
                <a:cs typeface="Times New Roman"/>
              </a:rPr>
              <a:t>45-60°/o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1689"/>
              </a:lnSpc>
            </a:pPr>
            <a:r>
              <a:rPr dirty="0" sz="1550" spc="-185">
                <a:solidFill>
                  <a:srgbClr val="AA212F"/>
                </a:solidFill>
                <a:latin typeface="Times New Roman"/>
                <a:cs typeface="Times New Roman"/>
              </a:rPr>
              <a:t>of   </a:t>
            </a:r>
            <a:r>
              <a:rPr dirty="0" sz="1550" spc="-160">
                <a:solidFill>
                  <a:srgbClr val="AA212F"/>
                </a:solidFill>
                <a:latin typeface="Times New Roman"/>
                <a:cs typeface="Times New Roman"/>
              </a:rPr>
              <a:t>medical</a:t>
            </a:r>
            <a:r>
              <a:rPr dirty="0" sz="1550" spc="-105">
                <a:solidFill>
                  <a:srgbClr val="AA212F"/>
                </a:solidFill>
                <a:latin typeface="Times New Roman"/>
                <a:cs typeface="Times New Roman"/>
              </a:rPr>
              <a:t> </a:t>
            </a:r>
            <a:r>
              <a:rPr dirty="0" sz="1550" spc="-85">
                <a:solidFill>
                  <a:srgbClr val="AA212F"/>
                </a:solidFill>
                <a:latin typeface="Times New Roman"/>
                <a:cs typeface="Times New Roman"/>
              </a:rPr>
              <a:t>students</a:t>
            </a:r>
            <a:endParaRPr sz="1550">
              <a:latin typeface="Times New Roman"/>
              <a:cs typeface="Times New Roman"/>
            </a:endParaRPr>
          </a:p>
          <a:p>
            <a:pPr algn="ctr" marL="635">
              <a:lnSpc>
                <a:spcPts val="1855"/>
              </a:lnSpc>
            </a:pPr>
            <a:r>
              <a:rPr dirty="0" sz="1550" spc="-155">
                <a:solidFill>
                  <a:srgbClr val="AA212F"/>
                </a:solidFill>
                <a:latin typeface="Times New Roman"/>
                <a:cs typeface="Times New Roman"/>
              </a:rPr>
              <a:t>and</a:t>
            </a:r>
            <a:r>
              <a:rPr dirty="0" sz="1550" spc="-105">
                <a:solidFill>
                  <a:srgbClr val="AA212F"/>
                </a:solidFill>
                <a:latin typeface="Times New Roman"/>
                <a:cs typeface="Times New Roman"/>
              </a:rPr>
              <a:t> </a:t>
            </a:r>
            <a:r>
              <a:rPr dirty="0" sz="1550" spc="-100">
                <a:solidFill>
                  <a:srgbClr val="AA212F"/>
                </a:solidFill>
                <a:latin typeface="Times New Roman"/>
                <a:cs typeface="Times New Roman"/>
              </a:rPr>
              <a:t>residents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48753" y="3745044"/>
            <a:ext cx="9525" cy="78105"/>
          </a:xfrm>
          <a:custGeom>
            <a:avLst/>
            <a:gdLst/>
            <a:ahLst/>
            <a:cxnLst/>
            <a:rect l="l" t="t" r="r" b="b"/>
            <a:pathLst>
              <a:path w="9525" h="78104">
                <a:moveTo>
                  <a:pt x="0" y="0"/>
                </a:moveTo>
                <a:lnTo>
                  <a:pt x="9153" y="0"/>
                </a:lnTo>
                <a:lnTo>
                  <a:pt x="9153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solidFill>
            <a:srgbClr val="D6C8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736052" y="3734607"/>
            <a:ext cx="4191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5">
                <a:solidFill>
                  <a:srgbClr val="BAAAAC"/>
                </a:solidFill>
                <a:latin typeface="Arial"/>
                <a:cs typeface="Arial"/>
              </a:rPr>
              <a:t>·</a:t>
            </a:r>
            <a:endParaRPr sz="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68350" y="3608400"/>
            <a:ext cx="2128520" cy="949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50" spc="170" b="1">
                <a:solidFill>
                  <a:srgbClr val="AA212F"/>
                </a:solidFill>
                <a:latin typeface="Times New Roman"/>
                <a:cs typeface="Times New Roman"/>
              </a:rPr>
              <a:t>41:,</a:t>
            </a:r>
            <a:r>
              <a:rPr dirty="0" sz="6050" spc="10" b="1">
                <a:solidFill>
                  <a:srgbClr val="AA212F"/>
                </a:solidFill>
                <a:latin typeface="Times New Roman"/>
                <a:cs typeface="Times New Roman"/>
              </a:rPr>
              <a:t> </a:t>
            </a:r>
            <a:r>
              <a:rPr dirty="0" sz="6050" spc="310" b="1">
                <a:solidFill>
                  <a:srgbClr val="AA212F"/>
                </a:solidFill>
                <a:latin typeface="Times New Roman"/>
                <a:cs typeface="Times New Roman"/>
              </a:rPr>
              <a:t>A</a:t>
            </a:r>
            <a:endParaRPr sz="6050">
              <a:latin typeface="Times New Roman"/>
              <a:cs typeface="Times New Roman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678184" y="4355110"/>
          <a:ext cx="3324225" cy="420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8540"/>
                <a:gridCol w="1300480"/>
                <a:gridCol w="1005204"/>
              </a:tblGrid>
              <a:tr h="209917">
                <a:tc>
                  <a:txBody>
                    <a:bodyPr/>
                    <a:lstStyle/>
                    <a:p>
                      <a:pPr algn="ctr" marR="190500">
                        <a:lnSpc>
                          <a:spcPts val="1555"/>
                        </a:lnSpc>
                      </a:pPr>
                      <a:r>
                        <a:rPr dirty="0" sz="1450" spc="-235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Yoga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555"/>
                        </a:lnSpc>
                      </a:pPr>
                      <a:r>
                        <a:rPr dirty="0" sz="1450" spc="-150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Conned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9550">
                        <a:lnSpc>
                          <a:spcPts val="1555"/>
                        </a:lnSpc>
                      </a:pPr>
                      <a:r>
                        <a:rPr dirty="0" sz="1450" spc="-210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Engage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917">
                <a:tc>
                  <a:txBody>
                    <a:bodyPr/>
                    <a:lstStyle/>
                    <a:p>
                      <a:pPr algn="ctr" marR="200660">
                        <a:lnSpc>
                          <a:spcPts val="1555"/>
                        </a:lnSpc>
                      </a:pPr>
                      <a:r>
                        <a:rPr dirty="0" sz="1450" spc="-140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Meditation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55"/>
                        </a:lnSpc>
                      </a:pPr>
                      <a:r>
                        <a:rPr dirty="0" sz="1450" spc="-130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50" spc="-90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165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Others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7010">
                        <a:lnSpc>
                          <a:spcPts val="1555"/>
                        </a:lnSpc>
                      </a:pPr>
                      <a:r>
                        <a:rPr dirty="0" sz="1450" spc="-165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450" spc="-105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185" b="1">
                          <a:solidFill>
                            <a:srgbClr val="0175BC"/>
                          </a:solidFill>
                          <a:latin typeface="Arial"/>
                          <a:cs typeface="Arial"/>
                        </a:rPr>
                        <a:t>Hobbies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9934803" y="5958514"/>
            <a:ext cx="1805305" cy="6324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 indent="6350">
              <a:lnSpc>
                <a:spcPct val="87200"/>
              </a:lnSpc>
              <a:spcBef>
                <a:spcPts val="325"/>
              </a:spcBef>
            </a:pPr>
            <a:r>
              <a:rPr dirty="0" sz="1450" spc="360" b="1">
                <a:solidFill>
                  <a:srgbClr val="233D57"/>
                </a:solidFill>
                <a:latin typeface="Times New Roman"/>
                <a:cs typeface="Times New Roman"/>
              </a:rPr>
              <a:t>AMERICAN  </a:t>
            </a:r>
            <a:r>
              <a:rPr dirty="0" sz="1350" spc="425" b="1">
                <a:solidFill>
                  <a:srgbClr val="233D57"/>
                </a:solidFill>
                <a:latin typeface="Arial"/>
                <a:cs typeface="Arial"/>
              </a:rPr>
              <a:t>COLLEGE </a:t>
            </a:r>
            <a:r>
              <a:rPr dirty="0" sz="1550" spc="295" b="1" i="1">
                <a:solidFill>
                  <a:srgbClr val="233D57"/>
                </a:solidFill>
                <a:latin typeface="Times New Roman"/>
                <a:cs typeface="Times New Roman"/>
              </a:rPr>
              <a:t>of  </a:t>
            </a:r>
            <a:r>
              <a:rPr dirty="0" sz="1350" spc="480" b="1">
                <a:solidFill>
                  <a:srgbClr val="233D57"/>
                </a:solidFill>
                <a:latin typeface="Arial"/>
                <a:cs typeface="Arial"/>
              </a:rPr>
              <a:t>CARDIOLOGY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4142" y="146563"/>
            <a:ext cx="9388074" cy="4116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00609" y="4665623"/>
            <a:ext cx="5540702" cy="1966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84550" y="4784708"/>
            <a:ext cx="0" cy="1844675"/>
          </a:xfrm>
          <a:custGeom>
            <a:avLst/>
            <a:gdLst/>
            <a:ahLst/>
            <a:cxnLst/>
            <a:rect l="l" t="t" r="r" b="b"/>
            <a:pathLst>
              <a:path w="0" h="1844675">
                <a:moveTo>
                  <a:pt x="0" y="1844265"/>
                </a:moveTo>
                <a:lnTo>
                  <a:pt x="0" y="0"/>
                </a:lnTo>
              </a:path>
            </a:pathLst>
          </a:custGeom>
          <a:ln w="244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57091" y="6583171"/>
            <a:ext cx="2099310" cy="0"/>
          </a:xfrm>
          <a:custGeom>
            <a:avLst/>
            <a:gdLst/>
            <a:ahLst/>
            <a:cxnLst/>
            <a:rect l="l" t="t" r="r" b="b"/>
            <a:pathLst>
              <a:path w="2099310" h="0">
                <a:moveTo>
                  <a:pt x="0" y="0"/>
                </a:moveTo>
                <a:lnTo>
                  <a:pt x="2099121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43881" y="2345303"/>
            <a:ext cx="2060575" cy="67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9875">
              <a:lnSpc>
                <a:spcPct val="108900"/>
              </a:lnSpc>
              <a:spcBef>
                <a:spcPts val="100"/>
              </a:spcBef>
            </a:pPr>
            <a:r>
              <a:rPr dirty="0" sz="1950" spc="65" b="1">
                <a:solidFill>
                  <a:srgbClr val="1C2A4D"/>
                </a:solidFill>
                <a:latin typeface="Arial"/>
                <a:cs typeface="Arial"/>
              </a:rPr>
              <a:t>SYMPTOMS  </a:t>
            </a:r>
            <a:r>
              <a:rPr dirty="0" sz="1950" spc="130" b="1">
                <a:solidFill>
                  <a:srgbClr val="1C2A4D"/>
                </a:solidFill>
                <a:latin typeface="Arial"/>
                <a:cs typeface="Arial"/>
              </a:rPr>
              <a:t>OF </a:t>
            </a:r>
            <a:r>
              <a:rPr dirty="0" sz="1950" spc="85" b="1">
                <a:solidFill>
                  <a:srgbClr val="1C2A4D"/>
                </a:solidFill>
                <a:latin typeface="Arial"/>
                <a:cs typeface="Arial"/>
              </a:rPr>
              <a:t>A</a:t>
            </a:r>
            <a:r>
              <a:rPr dirty="0" sz="1950" spc="5" b="1">
                <a:solidFill>
                  <a:srgbClr val="1C2A4D"/>
                </a:solidFill>
                <a:latin typeface="Arial"/>
                <a:cs typeface="Arial"/>
              </a:rPr>
              <a:t> </a:t>
            </a:r>
            <a:r>
              <a:rPr dirty="0" sz="1950" spc="65" b="1">
                <a:solidFill>
                  <a:srgbClr val="1C2A4D"/>
                </a:solidFill>
                <a:latin typeface="Arial"/>
                <a:cs typeface="Arial"/>
              </a:rPr>
              <a:t>BURNOUT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0525" y="2067950"/>
            <a:ext cx="275018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60">
                <a:solidFill>
                  <a:srgbClr val="1C2A4D"/>
                </a:solidFill>
                <a:latin typeface="Times New Roman"/>
                <a:cs typeface="Times New Roman"/>
              </a:rPr>
              <a:t>Physical/Emotional</a:t>
            </a:r>
            <a:r>
              <a:rPr dirty="0" sz="1550" spc="155">
                <a:solidFill>
                  <a:srgbClr val="1C2A4D"/>
                </a:solidFill>
                <a:latin typeface="Times New Roman"/>
                <a:cs typeface="Times New Roman"/>
              </a:rPr>
              <a:t> </a:t>
            </a:r>
            <a:r>
              <a:rPr dirty="0" sz="1550" spc="50">
                <a:solidFill>
                  <a:srgbClr val="1C2A4D"/>
                </a:solidFill>
                <a:latin typeface="Times New Roman"/>
                <a:cs typeface="Times New Roman"/>
              </a:rPr>
              <a:t>Exhaustion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5803" y="2486269"/>
            <a:ext cx="2080260" cy="4699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1285" marR="5080" indent="-109220">
              <a:lnSpc>
                <a:spcPts val="1630"/>
              </a:lnSpc>
              <a:spcBef>
                <a:spcPts val="345"/>
              </a:spcBef>
            </a:pPr>
            <a:r>
              <a:rPr dirty="0" sz="1550" spc="60">
                <a:solidFill>
                  <a:srgbClr val="1C2A4D"/>
                </a:solidFill>
                <a:latin typeface="Times New Roman"/>
                <a:cs typeface="Times New Roman"/>
              </a:rPr>
              <a:t>Personal </a:t>
            </a:r>
            <a:r>
              <a:rPr dirty="0" sz="1550" spc="105">
                <a:solidFill>
                  <a:srgbClr val="1C2A4D"/>
                </a:solidFill>
                <a:latin typeface="Times New Roman"/>
                <a:cs typeface="Times New Roman"/>
              </a:rPr>
              <a:t>Sense </a:t>
            </a:r>
            <a:r>
              <a:rPr dirty="0" sz="1550" spc="30">
                <a:solidFill>
                  <a:srgbClr val="1C2A4D"/>
                </a:solidFill>
                <a:latin typeface="Times New Roman"/>
                <a:cs typeface="Times New Roman"/>
              </a:rPr>
              <a:t>of </a:t>
            </a:r>
            <a:r>
              <a:rPr dirty="0" sz="1550" spc="-15">
                <a:solidFill>
                  <a:srgbClr val="1C2A4D"/>
                </a:solidFill>
                <a:latin typeface="Times New Roman"/>
                <a:cs typeface="Times New Roman"/>
              </a:rPr>
              <a:t>Lack  </a:t>
            </a:r>
            <a:r>
              <a:rPr dirty="0" sz="1550" spc="30">
                <a:solidFill>
                  <a:srgbClr val="1C2A4D"/>
                </a:solidFill>
                <a:latin typeface="Times New Roman"/>
                <a:cs typeface="Times New Roman"/>
              </a:rPr>
              <a:t>of </a:t>
            </a:r>
            <a:r>
              <a:rPr dirty="0" sz="1550" spc="20">
                <a:solidFill>
                  <a:srgbClr val="1C2A4D"/>
                </a:solidFill>
                <a:latin typeface="Times New Roman"/>
                <a:cs typeface="Times New Roman"/>
              </a:rPr>
              <a:t>Aecom</a:t>
            </a:r>
            <a:r>
              <a:rPr dirty="0" sz="1550" spc="105">
                <a:solidFill>
                  <a:srgbClr val="1C2A4D"/>
                </a:solidFill>
                <a:latin typeface="Times New Roman"/>
                <a:cs typeface="Times New Roman"/>
              </a:rPr>
              <a:t> </a:t>
            </a:r>
            <a:r>
              <a:rPr dirty="0" sz="1550" spc="60">
                <a:solidFill>
                  <a:srgbClr val="1C2A4D"/>
                </a:solidFill>
                <a:latin typeface="Times New Roman"/>
                <a:cs typeface="Times New Roman"/>
              </a:rPr>
              <a:t>plishment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9647" y="3100005"/>
            <a:ext cx="234696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10">
                <a:solidFill>
                  <a:srgbClr val="1C2A4D"/>
                </a:solidFill>
                <a:latin typeface="Times New Roman"/>
                <a:cs typeface="Times New Roman"/>
              </a:rPr>
              <a:t>Cynicism and</a:t>
            </a:r>
            <a:r>
              <a:rPr dirty="0" sz="1550" spc="235">
                <a:solidFill>
                  <a:srgbClr val="1C2A4D"/>
                </a:solidFill>
                <a:latin typeface="Times New Roman"/>
                <a:cs typeface="Times New Roman"/>
              </a:rPr>
              <a:t> </a:t>
            </a:r>
            <a:r>
              <a:rPr dirty="0" sz="1550" spc="90">
                <a:solidFill>
                  <a:srgbClr val="1C2A4D"/>
                </a:solidFill>
                <a:latin typeface="Times New Roman"/>
                <a:cs typeface="Times New Roman"/>
              </a:rPr>
              <a:t>Detachment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6026" y="5228493"/>
            <a:ext cx="1174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C2A4D"/>
                </a:solidFill>
                <a:latin typeface="Arial"/>
                <a:cs typeface="Arial"/>
              </a:rPr>
              <a:t>a,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6616" y="5291342"/>
            <a:ext cx="107314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240"/>
              </a:lnSpc>
              <a:spcBef>
                <a:spcPts val="100"/>
              </a:spcBef>
            </a:pPr>
            <a:r>
              <a:rPr dirty="0" sz="1150" spc="40">
                <a:solidFill>
                  <a:srgbClr val="1C2A4D"/>
                </a:solidFill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760"/>
              </a:lnSpc>
            </a:pPr>
            <a:r>
              <a:rPr dirty="0" sz="750" spc="35">
                <a:solidFill>
                  <a:srgbClr val="1C2A4D"/>
                </a:solidFill>
                <a:latin typeface="Times New Roman"/>
                <a:cs typeface="Times New Roman"/>
              </a:rPr>
              <a:t>C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7189" y="5519331"/>
            <a:ext cx="10922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1C2A4D"/>
                </a:solidFill>
                <a:latin typeface="Times New Roman"/>
                <a:cs typeface="Times New Roman"/>
              </a:rPr>
              <a:t>ltl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7595" y="5571493"/>
            <a:ext cx="17081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900" spc="-385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r>
              <a:rPr dirty="0" baseline="22222" sz="1875" spc="-577">
                <a:solidFill>
                  <a:srgbClr val="1C2A4D"/>
                </a:solidFill>
                <a:latin typeface="Arial"/>
                <a:cs typeface="Arial"/>
              </a:rPr>
              <a:t>E</a:t>
            </a:r>
            <a:r>
              <a:rPr dirty="0" sz="1900" spc="-385">
                <a:solidFill>
                  <a:srgbClr val="1C2A4D"/>
                </a:solidFill>
                <a:latin typeface="Times New Roman"/>
                <a:cs typeface="Times New Roman"/>
              </a:rPr>
              <a:t>..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9573" y="5698464"/>
            <a:ext cx="21844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150" spc="-265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r>
              <a:rPr dirty="0" sz="2150" spc="-434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r>
              <a:rPr dirty="0" baseline="-13513" sz="2775" spc="-562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r>
              <a:rPr dirty="0" baseline="27777" sz="1350" spc="-644">
                <a:solidFill>
                  <a:srgbClr val="1C2A4D"/>
                </a:solidFill>
                <a:latin typeface="Arial"/>
                <a:cs typeface="Arial"/>
              </a:rPr>
              <a:t>0</a:t>
            </a:r>
            <a:r>
              <a:rPr dirty="0" sz="2150" spc="-465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r>
              <a:rPr dirty="0" baseline="-13513" sz="2775" spc="-405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r>
              <a:rPr dirty="0" sz="2150" spc="-495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r>
              <a:rPr dirty="0" baseline="-13513" sz="2775" spc="-330">
                <a:solidFill>
                  <a:srgbClr val="1C2A4D"/>
                </a:solidFill>
                <a:latin typeface="Times New Roman"/>
                <a:cs typeface="Times New Roman"/>
              </a:rPr>
              <a:t>.</a:t>
            </a:r>
            <a:endParaRPr baseline="-13513" sz="277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6023" y="6050626"/>
            <a:ext cx="21272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350" spc="-195">
                <a:solidFill>
                  <a:srgbClr val="1C2A4D"/>
                </a:solidFill>
                <a:latin typeface="Times New Roman"/>
                <a:cs typeface="Times New Roman"/>
              </a:rPr>
              <a:t>a</a:t>
            </a:r>
            <a:r>
              <a:rPr dirty="0" baseline="52469" sz="1350" spc="-292">
                <a:solidFill>
                  <a:srgbClr val="1C2A4D"/>
                </a:solidFill>
                <a:latin typeface="Arial"/>
                <a:cs typeface="Arial"/>
              </a:rPr>
              <a:t>a</a:t>
            </a:r>
            <a:r>
              <a:rPr dirty="0" sz="1350" spc="-195">
                <a:solidFill>
                  <a:srgbClr val="1C2A4D"/>
                </a:solidFill>
                <a:latin typeface="Times New Roman"/>
                <a:cs typeface="Times New Roman"/>
              </a:rPr>
              <a:t>..</a:t>
            </a:r>
            <a:r>
              <a:rPr dirty="0" baseline="52469" sz="1350" spc="-292">
                <a:solidFill>
                  <a:srgbClr val="1C2A4D"/>
                </a:solidFill>
                <a:latin typeface="Arial"/>
                <a:cs typeface="Arial"/>
              </a:rPr>
              <a:t>,</a:t>
            </a:r>
            <a:endParaRPr baseline="52469"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7805" y="4501270"/>
            <a:ext cx="148145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14">
                <a:solidFill>
                  <a:srgbClr val="1C2A4D"/>
                </a:solidFill>
                <a:latin typeface="Arial"/>
                <a:cs typeface="Arial"/>
              </a:rPr>
              <a:t>Optimal</a:t>
            </a:r>
            <a:r>
              <a:rPr dirty="0" sz="1000" spc="55">
                <a:solidFill>
                  <a:srgbClr val="1C2A4D"/>
                </a:solidFill>
                <a:latin typeface="Arial"/>
                <a:cs typeface="Arial"/>
              </a:rPr>
              <a:t> </a:t>
            </a:r>
            <a:r>
              <a:rPr dirty="0" sz="1000" spc="90">
                <a:solidFill>
                  <a:srgbClr val="1C2A4D"/>
                </a:solidFill>
                <a:latin typeface="Arial"/>
                <a:cs typeface="Arial"/>
              </a:rPr>
              <a:t>Performance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48481" y="4482186"/>
            <a:ext cx="18192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0" b="1">
                <a:solidFill>
                  <a:srgbClr val="1C2A4D"/>
                </a:solidFill>
                <a:latin typeface="Arial"/>
                <a:cs typeface="Arial"/>
              </a:rPr>
              <a:t>Aim </a:t>
            </a:r>
            <a:r>
              <a:rPr dirty="0" sz="1150" spc="45" b="1">
                <a:solidFill>
                  <a:srgbClr val="1C2A4D"/>
                </a:solidFill>
                <a:latin typeface="Arial"/>
                <a:cs typeface="Arial"/>
              </a:rPr>
              <a:t>to </a:t>
            </a:r>
            <a:r>
              <a:rPr dirty="0" sz="1150" spc="80" b="1">
                <a:solidFill>
                  <a:srgbClr val="1C2A4D"/>
                </a:solidFill>
                <a:latin typeface="Arial"/>
                <a:cs typeface="Arial"/>
              </a:rPr>
              <a:t>keep</a:t>
            </a:r>
            <a:r>
              <a:rPr dirty="0" sz="1150" spc="70" b="1">
                <a:solidFill>
                  <a:srgbClr val="1C2A4D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1C2A4D"/>
                </a:solidFill>
                <a:latin typeface="Arial"/>
                <a:cs typeface="Arial"/>
              </a:rPr>
              <a:t>employees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0578" y="4643254"/>
            <a:ext cx="178244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1170">
                <a:solidFill>
                  <a:srgbClr val="A8A8AA"/>
                </a:solidFill>
                <a:latin typeface="Times New Roman"/>
                <a:cs typeface="Times New Roman"/>
              </a:rPr>
              <a:t>--------</a:t>
            </a:r>
            <a:r>
              <a:rPr dirty="0" sz="1300" spc="50">
                <a:solidFill>
                  <a:srgbClr val="A8A8AA"/>
                </a:solidFill>
                <a:latin typeface="Times New Roman"/>
                <a:cs typeface="Times New Roman"/>
              </a:rPr>
              <a:t> </a:t>
            </a:r>
            <a:r>
              <a:rPr dirty="0" sz="1300" spc="-459">
                <a:solidFill>
                  <a:srgbClr val="1C2A4D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8197" y="4643254"/>
            <a:ext cx="1710689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60">
                <a:solidFill>
                  <a:srgbClr val="1C2A4D"/>
                </a:solidFill>
                <a:latin typeface="Times New Roman"/>
                <a:cs typeface="Times New Roman"/>
              </a:rPr>
              <a:t>this </a:t>
            </a:r>
            <a:r>
              <a:rPr dirty="0" sz="1300" spc="75">
                <a:solidFill>
                  <a:srgbClr val="1C2A4D"/>
                </a:solidFill>
                <a:latin typeface="Times New Roman"/>
                <a:cs typeface="Times New Roman"/>
              </a:rPr>
              <a:t>performance</a:t>
            </a:r>
            <a:r>
              <a:rPr dirty="0" sz="1300" spc="235">
                <a:solidFill>
                  <a:srgbClr val="1C2A4D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1C2A4D"/>
                </a:solidFill>
                <a:latin typeface="Times New Roman"/>
                <a:cs typeface="Times New Roman"/>
              </a:rPr>
              <a:t>level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6026" y="5320095"/>
            <a:ext cx="174117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75">
                <a:solidFill>
                  <a:srgbClr val="1C2A4D"/>
                </a:solidFill>
                <a:latin typeface="Arial"/>
                <a:cs typeface="Arial"/>
              </a:rPr>
              <a:t>Seeing </a:t>
            </a:r>
            <a:r>
              <a:rPr dirty="0" sz="1000" spc="110">
                <a:solidFill>
                  <a:srgbClr val="1C2A4D"/>
                </a:solidFill>
                <a:latin typeface="Arial"/>
                <a:cs typeface="Arial"/>
              </a:rPr>
              <a:t>Improvement </a:t>
            </a:r>
            <a:r>
              <a:rPr dirty="0" sz="2100" spc="360" b="1">
                <a:solidFill>
                  <a:srgbClr val="1C2A4D"/>
                </a:solidFill>
                <a:latin typeface="Arial"/>
                <a:cs typeface="Arial"/>
              </a:rPr>
              <a:t>Q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65308" y="5942993"/>
            <a:ext cx="75565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10">
                <a:solidFill>
                  <a:srgbClr val="1C2A4D"/>
                </a:solidFill>
                <a:latin typeface="Arial"/>
                <a:cs typeface="Arial"/>
              </a:rPr>
              <a:t>Bored</a:t>
            </a:r>
            <a:r>
              <a:rPr dirty="0" sz="1000" spc="150">
                <a:solidFill>
                  <a:srgbClr val="1C2A4D"/>
                </a:solidFill>
                <a:latin typeface="Arial"/>
                <a:cs typeface="Arial"/>
              </a:rPr>
              <a:t> </a:t>
            </a:r>
            <a:r>
              <a:rPr dirty="0" sz="2100" spc="360" b="1">
                <a:solidFill>
                  <a:srgbClr val="1C2A4D"/>
                </a:solidFill>
                <a:latin typeface="Arial"/>
                <a:cs typeface="Arial"/>
              </a:rPr>
              <a:t>Q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00886" y="5958514"/>
            <a:ext cx="1243965" cy="63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80">
              <a:lnSpc>
                <a:spcPts val="1575"/>
              </a:lnSpc>
              <a:spcBef>
                <a:spcPts val="100"/>
              </a:spcBef>
            </a:pPr>
            <a:r>
              <a:rPr dirty="0" sz="1450" spc="390">
                <a:solidFill>
                  <a:srgbClr val="1C2A4D"/>
                </a:solidFill>
                <a:latin typeface="Times New Roman"/>
                <a:cs typeface="Times New Roman"/>
              </a:rPr>
              <a:t>RICAN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575"/>
              </a:lnSpc>
            </a:pPr>
            <a:r>
              <a:rPr dirty="0" sz="1350" spc="390">
                <a:solidFill>
                  <a:srgbClr val="243B57"/>
                </a:solidFill>
                <a:latin typeface="Arial"/>
                <a:cs typeface="Arial"/>
              </a:rPr>
              <a:t>LEGE</a:t>
            </a:r>
            <a:r>
              <a:rPr dirty="0" sz="1350">
                <a:solidFill>
                  <a:srgbClr val="243B57"/>
                </a:solidFill>
                <a:latin typeface="Arial"/>
                <a:cs typeface="Arial"/>
              </a:rPr>
              <a:t> </a:t>
            </a:r>
            <a:r>
              <a:rPr dirty="0" sz="1550" spc="265" i="1">
                <a:solidFill>
                  <a:srgbClr val="243B57"/>
                </a:solidFill>
                <a:latin typeface="Times New Roman"/>
                <a:cs typeface="Times New Roman"/>
              </a:rPr>
              <a:t>of</a:t>
            </a:r>
            <a:endParaRPr sz="1550">
              <a:latin typeface="Times New Roman"/>
              <a:cs typeface="Times New Roman"/>
            </a:endParaRPr>
          </a:p>
          <a:p>
            <a:pPr marL="21590">
              <a:lnSpc>
                <a:spcPts val="1614"/>
              </a:lnSpc>
            </a:pPr>
            <a:r>
              <a:rPr dirty="0" sz="1450" spc="409">
                <a:solidFill>
                  <a:srgbClr val="243B57"/>
                </a:solidFill>
                <a:latin typeface="Times New Roman"/>
                <a:cs typeface="Times New Roman"/>
              </a:rPr>
              <a:t>DIOLOGY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37" y="419100"/>
            <a:ext cx="1117727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5"/>
              <a:t>Prevalence </a:t>
            </a:r>
            <a:r>
              <a:rPr dirty="0" spc="10"/>
              <a:t>of Burnout </a:t>
            </a:r>
            <a:r>
              <a:rPr dirty="0" spc="-15"/>
              <a:t>Amongst</a:t>
            </a:r>
            <a:r>
              <a:rPr dirty="0" spc="-330"/>
              <a:t> </a:t>
            </a:r>
            <a:r>
              <a:rPr dirty="0" spc="10"/>
              <a:t>Cardiologists</a:t>
            </a:r>
          </a:p>
        </p:txBody>
      </p:sp>
      <p:sp>
        <p:nvSpPr>
          <p:cNvPr id="3" name="object 3"/>
          <p:cNvSpPr/>
          <p:nvPr/>
        </p:nvSpPr>
        <p:spPr>
          <a:xfrm>
            <a:off x="2538348" y="1944242"/>
            <a:ext cx="1733550" cy="1739900"/>
          </a:xfrm>
          <a:custGeom>
            <a:avLst/>
            <a:gdLst/>
            <a:ahLst/>
            <a:cxnLst/>
            <a:rect l="l" t="t" r="r" b="b"/>
            <a:pathLst>
              <a:path w="1733550" h="1739900">
                <a:moveTo>
                  <a:pt x="0" y="0"/>
                </a:moveTo>
                <a:lnTo>
                  <a:pt x="0" y="1739392"/>
                </a:lnTo>
                <a:lnTo>
                  <a:pt x="1733423" y="1597406"/>
                </a:lnTo>
                <a:lnTo>
                  <a:pt x="1728815" y="1549261"/>
                </a:lnTo>
                <a:lnTo>
                  <a:pt x="1722925" y="1501529"/>
                </a:lnTo>
                <a:lnTo>
                  <a:pt x="1715769" y="1454229"/>
                </a:lnTo>
                <a:lnTo>
                  <a:pt x="1707367" y="1407375"/>
                </a:lnTo>
                <a:lnTo>
                  <a:pt x="1697736" y="1360985"/>
                </a:lnTo>
                <a:lnTo>
                  <a:pt x="1686893" y="1315075"/>
                </a:lnTo>
                <a:lnTo>
                  <a:pt x="1674858" y="1269662"/>
                </a:lnTo>
                <a:lnTo>
                  <a:pt x="1661648" y="1224762"/>
                </a:lnTo>
                <a:lnTo>
                  <a:pt x="1647282" y="1180393"/>
                </a:lnTo>
                <a:lnTo>
                  <a:pt x="1631776" y="1136571"/>
                </a:lnTo>
                <a:lnTo>
                  <a:pt x="1615151" y="1093312"/>
                </a:lnTo>
                <a:lnTo>
                  <a:pt x="1597422" y="1050634"/>
                </a:lnTo>
                <a:lnTo>
                  <a:pt x="1578609" y="1008553"/>
                </a:lnTo>
                <a:lnTo>
                  <a:pt x="1558730" y="967085"/>
                </a:lnTo>
                <a:lnTo>
                  <a:pt x="1537802" y="926247"/>
                </a:lnTo>
                <a:lnTo>
                  <a:pt x="1515844" y="886056"/>
                </a:lnTo>
                <a:lnTo>
                  <a:pt x="1492874" y="846528"/>
                </a:lnTo>
                <a:lnTo>
                  <a:pt x="1468910" y="807681"/>
                </a:lnTo>
                <a:lnTo>
                  <a:pt x="1443969" y="769531"/>
                </a:lnTo>
                <a:lnTo>
                  <a:pt x="1418071" y="732093"/>
                </a:lnTo>
                <a:lnTo>
                  <a:pt x="1391232" y="695387"/>
                </a:lnTo>
                <a:lnTo>
                  <a:pt x="1363472" y="659426"/>
                </a:lnTo>
                <a:lnTo>
                  <a:pt x="1334808" y="624229"/>
                </a:lnTo>
                <a:lnTo>
                  <a:pt x="1305257" y="589813"/>
                </a:lnTo>
                <a:lnTo>
                  <a:pt x="1274839" y="556193"/>
                </a:lnTo>
                <a:lnTo>
                  <a:pt x="1243572" y="523386"/>
                </a:lnTo>
                <a:lnTo>
                  <a:pt x="1211472" y="491409"/>
                </a:lnTo>
                <a:lnTo>
                  <a:pt x="1178560" y="460279"/>
                </a:lnTo>
                <a:lnTo>
                  <a:pt x="1144851" y="430013"/>
                </a:lnTo>
                <a:lnTo>
                  <a:pt x="1110365" y="400626"/>
                </a:lnTo>
                <a:lnTo>
                  <a:pt x="1075120" y="372136"/>
                </a:lnTo>
                <a:lnTo>
                  <a:pt x="1039133" y="344559"/>
                </a:lnTo>
                <a:lnTo>
                  <a:pt x="1002423" y="317912"/>
                </a:lnTo>
                <a:lnTo>
                  <a:pt x="965008" y="292212"/>
                </a:lnTo>
                <a:lnTo>
                  <a:pt x="926906" y="267475"/>
                </a:lnTo>
                <a:lnTo>
                  <a:pt x="888134" y="243718"/>
                </a:lnTo>
                <a:lnTo>
                  <a:pt x="848711" y="220957"/>
                </a:lnTo>
                <a:lnTo>
                  <a:pt x="808656" y="199210"/>
                </a:lnTo>
                <a:lnTo>
                  <a:pt x="767985" y="178492"/>
                </a:lnTo>
                <a:lnTo>
                  <a:pt x="726718" y="158821"/>
                </a:lnTo>
                <a:lnTo>
                  <a:pt x="684872" y="140213"/>
                </a:lnTo>
                <a:lnTo>
                  <a:pt x="642465" y="122685"/>
                </a:lnTo>
                <a:lnTo>
                  <a:pt x="599515" y="106254"/>
                </a:lnTo>
                <a:lnTo>
                  <a:pt x="556041" y="90935"/>
                </a:lnTo>
                <a:lnTo>
                  <a:pt x="512060" y="76747"/>
                </a:lnTo>
                <a:lnTo>
                  <a:pt x="467590" y="63705"/>
                </a:lnTo>
                <a:lnTo>
                  <a:pt x="422650" y="51825"/>
                </a:lnTo>
                <a:lnTo>
                  <a:pt x="377258" y="41126"/>
                </a:lnTo>
                <a:lnTo>
                  <a:pt x="331431" y="31623"/>
                </a:lnTo>
                <a:lnTo>
                  <a:pt x="285188" y="23333"/>
                </a:lnTo>
                <a:lnTo>
                  <a:pt x="238547" y="16273"/>
                </a:lnTo>
                <a:lnTo>
                  <a:pt x="191526" y="10459"/>
                </a:lnTo>
                <a:lnTo>
                  <a:pt x="144142" y="5908"/>
                </a:lnTo>
                <a:lnTo>
                  <a:pt x="96415" y="2637"/>
                </a:lnTo>
                <a:lnTo>
                  <a:pt x="48361" y="662"/>
                </a:lnTo>
                <a:lnTo>
                  <a:pt x="0" y="0"/>
                </a:lnTo>
                <a:close/>
              </a:path>
            </a:pathLst>
          </a:custGeom>
          <a:solidFill>
            <a:srgbClr val="00AF50">
              <a:alpha val="8392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38348" y="1944242"/>
            <a:ext cx="1733550" cy="1739900"/>
          </a:xfrm>
          <a:custGeom>
            <a:avLst/>
            <a:gdLst/>
            <a:ahLst/>
            <a:cxnLst/>
            <a:rect l="l" t="t" r="r" b="b"/>
            <a:pathLst>
              <a:path w="1733550" h="1739900">
                <a:moveTo>
                  <a:pt x="0" y="0"/>
                </a:moveTo>
                <a:lnTo>
                  <a:pt x="48361" y="662"/>
                </a:lnTo>
                <a:lnTo>
                  <a:pt x="96415" y="2637"/>
                </a:lnTo>
                <a:lnTo>
                  <a:pt x="144142" y="5908"/>
                </a:lnTo>
                <a:lnTo>
                  <a:pt x="191526" y="10459"/>
                </a:lnTo>
                <a:lnTo>
                  <a:pt x="238547" y="16273"/>
                </a:lnTo>
                <a:lnTo>
                  <a:pt x="285188" y="23333"/>
                </a:lnTo>
                <a:lnTo>
                  <a:pt x="331431" y="31623"/>
                </a:lnTo>
                <a:lnTo>
                  <a:pt x="377258" y="41126"/>
                </a:lnTo>
                <a:lnTo>
                  <a:pt x="422650" y="51825"/>
                </a:lnTo>
                <a:lnTo>
                  <a:pt x="467590" y="63705"/>
                </a:lnTo>
                <a:lnTo>
                  <a:pt x="512060" y="76747"/>
                </a:lnTo>
                <a:lnTo>
                  <a:pt x="556041" y="90935"/>
                </a:lnTo>
                <a:lnTo>
                  <a:pt x="599515" y="106254"/>
                </a:lnTo>
                <a:lnTo>
                  <a:pt x="642465" y="122685"/>
                </a:lnTo>
                <a:lnTo>
                  <a:pt x="684872" y="140213"/>
                </a:lnTo>
                <a:lnTo>
                  <a:pt x="726718" y="158821"/>
                </a:lnTo>
                <a:lnTo>
                  <a:pt x="767985" y="178492"/>
                </a:lnTo>
                <a:lnTo>
                  <a:pt x="808656" y="199210"/>
                </a:lnTo>
                <a:lnTo>
                  <a:pt x="848711" y="220957"/>
                </a:lnTo>
                <a:lnTo>
                  <a:pt x="888134" y="243718"/>
                </a:lnTo>
                <a:lnTo>
                  <a:pt x="926906" y="267475"/>
                </a:lnTo>
                <a:lnTo>
                  <a:pt x="965008" y="292212"/>
                </a:lnTo>
                <a:lnTo>
                  <a:pt x="1002423" y="317912"/>
                </a:lnTo>
                <a:lnTo>
                  <a:pt x="1039133" y="344559"/>
                </a:lnTo>
                <a:lnTo>
                  <a:pt x="1075120" y="372136"/>
                </a:lnTo>
                <a:lnTo>
                  <a:pt x="1110365" y="400626"/>
                </a:lnTo>
                <a:lnTo>
                  <a:pt x="1144851" y="430013"/>
                </a:lnTo>
                <a:lnTo>
                  <a:pt x="1178560" y="460279"/>
                </a:lnTo>
                <a:lnTo>
                  <a:pt x="1211472" y="491409"/>
                </a:lnTo>
                <a:lnTo>
                  <a:pt x="1243572" y="523386"/>
                </a:lnTo>
                <a:lnTo>
                  <a:pt x="1274839" y="556193"/>
                </a:lnTo>
                <a:lnTo>
                  <a:pt x="1305257" y="589813"/>
                </a:lnTo>
                <a:lnTo>
                  <a:pt x="1334808" y="624229"/>
                </a:lnTo>
                <a:lnTo>
                  <a:pt x="1363472" y="659426"/>
                </a:lnTo>
                <a:lnTo>
                  <a:pt x="1391232" y="695387"/>
                </a:lnTo>
                <a:lnTo>
                  <a:pt x="1418071" y="732093"/>
                </a:lnTo>
                <a:lnTo>
                  <a:pt x="1443969" y="769531"/>
                </a:lnTo>
                <a:lnTo>
                  <a:pt x="1468910" y="807681"/>
                </a:lnTo>
                <a:lnTo>
                  <a:pt x="1492874" y="846528"/>
                </a:lnTo>
                <a:lnTo>
                  <a:pt x="1515844" y="886056"/>
                </a:lnTo>
                <a:lnTo>
                  <a:pt x="1537802" y="926247"/>
                </a:lnTo>
                <a:lnTo>
                  <a:pt x="1558730" y="967085"/>
                </a:lnTo>
                <a:lnTo>
                  <a:pt x="1578609" y="1008553"/>
                </a:lnTo>
                <a:lnTo>
                  <a:pt x="1597422" y="1050634"/>
                </a:lnTo>
                <a:lnTo>
                  <a:pt x="1615151" y="1093312"/>
                </a:lnTo>
                <a:lnTo>
                  <a:pt x="1631776" y="1136571"/>
                </a:lnTo>
                <a:lnTo>
                  <a:pt x="1647282" y="1180393"/>
                </a:lnTo>
                <a:lnTo>
                  <a:pt x="1661648" y="1224762"/>
                </a:lnTo>
                <a:lnTo>
                  <a:pt x="1674858" y="1269662"/>
                </a:lnTo>
                <a:lnTo>
                  <a:pt x="1686893" y="1315075"/>
                </a:lnTo>
                <a:lnTo>
                  <a:pt x="1697736" y="1360985"/>
                </a:lnTo>
                <a:lnTo>
                  <a:pt x="1707367" y="1407375"/>
                </a:lnTo>
                <a:lnTo>
                  <a:pt x="1715769" y="1454229"/>
                </a:lnTo>
                <a:lnTo>
                  <a:pt x="1722925" y="1501529"/>
                </a:lnTo>
                <a:lnTo>
                  <a:pt x="1728815" y="1549261"/>
                </a:lnTo>
                <a:lnTo>
                  <a:pt x="1733423" y="1597406"/>
                </a:lnTo>
                <a:lnTo>
                  <a:pt x="0" y="17393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0107" y="3541648"/>
            <a:ext cx="3467735" cy="1881505"/>
          </a:xfrm>
          <a:custGeom>
            <a:avLst/>
            <a:gdLst/>
            <a:ahLst/>
            <a:cxnLst/>
            <a:rect l="l" t="t" r="r" b="b"/>
            <a:pathLst>
              <a:path w="3467735" h="1881504">
                <a:moveTo>
                  <a:pt x="3461664" y="0"/>
                </a:moveTo>
                <a:lnTo>
                  <a:pt x="1728241" y="141986"/>
                </a:lnTo>
                <a:lnTo>
                  <a:pt x="0" y="338200"/>
                </a:lnTo>
                <a:lnTo>
                  <a:pt x="6123" y="386248"/>
                </a:lnTo>
                <a:lnTo>
                  <a:pt x="13516" y="433829"/>
                </a:lnTo>
                <a:lnTo>
                  <a:pt x="22158" y="480928"/>
                </a:lnTo>
                <a:lnTo>
                  <a:pt x="32031" y="527530"/>
                </a:lnTo>
                <a:lnTo>
                  <a:pt x="43115" y="573619"/>
                </a:lnTo>
                <a:lnTo>
                  <a:pt x="55394" y="619180"/>
                </a:lnTo>
                <a:lnTo>
                  <a:pt x="68846" y="664197"/>
                </a:lnTo>
                <a:lnTo>
                  <a:pt x="83454" y="708655"/>
                </a:lnTo>
                <a:lnTo>
                  <a:pt x="99198" y="752537"/>
                </a:lnTo>
                <a:lnTo>
                  <a:pt x="116060" y="795829"/>
                </a:lnTo>
                <a:lnTo>
                  <a:pt x="134021" y="838516"/>
                </a:lnTo>
                <a:lnTo>
                  <a:pt x="153062" y="880581"/>
                </a:lnTo>
                <a:lnTo>
                  <a:pt x="173164" y="922008"/>
                </a:lnTo>
                <a:lnTo>
                  <a:pt x="194308" y="962784"/>
                </a:lnTo>
                <a:lnTo>
                  <a:pt x="216476" y="1002891"/>
                </a:lnTo>
                <a:lnTo>
                  <a:pt x="239648" y="1042315"/>
                </a:lnTo>
                <a:lnTo>
                  <a:pt x="263805" y="1081040"/>
                </a:lnTo>
                <a:lnTo>
                  <a:pt x="288930" y="1119050"/>
                </a:lnTo>
                <a:lnTo>
                  <a:pt x="315002" y="1156331"/>
                </a:lnTo>
                <a:lnTo>
                  <a:pt x="342004" y="1192865"/>
                </a:lnTo>
                <a:lnTo>
                  <a:pt x="369915" y="1228639"/>
                </a:lnTo>
                <a:lnTo>
                  <a:pt x="398718" y="1263636"/>
                </a:lnTo>
                <a:lnTo>
                  <a:pt x="428393" y="1297841"/>
                </a:lnTo>
                <a:lnTo>
                  <a:pt x="458922" y="1331238"/>
                </a:lnTo>
                <a:lnTo>
                  <a:pt x="490286" y="1363812"/>
                </a:lnTo>
                <a:lnTo>
                  <a:pt x="522466" y="1395547"/>
                </a:lnTo>
                <a:lnTo>
                  <a:pt x="555442" y="1426428"/>
                </a:lnTo>
                <a:lnTo>
                  <a:pt x="589197" y="1456440"/>
                </a:lnTo>
                <a:lnTo>
                  <a:pt x="623711" y="1485566"/>
                </a:lnTo>
                <a:lnTo>
                  <a:pt x="658965" y="1513792"/>
                </a:lnTo>
                <a:lnTo>
                  <a:pt x="694941" y="1541101"/>
                </a:lnTo>
                <a:lnTo>
                  <a:pt x="731620" y="1567478"/>
                </a:lnTo>
                <a:lnTo>
                  <a:pt x="768982" y="1592909"/>
                </a:lnTo>
                <a:lnTo>
                  <a:pt x="807009" y="1617376"/>
                </a:lnTo>
                <a:lnTo>
                  <a:pt x="845683" y="1640865"/>
                </a:lnTo>
                <a:lnTo>
                  <a:pt x="884983" y="1663360"/>
                </a:lnTo>
                <a:lnTo>
                  <a:pt x="924892" y="1684846"/>
                </a:lnTo>
                <a:lnTo>
                  <a:pt x="965391" y="1705307"/>
                </a:lnTo>
                <a:lnTo>
                  <a:pt x="1006460" y="1724728"/>
                </a:lnTo>
                <a:lnTo>
                  <a:pt x="1048080" y="1743092"/>
                </a:lnTo>
                <a:lnTo>
                  <a:pt x="1090234" y="1760386"/>
                </a:lnTo>
                <a:lnTo>
                  <a:pt x="1132902" y="1776592"/>
                </a:lnTo>
                <a:lnTo>
                  <a:pt x="1176065" y="1791696"/>
                </a:lnTo>
                <a:lnTo>
                  <a:pt x="1219704" y="1805682"/>
                </a:lnTo>
                <a:lnTo>
                  <a:pt x="1263801" y="1818534"/>
                </a:lnTo>
                <a:lnTo>
                  <a:pt x="1308336" y="1830238"/>
                </a:lnTo>
                <a:lnTo>
                  <a:pt x="1353291" y="1840776"/>
                </a:lnTo>
                <a:lnTo>
                  <a:pt x="1398646" y="1850135"/>
                </a:lnTo>
                <a:lnTo>
                  <a:pt x="1444384" y="1858299"/>
                </a:lnTo>
                <a:lnTo>
                  <a:pt x="1490485" y="1865251"/>
                </a:lnTo>
                <a:lnTo>
                  <a:pt x="1536930" y="1870977"/>
                </a:lnTo>
                <a:lnTo>
                  <a:pt x="1583701" y="1875460"/>
                </a:lnTo>
                <a:lnTo>
                  <a:pt x="1630777" y="1878686"/>
                </a:lnTo>
                <a:lnTo>
                  <a:pt x="1678142" y="1880639"/>
                </a:lnTo>
                <a:lnTo>
                  <a:pt x="1725776" y="1881303"/>
                </a:lnTo>
                <a:lnTo>
                  <a:pt x="1773659" y="1880663"/>
                </a:lnTo>
                <a:lnTo>
                  <a:pt x="1821773" y="1878703"/>
                </a:lnTo>
                <a:lnTo>
                  <a:pt x="1870100" y="1875409"/>
                </a:lnTo>
                <a:lnTo>
                  <a:pt x="1918570" y="1870771"/>
                </a:lnTo>
                <a:lnTo>
                  <a:pt x="1966602" y="1864841"/>
                </a:lnTo>
                <a:lnTo>
                  <a:pt x="2014180" y="1857636"/>
                </a:lnTo>
                <a:lnTo>
                  <a:pt x="2061288" y="1849175"/>
                </a:lnTo>
                <a:lnTo>
                  <a:pt x="2107910" y="1839477"/>
                </a:lnTo>
                <a:lnTo>
                  <a:pt x="2154029" y="1828561"/>
                </a:lnTo>
                <a:lnTo>
                  <a:pt x="2199631" y="1816446"/>
                </a:lnTo>
                <a:lnTo>
                  <a:pt x="2244699" y="1803150"/>
                </a:lnTo>
                <a:lnTo>
                  <a:pt x="2289217" y="1788693"/>
                </a:lnTo>
                <a:lnTo>
                  <a:pt x="2333170" y="1773092"/>
                </a:lnTo>
                <a:lnTo>
                  <a:pt x="2376540" y="1756368"/>
                </a:lnTo>
                <a:lnTo>
                  <a:pt x="2419313" y="1738538"/>
                </a:lnTo>
                <a:lnTo>
                  <a:pt x="2461472" y="1719622"/>
                </a:lnTo>
                <a:lnTo>
                  <a:pt x="2503002" y="1699638"/>
                </a:lnTo>
                <a:lnTo>
                  <a:pt x="2543886" y="1678604"/>
                </a:lnTo>
                <a:lnTo>
                  <a:pt x="2584109" y="1656541"/>
                </a:lnTo>
                <a:lnTo>
                  <a:pt x="2623654" y="1633466"/>
                </a:lnTo>
                <a:lnTo>
                  <a:pt x="2662506" y="1609399"/>
                </a:lnTo>
                <a:lnTo>
                  <a:pt x="2700649" y="1584358"/>
                </a:lnTo>
                <a:lnTo>
                  <a:pt x="2738066" y="1558362"/>
                </a:lnTo>
                <a:lnTo>
                  <a:pt x="2774743" y="1531430"/>
                </a:lnTo>
                <a:lnTo>
                  <a:pt x="2810662" y="1503580"/>
                </a:lnTo>
                <a:lnTo>
                  <a:pt x="2845808" y="1474832"/>
                </a:lnTo>
                <a:lnTo>
                  <a:pt x="2880165" y="1445204"/>
                </a:lnTo>
                <a:lnTo>
                  <a:pt x="2913717" y="1414715"/>
                </a:lnTo>
                <a:lnTo>
                  <a:pt x="2946448" y="1383384"/>
                </a:lnTo>
                <a:lnTo>
                  <a:pt x="2978342" y="1351230"/>
                </a:lnTo>
                <a:lnTo>
                  <a:pt x="3009383" y="1318271"/>
                </a:lnTo>
                <a:lnTo>
                  <a:pt x="3039556" y="1284526"/>
                </a:lnTo>
                <a:lnTo>
                  <a:pt x="3068844" y="1250014"/>
                </a:lnTo>
                <a:lnTo>
                  <a:pt x="3097231" y="1214753"/>
                </a:lnTo>
                <a:lnTo>
                  <a:pt x="3124702" y="1178764"/>
                </a:lnTo>
                <a:lnTo>
                  <a:pt x="3151240" y="1142063"/>
                </a:lnTo>
                <a:lnTo>
                  <a:pt x="3176829" y="1104671"/>
                </a:lnTo>
                <a:lnTo>
                  <a:pt x="3201454" y="1066606"/>
                </a:lnTo>
                <a:lnTo>
                  <a:pt x="3225099" y="1027887"/>
                </a:lnTo>
                <a:lnTo>
                  <a:pt x="3247748" y="988532"/>
                </a:lnTo>
                <a:lnTo>
                  <a:pt x="3269384" y="948560"/>
                </a:lnTo>
                <a:lnTo>
                  <a:pt x="3289992" y="907991"/>
                </a:lnTo>
                <a:lnTo>
                  <a:pt x="3309555" y="866843"/>
                </a:lnTo>
                <a:lnTo>
                  <a:pt x="3328059" y="825134"/>
                </a:lnTo>
                <a:lnTo>
                  <a:pt x="3345487" y="782884"/>
                </a:lnTo>
                <a:lnTo>
                  <a:pt x="3361822" y="740111"/>
                </a:lnTo>
                <a:lnTo>
                  <a:pt x="3377050" y="696834"/>
                </a:lnTo>
                <a:lnTo>
                  <a:pt x="3391153" y="653072"/>
                </a:lnTo>
                <a:lnTo>
                  <a:pt x="3404117" y="608844"/>
                </a:lnTo>
                <a:lnTo>
                  <a:pt x="3415925" y="564169"/>
                </a:lnTo>
                <a:lnTo>
                  <a:pt x="3426561" y="519064"/>
                </a:lnTo>
                <a:lnTo>
                  <a:pt x="3436010" y="473550"/>
                </a:lnTo>
                <a:lnTo>
                  <a:pt x="3444255" y="427645"/>
                </a:lnTo>
                <a:lnTo>
                  <a:pt x="3451280" y="381367"/>
                </a:lnTo>
                <a:lnTo>
                  <a:pt x="3457070" y="334736"/>
                </a:lnTo>
                <a:lnTo>
                  <a:pt x="3461608" y="287771"/>
                </a:lnTo>
                <a:lnTo>
                  <a:pt x="3464879" y="240489"/>
                </a:lnTo>
                <a:lnTo>
                  <a:pt x="3466867" y="192910"/>
                </a:lnTo>
                <a:lnTo>
                  <a:pt x="3467555" y="145053"/>
                </a:lnTo>
                <a:lnTo>
                  <a:pt x="3466928" y="96936"/>
                </a:lnTo>
                <a:lnTo>
                  <a:pt x="3464969" y="48579"/>
                </a:lnTo>
                <a:lnTo>
                  <a:pt x="34616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107" y="3541648"/>
            <a:ext cx="3467735" cy="1881505"/>
          </a:xfrm>
          <a:custGeom>
            <a:avLst/>
            <a:gdLst/>
            <a:ahLst/>
            <a:cxnLst/>
            <a:rect l="l" t="t" r="r" b="b"/>
            <a:pathLst>
              <a:path w="3467735" h="1881504">
                <a:moveTo>
                  <a:pt x="3461664" y="0"/>
                </a:moveTo>
                <a:lnTo>
                  <a:pt x="3464969" y="48579"/>
                </a:lnTo>
                <a:lnTo>
                  <a:pt x="3466928" y="96936"/>
                </a:lnTo>
                <a:lnTo>
                  <a:pt x="3467555" y="145053"/>
                </a:lnTo>
                <a:lnTo>
                  <a:pt x="3466867" y="192910"/>
                </a:lnTo>
                <a:lnTo>
                  <a:pt x="3464879" y="240489"/>
                </a:lnTo>
                <a:lnTo>
                  <a:pt x="3461608" y="287771"/>
                </a:lnTo>
                <a:lnTo>
                  <a:pt x="3457070" y="334736"/>
                </a:lnTo>
                <a:lnTo>
                  <a:pt x="3451280" y="381367"/>
                </a:lnTo>
                <a:lnTo>
                  <a:pt x="3444255" y="427645"/>
                </a:lnTo>
                <a:lnTo>
                  <a:pt x="3436010" y="473550"/>
                </a:lnTo>
                <a:lnTo>
                  <a:pt x="3426561" y="519064"/>
                </a:lnTo>
                <a:lnTo>
                  <a:pt x="3415925" y="564169"/>
                </a:lnTo>
                <a:lnTo>
                  <a:pt x="3404117" y="608844"/>
                </a:lnTo>
                <a:lnTo>
                  <a:pt x="3391153" y="653072"/>
                </a:lnTo>
                <a:lnTo>
                  <a:pt x="3377050" y="696834"/>
                </a:lnTo>
                <a:lnTo>
                  <a:pt x="3361822" y="740111"/>
                </a:lnTo>
                <a:lnTo>
                  <a:pt x="3345487" y="782884"/>
                </a:lnTo>
                <a:lnTo>
                  <a:pt x="3328059" y="825134"/>
                </a:lnTo>
                <a:lnTo>
                  <a:pt x="3309555" y="866843"/>
                </a:lnTo>
                <a:lnTo>
                  <a:pt x="3289992" y="907991"/>
                </a:lnTo>
                <a:lnTo>
                  <a:pt x="3269384" y="948560"/>
                </a:lnTo>
                <a:lnTo>
                  <a:pt x="3247748" y="988532"/>
                </a:lnTo>
                <a:lnTo>
                  <a:pt x="3225099" y="1027887"/>
                </a:lnTo>
                <a:lnTo>
                  <a:pt x="3201454" y="1066606"/>
                </a:lnTo>
                <a:lnTo>
                  <a:pt x="3176829" y="1104671"/>
                </a:lnTo>
                <a:lnTo>
                  <a:pt x="3151240" y="1142063"/>
                </a:lnTo>
                <a:lnTo>
                  <a:pt x="3124702" y="1178764"/>
                </a:lnTo>
                <a:lnTo>
                  <a:pt x="3097231" y="1214753"/>
                </a:lnTo>
                <a:lnTo>
                  <a:pt x="3068844" y="1250014"/>
                </a:lnTo>
                <a:lnTo>
                  <a:pt x="3039556" y="1284526"/>
                </a:lnTo>
                <a:lnTo>
                  <a:pt x="3009383" y="1318271"/>
                </a:lnTo>
                <a:lnTo>
                  <a:pt x="2978342" y="1351230"/>
                </a:lnTo>
                <a:lnTo>
                  <a:pt x="2946448" y="1383384"/>
                </a:lnTo>
                <a:lnTo>
                  <a:pt x="2913717" y="1414715"/>
                </a:lnTo>
                <a:lnTo>
                  <a:pt x="2880165" y="1445204"/>
                </a:lnTo>
                <a:lnTo>
                  <a:pt x="2845808" y="1474832"/>
                </a:lnTo>
                <a:lnTo>
                  <a:pt x="2810662" y="1503580"/>
                </a:lnTo>
                <a:lnTo>
                  <a:pt x="2774743" y="1531430"/>
                </a:lnTo>
                <a:lnTo>
                  <a:pt x="2738066" y="1558362"/>
                </a:lnTo>
                <a:lnTo>
                  <a:pt x="2700649" y="1584358"/>
                </a:lnTo>
                <a:lnTo>
                  <a:pt x="2662506" y="1609399"/>
                </a:lnTo>
                <a:lnTo>
                  <a:pt x="2623654" y="1633466"/>
                </a:lnTo>
                <a:lnTo>
                  <a:pt x="2584109" y="1656541"/>
                </a:lnTo>
                <a:lnTo>
                  <a:pt x="2543886" y="1678604"/>
                </a:lnTo>
                <a:lnTo>
                  <a:pt x="2503002" y="1699638"/>
                </a:lnTo>
                <a:lnTo>
                  <a:pt x="2461472" y="1719622"/>
                </a:lnTo>
                <a:lnTo>
                  <a:pt x="2419313" y="1738538"/>
                </a:lnTo>
                <a:lnTo>
                  <a:pt x="2376540" y="1756368"/>
                </a:lnTo>
                <a:lnTo>
                  <a:pt x="2333170" y="1773092"/>
                </a:lnTo>
                <a:lnTo>
                  <a:pt x="2289217" y="1788693"/>
                </a:lnTo>
                <a:lnTo>
                  <a:pt x="2244699" y="1803150"/>
                </a:lnTo>
                <a:lnTo>
                  <a:pt x="2199631" y="1816446"/>
                </a:lnTo>
                <a:lnTo>
                  <a:pt x="2154029" y="1828561"/>
                </a:lnTo>
                <a:lnTo>
                  <a:pt x="2107910" y="1839477"/>
                </a:lnTo>
                <a:lnTo>
                  <a:pt x="2061288" y="1849175"/>
                </a:lnTo>
                <a:lnTo>
                  <a:pt x="2014180" y="1857636"/>
                </a:lnTo>
                <a:lnTo>
                  <a:pt x="1966602" y="1864841"/>
                </a:lnTo>
                <a:lnTo>
                  <a:pt x="1918570" y="1870771"/>
                </a:lnTo>
                <a:lnTo>
                  <a:pt x="1870100" y="1875409"/>
                </a:lnTo>
                <a:lnTo>
                  <a:pt x="1821773" y="1878703"/>
                </a:lnTo>
                <a:lnTo>
                  <a:pt x="1773659" y="1880663"/>
                </a:lnTo>
                <a:lnTo>
                  <a:pt x="1725776" y="1881303"/>
                </a:lnTo>
                <a:lnTo>
                  <a:pt x="1678142" y="1880639"/>
                </a:lnTo>
                <a:lnTo>
                  <a:pt x="1630777" y="1878686"/>
                </a:lnTo>
                <a:lnTo>
                  <a:pt x="1583701" y="1875460"/>
                </a:lnTo>
                <a:lnTo>
                  <a:pt x="1536930" y="1870977"/>
                </a:lnTo>
                <a:lnTo>
                  <a:pt x="1490485" y="1865251"/>
                </a:lnTo>
                <a:lnTo>
                  <a:pt x="1444384" y="1858299"/>
                </a:lnTo>
                <a:lnTo>
                  <a:pt x="1398646" y="1850135"/>
                </a:lnTo>
                <a:lnTo>
                  <a:pt x="1353291" y="1840776"/>
                </a:lnTo>
                <a:lnTo>
                  <a:pt x="1308336" y="1830238"/>
                </a:lnTo>
                <a:lnTo>
                  <a:pt x="1263801" y="1818534"/>
                </a:lnTo>
                <a:lnTo>
                  <a:pt x="1219704" y="1805682"/>
                </a:lnTo>
                <a:lnTo>
                  <a:pt x="1176065" y="1791696"/>
                </a:lnTo>
                <a:lnTo>
                  <a:pt x="1132902" y="1776592"/>
                </a:lnTo>
                <a:lnTo>
                  <a:pt x="1090234" y="1760386"/>
                </a:lnTo>
                <a:lnTo>
                  <a:pt x="1048080" y="1743092"/>
                </a:lnTo>
                <a:lnTo>
                  <a:pt x="1006460" y="1724728"/>
                </a:lnTo>
                <a:lnTo>
                  <a:pt x="965391" y="1705307"/>
                </a:lnTo>
                <a:lnTo>
                  <a:pt x="924892" y="1684846"/>
                </a:lnTo>
                <a:lnTo>
                  <a:pt x="884983" y="1663360"/>
                </a:lnTo>
                <a:lnTo>
                  <a:pt x="845683" y="1640865"/>
                </a:lnTo>
                <a:lnTo>
                  <a:pt x="807009" y="1617376"/>
                </a:lnTo>
                <a:lnTo>
                  <a:pt x="768982" y="1592909"/>
                </a:lnTo>
                <a:lnTo>
                  <a:pt x="731620" y="1567478"/>
                </a:lnTo>
                <a:lnTo>
                  <a:pt x="694941" y="1541101"/>
                </a:lnTo>
                <a:lnTo>
                  <a:pt x="658965" y="1513792"/>
                </a:lnTo>
                <a:lnTo>
                  <a:pt x="623711" y="1485566"/>
                </a:lnTo>
                <a:lnTo>
                  <a:pt x="589197" y="1456440"/>
                </a:lnTo>
                <a:lnTo>
                  <a:pt x="555442" y="1426428"/>
                </a:lnTo>
                <a:lnTo>
                  <a:pt x="522466" y="1395547"/>
                </a:lnTo>
                <a:lnTo>
                  <a:pt x="490286" y="1363812"/>
                </a:lnTo>
                <a:lnTo>
                  <a:pt x="458922" y="1331238"/>
                </a:lnTo>
                <a:lnTo>
                  <a:pt x="428393" y="1297841"/>
                </a:lnTo>
                <a:lnTo>
                  <a:pt x="398718" y="1263636"/>
                </a:lnTo>
                <a:lnTo>
                  <a:pt x="369915" y="1228639"/>
                </a:lnTo>
                <a:lnTo>
                  <a:pt x="342004" y="1192865"/>
                </a:lnTo>
                <a:lnTo>
                  <a:pt x="315002" y="1156331"/>
                </a:lnTo>
                <a:lnTo>
                  <a:pt x="288930" y="1119050"/>
                </a:lnTo>
                <a:lnTo>
                  <a:pt x="263805" y="1081040"/>
                </a:lnTo>
                <a:lnTo>
                  <a:pt x="239648" y="1042315"/>
                </a:lnTo>
                <a:lnTo>
                  <a:pt x="216476" y="1002891"/>
                </a:lnTo>
                <a:lnTo>
                  <a:pt x="194308" y="962784"/>
                </a:lnTo>
                <a:lnTo>
                  <a:pt x="173164" y="922008"/>
                </a:lnTo>
                <a:lnTo>
                  <a:pt x="153062" y="880581"/>
                </a:lnTo>
                <a:lnTo>
                  <a:pt x="134021" y="838516"/>
                </a:lnTo>
                <a:lnTo>
                  <a:pt x="116060" y="795829"/>
                </a:lnTo>
                <a:lnTo>
                  <a:pt x="99198" y="752537"/>
                </a:lnTo>
                <a:lnTo>
                  <a:pt x="83454" y="708655"/>
                </a:lnTo>
                <a:lnTo>
                  <a:pt x="68846" y="664197"/>
                </a:lnTo>
                <a:lnTo>
                  <a:pt x="55394" y="619180"/>
                </a:lnTo>
                <a:lnTo>
                  <a:pt x="43115" y="573619"/>
                </a:lnTo>
                <a:lnTo>
                  <a:pt x="32031" y="527530"/>
                </a:lnTo>
                <a:lnTo>
                  <a:pt x="22158" y="480928"/>
                </a:lnTo>
                <a:lnTo>
                  <a:pt x="13516" y="433829"/>
                </a:lnTo>
                <a:lnTo>
                  <a:pt x="6123" y="386248"/>
                </a:lnTo>
                <a:lnTo>
                  <a:pt x="0" y="338200"/>
                </a:lnTo>
                <a:lnTo>
                  <a:pt x="1728241" y="141986"/>
                </a:lnTo>
                <a:lnTo>
                  <a:pt x="3461664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8847" y="1944242"/>
            <a:ext cx="1739900" cy="1936114"/>
          </a:xfrm>
          <a:custGeom>
            <a:avLst/>
            <a:gdLst/>
            <a:ahLst/>
            <a:cxnLst/>
            <a:rect l="l" t="t" r="r" b="b"/>
            <a:pathLst>
              <a:path w="1739900" h="1936114">
                <a:moveTo>
                  <a:pt x="1739501" y="0"/>
                </a:moveTo>
                <a:lnTo>
                  <a:pt x="1690284" y="710"/>
                </a:lnTo>
                <a:lnTo>
                  <a:pt x="1641139" y="2825"/>
                </a:lnTo>
                <a:lnTo>
                  <a:pt x="1592090" y="6322"/>
                </a:lnTo>
                <a:lnTo>
                  <a:pt x="1543159" y="11176"/>
                </a:lnTo>
                <a:lnTo>
                  <a:pt x="1494864" y="17330"/>
                </a:lnTo>
                <a:lnTo>
                  <a:pt x="1447047" y="24764"/>
                </a:lnTo>
                <a:lnTo>
                  <a:pt x="1399723" y="33457"/>
                </a:lnTo>
                <a:lnTo>
                  <a:pt x="1352909" y="43391"/>
                </a:lnTo>
                <a:lnTo>
                  <a:pt x="1306619" y="54547"/>
                </a:lnTo>
                <a:lnTo>
                  <a:pt x="1260868" y="66904"/>
                </a:lnTo>
                <a:lnTo>
                  <a:pt x="1215672" y="80445"/>
                </a:lnTo>
                <a:lnTo>
                  <a:pt x="1171047" y="95148"/>
                </a:lnTo>
                <a:lnTo>
                  <a:pt x="1127007" y="110996"/>
                </a:lnTo>
                <a:lnTo>
                  <a:pt x="1083569" y="127969"/>
                </a:lnTo>
                <a:lnTo>
                  <a:pt x="1040746" y="146047"/>
                </a:lnTo>
                <a:lnTo>
                  <a:pt x="998556" y="165211"/>
                </a:lnTo>
                <a:lnTo>
                  <a:pt x="957013" y="185443"/>
                </a:lnTo>
                <a:lnTo>
                  <a:pt x="916132" y="206722"/>
                </a:lnTo>
                <a:lnTo>
                  <a:pt x="875929" y="229029"/>
                </a:lnTo>
                <a:lnTo>
                  <a:pt x="836419" y="252345"/>
                </a:lnTo>
                <a:lnTo>
                  <a:pt x="797618" y="276651"/>
                </a:lnTo>
                <a:lnTo>
                  <a:pt x="759541" y="301928"/>
                </a:lnTo>
                <a:lnTo>
                  <a:pt x="722203" y="328155"/>
                </a:lnTo>
                <a:lnTo>
                  <a:pt x="685620" y="355315"/>
                </a:lnTo>
                <a:lnTo>
                  <a:pt x="649806" y="383387"/>
                </a:lnTo>
                <a:lnTo>
                  <a:pt x="614779" y="412352"/>
                </a:lnTo>
                <a:lnTo>
                  <a:pt x="580552" y="442191"/>
                </a:lnTo>
                <a:lnTo>
                  <a:pt x="547141" y="472884"/>
                </a:lnTo>
                <a:lnTo>
                  <a:pt x="514561" y="504413"/>
                </a:lnTo>
                <a:lnTo>
                  <a:pt x="482828" y="536758"/>
                </a:lnTo>
                <a:lnTo>
                  <a:pt x="451958" y="569900"/>
                </a:lnTo>
                <a:lnTo>
                  <a:pt x="421965" y="603819"/>
                </a:lnTo>
                <a:lnTo>
                  <a:pt x="392865" y="638496"/>
                </a:lnTo>
                <a:lnTo>
                  <a:pt x="364673" y="673912"/>
                </a:lnTo>
                <a:lnTo>
                  <a:pt x="337405" y="710048"/>
                </a:lnTo>
                <a:lnTo>
                  <a:pt x="311076" y="746884"/>
                </a:lnTo>
                <a:lnTo>
                  <a:pt x="285701" y="784400"/>
                </a:lnTo>
                <a:lnTo>
                  <a:pt x="261296" y="822579"/>
                </a:lnTo>
                <a:lnTo>
                  <a:pt x="237876" y="861399"/>
                </a:lnTo>
                <a:lnTo>
                  <a:pt x="215457" y="900843"/>
                </a:lnTo>
                <a:lnTo>
                  <a:pt x="194053" y="940890"/>
                </a:lnTo>
                <a:lnTo>
                  <a:pt x="173680" y="981522"/>
                </a:lnTo>
                <a:lnTo>
                  <a:pt x="154354" y="1022719"/>
                </a:lnTo>
                <a:lnTo>
                  <a:pt x="136090" y="1064462"/>
                </a:lnTo>
                <a:lnTo>
                  <a:pt x="118903" y="1106731"/>
                </a:lnTo>
                <a:lnTo>
                  <a:pt x="102809" y="1149507"/>
                </a:lnTo>
                <a:lnTo>
                  <a:pt x="87823" y="1192772"/>
                </a:lnTo>
                <a:lnTo>
                  <a:pt x="73960" y="1236504"/>
                </a:lnTo>
                <a:lnTo>
                  <a:pt x="61235" y="1280687"/>
                </a:lnTo>
                <a:lnTo>
                  <a:pt x="49665" y="1325299"/>
                </a:lnTo>
                <a:lnTo>
                  <a:pt x="39264" y="1370322"/>
                </a:lnTo>
                <a:lnTo>
                  <a:pt x="30048" y="1415736"/>
                </a:lnTo>
                <a:lnTo>
                  <a:pt x="22032" y="1461523"/>
                </a:lnTo>
                <a:lnTo>
                  <a:pt x="15232" y="1507662"/>
                </a:lnTo>
                <a:lnTo>
                  <a:pt x="9662" y="1554135"/>
                </a:lnTo>
                <a:lnTo>
                  <a:pt x="5339" y="1600921"/>
                </a:lnTo>
                <a:lnTo>
                  <a:pt x="2277" y="1648003"/>
                </a:lnTo>
                <a:lnTo>
                  <a:pt x="492" y="1695361"/>
                </a:lnTo>
                <a:lnTo>
                  <a:pt x="0" y="1742974"/>
                </a:lnTo>
                <a:lnTo>
                  <a:pt x="815" y="1790825"/>
                </a:lnTo>
                <a:lnTo>
                  <a:pt x="2953" y="1838894"/>
                </a:lnTo>
                <a:lnTo>
                  <a:pt x="6429" y="1887161"/>
                </a:lnTo>
                <a:lnTo>
                  <a:pt x="11259" y="1935607"/>
                </a:lnTo>
                <a:lnTo>
                  <a:pt x="1739501" y="1739392"/>
                </a:lnTo>
                <a:lnTo>
                  <a:pt x="1739501" y="0"/>
                </a:lnTo>
                <a:close/>
              </a:path>
            </a:pathLst>
          </a:custGeom>
          <a:solidFill>
            <a:srgbClr val="FF0000">
              <a:alpha val="9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8847" y="1944242"/>
            <a:ext cx="1739900" cy="1936114"/>
          </a:xfrm>
          <a:custGeom>
            <a:avLst/>
            <a:gdLst/>
            <a:ahLst/>
            <a:cxnLst/>
            <a:rect l="l" t="t" r="r" b="b"/>
            <a:pathLst>
              <a:path w="1739900" h="1936114">
                <a:moveTo>
                  <a:pt x="11259" y="1935607"/>
                </a:moveTo>
                <a:lnTo>
                  <a:pt x="6429" y="1887161"/>
                </a:lnTo>
                <a:lnTo>
                  <a:pt x="2953" y="1838894"/>
                </a:lnTo>
                <a:lnTo>
                  <a:pt x="815" y="1790825"/>
                </a:lnTo>
                <a:lnTo>
                  <a:pt x="0" y="1742974"/>
                </a:lnTo>
                <a:lnTo>
                  <a:pt x="492" y="1695361"/>
                </a:lnTo>
                <a:lnTo>
                  <a:pt x="2277" y="1648003"/>
                </a:lnTo>
                <a:lnTo>
                  <a:pt x="5339" y="1600921"/>
                </a:lnTo>
                <a:lnTo>
                  <a:pt x="9662" y="1554135"/>
                </a:lnTo>
                <a:lnTo>
                  <a:pt x="15232" y="1507662"/>
                </a:lnTo>
                <a:lnTo>
                  <a:pt x="22032" y="1461523"/>
                </a:lnTo>
                <a:lnTo>
                  <a:pt x="30048" y="1415736"/>
                </a:lnTo>
                <a:lnTo>
                  <a:pt x="39264" y="1370322"/>
                </a:lnTo>
                <a:lnTo>
                  <a:pt x="49665" y="1325299"/>
                </a:lnTo>
                <a:lnTo>
                  <a:pt x="61235" y="1280687"/>
                </a:lnTo>
                <a:lnTo>
                  <a:pt x="73960" y="1236504"/>
                </a:lnTo>
                <a:lnTo>
                  <a:pt x="87823" y="1192772"/>
                </a:lnTo>
                <a:lnTo>
                  <a:pt x="102809" y="1149507"/>
                </a:lnTo>
                <a:lnTo>
                  <a:pt x="118903" y="1106731"/>
                </a:lnTo>
                <a:lnTo>
                  <a:pt x="136090" y="1064462"/>
                </a:lnTo>
                <a:lnTo>
                  <a:pt x="154354" y="1022719"/>
                </a:lnTo>
                <a:lnTo>
                  <a:pt x="173680" y="981522"/>
                </a:lnTo>
                <a:lnTo>
                  <a:pt x="194053" y="940890"/>
                </a:lnTo>
                <a:lnTo>
                  <a:pt x="215457" y="900843"/>
                </a:lnTo>
                <a:lnTo>
                  <a:pt x="237876" y="861399"/>
                </a:lnTo>
                <a:lnTo>
                  <a:pt x="261296" y="822579"/>
                </a:lnTo>
                <a:lnTo>
                  <a:pt x="285701" y="784400"/>
                </a:lnTo>
                <a:lnTo>
                  <a:pt x="311076" y="746884"/>
                </a:lnTo>
                <a:lnTo>
                  <a:pt x="337405" y="710048"/>
                </a:lnTo>
                <a:lnTo>
                  <a:pt x="364673" y="673912"/>
                </a:lnTo>
                <a:lnTo>
                  <a:pt x="392865" y="638496"/>
                </a:lnTo>
                <a:lnTo>
                  <a:pt x="421965" y="603819"/>
                </a:lnTo>
                <a:lnTo>
                  <a:pt x="451958" y="569900"/>
                </a:lnTo>
                <a:lnTo>
                  <a:pt x="482828" y="536758"/>
                </a:lnTo>
                <a:lnTo>
                  <a:pt x="514561" y="504413"/>
                </a:lnTo>
                <a:lnTo>
                  <a:pt x="547141" y="472884"/>
                </a:lnTo>
                <a:lnTo>
                  <a:pt x="580552" y="442191"/>
                </a:lnTo>
                <a:lnTo>
                  <a:pt x="614779" y="412352"/>
                </a:lnTo>
                <a:lnTo>
                  <a:pt x="649806" y="383387"/>
                </a:lnTo>
                <a:lnTo>
                  <a:pt x="685620" y="355315"/>
                </a:lnTo>
                <a:lnTo>
                  <a:pt x="722203" y="328155"/>
                </a:lnTo>
                <a:lnTo>
                  <a:pt x="759541" y="301928"/>
                </a:lnTo>
                <a:lnTo>
                  <a:pt x="797618" y="276651"/>
                </a:lnTo>
                <a:lnTo>
                  <a:pt x="836419" y="252345"/>
                </a:lnTo>
                <a:lnTo>
                  <a:pt x="875929" y="229029"/>
                </a:lnTo>
                <a:lnTo>
                  <a:pt x="916132" y="206722"/>
                </a:lnTo>
                <a:lnTo>
                  <a:pt x="957013" y="185443"/>
                </a:lnTo>
                <a:lnTo>
                  <a:pt x="998556" y="165211"/>
                </a:lnTo>
                <a:lnTo>
                  <a:pt x="1040746" y="146047"/>
                </a:lnTo>
                <a:lnTo>
                  <a:pt x="1083569" y="127969"/>
                </a:lnTo>
                <a:lnTo>
                  <a:pt x="1127007" y="110996"/>
                </a:lnTo>
                <a:lnTo>
                  <a:pt x="1171047" y="95148"/>
                </a:lnTo>
                <a:lnTo>
                  <a:pt x="1215672" y="80445"/>
                </a:lnTo>
                <a:lnTo>
                  <a:pt x="1260868" y="66904"/>
                </a:lnTo>
                <a:lnTo>
                  <a:pt x="1306619" y="54547"/>
                </a:lnTo>
                <a:lnTo>
                  <a:pt x="1352909" y="43391"/>
                </a:lnTo>
                <a:lnTo>
                  <a:pt x="1399723" y="33457"/>
                </a:lnTo>
                <a:lnTo>
                  <a:pt x="1447047" y="24764"/>
                </a:lnTo>
                <a:lnTo>
                  <a:pt x="1494864" y="17330"/>
                </a:lnTo>
                <a:lnTo>
                  <a:pt x="1543159" y="11176"/>
                </a:lnTo>
                <a:lnTo>
                  <a:pt x="1592090" y="6322"/>
                </a:lnTo>
                <a:lnTo>
                  <a:pt x="1641139" y="2825"/>
                </a:lnTo>
                <a:lnTo>
                  <a:pt x="1690284" y="710"/>
                </a:lnTo>
                <a:lnTo>
                  <a:pt x="1739501" y="0"/>
                </a:lnTo>
                <a:lnTo>
                  <a:pt x="1739501" y="1739392"/>
                </a:lnTo>
                <a:lnTo>
                  <a:pt x="11259" y="193560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22375" y="2655887"/>
            <a:ext cx="897255" cy="9378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26.8%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5"/>
              </a:spcBef>
            </a:pPr>
            <a:r>
              <a:rPr dirty="0" sz="1950" spc="-30" b="1">
                <a:solidFill>
                  <a:srgbClr val="00386B"/>
                </a:solidFill>
                <a:latin typeface="Arial"/>
                <a:cs typeface="Arial"/>
              </a:rPr>
              <a:t>B</a:t>
            </a:r>
            <a:r>
              <a:rPr dirty="0" sz="1950" spc="10" b="1">
                <a:solidFill>
                  <a:srgbClr val="00386B"/>
                </a:solidFill>
                <a:latin typeface="Arial"/>
                <a:cs typeface="Arial"/>
              </a:rPr>
              <a:t>u</a:t>
            </a:r>
            <a:r>
              <a:rPr dirty="0" sz="1950" spc="15" b="1">
                <a:solidFill>
                  <a:srgbClr val="00386B"/>
                </a:solidFill>
                <a:latin typeface="Arial"/>
                <a:cs typeface="Arial"/>
              </a:rPr>
              <a:t>r</a:t>
            </a:r>
            <a:r>
              <a:rPr dirty="0" sz="1950" spc="10" b="1">
                <a:solidFill>
                  <a:srgbClr val="00386B"/>
                </a:solidFill>
                <a:latin typeface="Arial"/>
                <a:cs typeface="Arial"/>
              </a:rPr>
              <a:t>n</a:t>
            </a:r>
            <a:r>
              <a:rPr dirty="0" sz="1950" spc="-5" b="1">
                <a:solidFill>
                  <a:srgbClr val="00386B"/>
                </a:solidFill>
                <a:latin typeface="Arial"/>
                <a:cs typeface="Arial"/>
              </a:rPr>
              <a:t>e</a:t>
            </a:r>
            <a:r>
              <a:rPr dirty="0" sz="1950" spc="10" b="1">
                <a:solidFill>
                  <a:srgbClr val="00386B"/>
                </a:solidFill>
                <a:latin typeface="Arial"/>
                <a:cs typeface="Arial"/>
              </a:rPr>
              <a:t>d  </a:t>
            </a: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Out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5026" y="2499042"/>
            <a:ext cx="1002665" cy="9378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23.7%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95"/>
              </a:spcBef>
            </a:pPr>
            <a:r>
              <a:rPr dirty="0" sz="1950" spc="20" b="1">
                <a:solidFill>
                  <a:srgbClr val="00386B"/>
                </a:solidFill>
                <a:latin typeface="Arial"/>
                <a:cs typeface="Arial"/>
              </a:rPr>
              <a:t>E</a:t>
            </a:r>
            <a:r>
              <a:rPr dirty="0" sz="1950" spc="5" b="1">
                <a:solidFill>
                  <a:srgbClr val="00386B"/>
                </a:solidFill>
                <a:latin typeface="Arial"/>
                <a:cs typeface="Arial"/>
              </a:rPr>
              <a:t>n</a:t>
            </a:r>
            <a:r>
              <a:rPr dirty="0" sz="1950" spc="-10" b="1">
                <a:solidFill>
                  <a:srgbClr val="00386B"/>
                </a:solidFill>
                <a:latin typeface="Arial"/>
                <a:cs typeface="Arial"/>
              </a:rPr>
              <a:t>j</a:t>
            </a:r>
            <a:r>
              <a:rPr dirty="0" sz="1950" spc="5" b="1">
                <a:solidFill>
                  <a:srgbClr val="00386B"/>
                </a:solidFill>
                <a:latin typeface="Arial"/>
                <a:cs typeface="Arial"/>
              </a:rPr>
              <a:t>o</a:t>
            </a:r>
            <a:r>
              <a:rPr dirty="0" sz="1950" spc="50" b="1">
                <a:solidFill>
                  <a:srgbClr val="00386B"/>
                </a:solidFill>
                <a:latin typeface="Arial"/>
                <a:cs typeface="Arial"/>
              </a:rPr>
              <a:t>y</a:t>
            </a:r>
            <a:r>
              <a:rPr dirty="0" sz="1950" spc="-10" b="1">
                <a:solidFill>
                  <a:srgbClr val="00386B"/>
                </a:solidFill>
                <a:latin typeface="Arial"/>
                <a:cs typeface="Arial"/>
              </a:rPr>
              <a:t>e</a:t>
            </a:r>
            <a:r>
              <a:rPr dirty="0" sz="1950" spc="10" b="1">
                <a:solidFill>
                  <a:srgbClr val="00386B"/>
                </a:solidFill>
                <a:latin typeface="Arial"/>
                <a:cs typeface="Arial"/>
              </a:rPr>
              <a:t>d  </a:t>
            </a: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Work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0720" y="4142041"/>
            <a:ext cx="1078865" cy="6330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49.5%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950" b="1">
                <a:solidFill>
                  <a:srgbClr val="00386B"/>
                </a:solidFill>
                <a:latin typeface="Arial"/>
                <a:cs typeface="Arial"/>
              </a:rPr>
              <a:t>Stressed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1134" y="6605905"/>
            <a:ext cx="32581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0386B"/>
                </a:solidFill>
                <a:latin typeface="Arial"/>
                <a:cs typeface="Arial"/>
              </a:rPr>
              <a:t>Laxmi </a:t>
            </a:r>
            <a:r>
              <a:rPr dirty="0" sz="1200" spc="-15">
                <a:solidFill>
                  <a:srgbClr val="00386B"/>
                </a:solidFill>
                <a:latin typeface="Arial"/>
                <a:cs typeface="Arial"/>
              </a:rPr>
              <a:t>S. </a:t>
            </a:r>
            <a:r>
              <a:rPr dirty="0" sz="1200" spc="-10">
                <a:solidFill>
                  <a:srgbClr val="00386B"/>
                </a:solidFill>
                <a:latin typeface="Arial"/>
                <a:cs typeface="Arial"/>
              </a:rPr>
              <a:t>Mehta </a:t>
            </a:r>
            <a:r>
              <a:rPr dirty="0" sz="1200" spc="-5">
                <a:solidFill>
                  <a:srgbClr val="00386B"/>
                </a:solidFill>
                <a:latin typeface="Arial"/>
                <a:cs typeface="Arial"/>
              </a:rPr>
              <a:t>et </a:t>
            </a:r>
            <a:r>
              <a:rPr dirty="0" sz="1200" spc="-15">
                <a:solidFill>
                  <a:srgbClr val="00386B"/>
                </a:solidFill>
                <a:latin typeface="Arial"/>
                <a:cs typeface="Arial"/>
              </a:rPr>
              <a:t>al. JACC</a:t>
            </a:r>
            <a:r>
              <a:rPr dirty="0" sz="1200" spc="-40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386B"/>
                </a:solidFill>
                <a:latin typeface="Arial"/>
                <a:cs typeface="Arial"/>
              </a:rPr>
              <a:t>2019;73:3345-3348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6416040"/>
            <a:ext cx="1295400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77740" y="2194560"/>
            <a:ext cx="7330440" cy="3741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5550" y="514413"/>
            <a:ext cx="2131695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80"/>
              <a:t>M</a:t>
            </a:r>
            <a:r>
              <a:rPr dirty="0" spc="-5"/>
              <a:t>e</a:t>
            </a:r>
            <a:r>
              <a:rPr dirty="0" spc="-20"/>
              <a:t>t</a:t>
            </a:r>
            <a:r>
              <a:rPr dirty="0" spc="10"/>
              <a:t>ho</a:t>
            </a:r>
            <a:r>
              <a:rPr dirty="0" spc="20"/>
              <a:t>d</a:t>
            </a:r>
            <a:r>
              <a:rPr dirty="0" spc="1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57" y="1455229"/>
            <a:ext cx="9817735" cy="3992245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2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20">
                <a:solidFill>
                  <a:srgbClr val="0E1C6B"/>
                </a:solidFill>
                <a:latin typeface="Arial"/>
                <a:cs typeface="Arial"/>
              </a:rPr>
              <a:t>Survey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sent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19,348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ACC</a:t>
            </a:r>
            <a:r>
              <a:rPr dirty="0" sz="2800" spc="-45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Members</a:t>
            </a:r>
            <a:endParaRPr sz="2800">
              <a:latin typeface="Arial"/>
              <a:cs typeface="Arial"/>
            </a:endParaRPr>
          </a:p>
          <a:p>
            <a:pPr lvl="1" marL="760095" indent="-290830">
              <a:lnSpc>
                <a:spcPct val="100000"/>
              </a:lnSpc>
              <a:spcBef>
                <a:spcPts val="1320"/>
              </a:spcBef>
              <a:buChar char="–"/>
              <a:tabLst>
                <a:tab pos="760730" algn="l"/>
              </a:tabLst>
            </a:pP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September-October</a:t>
            </a:r>
            <a:r>
              <a:rPr dirty="0" sz="2800" spc="-50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2019</a:t>
            </a:r>
            <a:endParaRPr sz="2800">
              <a:latin typeface="Arial"/>
              <a:cs typeface="Arial"/>
            </a:endParaRPr>
          </a:p>
          <a:p>
            <a:pPr lvl="1" marL="760095" indent="-290830">
              <a:lnSpc>
                <a:spcPct val="100000"/>
              </a:lnSpc>
              <a:spcBef>
                <a:spcPts val="1265"/>
              </a:spcBef>
              <a:buChar char="–"/>
              <a:tabLst>
                <a:tab pos="760730" algn="l"/>
                <a:tab pos="5502275" algn="l"/>
              </a:tabLst>
            </a:pP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14,325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cardiologists	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2,025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completed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0E1C6B"/>
                </a:solidFill>
                <a:latin typeface="Arial"/>
                <a:cs typeface="Arial"/>
              </a:rPr>
              <a:t>survey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Burnout </a:t>
            </a:r>
            <a:r>
              <a:rPr dirty="0" sz="2800" spc="20">
                <a:solidFill>
                  <a:srgbClr val="0E1C6B"/>
                </a:solidFill>
                <a:latin typeface="Arial"/>
                <a:cs typeface="Arial"/>
              </a:rPr>
              <a:t>assessed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by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Mini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Z</a:t>
            </a:r>
            <a:r>
              <a:rPr dirty="0" sz="2800" spc="-19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25">
                <a:solidFill>
                  <a:srgbClr val="0E1C6B"/>
                </a:solidFill>
                <a:latin typeface="Arial"/>
                <a:cs typeface="Arial"/>
              </a:rPr>
              <a:t>survey</a:t>
            </a:r>
            <a:endParaRPr sz="2800">
              <a:latin typeface="Arial"/>
              <a:cs typeface="Arial"/>
            </a:endParaRPr>
          </a:p>
          <a:p>
            <a:pPr lvl="1" marL="760095" indent="-290830">
              <a:lnSpc>
                <a:spcPct val="100000"/>
              </a:lnSpc>
              <a:spcBef>
                <a:spcPts val="1265"/>
              </a:spcBef>
              <a:buChar char="–"/>
              <a:tabLst>
                <a:tab pos="760730" algn="l"/>
              </a:tabLst>
            </a:pP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Also </a:t>
            </a:r>
            <a:r>
              <a:rPr dirty="0" sz="2800" spc="10">
                <a:solidFill>
                  <a:srgbClr val="0E1C6B"/>
                </a:solidFill>
                <a:latin typeface="Arial"/>
                <a:cs typeface="Arial"/>
              </a:rPr>
              <a:t>used </a:t>
            </a:r>
            <a:r>
              <a:rPr dirty="0" sz="2800" spc="-10">
                <a:solidFill>
                  <a:srgbClr val="0E1C6B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2015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ACC Professional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Life</a:t>
            </a:r>
            <a:r>
              <a:rPr dirty="0" sz="2800" spc="-310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Survey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Included </a:t>
            </a:r>
            <a:r>
              <a:rPr dirty="0" sz="2800" spc="20">
                <a:solidFill>
                  <a:srgbClr val="0E1C6B"/>
                </a:solidFill>
                <a:latin typeface="Arial"/>
                <a:cs typeface="Arial"/>
              </a:rPr>
              <a:t>novel </a:t>
            </a:r>
            <a:r>
              <a:rPr dirty="0" sz="2800">
                <a:solidFill>
                  <a:srgbClr val="0E1C6B"/>
                </a:solidFill>
                <a:latin typeface="Arial"/>
                <a:cs typeface="Arial"/>
              </a:rPr>
              <a:t>questions regarding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medical </a:t>
            </a:r>
            <a:r>
              <a:rPr dirty="0" sz="2800" spc="15">
                <a:solidFill>
                  <a:srgbClr val="0E1C6B"/>
                </a:solidFill>
                <a:latin typeface="Arial"/>
                <a:cs typeface="Arial"/>
              </a:rPr>
              <a:t>errors,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desire</a:t>
            </a:r>
            <a:r>
              <a:rPr dirty="0" sz="2800" spc="-23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0E1C6B"/>
                </a:solidFill>
                <a:latin typeface="Arial"/>
                <a:cs typeface="Arial"/>
              </a:rPr>
              <a:t>to  change</a:t>
            </a:r>
            <a:r>
              <a:rPr dirty="0" sz="2800" spc="-75">
                <a:solidFill>
                  <a:srgbClr val="0E1C6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E1C6B"/>
                </a:solidFill>
                <a:latin typeface="Arial"/>
                <a:cs typeface="Arial"/>
              </a:rPr>
              <a:t>jobs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3459" y="2857500"/>
            <a:ext cx="1024889" cy="58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0609" y="289941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685800" y="0"/>
                </a:moveTo>
                <a:lnTo>
                  <a:pt x="6858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685800" y="342900"/>
                </a:lnTo>
                <a:lnTo>
                  <a:pt x="685800" y="457200"/>
                </a:lnTo>
                <a:lnTo>
                  <a:pt x="914400" y="228600"/>
                </a:lnTo>
                <a:lnTo>
                  <a:pt x="685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80609" y="289941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114300"/>
                </a:moveTo>
                <a:lnTo>
                  <a:pt x="685800" y="114300"/>
                </a:lnTo>
                <a:lnTo>
                  <a:pt x="685800" y="0"/>
                </a:lnTo>
                <a:lnTo>
                  <a:pt x="914400" y="228600"/>
                </a:lnTo>
                <a:lnTo>
                  <a:pt x="685800" y="457200"/>
                </a:lnTo>
                <a:lnTo>
                  <a:pt x="6858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C0D3E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566" y="217170"/>
            <a:ext cx="721233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"/>
              <a:t>Mini-Z </a:t>
            </a:r>
            <a:r>
              <a:rPr dirty="0" spc="10"/>
              <a:t>Burnout</a:t>
            </a:r>
            <a:r>
              <a:rPr dirty="0" spc="-360"/>
              <a:t> </a:t>
            </a:r>
            <a:r>
              <a:rPr dirty="0" spc="10"/>
              <a:t>Questionnaire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95619" y="1304925"/>
          <a:ext cx="5911850" cy="4018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860"/>
                <a:gridCol w="1107440"/>
                <a:gridCol w="76835"/>
                <a:gridCol w="1224914"/>
                <a:gridCol w="120650"/>
                <a:gridCol w="854710"/>
                <a:gridCol w="153670"/>
                <a:gridCol w="984885"/>
                <a:gridCol w="198120"/>
              </a:tblGrid>
              <a:tr h="289560">
                <a:tc gridSpan="8"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 </a:t>
                      </a:r>
                      <a:r>
                        <a:rPr dirty="0" sz="10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 </a:t>
                      </a:r>
                      <a:r>
                        <a:rPr dirty="0" sz="10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workload</a:t>
                      </a:r>
                      <a:r>
                        <a:rPr dirty="0" sz="105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7029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Poor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Marginal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Satisfactory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Good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Optimal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9560">
                <a:tc gridSpan="9"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Sufficiency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documentation</a:t>
                      </a:r>
                      <a:r>
                        <a:rPr dirty="0" sz="10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014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Poor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Marginal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Satisfactory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Good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Optimal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544">
                <a:tc gridSpan="9"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degree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050" spc="-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0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team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works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efficiently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together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014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Poor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Marginal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Satisfactory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Good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Optimal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544">
                <a:tc gridSpan="9"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proficiency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EHR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5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123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Poor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Marginal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Satisfactory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Good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Optimal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59">
                <a:tc gridSpan="9"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 Which </a:t>
                      </a:r>
                      <a:r>
                        <a:rPr dirty="0" sz="10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best describes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atmosphere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05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area?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9293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50" spc="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50" spc="-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Calm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50" spc="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050" spc="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Busy,</a:t>
                      </a:r>
                      <a:r>
                        <a:rPr dirty="0" sz="1050" spc="3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but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reasonable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50" spc="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50" spc="-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Hectic,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chaotic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 gridSpan="9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amount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spend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 the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 record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(EHR)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0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029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Excessive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Moderately</a:t>
                      </a:r>
                      <a:r>
                        <a:rPr dirty="0" sz="1050" spc="10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High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Satisfactory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Modest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Minimal/None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6368" y="1301750"/>
          <a:ext cx="5799455" cy="524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8755"/>
                <a:gridCol w="827405"/>
                <a:gridCol w="930910"/>
                <a:gridCol w="930910"/>
                <a:gridCol w="1542414"/>
                <a:gridCol w="92710"/>
              </a:tblGrid>
              <a:tr h="292735">
                <a:tc gridSpan="5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Overall,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satisfied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50" spc="-1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92429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050" spc="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Disagree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Disagree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Neither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050" spc="6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14960">
                <a:tc gridSpan="5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0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feel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great deal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stress because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050" spc="-1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92366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050" spc="6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Disagree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Disagree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Neither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050" spc="6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14896">
                <a:tc gridSpan="5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professional </a:t>
                      </a:r>
                      <a:r>
                        <a:rPr dirty="0" sz="10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values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well </a:t>
                      </a:r>
                      <a:r>
                        <a:rPr dirty="0" sz="10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aligned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0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050" spc="-1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leaders.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92429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050" spc="6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Disagree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Disagree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Neither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050" spc="1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050" spc="65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622554">
                <a:tc gridSpan="5">
                  <a:txBody>
                    <a:bodyPr/>
                    <a:lstStyle/>
                    <a:p>
                      <a:pPr marL="101600" marR="333375">
                        <a:lnSpc>
                          <a:spcPct val="103899"/>
                        </a:lnSpc>
                        <a:spcBef>
                          <a:spcPts val="675"/>
                        </a:spcBef>
                      </a:pPr>
                      <a:r>
                        <a:rPr dirty="0" sz="13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dirty="0" sz="13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35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350" spc="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</a:t>
                      </a:r>
                      <a:r>
                        <a:rPr dirty="0" sz="13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r>
                        <a:rPr dirty="0" sz="135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“burnout,”</a:t>
                      </a:r>
                      <a:r>
                        <a:rPr dirty="0" sz="135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3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35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3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3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answers</a:t>
                      </a:r>
                      <a:r>
                        <a:rPr dirty="0" sz="1350" spc="-1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below.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91921">
                <a:tc gridSpan="5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350" spc="15" b="1">
                          <a:solidFill>
                            <a:srgbClr val="00386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350" spc="1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350" spc="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3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enjoy </a:t>
                      </a:r>
                      <a:r>
                        <a:rPr dirty="0" sz="1350" spc="-2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350" spc="3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work. </a:t>
                      </a:r>
                      <a:r>
                        <a:rPr dirty="0" sz="1350" spc="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3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350" spc="4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350" spc="-1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symptoms </a:t>
                      </a:r>
                      <a:r>
                        <a:rPr dirty="0" sz="1350" spc="10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spc="-19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burnout.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2143">
                <a:tc gridSpan="5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350" spc="1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b. </a:t>
                      </a:r>
                      <a:r>
                        <a:rPr dirty="0" sz="1350" spc="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2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am </a:t>
                      </a:r>
                      <a:r>
                        <a:rPr dirty="0" sz="1350" spc="2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stressed, </a:t>
                      </a:r>
                      <a:r>
                        <a:rPr dirty="0" sz="1350" spc="3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1350" spc="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1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don’t </a:t>
                      </a:r>
                      <a:r>
                        <a:rPr dirty="0" sz="1350" spc="2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feel </a:t>
                      </a:r>
                      <a:r>
                        <a:rPr dirty="0" sz="1350" spc="3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burned</a:t>
                      </a:r>
                      <a:r>
                        <a:rPr dirty="0" sz="1350" spc="-19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out.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F8F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603250">
                <a:tc gridSpan="5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c.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definitely</a:t>
                      </a:r>
                      <a:r>
                        <a:rPr dirty="0" sz="1350" spc="-18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4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burning</a:t>
                      </a:r>
                      <a:r>
                        <a:rPr dirty="0" sz="1350" spc="-14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13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50" spc="-8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35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r>
                        <a:rPr dirty="0" sz="135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burnout,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e.g., 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emotional</a:t>
                      </a:r>
                      <a:r>
                        <a:rPr dirty="0" sz="1350" spc="9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exhaustion.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54393">
                <a:tc gridSpan="5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d. </a:t>
                      </a:r>
                      <a:r>
                        <a:rPr dirty="0" sz="1350" spc="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350" spc="-7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r>
                        <a:rPr dirty="0" sz="135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burnout</a:t>
                      </a:r>
                      <a:r>
                        <a:rPr dirty="0" sz="1350" spc="-12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350" spc="-6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experiencing</a:t>
                      </a:r>
                      <a:r>
                        <a:rPr dirty="0" sz="1350" spc="-8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won’t</a:t>
                      </a:r>
                      <a:r>
                        <a:rPr dirty="0" sz="1350" spc="-6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go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350" spc="-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away.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F8F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54418">
                <a:tc gridSpan="5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e.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feel</a:t>
                      </a:r>
                      <a:r>
                        <a:rPr dirty="0" sz="1350" spc="-4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completely</a:t>
                      </a:r>
                      <a:r>
                        <a:rPr dirty="0" sz="1350" spc="4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burned</a:t>
                      </a:r>
                      <a:r>
                        <a:rPr dirty="0" sz="1350" spc="-8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out.</a:t>
                      </a:r>
                      <a:r>
                        <a:rPr dirty="0" sz="1350" spc="-4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3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35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350" spc="-6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4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350" spc="-6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350" spc="1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may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50" spc="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dirty="0" sz="1350" spc="2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 seek</a:t>
                      </a:r>
                      <a:r>
                        <a:rPr dirty="0" sz="1350" spc="-10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help.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2791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0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0010" y="3409950"/>
            <a:ext cx="5806440" cy="3139440"/>
          </a:xfrm>
          <a:custGeom>
            <a:avLst/>
            <a:gdLst/>
            <a:ahLst/>
            <a:cxnLst/>
            <a:rect l="l" t="t" r="r" b="b"/>
            <a:pathLst>
              <a:path w="5806440" h="3139440">
                <a:moveTo>
                  <a:pt x="0" y="3139440"/>
                </a:moveTo>
                <a:lnTo>
                  <a:pt x="5806440" y="3139440"/>
                </a:lnTo>
                <a:lnTo>
                  <a:pt x="5806440" y="0"/>
                </a:lnTo>
                <a:lnTo>
                  <a:pt x="0" y="0"/>
                </a:lnTo>
                <a:lnTo>
                  <a:pt x="0" y="3139440"/>
                </a:lnTo>
                <a:close/>
              </a:path>
            </a:pathLst>
          </a:custGeom>
          <a:ln w="127000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5921" y="467740"/>
            <a:ext cx="483235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/>
              <a:t>Burnout</a:t>
            </a:r>
            <a:r>
              <a:rPr dirty="0" spc="-180"/>
              <a:t> </a:t>
            </a:r>
            <a:r>
              <a:rPr dirty="0" spc="5"/>
              <a:t>Prevalence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3505200"/>
            <a:ext cx="1097280" cy="1181100"/>
          </a:xfrm>
          <a:custGeom>
            <a:avLst/>
            <a:gdLst/>
            <a:ahLst/>
            <a:cxnLst/>
            <a:rect l="l" t="t" r="r" b="b"/>
            <a:pathLst>
              <a:path w="1097280" h="1181100">
                <a:moveTo>
                  <a:pt x="0" y="1181100"/>
                </a:moveTo>
                <a:lnTo>
                  <a:pt x="1097280" y="1181100"/>
                </a:lnTo>
                <a:lnTo>
                  <a:pt x="109728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4850" y="1824989"/>
            <a:ext cx="0" cy="2865120"/>
          </a:xfrm>
          <a:custGeom>
            <a:avLst/>
            <a:gdLst/>
            <a:ahLst/>
            <a:cxnLst/>
            <a:rect l="l" t="t" r="r" b="b"/>
            <a:pathLst>
              <a:path w="0" h="2865120">
                <a:moveTo>
                  <a:pt x="0" y="2865120"/>
                </a:moveTo>
                <a:lnTo>
                  <a:pt x="0" y="0"/>
                </a:lnTo>
              </a:path>
            </a:pathLst>
          </a:custGeom>
          <a:ln w="95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4850" y="4690109"/>
            <a:ext cx="10485120" cy="0"/>
          </a:xfrm>
          <a:custGeom>
            <a:avLst/>
            <a:gdLst/>
            <a:ahLst/>
            <a:cxnLst/>
            <a:rect l="l" t="t" r="r" b="b"/>
            <a:pathLst>
              <a:path w="10485120" h="0">
                <a:moveTo>
                  <a:pt x="0" y="0"/>
                </a:moveTo>
                <a:lnTo>
                  <a:pt x="1048512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97151" y="3129597"/>
            <a:ext cx="73850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20</a:t>
            </a: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7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850" y="1620084"/>
            <a:ext cx="370205" cy="317246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45%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40%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35%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20%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15%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10%</a:t>
            </a:r>
            <a:endParaRPr sz="1350">
              <a:latin typeface="Franklin Gothic Book"/>
              <a:cs typeface="Franklin Gothic Book"/>
            </a:endParaRPr>
          </a:p>
          <a:p>
            <a:pPr algn="r" marR="7620">
              <a:lnSpc>
                <a:spcPct val="100000"/>
              </a:lnSpc>
              <a:spcBef>
                <a:spcPts val="6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5%</a:t>
            </a:r>
            <a:endParaRPr sz="1350">
              <a:latin typeface="Franklin Gothic Book"/>
              <a:cs typeface="Franklin Gothic Book"/>
            </a:endParaRPr>
          </a:p>
          <a:p>
            <a:pPr algn="r" marR="7620">
              <a:lnSpc>
                <a:spcPct val="100000"/>
              </a:lnSpc>
              <a:spcBef>
                <a:spcPts val="6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6714" y="4896167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No</a:t>
            </a:r>
            <a:r>
              <a:rPr dirty="0" sz="1950" spc="-75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3204" y="4896167"/>
            <a:ext cx="125285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Stressed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0985" y="4896167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Burned</a:t>
            </a:r>
            <a:r>
              <a:rPr dirty="0" sz="1950" spc="-1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5921" y="467740"/>
            <a:ext cx="483108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>
                <a:solidFill>
                  <a:srgbClr val="00386B"/>
                </a:solidFill>
              </a:rPr>
              <a:t>Burnout</a:t>
            </a:r>
            <a:r>
              <a:rPr dirty="0" spc="-190">
                <a:solidFill>
                  <a:srgbClr val="00386B"/>
                </a:solidFill>
              </a:rPr>
              <a:t> </a:t>
            </a:r>
            <a:r>
              <a:rPr dirty="0" spc="5"/>
              <a:t>Prevalence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3505200"/>
            <a:ext cx="1097280" cy="1181100"/>
          </a:xfrm>
          <a:custGeom>
            <a:avLst/>
            <a:gdLst/>
            <a:ahLst/>
            <a:cxnLst/>
            <a:rect l="l" t="t" r="r" b="b"/>
            <a:pathLst>
              <a:path w="1097280" h="1181100">
                <a:moveTo>
                  <a:pt x="0" y="1181100"/>
                </a:moveTo>
                <a:lnTo>
                  <a:pt x="1097280" y="1181100"/>
                </a:lnTo>
                <a:lnTo>
                  <a:pt x="109728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94959" y="2179320"/>
            <a:ext cx="1097280" cy="2506980"/>
          </a:xfrm>
          <a:custGeom>
            <a:avLst/>
            <a:gdLst/>
            <a:ahLst/>
            <a:cxnLst/>
            <a:rect l="l" t="t" r="r" b="b"/>
            <a:pathLst>
              <a:path w="1097279" h="2506979">
                <a:moveTo>
                  <a:pt x="0" y="2506979"/>
                </a:moveTo>
                <a:lnTo>
                  <a:pt x="1097280" y="2506979"/>
                </a:lnTo>
                <a:lnTo>
                  <a:pt x="1097280" y="0"/>
                </a:lnTo>
                <a:lnTo>
                  <a:pt x="0" y="0"/>
                </a:lnTo>
                <a:lnTo>
                  <a:pt x="0" y="250697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4850" y="1824989"/>
            <a:ext cx="0" cy="2865120"/>
          </a:xfrm>
          <a:custGeom>
            <a:avLst/>
            <a:gdLst/>
            <a:ahLst/>
            <a:cxnLst/>
            <a:rect l="l" t="t" r="r" b="b"/>
            <a:pathLst>
              <a:path w="0" h="2865120">
                <a:moveTo>
                  <a:pt x="0" y="2865120"/>
                </a:moveTo>
                <a:lnTo>
                  <a:pt x="0" y="0"/>
                </a:lnTo>
              </a:path>
            </a:pathLst>
          </a:custGeom>
          <a:ln w="95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4850" y="4690109"/>
            <a:ext cx="10485120" cy="0"/>
          </a:xfrm>
          <a:custGeom>
            <a:avLst/>
            <a:gdLst/>
            <a:ahLst/>
            <a:cxnLst/>
            <a:rect l="l" t="t" r="r" b="b"/>
            <a:pathLst>
              <a:path w="10485120" h="0">
                <a:moveTo>
                  <a:pt x="0" y="0"/>
                </a:moveTo>
                <a:lnTo>
                  <a:pt x="1048512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97151" y="3129597"/>
            <a:ext cx="73850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20</a:t>
            </a:r>
            <a:r>
              <a:rPr dirty="0" sz="1950" spc="-5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7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350" y="1801812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43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850" y="1620084"/>
            <a:ext cx="370205" cy="317246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2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45%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40%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35%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20%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15%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10%</a:t>
            </a:r>
            <a:endParaRPr sz="1350">
              <a:latin typeface="Franklin Gothic Book"/>
              <a:cs typeface="Franklin Gothic Book"/>
            </a:endParaRPr>
          </a:p>
          <a:p>
            <a:pPr algn="r" marR="7620">
              <a:lnSpc>
                <a:spcPct val="100000"/>
              </a:lnSpc>
              <a:spcBef>
                <a:spcPts val="63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5%</a:t>
            </a:r>
            <a:endParaRPr sz="1350">
              <a:latin typeface="Franklin Gothic Book"/>
              <a:cs typeface="Franklin Gothic Book"/>
            </a:endParaRPr>
          </a:p>
          <a:p>
            <a:pPr algn="r" marR="7620">
              <a:lnSpc>
                <a:spcPct val="100000"/>
              </a:lnSpc>
              <a:spcBef>
                <a:spcPts val="63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4169" y="4896167"/>
            <a:ext cx="159385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No</a:t>
            </a:r>
            <a:r>
              <a:rPr dirty="0" sz="1950" spc="-65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3204" y="4896167"/>
            <a:ext cx="125285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Stressed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50985" y="4896167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Burned</a:t>
            </a:r>
            <a:r>
              <a:rPr dirty="0" sz="1950" spc="-1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2121" y="253746"/>
            <a:ext cx="4829810" cy="6388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>
                <a:solidFill>
                  <a:srgbClr val="00386B"/>
                </a:solidFill>
              </a:rPr>
              <a:t>Burnout</a:t>
            </a:r>
            <a:r>
              <a:rPr dirty="0" spc="-150">
                <a:solidFill>
                  <a:srgbClr val="00386B"/>
                </a:solidFill>
              </a:rPr>
              <a:t> </a:t>
            </a:r>
            <a:r>
              <a:rPr dirty="0"/>
              <a:t>Prevalence</a:t>
            </a:r>
          </a:p>
        </p:txBody>
      </p:sp>
      <p:sp>
        <p:nvSpPr>
          <p:cNvPr id="3" name="object 3"/>
          <p:cNvSpPr/>
          <p:nvPr/>
        </p:nvSpPr>
        <p:spPr>
          <a:xfrm>
            <a:off x="1950720" y="3383279"/>
            <a:ext cx="1127760" cy="1295400"/>
          </a:xfrm>
          <a:custGeom>
            <a:avLst/>
            <a:gdLst/>
            <a:ahLst/>
            <a:cxnLst/>
            <a:rect l="l" t="t" r="r" b="b"/>
            <a:pathLst>
              <a:path w="1127760" h="1295400">
                <a:moveTo>
                  <a:pt x="0" y="1295400"/>
                </a:moveTo>
                <a:lnTo>
                  <a:pt x="1127759" y="1295400"/>
                </a:lnTo>
                <a:lnTo>
                  <a:pt x="1127759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39740" y="1927860"/>
            <a:ext cx="1127760" cy="2750820"/>
          </a:xfrm>
          <a:custGeom>
            <a:avLst/>
            <a:gdLst/>
            <a:ahLst/>
            <a:cxnLst/>
            <a:rect l="l" t="t" r="r" b="b"/>
            <a:pathLst>
              <a:path w="1127759" h="2750820">
                <a:moveTo>
                  <a:pt x="0" y="2750820"/>
                </a:moveTo>
                <a:lnTo>
                  <a:pt x="1127760" y="2750820"/>
                </a:lnTo>
                <a:lnTo>
                  <a:pt x="1127760" y="0"/>
                </a:lnTo>
                <a:lnTo>
                  <a:pt x="0" y="0"/>
                </a:lnTo>
                <a:lnTo>
                  <a:pt x="0" y="27508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28759" y="2461260"/>
            <a:ext cx="1127760" cy="2217420"/>
          </a:xfrm>
          <a:custGeom>
            <a:avLst/>
            <a:gdLst/>
            <a:ahLst/>
            <a:cxnLst/>
            <a:rect l="l" t="t" r="r" b="b"/>
            <a:pathLst>
              <a:path w="1127759" h="2217420">
                <a:moveTo>
                  <a:pt x="0" y="2217420"/>
                </a:moveTo>
                <a:lnTo>
                  <a:pt x="1127759" y="2217420"/>
                </a:lnTo>
                <a:lnTo>
                  <a:pt x="1127759" y="0"/>
                </a:lnTo>
                <a:lnTo>
                  <a:pt x="0" y="0"/>
                </a:lnTo>
                <a:lnTo>
                  <a:pt x="0" y="22174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0090" y="1543050"/>
            <a:ext cx="0" cy="3139440"/>
          </a:xfrm>
          <a:custGeom>
            <a:avLst/>
            <a:gdLst/>
            <a:ahLst/>
            <a:cxnLst/>
            <a:rect l="l" t="t" r="r" b="b"/>
            <a:pathLst>
              <a:path w="0" h="3139440">
                <a:moveTo>
                  <a:pt x="0" y="3139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E1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090" y="4682490"/>
            <a:ext cx="10767060" cy="0"/>
          </a:xfrm>
          <a:custGeom>
            <a:avLst/>
            <a:gdLst/>
            <a:ahLst/>
            <a:cxnLst/>
            <a:rect l="l" t="t" r="r" b="b"/>
            <a:pathLst>
              <a:path w="10767060" h="0">
                <a:moveTo>
                  <a:pt x="0" y="0"/>
                </a:moveTo>
                <a:lnTo>
                  <a:pt x="10767060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60016" y="3008947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20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7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2084" y="1552638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43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4406" y="2086292"/>
            <a:ext cx="7372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35</a:t>
            </a:r>
            <a:r>
              <a:rPr dirty="0" sz="1950" spc="-10" b="1">
                <a:solidFill>
                  <a:srgbClr val="0E1C6B"/>
                </a:solidFill>
                <a:latin typeface="Arial"/>
                <a:cs typeface="Arial"/>
              </a:rPr>
              <a:t>.</a:t>
            </a:r>
            <a:r>
              <a:rPr dirty="0" sz="1950" spc="50" b="1">
                <a:solidFill>
                  <a:srgbClr val="0E1C6B"/>
                </a:solidFill>
                <a:latin typeface="Arial"/>
                <a:cs typeface="Arial"/>
              </a:rPr>
              <a:t>4</a:t>
            </a:r>
            <a:r>
              <a:rPr dirty="0" sz="1950" spc="25" b="1">
                <a:solidFill>
                  <a:srgbClr val="0E1C6B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090" y="1308039"/>
            <a:ext cx="369570" cy="3478529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50%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45%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40%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30%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20%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15%</a:t>
            </a:r>
            <a:endParaRPr sz="135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855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10%</a:t>
            </a:r>
            <a:endParaRPr sz="1350">
              <a:latin typeface="Franklin Gothic Book"/>
              <a:cs typeface="Franklin Gothic Book"/>
            </a:endParaRPr>
          </a:p>
          <a:p>
            <a:pPr algn="r" marR="6350">
              <a:lnSpc>
                <a:spcPct val="100000"/>
              </a:lnSpc>
              <a:spcBef>
                <a:spcPts val="850"/>
              </a:spcBef>
            </a:pPr>
            <a:r>
              <a:rPr dirty="0" sz="1350" spc="50">
                <a:solidFill>
                  <a:srgbClr val="0E1C6B"/>
                </a:solidFill>
                <a:latin typeface="Franklin Gothic Book"/>
                <a:cs typeface="Franklin Gothic Book"/>
              </a:rPr>
              <a:t>5%</a:t>
            </a:r>
            <a:endParaRPr sz="1350">
              <a:latin typeface="Franklin Gothic Book"/>
              <a:cs typeface="Franklin Gothic Book"/>
            </a:endParaRPr>
          </a:p>
          <a:p>
            <a:pPr algn="r" marR="6350">
              <a:lnSpc>
                <a:spcPct val="100000"/>
              </a:lnSpc>
              <a:spcBef>
                <a:spcPts val="850"/>
              </a:spcBef>
            </a:pPr>
            <a:r>
              <a:rPr dirty="0" sz="1350" spc="45">
                <a:solidFill>
                  <a:srgbClr val="0E1C6B"/>
                </a:solidFill>
                <a:latin typeface="Franklin Gothic Book"/>
                <a:cs typeface="Franklin Gothic Book"/>
              </a:rPr>
              <a:t>0%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9326" y="4890071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35">
                <a:solidFill>
                  <a:srgbClr val="0E1C6B"/>
                </a:solidFill>
                <a:latin typeface="Arial Black"/>
                <a:cs typeface="Arial Black"/>
              </a:rPr>
              <a:t>No</a:t>
            </a:r>
            <a:r>
              <a:rPr dirty="0" sz="1950" spc="-75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30">
                <a:solidFill>
                  <a:srgbClr val="0E1C6B"/>
                </a:solidFill>
                <a:latin typeface="Arial Black"/>
                <a:cs typeface="Arial Black"/>
              </a:rPr>
              <a:t>Burnout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81065" y="4890071"/>
            <a:ext cx="12522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S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tr</a:t>
            </a:r>
            <a:r>
              <a:rPr dirty="0" sz="1950" spc="20">
                <a:solidFill>
                  <a:srgbClr val="0E1C6B"/>
                </a:solidFill>
                <a:latin typeface="Arial Black"/>
                <a:cs typeface="Arial Black"/>
              </a:rPr>
              <a:t>e</a:t>
            </a:r>
            <a:r>
              <a:rPr dirty="0" sz="1950">
                <a:solidFill>
                  <a:srgbClr val="0E1C6B"/>
                </a:solidFill>
                <a:latin typeface="Arial Black"/>
                <a:cs typeface="Arial Black"/>
              </a:rPr>
              <a:t>s</a:t>
            </a:r>
            <a:r>
              <a:rPr dirty="0" sz="1950" spc="60">
                <a:solidFill>
                  <a:srgbClr val="0E1C6B"/>
                </a:solidFill>
                <a:latin typeface="Arial Black"/>
                <a:cs typeface="Arial Black"/>
              </a:rPr>
              <a:t>s</a:t>
            </a:r>
            <a:r>
              <a:rPr dirty="0" sz="1950" spc="20">
                <a:solidFill>
                  <a:srgbClr val="0E1C6B"/>
                </a:solidFill>
                <a:latin typeface="Arial Black"/>
                <a:cs typeface="Arial Black"/>
              </a:rPr>
              <a:t>ed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3589" y="4890071"/>
            <a:ext cx="15919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Burned</a:t>
            </a:r>
            <a:r>
              <a:rPr dirty="0" sz="1950" spc="-10">
                <a:solidFill>
                  <a:srgbClr val="0E1C6B"/>
                </a:solidFill>
                <a:latin typeface="Arial Black"/>
                <a:cs typeface="Arial Black"/>
              </a:rPr>
              <a:t> </a:t>
            </a:r>
            <a:r>
              <a:rPr dirty="0" sz="1950" spc="25">
                <a:solidFill>
                  <a:srgbClr val="0E1C6B"/>
                </a:solidFill>
                <a:latin typeface="Arial Black"/>
                <a:cs typeface="Arial Black"/>
              </a:rPr>
              <a:t>Out</a:t>
            </a:r>
            <a:endParaRPr sz="1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1C6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Autumn Niggles</dc:creator>
  <dc:title>[ Insert Title Here ]</dc:title>
  <dcterms:created xsi:type="dcterms:W3CDTF">2020-03-29T01:49:49Z</dcterms:created>
  <dcterms:modified xsi:type="dcterms:W3CDTF">2020-03-29T01:49:49Z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2020-03-29T00:00:00Z</vt:filetime>
  </property>
</Properties>
</file>