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sldIdLst>
    <p:sldId id="264" r:id="rId6"/>
    <p:sldId id="262" r:id="rId7"/>
    <p:sldId id="263" r:id="rId8"/>
    <p:sldId id="271" r:id="rId9"/>
    <p:sldId id="274" r:id="rId10"/>
    <p:sldId id="275" r:id="rId11"/>
    <p:sldId id="277" r:id="rId12"/>
    <p:sldId id="280" r:id="rId13"/>
    <p:sldId id="283" r:id="rId14"/>
    <p:sldId id="282" r:id="rId15"/>
    <p:sldId id="285" r:id="rId16"/>
    <p:sldId id="287" r:id="rId1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 TITLE" id="{AA668F15-E44A-8B40-A5CE-54C7DB8833A1}">
          <p14:sldIdLst>
            <p14:sldId id="264"/>
          </p14:sldIdLst>
        </p14:section>
        <p14:section name="CONFLICT DECLARATION" id="{CA62B51E-78C5-DC4D-8992-EF6A40D76236}">
          <p14:sldIdLst>
            <p14:sldId id="262"/>
          </p14:sldIdLst>
        </p14:section>
        <p14:section name="YOUR PRESENTATION SLIDES" id="{1A173C2C-976D-D44A-8E24-96D66C293D6F}">
          <p14:sldIdLst>
            <p14:sldId id="263"/>
            <p14:sldId id="271"/>
            <p14:sldId id="274"/>
            <p14:sldId id="275"/>
            <p14:sldId id="277"/>
            <p14:sldId id="280"/>
            <p14:sldId id="283"/>
            <p14:sldId id="282"/>
            <p14:sldId id="285"/>
            <p14:sldId id="28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3C3B"/>
    <a:srgbClr val="50535A"/>
    <a:srgbClr val="61207A"/>
    <a:srgbClr val="4017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18"/>
    <p:restoredTop sz="94422"/>
  </p:normalViewPr>
  <p:slideViewPr>
    <p:cSldViewPr snapToGrid="0" snapToObjects="1">
      <p:cViewPr>
        <p:scale>
          <a:sx n="72" d="100"/>
          <a:sy n="72" d="100"/>
        </p:scale>
        <p:origin x="-1164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 i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59985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4678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1140921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9811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re vertical et tex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F1558736-B078-0A4D-8F6F-2A04BDD6E4A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596467" y="2472494"/>
            <a:ext cx="1951065" cy="81986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AAE6ACF4-CBC6-FF49-AA31-30A12B7DEA4B}"/>
              </a:ext>
            </a:extLst>
          </p:cNvPr>
          <p:cNvSpPr txBox="1"/>
          <p:nvPr userDrawn="1"/>
        </p:nvSpPr>
        <p:spPr>
          <a:xfrm>
            <a:off x="2895599" y="3676765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0" i="0" spc="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PCRonline.com</a:t>
            </a:r>
            <a:endParaRPr lang="fr-FR" sz="2800" b="0" i="0" spc="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25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CC7ABB4-DF30-EA4D-A358-1C967BE8F6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183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614A321C-464B-F04E-ACB1-968CF9DF93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568"/>
            <a:ext cx="6858000" cy="165523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259335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68ABE44-2264-8D43-806A-11FA877A9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918C731-361E-2346-881F-97B6F06EB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755083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C7A5C9F-5896-CD44-9E33-97F2A76A4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6773B36-DC7F-744D-B44C-9B6687075A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6684"/>
            <a:ext cx="3867150" cy="434974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D3651B05-0DDA-3D4E-AA25-FF94F1E7D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6684"/>
            <a:ext cx="3867150" cy="434974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636749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FC04DC2F-D648-E24E-A2FB-39AC3DB19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9" y="1680634"/>
            <a:ext cx="3868737" cy="825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A480F625-6B94-8949-8818-BD725BD958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9" y="2506133"/>
            <a:ext cx="3868737" cy="36830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75967EB3-1471-4348-88DD-D800A58C73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0634"/>
            <a:ext cx="3887788" cy="825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6A6A1730-1E09-8A40-8C56-80ED65FFF0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6133"/>
            <a:ext cx="3887788" cy="36830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xmlns="" id="{99042D92-635A-574E-9B49-0CF713F7592A}"/>
              </a:ext>
            </a:extLst>
          </p:cNvPr>
          <p:cNvSpPr txBox="1">
            <a:spLocks/>
          </p:cNvSpPr>
          <p:nvPr userDrawn="1"/>
        </p:nvSpPr>
        <p:spPr>
          <a:xfrm>
            <a:off x="1030433" y="166261"/>
            <a:ext cx="7886700" cy="812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81993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3F96FA5-E413-6F42-89C2-1C686D449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841305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itre 1">
            <a:extLst>
              <a:ext uri="{FF2B5EF4-FFF2-40B4-BE49-F238E27FC236}">
                <a16:creationId xmlns:a16="http://schemas.microsoft.com/office/drawing/2014/main" xmlns="" id="{8A0AEBAC-8B81-3244-9D3D-11496565F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04EEB2DB-5685-2941-942B-3696E34FB15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3553689" y="1252330"/>
            <a:ext cx="2036621" cy="94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926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72" r:id="rId4"/>
  </p:sldLayoutIdLst>
  <p:txStyles>
    <p:titleStyle>
      <a:lvl1pPr algn="ctr" defTabSz="342892" rtl="0" eaLnBrk="1" latinLnBrk="0" hangingPunct="1">
        <a:spcBef>
          <a:spcPct val="0"/>
        </a:spcBef>
        <a:buNone/>
        <a:defRPr sz="3300" b="0" i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342892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342892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342892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342892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342892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F9D200B2-5008-C743-9748-58D9CF99F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0433" y="166261"/>
            <a:ext cx="7886700" cy="812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180ADB5E-EC92-0E4B-A807-D2A96D9AD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49" y="1475703"/>
            <a:ext cx="8288483" cy="4746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CC5769A6-E76D-D341-8109-9E237DBDA328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rcRect/>
          <a:stretch/>
        </p:blipFill>
        <p:spPr>
          <a:xfrm>
            <a:off x="226868" y="215956"/>
            <a:ext cx="1377874" cy="638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901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bg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2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2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2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2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2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B0DDE8E-9652-4944-BEFC-05453FF0F8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74149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T</a:t>
            </a:r>
            <a:r>
              <a:rPr lang="en-GB" cap="small" dirty="0" smtClean="0"/>
              <a:t>he </a:t>
            </a:r>
            <a:r>
              <a:rPr lang="en-GB" cap="small" dirty="0"/>
              <a:t>European </a:t>
            </a:r>
            <a:r>
              <a:rPr lang="en-GB" cap="small" dirty="0" smtClean="0"/>
              <a:t>Bifurcation Club </a:t>
            </a:r>
            <a:r>
              <a:rPr lang="en-GB" cap="small" dirty="0"/>
              <a:t>Left </a:t>
            </a:r>
            <a:r>
              <a:rPr lang="en-GB" cap="small" dirty="0" smtClean="0"/>
              <a:t>Main Coronary </a:t>
            </a:r>
            <a:r>
              <a:rPr lang="en-GB" cap="small" dirty="0"/>
              <a:t>Stent </a:t>
            </a:r>
            <a:r>
              <a:rPr lang="en-GB" cap="small" dirty="0" smtClean="0"/>
              <a:t>study - a </a:t>
            </a:r>
            <a:r>
              <a:rPr lang="en-GB" cap="small" dirty="0"/>
              <a:t>randomised comparison of stepwise provisional versus systematic dual stenting </a:t>
            </a:r>
            <a:r>
              <a:rPr lang="en-GB" cap="small" dirty="0" smtClean="0"/>
              <a:t>strategies  </a:t>
            </a:r>
            <a:r>
              <a:rPr lang="en-GB" cap="small" dirty="0"/>
              <a:t>(EBC MAIN)</a:t>
            </a:r>
            <a:r>
              <a:rPr lang="en-GB" dirty="0"/>
              <a:t/>
            </a:r>
            <a:br>
              <a:rPr lang="en-GB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F26CE40-8ED4-7F4E-B1F6-F289837D0F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751452"/>
            <a:ext cx="6400800" cy="1354015"/>
          </a:xfrm>
        </p:spPr>
        <p:txBody>
          <a:bodyPr/>
          <a:lstStyle/>
          <a:p>
            <a:r>
              <a:rPr lang="fr-FR" sz="2000" dirty="0" smtClean="0">
                <a:solidFill>
                  <a:schemeClr val="bg1"/>
                </a:solidFill>
              </a:rPr>
              <a:t>David </a:t>
            </a:r>
            <a:r>
              <a:rPr lang="fr-FR" sz="2000" dirty="0" err="1" smtClean="0">
                <a:solidFill>
                  <a:schemeClr val="bg1"/>
                </a:solidFill>
              </a:rPr>
              <a:t>Hildick</a:t>
            </a:r>
            <a:r>
              <a:rPr lang="fr-FR" sz="2000" dirty="0" smtClean="0">
                <a:solidFill>
                  <a:schemeClr val="bg1"/>
                </a:solidFill>
              </a:rPr>
              <a:t>-Smith </a:t>
            </a:r>
          </a:p>
          <a:p>
            <a:r>
              <a:rPr lang="fr-FR" sz="2000" dirty="0" smtClean="0"/>
              <a:t>On </a:t>
            </a:r>
            <a:r>
              <a:rPr lang="fr-FR" sz="2000" dirty="0" err="1" smtClean="0"/>
              <a:t>behalf</a:t>
            </a:r>
            <a:r>
              <a:rPr lang="fr-FR" sz="2000" dirty="0" smtClean="0"/>
              <a:t> of the EBC MAIN </a:t>
            </a:r>
            <a:r>
              <a:rPr lang="fr-FR" sz="2000" dirty="0" err="1" smtClean="0"/>
              <a:t>Investigators</a:t>
            </a:r>
            <a:r>
              <a:rPr lang="fr-FR" sz="2000" dirty="0" smtClean="0"/>
              <a:t> and </a:t>
            </a:r>
          </a:p>
          <a:p>
            <a:r>
              <a:rPr lang="fr-FR" sz="2000" dirty="0" smtClean="0"/>
              <a:t>the </a:t>
            </a:r>
            <a:r>
              <a:rPr lang="fr-FR" sz="2000" dirty="0" err="1" smtClean="0"/>
              <a:t>European</a:t>
            </a:r>
            <a:r>
              <a:rPr lang="fr-FR" sz="2000" dirty="0" smtClean="0"/>
              <a:t> Bifurcation Club</a:t>
            </a:r>
            <a:endParaRPr lang="fr-FR" sz="20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369" y="6274008"/>
            <a:ext cx="650631" cy="513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843" y="6274008"/>
            <a:ext cx="679738" cy="513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1" descr="sign_mail_CERIC_valeri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8" t="16192" r="66774" b="10123"/>
          <a:stretch/>
        </p:blipFill>
        <p:spPr bwMode="auto">
          <a:xfrm>
            <a:off x="6682154" y="6316483"/>
            <a:ext cx="704301" cy="428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05915" y="6295092"/>
            <a:ext cx="895350" cy="47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83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Procedural flow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5102529"/>
              </p:ext>
            </p:extLst>
          </p:nvPr>
        </p:nvGraphicFramePr>
        <p:xfrm>
          <a:off x="452804" y="1719824"/>
          <a:ext cx="8288337" cy="4079240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2536581"/>
                <a:gridCol w="2988977"/>
                <a:gridCol w="2762779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u="sng" dirty="0" smtClean="0"/>
                        <a:t>Stepwise provisional (n=230)</a:t>
                      </a:r>
                      <a:endParaRPr lang="en-GB" u="sng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u="sng" dirty="0" smtClean="0"/>
                        <a:t>Systematic dual (n=237)</a:t>
                      </a:r>
                      <a:endParaRPr lang="en-GB" u="sng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Main vessel preparation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199 (88%)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204 (88%)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Side vessel preparation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112 (49%)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190 (83%)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Stent to main vessel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226 (99%)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229 (99%)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    POT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194 (85%)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199 (87%)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    Kissing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202 (89%)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Stent to side vessel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51 (22%)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217 (94%)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    Kissing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51 (22%)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217 (94%)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baseline="0" dirty="0" smtClean="0"/>
                        <a:t>    Final POT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184 (81%)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192 (84%)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Oval 1"/>
          <p:cNvSpPr/>
          <p:nvPr/>
        </p:nvSpPr>
        <p:spPr>
          <a:xfrm>
            <a:off x="3657600" y="4123592"/>
            <a:ext cx="1521069" cy="650631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53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Primary Endpoint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3291597"/>
              </p:ext>
            </p:extLst>
          </p:nvPr>
        </p:nvGraphicFramePr>
        <p:xfrm>
          <a:off x="452804" y="1719824"/>
          <a:ext cx="8288337" cy="4348480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3020158"/>
                <a:gridCol w="2154115"/>
                <a:gridCol w="1617785"/>
                <a:gridCol w="1496279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u="sng" dirty="0" smtClean="0"/>
                        <a:t>Stepwise provisional (n=230)</a:t>
                      </a:r>
                      <a:endParaRPr lang="en-GB" u="sng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u="sng" dirty="0" smtClean="0"/>
                        <a:t>Systematic dual (n=237)</a:t>
                      </a:r>
                      <a:endParaRPr lang="en-GB" u="sng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u="sng" baseline="0" dirty="0" smtClean="0"/>
                        <a:t>Hazard ratio</a:t>
                      </a:r>
                      <a:endParaRPr lang="en-GB" u="sng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Primary</a:t>
                      </a:r>
                      <a:r>
                        <a:rPr lang="en-GB" dirty="0" smtClean="0"/>
                        <a:t> </a:t>
                      </a:r>
                      <a:r>
                        <a:rPr lang="en-GB" b="1" dirty="0" smtClean="0"/>
                        <a:t>Endpoint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Death, MI,</a:t>
                      </a:r>
                      <a:r>
                        <a:rPr lang="en-GB" baseline="0" dirty="0" smtClean="0"/>
                        <a:t> TLR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34 (14.7%)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 (17.7%)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0.8 (0.5-1.3)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8219870"/>
              </p:ext>
            </p:extLst>
          </p:nvPr>
        </p:nvGraphicFramePr>
        <p:xfrm>
          <a:off x="452804" y="1719824"/>
          <a:ext cx="8288337" cy="4348480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3020158"/>
                <a:gridCol w="2154115"/>
                <a:gridCol w="1617785"/>
                <a:gridCol w="1496279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u="sng" dirty="0" smtClean="0"/>
                        <a:t>Stepwise provisional (n=230)</a:t>
                      </a:r>
                      <a:endParaRPr lang="en-GB" u="sng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u="sng" dirty="0" smtClean="0"/>
                        <a:t>Systematic dual (n=237)</a:t>
                      </a:r>
                      <a:endParaRPr lang="en-GB" u="sng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u="sng" baseline="0" dirty="0" smtClean="0"/>
                        <a:t>Hazard ratio</a:t>
                      </a:r>
                      <a:endParaRPr lang="en-GB" u="sng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Primary</a:t>
                      </a:r>
                      <a:r>
                        <a:rPr lang="en-GB" dirty="0" smtClean="0"/>
                        <a:t> </a:t>
                      </a:r>
                      <a:r>
                        <a:rPr lang="en-GB" b="1" dirty="0" smtClean="0"/>
                        <a:t>Endpoint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Death, MI,</a:t>
                      </a:r>
                      <a:r>
                        <a:rPr lang="en-GB" baseline="0" dirty="0" smtClean="0"/>
                        <a:t> TLR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34 (14.7%)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 (17.7%)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0.8 (0.5-1.3)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Secondary</a:t>
                      </a:r>
                      <a:r>
                        <a:rPr lang="en-GB" b="1" baseline="0" dirty="0" smtClean="0"/>
                        <a:t> Endpoints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Death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 (3.0%)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 (4.2%)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0.7 (0.3-1.9)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MI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23 (10.0%)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24 (10.1%)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0.9 (0.5-1.7)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Target lesion </a:t>
                      </a:r>
                      <a:r>
                        <a:rPr lang="en-GB" dirty="0" err="1" smtClean="0"/>
                        <a:t>revascn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 (6.1%)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22 (9.3%)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0.6 (0.3-1.2)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Stent thrombosis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 (1.7%)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 (1.3%)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0.9 (0.4-1.9)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2945423" y="4914900"/>
            <a:ext cx="6066692" cy="474785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29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Stent treatment of true bifurcation left main stem coronary disease had generally good outcomes</a:t>
            </a:r>
          </a:p>
          <a:p>
            <a:r>
              <a:rPr lang="en-GB" dirty="0" smtClean="0"/>
              <a:t>Numerically fewer serious adverse events with stepwise provisional approach</a:t>
            </a:r>
          </a:p>
          <a:p>
            <a:r>
              <a:rPr lang="en-GB" dirty="0" smtClean="0"/>
              <a:t>Procedure time, X-ray dose and consumables were less</a:t>
            </a:r>
          </a:p>
          <a:p>
            <a:r>
              <a:rPr lang="en-GB" dirty="0" smtClean="0"/>
              <a:t>Only one-fifth of patients in provisional group required second stent</a:t>
            </a:r>
          </a:p>
          <a:p>
            <a:r>
              <a:rPr lang="en-GB" dirty="0" smtClean="0"/>
              <a:t>It </a:t>
            </a:r>
            <a:r>
              <a:rPr lang="en-GB" dirty="0"/>
              <a:t>is not necessary to “prejudge the issue” and start with a non-provisional two-stent approach</a:t>
            </a:r>
          </a:p>
          <a:p>
            <a:r>
              <a:rPr lang="en-GB" dirty="0" smtClean="0"/>
              <a:t>Patients are treated equally well with a stepwise layered provisional approach, starting with a single stent, as with a more complex dual stent implant</a:t>
            </a:r>
          </a:p>
          <a:p>
            <a:r>
              <a:rPr lang="en-GB" dirty="0" smtClean="0"/>
              <a:t>The stepwise provisional strategy should remain the approach of choice for the majority of left main bifurcation interventions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087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xmlns="" id="{8FB8D9C1-2100-7043-9065-F25A9DA3E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Potential</a:t>
            </a:r>
            <a:r>
              <a:rPr lang="fr-FR" dirty="0"/>
              <a:t> </a:t>
            </a:r>
            <a:r>
              <a:rPr lang="fr-FR" dirty="0" err="1"/>
              <a:t>conflict</a:t>
            </a:r>
            <a:r>
              <a:rPr lang="fr-FR" dirty="0"/>
              <a:t> of </a:t>
            </a:r>
            <a:r>
              <a:rPr lang="fr-FR" dirty="0" err="1"/>
              <a:t>interest</a:t>
            </a:r>
            <a:endParaRPr lang="fr-FR" dirty="0"/>
          </a:p>
        </p:txBody>
      </p:sp>
      <p:sp>
        <p:nvSpPr>
          <p:cNvPr id="4" name="Espace réservé du contenu 4">
            <a:extLst>
              <a:ext uri="{FF2B5EF4-FFF2-40B4-BE49-F238E27FC236}">
                <a16:creationId xmlns:a16="http://schemas.microsoft.com/office/drawing/2014/main" xmlns="" id="{532E27B9-8E87-D34A-83CB-8161300F12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28649" y="1475703"/>
            <a:ext cx="8288483" cy="364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812800" indent="-812800">
              <a:spcBef>
                <a:spcPct val="20000"/>
              </a:spcBef>
              <a:buClr>
                <a:srgbClr val="7D177A"/>
              </a:buClr>
              <a:buNone/>
            </a:pPr>
            <a:r>
              <a:rPr lang="en-US" sz="2000" dirty="0"/>
              <a:t>Speaker's name: </a:t>
            </a:r>
            <a:r>
              <a:rPr lang="en-US" sz="2000" dirty="0" smtClean="0"/>
              <a:t>D </a:t>
            </a:r>
            <a:r>
              <a:rPr lang="en-US" sz="2000" dirty="0" err="1" smtClean="0"/>
              <a:t>Hildick</a:t>
            </a:r>
            <a:r>
              <a:rPr lang="en-US" sz="2000" dirty="0" smtClean="0"/>
              <a:t>-Smith</a:t>
            </a:r>
            <a:endParaRPr lang="en-US" sz="2000" dirty="0"/>
          </a:p>
          <a:p>
            <a:pPr marL="812800" indent="-812800">
              <a:spcBef>
                <a:spcPct val="20000"/>
              </a:spcBef>
              <a:buClr>
                <a:srgbClr val="7D177A"/>
              </a:buClr>
              <a:buNone/>
            </a:pPr>
            <a:endParaRPr lang="en-US" sz="1600" dirty="0"/>
          </a:p>
          <a:p>
            <a:pPr marL="263525" indent="-263525">
              <a:buFont typeface="Wingdings" charset="2"/>
              <a:buChar char="q"/>
            </a:pPr>
            <a:r>
              <a:rPr lang="en-GB" sz="2000" dirty="0" smtClean="0"/>
              <a:t>Study funded from Medtronic</a:t>
            </a:r>
          </a:p>
          <a:p>
            <a:pPr marL="263525" indent="-263525">
              <a:buFont typeface="Wingdings" charset="2"/>
              <a:buChar char="q"/>
            </a:pPr>
            <a:r>
              <a:rPr lang="en-GB" sz="2000" dirty="0" smtClean="0">
                <a:sym typeface="Monotype Sorts" charset="0"/>
              </a:rPr>
              <a:t>Proctor/Advisory/Lectures: Abbott, Boston, Medtronic, Terumo</a:t>
            </a:r>
            <a:endParaRPr lang="en-US" sz="2000" dirty="0">
              <a:sym typeface="Monotype Sorts" charset="0"/>
            </a:endParaRPr>
          </a:p>
          <a:p>
            <a:pPr marL="449263">
              <a:lnSpc>
                <a:spcPts val="1600"/>
              </a:lnSpc>
              <a:spcBef>
                <a:spcPts val="300"/>
              </a:spcBef>
              <a:buClr>
                <a:srgbClr val="7D177A"/>
              </a:buClr>
              <a:tabLst>
                <a:tab pos="449263" algn="l"/>
              </a:tabLst>
            </a:pPr>
            <a:endParaRPr lang="en-US" sz="2000" dirty="0">
              <a:sym typeface="Monotype Sorts" charset="0"/>
            </a:endParaRPr>
          </a:p>
          <a:p>
            <a:pPr marL="449263">
              <a:lnSpc>
                <a:spcPts val="1600"/>
              </a:lnSpc>
              <a:spcBef>
                <a:spcPts val="300"/>
              </a:spcBef>
              <a:buClr>
                <a:srgbClr val="7D177A"/>
              </a:buClr>
              <a:tabLst>
                <a:tab pos="449263" algn="l"/>
              </a:tabLst>
            </a:pPr>
            <a:endParaRPr lang="en-US" sz="2000" dirty="0"/>
          </a:p>
          <a:p>
            <a:pPr marL="449263">
              <a:lnSpc>
                <a:spcPts val="1600"/>
              </a:lnSpc>
              <a:spcBef>
                <a:spcPts val="300"/>
              </a:spcBef>
              <a:buClr>
                <a:srgbClr val="7D177A"/>
              </a:buClr>
              <a:tabLst>
                <a:tab pos="449263" algn="l"/>
              </a:tabLst>
            </a:pPr>
            <a:endParaRPr lang="en-US" sz="2000" dirty="0">
              <a:sym typeface="Monotype Sorts" charset="0"/>
            </a:endParaRPr>
          </a:p>
          <a:p>
            <a:pPr marL="449263">
              <a:lnSpc>
                <a:spcPts val="1600"/>
              </a:lnSpc>
              <a:spcBef>
                <a:spcPts val="300"/>
              </a:spcBef>
              <a:buClr>
                <a:srgbClr val="7D177A"/>
              </a:buClr>
              <a:tabLst>
                <a:tab pos="449263" algn="l"/>
              </a:tabLst>
            </a:pPr>
            <a:endParaRPr lang="en-US" sz="2000" dirty="0"/>
          </a:p>
          <a:p>
            <a:pPr marL="449263">
              <a:lnSpc>
                <a:spcPts val="1600"/>
              </a:lnSpc>
              <a:spcBef>
                <a:spcPts val="300"/>
              </a:spcBef>
              <a:buClr>
                <a:srgbClr val="7D177A"/>
              </a:buClr>
              <a:tabLst>
                <a:tab pos="449263" algn="l"/>
              </a:tabLst>
            </a:pPr>
            <a:endParaRPr lang="en-US" sz="2000" dirty="0">
              <a:sym typeface="Monotype Sorts" charset="0"/>
            </a:endParaRPr>
          </a:p>
          <a:p>
            <a:pPr marL="449263">
              <a:lnSpc>
                <a:spcPts val="1600"/>
              </a:lnSpc>
              <a:spcBef>
                <a:spcPts val="300"/>
              </a:spcBef>
              <a:buClr>
                <a:srgbClr val="7D177A"/>
              </a:buClr>
              <a:tabLst>
                <a:tab pos="449263" algn="l"/>
              </a:tabLst>
            </a:pPr>
            <a:endParaRPr lang="en-US" sz="2000" dirty="0"/>
          </a:p>
          <a:p>
            <a:pPr marL="449263">
              <a:lnSpc>
                <a:spcPts val="1600"/>
              </a:lnSpc>
              <a:spcBef>
                <a:spcPts val="300"/>
              </a:spcBef>
              <a:buClr>
                <a:srgbClr val="7D177A"/>
              </a:buClr>
              <a:tabLst>
                <a:tab pos="449263" algn="l"/>
              </a:tabLst>
            </a:pPr>
            <a:endParaRPr lang="en-US" sz="2000" dirty="0">
              <a:sym typeface="Monotype Sorts" charset="0"/>
            </a:endParaRPr>
          </a:p>
          <a:p>
            <a:pPr marL="449263">
              <a:lnSpc>
                <a:spcPts val="1600"/>
              </a:lnSpc>
              <a:spcBef>
                <a:spcPts val="300"/>
              </a:spcBef>
              <a:buClr>
                <a:srgbClr val="7D177A"/>
              </a:buClr>
              <a:tabLst>
                <a:tab pos="449263" algn="l"/>
              </a:tabLst>
            </a:pPr>
            <a:endParaRPr lang="en-US" sz="2000" dirty="0">
              <a:sym typeface="Monotype Sorts" charset="0"/>
            </a:endParaRPr>
          </a:p>
          <a:p>
            <a:pPr marL="449263">
              <a:lnSpc>
                <a:spcPts val="1600"/>
              </a:lnSpc>
              <a:spcBef>
                <a:spcPts val="300"/>
              </a:spcBef>
              <a:buClr>
                <a:srgbClr val="7D177A"/>
              </a:buClr>
              <a:tabLst>
                <a:tab pos="449263" algn="l"/>
              </a:tabLst>
            </a:pPr>
            <a:endParaRPr lang="en-US" sz="2000" dirty="0">
              <a:sym typeface="Monotype Sorts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394" y="5588208"/>
            <a:ext cx="679738" cy="513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40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xmlns="" id="{15C1D8BF-AF91-314E-8EF5-94F3CF713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Background</a:t>
            </a: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xmlns="" id="{BE3486E6-67C7-AA43-800D-DF2830A7A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723" y="1355671"/>
            <a:ext cx="8288483" cy="4746193"/>
          </a:xfrm>
        </p:spPr>
        <p:txBody>
          <a:bodyPr>
            <a:normAutofit/>
          </a:bodyPr>
          <a:lstStyle/>
          <a:p>
            <a:r>
              <a:rPr lang="fr-FR" dirty="0" err="1" smtClean="0"/>
              <a:t>Many</a:t>
            </a:r>
            <a:r>
              <a:rPr lang="fr-FR" dirty="0" smtClean="0"/>
              <a:t> trials have </a:t>
            </a:r>
            <a:r>
              <a:rPr lang="fr-FR" dirty="0" err="1" smtClean="0"/>
              <a:t>shown</a:t>
            </a:r>
            <a:r>
              <a:rPr lang="fr-FR" dirty="0" smtClean="0"/>
              <a:t> </a:t>
            </a:r>
            <a:r>
              <a:rPr lang="fr-FR" dirty="0" err="1" smtClean="0"/>
              <a:t>lack</a:t>
            </a:r>
            <a:r>
              <a:rPr lang="fr-FR" dirty="0" smtClean="0"/>
              <a:t> of </a:t>
            </a:r>
            <a:r>
              <a:rPr lang="fr-FR" dirty="0" err="1" smtClean="0"/>
              <a:t>benefit</a:t>
            </a:r>
            <a:r>
              <a:rPr lang="fr-FR" dirty="0" smtClean="0"/>
              <a:t> </a:t>
            </a:r>
            <a:r>
              <a:rPr lang="fr-FR" dirty="0" err="1" smtClean="0"/>
              <a:t>associated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systematic</a:t>
            </a:r>
            <a:r>
              <a:rPr lang="fr-FR" dirty="0" smtClean="0"/>
              <a:t> </a:t>
            </a:r>
            <a:r>
              <a:rPr lang="fr-FR" dirty="0" err="1" smtClean="0"/>
              <a:t>two-stent</a:t>
            </a:r>
            <a:r>
              <a:rPr lang="fr-FR" dirty="0" smtClean="0"/>
              <a:t> </a:t>
            </a:r>
            <a:r>
              <a:rPr lang="fr-FR" dirty="0" err="1" smtClean="0"/>
              <a:t>strategies</a:t>
            </a:r>
            <a:r>
              <a:rPr lang="fr-FR" dirty="0" smtClean="0"/>
              <a:t> for </a:t>
            </a:r>
            <a:r>
              <a:rPr lang="fr-FR" dirty="0" smtClean="0"/>
              <a:t>bifurcations</a:t>
            </a:r>
            <a:endParaRPr lang="fr-FR" dirty="0"/>
          </a:p>
          <a:p>
            <a:pPr lvl="1"/>
            <a:r>
              <a:rPr lang="fr-FR" dirty="0" smtClean="0"/>
              <a:t>NORDIC, BBC ONE, BBK, CACTUS etc…</a:t>
            </a:r>
            <a:endParaRPr lang="fr-FR" dirty="0" smtClean="0"/>
          </a:p>
          <a:p>
            <a:r>
              <a:rPr lang="fr-FR" dirty="0" err="1" smtClean="0"/>
              <a:t>Even</a:t>
            </a:r>
            <a:r>
              <a:rPr lang="fr-FR" dirty="0" smtClean="0"/>
              <a:t> </a:t>
            </a:r>
            <a:r>
              <a:rPr lang="fr-FR" dirty="0" smtClean="0"/>
              <a:t>in patients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larger</a:t>
            </a:r>
            <a:r>
              <a:rPr lang="fr-FR" dirty="0" smtClean="0"/>
              <a:t>, </a:t>
            </a:r>
            <a:r>
              <a:rPr lang="fr-FR" dirty="0" err="1" smtClean="0"/>
              <a:t>true</a:t>
            </a:r>
            <a:r>
              <a:rPr lang="fr-FR" dirty="0" smtClean="0"/>
              <a:t> bifurcations </a:t>
            </a:r>
            <a:endParaRPr lang="fr-FR" dirty="0" smtClean="0"/>
          </a:p>
          <a:p>
            <a:pPr lvl="1"/>
            <a:r>
              <a:rPr lang="fr-FR" dirty="0" smtClean="0"/>
              <a:t>EBC TWO</a:t>
            </a:r>
            <a:endParaRPr lang="fr-FR" dirty="0"/>
          </a:p>
          <a:p>
            <a:r>
              <a:rPr lang="fr-FR" dirty="0" err="1" smtClean="0"/>
              <a:t>Outcomes</a:t>
            </a:r>
            <a:r>
              <a:rPr lang="fr-FR" dirty="0" smtClean="0"/>
              <a:t> </a:t>
            </a:r>
            <a:r>
              <a:rPr lang="fr-FR" dirty="0" err="1" smtClean="0"/>
              <a:t>may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worse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systematic</a:t>
            </a:r>
            <a:r>
              <a:rPr lang="fr-FR" dirty="0" smtClean="0"/>
              <a:t> dual </a:t>
            </a:r>
            <a:r>
              <a:rPr lang="fr-FR" dirty="0" err="1" smtClean="0"/>
              <a:t>stenting</a:t>
            </a:r>
            <a:r>
              <a:rPr lang="fr-FR" dirty="0" smtClean="0"/>
              <a:t>: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244" y="5588208"/>
            <a:ext cx="679738" cy="513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892" y="4154238"/>
            <a:ext cx="3205200" cy="194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981092" y="4154238"/>
            <a:ext cx="2138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Behan et al EHJ </a:t>
            </a:r>
            <a:r>
              <a:rPr lang="en-GB" sz="1400" dirty="0" smtClean="0"/>
              <a:t>2016</a:t>
            </a:r>
          </a:p>
          <a:p>
            <a:pPr algn="ctr"/>
            <a:r>
              <a:rPr lang="en-GB" sz="1400" dirty="0" smtClean="0"/>
              <a:t> </a:t>
            </a:r>
            <a:r>
              <a:rPr lang="en-GB" sz="1200" dirty="0" smtClean="0"/>
              <a:t>Long term follow-up of the NORDIC and BBC ONE trials</a:t>
            </a:r>
            <a:endParaRPr lang="en-GB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5627077" y="4721469"/>
            <a:ext cx="6242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p</a:t>
            </a:r>
            <a:r>
              <a:rPr lang="en-GB" sz="1000" dirty="0" smtClean="0"/>
              <a:t>=0.04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55478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Left Main Bifurcations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Often described as “a different animal”</a:t>
            </a:r>
          </a:p>
          <a:p>
            <a:pPr lvl="1"/>
            <a:r>
              <a:rPr lang="en-GB" dirty="0" smtClean="0"/>
              <a:t>Wider </a:t>
            </a:r>
            <a:r>
              <a:rPr lang="en-GB" dirty="0" smtClean="0"/>
              <a:t>angle between vessels</a:t>
            </a:r>
          </a:p>
          <a:p>
            <a:pPr lvl="1"/>
            <a:r>
              <a:rPr lang="en-GB" dirty="0" smtClean="0"/>
              <a:t>Neither vessel is a branch</a:t>
            </a:r>
          </a:p>
          <a:p>
            <a:pPr lvl="1"/>
            <a:r>
              <a:rPr lang="en-GB" dirty="0" smtClean="0"/>
              <a:t>More calcification and fibrosis</a:t>
            </a:r>
          </a:p>
          <a:p>
            <a:pPr lvl="1"/>
            <a:r>
              <a:rPr lang="en-GB" dirty="0" smtClean="0"/>
              <a:t>Greater need for vessel </a:t>
            </a:r>
            <a:r>
              <a:rPr lang="en-GB" dirty="0" smtClean="0"/>
              <a:t>preparation</a:t>
            </a:r>
          </a:p>
          <a:p>
            <a:r>
              <a:rPr lang="en-GB" dirty="0" smtClean="0"/>
              <a:t>Two stent techniques may be expected to be worse</a:t>
            </a:r>
            <a:endParaRPr lang="en-GB" dirty="0"/>
          </a:p>
          <a:p>
            <a:r>
              <a:rPr lang="en-GB" dirty="0" smtClean="0"/>
              <a:t>Ample evidence from non-randomised trials showing worse outcomes for two-stent techniques</a:t>
            </a:r>
          </a:p>
          <a:p>
            <a:r>
              <a:rPr lang="en-GB" dirty="0" smtClean="0"/>
              <a:t>However</a:t>
            </a:r>
            <a:r>
              <a:rPr lang="en-GB" dirty="0"/>
              <a:t>, randomised data from Dr Shao-Liang Chen et al. </a:t>
            </a:r>
            <a:r>
              <a:rPr lang="en-GB" dirty="0" smtClean="0"/>
              <a:t>support dkcrush in left main bifurcations</a:t>
            </a:r>
            <a:endParaRPr lang="en-GB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928" y="6221896"/>
            <a:ext cx="679738" cy="513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756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Study Hypothesis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EBC MAIN was designed to examine clinical outcomes in patients with true bifurcation left main stem lesions randomised to step-wise layered provisional strategy vs a </a:t>
            </a:r>
            <a:r>
              <a:rPr lang="en-GB" dirty="0" smtClean="0"/>
              <a:t>systematic </a:t>
            </a:r>
            <a:r>
              <a:rPr lang="en-GB" dirty="0"/>
              <a:t>dual stent </a:t>
            </a:r>
            <a:r>
              <a:rPr lang="en-GB" dirty="0" smtClean="0"/>
              <a:t>strategy</a:t>
            </a:r>
            <a:endParaRPr lang="en-GB" dirty="0"/>
          </a:p>
          <a:p>
            <a:r>
              <a:rPr lang="en-GB" dirty="0"/>
              <a:t>Primary endpoint: death, target lesion revascularisation and myocardial infarction at 1 </a:t>
            </a:r>
            <a:r>
              <a:rPr lang="en-GB" dirty="0" smtClean="0"/>
              <a:t>year</a:t>
            </a:r>
          </a:p>
          <a:p>
            <a:r>
              <a:rPr lang="en-GB" dirty="0" smtClean="0"/>
              <a:t>Secondary endpoints:</a:t>
            </a:r>
          </a:p>
          <a:p>
            <a:pPr lvl="1"/>
            <a:r>
              <a:rPr lang="en-GB" sz="2200" dirty="0" smtClean="0"/>
              <a:t>Death</a:t>
            </a:r>
          </a:p>
          <a:p>
            <a:pPr lvl="1"/>
            <a:r>
              <a:rPr lang="en-GB" sz="2200" dirty="0" smtClean="0"/>
              <a:t>Myocardial infarction</a:t>
            </a:r>
          </a:p>
          <a:p>
            <a:pPr lvl="1"/>
            <a:r>
              <a:rPr lang="en-GB" sz="2200" dirty="0" smtClean="0"/>
              <a:t>Target lesion revascularisation</a:t>
            </a:r>
          </a:p>
          <a:p>
            <a:pPr lvl="1"/>
            <a:r>
              <a:rPr lang="en-GB" sz="2200" dirty="0" smtClean="0"/>
              <a:t>Stent thrombosis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422324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Study Structure</a:t>
            </a:r>
            <a:endParaRPr lang="en-GB" dirty="0"/>
          </a:p>
        </p:txBody>
      </p:sp>
      <p:sp>
        <p:nvSpPr>
          <p:cNvPr id="4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467 </a:t>
            </a:r>
            <a:r>
              <a:rPr lang="en-GB" dirty="0" smtClean="0"/>
              <a:t>patients</a:t>
            </a:r>
          </a:p>
          <a:p>
            <a:r>
              <a:rPr lang="en-GB" dirty="0" smtClean="0"/>
              <a:t>31 </a:t>
            </a:r>
            <a:r>
              <a:rPr lang="en-GB" dirty="0" smtClean="0"/>
              <a:t>centres</a:t>
            </a:r>
          </a:p>
          <a:p>
            <a:r>
              <a:rPr lang="en-GB" dirty="0" smtClean="0"/>
              <a:t>11 countries</a:t>
            </a:r>
          </a:p>
          <a:p>
            <a:r>
              <a:rPr lang="en-GB" dirty="0" smtClean="0"/>
              <a:t>Medtronic Onyx</a:t>
            </a:r>
            <a:endParaRPr lang="en-GB" dirty="0" smtClean="0"/>
          </a:p>
          <a:p>
            <a:r>
              <a:rPr lang="en-GB" dirty="0" smtClean="0"/>
              <a:t>CEC</a:t>
            </a:r>
          </a:p>
          <a:p>
            <a:r>
              <a:rPr lang="en-GB" dirty="0" smtClean="0"/>
              <a:t>DSMB</a:t>
            </a:r>
          </a:p>
          <a:p>
            <a:r>
              <a:rPr lang="en-GB" dirty="0" smtClean="0"/>
              <a:t>CRO</a:t>
            </a:r>
          </a:p>
          <a:p>
            <a:r>
              <a:rPr lang="en-GB" dirty="0" err="1" smtClean="0"/>
              <a:t>CoreLab</a:t>
            </a:r>
            <a:endParaRPr lang="en-GB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700808"/>
            <a:ext cx="4369787" cy="366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1020" y="5361658"/>
            <a:ext cx="1329457" cy="700087"/>
          </a:xfrm>
          <a:prstGeom prst="rect">
            <a:avLst/>
          </a:prstGeom>
        </p:spPr>
      </p:pic>
      <p:pic>
        <p:nvPicPr>
          <p:cNvPr id="7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5749" y="3012176"/>
            <a:ext cx="695643" cy="519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13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Technical details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u="sng" dirty="0" smtClean="0"/>
              <a:t>Provisional </a:t>
            </a:r>
            <a:r>
              <a:rPr lang="en-GB" u="sng" dirty="0"/>
              <a:t>approach:</a:t>
            </a:r>
          </a:p>
          <a:p>
            <a:endParaRPr lang="en-GB" dirty="0"/>
          </a:p>
          <a:p>
            <a:r>
              <a:rPr lang="en-GB" dirty="0"/>
              <a:t>Step-by-step layered </a:t>
            </a:r>
            <a:r>
              <a:rPr lang="en-GB" dirty="0" smtClean="0"/>
              <a:t>technique</a:t>
            </a:r>
            <a:endParaRPr lang="en-GB" dirty="0"/>
          </a:p>
          <a:p>
            <a:pPr lvl="1"/>
            <a:r>
              <a:rPr lang="en-GB" dirty="0"/>
              <a:t>according to EBC Consensus </a:t>
            </a:r>
            <a:r>
              <a:rPr lang="en-GB" sz="2000" dirty="0"/>
              <a:t>(2009-15)</a:t>
            </a:r>
          </a:p>
          <a:p>
            <a:r>
              <a:rPr lang="en-GB" dirty="0"/>
              <a:t>POT mandated</a:t>
            </a:r>
          </a:p>
          <a:p>
            <a:r>
              <a:rPr lang="en-GB" dirty="0"/>
              <a:t>Kiss mandated</a:t>
            </a:r>
          </a:p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u="sng" dirty="0"/>
              <a:t>Systematic </a:t>
            </a:r>
            <a:r>
              <a:rPr lang="en-GB" u="sng" dirty="0" smtClean="0"/>
              <a:t>approach:</a:t>
            </a:r>
            <a:endParaRPr lang="en-GB" u="sng" dirty="0"/>
          </a:p>
          <a:p>
            <a:endParaRPr lang="en-GB" dirty="0"/>
          </a:p>
          <a:p>
            <a:r>
              <a:rPr lang="en-GB" dirty="0"/>
              <a:t>Operator </a:t>
            </a:r>
            <a:r>
              <a:rPr lang="en-GB" dirty="0" smtClean="0"/>
              <a:t>choice</a:t>
            </a:r>
          </a:p>
          <a:p>
            <a:pPr lvl="1"/>
            <a:r>
              <a:rPr lang="en-GB" dirty="0" smtClean="0"/>
              <a:t> </a:t>
            </a:r>
            <a:r>
              <a:rPr lang="en-GB" dirty="0"/>
              <a:t>(T, TAP, Culotte, dkcrush) </a:t>
            </a:r>
          </a:p>
          <a:p>
            <a:r>
              <a:rPr lang="en-GB" dirty="0" smtClean="0"/>
              <a:t>Step-by-step approach</a:t>
            </a:r>
          </a:p>
          <a:p>
            <a:pPr lvl="1"/>
            <a:r>
              <a:rPr lang="en-GB" dirty="0" smtClean="0"/>
              <a:t>according to EBC Consensus (2009-15)</a:t>
            </a:r>
          </a:p>
          <a:p>
            <a:r>
              <a:rPr lang="en-GB" dirty="0" smtClean="0"/>
              <a:t>High </a:t>
            </a:r>
            <a:r>
              <a:rPr lang="en-GB" dirty="0"/>
              <a:t>pressure “ostial” </a:t>
            </a:r>
            <a:r>
              <a:rPr lang="en-GB" dirty="0" smtClean="0"/>
              <a:t>bifurcation dilatations</a:t>
            </a:r>
            <a:endParaRPr lang="en-GB" dirty="0"/>
          </a:p>
          <a:p>
            <a:r>
              <a:rPr lang="en-GB" dirty="0" smtClean="0"/>
              <a:t>Kiss mandated </a:t>
            </a:r>
            <a:r>
              <a:rPr lang="en-GB" dirty="0"/>
              <a:t>+/- </a:t>
            </a:r>
            <a:r>
              <a:rPr lang="en-GB" dirty="0" smtClean="0"/>
              <a:t>final POT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39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Patient demographics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8752014"/>
              </p:ext>
            </p:extLst>
          </p:nvPr>
        </p:nvGraphicFramePr>
        <p:xfrm>
          <a:off x="452804" y="1719824"/>
          <a:ext cx="8288337" cy="3657600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2536581"/>
                <a:gridCol w="2988977"/>
                <a:gridCol w="2762779"/>
              </a:tblGrid>
              <a:tr h="27642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u="sng" dirty="0" smtClean="0"/>
                        <a:t>Stepwise provisional (n=230)</a:t>
                      </a:r>
                      <a:endParaRPr lang="en-GB" u="sng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u="sng" dirty="0" smtClean="0"/>
                        <a:t>Systematic dual (n=237)</a:t>
                      </a:r>
                      <a:endParaRPr lang="en-GB" u="sng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642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6425">
                <a:tc>
                  <a:txBody>
                    <a:bodyPr/>
                    <a:lstStyle/>
                    <a:p>
                      <a:r>
                        <a:rPr lang="en-GB" dirty="0" smtClean="0"/>
                        <a:t>Age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70.8 (10.1)</a:t>
                      </a:r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71.4 (9.8)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6425">
                <a:tc>
                  <a:txBody>
                    <a:bodyPr/>
                    <a:lstStyle/>
                    <a:p>
                      <a:r>
                        <a:rPr lang="en-GB" dirty="0" smtClean="0"/>
                        <a:t>Male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79%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74%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6425">
                <a:tc>
                  <a:txBody>
                    <a:bodyPr/>
                    <a:lstStyle/>
                    <a:p>
                      <a:r>
                        <a:rPr lang="en-GB" dirty="0" smtClean="0"/>
                        <a:t>Diabetes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29%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27%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6425">
                <a:tc>
                  <a:txBody>
                    <a:bodyPr/>
                    <a:lstStyle/>
                    <a:p>
                      <a:r>
                        <a:rPr lang="en-GB" dirty="0" smtClean="0"/>
                        <a:t>Acute presentation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33%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40%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6425">
                <a:tc>
                  <a:txBody>
                    <a:bodyPr/>
                    <a:lstStyle/>
                    <a:p>
                      <a:r>
                        <a:rPr lang="en-GB" dirty="0" smtClean="0"/>
                        <a:t>Syntax score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22.6 (5.9)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23.2 (6.0)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6425">
                <a:tc>
                  <a:txBody>
                    <a:bodyPr/>
                    <a:lstStyle/>
                    <a:p>
                      <a:r>
                        <a:rPr lang="en-GB" dirty="0" smtClean="0"/>
                        <a:t>Radial approach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71%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70%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6425">
                <a:tc>
                  <a:txBody>
                    <a:bodyPr/>
                    <a:lstStyle/>
                    <a:p>
                      <a:r>
                        <a:rPr lang="en-GB" dirty="0" smtClean="0"/>
                        <a:t>Sheath 6F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61%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59%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642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90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Procedural summary characteristics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4003252"/>
              </p:ext>
            </p:extLst>
          </p:nvPr>
        </p:nvGraphicFramePr>
        <p:xfrm>
          <a:off x="452804" y="1719824"/>
          <a:ext cx="8288337" cy="3606800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2633296"/>
                <a:gridCol w="2180492"/>
                <a:gridCol w="1978270"/>
                <a:gridCol w="1496279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u="sng" dirty="0" smtClean="0"/>
                        <a:t>Stepwise provisional (n=230)</a:t>
                      </a:r>
                      <a:endParaRPr lang="en-GB" u="sng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u="sng" dirty="0" smtClean="0"/>
                        <a:t>Systematic dual (n=237)</a:t>
                      </a:r>
                      <a:endParaRPr lang="en-GB" u="sng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u="sng" dirty="0" smtClean="0"/>
                        <a:t>p</a:t>
                      </a:r>
                      <a:r>
                        <a:rPr lang="en-GB" u="sng" baseline="0" dirty="0" smtClean="0"/>
                        <a:t> value</a:t>
                      </a:r>
                      <a:endParaRPr lang="en-GB" u="sng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No. stents at bifurcation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1.6 (1.1)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2.3</a:t>
                      </a:r>
                      <a:r>
                        <a:rPr lang="en-GB" baseline="0" dirty="0" smtClean="0"/>
                        <a:t> (0.8)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&lt;0.001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Stented</a:t>
                      </a:r>
                      <a:r>
                        <a:rPr lang="en-GB" baseline="0" dirty="0" smtClean="0"/>
                        <a:t> length (mm)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25.4</a:t>
                      </a:r>
                      <a:r>
                        <a:rPr lang="en-GB" baseline="0" dirty="0" smtClean="0"/>
                        <a:t> (13)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31.7 (18)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&lt;0.001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Procedure duration (mins)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74 (35)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80 (39)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0.049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Fluoroscopy time</a:t>
                      </a:r>
                      <a:r>
                        <a:rPr lang="en-GB" baseline="0" dirty="0" smtClean="0"/>
                        <a:t> (mins)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21 (12)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24 (16)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0.02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Air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kerma</a:t>
                      </a:r>
                      <a:r>
                        <a:rPr lang="en-GB" baseline="0" dirty="0" smtClean="0"/>
                        <a:t> (Gy)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0.7 (1.3)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0.82 (1.3)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0.02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41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6FA3F1CD9FF9439BE4C6017EDE23B7" ma:contentTypeVersion="11" ma:contentTypeDescription="Crée un document." ma:contentTypeScope="" ma:versionID="d757722d57b4c17eb10000cec1f1ce0f">
  <xsd:schema xmlns:xsd="http://www.w3.org/2001/XMLSchema" xmlns:xs="http://www.w3.org/2001/XMLSchema" xmlns:p="http://schemas.microsoft.com/office/2006/metadata/properties" xmlns:ns2="6224b474-e973-49ae-afa3-02c4961af70e" xmlns:ns3="47a19c7f-cbe8-4eed-9eea-98a8b043d500" targetNamespace="http://schemas.microsoft.com/office/2006/metadata/properties" ma:root="true" ma:fieldsID="59dd6a4246dd2dde0bc979c79a925f10" ns2:_="" ns3:_="">
    <xsd:import namespace="6224b474-e973-49ae-afa3-02c4961af70e"/>
    <xsd:import namespace="47a19c7f-cbe8-4eed-9eea-98a8b043d5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24b474-e973-49ae-afa3-02c4961af7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19c7f-cbe8-4eed-9eea-98a8b043d50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A113F94-54C1-49F9-9CDE-9826626CA2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46F971-A2D3-4A25-AFCE-65A09A6F45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24b474-e973-49ae-afa3-02c4961af70e"/>
    <ds:schemaRef ds:uri="47a19c7f-cbe8-4eed-9eea-98a8b043d5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2E93395-5D1E-4B71-94B6-E7702414BE33}">
  <ds:schemaRefs>
    <ds:schemaRef ds:uri="http://schemas.microsoft.com/office/2006/metadata/properties"/>
    <ds:schemaRef ds:uri="http://purl.org/dc/terms/"/>
    <ds:schemaRef ds:uri="http://purl.org/dc/elements/1.1/"/>
    <ds:schemaRef ds:uri="6224b474-e973-49ae-afa3-02c4961af70e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47a19c7f-cbe8-4eed-9eea-98a8b043d500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755</Words>
  <Application>Microsoft Office PowerPoint</Application>
  <PresentationFormat>On-screen Show (4:3)</PresentationFormat>
  <Paragraphs>183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Thème Office</vt:lpstr>
      <vt:lpstr>Conception personnalisée</vt:lpstr>
      <vt:lpstr> The European Bifurcation Club Left Main Coronary Stent study - a randomised comparison of stepwise provisional versus systematic dual stenting strategies  (EBC MAIN) </vt:lpstr>
      <vt:lpstr>Potential conflict of interest</vt:lpstr>
      <vt:lpstr>Background</vt:lpstr>
      <vt:lpstr>Left Main Bifurcations</vt:lpstr>
      <vt:lpstr>Study Hypothesis</vt:lpstr>
      <vt:lpstr>Study Structure</vt:lpstr>
      <vt:lpstr>Technical details</vt:lpstr>
      <vt:lpstr>Patient demographics</vt:lpstr>
      <vt:lpstr>Procedural summary characteristics</vt:lpstr>
      <vt:lpstr>Procedural flow</vt:lpstr>
      <vt:lpstr>Primary Endpoint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Julien</dc:creator>
  <cp:lastModifiedBy>Hildick-Smith, David</cp:lastModifiedBy>
  <cp:revision>83</cp:revision>
  <dcterms:created xsi:type="dcterms:W3CDTF">2015-11-16T08:25:35Z</dcterms:created>
  <dcterms:modified xsi:type="dcterms:W3CDTF">2021-04-24T16:46:22Z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0x010100546FA3F1CD9FF9439BE4C6017EDE23B7</vt:lpwstr>
  </property>
</Properties>
</file>