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79" r:id="rId4"/>
    <p:sldId id="287" r:id="rId5"/>
    <p:sldId id="282" r:id="rId6"/>
    <p:sldId id="286" r:id="rId7"/>
    <p:sldId id="289" r:id="rId8"/>
    <p:sldId id="283" r:id="rId9"/>
    <p:sldId id="285" r:id="rId10"/>
    <p:sldId id="280" r:id="rId11"/>
    <p:sldId id="284" r:id="rId12"/>
    <p:sldId id="281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59" autoAdjust="0"/>
    <p:restoredTop sz="94624" autoAdjust="0"/>
  </p:normalViewPr>
  <p:slideViewPr>
    <p:cSldViewPr>
      <p:cViewPr varScale="1">
        <p:scale>
          <a:sx n="143" d="100"/>
          <a:sy n="143" d="100"/>
        </p:scale>
        <p:origin x="1062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4EE57-070D-4BE3-8D6E-7BB83239D62D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6DB24-A5EF-44F4-A684-01156439A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8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DD7DFA1F-EAF9-4AB9-B061-3BEEAB19D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698DC647-7E51-4D1E-BDA7-9241A646D2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0EE5A-30EB-8547-B610-F65BCCF42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F97980-7F24-473F-A8E6-8A0C7544E81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102519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Early Ambulation post-TAVR with a Novel </a:t>
            </a:r>
            <a:br>
              <a:rPr lang="en-US" altLang="en-US" sz="3600" dirty="0"/>
            </a:br>
            <a:r>
              <a:rPr lang="en-US" altLang="en-US" sz="3600" dirty="0"/>
              <a:t>Active-Fixation Temporary Pacing Lead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19350"/>
            <a:ext cx="6400800" cy="1314450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Carlos Sanchez, MD, FACC, FSCAI</a:t>
            </a:r>
          </a:p>
          <a:p>
            <a:r>
              <a:rPr lang="en-US" altLang="en-US" sz="2200" dirty="0"/>
              <a:t>Interventional Cardiology and Structural Heart Disease</a:t>
            </a:r>
          </a:p>
          <a:p>
            <a:r>
              <a:rPr lang="en-US" altLang="en-US" sz="2200" dirty="0"/>
              <a:t>Riverside Methodist Hospital/OhioHealth (Columbus OH)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2BC2A84B-DEB4-4850-810A-5D1801C4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Early Ambulation with a Secure Temporary Pacemaker Pilot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030B97-B964-4C72-A3D8-4EAD3FF067F2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820" y="1188720"/>
            <a:ext cx="7475220" cy="340614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327B87B4-C9ED-4530-8803-292841AD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Early Ambulation with a Secure Temporary Pacemaker Pilot</a:t>
            </a:r>
          </a:p>
        </p:txBody>
      </p:sp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5B3455EB-8044-4ED2-B096-143605A87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800" dirty="0"/>
              <a:t>71 patients received TAVR during the 8 week pilot</a:t>
            </a:r>
          </a:p>
          <a:p>
            <a:pPr lvl="1"/>
            <a:r>
              <a:rPr lang="en-US" altLang="en-US" sz="1440" dirty="0"/>
              <a:t>Average age 75</a:t>
            </a:r>
          </a:p>
          <a:p>
            <a:r>
              <a:rPr lang="en-US" altLang="en-US" sz="1800" dirty="0"/>
              <a:t>18 out of 71 received Tempo Lead placement intra-op (25%)</a:t>
            </a:r>
          </a:p>
          <a:p>
            <a:pPr lvl="1"/>
            <a:r>
              <a:rPr lang="en-US" altLang="en-US" sz="1440" dirty="0"/>
              <a:t>Pre-op analysis of ECG to determine if patient at an increased risk of CHB and/or PPM (RBBB, 1 AVB, LAFB)</a:t>
            </a:r>
          </a:p>
          <a:p>
            <a:r>
              <a:rPr lang="en-US" altLang="en-US" sz="1800" dirty="0"/>
              <a:t>8 out of 18 required PPM (44%)</a:t>
            </a:r>
          </a:p>
          <a:p>
            <a:r>
              <a:rPr lang="en-US" altLang="en-US" sz="1800" dirty="0"/>
              <a:t>8 out of 18 patients were out of the bed with a Tempo Lead (44.4%)</a:t>
            </a:r>
          </a:p>
          <a:p>
            <a:r>
              <a:rPr lang="en-US" altLang="en-US" sz="1800" dirty="0"/>
              <a:t>8 out of 8 patients had no complications</a:t>
            </a:r>
          </a:p>
          <a:p>
            <a:r>
              <a:rPr lang="en-US" altLang="en-US" sz="1800" dirty="0"/>
              <a:t>Average LOS 1.8 days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53DE5811-5CDF-4118-B4DF-6D11ED8A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Barriers to Pilot Implementation 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A1152536-7EA7-432E-B411-38B985D0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/>
              <a:t>Limited baseline mobility</a:t>
            </a:r>
          </a:p>
          <a:p>
            <a:r>
              <a:rPr lang="en-US" altLang="en-US" dirty="0"/>
              <a:t>Vascular complications requiring return to OR</a:t>
            </a:r>
          </a:p>
          <a:p>
            <a:r>
              <a:rPr lang="en-US" altLang="en-US" dirty="0"/>
              <a:t>Mechanically ventilated, prolonged intubation</a:t>
            </a:r>
          </a:p>
          <a:p>
            <a:r>
              <a:rPr lang="en-US" altLang="en-US" dirty="0"/>
              <a:t>Right IJ CVC hematoma and/or excessive bleeding at site</a:t>
            </a:r>
          </a:p>
          <a:p>
            <a:r>
              <a:rPr lang="en-US" altLang="en-US" dirty="0"/>
              <a:t>Hemodynamic instability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Staff resistance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57250"/>
            <a:ext cx="7239000" cy="31432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Carlos Sanchez, </a:t>
            </a:r>
            <a:r>
              <a:rPr lang="en-US" altLang="en-US" sz="2800" dirty="0"/>
              <a:t>MD, FACC, FSCAI</a:t>
            </a:r>
            <a:endParaRPr 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radeGothic" pitchFamily="2" charset="0"/>
            </a:endParaRP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I have no relevant financial relationships </a:t>
            </a:r>
          </a:p>
          <a:p>
            <a:pPr>
              <a:buNone/>
            </a:pPr>
            <a:endParaRPr lang="en-US" sz="2000" dirty="0">
              <a:solidFill>
                <a:schemeClr val="tx2"/>
              </a:solidFill>
              <a:latin typeface="TradeGothic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ADDF88F6-C62B-46A7-87DF-E64AB0CEB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Case Presentation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CB07E859-3392-4ABE-BACB-5806D8714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902970"/>
            <a:ext cx="7406640" cy="3523298"/>
          </a:xfrm>
        </p:spPr>
        <p:txBody>
          <a:bodyPr/>
          <a:lstStyle/>
          <a:p>
            <a:r>
              <a:rPr lang="en-US" altLang="en-US" sz="1800" dirty="0"/>
              <a:t>An 86 </a:t>
            </a:r>
            <a:r>
              <a:rPr lang="en-US" altLang="en-US" sz="1800" dirty="0" err="1"/>
              <a:t>y.o</a:t>
            </a:r>
            <a:r>
              <a:rPr lang="en-US" altLang="en-US" sz="1800" dirty="0"/>
              <a:t>. female with a past medical history significant for CAD with remote PCI to RCA, paroxysmal atrial fibrillation (Coumadin), hypertension, hyperlipidemia and PAD presented for further evaluation of severe aortic stenosis</a:t>
            </a:r>
          </a:p>
          <a:p>
            <a:r>
              <a:rPr lang="en-US" altLang="en-US" sz="1800" dirty="0"/>
              <a:t>Pre-op TTE showed an EF of 55-60%, mean gradient 48 mmHg, AVA 0.72 cm2, </a:t>
            </a:r>
            <a:r>
              <a:rPr lang="en-US" altLang="en-US" sz="1800" dirty="0" err="1"/>
              <a:t>AVMax</a:t>
            </a:r>
            <a:r>
              <a:rPr lang="en-US" altLang="en-US" sz="1800" dirty="0"/>
              <a:t> 4.5 m/sec with moderate TR, mild MR, RVSP 40-45 mmHg</a:t>
            </a:r>
          </a:p>
          <a:p>
            <a:r>
              <a:rPr lang="en-US" altLang="en-US" sz="1800" dirty="0"/>
              <a:t>Baseline ECG:  RBBB (QRS 134 </a:t>
            </a:r>
            <a:r>
              <a:rPr lang="en-US" altLang="en-US" sz="1800" dirty="0" err="1"/>
              <a:t>ms</a:t>
            </a:r>
            <a:r>
              <a:rPr lang="en-US" altLang="en-US" sz="1800" dirty="0"/>
              <a:t>), PVCs, 1</a:t>
            </a:r>
            <a:r>
              <a:rPr lang="en-US" altLang="en-US" sz="1800" baseline="30000" dirty="0"/>
              <a:t>st</a:t>
            </a:r>
            <a:r>
              <a:rPr lang="en-US" altLang="en-US" sz="1800" dirty="0"/>
              <a:t> AV block</a:t>
            </a:r>
          </a:p>
          <a:p>
            <a:r>
              <a:rPr lang="en-US" altLang="en-US" sz="1800" dirty="0"/>
              <a:t>Baseline mobility: relatively active, but has to take frequent rest periods throughout the day.  She utilizes a cane and denied recent falls </a:t>
            </a:r>
          </a:p>
          <a:p>
            <a:r>
              <a:rPr lang="en-US" altLang="en-US" sz="1800" dirty="0"/>
              <a:t>5 Meter Gait Speed Test:  4.8 sec, 5.25 sec, 4.83 sec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BA422-7C23-F641-8786-1D5CB6AF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ECG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55CE84B-9123-CE48-8D56-D8F47154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74392" y="-783642"/>
            <a:ext cx="3195216" cy="65532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07212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0B840AD-B54B-48DB-864D-7AE5B23CB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Case Presentation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E15AB2A1-AEE4-4AB2-8A1E-EF6C42D75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955834"/>
            <a:ext cx="7406640" cy="3639026"/>
          </a:xfrm>
        </p:spPr>
        <p:txBody>
          <a:bodyPr/>
          <a:lstStyle/>
          <a:p>
            <a:r>
              <a:rPr lang="en-US" altLang="en-US" sz="1980" dirty="0"/>
              <a:t>She underwent successful TAVR with a 29 mm Medtronic valve via the right femoral percutaneous approach under conscious sedation and local anesthesia</a:t>
            </a:r>
          </a:p>
          <a:p>
            <a:r>
              <a:rPr lang="en-US" altLang="en-US" sz="1980" dirty="0"/>
              <a:t>A right IJ Tempo Lead (BioTrace Medical Inc) was placed intra-op</a:t>
            </a:r>
          </a:p>
          <a:p>
            <a:r>
              <a:rPr lang="en-US" altLang="en-US" sz="1980" dirty="0"/>
              <a:t>Immediate post-op telemetry showed transient complete heart block that resolved upon arrival to recovery unit</a:t>
            </a:r>
          </a:p>
          <a:p>
            <a:r>
              <a:rPr lang="en-US" altLang="en-US" sz="1980" dirty="0"/>
              <a:t>She was hemodynamically stable with no evidence of bleeding or hematoma at percutaneous access site</a:t>
            </a:r>
          </a:p>
          <a:p>
            <a:r>
              <a:rPr lang="en-US" altLang="en-US" sz="1980" dirty="0"/>
              <a:t>Tempo lead placement was confirmed with chest </a:t>
            </a:r>
            <a:r>
              <a:rPr lang="en-US" altLang="en-US" sz="1980" dirty="0" err="1"/>
              <a:t>xray</a:t>
            </a:r>
            <a:endParaRPr lang="en-US" altLang="en-US" sz="198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12E9-C37B-4648-B7F2-AD1F39D37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Active-Fixation Temporary Pacing Lead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F5EFEF-5F1D-4C08-96CA-067FF9945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33" y="910920"/>
            <a:ext cx="3315267" cy="330865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31CFF-148C-46D6-A356-C7057748F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7" y="923925"/>
            <a:ext cx="4394199" cy="3295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2C0CFC-2554-4003-B7E5-4D7291C10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33750"/>
            <a:ext cx="1318924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3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8A103-5B77-A54C-AA73-4FADB6601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mpo Insertion_S7k3ai.mp4">
            <a:hlinkClick r:id="" action="ppaction://media"/>
            <a:extLst>
              <a:ext uri="{FF2B5EF4-FFF2-40B4-BE49-F238E27FC236}">
                <a16:creationId xmlns:a16="http://schemas.microsoft.com/office/drawing/2014/main" id="{77379797-7F08-4A40-94FD-01F66F6010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642" t="4491" r="19174" b="5707"/>
          <a:stretch/>
        </p:blipFill>
        <p:spPr>
          <a:xfrm>
            <a:off x="2590800" y="285750"/>
            <a:ext cx="4061460" cy="3962400"/>
          </a:xfrm>
        </p:spPr>
      </p:pic>
    </p:spTree>
    <p:extLst>
      <p:ext uri="{BB962C8B-B14F-4D97-AF65-F5344CB8AC3E}">
        <p14:creationId xmlns:p14="http://schemas.microsoft.com/office/powerpoint/2010/main" val="4136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A726DD22-0E35-4E9F-9203-A807B0AC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Case Presentation</a:t>
            </a:r>
          </a:p>
        </p:txBody>
      </p:sp>
      <p:sp>
        <p:nvSpPr>
          <p:cNvPr id="8194" name="Content Placeholder 2">
            <a:extLst>
              <a:ext uri="{FF2B5EF4-FFF2-40B4-BE49-F238E27FC236}">
                <a16:creationId xmlns:a16="http://schemas.microsoft.com/office/drawing/2014/main" id="{28238E84-2B65-422D-B968-AC1FE63B6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995839"/>
            <a:ext cx="7406640" cy="3599021"/>
          </a:xfrm>
        </p:spPr>
        <p:txBody>
          <a:bodyPr/>
          <a:lstStyle/>
          <a:p>
            <a:r>
              <a:rPr lang="en-US" altLang="en-US" sz="1980" dirty="0"/>
              <a:t>She was out of bed and ambulated to the chair on POD #0 without incident</a:t>
            </a:r>
          </a:p>
          <a:p>
            <a:r>
              <a:rPr lang="en-US" altLang="en-US" sz="1980" dirty="0"/>
              <a:t>Rhythm remained stable with no further prolongation of QRS, Tempo Lead was removed on POD #1</a:t>
            </a:r>
          </a:p>
          <a:p>
            <a:r>
              <a:rPr lang="en-US" altLang="en-US" sz="1980" dirty="0"/>
              <a:t>Evaluated by physical and occupation therapy on POD #1 and deemed stable for discharge home without rehab needs</a:t>
            </a:r>
          </a:p>
          <a:p>
            <a:r>
              <a:rPr lang="en-US" altLang="en-US" sz="1980" dirty="0"/>
              <a:t>She was discharged home POD #1 early afternoon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563ABA77-A420-4E43-A407-6007BDE9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Early Ambulation with a Secure Temporary Pacemaker Pilot</a:t>
            </a:r>
          </a:p>
        </p:txBody>
      </p:sp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38F938E6-9F9F-4AC9-BA98-642FD4788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980" dirty="0"/>
              <a:t>60 day pilot for early ambulation of patients in the CVICU with a secured temporary pacemaker lead</a:t>
            </a:r>
          </a:p>
          <a:p>
            <a:pPr lvl="1"/>
            <a:r>
              <a:rPr lang="en-US" altLang="en-US" sz="1800" dirty="0"/>
              <a:t>Goal of the pilot was to ambulate patients on POD #0</a:t>
            </a:r>
          </a:p>
          <a:p>
            <a:r>
              <a:rPr lang="en-US" altLang="en-US" sz="1980" dirty="0"/>
              <a:t> Only patients who had a Tempo temporary secured lead were ambulated; this was clearly communicated to the nursing staff</a:t>
            </a:r>
          </a:p>
          <a:p>
            <a:r>
              <a:rPr lang="en-US" altLang="en-US" sz="1980" dirty="0"/>
              <a:t>During ambulation, a 2 person assist was required with at least one staff member being an RN</a:t>
            </a:r>
          </a:p>
          <a:p>
            <a:r>
              <a:rPr lang="en-US" altLang="en-US" sz="1980" dirty="0"/>
              <a:t>Any adverse events were to be communicated to the Structural Heart team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</TotalTime>
  <Words>306</Words>
  <Application>Microsoft Office PowerPoint</Application>
  <PresentationFormat>On-screen Show (16:9)</PresentationFormat>
  <Paragraphs>50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TradeGothic</vt:lpstr>
      <vt:lpstr>Theme1</vt:lpstr>
      <vt:lpstr>Early Ambulation post-TAVR with a Novel  Active-Fixation Temporary Pacing Lead</vt:lpstr>
      <vt:lpstr>PowerPoint Presentation</vt:lpstr>
      <vt:lpstr>Case Presentation</vt:lpstr>
      <vt:lpstr>ECG</vt:lpstr>
      <vt:lpstr>Case Presentation</vt:lpstr>
      <vt:lpstr>Active-Fixation Temporary Pacing Lead</vt:lpstr>
      <vt:lpstr>PowerPoint Presentation</vt:lpstr>
      <vt:lpstr>Case Presentation</vt:lpstr>
      <vt:lpstr>Early Ambulation with a Secure Temporary Pacemaker Pilot</vt:lpstr>
      <vt:lpstr>Early Ambulation with a Secure Temporary Pacemaker Pilot</vt:lpstr>
      <vt:lpstr>Early Ambulation with a Secure Temporary Pacemaker Pilot</vt:lpstr>
      <vt:lpstr>Barriers to Pilot Implementation </vt:lpstr>
    </vt:vector>
  </TitlesOfParts>
  <Company>MedStar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ktausend</cp:lastModifiedBy>
  <cp:revision>41</cp:revision>
  <dcterms:created xsi:type="dcterms:W3CDTF">2015-01-08T17:01:57Z</dcterms:created>
  <dcterms:modified xsi:type="dcterms:W3CDTF">2018-12-14T23:54:12Z</dcterms:modified>
</cp:coreProperties>
</file>