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png" ContentType="image/png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D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066" y="1150979"/>
            <a:ext cx="3115945" cy="3354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2D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082533" y="1235644"/>
            <a:ext cx="1939925" cy="3354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2D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485326"/>
            <a:ext cx="9143999" cy="6581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6365" y="120577"/>
            <a:ext cx="5071269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89" y="1135062"/>
            <a:ext cx="8135620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2D4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822" y="178323"/>
            <a:ext cx="7949565" cy="2439670"/>
          </a:xfrm>
          <a:prstGeom prst="rect"/>
        </p:spPr>
        <p:txBody>
          <a:bodyPr wrap="square" lIns="0" tIns="96520" rIns="0" bIns="0" rtlCol="0" vert="horz">
            <a:spAutoFit/>
          </a:bodyPr>
          <a:lstStyle/>
          <a:p>
            <a:pPr algn="ctr" marL="12700" marR="5080" indent="1270">
              <a:lnSpc>
                <a:spcPts val="3670"/>
              </a:lnSpc>
              <a:spcBef>
                <a:spcPts val="760"/>
              </a:spcBef>
            </a:pPr>
            <a:r>
              <a:rPr dirty="0" u="heavy" sz="3600" spc="-5">
                <a:uFill>
                  <a:solidFill>
                    <a:srgbClr val="FF3300"/>
                  </a:solidFill>
                </a:uFill>
              </a:rPr>
              <a:t>B</a:t>
            </a:r>
            <a:r>
              <a:rPr dirty="0" sz="3600" spc="-5">
                <a:solidFill>
                  <a:srgbClr val="002D4A"/>
                </a:solidFill>
              </a:rPr>
              <a:t>iorest </a:t>
            </a:r>
            <a:r>
              <a:rPr dirty="0" u="heavy" sz="3600" spc="-5">
                <a:uFill>
                  <a:solidFill>
                    <a:srgbClr val="FF3300"/>
                  </a:solidFill>
                </a:uFill>
              </a:rPr>
              <a:t>L</a:t>
            </a:r>
            <a:r>
              <a:rPr dirty="0" sz="3600" spc="-5">
                <a:solidFill>
                  <a:srgbClr val="002D4A"/>
                </a:solidFill>
              </a:rPr>
              <a:t>iposomal </a:t>
            </a:r>
            <a:r>
              <a:rPr dirty="0" u="heavy" sz="3600" spc="-5">
                <a:uFill>
                  <a:solidFill>
                    <a:srgbClr val="FF3300"/>
                  </a:solidFill>
                </a:uFill>
              </a:rPr>
              <a:t>A</a:t>
            </a:r>
            <a:r>
              <a:rPr dirty="0" sz="3600" spc="-5">
                <a:solidFill>
                  <a:srgbClr val="002D4A"/>
                </a:solidFill>
              </a:rPr>
              <a:t>lendronate  Administration for </a:t>
            </a:r>
            <a:r>
              <a:rPr dirty="0" u="heavy" sz="3600" spc="-5">
                <a:uFill>
                  <a:solidFill>
                    <a:srgbClr val="FF3300"/>
                  </a:solidFill>
                </a:uFill>
              </a:rPr>
              <a:t>D</a:t>
            </a:r>
            <a:r>
              <a:rPr dirty="0" sz="3600" spc="-5">
                <a:solidFill>
                  <a:srgbClr val="002D4A"/>
                </a:solidFill>
              </a:rPr>
              <a:t>iabetic Patients  Undergoing Drug-</a:t>
            </a:r>
            <a:r>
              <a:rPr dirty="0" u="heavy" sz="3600" spc="-5">
                <a:uFill>
                  <a:solidFill>
                    <a:srgbClr val="FF3300"/>
                  </a:solidFill>
                </a:uFill>
              </a:rPr>
              <a:t>E</a:t>
            </a:r>
            <a:r>
              <a:rPr dirty="0" sz="3600" spc="-5">
                <a:solidFill>
                  <a:srgbClr val="002D4A"/>
                </a:solidFill>
              </a:rPr>
              <a:t>luting Stent  </a:t>
            </a:r>
            <a:r>
              <a:rPr dirty="0" u="heavy" sz="3600" spc="-5">
                <a:uFill>
                  <a:solidFill>
                    <a:srgbClr val="FF3300"/>
                  </a:solidFill>
                </a:uFill>
              </a:rPr>
              <a:t>P</a:t>
            </a:r>
            <a:r>
              <a:rPr dirty="0" sz="3600" spc="-5">
                <a:solidFill>
                  <a:srgbClr val="002D4A"/>
                </a:solidFill>
              </a:rPr>
              <a:t>ercutaneous </a:t>
            </a:r>
            <a:r>
              <a:rPr dirty="0" u="heavy" sz="3600" spc="-5">
                <a:uFill>
                  <a:solidFill>
                    <a:srgbClr val="FF3300"/>
                  </a:solidFill>
                </a:uFill>
              </a:rPr>
              <a:t>C</a:t>
            </a:r>
            <a:r>
              <a:rPr dirty="0" sz="3600" spc="-5">
                <a:solidFill>
                  <a:srgbClr val="002D4A"/>
                </a:solidFill>
              </a:rPr>
              <a:t>oronary </a:t>
            </a:r>
            <a:r>
              <a:rPr dirty="0" u="heavy" sz="3600" spc="-5">
                <a:uFill>
                  <a:solidFill>
                    <a:srgbClr val="FF3300"/>
                  </a:solidFill>
                </a:uFill>
              </a:rPr>
              <a:t>I</a:t>
            </a:r>
            <a:r>
              <a:rPr dirty="0" sz="3600" spc="-5">
                <a:solidFill>
                  <a:srgbClr val="002D4A"/>
                </a:solidFill>
              </a:rPr>
              <a:t>ntervention  </a:t>
            </a:r>
            <a:r>
              <a:rPr dirty="0" sz="3600" spc="-5" i="1">
                <a:latin typeface="Arial"/>
                <a:cs typeface="Arial"/>
              </a:rPr>
              <a:t>BLADE PCI</a:t>
            </a:r>
            <a:r>
              <a:rPr dirty="0" sz="3600" spc="-20" i="1">
                <a:latin typeface="Arial"/>
                <a:cs typeface="Arial"/>
              </a:rPr>
              <a:t> </a:t>
            </a:r>
            <a:r>
              <a:rPr dirty="0" sz="3600" spc="-5" i="1">
                <a:latin typeface="Arial"/>
                <a:cs typeface="Arial"/>
              </a:rPr>
              <a:t>trial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2574" y="2921164"/>
            <a:ext cx="7014845" cy="116459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00"/>
              </a:spcBef>
            </a:pPr>
            <a:r>
              <a:rPr dirty="0" sz="3200" spc="-5" b="1" i="1">
                <a:solidFill>
                  <a:srgbClr val="002D4A"/>
                </a:solidFill>
                <a:latin typeface="Arial"/>
                <a:cs typeface="Arial"/>
              </a:rPr>
              <a:t>Philippe Généreux,</a:t>
            </a:r>
            <a:r>
              <a:rPr dirty="0" sz="3200" spc="-70" b="1" i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200" spc="-10" b="1" i="1">
                <a:solidFill>
                  <a:srgbClr val="002D4A"/>
                </a:solidFill>
                <a:latin typeface="Arial"/>
                <a:cs typeface="Arial"/>
              </a:rPr>
              <a:t>MD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25"/>
              </a:spcBef>
            </a:pPr>
            <a:r>
              <a:rPr dirty="0" sz="2500" spc="-5" b="1" i="1">
                <a:solidFill>
                  <a:srgbClr val="002D4A"/>
                </a:solidFill>
                <a:latin typeface="Arial"/>
                <a:cs typeface="Arial"/>
              </a:rPr>
              <a:t>On Behalf of </a:t>
            </a:r>
            <a:r>
              <a:rPr dirty="0" sz="2500" spc="-10" b="1" i="1">
                <a:solidFill>
                  <a:srgbClr val="002D4A"/>
                </a:solidFill>
                <a:latin typeface="Arial"/>
                <a:cs typeface="Arial"/>
              </a:rPr>
              <a:t>the BLADE </a:t>
            </a:r>
            <a:r>
              <a:rPr dirty="0" sz="2500" spc="-5" b="1" i="1">
                <a:solidFill>
                  <a:srgbClr val="002D4A"/>
                </a:solidFill>
                <a:latin typeface="Arial"/>
                <a:cs typeface="Arial"/>
              </a:rPr>
              <a:t>PCI trial</a:t>
            </a:r>
            <a:r>
              <a:rPr dirty="0" sz="2500" spc="85" b="1" i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500" spc="-5" b="1" i="1">
                <a:solidFill>
                  <a:srgbClr val="002D4A"/>
                </a:solidFill>
                <a:latin typeface="Arial"/>
                <a:cs typeface="Arial"/>
              </a:rPr>
              <a:t>Investigators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1978" y="137510"/>
            <a:ext cx="149352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</a:t>
            </a:r>
            <a:r>
              <a:rPr dirty="0" spc="-10"/>
              <a:t>es</a:t>
            </a:r>
            <a:r>
              <a:rPr dirty="0" spc="-5"/>
              <a:t>ul</a:t>
            </a:r>
            <a:r>
              <a:rPr dirty="0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982662"/>
            <a:ext cx="7558405" cy="3622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9875" marR="309880" indent="-257175">
              <a:lnSpc>
                <a:spcPct val="100000"/>
              </a:lnSpc>
              <a:spcBef>
                <a:spcPts val="105"/>
              </a:spcBef>
              <a:buSzPct val="110000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From </a:t>
            </a:r>
            <a:r>
              <a:rPr dirty="0" sz="2000" spc="-5" b="1">
                <a:solidFill>
                  <a:srgbClr val="002D4A"/>
                </a:solidFill>
                <a:latin typeface="Arial"/>
                <a:cs typeface="Arial"/>
              </a:rPr>
              <a:t>September 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2016 to December 2017, </a:t>
            </a:r>
            <a:r>
              <a:rPr dirty="0" sz="2000" b="1" i="1">
                <a:solidFill>
                  <a:srgbClr val="FF0000"/>
                </a:solidFill>
                <a:latin typeface="Arial"/>
                <a:cs typeface="Arial"/>
              </a:rPr>
              <a:t>271 DM</a:t>
            </a:r>
            <a:r>
              <a:rPr dirty="0" sz="2000" spc="-19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b="1" i="1">
                <a:solidFill>
                  <a:srgbClr val="FF0000"/>
                </a:solidFill>
                <a:latin typeface="Arial"/>
                <a:cs typeface="Arial"/>
              </a:rPr>
              <a:t>patients  </a:t>
            </a:r>
            <a:r>
              <a:rPr dirty="0" sz="2000" spc="-5" b="1" i="1">
                <a:solidFill>
                  <a:srgbClr val="FF0000"/>
                </a:solidFill>
                <a:latin typeface="Arial"/>
                <a:cs typeface="Arial"/>
              </a:rPr>
              <a:t>undergoing </a:t>
            </a:r>
            <a:r>
              <a:rPr dirty="0" sz="2000" b="1" i="1">
                <a:solidFill>
                  <a:srgbClr val="FF0000"/>
                </a:solidFill>
                <a:latin typeface="Arial"/>
                <a:cs typeface="Arial"/>
              </a:rPr>
              <a:t>PCI 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from 18 </a:t>
            </a:r>
            <a:r>
              <a:rPr dirty="0" sz="2000" spc="-5" b="1">
                <a:solidFill>
                  <a:srgbClr val="002D4A"/>
                </a:solidFill>
                <a:latin typeface="Arial"/>
                <a:cs typeface="Arial"/>
              </a:rPr>
              <a:t>sites </a:t>
            </a:r>
            <a:r>
              <a:rPr dirty="0" sz="2000" spc="5" b="1">
                <a:solidFill>
                  <a:srgbClr val="002D4A"/>
                </a:solidFill>
                <a:latin typeface="Arial"/>
                <a:cs typeface="Arial"/>
              </a:rPr>
              <a:t>were</a:t>
            </a:r>
            <a:r>
              <a:rPr dirty="0" sz="2000" spc="-13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2D4A"/>
                </a:solidFill>
                <a:latin typeface="Arial"/>
                <a:cs typeface="Arial"/>
              </a:rPr>
              <a:t>enrolled.</a:t>
            </a:r>
            <a:endParaRPr sz="2000">
              <a:latin typeface="Arial"/>
              <a:cs typeface="Arial"/>
            </a:endParaRPr>
          </a:p>
          <a:p>
            <a:pPr marL="269875" marR="283210" indent="-257175">
              <a:lnSpc>
                <a:spcPct val="100000"/>
              </a:lnSpc>
              <a:spcBef>
                <a:spcPts val="715"/>
              </a:spcBef>
              <a:buSzPct val="110000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135 pts </a:t>
            </a:r>
            <a:r>
              <a:rPr dirty="0" sz="2000" spc="5" b="1">
                <a:solidFill>
                  <a:srgbClr val="002D4A"/>
                </a:solidFill>
                <a:latin typeface="Arial"/>
                <a:cs typeface="Arial"/>
              </a:rPr>
              <a:t>were 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randomized to placebo and 136 pts to</a:t>
            </a:r>
            <a:r>
              <a:rPr dirty="0" sz="2000" spc="-254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LABR-  312</a:t>
            </a:r>
            <a:endParaRPr sz="2000">
              <a:latin typeface="Arial"/>
              <a:cs typeface="Arial"/>
            </a:endParaRPr>
          </a:p>
          <a:p>
            <a:pPr marL="269875" marR="5080" indent="-257175">
              <a:lnSpc>
                <a:spcPct val="100000"/>
              </a:lnSpc>
              <a:spcBef>
                <a:spcPts val="720"/>
              </a:spcBef>
              <a:buSzPct val="110000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A total </a:t>
            </a:r>
            <a:r>
              <a:rPr dirty="0" sz="2000" spc="-5" b="1">
                <a:solidFill>
                  <a:srgbClr val="002D4A"/>
                </a:solidFill>
                <a:latin typeface="Arial"/>
                <a:cs typeface="Arial"/>
              </a:rPr>
              <a:t>of 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358 </a:t>
            </a:r>
            <a:r>
              <a:rPr dirty="0" sz="2000" spc="-5" b="1">
                <a:solidFill>
                  <a:srgbClr val="002D4A"/>
                </a:solidFill>
                <a:latin typeface="Arial"/>
                <a:cs typeface="Arial"/>
              </a:rPr>
              <a:t>lesions </a:t>
            </a:r>
            <a:r>
              <a:rPr dirty="0" sz="2000" spc="5" b="1">
                <a:solidFill>
                  <a:srgbClr val="002D4A"/>
                </a:solidFill>
                <a:latin typeface="Arial"/>
                <a:cs typeface="Arial"/>
              </a:rPr>
              <a:t>were 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treated; 182 LABR-312 and 176</a:t>
            </a:r>
            <a:r>
              <a:rPr dirty="0" sz="2000" spc="-25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02D4A"/>
                </a:solidFill>
                <a:latin typeface="Arial"/>
                <a:cs typeface="Arial"/>
              </a:rPr>
              <a:t>in  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placebo</a:t>
            </a:r>
            <a:r>
              <a:rPr dirty="0" sz="2000" spc="-2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group</a:t>
            </a:r>
            <a:endParaRPr sz="20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720"/>
              </a:spcBef>
              <a:buSzPct val="110000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Among the 136 pts randomized to</a:t>
            </a:r>
            <a:r>
              <a:rPr dirty="0" sz="2000" spc="-114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LABR-312</a:t>
            </a:r>
            <a:endParaRPr sz="2000">
              <a:latin typeface="Arial"/>
              <a:cs typeface="Arial"/>
            </a:endParaRPr>
          </a:p>
          <a:p>
            <a:pPr lvl="1" marL="570230" indent="-214629">
              <a:lnSpc>
                <a:spcPct val="100000"/>
              </a:lnSpc>
              <a:spcBef>
                <a:spcPts val="720"/>
              </a:spcBef>
              <a:buClr>
                <a:srgbClr val="002D4A"/>
              </a:buClr>
              <a:buSzPct val="70000"/>
              <a:buFont typeface="Wingdings 2"/>
              <a:buChar char=""/>
              <a:tabLst>
                <a:tab pos="570865" algn="l"/>
              </a:tabLst>
            </a:pPr>
            <a:r>
              <a:rPr dirty="0" sz="2000" b="1">
                <a:solidFill>
                  <a:srgbClr val="053762"/>
                </a:solidFill>
                <a:latin typeface="Arial"/>
                <a:cs typeface="Arial"/>
              </a:rPr>
              <a:t>43 </a:t>
            </a:r>
            <a:r>
              <a:rPr dirty="0" sz="2000" spc="-5" b="1">
                <a:solidFill>
                  <a:srgbClr val="053762"/>
                </a:solidFill>
                <a:latin typeface="Arial"/>
                <a:cs typeface="Arial"/>
              </a:rPr>
              <a:t>low dose</a:t>
            </a:r>
            <a:r>
              <a:rPr dirty="0" sz="2000" spc="-25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53762"/>
                </a:solidFill>
                <a:latin typeface="Arial"/>
                <a:cs typeface="Arial"/>
              </a:rPr>
              <a:t>0.01mg</a:t>
            </a:r>
            <a:endParaRPr sz="2000">
              <a:latin typeface="Arial"/>
              <a:cs typeface="Arial"/>
            </a:endParaRPr>
          </a:p>
          <a:p>
            <a:pPr lvl="1" marL="570230" indent="-214629">
              <a:lnSpc>
                <a:spcPct val="100000"/>
              </a:lnSpc>
              <a:spcBef>
                <a:spcPts val="720"/>
              </a:spcBef>
              <a:buClr>
                <a:srgbClr val="002D4A"/>
              </a:buClr>
              <a:buSzPct val="70000"/>
              <a:buFont typeface="Wingdings 2"/>
              <a:buChar char=""/>
              <a:tabLst>
                <a:tab pos="570865" algn="l"/>
              </a:tabLst>
            </a:pPr>
            <a:r>
              <a:rPr dirty="0" sz="2000" b="1">
                <a:solidFill>
                  <a:srgbClr val="053762"/>
                </a:solidFill>
                <a:latin typeface="Arial"/>
                <a:cs typeface="Arial"/>
              </a:rPr>
              <a:t>48 </a:t>
            </a:r>
            <a:r>
              <a:rPr dirty="0" sz="2000" spc="-5" b="1">
                <a:solidFill>
                  <a:srgbClr val="053762"/>
                </a:solidFill>
                <a:latin typeface="Arial"/>
                <a:cs typeface="Arial"/>
              </a:rPr>
              <a:t>intermediate dose of</a:t>
            </a:r>
            <a:r>
              <a:rPr dirty="0" sz="2000" spc="-75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53762"/>
                </a:solidFill>
                <a:latin typeface="Arial"/>
                <a:cs typeface="Arial"/>
              </a:rPr>
              <a:t>0.03mg</a:t>
            </a:r>
            <a:endParaRPr sz="2000">
              <a:latin typeface="Arial"/>
              <a:cs typeface="Arial"/>
            </a:endParaRPr>
          </a:p>
          <a:p>
            <a:pPr lvl="1" marL="570230" indent="-214629">
              <a:lnSpc>
                <a:spcPct val="100000"/>
              </a:lnSpc>
              <a:spcBef>
                <a:spcPts val="720"/>
              </a:spcBef>
              <a:buClr>
                <a:srgbClr val="002D4A"/>
              </a:buClr>
              <a:buSzPct val="70000"/>
              <a:buFont typeface="Wingdings 2"/>
              <a:buChar char=""/>
              <a:tabLst>
                <a:tab pos="570865" algn="l"/>
              </a:tabLst>
            </a:pPr>
            <a:r>
              <a:rPr dirty="0" sz="2000" b="1">
                <a:solidFill>
                  <a:srgbClr val="053762"/>
                </a:solidFill>
                <a:latin typeface="Arial"/>
                <a:cs typeface="Arial"/>
              </a:rPr>
              <a:t>45 high dose of</a:t>
            </a:r>
            <a:r>
              <a:rPr dirty="0" sz="2000" spc="-45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053762"/>
                </a:solidFill>
                <a:latin typeface="Arial"/>
                <a:cs typeface="Arial"/>
              </a:rPr>
              <a:t>0.08mg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1978" y="137510"/>
            <a:ext cx="149352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</a:t>
            </a:r>
            <a:r>
              <a:rPr dirty="0" spc="-10"/>
              <a:t>es</a:t>
            </a:r>
            <a:r>
              <a:rPr dirty="0" spc="-5"/>
              <a:t>ul</a:t>
            </a:r>
            <a:r>
              <a:rPr dirty="0"/>
              <a:t>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982662"/>
            <a:ext cx="7587615" cy="2320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175">
              <a:lnSpc>
                <a:spcPct val="100000"/>
              </a:lnSpc>
              <a:spcBef>
                <a:spcPts val="100"/>
              </a:spcBef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At 9-month follow-up, 222 patients </a:t>
            </a:r>
            <a:r>
              <a:rPr dirty="0" sz="2400" spc="-15" b="1">
                <a:solidFill>
                  <a:srgbClr val="002D4A"/>
                </a:solidFill>
                <a:latin typeface="Arial"/>
                <a:cs typeface="Arial"/>
              </a:rPr>
              <a:t>(82%) 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underwent follow-up angiography and had an OCT  qualifying for </a:t>
            </a:r>
            <a:r>
              <a:rPr dirty="0" sz="2400" spc="-10" b="1">
                <a:solidFill>
                  <a:srgbClr val="002D4A"/>
                </a:solidFill>
                <a:latin typeface="Arial"/>
                <a:cs typeface="Arial"/>
              </a:rPr>
              <a:t>analysis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of the primary endpoint, 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with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248 lesions</a:t>
            </a:r>
            <a:r>
              <a:rPr dirty="0" sz="2400" spc="-4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002D4A"/>
                </a:solidFill>
                <a:latin typeface="Arial"/>
                <a:cs typeface="Arial"/>
              </a:rPr>
              <a:t>analyzed</a:t>
            </a:r>
            <a:endParaRPr sz="2400">
              <a:latin typeface="Arial"/>
              <a:cs typeface="Arial"/>
            </a:endParaRPr>
          </a:p>
          <a:p>
            <a:pPr lvl="1" marL="570230" indent="-214629">
              <a:lnSpc>
                <a:spcPct val="100000"/>
              </a:lnSpc>
              <a:spcBef>
                <a:spcPts val="755"/>
              </a:spcBef>
              <a:buClr>
                <a:srgbClr val="002D4A"/>
              </a:buClr>
              <a:buSzPct val="69047"/>
              <a:buFont typeface="Wingdings 2"/>
              <a:buChar char=""/>
              <a:tabLst>
                <a:tab pos="570865" algn="l"/>
              </a:tabLst>
            </a:pPr>
            <a:r>
              <a:rPr dirty="0" sz="2100" spc="-5" b="1">
                <a:solidFill>
                  <a:srgbClr val="053762"/>
                </a:solidFill>
                <a:latin typeface="Arial"/>
                <a:cs typeface="Arial"/>
              </a:rPr>
              <a:t>123 lesions</a:t>
            </a:r>
            <a:r>
              <a:rPr dirty="0" sz="2100" spc="-10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53762"/>
                </a:solidFill>
                <a:latin typeface="Arial"/>
                <a:cs typeface="Arial"/>
              </a:rPr>
              <a:t>LABR-312</a:t>
            </a:r>
            <a:endParaRPr sz="2100">
              <a:latin typeface="Arial"/>
              <a:cs typeface="Arial"/>
            </a:endParaRPr>
          </a:p>
          <a:p>
            <a:pPr lvl="1" marL="570230" indent="-214629">
              <a:lnSpc>
                <a:spcPct val="100000"/>
              </a:lnSpc>
              <a:spcBef>
                <a:spcPts val="755"/>
              </a:spcBef>
              <a:buClr>
                <a:srgbClr val="002D4A"/>
              </a:buClr>
              <a:buSzPct val="69047"/>
              <a:buFont typeface="Wingdings 2"/>
              <a:buChar char=""/>
              <a:tabLst>
                <a:tab pos="570865" algn="l"/>
              </a:tabLst>
            </a:pPr>
            <a:r>
              <a:rPr dirty="0" sz="2100" spc="-5" b="1">
                <a:solidFill>
                  <a:srgbClr val="053762"/>
                </a:solidFill>
                <a:latin typeface="Arial"/>
                <a:cs typeface="Arial"/>
              </a:rPr>
              <a:t>125 lesions</a:t>
            </a:r>
            <a:r>
              <a:rPr dirty="0" sz="2100" spc="-10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53762"/>
                </a:solidFill>
                <a:latin typeface="Arial"/>
                <a:cs typeface="Arial"/>
              </a:rPr>
              <a:t>placebo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5928" y="864108"/>
            <a:ext cx="8789035" cy="3733800"/>
          </a:xfrm>
          <a:custGeom>
            <a:avLst/>
            <a:gdLst/>
            <a:ahLst/>
            <a:cxnLst/>
            <a:rect l="l" t="t" r="r" b="b"/>
            <a:pathLst>
              <a:path w="8789035" h="3733800">
                <a:moveTo>
                  <a:pt x="0" y="0"/>
                </a:moveTo>
                <a:lnTo>
                  <a:pt x="8788908" y="0"/>
                </a:lnTo>
                <a:lnTo>
                  <a:pt x="8788908" y="3733800"/>
                </a:lnTo>
                <a:lnTo>
                  <a:pt x="0" y="3733800"/>
                </a:lnTo>
                <a:lnTo>
                  <a:pt x="0" y="0"/>
                </a:lnTo>
                <a:close/>
              </a:path>
            </a:pathLst>
          </a:custGeom>
          <a:solidFill>
            <a:srgbClr val="0B13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5928" y="864108"/>
            <a:ext cx="8789035" cy="3733800"/>
          </a:xfrm>
          <a:custGeom>
            <a:avLst/>
            <a:gdLst/>
            <a:ahLst/>
            <a:cxnLst/>
            <a:rect l="l" t="t" r="r" b="b"/>
            <a:pathLst>
              <a:path w="8789035" h="3733800">
                <a:moveTo>
                  <a:pt x="0" y="0"/>
                </a:moveTo>
                <a:lnTo>
                  <a:pt x="8788908" y="0"/>
                </a:lnTo>
                <a:lnTo>
                  <a:pt x="8788908" y="3733800"/>
                </a:lnTo>
                <a:lnTo>
                  <a:pt x="0" y="373380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429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Baseline</a:t>
            </a:r>
            <a:r>
              <a:rPr dirty="0" spc="-85"/>
              <a:t> </a:t>
            </a:r>
            <a:r>
              <a:rPr dirty="0" spc="-5"/>
              <a:t>Characteristics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5928" y="764649"/>
          <a:ext cx="8789035" cy="3833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3279"/>
                <a:gridCol w="2250440"/>
                <a:gridCol w="2019299"/>
                <a:gridCol w="1134109"/>
              </a:tblGrid>
              <a:tr h="8229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1018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LABR-312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21018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(n=136)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58293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Placebo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61785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(n=135)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R="17780">
                        <a:lnSpc>
                          <a:spcPct val="100000"/>
                        </a:lnSpc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</a:tr>
              <a:tr h="435861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800" spc="-2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Age</a:t>
                      </a:r>
                      <a:r>
                        <a:rPr dirty="0" sz="1800" spc="4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(mean±SD)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6477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64.2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(9.0)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65.1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(9.0)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0.46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Female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gender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3679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15.4%</a:t>
                      </a:r>
                      <a:r>
                        <a:rPr dirty="0" sz="18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(21/136)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20.7%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(28/135)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Body 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mass </a:t>
                      </a: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index (kg/m</a:t>
                      </a:r>
                      <a:r>
                        <a:rPr dirty="0" baseline="25462" sz="1800" spc="-7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6477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31.4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(6.1)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30.2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(4.7)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Diabetes type</a:t>
                      </a:r>
                      <a:r>
                        <a:rPr dirty="0" sz="1800" spc="1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577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3.7%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(5/136)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5.9%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(8/135)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0.39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Diabetes type</a:t>
                      </a:r>
                      <a:r>
                        <a:rPr dirty="0" sz="1800" spc="1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II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695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96.3%</a:t>
                      </a:r>
                      <a:r>
                        <a:rPr dirty="0" sz="18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(131/136)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94.1% (127/135)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73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0.39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Insulin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3679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32.4%</a:t>
                      </a:r>
                      <a:r>
                        <a:rPr dirty="0" sz="18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(44/136)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29.6%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(40/135)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</a:tr>
              <a:tr h="510686">
                <a:tc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Dx 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diabetes &gt;10</a:t>
                      </a:r>
                      <a:r>
                        <a:rPr dirty="0" sz="1800" spc="-4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3679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42.7%</a:t>
                      </a:r>
                      <a:r>
                        <a:rPr dirty="0" sz="18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(53/124)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46.6% 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(55/118)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73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0.55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163" y="926591"/>
            <a:ext cx="8806180" cy="3682365"/>
          </a:xfrm>
          <a:custGeom>
            <a:avLst/>
            <a:gdLst/>
            <a:ahLst/>
            <a:cxnLst/>
            <a:rect l="l" t="t" r="r" b="b"/>
            <a:pathLst>
              <a:path w="8806180" h="3682365">
                <a:moveTo>
                  <a:pt x="0" y="0"/>
                </a:moveTo>
                <a:lnTo>
                  <a:pt x="8805672" y="0"/>
                </a:lnTo>
                <a:lnTo>
                  <a:pt x="8805672" y="3681984"/>
                </a:lnTo>
                <a:lnTo>
                  <a:pt x="0" y="368198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429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Baseline</a:t>
            </a:r>
            <a:r>
              <a:rPr dirty="0" spc="-85"/>
              <a:t> </a:t>
            </a:r>
            <a:r>
              <a:rPr dirty="0" spc="-5"/>
              <a:t>Characteristics</a:t>
            </a:r>
          </a:p>
        </p:txBody>
      </p:sp>
      <p:sp>
        <p:nvSpPr>
          <p:cNvPr id="4" name="object 4"/>
          <p:cNvSpPr/>
          <p:nvPr/>
        </p:nvSpPr>
        <p:spPr>
          <a:xfrm>
            <a:off x="296332" y="1008385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 h="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69163" y="926591"/>
          <a:ext cx="8806180" cy="3682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2170"/>
                <a:gridCol w="2013585"/>
                <a:gridCol w="2146935"/>
                <a:gridCol w="1254125"/>
              </a:tblGrid>
              <a:tr h="9047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559435" marR="498475" indent="-139065">
                        <a:lnSpc>
                          <a:spcPct val="150000"/>
                        </a:lnSpc>
                        <a:spcBef>
                          <a:spcPts val="200"/>
                        </a:spcBef>
                      </a:pP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00" spc="-5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BR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800" spc="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(n=136)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709930" marR="587375" indent="-35560">
                        <a:lnSpc>
                          <a:spcPct val="150000"/>
                        </a:lnSpc>
                        <a:spcBef>
                          <a:spcPts val="200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ace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bo  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(n=135)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algn="ctr" marR="67945">
                        <a:lnSpc>
                          <a:spcPct val="100000"/>
                        </a:lnSpc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</a:tr>
              <a:tr h="435861">
                <a:tc>
                  <a:txBody>
                    <a:bodyPr/>
                    <a:lstStyle/>
                    <a:p>
                      <a:pPr marL="195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Presentation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marL="37655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Angina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93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69.1% (94/136)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87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76.3%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(103/135)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57658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Stable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06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60.6%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(57/94)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06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64.1%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(66/103)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66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marL="57658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Unstable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8001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39.4%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(37/94)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128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35.9%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(37/103)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0.62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37719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Acute </a:t>
                      </a: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coronary</a:t>
                      </a:r>
                      <a:r>
                        <a:rPr dirty="0" sz="1800" spc="3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syndrome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810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22.8% (31/136)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128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26.7%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(36/135)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0.46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</a:tr>
              <a:tr h="695449"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3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LVEF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787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54.9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(8.5)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06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53.9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(8.6)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0.35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163" y="694944"/>
            <a:ext cx="8806180" cy="3953510"/>
          </a:xfrm>
          <a:custGeom>
            <a:avLst/>
            <a:gdLst/>
            <a:ahLst/>
            <a:cxnLst/>
            <a:rect l="l" t="t" r="r" b="b"/>
            <a:pathLst>
              <a:path w="8806180" h="3953510">
                <a:moveTo>
                  <a:pt x="0" y="0"/>
                </a:moveTo>
                <a:lnTo>
                  <a:pt x="8805672" y="0"/>
                </a:lnTo>
                <a:lnTo>
                  <a:pt x="8805672" y="3953255"/>
                </a:lnTo>
                <a:lnTo>
                  <a:pt x="0" y="3953255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429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Baseline</a:t>
            </a:r>
            <a:r>
              <a:rPr dirty="0" spc="-85"/>
              <a:t> </a:t>
            </a:r>
            <a:r>
              <a:rPr dirty="0" spc="-5"/>
              <a:t>Characteristics</a:t>
            </a:r>
          </a:p>
        </p:txBody>
      </p:sp>
      <p:sp>
        <p:nvSpPr>
          <p:cNvPr id="4" name="object 4"/>
          <p:cNvSpPr/>
          <p:nvPr/>
        </p:nvSpPr>
        <p:spPr>
          <a:xfrm>
            <a:off x="296332" y="1008385"/>
            <a:ext cx="8534400" cy="0"/>
          </a:xfrm>
          <a:custGeom>
            <a:avLst/>
            <a:gdLst/>
            <a:ahLst/>
            <a:cxnLst/>
            <a:rect l="l" t="t" r="r" b="b"/>
            <a:pathLst>
              <a:path w="8534400" h="0">
                <a:moveTo>
                  <a:pt x="0" y="0"/>
                </a:moveTo>
                <a:lnTo>
                  <a:pt x="85344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69163" y="694944"/>
          <a:ext cx="8806180" cy="3953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9130"/>
                <a:gridCol w="2192020"/>
                <a:gridCol w="2083434"/>
                <a:gridCol w="1329690"/>
              </a:tblGrid>
              <a:tr h="11364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55955" marR="582295" indent="-140970">
                        <a:lnSpc>
                          <a:spcPct val="150000"/>
                        </a:lnSpc>
                      </a:pP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00" spc="-5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BR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800" spc="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(n=136)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723900" marR="511175" indent="-35560">
                        <a:lnSpc>
                          <a:spcPct val="150000"/>
                        </a:lnSpc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ace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bo  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(n=135)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</a:tr>
              <a:tr h="386980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Fasting </a:t>
                      </a:r>
                      <a:r>
                        <a:rPr dirty="0" sz="16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Glucose</a:t>
                      </a:r>
                      <a:r>
                        <a:rPr dirty="0" sz="1600" spc="6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(mg/dL)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66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168.3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(69.6)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750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158.3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(62.0)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0.36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7112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</a:tr>
              <a:tr h="365859">
                <a:tc>
                  <a:txBody>
                    <a:bodyPr/>
                    <a:lstStyle/>
                    <a:p>
                      <a:pPr marL="36576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2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HbA1C</a:t>
                      </a:r>
                      <a:r>
                        <a:rPr dirty="0" sz="1600" spc="5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731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6.9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66548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7.0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(2.5)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</a:tr>
              <a:tr h="365859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2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HBA1C</a:t>
                      </a:r>
                      <a:r>
                        <a:rPr dirty="0" sz="1600" spc="4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≥7.5%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604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38.9%</a:t>
                      </a:r>
                      <a:r>
                        <a:rPr dirty="0" sz="16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(42/108)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597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40.0%</a:t>
                      </a:r>
                      <a:r>
                        <a:rPr dirty="0" sz="16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(44/110)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0.87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</a:tr>
              <a:tr h="365859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3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16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cholesterol</a:t>
                      </a:r>
                      <a:r>
                        <a:rPr dirty="0" sz="1600" spc="8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(mg/dL)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667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139.7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(42.5)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68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147.1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(48.8)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</a:tr>
              <a:tr h="365859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LDL</a:t>
                      </a:r>
                      <a:r>
                        <a:rPr dirty="0" sz="1600" spc="-2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(mg/dL)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667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69.0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(30.8)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55308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76.4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(35.3)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</a:tr>
              <a:tr h="365859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HDL</a:t>
                      </a:r>
                      <a:r>
                        <a:rPr dirty="0" sz="1600" spc="-3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(mg/dL)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667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38.2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(12.1)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686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42.22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(14.8)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</a:tr>
              <a:tr h="600579">
                <a:tc>
                  <a:txBody>
                    <a:bodyPr/>
                    <a:lstStyle/>
                    <a:p>
                      <a:pPr marL="36639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Triglycerides</a:t>
                      </a:r>
                      <a:r>
                        <a:rPr dirty="0" sz="1600" spc="6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(mg/dL)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6667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166.8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(137.8)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6098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147.5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6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(134.8)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0.30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solidFill>
                      <a:srgbClr val="0B132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2445" y="191358"/>
            <a:ext cx="7097395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852169" marR="5080" indent="-840105">
              <a:lnSpc>
                <a:spcPct val="100000"/>
              </a:lnSpc>
              <a:spcBef>
                <a:spcPts val="95"/>
              </a:spcBef>
            </a:pPr>
            <a:r>
              <a:rPr dirty="0" sz="2800" spc="-5"/>
              <a:t>Primary Endpoint: 9-Month % NIH </a:t>
            </a:r>
            <a:r>
              <a:rPr dirty="0" sz="2800" spc="-10"/>
              <a:t>Volume  </a:t>
            </a:r>
            <a:r>
              <a:rPr dirty="0" sz="2800" spc="-5">
                <a:solidFill>
                  <a:srgbClr val="002D4A"/>
                </a:solidFill>
              </a:rPr>
              <a:t>Optical Coherence</a:t>
            </a:r>
            <a:r>
              <a:rPr dirty="0" sz="2800" spc="35">
                <a:solidFill>
                  <a:srgbClr val="002D4A"/>
                </a:solidFill>
              </a:rPr>
              <a:t> </a:t>
            </a:r>
            <a:r>
              <a:rPr dirty="0" sz="2800" spc="-5">
                <a:solidFill>
                  <a:srgbClr val="002D4A"/>
                </a:solidFill>
              </a:rPr>
              <a:t>Tomography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915667" y="2680716"/>
            <a:ext cx="2318003" cy="1557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265420" y="2531364"/>
            <a:ext cx="2318003" cy="1706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58339" y="2700527"/>
            <a:ext cx="2232659" cy="15285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08091" y="2551176"/>
            <a:ext cx="2232659" cy="16779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43000" y="4229100"/>
            <a:ext cx="7213600" cy="0"/>
          </a:xfrm>
          <a:custGeom>
            <a:avLst/>
            <a:gdLst/>
            <a:ahLst/>
            <a:cxnLst/>
            <a:rect l="l" t="t" r="r" b="b"/>
            <a:pathLst>
              <a:path w="7213600" h="0">
                <a:moveTo>
                  <a:pt x="0" y="0"/>
                </a:moveTo>
                <a:lnTo>
                  <a:pt x="7213092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43000" y="4229100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356092" y="4229100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10103" y="2286010"/>
            <a:ext cx="137731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13.3% ±</a:t>
            </a:r>
            <a:r>
              <a:rPr dirty="0" sz="2000" spc="-13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9.2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69608" y="2133559"/>
            <a:ext cx="123571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14</a:t>
            </a:r>
            <a:r>
              <a:rPr dirty="0" sz="2000" spc="-10" b="1">
                <a:solidFill>
                  <a:srgbClr val="002D4A"/>
                </a:solidFill>
                <a:latin typeface="Arial"/>
                <a:cs typeface="Arial"/>
              </a:rPr>
              <a:t>.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6</a:t>
            </a:r>
            <a:r>
              <a:rPr dirty="0" sz="2000" spc="-45" b="1">
                <a:solidFill>
                  <a:srgbClr val="002D4A"/>
                </a:solidFill>
                <a:latin typeface="Arial"/>
                <a:cs typeface="Arial"/>
              </a:rPr>
              <a:t>%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±8</a:t>
            </a:r>
            <a:r>
              <a:rPr dirty="0" sz="2000" spc="-5" b="1">
                <a:solidFill>
                  <a:srgbClr val="002D4A"/>
                </a:solidFill>
                <a:latin typeface="Arial"/>
                <a:cs typeface="Arial"/>
              </a:rPr>
              <a:t>.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5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99662" y="4267100"/>
            <a:ext cx="1001394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002D4A"/>
                </a:solidFill>
                <a:latin typeface="Arial"/>
                <a:cs typeface="Arial"/>
              </a:rPr>
              <a:t>Pl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ace</a:t>
            </a:r>
            <a:r>
              <a:rPr dirty="0" sz="2000" spc="-5" b="1">
                <a:solidFill>
                  <a:srgbClr val="002D4A"/>
                </a:solidFill>
                <a:latin typeface="Arial"/>
                <a:cs typeface="Arial"/>
              </a:rPr>
              <a:t>b</a:t>
            </a: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o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25146" y="1219200"/>
            <a:ext cx="34664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-5" b="1" i="1">
                <a:solidFill>
                  <a:srgbClr val="FF3300"/>
                </a:solidFill>
                <a:latin typeface="Arial"/>
                <a:cs typeface="Arial"/>
              </a:rPr>
              <a:t>p=0.35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400" spc="-5" b="1" i="1">
                <a:solidFill>
                  <a:srgbClr val="002D4A"/>
                </a:solidFill>
                <a:latin typeface="Arial"/>
                <a:cs typeface="Arial"/>
              </a:rPr>
              <a:t>95% CI -1.12</a:t>
            </a:r>
            <a:r>
              <a:rPr dirty="0" sz="2400" spc="-20" b="1" i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 i="1">
                <a:solidFill>
                  <a:srgbClr val="002D4A"/>
                </a:solidFill>
                <a:latin typeface="Arial"/>
                <a:cs typeface="Arial"/>
              </a:rPr>
              <a:t>(-3.51,1.28)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58339" y="3836923"/>
            <a:ext cx="22326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422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N=123*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08091" y="3862298"/>
            <a:ext cx="22326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3406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N=125*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45225" y="4305276"/>
            <a:ext cx="3223895" cy="729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002D4A"/>
                </a:solidFill>
                <a:latin typeface="Arial"/>
                <a:cs typeface="Arial"/>
              </a:rPr>
              <a:t>LABR-312</a:t>
            </a:r>
            <a:endParaRPr sz="2000">
              <a:latin typeface="Arial"/>
              <a:cs typeface="Arial"/>
            </a:endParaRPr>
          </a:p>
          <a:p>
            <a:pPr marL="990600">
              <a:lnSpc>
                <a:spcPct val="100000"/>
              </a:lnSpc>
              <a:spcBef>
                <a:spcPts val="1700"/>
              </a:spcBef>
            </a:pP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*Total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number of study</a:t>
            </a:r>
            <a:r>
              <a:rPr dirty="0" sz="12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lesions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042" y="51658"/>
            <a:ext cx="709739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/>
              <a:t>Primary Endpoint: 9-Month % NIH</a:t>
            </a:r>
            <a:r>
              <a:rPr dirty="0" sz="2800" spc="45"/>
              <a:t> </a:t>
            </a:r>
            <a:r>
              <a:rPr dirty="0" sz="2800" spc="-10"/>
              <a:t>Volume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559052" y="2639567"/>
            <a:ext cx="1359407" cy="12679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15639" y="2927603"/>
            <a:ext cx="1360931" cy="9799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73752" y="2758439"/>
            <a:ext cx="1359407" cy="1149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530340" y="2537460"/>
            <a:ext cx="1360931" cy="13700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1724" y="2659379"/>
            <a:ext cx="1274445" cy="1240790"/>
          </a:xfrm>
          <a:custGeom>
            <a:avLst/>
            <a:gdLst/>
            <a:ahLst/>
            <a:cxnLst/>
            <a:rect l="l" t="t" r="r" b="b"/>
            <a:pathLst>
              <a:path w="1274445" h="1240789">
                <a:moveTo>
                  <a:pt x="0" y="1240536"/>
                </a:moveTo>
                <a:lnTo>
                  <a:pt x="1274064" y="1240536"/>
                </a:lnTo>
                <a:lnTo>
                  <a:pt x="1274064" y="0"/>
                </a:lnTo>
                <a:lnTo>
                  <a:pt x="0" y="0"/>
                </a:lnTo>
                <a:lnTo>
                  <a:pt x="0" y="1240536"/>
                </a:lnTo>
                <a:close/>
              </a:path>
            </a:pathLst>
          </a:custGeom>
          <a:solidFill>
            <a:srgbClr val="0070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58311" y="2947416"/>
            <a:ext cx="1275715" cy="952500"/>
          </a:xfrm>
          <a:custGeom>
            <a:avLst/>
            <a:gdLst/>
            <a:ahLst/>
            <a:cxnLst/>
            <a:rect l="l" t="t" r="r" b="b"/>
            <a:pathLst>
              <a:path w="1275714" h="952500">
                <a:moveTo>
                  <a:pt x="0" y="952500"/>
                </a:moveTo>
                <a:lnTo>
                  <a:pt x="1275588" y="952500"/>
                </a:lnTo>
                <a:lnTo>
                  <a:pt x="1275588" y="0"/>
                </a:lnTo>
                <a:lnTo>
                  <a:pt x="0" y="0"/>
                </a:lnTo>
                <a:lnTo>
                  <a:pt x="0" y="952500"/>
                </a:lnTo>
                <a:close/>
              </a:path>
            </a:pathLst>
          </a:custGeom>
          <a:solidFill>
            <a:srgbClr val="FF0000">
              <a:alpha val="3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916423" y="2778251"/>
            <a:ext cx="1274445" cy="1122045"/>
          </a:xfrm>
          <a:custGeom>
            <a:avLst/>
            <a:gdLst/>
            <a:ahLst/>
            <a:cxnLst/>
            <a:rect l="l" t="t" r="r" b="b"/>
            <a:pathLst>
              <a:path w="1274445" h="1122045">
                <a:moveTo>
                  <a:pt x="0" y="1121664"/>
                </a:moveTo>
                <a:lnTo>
                  <a:pt x="1274064" y="1121664"/>
                </a:lnTo>
                <a:lnTo>
                  <a:pt x="1274064" y="0"/>
                </a:lnTo>
                <a:lnTo>
                  <a:pt x="0" y="0"/>
                </a:lnTo>
                <a:lnTo>
                  <a:pt x="0" y="1121664"/>
                </a:lnTo>
                <a:close/>
              </a:path>
            </a:pathLst>
          </a:custGeom>
          <a:solidFill>
            <a:srgbClr val="FF0000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573011" y="2557272"/>
            <a:ext cx="1275587" cy="13426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09700" y="502919"/>
            <a:ext cx="0" cy="3397250"/>
          </a:xfrm>
          <a:custGeom>
            <a:avLst/>
            <a:gdLst/>
            <a:ahLst/>
            <a:cxnLst/>
            <a:rect l="l" t="t" r="r" b="b"/>
            <a:pathLst>
              <a:path w="0" h="3397250">
                <a:moveTo>
                  <a:pt x="0" y="3396996"/>
                </a:moveTo>
                <a:lnTo>
                  <a:pt x="0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41119" y="3899915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41119" y="3474720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41119" y="3049523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41119" y="2625851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41119" y="2200655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41119" y="1775460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41119" y="1351788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41119" y="926591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41119" y="502919"/>
            <a:ext cx="68580" cy="0"/>
          </a:xfrm>
          <a:custGeom>
            <a:avLst/>
            <a:gdLst/>
            <a:ahLst/>
            <a:cxnLst/>
            <a:rect l="l" t="t" r="r" b="b"/>
            <a:pathLst>
              <a:path w="68580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409700" y="3899915"/>
            <a:ext cx="6629400" cy="0"/>
          </a:xfrm>
          <a:custGeom>
            <a:avLst/>
            <a:gdLst/>
            <a:ahLst/>
            <a:cxnLst/>
            <a:rect l="l" t="t" r="r" b="b"/>
            <a:pathLst>
              <a:path w="6629400" h="0">
                <a:moveTo>
                  <a:pt x="0" y="0"/>
                </a:moveTo>
                <a:lnTo>
                  <a:pt x="6629400" y="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409700" y="3899915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67811" y="3899915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400" y="3899915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382511" y="3899915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039100" y="3899915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9144">
            <a:solidFill>
              <a:srgbClr val="F8F8F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829112" y="3940057"/>
            <a:ext cx="8032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002D4A"/>
                </a:solidFill>
                <a:latin typeface="Arial"/>
                <a:cs typeface="Arial"/>
              </a:rPr>
              <a:t>Place</a:t>
            </a:r>
            <a:r>
              <a:rPr dirty="0" sz="1600" spc="-10" b="1">
                <a:solidFill>
                  <a:srgbClr val="002D4A"/>
                </a:solidFill>
                <a:latin typeface="Arial"/>
                <a:cs typeface="Arial"/>
              </a:rPr>
              <a:t>b</a:t>
            </a:r>
            <a:r>
              <a:rPr dirty="0" sz="1600" spc="-5" b="1">
                <a:solidFill>
                  <a:srgbClr val="002D4A"/>
                </a:solidFill>
                <a:latin typeface="Arial"/>
                <a:cs typeface="Arial"/>
              </a:rPr>
              <a:t>o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51104" y="3878834"/>
            <a:ext cx="869950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002D4A"/>
                </a:solidFill>
                <a:latin typeface="Arial"/>
                <a:cs typeface="Arial"/>
              </a:rPr>
              <a:t>L</a:t>
            </a:r>
            <a:r>
              <a:rPr dirty="0" sz="1400" spc="-45" b="1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1400" spc="-10" b="1">
                <a:solidFill>
                  <a:srgbClr val="002D4A"/>
                </a:solidFill>
                <a:latin typeface="Arial"/>
                <a:cs typeface="Arial"/>
              </a:rPr>
              <a:t>BR</a:t>
            </a: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-</a:t>
            </a:r>
            <a:r>
              <a:rPr dirty="0" sz="1400" spc="-5" b="1">
                <a:solidFill>
                  <a:srgbClr val="002D4A"/>
                </a:solidFill>
                <a:latin typeface="Arial"/>
                <a:cs typeface="Arial"/>
              </a:rPr>
              <a:t>31</a:t>
            </a: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solidFill>
                  <a:srgbClr val="002D4A"/>
                </a:solidFill>
                <a:latin typeface="Arial"/>
                <a:cs typeface="Arial"/>
              </a:rPr>
              <a:t>0.01mg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01879" y="3878834"/>
            <a:ext cx="869950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002D4A"/>
                </a:solidFill>
                <a:latin typeface="Arial"/>
                <a:cs typeface="Arial"/>
              </a:rPr>
              <a:t>L</a:t>
            </a:r>
            <a:r>
              <a:rPr dirty="0" sz="1400" spc="-45" b="1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1400" spc="-10" b="1">
                <a:solidFill>
                  <a:srgbClr val="002D4A"/>
                </a:solidFill>
                <a:latin typeface="Arial"/>
                <a:cs typeface="Arial"/>
              </a:rPr>
              <a:t>BR</a:t>
            </a: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-</a:t>
            </a:r>
            <a:r>
              <a:rPr dirty="0" sz="1400" spc="-5" b="1">
                <a:solidFill>
                  <a:srgbClr val="002D4A"/>
                </a:solidFill>
                <a:latin typeface="Arial"/>
                <a:cs typeface="Arial"/>
              </a:rPr>
              <a:t>31</a:t>
            </a: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solidFill>
                  <a:srgbClr val="002D4A"/>
                </a:solidFill>
                <a:latin typeface="Arial"/>
                <a:cs typeface="Arial"/>
              </a:rPr>
              <a:t>0.03mg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759609" y="3878834"/>
            <a:ext cx="869950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002D4A"/>
                </a:solidFill>
                <a:latin typeface="Arial"/>
                <a:cs typeface="Arial"/>
              </a:rPr>
              <a:t>L</a:t>
            </a:r>
            <a:r>
              <a:rPr dirty="0" sz="1400" spc="-45" b="1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1400" spc="-10" b="1">
                <a:solidFill>
                  <a:srgbClr val="002D4A"/>
                </a:solidFill>
                <a:latin typeface="Arial"/>
                <a:cs typeface="Arial"/>
              </a:rPr>
              <a:t>BR</a:t>
            </a: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-</a:t>
            </a:r>
            <a:r>
              <a:rPr dirty="0" sz="1400" spc="-5" b="1">
                <a:solidFill>
                  <a:srgbClr val="002D4A"/>
                </a:solidFill>
                <a:latin typeface="Arial"/>
                <a:cs typeface="Arial"/>
              </a:rPr>
              <a:t>31</a:t>
            </a:r>
            <a:r>
              <a:rPr dirty="0" sz="1400" b="1">
                <a:solidFill>
                  <a:srgbClr val="002D4A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solidFill>
                  <a:srgbClr val="002D4A"/>
                </a:solidFill>
                <a:latin typeface="Arial"/>
                <a:cs typeface="Arial"/>
              </a:rPr>
              <a:t>0.08mg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52295" y="3519423"/>
            <a:ext cx="7918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125*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97198" y="3519423"/>
            <a:ext cx="5772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40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53511" y="2608452"/>
            <a:ext cx="11010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solidFill>
                  <a:srgbClr val="002D4A"/>
                </a:solidFill>
                <a:latin typeface="Arial"/>
                <a:cs typeface="Arial"/>
              </a:rPr>
              <a:t>11.2%±6.7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01031" y="2428773"/>
            <a:ext cx="1113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02D4A"/>
                </a:solidFill>
                <a:latin typeface="Arial"/>
                <a:cs typeface="Arial"/>
              </a:rPr>
              <a:t>13.2%±9.1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65798" y="2211146"/>
            <a:ext cx="12274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solidFill>
                  <a:srgbClr val="002D4A"/>
                </a:solidFill>
                <a:latin typeface="Arial"/>
                <a:cs typeface="Arial"/>
              </a:rPr>
              <a:t>15.8%±11.3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655013" y="2314701"/>
            <a:ext cx="1113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02D4A"/>
                </a:solidFill>
                <a:latin typeface="Arial"/>
                <a:cs typeface="Arial"/>
              </a:rPr>
              <a:t>14.6%±8.5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48833" y="3519423"/>
            <a:ext cx="5772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48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99782" y="3494049"/>
            <a:ext cx="5772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35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56127" y="478479"/>
            <a:ext cx="5050155" cy="14871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Stratified by LABR-312</a:t>
            </a:r>
            <a:r>
              <a:rPr dirty="0" sz="2800" spc="1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Doses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550">
              <a:latin typeface="Times New Roman"/>
              <a:cs typeface="Times New Roman"/>
            </a:endParaRPr>
          </a:p>
          <a:p>
            <a:pPr algn="ctr" marL="160020">
              <a:lnSpc>
                <a:spcPct val="100000"/>
              </a:lnSpc>
            </a:pPr>
            <a:r>
              <a:rPr dirty="0" sz="2400" spc="-5" b="1" i="1">
                <a:solidFill>
                  <a:srgbClr val="FF3300"/>
                </a:solidFill>
                <a:latin typeface="Arial"/>
                <a:cs typeface="Arial"/>
              </a:rPr>
              <a:t>p=0.17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23570" y="4826071"/>
            <a:ext cx="22453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*Total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number of study</a:t>
            </a:r>
            <a:r>
              <a:rPr dirty="0" sz="12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lesions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3166" y="480822"/>
            <a:ext cx="1274445" cy="0"/>
          </a:xfrm>
          <a:custGeom>
            <a:avLst/>
            <a:gdLst/>
            <a:ahLst/>
            <a:cxnLst/>
            <a:rect l="l" t="t" r="r" b="b"/>
            <a:pathLst>
              <a:path w="1274445" h="0">
                <a:moveTo>
                  <a:pt x="0" y="0"/>
                </a:moveTo>
                <a:lnTo>
                  <a:pt x="127406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27426" y="587501"/>
            <a:ext cx="1122045" cy="0"/>
          </a:xfrm>
          <a:custGeom>
            <a:avLst/>
            <a:gdLst/>
            <a:ahLst/>
            <a:cxnLst/>
            <a:rect l="l" t="t" r="r" b="b"/>
            <a:pathLst>
              <a:path w="1122045" h="0">
                <a:moveTo>
                  <a:pt x="0" y="0"/>
                </a:moveTo>
                <a:lnTo>
                  <a:pt x="112166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33166" y="808481"/>
            <a:ext cx="2007235" cy="0"/>
          </a:xfrm>
          <a:custGeom>
            <a:avLst/>
            <a:gdLst/>
            <a:ahLst/>
            <a:cxnLst/>
            <a:rect l="l" t="t" r="r" b="b"/>
            <a:pathLst>
              <a:path w="2007235" h="0">
                <a:moveTo>
                  <a:pt x="0" y="0"/>
                </a:moveTo>
                <a:lnTo>
                  <a:pt x="20071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22498" y="915161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4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35985" y="1136141"/>
            <a:ext cx="2966085" cy="0"/>
          </a:xfrm>
          <a:custGeom>
            <a:avLst/>
            <a:gdLst/>
            <a:ahLst/>
            <a:cxnLst/>
            <a:rect l="l" t="t" r="r" b="b"/>
            <a:pathLst>
              <a:path w="2966085" h="0">
                <a:moveTo>
                  <a:pt x="0" y="0"/>
                </a:moveTo>
                <a:lnTo>
                  <a:pt x="296570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52978" y="1242822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 h="0">
                <a:moveTo>
                  <a:pt x="0" y="0"/>
                </a:moveTo>
                <a:lnTo>
                  <a:pt x="91744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46198" y="1463802"/>
            <a:ext cx="3647440" cy="0"/>
          </a:xfrm>
          <a:custGeom>
            <a:avLst/>
            <a:gdLst/>
            <a:ahLst/>
            <a:cxnLst/>
            <a:rect l="l" t="t" r="r" b="b"/>
            <a:pathLst>
              <a:path w="3647440" h="0">
                <a:moveTo>
                  <a:pt x="0" y="0"/>
                </a:moveTo>
                <a:lnTo>
                  <a:pt x="36469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94126" y="1570482"/>
            <a:ext cx="866140" cy="0"/>
          </a:xfrm>
          <a:custGeom>
            <a:avLst/>
            <a:gdLst/>
            <a:ahLst/>
            <a:cxnLst/>
            <a:rect l="l" t="t" r="r" b="b"/>
            <a:pathLst>
              <a:path w="866139" h="0">
                <a:moveTo>
                  <a:pt x="0" y="0"/>
                </a:moveTo>
                <a:lnTo>
                  <a:pt x="8656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18282" y="1792985"/>
            <a:ext cx="1580515" cy="0"/>
          </a:xfrm>
          <a:custGeom>
            <a:avLst/>
            <a:gdLst/>
            <a:ahLst/>
            <a:cxnLst/>
            <a:rect l="l" t="t" r="r" b="b"/>
            <a:pathLst>
              <a:path w="1580514" h="0">
                <a:moveTo>
                  <a:pt x="0" y="0"/>
                </a:moveTo>
                <a:lnTo>
                  <a:pt x="15803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82873" y="1898142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5" h="0">
                <a:moveTo>
                  <a:pt x="0" y="0"/>
                </a:moveTo>
                <a:lnTo>
                  <a:pt x="10073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05505" y="2120645"/>
            <a:ext cx="1234440" cy="0"/>
          </a:xfrm>
          <a:custGeom>
            <a:avLst/>
            <a:gdLst/>
            <a:ahLst/>
            <a:cxnLst/>
            <a:rect l="l" t="t" r="r" b="b"/>
            <a:pathLst>
              <a:path w="1234439" h="0">
                <a:moveTo>
                  <a:pt x="0" y="0"/>
                </a:moveTo>
                <a:lnTo>
                  <a:pt x="12344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24605" y="2234945"/>
            <a:ext cx="1355090" cy="0"/>
          </a:xfrm>
          <a:custGeom>
            <a:avLst/>
            <a:gdLst/>
            <a:ahLst/>
            <a:cxnLst/>
            <a:rect l="l" t="t" r="r" b="b"/>
            <a:pathLst>
              <a:path w="1355089" h="0">
                <a:moveTo>
                  <a:pt x="0" y="0"/>
                </a:moveTo>
                <a:lnTo>
                  <a:pt x="135483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55085" y="2448305"/>
            <a:ext cx="1202690" cy="0"/>
          </a:xfrm>
          <a:custGeom>
            <a:avLst/>
            <a:gdLst/>
            <a:ahLst/>
            <a:cxnLst/>
            <a:rect l="l" t="t" r="r" b="b"/>
            <a:pathLst>
              <a:path w="1202689" h="0">
                <a:moveTo>
                  <a:pt x="0" y="0"/>
                </a:moveTo>
                <a:lnTo>
                  <a:pt x="120243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70226" y="2564129"/>
            <a:ext cx="1487805" cy="0"/>
          </a:xfrm>
          <a:custGeom>
            <a:avLst/>
            <a:gdLst/>
            <a:ahLst/>
            <a:cxnLst/>
            <a:rect l="l" t="t" r="r" b="b"/>
            <a:pathLst>
              <a:path w="1487804" h="0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22626" y="2775966"/>
            <a:ext cx="1560830" cy="0"/>
          </a:xfrm>
          <a:custGeom>
            <a:avLst/>
            <a:gdLst/>
            <a:ahLst/>
            <a:cxnLst/>
            <a:rect l="l" t="t" r="r" b="b"/>
            <a:pathLst>
              <a:path w="1560829" h="0">
                <a:moveTo>
                  <a:pt x="0" y="0"/>
                </a:moveTo>
                <a:lnTo>
                  <a:pt x="15605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94126" y="2891789"/>
            <a:ext cx="1161415" cy="0"/>
          </a:xfrm>
          <a:custGeom>
            <a:avLst/>
            <a:gdLst/>
            <a:ahLst/>
            <a:cxnLst/>
            <a:rect l="l" t="t" r="r" b="b"/>
            <a:pathLst>
              <a:path w="1161414" h="0">
                <a:moveTo>
                  <a:pt x="0" y="0"/>
                </a:moveTo>
                <a:lnTo>
                  <a:pt x="116128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27426" y="3112770"/>
            <a:ext cx="1030605" cy="0"/>
          </a:xfrm>
          <a:custGeom>
            <a:avLst/>
            <a:gdLst/>
            <a:ahLst/>
            <a:cxnLst/>
            <a:rect l="l" t="t" r="r" b="b"/>
            <a:pathLst>
              <a:path w="1030604" h="0">
                <a:moveTo>
                  <a:pt x="0" y="0"/>
                </a:moveTo>
                <a:lnTo>
                  <a:pt x="10302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94126" y="3217926"/>
            <a:ext cx="1487805" cy="0"/>
          </a:xfrm>
          <a:custGeom>
            <a:avLst/>
            <a:gdLst/>
            <a:ahLst/>
            <a:cxnLst/>
            <a:rect l="l" t="t" r="r" b="b"/>
            <a:pathLst>
              <a:path w="1487804" h="0">
                <a:moveTo>
                  <a:pt x="0" y="0"/>
                </a:moveTo>
                <a:lnTo>
                  <a:pt x="1487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72205" y="3440429"/>
            <a:ext cx="998219" cy="0"/>
          </a:xfrm>
          <a:custGeom>
            <a:avLst/>
            <a:gdLst/>
            <a:ahLst/>
            <a:cxnLst/>
            <a:rect l="l" t="t" r="r" b="b"/>
            <a:pathLst>
              <a:path w="998220" h="0">
                <a:moveTo>
                  <a:pt x="0" y="0"/>
                </a:moveTo>
                <a:lnTo>
                  <a:pt x="9982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46654" y="3547109"/>
            <a:ext cx="1621790" cy="0"/>
          </a:xfrm>
          <a:custGeom>
            <a:avLst/>
            <a:gdLst/>
            <a:ahLst/>
            <a:cxnLst/>
            <a:rect l="l" t="t" r="r" b="b"/>
            <a:pathLst>
              <a:path w="1621789" h="0">
                <a:moveTo>
                  <a:pt x="0" y="0"/>
                </a:moveTo>
                <a:lnTo>
                  <a:pt x="162153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24605" y="3769614"/>
            <a:ext cx="958850" cy="0"/>
          </a:xfrm>
          <a:custGeom>
            <a:avLst/>
            <a:gdLst/>
            <a:ahLst/>
            <a:cxnLst/>
            <a:rect l="l" t="t" r="r" b="b"/>
            <a:pathLst>
              <a:path w="958850" h="0">
                <a:moveTo>
                  <a:pt x="0" y="0"/>
                </a:moveTo>
                <a:lnTo>
                  <a:pt x="95859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09266" y="3874770"/>
            <a:ext cx="1926589" cy="0"/>
          </a:xfrm>
          <a:custGeom>
            <a:avLst/>
            <a:gdLst/>
            <a:ahLst/>
            <a:cxnLst/>
            <a:rect l="l" t="t" r="r" b="b"/>
            <a:pathLst>
              <a:path w="1926589" h="0">
                <a:moveTo>
                  <a:pt x="0" y="0"/>
                </a:moveTo>
                <a:lnTo>
                  <a:pt x="192633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88385" y="4097273"/>
            <a:ext cx="1438910" cy="0"/>
          </a:xfrm>
          <a:custGeom>
            <a:avLst/>
            <a:gdLst/>
            <a:ahLst/>
            <a:cxnLst/>
            <a:rect l="l" t="t" r="r" b="b"/>
            <a:pathLst>
              <a:path w="1438910" h="0">
                <a:moveTo>
                  <a:pt x="0" y="0"/>
                </a:moveTo>
                <a:lnTo>
                  <a:pt x="14386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61538" y="4203953"/>
            <a:ext cx="1069975" cy="0"/>
          </a:xfrm>
          <a:custGeom>
            <a:avLst/>
            <a:gdLst/>
            <a:ahLst/>
            <a:cxnLst/>
            <a:rect l="l" t="t" r="r" b="b"/>
            <a:pathLst>
              <a:path w="1069975" h="0">
                <a:moveTo>
                  <a:pt x="0" y="0"/>
                </a:moveTo>
                <a:lnTo>
                  <a:pt x="10698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72205" y="4424934"/>
            <a:ext cx="957580" cy="0"/>
          </a:xfrm>
          <a:custGeom>
            <a:avLst/>
            <a:gdLst/>
            <a:ahLst/>
            <a:cxnLst/>
            <a:rect l="l" t="t" r="r" b="b"/>
            <a:pathLst>
              <a:path w="957579" h="0">
                <a:moveTo>
                  <a:pt x="0" y="0"/>
                </a:moveTo>
                <a:lnTo>
                  <a:pt x="9570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324861" y="4531614"/>
            <a:ext cx="3272154" cy="0"/>
          </a:xfrm>
          <a:custGeom>
            <a:avLst/>
            <a:gdLst/>
            <a:ahLst/>
            <a:cxnLst/>
            <a:rect l="l" t="t" r="r" b="b"/>
            <a:pathLst>
              <a:path w="3272154" h="0">
                <a:moveTo>
                  <a:pt x="0" y="0"/>
                </a:moveTo>
                <a:lnTo>
                  <a:pt x="327202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153306" y="687306"/>
            <a:ext cx="324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0.31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53306" y="1015598"/>
            <a:ext cx="324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0.36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153306" y="1343892"/>
            <a:ext cx="324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0.63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53306" y="1672184"/>
            <a:ext cx="324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0.79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153306" y="2000477"/>
            <a:ext cx="324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0.29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153306" y="2327408"/>
            <a:ext cx="324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0.18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53306" y="2663873"/>
            <a:ext cx="324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0.44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53306" y="2992166"/>
            <a:ext cx="324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0.27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153306" y="3320459"/>
            <a:ext cx="324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0.85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153306" y="3648753"/>
            <a:ext cx="324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0.54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153306" y="3975684"/>
            <a:ext cx="324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0.80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153306" y="4303976"/>
            <a:ext cx="324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0.71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8072019" y="0"/>
            <a:ext cx="566420" cy="57594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3980" marR="5080" indent="-81280">
              <a:lnSpc>
                <a:spcPct val="150500"/>
              </a:lnSpc>
              <a:spcBef>
                <a:spcPts val="100"/>
              </a:spcBef>
            </a:pPr>
            <a:r>
              <a:rPr dirty="0" sz="1200"/>
              <a:t>P</a:t>
            </a:r>
            <a:r>
              <a:rPr dirty="0" sz="1200" spc="-5"/>
              <a:t>-</a:t>
            </a:r>
            <a:r>
              <a:rPr dirty="0" sz="1200" spc="-20"/>
              <a:t>v</a:t>
            </a:r>
            <a:r>
              <a:rPr dirty="0" sz="1200"/>
              <a:t>al</a:t>
            </a:r>
            <a:r>
              <a:rPr dirty="0" sz="1200" spc="-5"/>
              <a:t>u</a:t>
            </a:r>
            <a:r>
              <a:rPr dirty="0" sz="1200"/>
              <a:t>e  </a:t>
            </a:r>
            <a:r>
              <a:rPr dirty="0" sz="1200">
                <a:solidFill>
                  <a:srgbClr val="002D4A"/>
                </a:solidFill>
              </a:rPr>
              <a:t>0.51</a:t>
            </a:r>
            <a:endParaRPr sz="1200"/>
          </a:p>
        </p:txBody>
      </p:sp>
      <p:sp>
        <p:nvSpPr>
          <p:cNvPr id="41" name="object 41"/>
          <p:cNvSpPr txBox="1"/>
          <p:nvPr/>
        </p:nvSpPr>
        <p:spPr>
          <a:xfrm>
            <a:off x="497777" y="1283575"/>
            <a:ext cx="883919" cy="292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050"/>
              </a:lnSpc>
              <a:spcBef>
                <a:spcPts val="95"/>
              </a:spcBef>
            </a:pP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Diabetes</a:t>
            </a:r>
            <a:r>
              <a:rPr dirty="0" sz="1000" spc="-6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Type</a:t>
            </a:r>
            <a:endParaRPr sz="1000">
              <a:latin typeface="Arial"/>
              <a:cs typeface="Arial"/>
            </a:endParaRPr>
          </a:p>
          <a:p>
            <a:pPr marL="152400">
              <a:lnSpc>
                <a:spcPts val="1050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Type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 1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7853" y="1177322"/>
            <a:ext cx="10636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GFR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&gt;=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60</a:t>
            </a:r>
            <a:r>
              <a:rPr dirty="0" sz="1000" spc="-6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2D4A"/>
                </a:solidFill>
                <a:latin typeface="Arial"/>
                <a:cs typeface="Arial"/>
              </a:rPr>
              <a:t>ml/min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97848" y="955822"/>
            <a:ext cx="1058545" cy="283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890"/>
              </a:lnSpc>
              <a:spcBef>
                <a:spcPts val="105"/>
              </a:spcBef>
            </a:pPr>
            <a:r>
              <a:rPr dirty="0" sz="800" spc="-5" b="1">
                <a:solidFill>
                  <a:srgbClr val="FF3300"/>
                </a:solidFill>
                <a:latin typeface="Arial"/>
                <a:cs typeface="Arial"/>
              </a:rPr>
              <a:t>Renal</a:t>
            </a:r>
            <a:r>
              <a:rPr dirty="0" sz="800" spc="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800" spc="-5" b="1">
                <a:solidFill>
                  <a:srgbClr val="FF3300"/>
                </a:solidFill>
                <a:latin typeface="Arial"/>
                <a:cs typeface="Arial"/>
              </a:rPr>
              <a:t>Insufficiency</a:t>
            </a:r>
            <a:endParaRPr sz="800">
              <a:latin typeface="Arial"/>
              <a:cs typeface="Arial"/>
            </a:endParaRPr>
          </a:p>
          <a:p>
            <a:pPr marL="82550">
              <a:lnSpc>
                <a:spcPts val="1130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GFR &lt; 60</a:t>
            </a:r>
            <a:r>
              <a:rPr dirty="0" sz="1000" spc="-7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ml/min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7201" y="100260"/>
            <a:ext cx="892810" cy="92710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z="1200" spc="-5" b="1">
                <a:solidFill>
                  <a:srgbClr val="FF3300"/>
                </a:solidFill>
                <a:latin typeface="Arial"/>
                <a:cs typeface="Arial"/>
              </a:rPr>
              <a:t>Subgroup</a:t>
            </a:r>
            <a:endParaRPr sz="1200">
              <a:latin typeface="Arial"/>
              <a:cs typeface="Arial"/>
            </a:endParaRPr>
          </a:p>
          <a:p>
            <a:pPr marL="52705">
              <a:lnSpc>
                <a:spcPts val="1019"/>
              </a:lnSpc>
              <a:spcBef>
                <a:spcPts val="55"/>
              </a:spcBef>
            </a:pPr>
            <a:r>
              <a:rPr dirty="0" sz="1000" spc="-15" b="1">
                <a:solidFill>
                  <a:srgbClr val="FF3300"/>
                </a:solidFill>
                <a:latin typeface="Arial"/>
                <a:cs typeface="Arial"/>
              </a:rPr>
              <a:t>Age</a:t>
            </a:r>
            <a:endParaRPr sz="1000">
              <a:latin typeface="Arial"/>
              <a:cs typeface="Arial"/>
            </a:endParaRPr>
          </a:p>
          <a:p>
            <a:pPr marL="193040">
              <a:lnSpc>
                <a:spcPts val="869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&lt; 64</a:t>
            </a:r>
            <a:r>
              <a:rPr dirty="0" sz="1000" spc="-5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Years</a:t>
            </a:r>
            <a:endParaRPr sz="1000">
              <a:latin typeface="Arial"/>
              <a:cs typeface="Arial"/>
            </a:endParaRPr>
          </a:p>
          <a:p>
            <a:pPr marL="193040">
              <a:lnSpc>
                <a:spcPts val="869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=&gt;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64</a:t>
            </a:r>
            <a:r>
              <a:rPr dirty="0" sz="1000" spc="-6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Years</a:t>
            </a:r>
            <a:endParaRPr sz="1000">
              <a:latin typeface="Arial"/>
              <a:cs typeface="Arial"/>
            </a:endParaRPr>
          </a:p>
          <a:p>
            <a:pPr marL="53340">
              <a:lnSpc>
                <a:spcPts val="840"/>
              </a:lnSpc>
            </a:pPr>
            <a:r>
              <a:rPr dirty="0" sz="1000" spc="-10" b="1">
                <a:solidFill>
                  <a:srgbClr val="FF3300"/>
                </a:solidFill>
                <a:latin typeface="Arial"/>
                <a:cs typeface="Arial"/>
              </a:rPr>
              <a:t>Sex</a:t>
            </a:r>
            <a:endParaRPr sz="1000">
              <a:latin typeface="Arial"/>
              <a:cs typeface="Arial"/>
            </a:endParaRPr>
          </a:p>
          <a:p>
            <a:pPr marL="193040" marR="267335">
              <a:lnSpc>
                <a:spcPct val="75100"/>
              </a:lnSpc>
              <a:spcBef>
                <a:spcPts val="125"/>
              </a:spcBef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F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e</a:t>
            </a:r>
            <a:r>
              <a:rPr dirty="0" sz="1000" spc="15">
                <a:solidFill>
                  <a:srgbClr val="002D4A"/>
                </a:solidFill>
                <a:latin typeface="Arial"/>
                <a:cs typeface="Arial"/>
              </a:rPr>
              <a:t>m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a</a:t>
            </a:r>
            <a:r>
              <a:rPr dirty="0" sz="1000" spc="-15">
                <a:solidFill>
                  <a:srgbClr val="002D4A"/>
                </a:solidFill>
                <a:latin typeface="Arial"/>
                <a:cs typeface="Arial"/>
              </a:rPr>
              <a:t>l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e 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Male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925061" y="160781"/>
            <a:ext cx="0" cy="4468495"/>
          </a:xfrm>
          <a:custGeom>
            <a:avLst/>
            <a:gdLst/>
            <a:ahLst/>
            <a:cxnLst/>
            <a:rect l="l" t="t" r="r" b="b"/>
            <a:pathLst>
              <a:path w="0" h="4468495">
                <a:moveTo>
                  <a:pt x="0" y="4468368"/>
                </a:moveTo>
                <a:lnTo>
                  <a:pt x="0" y="0"/>
                </a:lnTo>
              </a:path>
            </a:pathLst>
          </a:custGeom>
          <a:ln w="3175">
            <a:solidFill>
              <a:srgbClr val="979E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152650" y="463829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3175">
            <a:solidFill>
              <a:srgbClr val="8588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038094" y="463829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3175">
            <a:solidFill>
              <a:srgbClr val="8588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925061" y="463829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3175">
            <a:solidFill>
              <a:srgbClr val="8588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801361" y="463829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3175">
            <a:solidFill>
              <a:srgbClr val="8588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688329" y="463829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3175">
            <a:solidFill>
              <a:srgbClr val="8588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575297" y="463829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3175">
            <a:solidFill>
              <a:srgbClr val="85888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97650" y="1505695"/>
            <a:ext cx="1774825" cy="33458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2400">
              <a:lnSpc>
                <a:spcPts val="1019"/>
              </a:lnSpc>
              <a:spcBef>
                <a:spcPts val="95"/>
              </a:spcBef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Type</a:t>
            </a:r>
            <a:r>
              <a:rPr dirty="0" sz="100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869"/>
              </a:lnSpc>
            </a:pP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Diabetes</a:t>
            </a:r>
            <a:r>
              <a:rPr dirty="0" sz="1000" spc="-1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Treatment</a:t>
            </a:r>
            <a:endParaRPr sz="1000">
              <a:latin typeface="Arial"/>
              <a:cs typeface="Arial"/>
            </a:endParaRPr>
          </a:p>
          <a:p>
            <a:pPr marL="152400">
              <a:lnSpc>
                <a:spcPts val="869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Insulin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Treated</a:t>
            </a:r>
            <a:endParaRPr sz="1000">
              <a:latin typeface="Arial"/>
              <a:cs typeface="Arial"/>
            </a:endParaRPr>
          </a:p>
          <a:p>
            <a:pPr marL="152400">
              <a:lnSpc>
                <a:spcPts val="840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No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 Insulin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875"/>
              </a:lnSpc>
            </a:pP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Diabetes</a:t>
            </a:r>
            <a:r>
              <a:rPr dirty="0" sz="1000" spc="-1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Duration</a:t>
            </a:r>
            <a:endParaRPr sz="1000">
              <a:latin typeface="Arial"/>
              <a:cs typeface="Arial"/>
            </a:endParaRPr>
          </a:p>
          <a:p>
            <a:pPr marL="152400">
              <a:lnSpc>
                <a:spcPts val="869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&lt; 10</a:t>
            </a:r>
            <a:r>
              <a:rPr dirty="0" sz="1000" spc="-2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5">
                <a:solidFill>
                  <a:srgbClr val="002D4A"/>
                </a:solidFill>
                <a:latin typeface="Arial"/>
                <a:cs typeface="Arial"/>
              </a:rPr>
              <a:t>years</a:t>
            </a:r>
            <a:endParaRPr sz="1000">
              <a:latin typeface="Arial"/>
              <a:cs typeface="Arial"/>
            </a:endParaRPr>
          </a:p>
          <a:p>
            <a:pPr marL="152400">
              <a:lnSpc>
                <a:spcPts val="835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&gt;=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10</a:t>
            </a:r>
            <a:r>
              <a:rPr dirty="0" sz="100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years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875"/>
              </a:lnSpc>
            </a:pPr>
            <a:r>
              <a:rPr dirty="0" sz="1000" spc="-15" b="1">
                <a:solidFill>
                  <a:srgbClr val="FF3300"/>
                </a:solidFill>
                <a:latin typeface="Arial"/>
                <a:cs typeface="Arial"/>
              </a:rPr>
              <a:t>HbA1c</a:t>
            </a:r>
            <a:endParaRPr sz="1000">
              <a:latin typeface="Arial"/>
              <a:cs typeface="Arial"/>
            </a:endParaRPr>
          </a:p>
          <a:p>
            <a:pPr marL="152400">
              <a:lnSpc>
                <a:spcPts val="875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&lt;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7.5%</a:t>
            </a:r>
            <a:endParaRPr sz="1000">
              <a:latin typeface="Arial"/>
              <a:cs typeface="Arial"/>
            </a:endParaRPr>
          </a:p>
          <a:p>
            <a:pPr marL="152400">
              <a:lnSpc>
                <a:spcPts val="869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&gt;=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7.5%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869"/>
              </a:lnSpc>
            </a:pP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Monocyte</a:t>
            </a:r>
            <a:r>
              <a:rPr dirty="0" sz="1000" spc="-2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Count</a:t>
            </a:r>
            <a:endParaRPr sz="1000">
              <a:latin typeface="Arial"/>
              <a:cs typeface="Arial"/>
            </a:endParaRPr>
          </a:p>
          <a:p>
            <a:pPr marL="153035">
              <a:lnSpc>
                <a:spcPts val="840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&lt;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500/uL</a:t>
            </a:r>
            <a:endParaRPr sz="1000">
              <a:latin typeface="Arial"/>
              <a:cs typeface="Arial"/>
            </a:endParaRPr>
          </a:p>
          <a:p>
            <a:pPr marL="153035">
              <a:lnSpc>
                <a:spcPts val="875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&gt;=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500/uL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869"/>
              </a:lnSpc>
            </a:pP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Bifurcation Lesions</a:t>
            </a:r>
            <a:endParaRPr sz="1000">
              <a:latin typeface="Arial"/>
              <a:cs typeface="Arial"/>
            </a:endParaRPr>
          </a:p>
          <a:p>
            <a:pPr marL="153035" marR="1177925">
              <a:lnSpc>
                <a:spcPct val="70600"/>
              </a:lnSpc>
              <a:spcBef>
                <a:spcPts val="170"/>
              </a:spcBef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Absent 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P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r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e</a:t>
            </a:r>
            <a:r>
              <a:rPr dirty="0" sz="1000">
                <a:solidFill>
                  <a:srgbClr val="002D4A"/>
                </a:solidFill>
                <a:latin typeface="Arial"/>
                <a:cs typeface="Arial"/>
              </a:rPr>
              <a:t>s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ent</a:t>
            </a:r>
            <a:endParaRPr sz="1000">
              <a:latin typeface="Arial"/>
              <a:cs typeface="Arial"/>
            </a:endParaRPr>
          </a:p>
          <a:p>
            <a:pPr algn="ctr" marR="916940">
              <a:lnSpc>
                <a:spcPts val="720"/>
              </a:lnSpc>
            </a:pP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Stent</a:t>
            </a:r>
            <a:r>
              <a:rPr dirty="0" sz="1000" spc="-6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Overlap</a:t>
            </a:r>
            <a:endParaRPr sz="1000">
              <a:latin typeface="Arial"/>
              <a:cs typeface="Arial"/>
            </a:endParaRPr>
          </a:p>
          <a:p>
            <a:pPr marL="153035">
              <a:lnSpc>
                <a:spcPts val="869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Absent</a:t>
            </a:r>
            <a:endParaRPr sz="1000">
              <a:latin typeface="Arial"/>
              <a:cs typeface="Arial"/>
            </a:endParaRPr>
          </a:p>
          <a:p>
            <a:pPr marL="153035">
              <a:lnSpc>
                <a:spcPts val="875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Present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840"/>
              </a:lnSpc>
            </a:pP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Number of Lesion</a:t>
            </a:r>
            <a:r>
              <a:rPr dirty="0" sz="1000" spc="-3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Treated</a:t>
            </a:r>
            <a:endParaRPr sz="1000">
              <a:latin typeface="Arial"/>
              <a:cs typeface="Arial"/>
            </a:endParaRPr>
          </a:p>
          <a:p>
            <a:pPr marL="153035">
              <a:lnSpc>
                <a:spcPts val="869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=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marL="153035">
              <a:lnSpc>
                <a:spcPts val="869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&gt;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840"/>
              </a:lnSpc>
            </a:pPr>
            <a:r>
              <a:rPr dirty="0" sz="1000" spc="-10" b="1">
                <a:solidFill>
                  <a:srgbClr val="FF3300"/>
                </a:solidFill>
                <a:latin typeface="Arial"/>
                <a:cs typeface="Arial"/>
              </a:rPr>
              <a:t>ACC/AHA </a:t>
            </a:r>
            <a:r>
              <a:rPr dirty="0" sz="1000" spc="-5" b="1">
                <a:solidFill>
                  <a:srgbClr val="FF3300"/>
                </a:solidFill>
                <a:latin typeface="Arial"/>
                <a:cs typeface="Arial"/>
              </a:rPr>
              <a:t>Lesion Complexity</a:t>
            </a:r>
            <a:endParaRPr sz="1000">
              <a:latin typeface="Arial"/>
              <a:cs typeface="Arial"/>
            </a:endParaRPr>
          </a:p>
          <a:p>
            <a:pPr marL="153035">
              <a:lnSpc>
                <a:spcPts val="875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A/B1</a:t>
            </a:r>
            <a:endParaRPr sz="1000">
              <a:latin typeface="Arial"/>
              <a:cs typeface="Arial"/>
            </a:endParaRPr>
          </a:p>
          <a:p>
            <a:pPr marL="153035">
              <a:lnSpc>
                <a:spcPts val="869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B2/C</a:t>
            </a:r>
            <a:endParaRPr sz="1000">
              <a:latin typeface="Arial"/>
              <a:cs typeface="Arial"/>
            </a:endParaRPr>
          </a:p>
          <a:p>
            <a:pPr algn="ctr" marR="939800">
              <a:lnSpc>
                <a:spcPts val="835"/>
              </a:lnSpc>
            </a:pPr>
            <a:r>
              <a:rPr dirty="0" sz="1000" spc="-10" b="1">
                <a:solidFill>
                  <a:srgbClr val="FF3300"/>
                </a:solidFill>
                <a:latin typeface="Arial"/>
                <a:cs typeface="Arial"/>
              </a:rPr>
              <a:t>Syntax</a:t>
            </a:r>
            <a:r>
              <a:rPr dirty="0" sz="1000" spc="-3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FF3300"/>
                </a:solidFill>
                <a:latin typeface="Arial"/>
                <a:cs typeface="Arial"/>
              </a:rPr>
              <a:t>Score</a:t>
            </a:r>
            <a:endParaRPr sz="1000">
              <a:latin typeface="Arial"/>
              <a:cs typeface="Arial"/>
            </a:endParaRPr>
          </a:p>
          <a:p>
            <a:pPr marL="153035">
              <a:lnSpc>
                <a:spcPts val="875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&lt;22</a:t>
            </a:r>
            <a:endParaRPr sz="1000">
              <a:latin typeface="Arial"/>
              <a:cs typeface="Arial"/>
            </a:endParaRPr>
          </a:p>
          <a:p>
            <a:pPr marL="153035">
              <a:lnSpc>
                <a:spcPts val="1055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&gt;=22</a:t>
            </a:r>
            <a:endParaRPr sz="1000">
              <a:latin typeface="Arial"/>
              <a:cs typeface="Arial"/>
            </a:endParaRPr>
          </a:p>
          <a:p>
            <a:pPr algn="r" marR="78105">
              <a:lnSpc>
                <a:spcPct val="100000"/>
              </a:lnSpc>
              <a:spcBef>
                <a:spcPts val="675"/>
              </a:spcBef>
            </a:pPr>
            <a:r>
              <a:rPr dirty="0" sz="800" spc="-5">
                <a:latin typeface="Arial"/>
                <a:cs typeface="Arial"/>
              </a:rPr>
              <a:t>-10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35970" y="4703266"/>
            <a:ext cx="2165985" cy="327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76835">
              <a:lnSpc>
                <a:spcPts val="944"/>
              </a:lnSpc>
              <a:spcBef>
                <a:spcPts val="100"/>
              </a:spcBef>
              <a:tabLst>
                <a:tab pos="907415" algn="l"/>
                <a:tab pos="1783080" algn="l"/>
              </a:tabLst>
            </a:pPr>
            <a:r>
              <a:rPr dirty="0" sz="800" spc="-5">
                <a:latin typeface="Arial"/>
                <a:cs typeface="Arial"/>
              </a:rPr>
              <a:t>-5	</a:t>
            </a:r>
            <a:r>
              <a:rPr dirty="0" sz="800">
                <a:latin typeface="Arial"/>
                <a:cs typeface="Arial"/>
              </a:rPr>
              <a:t>0	5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ts val="1425"/>
              </a:lnSpc>
            </a:pPr>
            <a:r>
              <a:rPr dirty="0" sz="1200" spc="-5" b="1">
                <a:solidFill>
                  <a:srgbClr val="FF3300"/>
                </a:solidFill>
                <a:latin typeface="Arial"/>
                <a:cs typeface="Arial"/>
              </a:rPr>
              <a:t>LS Means Difference (95%</a:t>
            </a:r>
            <a:r>
              <a:rPr dirty="0" sz="1200" spc="-50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3300"/>
                </a:solidFill>
                <a:latin typeface="Arial"/>
                <a:cs typeface="Arial"/>
              </a:rPr>
              <a:t>CI)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583872" y="4703266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214263" y="60656"/>
            <a:ext cx="1526540" cy="4791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FF3300"/>
                </a:solidFill>
                <a:latin typeface="Arial"/>
                <a:cs typeface="Arial"/>
              </a:rPr>
              <a:t>LS Means</a:t>
            </a:r>
            <a:r>
              <a:rPr dirty="0" sz="1200" spc="-4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3300"/>
                </a:solidFill>
                <a:latin typeface="Arial"/>
                <a:cs typeface="Arial"/>
              </a:rPr>
              <a:t>Difference  (95%</a:t>
            </a:r>
            <a:r>
              <a:rPr dirty="0" sz="1200" spc="-35" b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3300"/>
                </a:solidFill>
                <a:latin typeface="Arial"/>
                <a:cs typeface="Arial"/>
              </a:rPr>
              <a:t>CI)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050"/>
              </a:lnSpc>
              <a:spcBef>
                <a:spcPts val="35"/>
              </a:spcBef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-0.30 (-3.90,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3.30)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50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-1.88 (-5.06,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1.31)</a:t>
            </a:r>
            <a:endParaRPr sz="1000">
              <a:latin typeface="Arial"/>
              <a:cs typeface="Arial"/>
            </a:endParaRPr>
          </a:p>
          <a:p>
            <a:pPr algn="ctr" marL="37465">
              <a:lnSpc>
                <a:spcPts val="1050"/>
              </a:lnSpc>
              <a:spcBef>
                <a:spcPts val="480"/>
              </a:spcBef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1.77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(-3.88,</a:t>
            </a:r>
            <a:r>
              <a:rPr dirty="0" sz="1000" spc="-7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7.43)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50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-1.38 (-3.97,</a:t>
            </a:r>
            <a:r>
              <a:rPr dirty="0" sz="1000" spc="-9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1.21)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ts val="1050"/>
              </a:lnSpc>
              <a:spcBef>
                <a:spcPts val="484"/>
              </a:spcBef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2.81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(-5.58,</a:t>
            </a:r>
            <a:r>
              <a:rPr dirty="0" sz="1000" spc="-7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11.21)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50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-1.19 (-3.78,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1.39)</a:t>
            </a:r>
            <a:endParaRPr sz="1000">
              <a:latin typeface="Arial"/>
              <a:cs typeface="Arial"/>
            </a:endParaRPr>
          </a:p>
          <a:p>
            <a:pPr algn="ctr" marR="6350">
              <a:lnSpc>
                <a:spcPts val="1025"/>
              </a:lnSpc>
              <a:spcBef>
                <a:spcPts val="540"/>
              </a:spcBef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1.40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(-8.91,</a:t>
            </a:r>
            <a:r>
              <a:rPr dirty="0" sz="1000" spc="-7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11.71)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25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-1.10 (-3.55,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1.34)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19"/>
              </a:lnSpc>
              <a:spcBef>
                <a:spcPts val="535"/>
              </a:spcBef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-0.63 (-5.08,</a:t>
            </a:r>
            <a:r>
              <a:rPr dirty="0" sz="1000" spc="-9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3.83)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19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-1.32 (-4.18,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1.53)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19"/>
              </a:lnSpc>
              <a:spcBef>
                <a:spcPts val="550"/>
              </a:spcBef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-2.25 (-5.74,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1.25)</a:t>
            </a:r>
            <a:endParaRPr sz="1000">
              <a:latin typeface="Arial"/>
              <a:cs typeface="Arial"/>
            </a:endParaRPr>
          </a:p>
          <a:p>
            <a:pPr algn="ctr" marL="36830">
              <a:lnSpc>
                <a:spcPts val="1019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0.45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(-3.36,</a:t>
            </a:r>
            <a:r>
              <a:rPr dirty="0" sz="1000" spc="-7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4.26)</a:t>
            </a:r>
            <a:endParaRPr sz="1000">
              <a:latin typeface="Arial"/>
              <a:cs typeface="Arial"/>
            </a:endParaRPr>
          </a:p>
          <a:p>
            <a:pPr algn="ctr" marL="37465">
              <a:lnSpc>
                <a:spcPts val="1019"/>
              </a:lnSpc>
              <a:spcBef>
                <a:spcPts val="545"/>
              </a:spcBef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0.21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(-3.19,</a:t>
            </a:r>
            <a:r>
              <a:rPr dirty="0" sz="1000" spc="-7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3.62)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19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-3.42 (-7.61,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0.76)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19"/>
              </a:lnSpc>
              <a:spcBef>
                <a:spcPts val="550"/>
              </a:spcBef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-2.35 (-6.74,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2.04)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19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-0.26 (-3.55,</a:t>
            </a:r>
            <a:r>
              <a:rPr dirty="0" sz="1000" spc="-9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3.03)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25"/>
              </a:lnSpc>
              <a:spcBef>
                <a:spcPts val="540"/>
              </a:spcBef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-2.13 (-5.05,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0.80)</a:t>
            </a:r>
            <a:endParaRPr sz="1000">
              <a:latin typeface="Arial"/>
              <a:cs typeface="Arial"/>
            </a:endParaRPr>
          </a:p>
          <a:p>
            <a:pPr algn="ctr" marL="36830">
              <a:lnSpc>
                <a:spcPts val="1025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0.68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(-3.52,</a:t>
            </a:r>
            <a:r>
              <a:rPr dirty="0" sz="1000" spc="-7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4.88)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50"/>
              </a:lnSpc>
              <a:spcBef>
                <a:spcPts val="535"/>
              </a:spcBef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-1.43 (-4.24,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1.38)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50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-0.94 (-5.51,</a:t>
            </a:r>
            <a:r>
              <a:rPr dirty="0" sz="1000" spc="-9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3.63)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50"/>
              </a:lnSpc>
              <a:spcBef>
                <a:spcPts val="484"/>
              </a:spcBef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-0.69 (-3.38,</a:t>
            </a:r>
            <a:r>
              <a:rPr dirty="0" sz="1000" spc="-9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2.01)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50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-2.51 (-7.95,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2.92)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50"/>
              </a:lnSpc>
              <a:spcBef>
                <a:spcPts val="484"/>
              </a:spcBef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-0.63 (-4.68,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3.42)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50"/>
              </a:lnSpc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-1.27 (-4.29,</a:t>
            </a:r>
            <a:r>
              <a:rPr dirty="0" sz="1000" spc="-9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1.75)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50"/>
              </a:lnSpc>
              <a:spcBef>
                <a:spcPts val="480"/>
              </a:spcBef>
            </a:pP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-1.53 (-4.25,</a:t>
            </a:r>
            <a:r>
              <a:rPr dirty="0" sz="1000" spc="-90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1.18)</a:t>
            </a:r>
            <a:endParaRPr sz="1000">
              <a:latin typeface="Arial"/>
              <a:cs typeface="Arial"/>
            </a:endParaRPr>
          </a:p>
          <a:p>
            <a:pPr algn="ctr" marL="37465">
              <a:lnSpc>
                <a:spcPts val="1050"/>
              </a:lnSpc>
            </a:pP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0.23 </a:t>
            </a:r>
            <a:r>
              <a:rPr dirty="0" sz="1000" spc="-5">
                <a:solidFill>
                  <a:srgbClr val="002D4A"/>
                </a:solidFill>
                <a:latin typeface="Arial"/>
                <a:cs typeface="Arial"/>
              </a:rPr>
              <a:t>(-9.00,</a:t>
            </a:r>
            <a:r>
              <a:rPr dirty="0" sz="1000" spc="-75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002D4A"/>
                </a:solidFill>
                <a:latin typeface="Arial"/>
                <a:cs typeface="Arial"/>
              </a:rPr>
              <a:t>9.45)</a:t>
            </a:r>
            <a:endParaRPr sz="1000">
              <a:latin typeface="Arial"/>
              <a:cs typeface="Arial"/>
            </a:endParaRPr>
          </a:p>
          <a:p>
            <a:pPr marL="267970">
              <a:lnSpc>
                <a:spcPct val="100000"/>
              </a:lnSpc>
              <a:spcBef>
                <a:spcPts val="480"/>
              </a:spcBef>
            </a:pPr>
            <a:r>
              <a:rPr dirty="0" sz="800" spc="-5">
                <a:latin typeface="Arial"/>
                <a:cs typeface="Arial"/>
              </a:rPr>
              <a:t>15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833621" y="456437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4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8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4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833621" y="456437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24384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4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8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557778" y="561594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60" h="50800">
                <a:moveTo>
                  <a:pt x="30480" y="0"/>
                </a:moveTo>
                <a:lnTo>
                  <a:pt x="18618" y="1975"/>
                </a:lnTo>
                <a:lnTo>
                  <a:pt x="8929" y="7362"/>
                </a:lnTo>
                <a:lnTo>
                  <a:pt x="2396" y="15355"/>
                </a:lnTo>
                <a:lnTo>
                  <a:pt x="0" y="25146"/>
                </a:lnTo>
                <a:lnTo>
                  <a:pt x="2396" y="34936"/>
                </a:lnTo>
                <a:lnTo>
                  <a:pt x="8929" y="42929"/>
                </a:lnTo>
                <a:lnTo>
                  <a:pt x="18618" y="48316"/>
                </a:lnTo>
                <a:lnTo>
                  <a:pt x="30480" y="50292"/>
                </a:lnTo>
                <a:lnTo>
                  <a:pt x="42341" y="48316"/>
                </a:lnTo>
                <a:lnTo>
                  <a:pt x="52030" y="42929"/>
                </a:lnTo>
                <a:lnTo>
                  <a:pt x="58563" y="34936"/>
                </a:lnTo>
                <a:lnTo>
                  <a:pt x="60960" y="25146"/>
                </a:lnTo>
                <a:lnTo>
                  <a:pt x="58563" y="15355"/>
                </a:lnTo>
                <a:lnTo>
                  <a:pt x="52030" y="7362"/>
                </a:lnTo>
                <a:lnTo>
                  <a:pt x="42341" y="1975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557778" y="561594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60" h="50800">
                <a:moveTo>
                  <a:pt x="0" y="25146"/>
                </a:moveTo>
                <a:lnTo>
                  <a:pt x="2396" y="15355"/>
                </a:lnTo>
                <a:lnTo>
                  <a:pt x="8929" y="7362"/>
                </a:lnTo>
                <a:lnTo>
                  <a:pt x="18618" y="1975"/>
                </a:lnTo>
                <a:lnTo>
                  <a:pt x="30480" y="0"/>
                </a:lnTo>
                <a:lnTo>
                  <a:pt x="42341" y="1975"/>
                </a:lnTo>
                <a:lnTo>
                  <a:pt x="52030" y="7362"/>
                </a:lnTo>
                <a:lnTo>
                  <a:pt x="58563" y="15355"/>
                </a:lnTo>
                <a:lnTo>
                  <a:pt x="60960" y="25146"/>
                </a:lnTo>
                <a:lnTo>
                  <a:pt x="58563" y="34936"/>
                </a:lnTo>
                <a:lnTo>
                  <a:pt x="52030" y="42929"/>
                </a:lnTo>
                <a:lnTo>
                  <a:pt x="42341" y="48316"/>
                </a:lnTo>
                <a:lnTo>
                  <a:pt x="30480" y="50292"/>
                </a:lnTo>
                <a:lnTo>
                  <a:pt x="18618" y="48316"/>
                </a:lnTo>
                <a:lnTo>
                  <a:pt x="8929" y="42929"/>
                </a:lnTo>
                <a:lnTo>
                  <a:pt x="2396" y="34936"/>
                </a:lnTo>
                <a:lnTo>
                  <a:pt x="0" y="2514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200905" y="784098"/>
            <a:ext cx="62865" cy="48895"/>
          </a:xfrm>
          <a:custGeom>
            <a:avLst/>
            <a:gdLst/>
            <a:ahLst/>
            <a:cxnLst/>
            <a:rect l="l" t="t" r="r" b="b"/>
            <a:pathLst>
              <a:path w="62864" h="48894">
                <a:moveTo>
                  <a:pt x="31242" y="0"/>
                </a:moveTo>
                <a:lnTo>
                  <a:pt x="19079" y="1916"/>
                </a:lnTo>
                <a:lnTo>
                  <a:pt x="9148" y="7143"/>
                </a:lnTo>
                <a:lnTo>
                  <a:pt x="2454" y="14894"/>
                </a:lnTo>
                <a:lnTo>
                  <a:pt x="0" y="24384"/>
                </a:lnTo>
                <a:lnTo>
                  <a:pt x="2454" y="33873"/>
                </a:lnTo>
                <a:lnTo>
                  <a:pt x="9148" y="41624"/>
                </a:lnTo>
                <a:lnTo>
                  <a:pt x="19079" y="46851"/>
                </a:lnTo>
                <a:lnTo>
                  <a:pt x="31242" y="48768"/>
                </a:lnTo>
                <a:lnTo>
                  <a:pt x="43404" y="46851"/>
                </a:lnTo>
                <a:lnTo>
                  <a:pt x="53335" y="41624"/>
                </a:lnTo>
                <a:lnTo>
                  <a:pt x="60029" y="33873"/>
                </a:lnTo>
                <a:lnTo>
                  <a:pt x="62484" y="24384"/>
                </a:lnTo>
                <a:lnTo>
                  <a:pt x="60029" y="14894"/>
                </a:lnTo>
                <a:lnTo>
                  <a:pt x="53335" y="7143"/>
                </a:lnTo>
                <a:lnTo>
                  <a:pt x="43404" y="1916"/>
                </a:lnTo>
                <a:lnTo>
                  <a:pt x="312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200905" y="784098"/>
            <a:ext cx="62865" cy="48895"/>
          </a:xfrm>
          <a:custGeom>
            <a:avLst/>
            <a:gdLst/>
            <a:ahLst/>
            <a:cxnLst/>
            <a:rect l="l" t="t" r="r" b="b"/>
            <a:pathLst>
              <a:path w="62864" h="48894">
                <a:moveTo>
                  <a:pt x="0" y="24384"/>
                </a:moveTo>
                <a:lnTo>
                  <a:pt x="2454" y="14894"/>
                </a:lnTo>
                <a:lnTo>
                  <a:pt x="9148" y="7143"/>
                </a:lnTo>
                <a:lnTo>
                  <a:pt x="19079" y="1916"/>
                </a:lnTo>
                <a:lnTo>
                  <a:pt x="31242" y="0"/>
                </a:lnTo>
                <a:lnTo>
                  <a:pt x="43404" y="1916"/>
                </a:lnTo>
                <a:lnTo>
                  <a:pt x="53335" y="7143"/>
                </a:lnTo>
                <a:lnTo>
                  <a:pt x="60029" y="14894"/>
                </a:lnTo>
                <a:lnTo>
                  <a:pt x="62484" y="24384"/>
                </a:lnTo>
                <a:lnTo>
                  <a:pt x="60029" y="33873"/>
                </a:lnTo>
                <a:lnTo>
                  <a:pt x="53335" y="41624"/>
                </a:lnTo>
                <a:lnTo>
                  <a:pt x="43404" y="46851"/>
                </a:lnTo>
                <a:lnTo>
                  <a:pt x="31242" y="48768"/>
                </a:lnTo>
                <a:lnTo>
                  <a:pt x="19079" y="46851"/>
                </a:lnTo>
                <a:lnTo>
                  <a:pt x="9148" y="41624"/>
                </a:lnTo>
                <a:lnTo>
                  <a:pt x="2454" y="33873"/>
                </a:lnTo>
                <a:lnTo>
                  <a:pt x="0" y="243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649217" y="890777"/>
            <a:ext cx="62865" cy="48895"/>
          </a:xfrm>
          <a:custGeom>
            <a:avLst/>
            <a:gdLst/>
            <a:ahLst/>
            <a:cxnLst/>
            <a:rect l="l" t="t" r="r" b="b"/>
            <a:pathLst>
              <a:path w="62864" h="48894">
                <a:moveTo>
                  <a:pt x="31242" y="0"/>
                </a:moveTo>
                <a:lnTo>
                  <a:pt x="19079" y="1916"/>
                </a:lnTo>
                <a:lnTo>
                  <a:pt x="9148" y="7143"/>
                </a:lnTo>
                <a:lnTo>
                  <a:pt x="2454" y="14894"/>
                </a:lnTo>
                <a:lnTo>
                  <a:pt x="0" y="24384"/>
                </a:lnTo>
                <a:lnTo>
                  <a:pt x="2454" y="33873"/>
                </a:lnTo>
                <a:lnTo>
                  <a:pt x="9148" y="41624"/>
                </a:lnTo>
                <a:lnTo>
                  <a:pt x="19079" y="46851"/>
                </a:lnTo>
                <a:lnTo>
                  <a:pt x="31242" y="48768"/>
                </a:lnTo>
                <a:lnTo>
                  <a:pt x="43404" y="46851"/>
                </a:lnTo>
                <a:lnTo>
                  <a:pt x="53335" y="41624"/>
                </a:lnTo>
                <a:lnTo>
                  <a:pt x="60029" y="33873"/>
                </a:lnTo>
                <a:lnTo>
                  <a:pt x="62484" y="24384"/>
                </a:lnTo>
                <a:lnTo>
                  <a:pt x="60029" y="14894"/>
                </a:lnTo>
                <a:lnTo>
                  <a:pt x="53335" y="7143"/>
                </a:lnTo>
                <a:lnTo>
                  <a:pt x="43404" y="1916"/>
                </a:lnTo>
                <a:lnTo>
                  <a:pt x="312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649217" y="890779"/>
            <a:ext cx="62865" cy="48895"/>
          </a:xfrm>
          <a:custGeom>
            <a:avLst/>
            <a:gdLst/>
            <a:ahLst/>
            <a:cxnLst/>
            <a:rect l="l" t="t" r="r" b="b"/>
            <a:pathLst>
              <a:path w="62864" h="48894">
                <a:moveTo>
                  <a:pt x="0" y="24384"/>
                </a:moveTo>
                <a:lnTo>
                  <a:pt x="2454" y="14894"/>
                </a:lnTo>
                <a:lnTo>
                  <a:pt x="9148" y="7143"/>
                </a:lnTo>
                <a:lnTo>
                  <a:pt x="19079" y="1916"/>
                </a:lnTo>
                <a:lnTo>
                  <a:pt x="31242" y="0"/>
                </a:lnTo>
                <a:lnTo>
                  <a:pt x="43404" y="1916"/>
                </a:lnTo>
                <a:lnTo>
                  <a:pt x="53335" y="7143"/>
                </a:lnTo>
                <a:lnTo>
                  <a:pt x="60029" y="14894"/>
                </a:lnTo>
                <a:lnTo>
                  <a:pt x="62484" y="24384"/>
                </a:lnTo>
                <a:lnTo>
                  <a:pt x="60029" y="33873"/>
                </a:lnTo>
                <a:lnTo>
                  <a:pt x="53335" y="41624"/>
                </a:lnTo>
                <a:lnTo>
                  <a:pt x="43404" y="46851"/>
                </a:lnTo>
                <a:lnTo>
                  <a:pt x="31242" y="48768"/>
                </a:lnTo>
                <a:lnTo>
                  <a:pt x="19079" y="46851"/>
                </a:lnTo>
                <a:lnTo>
                  <a:pt x="9148" y="41624"/>
                </a:lnTo>
                <a:lnTo>
                  <a:pt x="2454" y="33873"/>
                </a:lnTo>
                <a:lnTo>
                  <a:pt x="0" y="243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385309" y="1111758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4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8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4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385309" y="1111758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0" y="24384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4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8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681221" y="1218438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4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8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4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681221" y="1218438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0" y="24384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4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8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139946" y="1439417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4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8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4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139946" y="1439417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0" y="24384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4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8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691890" y="1546097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60" h="50800">
                <a:moveTo>
                  <a:pt x="30480" y="0"/>
                </a:moveTo>
                <a:lnTo>
                  <a:pt x="18618" y="1975"/>
                </a:lnTo>
                <a:lnTo>
                  <a:pt x="8929" y="7362"/>
                </a:lnTo>
                <a:lnTo>
                  <a:pt x="2396" y="15355"/>
                </a:lnTo>
                <a:lnTo>
                  <a:pt x="0" y="25146"/>
                </a:lnTo>
                <a:lnTo>
                  <a:pt x="2396" y="34936"/>
                </a:lnTo>
                <a:lnTo>
                  <a:pt x="8929" y="42929"/>
                </a:lnTo>
                <a:lnTo>
                  <a:pt x="18618" y="48316"/>
                </a:lnTo>
                <a:lnTo>
                  <a:pt x="30480" y="50292"/>
                </a:lnTo>
                <a:lnTo>
                  <a:pt x="42341" y="48316"/>
                </a:lnTo>
                <a:lnTo>
                  <a:pt x="52030" y="42929"/>
                </a:lnTo>
                <a:lnTo>
                  <a:pt x="58563" y="34936"/>
                </a:lnTo>
                <a:lnTo>
                  <a:pt x="60960" y="25146"/>
                </a:lnTo>
                <a:lnTo>
                  <a:pt x="58563" y="15355"/>
                </a:lnTo>
                <a:lnTo>
                  <a:pt x="52030" y="7362"/>
                </a:lnTo>
                <a:lnTo>
                  <a:pt x="42341" y="1975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691890" y="1546097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60" h="50800">
                <a:moveTo>
                  <a:pt x="0" y="25146"/>
                </a:moveTo>
                <a:lnTo>
                  <a:pt x="2396" y="15355"/>
                </a:lnTo>
                <a:lnTo>
                  <a:pt x="8929" y="7362"/>
                </a:lnTo>
                <a:lnTo>
                  <a:pt x="18618" y="1975"/>
                </a:lnTo>
                <a:lnTo>
                  <a:pt x="30480" y="0"/>
                </a:lnTo>
                <a:lnTo>
                  <a:pt x="42341" y="1975"/>
                </a:lnTo>
                <a:lnTo>
                  <a:pt x="52030" y="7362"/>
                </a:lnTo>
                <a:lnTo>
                  <a:pt x="58563" y="15355"/>
                </a:lnTo>
                <a:lnTo>
                  <a:pt x="60960" y="25146"/>
                </a:lnTo>
                <a:lnTo>
                  <a:pt x="58563" y="34936"/>
                </a:lnTo>
                <a:lnTo>
                  <a:pt x="52030" y="42929"/>
                </a:lnTo>
                <a:lnTo>
                  <a:pt x="42341" y="48316"/>
                </a:lnTo>
                <a:lnTo>
                  <a:pt x="30480" y="50292"/>
                </a:lnTo>
                <a:lnTo>
                  <a:pt x="18618" y="48316"/>
                </a:lnTo>
                <a:lnTo>
                  <a:pt x="8929" y="42929"/>
                </a:lnTo>
                <a:lnTo>
                  <a:pt x="2396" y="34936"/>
                </a:lnTo>
                <a:lnTo>
                  <a:pt x="0" y="2514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783329" y="1768601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4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8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4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783329" y="1768601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0" y="24384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4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8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659885" y="1873757"/>
            <a:ext cx="62865" cy="48895"/>
          </a:xfrm>
          <a:custGeom>
            <a:avLst/>
            <a:gdLst/>
            <a:ahLst/>
            <a:cxnLst/>
            <a:rect l="l" t="t" r="r" b="b"/>
            <a:pathLst>
              <a:path w="62864" h="48894">
                <a:moveTo>
                  <a:pt x="31242" y="0"/>
                </a:moveTo>
                <a:lnTo>
                  <a:pt x="19079" y="1916"/>
                </a:lnTo>
                <a:lnTo>
                  <a:pt x="9148" y="7143"/>
                </a:lnTo>
                <a:lnTo>
                  <a:pt x="2454" y="14894"/>
                </a:lnTo>
                <a:lnTo>
                  <a:pt x="0" y="24383"/>
                </a:lnTo>
                <a:lnTo>
                  <a:pt x="2454" y="33873"/>
                </a:lnTo>
                <a:lnTo>
                  <a:pt x="9148" y="41624"/>
                </a:lnTo>
                <a:lnTo>
                  <a:pt x="19079" y="46851"/>
                </a:lnTo>
                <a:lnTo>
                  <a:pt x="31242" y="48767"/>
                </a:lnTo>
                <a:lnTo>
                  <a:pt x="43404" y="46851"/>
                </a:lnTo>
                <a:lnTo>
                  <a:pt x="53335" y="41624"/>
                </a:lnTo>
                <a:lnTo>
                  <a:pt x="60029" y="33873"/>
                </a:lnTo>
                <a:lnTo>
                  <a:pt x="62484" y="24383"/>
                </a:lnTo>
                <a:lnTo>
                  <a:pt x="60029" y="14894"/>
                </a:lnTo>
                <a:lnTo>
                  <a:pt x="53335" y="7143"/>
                </a:lnTo>
                <a:lnTo>
                  <a:pt x="43404" y="1916"/>
                </a:lnTo>
                <a:lnTo>
                  <a:pt x="312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659885" y="1873757"/>
            <a:ext cx="62865" cy="48895"/>
          </a:xfrm>
          <a:custGeom>
            <a:avLst/>
            <a:gdLst/>
            <a:ahLst/>
            <a:cxnLst/>
            <a:rect l="l" t="t" r="r" b="b"/>
            <a:pathLst>
              <a:path w="62864" h="48894">
                <a:moveTo>
                  <a:pt x="0" y="24383"/>
                </a:moveTo>
                <a:lnTo>
                  <a:pt x="2454" y="14894"/>
                </a:lnTo>
                <a:lnTo>
                  <a:pt x="9148" y="7143"/>
                </a:lnTo>
                <a:lnTo>
                  <a:pt x="19079" y="1916"/>
                </a:lnTo>
                <a:lnTo>
                  <a:pt x="31242" y="0"/>
                </a:lnTo>
                <a:lnTo>
                  <a:pt x="43404" y="1916"/>
                </a:lnTo>
                <a:lnTo>
                  <a:pt x="53335" y="7143"/>
                </a:lnTo>
                <a:lnTo>
                  <a:pt x="60029" y="14894"/>
                </a:lnTo>
                <a:lnTo>
                  <a:pt x="62484" y="24383"/>
                </a:lnTo>
                <a:lnTo>
                  <a:pt x="60029" y="33873"/>
                </a:lnTo>
                <a:lnTo>
                  <a:pt x="53335" y="41624"/>
                </a:lnTo>
                <a:lnTo>
                  <a:pt x="43404" y="46851"/>
                </a:lnTo>
                <a:lnTo>
                  <a:pt x="31242" y="48767"/>
                </a:lnTo>
                <a:lnTo>
                  <a:pt x="19079" y="46851"/>
                </a:lnTo>
                <a:lnTo>
                  <a:pt x="9148" y="41624"/>
                </a:lnTo>
                <a:lnTo>
                  <a:pt x="2454" y="33873"/>
                </a:lnTo>
                <a:lnTo>
                  <a:pt x="0" y="2438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487673" y="2096261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3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7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3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487673" y="2096261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0" y="24383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3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7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966209" y="2210561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3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7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3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966209" y="2210561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0" y="24383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3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7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925061" y="2423922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60" h="50800">
                <a:moveTo>
                  <a:pt x="30480" y="0"/>
                </a:moveTo>
                <a:lnTo>
                  <a:pt x="18618" y="1975"/>
                </a:lnTo>
                <a:lnTo>
                  <a:pt x="8929" y="7362"/>
                </a:lnTo>
                <a:lnTo>
                  <a:pt x="2396" y="15355"/>
                </a:lnTo>
                <a:lnTo>
                  <a:pt x="0" y="25145"/>
                </a:lnTo>
                <a:lnTo>
                  <a:pt x="2396" y="34936"/>
                </a:lnTo>
                <a:lnTo>
                  <a:pt x="8929" y="42929"/>
                </a:lnTo>
                <a:lnTo>
                  <a:pt x="18618" y="48316"/>
                </a:lnTo>
                <a:lnTo>
                  <a:pt x="30480" y="50291"/>
                </a:lnTo>
                <a:lnTo>
                  <a:pt x="42341" y="48316"/>
                </a:lnTo>
                <a:lnTo>
                  <a:pt x="52030" y="42929"/>
                </a:lnTo>
                <a:lnTo>
                  <a:pt x="58563" y="34936"/>
                </a:lnTo>
                <a:lnTo>
                  <a:pt x="60960" y="25145"/>
                </a:lnTo>
                <a:lnTo>
                  <a:pt x="58563" y="15355"/>
                </a:lnTo>
                <a:lnTo>
                  <a:pt x="52030" y="7362"/>
                </a:lnTo>
                <a:lnTo>
                  <a:pt x="42341" y="1975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925061" y="2423922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60" h="50800">
                <a:moveTo>
                  <a:pt x="0" y="25145"/>
                </a:moveTo>
                <a:lnTo>
                  <a:pt x="2396" y="15355"/>
                </a:lnTo>
                <a:lnTo>
                  <a:pt x="8929" y="7362"/>
                </a:lnTo>
                <a:lnTo>
                  <a:pt x="18618" y="1975"/>
                </a:lnTo>
                <a:lnTo>
                  <a:pt x="30480" y="0"/>
                </a:lnTo>
                <a:lnTo>
                  <a:pt x="42341" y="1975"/>
                </a:lnTo>
                <a:lnTo>
                  <a:pt x="52030" y="7362"/>
                </a:lnTo>
                <a:lnTo>
                  <a:pt x="58563" y="15355"/>
                </a:lnTo>
                <a:lnTo>
                  <a:pt x="60960" y="25145"/>
                </a:lnTo>
                <a:lnTo>
                  <a:pt x="58563" y="34936"/>
                </a:lnTo>
                <a:lnTo>
                  <a:pt x="52030" y="42929"/>
                </a:lnTo>
                <a:lnTo>
                  <a:pt x="42341" y="48316"/>
                </a:lnTo>
                <a:lnTo>
                  <a:pt x="30480" y="50291"/>
                </a:lnTo>
                <a:lnTo>
                  <a:pt x="18618" y="48316"/>
                </a:lnTo>
                <a:lnTo>
                  <a:pt x="8929" y="42929"/>
                </a:lnTo>
                <a:lnTo>
                  <a:pt x="2396" y="34936"/>
                </a:lnTo>
                <a:lnTo>
                  <a:pt x="0" y="2514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283458" y="2538222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60" h="50800">
                <a:moveTo>
                  <a:pt x="30480" y="0"/>
                </a:moveTo>
                <a:lnTo>
                  <a:pt x="18618" y="1975"/>
                </a:lnTo>
                <a:lnTo>
                  <a:pt x="8929" y="7362"/>
                </a:lnTo>
                <a:lnTo>
                  <a:pt x="2396" y="15355"/>
                </a:lnTo>
                <a:lnTo>
                  <a:pt x="0" y="25145"/>
                </a:lnTo>
                <a:lnTo>
                  <a:pt x="2396" y="34936"/>
                </a:lnTo>
                <a:lnTo>
                  <a:pt x="8929" y="42929"/>
                </a:lnTo>
                <a:lnTo>
                  <a:pt x="18618" y="48316"/>
                </a:lnTo>
                <a:lnTo>
                  <a:pt x="30480" y="50291"/>
                </a:lnTo>
                <a:lnTo>
                  <a:pt x="42341" y="48316"/>
                </a:lnTo>
                <a:lnTo>
                  <a:pt x="52030" y="42929"/>
                </a:lnTo>
                <a:lnTo>
                  <a:pt x="58563" y="34936"/>
                </a:lnTo>
                <a:lnTo>
                  <a:pt x="60960" y="25145"/>
                </a:lnTo>
                <a:lnTo>
                  <a:pt x="58563" y="15355"/>
                </a:lnTo>
                <a:lnTo>
                  <a:pt x="52030" y="7362"/>
                </a:lnTo>
                <a:lnTo>
                  <a:pt x="42341" y="1975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283458" y="2538222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60" h="50800">
                <a:moveTo>
                  <a:pt x="0" y="25145"/>
                </a:moveTo>
                <a:lnTo>
                  <a:pt x="2396" y="15355"/>
                </a:lnTo>
                <a:lnTo>
                  <a:pt x="8929" y="7362"/>
                </a:lnTo>
                <a:lnTo>
                  <a:pt x="18618" y="1975"/>
                </a:lnTo>
                <a:lnTo>
                  <a:pt x="30480" y="0"/>
                </a:lnTo>
                <a:lnTo>
                  <a:pt x="42341" y="1975"/>
                </a:lnTo>
                <a:lnTo>
                  <a:pt x="52030" y="7362"/>
                </a:lnTo>
                <a:lnTo>
                  <a:pt x="58563" y="15355"/>
                </a:lnTo>
                <a:lnTo>
                  <a:pt x="60960" y="25145"/>
                </a:lnTo>
                <a:lnTo>
                  <a:pt x="58563" y="34936"/>
                </a:lnTo>
                <a:lnTo>
                  <a:pt x="52030" y="42929"/>
                </a:lnTo>
                <a:lnTo>
                  <a:pt x="42341" y="48316"/>
                </a:lnTo>
                <a:lnTo>
                  <a:pt x="30480" y="50291"/>
                </a:lnTo>
                <a:lnTo>
                  <a:pt x="18618" y="48316"/>
                </a:lnTo>
                <a:lnTo>
                  <a:pt x="8929" y="42929"/>
                </a:lnTo>
                <a:lnTo>
                  <a:pt x="2396" y="34936"/>
                </a:lnTo>
                <a:lnTo>
                  <a:pt x="0" y="2514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477005" y="2751582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3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7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3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477005" y="2751582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0" y="24383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3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7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844290" y="2867405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3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7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3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844290" y="2867405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0" y="24383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3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7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518153" y="3088385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3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7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3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518153" y="3088385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4">
                <a:moveTo>
                  <a:pt x="0" y="24383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3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7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007358" y="3193542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60" h="50800">
                <a:moveTo>
                  <a:pt x="30480" y="0"/>
                </a:moveTo>
                <a:lnTo>
                  <a:pt x="18618" y="1975"/>
                </a:lnTo>
                <a:lnTo>
                  <a:pt x="8929" y="7362"/>
                </a:lnTo>
                <a:lnTo>
                  <a:pt x="2396" y="15355"/>
                </a:lnTo>
                <a:lnTo>
                  <a:pt x="0" y="25145"/>
                </a:lnTo>
                <a:lnTo>
                  <a:pt x="2396" y="34936"/>
                </a:lnTo>
                <a:lnTo>
                  <a:pt x="8929" y="42929"/>
                </a:lnTo>
                <a:lnTo>
                  <a:pt x="18618" y="48316"/>
                </a:lnTo>
                <a:lnTo>
                  <a:pt x="30480" y="50291"/>
                </a:lnTo>
                <a:lnTo>
                  <a:pt x="42341" y="48316"/>
                </a:lnTo>
                <a:lnTo>
                  <a:pt x="52030" y="42929"/>
                </a:lnTo>
                <a:lnTo>
                  <a:pt x="58563" y="34936"/>
                </a:lnTo>
                <a:lnTo>
                  <a:pt x="60960" y="25145"/>
                </a:lnTo>
                <a:lnTo>
                  <a:pt x="58563" y="15355"/>
                </a:lnTo>
                <a:lnTo>
                  <a:pt x="52030" y="7362"/>
                </a:lnTo>
                <a:lnTo>
                  <a:pt x="42341" y="1975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007358" y="3193542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60" h="50800">
                <a:moveTo>
                  <a:pt x="0" y="25145"/>
                </a:moveTo>
                <a:lnTo>
                  <a:pt x="2396" y="15355"/>
                </a:lnTo>
                <a:lnTo>
                  <a:pt x="8929" y="7362"/>
                </a:lnTo>
                <a:lnTo>
                  <a:pt x="18618" y="1975"/>
                </a:lnTo>
                <a:lnTo>
                  <a:pt x="30480" y="0"/>
                </a:lnTo>
                <a:lnTo>
                  <a:pt x="42341" y="1975"/>
                </a:lnTo>
                <a:lnTo>
                  <a:pt x="52030" y="7362"/>
                </a:lnTo>
                <a:lnTo>
                  <a:pt x="58563" y="15355"/>
                </a:lnTo>
                <a:lnTo>
                  <a:pt x="60960" y="25145"/>
                </a:lnTo>
                <a:lnTo>
                  <a:pt x="58563" y="34936"/>
                </a:lnTo>
                <a:lnTo>
                  <a:pt x="52030" y="42929"/>
                </a:lnTo>
                <a:lnTo>
                  <a:pt x="42341" y="48316"/>
                </a:lnTo>
                <a:lnTo>
                  <a:pt x="30480" y="50291"/>
                </a:lnTo>
                <a:lnTo>
                  <a:pt x="18618" y="48316"/>
                </a:lnTo>
                <a:lnTo>
                  <a:pt x="8929" y="42929"/>
                </a:lnTo>
                <a:lnTo>
                  <a:pt x="2396" y="34936"/>
                </a:lnTo>
                <a:lnTo>
                  <a:pt x="0" y="2514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640073" y="3416046"/>
            <a:ext cx="62865" cy="48895"/>
          </a:xfrm>
          <a:custGeom>
            <a:avLst/>
            <a:gdLst/>
            <a:ahLst/>
            <a:cxnLst/>
            <a:rect l="l" t="t" r="r" b="b"/>
            <a:pathLst>
              <a:path w="62864" h="48895">
                <a:moveTo>
                  <a:pt x="31242" y="0"/>
                </a:moveTo>
                <a:lnTo>
                  <a:pt x="19079" y="1916"/>
                </a:lnTo>
                <a:lnTo>
                  <a:pt x="9148" y="7143"/>
                </a:lnTo>
                <a:lnTo>
                  <a:pt x="2454" y="14894"/>
                </a:lnTo>
                <a:lnTo>
                  <a:pt x="0" y="24383"/>
                </a:lnTo>
                <a:lnTo>
                  <a:pt x="2454" y="33873"/>
                </a:lnTo>
                <a:lnTo>
                  <a:pt x="9148" y="41624"/>
                </a:lnTo>
                <a:lnTo>
                  <a:pt x="19079" y="46851"/>
                </a:lnTo>
                <a:lnTo>
                  <a:pt x="31242" y="48767"/>
                </a:lnTo>
                <a:lnTo>
                  <a:pt x="43404" y="46851"/>
                </a:lnTo>
                <a:lnTo>
                  <a:pt x="53335" y="41624"/>
                </a:lnTo>
                <a:lnTo>
                  <a:pt x="60029" y="33873"/>
                </a:lnTo>
                <a:lnTo>
                  <a:pt x="62484" y="24383"/>
                </a:lnTo>
                <a:lnTo>
                  <a:pt x="60029" y="14894"/>
                </a:lnTo>
                <a:lnTo>
                  <a:pt x="53335" y="7143"/>
                </a:lnTo>
                <a:lnTo>
                  <a:pt x="43404" y="1916"/>
                </a:lnTo>
                <a:lnTo>
                  <a:pt x="312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640073" y="3416046"/>
            <a:ext cx="62865" cy="48895"/>
          </a:xfrm>
          <a:custGeom>
            <a:avLst/>
            <a:gdLst/>
            <a:ahLst/>
            <a:cxnLst/>
            <a:rect l="l" t="t" r="r" b="b"/>
            <a:pathLst>
              <a:path w="62864" h="48895">
                <a:moveTo>
                  <a:pt x="0" y="24383"/>
                </a:moveTo>
                <a:lnTo>
                  <a:pt x="2454" y="14894"/>
                </a:lnTo>
                <a:lnTo>
                  <a:pt x="9148" y="7143"/>
                </a:lnTo>
                <a:lnTo>
                  <a:pt x="19079" y="1916"/>
                </a:lnTo>
                <a:lnTo>
                  <a:pt x="31242" y="0"/>
                </a:lnTo>
                <a:lnTo>
                  <a:pt x="43404" y="1916"/>
                </a:lnTo>
                <a:lnTo>
                  <a:pt x="53335" y="7143"/>
                </a:lnTo>
                <a:lnTo>
                  <a:pt x="60029" y="14894"/>
                </a:lnTo>
                <a:lnTo>
                  <a:pt x="62484" y="24383"/>
                </a:lnTo>
                <a:lnTo>
                  <a:pt x="60029" y="33873"/>
                </a:lnTo>
                <a:lnTo>
                  <a:pt x="53335" y="41624"/>
                </a:lnTo>
                <a:lnTo>
                  <a:pt x="43404" y="46851"/>
                </a:lnTo>
                <a:lnTo>
                  <a:pt x="31242" y="48767"/>
                </a:lnTo>
                <a:lnTo>
                  <a:pt x="19079" y="46851"/>
                </a:lnTo>
                <a:lnTo>
                  <a:pt x="9148" y="41624"/>
                </a:lnTo>
                <a:lnTo>
                  <a:pt x="2454" y="33873"/>
                </a:lnTo>
                <a:lnTo>
                  <a:pt x="0" y="2438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722370" y="3522726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4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8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4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722370" y="3522726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24384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4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8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772661" y="3743705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60" h="50800">
                <a:moveTo>
                  <a:pt x="30480" y="0"/>
                </a:moveTo>
                <a:lnTo>
                  <a:pt x="18618" y="1975"/>
                </a:lnTo>
                <a:lnTo>
                  <a:pt x="8929" y="7362"/>
                </a:lnTo>
                <a:lnTo>
                  <a:pt x="2396" y="15355"/>
                </a:lnTo>
                <a:lnTo>
                  <a:pt x="0" y="25146"/>
                </a:lnTo>
                <a:lnTo>
                  <a:pt x="2396" y="34936"/>
                </a:lnTo>
                <a:lnTo>
                  <a:pt x="8929" y="42929"/>
                </a:lnTo>
                <a:lnTo>
                  <a:pt x="18618" y="48316"/>
                </a:lnTo>
                <a:lnTo>
                  <a:pt x="30480" y="50292"/>
                </a:lnTo>
                <a:lnTo>
                  <a:pt x="42341" y="48316"/>
                </a:lnTo>
                <a:lnTo>
                  <a:pt x="52030" y="42929"/>
                </a:lnTo>
                <a:lnTo>
                  <a:pt x="58563" y="34936"/>
                </a:lnTo>
                <a:lnTo>
                  <a:pt x="60960" y="25146"/>
                </a:lnTo>
                <a:lnTo>
                  <a:pt x="58563" y="15355"/>
                </a:lnTo>
                <a:lnTo>
                  <a:pt x="52030" y="7362"/>
                </a:lnTo>
                <a:lnTo>
                  <a:pt x="42341" y="1975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772661" y="3743705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60" h="50800">
                <a:moveTo>
                  <a:pt x="0" y="25146"/>
                </a:moveTo>
                <a:lnTo>
                  <a:pt x="2396" y="15355"/>
                </a:lnTo>
                <a:lnTo>
                  <a:pt x="8929" y="7362"/>
                </a:lnTo>
                <a:lnTo>
                  <a:pt x="18618" y="1975"/>
                </a:lnTo>
                <a:lnTo>
                  <a:pt x="30480" y="0"/>
                </a:lnTo>
                <a:lnTo>
                  <a:pt x="42341" y="1975"/>
                </a:lnTo>
                <a:lnTo>
                  <a:pt x="52030" y="7362"/>
                </a:lnTo>
                <a:lnTo>
                  <a:pt x="58563" y="15355"/>
                </a:lnTo>
                <a:lnTo>
                  <a:pt x="60960" y="25146"/>
                </a:lnTo>
                <a:lnTo>
                  <a:pt x="58563" y="34936"/>
                </a:lnTo>
                <a:lnTo>
                  <a:pt x="52030" y="42929"/>
                </a:lnTo>
                <a:lnTo>
                  <a:pt x="42341" y="48316"/>
                </a:lnTo>
                <a:lnTo>
                  <a:pt x="30480" y="50292"/>
                </a:lnTo>
                <a:lnTo>
                  <a:pt x="18618" y="48316"/>
                </a:lnTo>
                <a:lnTo>
                  <a:pt x="8929" y="42929"/>
                </a:lnTo>
                <a:lnTo>
                  <a:pt x="2396" y="34936"/>
                </a:lnTo>
                <a:lnTo>
                  <a:pt x="0" y="2514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446526" y="3850385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3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7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3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446526" y="3850385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24383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3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7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783329" y="4072890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4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8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4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783329" y="4072890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24384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4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8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670553" y="4179570"/>
            <a:ext cx="62865" cy="48895"/>
          </a:xfrm>
          <a:custGeom>
            <a:avLst/>
            <a:gdLst/>
            <a:ahLst/>
            <a:cxnLst/>
            <a:rect l="l" t="t" r="r" b="b"/>
            <a:pathLst>
              <a:path w="62864" h="48895">
                <a:moveTo>
                  <a:pt x="31242" y="0"/>
                </a:moveTo>
                <a:lnTo>
                  <a:pt x="19079" y="1916"/>
                </a:lnTo>
                <a:lnTo>
                  <a:pt x="9148" y="7143"/>
                </a:lnTo>
                <a:lnTo>
                  <a:pt x="2454" y="14894"/>
                </a:lnTo>
                <a:lnTo>
                  <a:pt x="0" y="24383"/>
                </a:lnTo>
                <a:lnTo>
                  <a:pt x="2454" y="33873"/>
                </a:lnTo>
                <a:lnTo>
                  <a:pt x="9148" y="41624"/>
                </a:lnTo>
                <a:lnTo>
                  <a:pt x="19079" y="46851"/>
                </a:lnTo>
                <a:lnTo>
                  <a:pt x="31242" y="48767"/>
                </a:lnTo>
                <a:lnTo>
                  <a:pt x="43404" y="46851"/>
                </a:lnTo>
                <a:lnTo>
                  <a:pt x="53335" y="41624"/>
                </a:lnTo>
                <a:lnTo>
                  <a:pt x="60029" y="33873"/>
                </a:lnTo>
                <a:lnTo>
                  <a:pt x="62484" y="24383"/>
                </a:lnTo>
                <a:lnTo>
                  <a:pt x="60029" y="14894"/>
                </a:lnTo>
                <a:lnTo>
                  <a:pt x="53335" y="7143"/>
                </a:lnTo>
                <a:lnTo>
                  <a:pt x="43404" y="1916"/>
                </a:lnTo>
                <a:lnTo>
                  <a:pt x="312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670553" y="4179570"/>
            <a:ext cx="62865" cy="48895"/>
          </a:xfrm>
          <a:custGeom>
            <a:avLst/>
            <a:gdLst/>
            <a:ahLst/>
            <a:cxnLst/>
            <a:rect l="l" t="t" r="r" b="b"/>
            <a:pathLst>
              <a:path w="62864" h="48895">
                <a:moveTo>
                  <a:pt x="0" y="24383"/>
                </a:moveTo>
                <a:lnTo>
                  <a:pt x="2454" y="14894"/>
                </a:lnTo>
                <a:lnTo>
                  <a:pt x="9148" y="7143"/>
                </a:lnTo>
                <a:lnTo>
                  <a:pt x="19079" y="1916"/>
                </a:lnTo>
                <a:lnTo>
                  <a:pt x="31242" y="0"/>
                </a:lnTo>
                <a:lnTo>
                  <a:pt x="43404" y="1916"/>
                </a:lnTo>
                <a:lnTo>
                  <a:pt x="53335" y="7143"/>
                </a:lnTo>
                <a:lnTo>
                  <a:pt x="60029" y="14894"/>
                </a:lnTo>
                <a:lnTo>
                  <a:pt x="62484" y="24383"/>
                </a:lnTo>
                <a:lnTo>
                  <a:pt x="60029" y="33873"/>
                </a:lnTo>
                <a:lnTo>
                  <a:pt x="53335" y="41624"/>
                </a:lnTo>
                <a:lnTo>
                  <a:pt x="43404" y="46851"/>
                </a:lnTo>
                <a:lnTo>
                  <a:pt x="31242" y="48767"/>
                </a:lnTo>
                <a:lnTo>
                  <a:pt x="19079" y="46851"/>
                </a:lnTo>
                <a:lnTo>
                  <a:pt x="9148" y="41624"/>
                </a:lnTo>
                <a:lnTo>
                  <a:pt x="2454" y="33873"/>
                </a:lnTo>
                <a:lnTo>
                  <a:pt x="0" y="2438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618738" y="4399026"/>
            <a:ext cx="62865" cy="50800"/>
          </a:xfrm>
          <a:custGeom>
            <a:avLst/>
            <a:gdLst/>
            <a:ahLst/>
            <a:cxnLst/>
            <a:rect l="l" t="t" r="r" b="b"/>
            <a:pathLst>
              <a:path w="62864" h="50800">
                <a:moveTo>
                  <a:pt x="31242" y="0"/>
                </a:moveTo>
                <a:lnTo>
                  <a:pt x="19079" y="1975"/>
                </a:lnTo>
                <a:lnTo>
                  <a:pt x="9148" y="7362"/>
                </a:lnTo>
                <a:lnTo>
                  <a:pt x="2454" y="15355"/>
                </a:lnTo>
                <a:lnTo>
                  <a:pt x="0" y="25146"/>
                </a:lnTo>
                <a:lnTo>
                  <a:pt x="2454" y="34936"/>
                </a:lnTo>
                <a:lnTo>
                  <a:pt x="9148" y="42929"/>
                </a:lnTo>
                <a:lnTo>
                  <a:pt x="19079" y="48316"/>
                </a:lnTo>
                <a:lnTo>
                  <a:pt x="31242" y="50292"/>
                </a:lnTo>
                <a:lnTo>
                  <a:pt x="43404" y="48316"/>
                </a:lnTo>
                <a:lnTo>
                  <a:pt x="53335" y="42929"/>
                </a:lnTo>
                <a:lnTo>
                  <a:pt x="60029" y="34936"/>
                </a:lnTo>
                <a:lnTo>
                  <a:pt x="62484" y="25146"/>
                </a:lnTo>
                <a:lnTo>
                  <a:pt x="60029" y="15355"/>
                </a:lnTo>
                <a:lnTo>
                  <a:pt x="53335" y="7362"/>
                </a:lnTo>
                <a:lnTo>
                  <a:pt x="43404" y="1975"/>
                </a:lnTo>
                <a:lnTo>
                  <a:pt x="312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618738" y="4399026"/>
            <a:ext cx="62865" cy="50800"/>
          </a:xfrm>
          <a:custGeom>
            <a:avLst/>
            <a:gdLst/>
            <a:ahLst/>
            <a:cxnLst/>
            <a:rect l="l" t="t" r="r" b="b"/>
            <a:pathLst>
              <a:path w="62864" h="50800">
                <a:moveTo>
                  <a:pt x="0" y="25146"/>
                </a:moveTo>
                <a:lnTo>
                  <a:pt x="2454" y="15355"/>
                </a:lnTo>
                <a:lnTo>
                  <a:pt x="9148" y="7362"/>
                </a:lnTo>
                <a:lnTo>
                  <a:pt x="19079" y="1975"/>
                </a:lnTo>
                <a:lnTo>
                  <a:pt x="31242" y="0"/>
                </a:lnTo>
                <a:lnTo>
                  <a:pt x="43404" y="1975"/>
                </a:lnTo>
                <a:lnTo>
                  <a:pt x="53335" y="7362"/>
                </a:lnTo>
                <a:lnTo>
                  <a:pt x="60029" y="15355"/>
                </a:lnTo>
                <a:lnTo>
                  <a:pt x="62484" y="25146"/>
                </a:lnTo>
                <a:lnTo>
                  <a:pt x="60029" y="34936"/>
                </a:lnTo>
                <a:lnTo>
                  <a:pt x="53335" y="42929"/>
                </a:lnTo>
                <a:lnTo>
                  <a:pt x="43404" y="48316"/>
                </a:lnTo>
                <a:lnTo>
                  <a:pt x="31242" y="50292"/>
                </a:lnTo>
                <a:lnTo>
                  <a:pt x="19079" y="48316"/>
                </a:lnTo>
                <a:lnTo>
                  <a:pt x="9148" y="42929"/>
                </a:lnTo>
                <a:lnTo>
                  <a:pt x="2454" y="34936"/>
                </a:lnTo>
                <a:lnTo>
                  <a:pt x="0" y="2514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935729" y="450722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30480" y="0"/>
                </a:moveTo>
                <a:lnTo>
                  <a:pt x="18618" y="1916"/>
                </a:lnTo>
                <a:lnTo>
                  <a:pt x="8929" y="7143"/>
                </a:lnTo>
                <a:lnTo>
                  <a:pt x="2396" y="14894"/>
                </a:lnTo>
                <a:lnTo>
                  <a:pt x="0" y="24384"/>
                </a:lnTo>
                <a:lnTo>
                  <a:pt x="2396" y="33873"/>
                </a:lnTo>
                <a:lnTo>
                  <a:pt x="8929" y="41624"/>
                </a:lnTo>
                <a:lnTo>
                  <a:pt x="18618" y="46851"/>
                </a:lnTo>
                <a:lnTo>
                  <a:pt x="30480" y="48768"/>
                </a:lnTo>
                <a:lnTo>
                  <a:pt x="42341" y="46851"/>
                </a:lnTo>
                <a:lnTo>
                  <a:pt x="52030" y="41624"/>
                </a:lnTo>
                <a:lnTo>
                  <a:pt x="58563" y="33873"/>
                </a:lnTo>
                <a:lnTo>
                  <a:pt x="60960" y="24384"/>
                </a:lnTo>
                <a:lnTo>
                  <a:pt x="58563" y="14894"/>
                </a:lnTo>
                <a:lnTo>
                  <a:pt x="52030" y="7143"/>
                </a:lnTo>
                <a:lnTo>
                  <a:pt x="42341" y="1916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935729" y="4507229"/>
            <a:ext cx="60960" cy="48895"/>
          </a:xfrm>
          <a:custGeom>
            <a:avLst/>
            <a:gdLst/>
            <a:ahLst/>
            <a:cxnLst/>
            <a:rect l="l" t="t" r="r" b="b"/>
            <a:pathLst>
              <a:path w="60960" h="48895">
                <a:moveTo>
                  <a:pt x="0" y="24384"/>
                </a:moveTo>
                <a:lnTo>
                  <a:pt x="2396" y="14894"/>
                </a:lnTo>
                <a:lnTo>
                  <a:pt x="8929" y="7143"/>
                </a:lnTo>
                <a:lnTo>
                  <a:pt x="18618" y="1916"/>
                </a:lnTo>
                <a:lnTo>
                  <a:pt x="30480" y="0"/>
                </a:lnTo>
                <a:lnTo>
                  <a:pt x="42341" y="1916"/>
                </a:lnTo>
                <a:lnTo>
                  <a:pt x="52030" y="7143"/>
                </a:lnTo>
                <a:lnTo>
                  <a:pt x="58563" y="14894"/>
                </a:lnTo>
                <a:lnTo>
                  <a:pt x="60960" y="24384"/>
                </a:lnTo>
                <a:lnTo>
                  <a:pt x="58563" y="33873"/>
                </a:lnTo>
                <a:lnTo>
                  <a:pt x="52030" y="41624"/>
                </a:lnTo>
                <a:lnTo>
                  <a:pt x="42341" y="46851"/>
                </a:lnTo>
                <a:lnTo>
                  <a:pt x="30480" y="48768"/>
                </a:lnTo>
                <a:lnTo>
                  <a:pt x="18618" y="46851"/>
                </a:lnTo>
                <a:lnTo>
                  <a:pt x="8929" y="41624"/>
                </a:lnTo>
                <a:lnTo>
                  <a:pt x="2396" y="33873"/>
                </a:lnTo>
                <a:lnTo>
                  <a:pt x="0" y="2438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fast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964" y="847344"/>
            <a:ext cx="8975090" cy="3839210"/>
          </a:xfrm>
          <a:custGeom>
            <a:avLst/>
            <a:gdLst/>
            <a:ahLst/>
            <a:cxnLst/>
            <a:rect l="l" t="t" r="r" b="b"/>
            <a:pathLst>
              <a:path w="8975090" h="3839210">
                <a:moveTo>
                  <a:pt x="0" y="0"/>
                </a:moveTo>
                <a:lnTo>
                  <a:pt x="8974836" y="0"/>
                </a:lnTo>
                <a:lnTo>
                  <a:pt x="8974836" y="3838955"/>
                </a:lnTo>
                <a:lnTo>
                  <a:pt x="0" y="3838955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87537" y="0"/>
            <a:ext cx="5419725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 indent="869950">
              <a:lnSpc>
                <a:spcPct val="100000"/>
              </a:lnSpc>
              <a:spcBef>
                <a:spcPts val="95"/>
              </a:spcBef>
            </a:pPr>
            <a:r>
              <a:rPr dirty="0" sz="2800" spc="-5"/>
              <a:t>Secondary </a:t>
            </a:r>
            <a:r>
              <a:rPr dirty="0" sz="2800" spc="-10"/>
              <a:t>Endpoints  </a:t>
            </a:r>
            <a:r>
              <a:rPr dirty="0" sz="2800" spc="-5">
                <a:solidFill>
                  <a:srgbClr val="002D4A"/>
                </a:solidFill>
              </a:rPr>
              <a:t>Optical Coherence Tomography</a:t>
            </a:r>
            <a:endParaRPr sz="28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2964" y="847344"/>
          <a:ext cx="8975090" cy="3839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6425"/>
                <a:gridCol w="2275204"/>
                <a:gridCol w="2134235"/>
                <a:gridCol w="1419859"/>
              </a:tblGrid>
              <a:tr h="1352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0230" marR="610870">
                        <a:lnSpc>
                          <a:spcPct val="150000"/>
                        </a:lnSpc>
                        <a:spcBef>
                          <a:spcPts val="480"/>
                        </a:spcBef>
                      </a:pP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00" spc="-5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BR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800" spc="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1800" spc="-2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(N=110;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R="4000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Lesion=123)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23265" marR="526415">
                        <a:lnSpc>
                          <a:spcPct val="150000"/>
                        </a:lnSpc>
                        <a:spcBef>
                          <a:spcPts val="480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ace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bo  </a:t>
                      </a:r>
                      <a:r>
                        <a:rPr dirty="0" sz="1800" spc="-2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(N=112;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18859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Lesion=125)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</a:tr>
              <a:tr h="435861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NIH Thickness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(mm)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8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0.114±0.112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11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0.125±0.112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0.32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398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%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Stent Strut</a:t>
                      </a:r>
                      <a:r>
                        <a:rPr dirty="0" sz="18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Coverage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17.57±14.18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15.07±13.66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solidFill>
                      <a:srgbClr val="0B132B"/>
                    </a:solidFill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NIH 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Volume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(mm</a:t>
                      </a:r>
                      <a:r>
                        <a:rPr dirty="0" baseline="25462" sz="1800" spc="-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25.78±27.52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26.22±23.97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solidFill>
                      <a:srgbClr val="0B132B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Lumen CSA (mm</a:t>
                      </a:r>
                      <a:r>
                        <a:rPr dirty="0" sz="18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5462" sz="1800" spc="-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/mm)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6.54±2.59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6.00±2.27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solidFill>
                      <a:srgbClr val="0B132B"/>
                    </a:solidFill>
                  </a:tcPr>
                </a:tc>
              </a:tr>
              <a:tr h="405552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Stent CSA (mm</a:t>
                      </a:r>
                      <a:r>
                        <a:rPr dirty="0" sz="1800" spc="-7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5462" sz="1800" spc="-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/mm)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7.40±2.65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6.89±2.29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0.15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solidFill>
                      <a:srgbClr val="0B132B"/>
                    </a:solidFill>
                  </a:tcPr>
                </a:tc>
              </a:tr>
              <a:tr h="410806"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NIH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CSA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(mm</a:t>
                      </a:r>
                      <a:r>
                        <a:rPr dirty="0" sz="16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26455" sz="1575" spc="-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/mm)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2704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000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0.92±0.67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2704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859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0.95±0.58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2704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0.82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2704">
                    <a:solidFill>
                      <a:srgbClr val="0B132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772" y="833627"/>
            <a:ext cx="8975090" cy="3586479"/>
          </a:xfrm>
          <a:custGeom>
            <a:avLst/>
            <a:gdLst/>
            <a:ahLst/>
            <a:cxnLst/>
            <a:rect l="l" t="t" r="r" b="b"/>
            <a:pathLst>
              <a:path w="8975090" h="3586479">
                <a:moveTo>
                  <a:pt x="0" y="0"/>
                </a:moveTo>
                <a:lnTo>
                  <a:pt x="8974836" y="0"/>
                </a:lnTo>
                <a:lnTo>
                  <a:pt x="8974836" y="3585972"/>
                </a:lnTo>
                <a:lnTo>
                  <a:pt x="0" y="3585972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1525" y="107877"/>
            <a:ext cx="643001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9-Month Angiographic</a:t>
            </a:r>
            <a:r>
              <a:rPr dirty="0" spc="-85"/>
              <a:t> </a:t>
            </a:r>
            <a:r>
              <a:rPr dirty="0" spc="-5"/>
              <a:t>Endpoints</a:t>
            </a:r>
          </a:p>
        </p:txBody>
      </p:sp>
      <p:sp>
        <p:nvSpPr>
          <p:cNvPr id="4" name="object 4"/>
          <p:cNvSpPr/>
          <p:nvPr/>
        </p:nvSpPr>
        <p:spPr>
          <a:xfrm>
            <a:off x="165100" y="953354"/>
            <a:ext cx="8835390" cy="0"/>
          </a:xfrm>
          <a:custGeom>
            <a:avLst/>
            <a:gdLst/>
            <a:ahLst/>
            <a:cxnLst/>
            <a:rect l="l" t="t" r="r" b="b"/>
            <a:pathLst>
              <a:path w="8835390" h="0">
                <a:moveTo>
                  <a:pt x="0" y="0"/>
                </a:moveTo>
                <a:lnTo>
                  <a:pt x="8834958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0772" y="833627"/>
          <a:ext cx="8975090" cy="3586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99510"/>
                <a:gridCol w="2003425"/>
                <a:gridCol w="2039619"/>
                <a:gridCol w="1231265"/>
              </a:tblGrid>
              <a:tr h="1802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438784" marR="471170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00" spc="-5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BR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800" spc="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(N=90;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R="3175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lesion=104)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646430" marR="509905">
                        <a:lnSpc>
                          <a:spcPct val="150000"/>
                        </a:lnSpc>
                        <a:spcBef>
                          <a:spcPts val="5"/>
                        </a:spcBef>
                      </a:pPr>
                      <a:r>
                        <a:rPr dirty="0" sz="18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ace</a:t>
                      </a:r>
                      <a:r>
                        <a:rPr dirty="0" sz="18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bo  </a:t>
                      </a: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(N=89;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12890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lesion=108)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L="42545">
                        <a:lnSpc>
                          <a:spcPct val="100000"/>
                        </a:lnSpc>
                      </a:pPr>
                      <a:r>
                        <a:rPr dirty="0" sz="18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</a:tr>
              <a:tr h="547927"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In-stent late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loss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2384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0.29±0.40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5557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1445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0.34±0.40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5557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0.41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6827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</a:tr>
              <a:tr h="560731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In-stent diameter stenosis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9334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2384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24.0±14.6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6827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144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26.2±13.8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6827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ct val="100000"/>
                        </a:lnSpc>
                        <a:spcBef>
                          <a:spcPts val="1425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0.27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80975">
                    <a:solidFill>
                      <a:srgbClr val="0B132B"/>
                    </a:solidFill>
                  </a:tcPr>
                </a:tc>
              </a:tr>
              <a:tr h="675265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In-stent restenosis (&gt;50%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DS)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9334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32384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6.8%</a:t>
                      </a:r>
                      <a:r>
                        <a:rPr dirty="0" sz="18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(7/103)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6827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017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9.4%</a:t>
                      </a:r>
                      <a:r>
                        <a:rPr dirty="0" sz="18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(10/107)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6827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ct val="100000"/>
                        </a:lnSpc>
                        <a:spcBef>
                          <a:spcPts val="143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0.50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81610">
                    <a:solidFill>
                      <a:srgbClr val="0B132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67310" rIns="0" bIns="0" rtlCol="0" vert="horz">
            <a:spAutoFit/>
          </a:bodyPr>
          <a:lstStyle/>
          <a:p>
            <a:pPr marL="269875" indent="-257175">
              <a:lnSpc>
                <a:spcPct val="100000"/>
              </a:lnSpc>
              <a:spcBef>
                <a:spcPts val="530"/>
              </a:spcBef>
              <a:buClr>
                <a:srgbClr val="002D4A"/>
              </a:buClr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10"/>
              <a:t>A</a:t>
            </a:r>
            <a:r>
              <a:rPr dirty="0" spc="-10"/>
              <a:t>bbott</a:t>
            </a:r>
            <a:r>
              <a:rPr dirty="0" spc="50"/>
              <a:t> </a:t>
            </a:r>
            <a:r>
              <a:rPr dirty="0" spc="-5"/>
              <a:t>Vascular</a:t>
            </a:r>
          </a:p>
          <a:p>
            <a:pPr lvl="1" marL="570230" indent="-214629">
              <a:lnSpc>
                <a:spcPct val="100000"/>
              </a:lnSpc>
              <a:spcBef>
                <a:spcPts val="434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Consultant, Speaker</a:t>
            </a:r>
            <a:r>
              <a:rPr dirty="0" sz="1200" spc="-2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Fees</a:t>
            </a:r>
            <a:endParaRPr sz="12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430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10"/>
              <a:t>Abiomed</a:t>
            </a:r>
          </a:p>
          <a:p>
            <a:pPr lvl="1" marL="570230" indent="-214629">
              <a:lnSpc>
                <a:spcPct val="100000"/>
              </a:lnSpc>
              <a:spcBef>
                <a:spcPts val="430"/>
              </a:spcBef>
              <a:buClr>
                <a:srgbClr val="002D4A"/>
              </a:buClr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5" b="1">
                <a:solidFill>
                  <a:srgbClr val="053762"/>
                </a:solidFill>
                <a:latin typeface="Arial"/>
                <a:cs typeface="Arial"/>
              </a:rPr>
              <a:t>Consultant/advisor, speaker</a:t>
            </a:r>
            <a:r>
              <a:rPr dirty="0" sz="1200" spc="-25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53762"/>
                </a:solidFill>
                <a:latin typeface="Arial"/>
                <a:cs typeface="Arial"/>
              </a:rPr>
              <a:t>fees</a:t>
            </a:r>
            <a:endParaRPr sz="12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434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5"/>
              <a:t>Boston</a:t>
            </a:r>
            <a:r>
              <a:rPr dirty="0" spc="5"/>
              <a:t> </a:t>
            </a:r>
            <a:r>
              <a:rPr dirty="0" spc="-5"/>
              <a:t>Scientific</a:t>
            </a:r>
          </a:p>
          <a:p>
            <a:pPr lvl="1" marL="570230" indent="-214629">
              <a:lnSpc>
                <a:spcPct val="100000"/>
              </a:lnSpc>
              <a:spcBef>
                <a:spcPts val="430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</a:t>
            </a:r>
            <a:endParaRPr sz="12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430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5"/>
              <a:t>Cardinal</a:t>
            </a:r>
            <a:r>
              <a:rPr dirty="0" spc="-15"/>
              <a:t> </a:t>
            </a:r>
            <a:r>
              <a:rPr dirty="0" spc="-5"/>
              <a:t>Health/Cordis</a:t>
            </a:r>
          </a:p>
          <a:p>
            <a:pPr lvl="1" marL="570230" indent="-214629">
              <a:lnSpc>
                <a:spcPct val="100000"/>
              </a:lnSpc>
              <a:spcBef>
                <a:spcPts val="434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Consultant, Speaker</a:t>
            </a:r>
            <a:r>
              <a:rPr dirty="0" sz="1200" spc="-2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Fees</a:t>
            </a:r>
            <a:endParaRPr sz="12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430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5"/>
              <a:t>Cardiovascular </a:t>
            </a:r>
            <a:r>
              <a:rPr dirty="0" spc="-10"/>
              <a:t>System</a:t>
            </a:r>
            <a:r>
              <a:rPr dirty="0" spc="-25"/>
              <a:t> </a:t>
            </a:r>
            <a:r>
              <a:rPr dirty="0" spc="-5"/>
              <a:t>Inc.</a:t>
            </a:r>
          </a:p>
          <a:p>
            <a:pPr lvl="1" marL="570230" indent="-214629">
              <a:lnSpc>
                <a:spcPct val="100000"/>
              </a:lnSpc>
              <a:spcBef>
                <a:spcPts val="434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Consultant, Speaker</a:t>
            </a:r>
            <a:r>
              <a:rPr dirty="0" sz="1200" spc="-2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Fees,</a:t>
            </a:r>
            <a:endParaRPr sz="12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430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/>
              <a:t>Edwards</a:t>
            </a:r>
            <a:r>
              <a:rPr dirty="0" spc="-35"/>
              <a:t> </a:t>
            </a:r>
            <a:r>
              <a:rPr dirty="0" spc="-5"/>
              <a:t>LifeSciences</a:t>
            </a:r>
          </a:p>
          <a:p>
            <a:pPr lvl="1" marL="570230" indent="-214629">
              <a:lnSpc>
                <a:spcPct val="100000"/>
              </a:lnSpc>
              <a:spcBef>
                <a:spcPts val="430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Consultant, Speaker Fees,</a:t>
            </a:r>
            <a:r>
              <a:rPr dirty="0" sz="1200" spc="-3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Proctor,</a:t>
            </a:r>
            <a:endParaRPr sz="12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434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5"/>
              <a:t>Medtronic</a:t>
            </a:r>
          </a:p>
          <a:p>
            <a:pPr lvl="1" marL="570230" indent="-214629">
              <a:lnSpc>
                <a:spcPct val="100000"/>
              </a:lnSpc>
              <a:spcBef>
                <a:spcPts val="430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Consultant, Speaker</a:t>
            </a:r>
            <a:r>
              <a:rPr dirty="0" sz="1200" spc="-2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Fees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67310" rIns="0" bIns="0" rtlCol="0" vert="horz">
            <a:spAutoFit/>
          </a:bodyPr>
          <a:lstStyle/>
          <a:p>
            <a:pPr marL="269875" indent="-257175">
              <a:lnSpc>
                <a:spcPct val="100000"/>
              </a:lnSpc>
              <a:spcBef>
                <a:spcPts val="530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5"/>
              <a:t>Opsens</a:t>
            </a:r>
          </a:p>
          <a:p>
            <a:pPr lvl="1" marL="570230" indent="-214629">
              <a:lnSpc>
                <a:spcPct val="100000"/>
              </a:lnSpc>
              <a:spcBef>
                <a:spcPts val="434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</a:t>
            </a:r>
            <a:endParaRPr sz="12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430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5"/>
              <a:t>Pi-Cardia</a:t>
            </a:r>
          </a:p>
          <a:p>
            <a:pPr lvl="1" marL="570230" indent="-214629">
              <a:lnSpc>
                <a:spcPct val="100000"/>
              </a:lnSpc>
              <a:spcBef>
                <a:spcPts val="430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10" b="1">
                <a:solidFill>
                  <a:srgbClr val="002D4A"/>
                </a:solidFill>
                <a:latin typeface="Arial"/>
                <a:cs typeface="Arial"/>
              </a:rPr>
              <a:t>Equity,</a:t>
            </a: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</a:t>
            </a:r>
            <a:endParaRPr sz="12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434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5"/>
              <a:t>Puzzle</a:t>
            </a:r>
            <a:r>
              <a:rPr dirty="0"/>
              <a:t> </a:t>
            </a:r>
            <a:r>
              <a:rPr dirty="0" spc="-5"/>
              <a:t>Medical</a:t>
            </a:r>
          </a:p>
          <a:p>
            <a:pPr lvl="1" marL="570230" indent="-214629">
              <a:lnSpc>
                <a:spcPct val="100000"/>
              </a:lnSpc>
              <a:spcBef>
                <a:spcPts val="430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10" b="1">
                <a:solidFill>
                  <a:srgbClr val="002D4A"/>
                </a:solidFill>
                <a:latin typeface="Arial"/>
                <a:cs typeface="Arial"/>
              </a:rPr>
              <a:t>Equity,</a:t>
            </a: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</a:t>
            </a:r>
            <a:endParaRPr sz="12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430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5"/>
              <a:t>Soundbite Medical</a:t>
            </a:r>
            <a:r>
              <a:rPr dirty="0" spc="-15"/>
              <a:t> </a:t>
            </a:r>
            <a:r>
              <a:rPr dirty="0" spc="-5"/>
              <a:t>Inc.</a:t>
            </a:r>
          </a:p>
          <a:p>
            <a:pPr lvl="1" marL="570230" indent="-214629">
              <a:lnSpc>
                <a:spcPct val="100000"/>
              </a:lnSpc>
              <a:spcBef>
                <a:spcPts val="434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10" b="1">
                <a:solidFill>
                  <a:srgbClr val="002D4A"/>
                </a:solidFill>
                <a:latin typeface="Arial"/>
                <a:cs typeface="Arial"/>
              </a:rPr>
              <a:t>Equity,</a:t>
            </a: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</a:t>
            </a:r>
            <a:endParaRPr sz="12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430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5"/>
              <a:t>Siemens</a:t>
            </a:r>
          </a:p>
          <a:p>
            <a:pPr lvl="1" marL="570230" indent="-214629">
              <a:lnSpc>
                <a:spcPct val="100000"/>
              </a:lnSpc>
              <a:spcBef>
                <a:spcPts val="434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</a:t>
            </a:r>
            <a:endParaRPr sz="12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430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5"/>
              <a:t>SIG.NUM</a:t>
            </a:r>
          </a:p>
          <a:p>
            <a:pPr lvl="1" marL="570230" indent="-214629">
              <a:lnSpc>
                <a:spcPct val="100000"/>
              </a:lnSpc>
              <a:spcBef>
                <a:spcPts val="430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10" b="1">
                <a:solidFill>
                  <a:srgbClr val="002D4A"/>
                </a:solidFill>
                <a:latin typeface="Arial"/>
                <a:cs typeface="Arial"/>
              </a:rPr>
              <a:t>Equity,</a:t>
            </a:r>
            <a:r>
              <a:rPr dirty="0" sz="120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</a:t>
            </a:r>
            <a:endParaRPr sz="12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434"/>
              </a:spcBef>
              <a:buSzPct val="108333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pc="-15"/>
              <a:t>SARANAS</a:t>
            </a:r>
          </a:p>
          <a:p>
            <a:pPr lvl="1" marL="570230" indent="-214629">
              <a:lnSpc>
                <a:spcPct val="100000"/>
              </a:lnSpc>
              <a:spcBef>
                <a:spcPts val="430"/>
              </a:spcBef>
              <a:buSzPct val="70833"/>
              <a:buFont typeface="Wingdings 2"/>
              <a:buChar char=""/>
              <a:tabLst>
                <a:tab pos="570230" algn="l"/>
                <a:tab pos="570865" algn="l"/>
              </a:tabLst>
            </a:pPr>
            <a:r>
              <a:rPr dirty="0" sz="1200" spc="-5" b="1">
                <a:solidFill>
                  <a:srgbClr val="002D4A"/>
                </a:solidFill>
                <a:latin typeface="Arial"/>
                <a:cs typeface="Arial"/>
              </a:rPr>
              <a:t>Consultant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23633" y="58942"/>
            <a:ext cx="7696834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6845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0000"/>
                </a:solidFill>
              </a:rPr>
              <a:t>Disclosure Statement </a:t>
            </a:r>
            <a:r>
              <a:rPr dirty="0" sz="1800">
                <a:solidFill>
                  <a:srgbClr val="FF0000"/>
                </a:solidFill>
              </a:rPr>
              <a:t>of </a:t>
            </a:r>
            <a:r>
              <a:rPr dirty="0" sz="1800" spc="-5">
                <a:solidFill>
                  <a:srgbClr val="FF0000"/>
                </a:solidFill>
              </a:rPr>
              <a:t>Financial</a:t>
            </a:r>
            <a:r>
              <a:rPr dirty="0" sz="1800">
                <a:solidFill>
                  <a:srgbClr val="FF0000"/>
                </a:solidFill>
              </a:rPr>
              <a:t> </a:t>
            </a:r>
            <a:r>
              <a:rPr dirty="0" sz="1800" spc="-10">
                <a:solidFill>
                  <a:srgbClr val="FF0000"/>
                </a:solidFill>
              </a:rPr>
              <a:t>Interest</a:t>
            </a:r>
            <a:endParaRPr sz="1800"/>
          </a:p>
          <a:p>
            <a:pPr algn="ctr" marL="12700" marR="5080">
              <a:lnSpc>
                <a:spcPct val="100000"/>
              </a:lnSpc>
            </a:pPr>
            <a:r>
              <a:rPr dirty="0" sz="1800">
                <a:solidFill>
                  <a:srgbClr val="002D4A"/>
                </a:solidFill>
              </a:rPr>
              <a:t>Within the </a:t>
            </a:r>
            <a:r>
              <a:rPr dirty="0" sz="1800" spc="-5">
                <a:solidFill>
                  <a:srgbClr val="002D4A"/>
                </a:solidFill>
              </a:rPr>
              <a:t>past 12 months, </a:t>
            </a:r>
            <a:r>
              <a:rPr dirty="0" sz="1800">
                <a:solidFill>
                  <a:srgbClr val="002D4A"/>
                </a:solidFill>
              </a:rPr>
              <a:t>I or </a:t>
            </a:r>
            <a:r>
              <a:rPr dirty="0" sz="1800" spc="-5">
                <a:solidFill>
                  <a:srgbClr val="002D4A"/>
                </a:solidFill>
              </a:rPr>
              <a:t>my spouse/partner </a:t>
            </a:r>
            <a:r>
              <a:rPr dirty="0" sz="1800" spc="-15">
                <a:solidFill>
                  <a:srgbClr val="002D4A"/>
                </a:solidFill>
              </a:rPr>
              <a:t>have </a:t>
            </a:r>
            <a:r>
              <a:rPr dirty="0" sz="1800" spc="-5">
                <a:solidFill>
                  <a:srgbClr val="002D4A"/>
                </a:solidFill>
              </a:rPr>
              <a:t>had </a:t>
            </a:r>
            <a:r>
              <a:rPr dirty="0" sz="1800">
                <a:solidFill>
                  <a:srgbClr val="002D4A"/>
                </a:solidFill>
              </a:rPr>
              <a:t>a </a:t>
            </a:r>
            <a:r>
              <a:rPr dirty="0" sz="1800" spc="-5">
                <a:solidFill>
                  <a:srgbClr val="002D4A"/>
                </a:solidFill>
              </a:rPr>
              <a:t>financial  interest/arrangement </a:t>
            </a:r>
            <a:r>
              <a:rPr dirty="0" sz="1800">
                <a:solidFill>
                  <a:srgbClr val="002D4A"/>
                </a:solidFill>
              </a:rPr>
              <a:t>or </a:t>
            </a:r>
            <a:r>
              <a:rPr dirty="0" sz="1800" spc="-5">
                <a:solidFill>
                  <a:srgbClr val="002D4A"/>
                </a:solidFill>
              </a:rPr>
              <a:t>affiliation </a:t>
            </a:r>
            <a:r>
              <a:rPr dirty="0" sz="1800" spc="5">
                <a:solidFill>
                  <a:srgbClr val="002D4A"/>
                </a:solidFill>
              </a:rPr>
              <a:t>with </a:t>
            </a:r>
            <a:r>
              <a:rPr dirty="0" sz="1800">
                <a:solidFill>
                  <a:srgbClr val="002D4A"/>
                </a:solidFill>
              </a:rPr>
              <a:t>the </a:t>
            </a:r>
            <a:r>
              <a:rPr dirty="0" sz="1800" spc="-5">
                <a:solidFill>
                  <a:srgbClr val="002D4A"/>
                </a:solidFill>
              </a:rPr>
              <a:t>organization(s) listed</a:t>
            </a:r>
            <a:r>
              <a:rPr dirty="0" sz="1800" spc="-50">
                <a:solidFill>
                  <a:srgbClr val="002D4A"/>
                </a:solidFill>
              </a:rPr>
              <a:t> </a:t>
            </a:r>
            <a:r>
              <a:rPr dirty="0" sz="1800" spc="-5">
                <a:solidFill>
                  <a:srgbClr val="002D4A"/>
                </a:solidFill>
              </a:rPr>
              <a:t>below</a:t>
            </a:r>
            <a:endParaRPr sz="1800"/>
          </a:p>
        </p:txBody>
      </p:sp>
    </p:spTree>
  </p:cSld>
  <p:clrMapOvr>
    <a:masterClrMapping/>
  </p:clrMapOvr>
  <p:transition spd="fast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392" y="621791"/>
            <a:ext cx="9005570" cy="4064635"/>
          </a:xfrm>
          <a:custGeom>
            <a:avLst/>
            <a:gdLst/>
            <a:ahLst/>
            <a:cxnLst/>
            <a:rect l="l" t="t" r="r" b="b"/>
            <a:pathLst>
              <a:path w="9005570" h="4064635">
                <a:moveTo>
                  <a:pt x="0" y="0"/>
                </a:moveTo>
                <a:lnTo>
                  <a:pt x="9005316" y="0"/>
                </a:lnTo>
                <a:lnTo>
                  <a:pt x="9005316" y="4064508"/>
                </a:lnTo>
                <a:lnTo>
                  <a:pt x="0" y="406450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4049" y="31677"/>
            <a:ext cx="728599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Clinical Endpoints 9-Month</a:t>
            </a:r>
            <a:r>
              <a:rPr dirty="0" spc="-90"/>
              <a:t> </a:t>
            </a:r>
            <a:r>
              <a:rPr dirty="0" spc="-5"/>
              <a:t>Follow-up</a:t>
            </a:r>
          </a:p>
        </p:txBody>
      </p:sp>
      <p:sp>
        <p:nvSpPr>
          <p:cNvPr id="4" name="object 4"/>
          <p:cNvSpPr/>
          <p:nvPr/>
        </p:nvSpPr>
        <p:spPr>
          <a:xfrm>
            <a:off x="8175561" y="82473"/>
            <a:ext cx="113030" cy="455930"/>
          </a:xfrm>
          <a:custGeom>
            <a:avLst/>
            <a:gdLst/>
            <a:ahLst/>
            <a:cxnLst/>
            <a:rect l="l" t="t" r="r" b="b"/>
            <a:pathLst>
              <a:path w="113029" h="455930">
                <a:moveTo>
                  <a:pt x="0" y="0"/>
                </a:moveTo>
                <a:lnTo>
                  <a:pt x="112775" y="0"/>
                </a:lnTo>
                <a:lnTo>
                  <a:pt x="112775" y="455675"/>
                </a:lnTo>
                <a:lnTo>
                  <a:pt x="0" y="455675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8392" y="621791"/>
          <a:ext cx="9005570" cy="4064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1820"/>
                <a:gridCol w="2497455"/>
                <a:gridCol w="1965325"/>
                <a:gridCol w="1411604"/>
              </a:tblGrid>
              <a:tr h="7594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1094740" marR="658495" indent="-108585">
                        <a:lnSpc>
                          <a:spcPct val="150000"/>
                        </a:lnSpc>
                        <a:spcBef>
                          <a:spcPts val="555"/>
                        </a:spcBef>
                      </a:pPr>
                      <a:r>
                        <a:rPr dirty="0" sz="14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400" spc="-4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BR</a:t>
                      </a:r>
                      <a:r>
                        <a:rPr dirty="0" sz="14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4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14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2  </a:t>
                      </a:r>
                      <a:r>
                        <a:rPr dirty="0" sz="14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(n=136)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774700" marR="525780" indent="-27940">
                        <a:lnSpc>
                          <a:spcPct val="150000"/>
                        </a:lnSpc>
                        <a:spcBef>
                          <a:spcPts val="555"/>
                        </a:spcBef>
                      </a:pPr>
                      <a:r>
                        <a:rPr dirty="0" sz="14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400" spc="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4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ace</a:t>
                      </a:r>
                      <a:r>
                        <a:rPr dirty="0" sz="1400" spc="-1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400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o  </a:t>
                      </a:r>
                      <a:r>
                        <a:rPr dirty="0" sz="14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(n=135)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9461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400" spc="-5" b="1">
                          <a:solidFill>
                            <a:srgbClr val="92D4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B132B"/>
                    </a:solidFill>
                  </a:tcPr>
                </a:tc>
              </a:tr>
              <a:tr h="339081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Death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107188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0.0%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0.0%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652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B132B"/>
                    </a:solidFill>
                  </a:tcPr>
                </a:tc>
              </a:tr>
              <a:tr h="320062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Stroke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10718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0.7%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0.0%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46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0.32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</a:tr>
              <a:tr h="320062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(SCAI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Definition)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10718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5.2%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4.5%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46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</a:tr>
              <a:tr h="320062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(Universal</a:t>
                      </a:r>
                      <a:r>
                        <a:rPr dirty="0" sz="1400" spc="-7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Definition)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10718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6.6%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6.0%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(8)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46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0.83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</a:tr>
              <a:tr h="320062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Stent thrombosis</a:t>
                      </a:r>
                      <a:r>
                        <a:rPr dirty="0" sz="14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(ARC)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10718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0.0%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0.0%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652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</a:tr>
              <a:tr h="320062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Revascularization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706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14.2%</a:t>
                      </a:r>
                      <a:r>
                        <a:rPr dirty="0" sz="1400" spc="-1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343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12.8%</a:t>
                      </a:r>
                      <a:r>
                        <a:rPr dirty="0" sz="1400" spc="-1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46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</a:tr>
              <a:tr h="320062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Target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vessel</a:t>
                      </a:r>
                      <a:r>
                        <a:rPr dirty="0" sz="14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failure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4706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12.7%</a:t>
                      </a:r>
                      <a:r>
                        <a:rPr dirty="0" sz="1400" spc="-1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9.8%</a:t>
                      </a:r>
                      <a:r>
                        <a:rPr dirty="0" sz="14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46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0.48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</a:tr>
              <a:tr h="320062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Target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lesion</a:t>
                      </a:r>
                      <a:r>
                        <a:rPr dirty="0" sz="14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failure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953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9.7%</a:t>
                      </a:r>
                      <a:r>
                        <a:rPr dirty="0" sz="14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26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7.5%</a:t>
                      </a:r>
                      <a:r>
                        <a:rPr dirty="0" sz="14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46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0.56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</a:tr>
              <a:tr h="320062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Cardiac death or</a:t>
                      </a:r>
                      <a:r>
                        <a:rPr dirty="0" sz="14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10712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5.2%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(7)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marL="7518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4.5%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39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0.79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</a:tr>
              <a:tr h="405436"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MACCE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515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11.2%</a:t>
                      </a:r>
                      <a:r>
                        <a:rPr dirty="0" sz="1400" spc="-114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83234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7.5%</a:t>
                      </a:r>
                      <a:r>
                        <a:rPr dirty="0" sz="14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39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0.33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solidFill>
                      <a:srgbClr val="0B132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fast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042" y="137510"/>
            <a:ext cx="656590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Conclusions </a:t>
            </a:r>
            <a:r>
              <a:rPr dirty="0" spc="-5">
                <a:solidFill>
                  <a:srgbClr val="002D4A"/>
                </a:solidFill>
              </a:rPr>
              <a:t>Primary Endpoint</a:t>
            </a:r>
            <a:r>
              <a:rPr dirty="0" spc="-85">
                <a:solidFill>
                  <a:srgbClr val="002D4A"/>
                </a:solidFill>
              </a:rPr>
              <a:t> </a:t>
            </a:r>
            <a:r>
              <a:rPr dirty="0" spc="-5">
                <a:solidFill>
                  <a:srgbClr val="002D4A"/>
                </a:solidFill>
              </a:rPr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135062"/>
            <a:ext cx="7355205" cy="2585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175">
              <a:lnSpc>
                <a:spcPct val="100000"/>
              </a:lnSpc>
              <a:spcBef>
                <a:spcPts val="100"/>
              </a:spcBef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Among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a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population of diabetic patients  undergoing contemporary DES PCI,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a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bolus of  </a:t>
            </a:r>
            <a:r>
              <a:rPr dirty="0" sz="2400" spc="-10" b="1">
                <a:solidFill>
                  <a:srgbClr val="002D4A"/>
                </a:solidFill>
                <a:latin typeface="Arial"/>
                <a:cs typeface="Arial"/>
              </a:rPr>
              <a:t>LABR-312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injected systematically at the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time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of  intervention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did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not result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in a lower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rate</a:t>
            </a:r>
            <a:r>
              <a:rPr dirty="0" sz="2400" spc="-8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in-stent</a:t>
            </a:r>
            <a:endParaRPr sz="2400">
              <a:latin typeface="Arial"/>
              <a:cs typeface="Arial"/>
            </a:endParaRPr>
          </a:p>
          <a:p>
            <a:pPr marL="269875" marR="462280">
              <a:lnSpc>
                <a:spcPct val="100000"/>
              </a:lnSpc>
            </a:pP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%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neointimal hyperplasia volume at 9-month 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follow-up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as determined by optical coherence  tomography compared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to</a:t>
            </a:r>
            <a:r>
              <a:rPr dirty="0" sz="2400" spc="-1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placebo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6042" y="137510"/>
            <a:ext cx="656653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Conclusions </a:t>
            </a:r>
            <a:r>
              <a:rPr dirty="0" spc="-5">
                <a:solidFill>
                  <a:srgbClr val="002D4A"/>
                </a:solidFill>
              </a:rPr>
              <a:t>Primary Endpoint</a:t>
            </a:r>
            <a:r>
              <a:rPr dirty="0" spc="-95">
                <a:solidFill>
                  <a:srgbClr val="002D4A"/>
                </a:solidFill>
              </a:rPr>
              <a:t> </a:t>
            </a:r>
            <a:r>
              <a:rPr dirty="0">
                <a:solidFill>
                  <a:srgbClr val="002D4A"/>
                </a:solidFill>
              </a:rPr>
              <a:t>(2)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135062"/>
            <a:ext cx="7372984" cy="2329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100965" indent="-257175">
              <a:lnSpc>
                <a:spcPct val="100000"/>
              </a:lnSpc>
              <a:spcBef>
                <a:spcPts val="100"/>
              </a:spcBef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10" b="1">
                <a:solidFill>
                  <a:srgbClr val="002D4A"/>
                </a:solidFill>
                <a:latin typeface="Arial"/>
                <a:cs typeface="Arial"/>
              </a:rPr>
              <a:t>LABR-312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dose escalation, (0.01mg, 0.03mg and  0.08mg),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did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not show any significant dose  response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in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regards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to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the primary</a:t>
            </a:r>
            <a:r>
              <a:rPr dirty="0" sz="2400" spc="-2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endpoint.</a:t>
            </a:r>
            <a:endParaRPr sz="2400">
              <a:latin typeface="Arial"/>
              <a:cs typeface="Arial"/>
            </a:endParaRPr>
          </a:p>
          <a:p>
            <a:pPr marL="269875" marR="5080" indent="-257175">
              <a:lnSpc>
                <a:spcPct val="100000"/>
              </a:lnSpc>
              <a:spcBef>
                <a:spcPts val="860"/>
              </a:spcBef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No interaction </a:t>
            </a:r>
            <a:r>
              <a:rPr dirty="0" sz="2400" spc="5" b="1">
                <a:solidFill>
                  <a:srgbClr val="002D4A"/>
                </a:solidFill>
                <a:latin typeface="Arial"/>
                <a:cs typeface="Arial"/>
              </a:rPr>
              <a:t>was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seen, independently of the 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insulin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or </a:t>
            </a:r>
            <a:r>
              <a:rPr dirty="0" sz="2400" spc="-10" b="1">
                <a:solidFill>
                  <a:srgbClr val="002D4A"/>
                </a:solidFill>
                <a:latin typeface="Arial"/>
                <a:cs typeface="Arial"/>
              </a:rPr>
              <a:t>monocytes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count status at baseline, or  the quality of diabetes control</a:t>
            </a:r>
            <a:r>
              <a:rPr dirty="0" sz="2400" spc="-4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(HbA1c)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126" y="137510"/>
            <a:ext cx="6747509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Conclusions </a:t>
            </a:r>
            <a:r>
              <a:rPr dirty="0" spc="-5">
                <a:solidFill>
                  <a:srgbClr val="002D4A"/>
                </a:solidFill>
              </a:rPr>
              <a:t>Secondary</a:t>
            </a:r>
            <a:r>
              <a:rPr dirty="0" spc="-95">
                <a:solidFill>
                  <a:srgbClr val="002D4A"/>
                </a:solidFill>
              </a:rPr>
              <a:t> </a:t>
            </a:r>
            <a:r>
              <a:rPr dirty="0" spc="-5">
                <a:solidFill>
                  <a:srgbClr val="002D4A"/>
                </a:solidFill>
              </a:rPr>
              <a:t>Endpoints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135062"/>
            <a:ext cx="7475855" cy="3061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175">
              <a:lnSpc>
                <a:spcPct val="100000"/>
              </a:lnSpc>
              <a:spcBef>
                <a:spcPts val="100"/>
              </a:spcBef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Among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a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population of diabetic patients  undergoing contemporary DES PCI,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a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bolus of  </a:t>
            </a:r>
            <a:r>
              <a:rPr dirty="0" sz="2400" spc="-10" b="1">
                <a:solidFill>
                  <a:srgbClr val="002D4A"/>
                </a:solidFill>
                <a:latin typeface="Arial"/>
                <a:cs typeface="Arial"/>
              </a:rPr>
              <a:t>LABR-312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injected systematically at the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time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of  intervention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did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not result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in a lower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rate in-stent  restenosis at 9-month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follow-up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as determined by  angiographic </a:t>
            </a:r>
            <a:r>
              <a:rPr dirty="0" sz="2400" spc="-10" b="1">
                <a:solidFill>
                  <a:srgbClr val="002D4A"/>
                </a:solidFill>
                <a:latin typeface="Arial"/>
                <a:cs typeface="Arial"/>
              </a:rPr>
              <a:t>analysis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compared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to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 placebo.</a:t>
            </a:r>
            <a:endParaRPr sz="2400">
              <a:latin typeface="Arial"/>
              <a:cs typeface="Arial"/>
            </a:endParaRPr>
          </a:p>
          <a:p>
            <a:pPr marL="269875" marR="833755" indent="-257175">
              <a:lnSpc>
                <a:spcPct val="100000"/>
              </a:lnSpc>
              <a:spcBef>
                <a:spcPts val="865"/>
              </a:spcBef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10" b="1">
                <a:solidFill>
                  <a:srgbClr val="002D4A"/>
                </a:solidFill>
                <a:latin typeface="Arial"/>
                <a:cs typeface="Arial"/>
              </a:rPr>
              <a:t>LABR-312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injected at the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time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of PCI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did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not  improve 9-month clinical</a:t>
            </a:r>
            <a:r>
              <a:rPr dirty="0" sz="2400" spc="-5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outcomes.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0914" y="1382110"/>
            <a:ext cx="581850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92200">
              <a:lnSpc>
                <a:spcPct val="100000"/>
              </a:lnSpc>
              <a:spcBef>
                <a:spcPts val="100"/>
              </a:spcBef>
            </a:pPr>
            <a:r>
              <a:rPr dirty="0" sz="3600" spc="-5" i="1">
                <a:latin typeface="Arial"/>
                <a:cs typeface="Arial"/>
              </a:rPr>
              <a:t>Thank You </a:t>
            </a:r>
            <a:r>
              <a:rPr dirty="0" sz="3600" i="1">
                <a:latin typeface="Arial"/>
                <a:cs typeface="Arial"/>
              </a:rPr>
              <a:t>to </a:t>
            </a:r>
            <a:r>
              <a:rPr dirty="0" sz="3600" spc="-5" i="1">
                <a:latin typeface="Arial"/>
                <a:cs typeface="Arial"/>
              </a:rPr>
              <a:t>All  </a:t>
            </a:r>
            <a:r>
              <a:rPr dirty="0" sz="3600" i="1">
                <a:solidFill>
                  <a:srgbClr val="002D4A"/>
                </a:solidFill>
                <a:latin typeface="Arial"/>
                <a:cs typeface="Arial"/>
              </a:rPr>
              <a:t>BLADE </a:t>
            </a:r>
            <a:r>
              <a:rPr dirty="0" sz="3600" spc="-5" i="1">
                <a:solidFill>
                  <a:srgbClr val="002D4A"/>
                </a:solidFill>
                <a:latin typeface="Arial"/>
                <a:cs typeface="Arial"/>
              </a:rPr>
              <a:t>PCI Enrolling</a:t>
            </a:r>
            <a:r>
              <a:rPr dirty="0" sz="3600" spc="-60" i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3600" spc="-5" i="1">
                <a:solidFill>
                  <a:srgbClr val="002D4A"/>
                </a:solidFill>
                <a:latin typeface="Arial"/>
                <a:cs typeface="Arial"/>
              </a:rPr>
              <a:t>Sites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135062"/>
            <a:ext cx="8122284" cy="2329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189865" indent="-257175">
              <a:lnSpc>
                <a:spcPct val="100000"/>
              </a:lnSpc>
              <a:spcBef>
                <a:spcPts val="100"/>
              </a:spcBef>
              <a:buClr>
                <a:srgbClr val="002D4A"/>
              </a:buClr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D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iabetes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mellitus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DM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is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an important predictor of  adverse ischemic events and neointimal hyperplasia  (NIH) after percutaneous coronary intervention</a:t>
            </a:r>
            <a:r>
              <a:rPr dirty="0" sz="2400" spc="2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(PCI).</a:t>
            </a:r>
            <a:endParaRPr sz="2400">
              <a:latin typeface="Arial"/>
              <a:cs typeface="Arial"/>
            </a:endParaRPr>
          </a:p>
          <a:p>
            <a:pPr marL="269875" marR="5080" indent="-257175">
              <a:lnSpc>
                <a:spcPct val="100000"/>
              </a:lnSpc>
              <a:spcBef>
                <a:spcPts val="860"/>
              </a:spcBef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DM patients also exhibit more aggressive progression  of coronary atherosclerosis partly because of  heightened systemic</a:t>
            </a:r>
            <a:r>
              <a:rPr dirty="0" sz="2400" spc="1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inflammation.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7566" y="315642"/>
            <a:ext cx="30016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Background</a:t>
            </a:r>
            <a:r>
              <a:rPr dirty="0" spc="-100"/>
              <a:t> </a:t>
            </a:r>
            <a:r>
              <a:rPr dirty="0" spc="-5"/>
              <a:t>(1)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641058" y="4810357"/>
            <a:ext cx="360552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Koskinas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et al. Circ Cardiovasc 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Interv.</a:t>
            </a:r>
            <a:r>
              <a:rPr dirty="0" sz="1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2016;9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01625" marR="5080" indent="-257175">
              <a:lnSpc>
                <a:spcPct val="100000"/>
              </a:lnSpc>
              <a:spcBef>
                <a:spcPts val="100"/>
              </a:spcBef>
              <a:buClr>
                <a:srgbClr val="002D4A"/>
              </a:buClr>
              <a:buSzPct val="110416"/>
              <a:buFont typeface="Arial"/>
              <a:buChar char="•"/>
              <a:tabLst>
                <a:tab pos="302260" algn="l"/>
              </a:tabLst>
            </a:pPr>
            <a:r>
              <a:rPr dirty="0" spc="-5"/>
              <a:t>B</a:t>
            </a:r>
            <a:r>
              <a:rPr dirty="0" spc="-5"/>
              <a:t>IOrest Liposomal Alendronate, </a:t>
            </a:r>
            <a:r>
              <a:rPr dirty="0"/>
              <a:t>a </a:t>
            </a:r>
            <a:r>
              <a:rPr dirty="0" spc="-5"/>
              <a:t>novel liposomal  intravenous formulation of alendronate (LABR-312),  has been </a:t>
            </a:r>
            <a:r>
              <a:rPr dirty="0"/>
              <a:t>shown in </a:t>
            </a:r>
            <a:r>
              <a:rPr dirty="0" spc="-5"/>
              <a:t>animal models </a:t>
            </a:r>
            <a:r>
              <a:rPr dirty="0"/>
              <a:t>to </a:t>
            </a:r>
            <a:r>
              <a:rPr dirty="0" spc="-5"/>
              <a:t>decrease NIH via  transient modulation of circulating </a:t>
            </a:r>
            <a:r>
              <a:rPr dirty="0" spc="-10"/>
              <a:t>monocytes </a:t>
            </a:r>
            <a:r>
              <a:rPr dirty="0" spc="-5"/>
              <a:t>and  permanent reduction of </a:t>
            </a:r>
            <a:r>
              <a:rPr dirty="0" spc="-10"/>
              <a:t>monocyte </a:t>
            </a:r>
            <a:r>
              <a:rPr dirty="0" spc="-5"/>
              <a:t>accumulation at  vascular </a:t>
            </a:r>
            <a:r>
              <a:rPr dirty="0"/>
              <a:t>injury </a:t>
            </a:r>
            <a:r>
              <a:rPr dirty="0" spc="-5"/>
              <a:t>sites and around stent</a:t>
            </a:r>
            <a:r>
              <a:rPr dirty="0" spc="-25"/>
              <a:t> </a:t>
            </a:r>
            <a:r>
              <a:rPr dirty="0" spc="-5"/>
              <a:t>struts.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7566" y="315642"/>
            <a:ext cx="30016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Background</a:t>
            </a:r>
            <a:r>
              <a:rPr dirty="0" spc="-100"/>
              <a:t> </a:t>
            </a:r>
            <a:r>
              <a:rPr dirty="0" spc="-5"/>
              <a:t>(2)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94236" y="4693316"/>
            <a:ext cx="422592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Danenberg et al. Circulation. 2003;</a:t>
            </a:r>
            <a:r>
              <a:rPr dirty="0" sz="14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108(22):2798-804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Danenberg et al. Circulation. 2003;</a:t>
            </a:r>
            <a:r>
              <a:rPr dirty="0" sz="14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108(1):6-8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5958" y="137510"/>
            <a:ext cx="638683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Study </a:t>
            </a:r>
            <a:r>
              <a:rPr dirty="0" spc="-5"/>
              <a:t>Objective: </a:t>
            </a:r>
            <a:r>
              <a:rPr dirty="0">
                <a:solidFill>
                  <a:srgbClr val="002D4A"/>
                </a:solidFill>
              </a:rPr>
              <a:t>BLADE PCI</a:t>
            </a:r>
            <a:r>
              <a:rPr dirty="0" spc="-140">
                <a:solidFill>
                  <a:srgbClr val="002D4A"/>
                </a:solidFill>
              </a:rPr>
              <a:t> </a:t>
            </a:r>
            <a:r>
              <a:rPr dirty="0" spc="-5">
                <a:solidFill>
                  <a:srgbClr val="002D4A"/>
                </a:solidFill>
              </a:rPr>
              <a:t>trial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135062"/>
            <a:ext cx="7599680" cy="2219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175">
              <a:lnSpc>
                <a:spcPct val="100000"/>
              </a:lnSpc>
              <a:spcBef>
                <a:spcPts val="100"/>
              </a:spcBef>
              <a:buSzPct val="110416"/>
              <a:buFont typeface="Arial"/>
              <a:buChar char="•"/>
              <a:tabLst>
                <a:tab pos="270510" algn="l"/>
              </a:tabLst>
            </a:pP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To assess the </a:t>
            </a:r>
            <a:r>
              <a:rPr dirty="0" sz="2400" spc="-10" b="1">
                <a:solidFill>
                  <a:srgbClr val="002D4A"/>
                </a:solidFill>
                <a:latin typeface="Arial"/>
                <a:cs typeface="Arial"/>
              </a:rPr>
              <a:t>safety,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effectiveness and dose  response of </a:t>
            </a:r>
            <a:r>
              <a:rPr dirty="0" sz="2400" spc="-10" b="1" i="1">
                <a:solidFill>
                  <a:srgbClr val="FF3300"/>
                </a:solidFill>
                <a:latin typeface="Arial"/>
                <a:cs typeface="Arial"/>
              </a:rPr>
              <a:t>LABR-312 </a:t>
            </a:r>
            <a:r>
              <a:rPr dirty="0" sz="2400" spc="-5" b="1" i="1">
                <a:solidFill>
                  <a:srgbClr val="FF3300"/>
                </a:solidFill>
                <a:latin typeface="Arial"/>
                <a:cs typeface="Arial"/>
              </a:rPr>
              <a:t>administered intravenously  </a:t>
            </a:r>
            <a:r>
              <a:rPr dirty="0" sz="2400" spc="-5" b="1" i="1">
                <a:solidFill>
                  <a:srgbClr val="FF3300"/>
                </a:solidFill>
                <a:latin typeface="Arial"/>
                <a:cs typeface="Arial"/>
              </a:rPr>
              <a:t>at the </a:t>
            </a:r>
            <a:r>
              <a:rPr dirty="0" sz="2400" b="1" i="1">
                <a:solidFill>
                  <a:srgbClr val="FF3300"/>
                </a:solidFill>
                <a:latin typeface="Arial"/>
                <a:cs typeface="Arial"/>
              </a:rPr>
              <a:t>time </a:t>
            </a:r>
            <a:r>
              <a:rPr dirty="0" sz="2400" spc="-5" b="1" i="1">
                <a:solidFill>
                  <a:srgbClr val="FF3300"/>
                </a:solidFill>
                <a:latin typeface="Arial"/>
                <a:cs typeface="Arial"/>
              </a:rPr>
              <a:t>of PCI </a:t>
            </a:r>
            <a:r>
              <a:rPr dirty="0" sz="2400" b="1" i="1">
                <a:solidFill>
                  <a:srgbClr val="FF3300"/>
                </a:solidFill>
                <a:latin typeface="Arial"/>
                <a:cs typeface="Arial"/>
              </a:rPr>
              <a:t>with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drug-eluting stents (DES)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in 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reducing restenosis as measured by optical  coherence tomography (OCT) at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9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months post  procedure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in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patients </a:t>
            </a:r>
            <a:r>
              <a:rPr dirty="0" sz="2400" b="1">
                <a:solidFill>
                  <a:srgbClr val="002D4A"/>
                </a:solidFill>
                <a:latin typeface="Arial"/>
                <a:cs typeface="Arial"/>
              </a:rPr>
              <a:t>with</a:t>
            </a:r>
            <a:r>
              <a:rPr dirty="0" sz="2400" spc="-6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2D4A"/>
                </a:solidFill>
                <a:latin typeface="Arial"/>
                <a:cs typeface="Arial"/>
              </a:rPr>
              <a:t>DM.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2098" y="137510"/>
            <a:ext cx="3633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Study Design</a:t>
            </a:r>
            <a:r>
              <a:rPr dirty="0" sz="3600" spc="-65"/>
              <a:t> </a:t>
            </a:r>
            <a:r>
              <a:rPr dirty="0" sz="3600"/>
              <a:t>(1)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47053" y="876363"/>
            <a:ext cx="7636509" cy="28213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9875" marR="5080" indent="-257175">
              <a:lnSpc>
                <a:spcPct val="100000"/>
              </a:lnSpc>
              <a:spcBef>
                <a:spcPts val="95"/>
              </a:spcBef>
              <a:buSzPct val="108928"/>
              <a:buFont typeface="Arial"/>
              <a:buChar char="•"/>
              <a:tabLst>
                <a:tab pos="270510" algn="l"/>
              </a:tabLst>
            </a:pP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Phase IIb, prospective, </a:t>
            </a:r>
            <a:r>
              <a:rPr dirty="0" sz="2800" b="1">
                <a:solidFill>
                  <a:srgbClr val="002D4A"/>
                </a:solidFill>
                <a:latin typeface="Arial"/>
                <a:cs typeface="Arial"/>
              </a:rPr>
              <a:t>multi-center, 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international, randomized </a:t>
            </a:r>
            <a:r>
              <a:rPr dirty="0" sz="2800" b="1">
                <a:solidFill>
                  <a:srgbClr val="002D4A"/>
                </a:solidFill>
                <a:latin typeface="Arial"/>
                <a:cs typeface="Arial"/>
              </a:rPr>
              <a:t>1:1, </a:t>
            </a:r>
            <a:r>
              <a:rPr dirty="0" sz="2800" spc="-10" b="1">
                <a:solidFill>
                  <a:srgbClr val="002D4A"/>
                </a:solidFill>
                <a:latin typeface="Arial"/>
                <a:cs typeface="Arial"/>
              </a:rPr>
              <a:t>double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blind,  two-arm, placebo-controlled clinical</a:t>
            </a:r>
            <a:r>
              <a:rPr dirty="0" sz="2800" spc="7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trial.</a:t>
            </a:r>
            <a:endParaRPr sz="28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600"/>
              </a:spcBef>
              <a:buSzPct val="108928"/>
              <a:buFont typeface="Arial"/>
              <a:buChar char="•"/>
              <a:tabLst>
                <a:tab pos="270510" algn="l"/>
              </a:tabLst>
            </a:pP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Escalating</a:t>
            </a:r>
            <a:r>
              <a:rPr dirty="0" sz="2800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dose.</a:t>
            </a:r>
            <a:endParaRPr sz="28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600"/>
              </a:spcBef>
              <a:buSzPct val="108928"/>
              <a:buFont typeface="Arial"/>
              <a:buChar char="•"/>
              <a:tabLst>
                <a:tab pos="270510" algn="l"/>
              </a:tabLst>
            </a:pP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Canada, </a:t>
            </a:r>
            <a:r>
              <a:rPr dirty="0" sz="2800" spc="-10" b="1">
                <a:solidFill>
                  <a:srgbClr val="002D4A"/>
                </a:solidFill>
                <a:latin typeface="Arial"/>
                <a:cs typeface="Arial"/>
              </a:rPr>
              <a:t>UK,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Poland,</a:t>
            </a:r>
            <a:r>
              <a:rPr dirty="0" sz="2800" spc="6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Israel.</a:t>
            </a:r>
            <a:endParaRPr sz="28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600"/>
              </a:spcBef>
              <a:buSzPct val="108928"/>
              <a:buFont typeface="Arial"/>
              <a:buChar char="•"/>
              <a:tabLst>
                <a:tab pos="270510" algn="l"/>
              </a:tabLst>
            </a:pPr>
            <a:r>
              <a:rPr dirty="0" sz="2800" b="1">
                <a:solidFill>
                  <a:srgbClr val="002D4A"/>
                </a:solidFill>
                <a:latin typeface="Arial"/>
                <a:cs typeface="Arial"/>
              </a:rPr>
              <a:t>Stratified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by </a:t>
            </a:r>
            <a:r>
              <a:rPr dirty="0" sz="2600" b="1">
                <a:solidFill>
                  <a:srgbClr val="002D4A"/>
                </a:solidFill>
                <a:latin typeface="Arial"/>
                <a:cs typeface="Arial"/>
              </a:rPr>
              <a:t>insulin </a:t>
            </a:r>
            <a:r>
              <a:rPr dirty="0" sz="2600" spc="-5" b="1">
                <a:solidFill>
                  <a:srgbClr val="002D4A"/>
                </a:solidFill>
                <a:latin typeface="Arial"/>
                <a:cs typeface="Arial"/>
              </a:rPr>
              <a:t>treatment </a:t>
            </a:r>
            <a:r>
              <a:rPr dirty="0" sz="2600" b="1">
                <a:solidFill>
                  <a:srgbClr val="002D4A"/>
                </a:solidFill>
                <a:latin typeface="Arial"/>
                <a:cs typeface="Arial"/>
              </a:rPr>
              <a:t>and</a:t>
            </a:r>
            <a:r>
              <a:rPr dirty="0" sz="2600" spc="-25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600" spc="-5" b="1">
                <a:solidFill>
                  <a:srgbClr val="002D4A"/>
                </a:solidFill>
                <a:latin typeface="Arial"/>
                <a:cs typeface="Arial"/>
              </a:rPr>
              <a:t>site.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2098" y="137510"/>
            <a:ext cx="3633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Study Design</a:t>
            </a:r>
            <a:r>
              <a:rPr dirty="0" sz="3600" spc="-65"/>
              <a:t> </a:t>
            </a:r>
            <a:r>
              <a:rPr dirty="0" sz="3600"/>
              <a:t>(2)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47053" y="876363"/>
            <a:ext cx="8042909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9875" marR="5080" indent="-257175">
              <a:lnSpc>
                <a:spcPct val="100000"/>
              </a:lnSpc>
              <a:spcBef>
                <a:spcPts val="95"/>
              </a:spcBef>
              <a:buSzPct val="108928"/>
              <a:buFont typeface="Arial"/>
              <a:buChar char="•"/>
              <a:tabLst>
                <a:tab pos="270510" algn="l"/>
              </a:tabLst>
            </a:pP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Conditional to </a:t>
            </a:r>
            <a:r>
              <a:rPr dirty="0" sz="2800" spc="-10" b="1">
                <a:solidFill>
                  <a:srgbClr val="002D4A"/>
                </a:solidFill>
                <a:latin typeface="Arial"/>
                <a:cs typeface="Arial"/>
              </a:rPr>
              <a:t>ongoing </a:t>
            </a:r>
            <a:r>
              <a:rPr dirty="0" sz="2800" b="1">
                <a:solidFill>
                  <a:srgbClr val="002D4A"/>
                </a:solidFill>
                <a:latin typeface="Arial"/>
                <a:cs typeface="Arial"/>
              </a:rPr>
              <a:t>safety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monitoring,  dose </a:t>
            </a:r>
            <a:r>
              <a:rPr dirty="0" sz="2800" b="1">
                <a:solidFill>
                  <a:srgbClr val="002D4A"/>
                </a:solidFill>
                <a:latin typeface="Arial"/>
                <a:cs typeface="Arial"/>
              </a:rPr>
              <a:t>escalation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of LABR-312 in the study </a:t>
            </a:r>
            <a:r>
              <a:rPr dirty="0" sz="2800" b="1">
                <a:solidFill>
                  <a:srgbClr val="002D4A"/>
                </a:solidFill>
                <a:latin typeface="Arial"/>
                <a:cs typeface="Arial"/>
              </a:rPr>
              <a:t>arm 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was planned: 0.01 </a:t>
            </a:r>
            <a:r>
              <a:rPr dirty="0" sz="2800" spc="-10" b="1">
                <a:solidFill>
                  <a:srgbClr val="002D4A"/>
                </a:solidFill>
                <a:latin typeface="Arial"/>
                <a:cs typeface="Arial"/>
              </a:rPr>
              <a:t>mg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(low dose), 0.03 </a:t>
            </a:r>
            <a:r>
              <a:rPr dirty="0" sz="2800" spc="-10" b="1">
                <a:solidFill>
                  <a:srgbClr val="002D4A"/>
                </a:solidFill>
                <a:latin typeface="Arial"/>
                <a:cs typeface="Arial"/>
              </a:rPr>
              <a:t>mg 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(intermediate dose), and 0.08 </a:t>
            </a:r>
            <a:r>
              <a:rPr dirty="0" sz="2800" spc="-10" b="1">
                <a:solidFill>
                  <a:srgbClr val="002D4A"/>
                </a:solidFill>
                <a:latin typeface="Arial"/>
                <a:cs typeface="Arial"/>
              </a:rPr>
              <a:t>mg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(high</a:t>
            </a:r>
            <a:r>
              <a:rPr dirty="0" sz="2800" spc="114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2D4A"/>
                </a:solidFill>
                <a:latin typeface="Arial"/>
                <a:cs typeface="Arial"/>
              </a:rPr>
              <a:t>dose).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0025" y="135129"/>
            <a:ext cx="416432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Subject</a:t>
            </a:r>
            <a:r>
              <a:rPr dirty="0" sz="3600" spc="-65"/>
              <a:t> </a:t>
            </a:r>
            <a:r>
              <a:rPr dirty="0" sz="3600" spc="-5"/>
              <a:t>Population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78841" y="907795"/>
            <a:ext cx="7738745" cy="2918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7329" marR="5080" indent="-214629">
              <a:lnSpc>
                <a:spcPct val="110000"/>
              </a:lnSpc>
              <a:spcBef>
                <a:spcPts val="100"/>
              </a:spcBef>
              <a:buClr>
                <a:srgbClr val="002D4A"/>
              </a:buClr>
              <a:buSzPct val="68750"/>
              <a:buFont typeface="Wingdings 2"/>
              <a:buChar char=""/>
              <a:tabLst>
                <a:tab pos="227965" algn="l"/>
              </a:tabLst>
            </a:pPr>
            <a:r>
              <a:rPr dirty="0" sz="2400" spc="-5" b="1">
                <a:solidFill>
                  <a:srgbClr val="053762"/>
                </a:solidFill>
                <a:latin typeface="Arial"/>
                <a:cs typeface="Arial"/>
              </a:rPr>
              <a:t>Study population </a:t>
            </a:r>
            <a:r>
              <a:rPr dirty="0" sz="2400" spc="5" b="1">
                <a:solidFill>
                  <a:srgbClr val="053762"/>
                </a:solidFill>
                <a:latin typeface="Arial"/>
                <a:cs typeface="Arial"/>
              </a:rPr>
              <a:t>was </a:t>
            </a:r>
            <a:r>
              <a:rPr dirty="0" sz="2400" spc="-5" b="1">
                <a:solidFill>
                  <a:srgbClr val="053762"/>
                </a:solidFill>
                <a:latin typeface="Arial"/>
                <a:cs typeface="Arial"/>
              </a:rPr>
              <a:t>composed of DM patients (on  pharmacologic treatment </a:t>
            </a:r>
            <a:r>
              <a:rPr dirty="0" sz="2400" b="1">
                <a:solidFill>
                  <a:srgbClr val="053762"/>
                </a:solidFill>
                <a:latin typeface="Arial"/>
                <a:cs typeface="Arial"/>
              </a:rPr>
              <a:t>- </a:t>
            </a:r>
            <a:r>
              <a:rPr dirty="0" sz="2400" spc="-5" b="1">
                <a:solidFill>
                  <a:srgbClr val="053762"/>
                </a:solidFill>
                <a:latin typeface="Arial"/>
                <a:cs typeface="Arial"/>
              </a:rPr>
              <a:t>insulin, oral or injectable  </a:t>
            </a:r>
            <a:r>
              <a:rPr dirty="0" sz="2400" spc="-10" b="1">
                <a:solidFill>
                  <a:srgbClr val="053762"/>
                </a:solidFill>
                <a:latin typeface="Arial"/>
                <a:cs typeface="Arial"/>
              </a:rPr>
              <a:t>hypoglycemic </a:t>
            </a:r>
            <a:r>
              <a:rPr dirty="0" sz="2400" spc="-5" b="1">
                <a:solidFill>
                  <a:srgbClr val="053762"/>
                </a:solidFill>
                <a:latin typeface="Arial"/>
                <a:cs typeface="Arial"/>
              </a:rPr>
              <a:t>agents) undergoing PCI for angina  (stable or unstable), silent ischemia, or non-ST-  segment elevation myocardial</a:t>
            </a:r>
            <a:r>
              <a:rPr dirty="0" sz="2400" spc="20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53762"/>
                </a:solidFill>
                <a:latin typeface="Arial"/>
                <a:cs typeface="Arial"/>
              </a:rPr>
              <a:t>infarction.</a:t>
            </a:r>
            <a:endParaRPr sz="2400">
              <a:latin typeface="Arial"/>
              <a:cs typeface="Arial"/>
            </a:endParaRPr>
          </a:p>
          <a:p>
            <a:pPr marL="227329" marR="73660" indent="-214629">
              <a:lnSpc>
                <a:spcPct val="110000"/>
              </a:lnSpc>
              <a:spcBef>
                <a:spcPts val="600"/>
              </a:spcBef>
              <a:buClr>
                <a:srgbClr val="002D4A"/>
              </a:buClr>
              <a:buSzPct val="68750"/>
              <a:buFont typeface="Wingdings 2"/>
              <a:buChar char=""/>
              <a:tabLst>
                <a:tab pos="227965" algn="l"/>
              </a:tabLst>
            </a:pPr>
            <a:r>
              <a:rPr dirty="0" sz="2400" b="1">
                <a:solidFill>
                  <a:srgbClr val="053762"/>
                </a:solidFill>
                <a:latin typeface="Arial"/>
                <a:cs typeface="Arial"/>
              </a:rPr>
              <a:t>In </a:t>
            </a:r>
            <a:r>
              <a:rPr dirty="0" sz="2400" spc="-5" b="1">
                <a:solidFill>
                  <a:srgbClr val="053762"/>
                </a:solidFill>
                <a:latin typeface="Arial"/>
                <a:cs typeface="Arial"/>
              </a:rPr>
              <a:t>both study arms, ALL target lesions </a:t>
            </a:r>
            <a:r>
              <a:rPr dirty="0" sz="2400" spc="5" b="1">
                <a:solidFill>
                  <a:srgbClr val="053762"/>
                </a:solidFill>
                <a:latin typeface="Arial"/>
                <a:cs typeface="Arial"/>
              </a:rPr>
              <a:t>were </a:t>
            </a:r>
            <a:r>
              <a:rPr dirty="0" sz="2400" spc="-5" b="1">
                <a:solidFill>
                  <a:srgbClr val="053762"/>
                </a:solidFill>
                <a:latin typeface="Arial"/>
                <a:cs typeface="Arial"/>
              </a:rPr>
              <a:t>treated  </a:t>
            </a:r>
            <a:r>
              <a:rPr dirty="0" sz="2400" b="1">
                <a:solidFill>
                  <a:srgbClr val="053762"/>
                </a:solidFill>
                <a:latin typeface="Arial"/>
                <a:cs typeface="Arial"/>
              </a:rPr>
              <a:t>with </a:t>
            </a:r>
            <a:r>
              <a:rPr dirty="0" sz="2400" spc="-5" b="1">
                <a:solidFill>
                  <a:srgbClr val="053762"/>
                </a:solidFill>
                <a:latin typeface="Arial"/>
                <a:cs typeface="Arial"/>
              </a:rPr>
              <a:t>the Resolute DES during the index</a:t>
            </a:r>
            <a:r>
              <a:rPr dirty="0" sz="2400" spc="-70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53762"/>
                </a:solidFill>
                <a:latin typeface="Arial"/>
                <a:cs typeface="Arial"/>
              </a:rPr>
              <a:t>PCI.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2730" y="137510"/>
            <a:ext cx="57118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Primary Efficacy</a:t>
            </a:r>
            <a:r>
              <a:rPr dirty="0" sz="3600" spc="-70"/>
              <a:t> </a:t>
            </a:r>
            <a:r>
              <a:rPr dirty="0" sz="3600" spc="-5"/>
              <a:t>Endpoint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64540" y="1133538"/>
            <a:ext cx="7519034" cy="29127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9875" marR="236220" indent="-257175">
              <a:lnSpc>
                <a:spcPct val="100000"/>
              </a:lnSpc>
              <a:spcBef>
                <a:spcPts val="105"/>
              </a:spcBef>
              <a:buClr>
                <a:srgbClr val="002D4A"/>
              </a:buClr>
              <a:buSzPct val="108888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2250" b="1" i="1">
                <a:solidFill>
                  <a:srgbClr val="FF3300"/>
                </a:solidFill>
                <a:latin typeface="Arial"/>
                <a:cs typeface="Arial"/>
              </a:rPr>
              <a:t>In-stent </a:t>
            </a:r>
            <a:r>
              <a:rPr dirty="0" sz="2250" spc="5" b="1" i="1">
                <a:solidFill>
                  <a:srgbClr val="FF3300"/>
                </a:solidFill>
                <a:latin typeface="Arial"/>
                <a:cs typeface="Arial"/>
              </a:rPr>
              <a:t>%NIH </a:t>
            </a:r>
            <a:r>
              <a:rPr dirty="0" sz="2250" b="1" i="1">
                <a:solidFill>
                  <a:srgbClr val="FF3300"/>
                </a:solidFill>
                <a:latin typeface="Arial"/>
                <a:cs typeface="Arial"/>
              </a:rPr>
              <a:t>volume at 9 months, which is</a:t>
            </a:r>
            <a:r>
              <a:rPr dirty="0" sz="2250" spc="-204" b="1" i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2250" b="1" i="1">
                <a:solidFill>
                  <a:srgbClr val="FF3300"/>
                </a:solidFill>
                <a:latin typeface="Arial"/>
                <a:cs typeface="Arial"/>
              </a:rPr>
              <a:t>defined  </a:t>
            </a:r>
            <a:r>
              <a:rPr dirty="0" sz="2250" b="1" i="1">
                <a:solidFill>
                  <a:srgbClr val="FF3300"/>
                </a:solidFill>
                <a:latin typeface="Arial"/>
                <a:cs typeface="Arial"/>
              </a:rPr>
              <a:t>as the 9-month NIH volume/stent volume × 100 as  measured by</a:t>
            </a:r>
            <a:r>
              <a:rPr dirty="0" sz="2250" spc="-65" b="1" i="1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2250" b="1" i="1">
                <a:solidFill>
                  <a:srgbClr val="FF3300"/>
                </a:solidFill>
                <a:latin typeface="Arial"/>
                <a:cs typeface="Arial"/>
              </a:rPr>
              <a:t>OCT</a:t>
            </a:r>
            <a:endParaRPr sz="2250">
              <a:latin typeface="Arial"/>
              <a:cs typeface="Arial"/>
            </a:endParaRPr>
          </a:p>
          <a:p>
            <a:pPr lvl="1" marL="570230" indent="-214629">
              <a:lnSpc>
                <a:spcPct val="100000"/>
              </a:lnSpc>
              <a:spcBef>
                <a:spcPts val="605"/>
              </a:spcBef>
              <a:buClr>
                <a:srgbClr val="002D4A"/>
              </a:buClr>
              <a:buSzPct val="69047"/>
              <a:buFont typeface="Arial"/>
              <a:buChar char="•"/>
              <a:tabLst>
                <a:tab pos="570230" algn="l"/>
                <a:tab pos="570865" algn="l"/>
              </a:tabLst>
            </a:pPr>
            <a:r>
              <a:rPr dirty="0" sz="2100" spc="-5" b="1">
                <a:solidFill>
                  <a:srgbClr val="053762"/>
                </a:solidFill>
                <a:latin typeface="Arial"/>
                <a:cs typeface="Arial"/>
              </a:rPr>
              <a:t>Primary </a:t>
            </a:r>
            <a:r>
              <a:rPr dirty="0" sz="2100" spc="-10" b="1">
                <a:solidFill>
                  <a:srgbClr val="053762"/>
                </a:solidFill>
                <a:latin typeface="Arial"/>
                <a:cs typeface="Arial"/>
              </a:rPr>
              <a:t>analysis </a:t>
            </a:r>
            <a:r>
              <a:rPr dirty="0" sz="2100" spc="15" b="1">
                <a:solidFill>
                  <a:srgbClr val="053762"/>
                </a:solidFill>
                <a:latin typeface="Arial"/>
                <a:cs typeface="Arial"/>
              </a:rPr>
              <a:t>was</a:t>
            </a:r>
            <a:r>
              <a:rPr dirty="0" sz="2100" spc="-45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53762"/>
                </a:solidFill>
                <a:latin typeface="Arial"/>
                <a:cs typeface="Arial"/>
              </a:rPr>
              <a:t>superiority</a:t>
            </a:r>
            <a:endParaRPr sz="2100">
              <a:latin typeface="Arial"/>
              <a:cs typeface="Arial"/>
            </a:endParaRPr>
          </a:p>
          <a:p>
            <a:pPr lvl="1" marL="570230" marR="5080" indent="-214629">
              <a:lnSpc>
                <a:spcPct val="100000"/>
              </a:lnSpc>
              <a:spcBef>
                <a:spcPts val="600"/>
              </a:spcBef>
              <a:buClr>
                <a:srgbClr val="002D4A"/>
              </a:buClr>
              <a:buSzPct val="69047"/>
              <a:buFont typeface="Arial"/>
              <a:buChar char="•"/>
              <a:tabLst>
                <a:tab pos="570230" algn="l"/>
                <a:tab pos="570865" algn="l"/>
              </a:tabLst>
            </a:pPr>
            <a:r>
              <a:rPr dirty="0" sz="2100" spc="-10" b="1">
                <a:solidFill>
                  <a:srgbClr val="053762"/>
                </a:solidFill>
                <a:latin typeface="Arial"/>
                <a:cs typeface="Arial"/>
              </a:rPr>
              <a:t>Analysis </a:t>
            </a:r>
            <a:r>
              <a:rPr dirty="0" sz="2100" spc="-5" b="1">
                <a:solidFill>
                  <a:srgbClr val="053762"/>
                </a:solidFill>
                <a:latin typeface="Arial"/>
                <a:cs typeface="Arial"/>
              </a:rPr>
              <a:t>cohort </a:t>
            </a:r>
            <a:r>
              <a:rPr dirty="0" sz="2100" spc="10" b="1">
                <a:solidFill>
                  <a:srgbClr val="053762"/>
                </a:solidFill>
                <a:latin typeface="Arial"/>
                <a:cs typeface="Arial"/>
              </a:rPr>
              <a:t>was </a:t>
            </a:r>
            <a:r>
              <a:rPr dirty="0" sz="2100" spc="-5" b="1">
                <a:solidFill>
                  <a:srgbClr val="053762"/>
                </a:solidFill>
                <a:latin typeface="Arial"/>
                <a:cs typeface="Arial"/>
              </a:rPr>
              <a:t>the as-treated population, defined  as all randomized patients </a:t>
            </a:r>
            <a:r>
              <a:rPr dirty="0" sz="2100" spc="15" b="1">
                <a:solidFill>
                  <a:srgbClr val="053762"/>
                </a:solidFill>
                <a:latin typeface="Arial"/>
                <a:cs typeface="Arial"/>
              </a:rPr>
              <a:t>who </a:t>
            </a:r>
            <a:r>
              <a:rPr dirty="0" sz="2100" spc="-5" b="1">
                <a:solidFill>
                  <a:srgbClr val="053762"/>
                </a:solidFill>
                <a:latin typeface="Arial"/>
                <a:cs typeface="Arial"/>
              </a:rPr>
              <a:t>received the actual  study</a:t>
            </a:r>
            <a:r>
              <a:rPr dirty="0" sz="2100" spc="5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2100" spc="-5" b="1">
                <a:solidFill>
                  <a:srgbClr val="053762"/>
                </a:solidFill>
                <a:latin typeface="Arial"/>
                <a:cs typeface="Arial"/>
              </a:rPr>
              <a:t>drug</a:t>
            </a:r>
            <a:endParaRPr sz="2100">
              <a:latin typeface="Arial"/>
              <a:cs typeface="Arial"/>
            </a:endParaRPr>
          </a:p>
          <a:p>
            <a:pPr marL="269875" indent="-257175">
              <a:lnSpc>
                <a:spcPct val="100000"/>
              </a:lnSpc>
              <a:spcBef>
                <a:spcPts val="595"/>
              </a:spcBef>
              <a:buSzPct val="108888"/>
              <a:buFont typeface="Arial"/>
              <a:buChar char="•"/>
              <a:tabLst>
                <a:tab pos="269875" algn="l"/>
                <a:tab pos="270510" algn="l"/>
              </a:tabLst>
            </a:pPr>
            <a:r>
              <a:rPr dirty="0" sz="2250" b="1">
                <a:solidFill>
                  <a:srgbClr val="002D4A"/>
                </a:solidFill>
                <a:latin typeface="Arial"/>
                <a:cs typeface="Arial"/>
              </a:rPr>
              <a:t>Multiple sensitivity </a:t>
            </a:r>
            <a:r>
              <a:rPr dirty="0" sz="2250" spc="-5" b="1">
                <a:solidFill>
                  <a:srgbClr val="002D4A"/>
                </a:solidFill>
                <a:latin typeface="Arial"/>
                <a:cs typeface="Arial"/>
              </a:rPr>
              <a:t>analyses</a:t>
            </a:r>
            <a:r>
              <a:rPr dirty="0" sz="2250" spc="-114" b="1">
                <a:solidFill>
                  <a:srgbClr val="002D4A"/>
                </a:solidFill>
                <a:latin typeface="Arial"/>
                <a:cs typeface="Arial"/>
              </a:rPr>
              <a:t> </a:t>
            </a:r>
            <a:r>
              <a:rPr dirty="0" sz="2250" b="1">
                <a:solidFill>
                  <a:srgbClr val="002D4A"/>
                </a:solidFill>
                <a:latin typeface="Arial"/>
                <a:cs typeface="Arial"/>
              </a:rPr>
              <a:t>performed</a:t>
            </a:r>
            <a:endParaRPr sz="22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jzuccardy</dc:creator>
  <dc:title>The Detrimental Impact of Chronic Renal Insufficiency</dc:title>
  <dcterms:created xsi:type="dcterms:W3CDTF">2019-10-01T15:17:21Z</dcterms:created>
  <dcterms:modified xsi:type="dcterms:W3CDTF">2019-10-01T15:17:21Z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2019-09-28T00:00:00Z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2019-10-01T00:00:00Z</vt:filetime>
  </property>
</Properties>
</file>