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0300" y="965200"/>
            <a:ext cx="1797456" cy="85725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4318000"/>
            <a:ext cx="1123031" cy="4057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0300" y="4241800"/>
            <a:ext cx="574390" cy="5743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4962" y="2142159"/>
            <a:ext cx="867092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16872" y="2957916"/>
            <a:ext cx="381635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261" y="83019"/>
            <a:ext cx="812673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2779" y="1161249"/>
            <a:ext cx="5796915" cy="3011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hyperlink" Target="mailto:sxtu@sjtu.edu.cn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hyperlink" Target="mailto:sxtu@sjtu.edu.cn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8" Type="http://schemas.openxmlformats.org/officeDocument/2006/relationships/image" Target="../media/image1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0" Type="http://schemas.openxmlformats.org/officeDocument/2006/relationships/image" Target="../media/image2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31.jpg"/><Relationship Id="rId6" Type="http://schemas.openxmlformats.org/officeDocument/2006/relationships/image" Target="../media/image3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33.jp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/>
              <a:t>Angiography-</a:t>
            </a:r>
            <a:r>
              <a:rPr dirty="0" sz="2800"/>
              <a:t>based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/>
              <a:t>radial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/>
              <a:t>wall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/>
              <a:t>strain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/>
              <a:t>and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/>
              <a:t>lesion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10"/>
              <a:t>vulnerability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5080">
              <a:lnSpc>
                <a:spcPct val="12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Shengxian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Tu,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PhD,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FACC,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FESC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Professor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Biomedical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Shanghai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Jiao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Tong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RWS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/>
              <a:t>predicts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AMI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for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10"/>
              <a:t>untreated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10"/>
              <a:t>lesions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34652" y="4835391"/>
            <a:ext cx="3670935" cy="27749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556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Li,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…,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Tu,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Ge.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JACC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Cardiovasc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Interv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2023;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16:1039-</a:t>
            </a:r>
            <a:r>
              <a:rPr dirty="0" sz="1200" spc="-20" i="1">
                <a:solidFill>
                  <a:srgbClr val="FFFFFF"/>
                </a:solidFill>
                <a:latin typeface="Calibri"/>
                <a:cs typeface="Calibri"/>
              </a:rPr>
              <a:t>1049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40111" y="4420030"/>
            <a:ext cx="5814695" cy="280035"/>
            <a:chOff x="140111" y="4420030"/>
            <a:chExt cx="5814695" cy="280035"/>
          </a:xfrm>
        </p:grpSpPr>
        <p:sp>
          <p:nvSpPr>
            <p:cNvPr id="9" name="object 9" descr=""/>
            <p:cNvSpPr/>
            <p:nvPr/>
          </p:nvSpPr>
          <p:spPr>
            <a:xfrm>
              <a:off x="140106" y="4420730"/>
              <a:ext cx="5814695" cy="236220"/>
            </a:xfrm>
            <a:custGeom>
              <a:avLst/>
              <a:gdLst/>
              <a:ahLst/>
              <a:cxnLst/>
              <a:rect l="l" t="t" r="r" b="b"/>
              <a:pathLst>
                <a:path w="5814695" h="236220">
                  <a:moveTo>
                    <a:pt x="1699945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1699945" y="236220"/>
                  </a:lnTo>
                  <a:lnTo>
                    <a:pt x="1699945" y="0"/>
                  </a:lnTo>
                  <a:close/>
                </a:path>
                <a:path w="5814695" h="236220">
                  <a:moveTo>
                    <a:pt x="5063744" y="0"/>
                  </a:moveTo>
                  <a:lnTo>
                    <a:pt x="3968864" y="0"/>
                  </a:lnTo>
                  <a:lnTo>
                    <a:pt x="2834411" y="0"/>
                  </a:lnTo>
                  <a:lnTo>
                    <a:pt x="1699958" y="0"/>
                  </a:lnTo>
                  <a:lnTo>
                    <a:pt x="1699958" y="236220"/>
                  </a:lnTo>
                  <a:lnTo>
                    <a:pt x="2834411" y="236220"/>
                  </a:lnTo>
                  <a:lnTo>
                    <a:pt x="3968864" y="236220"/>
                  </a:lnTo>
                  <a:lnTo>
                    <a:pt x="5063744" y="236220"/>
                  </a:lnTo>
                  <a:lnTo>
                    <a:pt x="5063744" y="0"/>
                  </a:lnTo>
                  <a:close/>
                </a:path>
                <a:path w="5814695" h="236220">
                  <a:moveTo>
                    <a:pt x="5814199" y="0"/>
                  </a:moveTo>
                  <a:lnTo>
                    <a:pt x="5063756" y="0"/>
                  </a:lnTo>
                  <a:lnTo>
                    <a:pt x="5063756" y="236220"/>
                  </a:lnTo>
                  <a:lnTo>
                    <a:pt x="5814199" y="236220"/>
                  </a:lnTo>
                  <a:lnTo>
                    <a:pt x="58141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959" y="4420143"/>
              <a:ext cx="952500" cy="2794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1684" y="4420030"/>
              <a:ext cx="736600" cy="2794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7225" y="4420030"/>
              <a:ext cx="825499" cy="2794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4563" y="4420030"/>
              <a:ext cx="736600" cy="2794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1462" y="4421365"/>
              <a:ext cx="558800" cy="254000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50800" y="1447805"/>
            <a:ext cx="9088120" cy="3352800"/>
            <a:chOff x="50800" y="1447805"/>
            <a:chExt cx="9088120" cy="3352800"/>
          </a:xfrm>
        </p:grpSpPr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00" y="4305300"/>
              <a:ext cx="6032500" cy="4953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7900" y="1447805"/>
              <a:ext cx="3080689" cy="2888754"/>
            </a:xfrm>
            <a:prstGeom prst="rect">
              <a:avLst/>
            </a:prstGeom>
          </p:spPr>
        </p:pic>
      </p:grp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21061" y="704608"/>
          <a:ext cx="5928995" cy="394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895"/>
                <a:gridCol w="1134109"/>
                <a:gridCol w="1134110"/>
                <a:gridCol w="1094739"/>
                <a:gridCol w="750570"/>
              </a:tblGrid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247015" indent="-539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264795" indent="-717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AMI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309880" marR="153035" indent="-1460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artery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LAD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52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(29.5)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(29.5)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(29.5)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LCx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(9.1)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(9.1)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(9.1)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25">
                          <a:latin typeface="Arial"/>
                          <a:cs typeface="Arial"/>
                        </a:rPr>
                        <a:t>RCA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108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(61.4)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(61.4)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81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(61.4)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segment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location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1.000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Proximal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60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(34.1)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(34.1)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(34.1)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Middle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88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(50.0)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(50.0)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(50.0)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Distal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28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(15.9)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(15.9)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(15.9)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QCA-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derived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parameters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MLD,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2.0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(1.7,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1.9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(1.6,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2.0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(1.7,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2.4)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0.409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DS%,</a:t>
                      </a:r>
                      <a:r>
                        <a:rPr dirty="0" sz="10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34.0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(30.0,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40.0)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33.0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(29.0,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40.0)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34.5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(30.3,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40.0)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0.359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RVD,</a:t>
                      </a:r>
                      <a:r>
                        <a:rPr dirty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3.0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(2.6,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3.6)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2.9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(2.5,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3.6)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3.1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(2.7,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3.6)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0.283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length,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13.0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(9.4,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16.9)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15.2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(10.4,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18.3)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11.9</a:t>
                      </a:r>
                      <a:r>
                        <a:rPr dirty="0" sz="1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(9.2,</a:t>
                      </a:r>
                      <a:r>
                        <a:rPr dirty="0" sz="1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16.5)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0.040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Vessel-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μQFR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0.91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(0.88,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0.94)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0.92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(0.88,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0.95)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0.91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(0.88,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0.94)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0.640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Lesion-level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ΔμQFR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0.04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(0.02,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0.07)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0.04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(0.02,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0.07)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0.04</a:t>
                      </a:r>
                      <a:r>
                        <a:rPr dirty="0" sz="10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(0.02,</a:t>
                      </a:r>
                      <a:r>
                        <a:rPr dirty="0" sz="10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0.07)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0.725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RWSmax,</a:t>
                      </a:r>
                      <a:r>
                        <a:rPr dirty="0" sz="110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6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C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100" spc="25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(9,</a:t>
                      </a:r>
                      <a:r>
                        <a:rPr dirty="0" sz="1100" spc="3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C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1100" spc="25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(13,</a:t>
                      </a:r>
                      <a:r>
                        <a:rPr dirty="0" sz="1100" spc="3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C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100" spc="25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(9,</a:t>
                      </a:r>
                      <a:r>
                        <a:rPr dirty="0" sz="1100" spc="3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C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1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57150">
                      <a:solidFill>
                        <a:srgbClr val="C00000"/>
                      </a:solidFill>
                      <a:prstDash val="solid"/>
                    </a:lnT>
                    <a:lnB w="571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Higher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RWS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is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/>
              <a:t>associated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with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worse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0"/>
              <a:t>outcome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638300" y="863600"/>
            <a:ext cx="5704205" cy="3884295"/>
            <a:chOff x="1638300" y="863600"/>
            <a:chExt cx="5704205" cy="388429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8300" y="863600"/>
              <a:ext cx="5703836" cy="388405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331159" y="1394619"/>
              <a:ext cx="2682875" cy="1016000"/>
            </a:xfrm>
            <a:custGeom>
              <a:avLst/>
              <a:gdLst/>
              <a:ahLst/>
              <a:cxnLst/>
              <a:rect l="l" t="t" r="r" b="b"/>
              <a:pathLst>
                <a:path w="2682875" h="1016000">
                  <a:moveTo>
                    <a:pt x="2682786" y="0"/>
                  </a:moveTo>
                  <a:lnTo>
                    <a:pt x="0" y="0"/>
                  </a:lnTo>
                  <a:lnTo>
                    <a:pt x="0" y="1015662"/>
                  </a:lnTo>
                  <a:lnTo>
                    <a:pt x="2682786" y="1015662"/>
                  </a:lnTo>
                  <a:lnTo>
                    <a:pt x="2682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8141" y="1875815"/>
              <a:ext cx="2425700" cy="3175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141" y="2114372"/>
              <a:ext cx="762000" cy="2667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331159" y="1394620"/>
            <a:ext cx="2682875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90805" marR="281305">
              <a:lnSpc>
                <a:spcPct val="100000"/>
              </a:lnSpc>
            </a:pPr>
            <a:r>
              <a:rPr dirty="0" sz="1500" spc="-10" b="1">
                <a:solidFill>
                  <a:srgbClr val="003F7B"/>
                </a:solidFill>
                <a:latin typeface="Calibri"/>
                <a:cs typeface="Calibri"/>
              </a:rPr>
              <a:t>Hazard</a:t>
            </a:r>
            <a:r>
              <a:rPr dirty="0" sz="1500" spc="-55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003F7B"/>
                </a:solidFill>
                <a:latin typeface="Calibri"/>
                <a:cs typeface="Calibri"/>
              </a:rPr>
              <a:t>ratio:</a:t>
            </a:r>
            <a:r>
              <a:rPr dirty="0" sz="1500" spc="-55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003F7B"/>
                </a:solidFill>
                <a:latin typeface="Calibri"/>
                <a:cs typeface="Calibri"/>
              </a:rPr>
              <a:t>4.49</a:t>
            </a:r>
            <a:r>
              <a:rPr dirty="0" sz="1500" spc="-55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003F7B"/>
                </a:solidFill>
                <a:latin typeface="Calibri"/>
                <a:cs typeface="Calibri"/>
              </a:rPr>
              <a:t>(2.45-</a:t>
            </a:r>
            <a:r>
              <a:rPr dirty="0" sz="1500" spc="-10" b="1">
                <a:solidFill>
                  <a:srgbClr val="003F7B"/>
                </a:solidFill>
                <a:latin typeface="Calibri"/>
                <a:cs typeface="Calibri"/>
              </a:rPr>
              <a:t>8.24)</a:t>
            </a:r>
            <a:r>
              <a:rPr dirty="0" sz="1500" spc="-10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500" spc="-10" b="1">
                <a:solidFill>
                  <a:srgbClr val="003F7B"/>
                </a:solidFill>
                <a:latin typeface="Calibri"/>
                <a:cs typeface="Calibri"/>
              </a:rPr>
              <a:t>P&lt;0.001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9114" y="878307"/>
            <a:ext cx="1416050" cy="554355"/>
          </a:xfrm>
          <a:prstGeom prst="rect">
            <a:avLst/>
          </a:prstGeom>
          <a:solidFill>
            <a:srgbClr val="3F165B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795" marR="92710" indent="-36195">
              <a:lnSpc>
                <a:spcPct val="100000"/>
              </a:lnSpc>
              <a:spcBef>
                <a:spcPts val="260"/>
              </a:spcBef>
            </a:pPr>
            <a:r>
              <a:rPr dirty="0" sz="1500" spc="-45" b="1">
                <a:solidFill>
                  <a:srgbClr val="FFFFFF"/>
                </a:solidFill>
                <a:latin typeface="Calibri"/>
                <a:cs typeface="Calibri"/>
              </a:rPr>
              <a:t>FAVOR</a:t>
            </a:r>
            <a:r>
              <a:rPr dirty="0" sz="15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dirty="0" sz="15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China</a:t>
            </a:r>
            <a:r>
              <a:rPr dirty="0" sz="15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RWS</a:t>
            </a:r>
            <a:r>
              <a:rPr dirty="0" sz="15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Substudy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35020" y="4835391"/>
            <a:ext cx="2670175" cy="27749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556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8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Tu,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Xu,…,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Wijns.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JACC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2023;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81:756–767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Lower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/>
              <a:t>RWS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is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associated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with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better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10"/>
              <a:t>outcome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11908" y="850519"/>
            <a:ext cx="52806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3F7B"/>
                </a:solidFill>
                <a:latin typeface="Calibri"/>
                <a:cs typeface="Calibri"/>
              </a:rPr>
              <a:t>Comparison</a:t>
            </a:r>
            <a:r>
              <a:rPr dirty="0" sz="1800" spc="-75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F7B"/>
                </a:solidFill>
                <a:latin typeface="Calibri"/>
                <a:cs typeface="Calibri"/>
              </a:rPr>
              <a:t>of</a:t>
            </a:r>
            <a:r>
              <a:rPr dirty="0" sz="1800" spc="-60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F7B"/>
                </a:solidFill>
                <a:latin typeface="Calibri"/>
                <a:cs typeface="Calibri"/>
              </a:rPr>
              <a:t>safety</a:t>
            </a:r>
            <a:r>
              <a:rPr dirty="0" sz="1800" spc="-60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3F7B"/>
                </a:solidFill>
                <a:latin typeface="Calibri"/>
                <a:cs typeface="Calibri"/>
              </a:rPr>
              <a:t>of</a:t>
            </a:r>
            <a:r>
              <a:rPr dirty="0" sz="1800" spc="-60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3F7B"/>
                </a:solidFill>
                <a:latin typeface="Calibri"/>
                <a:cs typeface="Calibri"/>
              </a:rPr>
              <a:t>deferred</a:t>
            </a:r>
            <a:r>
              <a:rPr dirty="0" sz="1800" spc="-60">
                <a:solidFill>
                  <a:srgbClr val="003F7B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003F7B"/>
                </a:solidFill>
                <a:latin typeface="Calibri"/>
                <a:cs typeface="Calibri"/>
              </a:rPr>
              <a:t>revascularisation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003F7B"/>
                </a:solidFill>
                <a:latin typeface="Calibri"/>
                <a:cs typeface="Calibri"/>
              </a:rPr>
              <a:t>guided by </a:t>
            </a:r>
            <a:r>
              <a:rPr dirty="0" sz="1800" spc="-20" b="1">
                <a:solidFill>
                  <a:srgbClr val="003F7B"/>
                </a:solidFill>
                <a:latin typeface="Calibri"/>
                <a:cs typeface="Calibri"/>
              </a:rPr>
              <a:t>angiography,</a:t>
            </a:r>
            <a:r>
              <a:rPr dirty="0" sz="1800" b="1">
                <a:solidFill>
                  <a:srgbClr val="003F7B"/>
                </a:solidFill>
                <a:latin typeface="Calibri"/>
                <a:cs typeface="Calibri"/>
              </a:rPr>
              <a:t> μQFR</a:t>
            </a:r>
            <a:r>
              <a:rPr dirty="0" sz="1800" spc="-5" b="1">
                <a:solidFill>
                  <a:srgbClr val="003F7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F7B"/>
                </a:solidFill>
                <a:latin typeface="Calibri"/>
                <a:cs typeface="Calibri"/>
              </a:rPr>
              <a:t>and combined</a:t>
            </a:r>
            <a:r>
              <a:rPr dirty="0" sz="1800" spc="5" b="1">
                <a:solidFill>
                  <a:srgbClr val="003F7B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3F7B"/>
                </a:solidFill>
                <a:latin typeface="Calibri"/>
                <a:cs typeface="Calibri"/>
              </a:rPr>
              <a:t>μQFR-</a:t>
            </a:r>
            <a:r>
              <a:rPr dirty="0" sz="1800" spc="-25" b="1">
                <a:solidFill>
                  <a:srgbClr val="003F7B"/>
                </a:solidFill>
                <a:latin typeface="Calibri"/>
                <a:cs typeface="Calibri"/>
              </a:rPr>
              <a:t>RWS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14400" y="1638294"/>
            <a:ext cx="6776720" cy="3079750"/>
            <a:chOff x="914400" y="1638294"/>
            <a:chExt cx="6776720" cy="307975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1638294"/>
              <a:ext cx="2656903" cy="293804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8700" y="2514601"/>
              <a:ext cx="1776806" cy="22031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200" y="2044701"/>
              <a:ext cx="2652369" cy="75253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029200" y="2042011"/>
              <a:ext cx="2652395" cy="753110"/>
            </a:xfrm>
            <a:custGeom>
              <a:avLst/>
              <a:gdLst/>
              <a:ahLst/>
              <a:cxnLst/>
              <a:rect l="l" t="t" r="r" b="b"/>
              <a:pathLst>
                <a:path w="2652395" h="753110">
                  <a:moveTo>
                    <a:pt x="0" y="752534"/>
                  </a:moveTo>
                  <a:lnTo>
                    <a:pt x="2652369" y="752534"/>
                  </a:lnTo>
                  <a:lnTo>
                    <a:pt x="2652369" y="0"/>
                  </a:lnTo>
                  <a:lnTo>
                    <a:pt x="0" y="0"/>
                  </a:lnTo>
                  <a:lnTo>
                    <a:pt x="0" y="752534"/>
                  </a:lnTo>
                  <a:close/>
                </a:path>
              </a:pathLst>
            </a:custGeom>
            <a:ln w="19050">
              <a:solidFill>
                <a:srgbClr val="4F52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420779" y="4210625"/>
            <a:ext cx="13417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i="1">
                <a:latin typeface="Calibri"/>
                <a:cs typeface="Calibri"/>
              </a:rPr>
              <a:t>At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 i="1">
                <a:latin typeface="Calibri"/>
                <a:cs typeface="Calibri"/>
              </a:rPr>
              <a:t>1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 i="1">
                <a:latin typeface="Calibri"/>
                <a:cs typeface="Calibri"/>
              </a:rPr>
              <a:t>year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Calibri"/>
                <a:cs typeface="Calibri"/>
              </a:rPr>
              <a:t>follow-</a:t>
            </a:r>
            <a:r>
              <a:rPr dirty="0" sz="1350" spc="-25" i="1">
                <a:latin typeface="Calibri"/>
                <a:cs typeface="Calibri"/>
              </a:rPr>
              <a:t>up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9114" y="878307"/>
            <a:ext cx="1416050" cy="554355"/>
          </a:xfrm>
          <a:prstGeom prst="rect">
            <a:avLst/>
          </a:prstGeom>
          <a:solidFill>
            <a:srgbClr val="3F165B"/>
          </a:solidFill>
        </p:spPr>
        <p:txBody>
          <a:bodyPr wrap="square" lIns="0" tIns="33020" rIns="0" bIns="0" rtlCol="0" vert="horz">
            <a:spAutoFit/>
          </a:bodyPr>
          <a:lstStyle/>
          <a:p>
            <a:pPr marL="137795" marR="92710" indent="-36195">
              <a:lnSpc>
                <a:spcPct val="100000"/>
              </a:lnSpc>
              <a:spcBef>
                <a:spcPts val="260"/>
              </a:spcBef>
            </a:pPr>
            <a:r>
              <a:rPr dirty="0" sz="1500" spc="-45" b="1">
                <a:solidFill>
                  <a:srgbClr val="FFFFFF"/>
                </a:solidFill>
                <a:latin typeface="Calibri"/>
                <a:cs typeface="Calibri"/>
              </a:rPr>
              <a:t>FAVOR</a:t>
            </a:r>
            <a:r>
              <a:rPr dirty="0" sz="15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dirty="0" sz="15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China</a:t>
            </a:r>
            <a:r>
              <a:rPr dirty="0" sz="15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RWS</a:t>
            </a:r>
            <a:r>
              <a:rPr dirty="0" sz="15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Substudy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35020" y="4835391"/>
            <a:ext cx="2670175" cy="27749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556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8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Tu,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Xu,…,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Wijns.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JACC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2023;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81:756–767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2898" y="932167"/>
            <a:ext cx="8458200" cy="2343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RWS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could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rapidly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easily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computed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solely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angiography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High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RWS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identifies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vulnerable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plaques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defined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Calibri"/>
                <a:cs typeface="Calibri"/>
              </a:rPr>
              <a:t>OCT</a:t>
            </a:r>
            <a:endParaRPr sz="2000">
              <a:latin typeface="Calibri"/>
              <a:cs typeface="Calibri"/>
            </a:endParaRPr>
          </a:p>
          <a:p>
            <a:pPr marL="355600" marR="43815" indent="-342900">
              <a:lnSpc>
                <a:spcPct val="150000"/>
              </a:lnSpc>
              <a:spcBef>
                <a:spcPts val="48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High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RWS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independently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associated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plaque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progression,</a:t>
            </a:r>
            <a:r>
              <a:rPr dirty="0" sz="2000" spc="44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AMI,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Calibri"/>
                <a:cs typeface="Calibri"/>
              </a:rPr>
              <a:t>non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Calibri"/>
                <a:cs typeface="Calibri"/>
              </a:rPr>
              <a:t>flow-</a:t>
            </a:r>
            <a:r>
              <a:rPr dirty="0" sz="2000">
                <a:latin typeface="Calibri"/>
                <a:cs typeface="Calibri"/>
              </a:rPr>
              <a:t>limiting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vessels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related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Calibri"/>
                <a:cs typeface="Calibri"/>
              </a:rPr>
              <a:t>MACE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Low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RWS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non-</a:t>
            </a:r>
            <a:r>
              <a:rPr dirty="0" sz="2000">
                <a:latin typeface="Calibri"/>
                <a:cs typeface="Calibri"/>
              </a:rPr>
              <a:t>flow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limiting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stenosis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associated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good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clinical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outcome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105">
                <a:latin typeface="Times New Roman"/>
                <a:cs typeface="Times New Roman"/>
              </a:rPr>
              <a:t> </a:t>
            </a:r>
            <a:r>
              <a:rPr dirty="0"/>
              <a:t>essentials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 spc="-10"/>
              <a:t>remember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048406" y="4835390"/>
            <a:ext cx="3043555" cy="30797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429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27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Shengxian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Tu,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e-mail: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sxtu@sjtu.edu.cn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Acknowledgements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6262" y="707542"/>
            <a:ext cx="8624570" cy="38754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Funding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National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Science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Foundation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China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National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Science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Calibri"/>
                <a:cs typeface="Calibri"/>
              </a:rPr>
              <a:t>Technology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Foundation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China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Ministry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Education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China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2000" b="1">
                <a:latin typeface="Calibri"/>
                <a:cs typeface="Calibri"/>
              </a:rPr>
              <a:t>Colleagues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collaborators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Shanghai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Jiao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Calibri"/>
                <a:cs typeface="Calibri"/>
              </a:rPr>
              <a:t>Tong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University: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Wei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Yu,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Chunming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Li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Miao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Calibri"/>
                <a:cs typeface="Calibri"/>
              </a:rPr>
              <a:t>Chu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University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Galway: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William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Wijns,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Daixin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Ding,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Jiayue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Huang,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Simone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Fezzi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Fujian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Medical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University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Lianglong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Chen,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Zhiqing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Wang,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Huihong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Calibri"/>
                <a:cs typeface="Calibri"/>
              </a:rPr>
              <a:t>Hong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Fuwai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Hospital: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Bo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Xu;</a:t>
            </a:r>
            <a:r>
              <a:rPr dirty="0" sz="2000" spc="35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PLA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General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Hospital: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Yundai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Calibri"/>
                <a:cs typeface="Calibri"/>
              </a:rPr>
              <a:t>Chen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Zhongshan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Hospital: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Junbo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Ge,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Chenguang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Calibri"/>
                <a:cs typeface="Calibri"/>
              </a:rPr>
              <a:t>Li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Bundeswehrzentralkrankenhaus:</a:t>
            </a:r>
            <a:r>
              <a:rPr dirty="0" sz="2000">
                <a:latin typeface="Calibri"/>
                <a:cs typeface="Calibri"/>
              </a:rPr>
              <a:t> Juan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Luis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Gutiérrez-Chico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Harbin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Medical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University: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Haibo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Jia;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Guangdong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General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Hospital: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Junqing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Calibri"/>
                <a:cs typeface="Calibri"/>
              </a:rPr>
              <a:t>Yang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48406" y="4835390"/>
            <a:ext cx="3043555" cy="30797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429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27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Shengxian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Tu,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e-mail: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sxtu@sjtu.edu.cn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9413" y="2767838"/>
            <a:ext cx="21666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 Light"/>
                <a:cs typeface="Calibri Light"/>
              </a:rPr>
              <a:t>PCRonline.com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5400" y="1955798"/>
            <a:ext cx="1468704" cy="617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48658" y="4834106"/>
            <a:ext cx="9861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Potential</a:t>
            </a:r>
            <a:r>
              <a:rPr dirty="0" spc="-110">
                <a:latin typeface="Times New Roman"/>
                <a:cs typeface="Times New Roman"/>
              </a:rPr>
              <a:t> </a:t>
            </a:r>
            <a:r>
              <a:rPr dirty="0"/>
              <a:t>conflicts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 spc="-10"/>
              <a:t>interest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94367" y="942111"/>
            <a:ext cx="6680834" cy="2306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Speaker‘s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name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: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Shengxian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Tu</a:t>
            </a:r>
            <a:endParaRPr sz="2000">
              <a:latin typeface="Calibri"/>
              <a:cs typeface="Calibri"/>
            </a:endParaRPr>
          </a:p>
          <a:p>
            <a:pPr marL="95250" marR="5080" indent="-34290">
              <a:lnSpc>
                <a:spcPts val="4520"/>
              </a:lnSpc>
              <a:spcBef>
                <a:spcPts val="220"/>
              </a:spcBef>
            </a:pPr>
            <a:r>
              <a:rPr dirty="0" sz="2000">
                <a:latin typeface="Segoe UI Emoji"/>
                <a:cs typeface="Segoe UI Emoji"/>
              </a:rPr>
              <a:t>☑</a:t>
            </a:r>
            <a:r>
              <a:rPr dirty="0" sz="2000" spc="-130">
                <a:latin typeface="Segoe UI Emoji"/>
                <a:cs typeface="Segoe UI Emoj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following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potential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conflicts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interest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declare: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Co-</a:t>
            </a:r>
            <a:r>
              <a:rPr dirty="0" sz="2000">
                <a:latin typeface="Calibri"/>
                <a:cs typeface="Calibri"/>
              </a:rPr>
              <a:t>founder: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Pulse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Medical</a:t>
            </a:r>
            <a:endParaRPr sz="2000">
              <a:latin typeface="Calibri"/>
              <a:cs typeface="Calibri"/>
            </a:endParaRPr>
          </a:p>
          <a:p>
            <a:pPr marL="95250">
              <a:lnSpc>
                <a:spcPct val="100000"/>
              </a:lnSpc>
              <a:spcBef>
                <a:spcPts val="500"/>
              </a:spcBef>
            </a:pPr>
            <a:r>
              <a:rPr dirty="0" sz="2000">
                <a:latin typeface="Calibri"/>
                <a:cs typeface="Calibri"/>
              </a:rPr>
              <a:t>Receipt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grants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/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research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support: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Pulse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Medical</a:t>
            </a:r>
            <a:endParaRPr sz="2000">
              <a:latin typeface="Calibri"/>
              <a:cs typeface="Calibri"/>
            </a:endParaRPr>
          </a:p>
          <a:p>
            <a:pPr marL="9525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latin typeface="Calibri"/>
                <a:cs typeface="Calibri"/>
              </a:rPr>
              <a:t>Consultancy: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Pulse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Medical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35000"/>
            <a:ext cx="9080500" cy="4508500"/>
            <a:chOff x="0" y="635000"/>
            <a:chExt cx="9080500" cy="45085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0800" y="4787900"/>
              <a:ext cx="307776" cy="30777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5000"/>
              <a:ext cx="9080220" cy="45084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798580" y="1218679"/>
              <a:ext cx="0" cy="2894330"/>
            </a:xfrm>
            <a:custGeom>
              <a:avLst/>
              <a:gdLst/>
              <a:ahLst/>
              <a:cxnLst/>
              <a:rect l="l" t="t" r="r" b="b"/>
              <a:pathLst>
                <a:path w="0" h="2894329">
                  <a:moveTo>
                    <a:pt x="0" y="0"/>
                  </a:moveTo>
                  <a:lnTo>
                    <a:pt x="0" y="289402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89030" y="4098389"/>
              <a:ext cx="4021454" cy="0"/>
            </a:xfrm>
            <a:custGeom>
              <a:avLst/>
              <a:gdLst/>
              <a:ahLst/>
              <a:cxnLst/>
              <a:rect l="l" t="t" r="r" b="b"/>
              <a:pathLst>
                <a:path w="4021454" h="0">
                  <a:moveTo>
                    <a:pt x="0" y="0"/>
                  </a:moveTo>
                  <a:lnTo>
                    <a:pt x="4021074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dirty="0" sz="2200"/>
              <a:t>Mechanism</a:t>
            </a:r>
            <a:r>
              <a:rPr dirty="0" sz="2200" spc="-80">
                <a:latin typeface="Times New Roman"/>
                <a:cs typeface="Times New Roman"/>
              </a:rPr>
              <a:t> </a:t>
            </a:r>
            <a:r>
              <a:rPr dirty="0" sz="2200"/>
              <a:t>for</a:t>
            </a:r>
            <a:r>
              <a:rPr dirty="0" sz="2200" spc="-70">
                <a:latin typeface="Times New Roman"/>
                <a:cs typeface="Times New Roman"/>
              </a:rPr>
              <a:t> </a:t>
            </a:r>
            <a:r>
              <a:rPr dirty="0" sz="2200"/>
              <a:t>plaque</a:t>
            </a:r>
            <a:r>
              <a:rPr dirty="0" sz="2200" spc="-70">
                <a:latin typeface="Times New Roman"/>
                <a:cs typeface="Times New Roman"/>
              </a:rPr>
              <a:t> </a:t>
            </a:r>
            <a:r>
              <a:rPr dirty="0" sz="2200" spc="-10"/>
              <a:t>rupture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394162" y="2656409"/>
            <a:ext cx="279400" cy="11588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0"/>
              </a:lnSpc>
            </a:pPr>
            <a:r>
              <a:rPr dirty="0" sz="2000" b="1">
                <a:latin typeface="Calibri"/>
                <a:cs typeface="Calibri"/>
              </a:rPr>
              <a:t>Wall</a:t>
            </a:r>
            <a:r>
              <a:rPr dirty="0" sz="2000" spc="-125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stress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821872" y="1609585"/>
            <a:ext cx="3421379" cy="0"/>
          </a:xfrm>
          <a:custGeom>
            <a:avLst/>
            <a:gdLst/>
            <a:ahLst/>
            <a:cxnLst/>
            <a:rect l="l" t="t" r="r" b="b"/>
            <a:pathLst>
              <a:path w="3421379" h="0">
                <a:moveTo>
                  <a:pt x="0" y="0"/>
                </a:moveTo>
                <a:lnTo>
                  <a:pt x="3421329" y="0"/>
                </a:lnTo>
              </a:path>
            </a:pathLst>
          </a:custGeom>
          <a:ln w="38100">
            <a:solidFill>
              <a:srgbClr val="938953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886871" y="1145946"/>
            <a:ext cx="33591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938953"/>
                </a:solidFill>
                <a:latin typeface="Calibri"/>
                <a:cs typeface="Calibri"/>
              </a:rPr>
              <a:t>Material</a:t>
            </a:r>
            <a:r>
              <a:rPr dirty="0" sz="2000" spc="-85">
                <a:solidFill>
                  <a:srgbClr val="938953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938953"/>
                </a:solidFill>
                <a:latin typeface="Calibri"/>
                <a:cs typeface="Calibri"/>
              </a:rPr>
              <a:t>strength</a:t>
            </a:r>
            <a:r>
              <a:rPr dirty="0" sz="2000" spc="-70">
                <a:solidFill>
                  <a:srgbClr val="93895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38953"/>
                </a:solidFill>
                <a:latin typeface="Calibri"/>
                <a:cs typeface="Calibri"/>
              </a:rPr>
              <a:t>of</a:t>
            </a:r>
            <a:r>
              <a:rPr dirty="0" sz="2000" spc="-75">
                <a:solidFill>
                  <a:srgbClr val="938953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938953"/>
                </a:solidFill>
                <a:latin typeface="Calibri"/>
                <a:cs typeface="Calibri"/>
              </a:rPr>
              <a:t>fibrous</a:t>
            </a:r>
            <a:r>
              <a:rPr dirty="0" sz="2000" spc="-70">
                <a:solidFill>
                  <a:srgbClr val="938953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938953"/>
                </a:solidFill>
                <a:latin typeface="Calibri"/>
                <a:cs typeface="Calibri"/>
              </a:rPr>
              <a:t>cap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34476" y="1714741"/>
            <a:ext cx="892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Plaque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86439" y="4677448"/>
            <a:ext cx="307657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b="1">
                <a:latin typeface="Calibri"/>
                <a:cs typeface="Calibri"/>
              </a:rPr>
              <a:t>Wall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b="1">
                <a:latin typeface="Calibri"/>
                <a:cs typeface="Calibri"/>
              </a:rPr>
              <a:t>stress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b="1">
                <a:latin typeface="Calibri"/>
                <a:cs typeface="Calibri"/>
              </a:rPr>
              <a:t>or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b="1">
                <a:latin typeface="Calibri"/>
                <a:cs typeface="Calibri"/>
              </a:rPr>
              <a:t>plaque</a:t>
            </a:r>
            <a:r>
              <a:rPr dirty="0" sz="2100" spc="-45">
                <a:latin typeface="Times New Roman"/>
                <a:cs typeface="Times New Roman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stress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Computation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/>
              <a:t>of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plaque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stress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from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OCT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by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finite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element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10"/>
              <a:t>analysis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63600"/>
            <a:ext cx="1972284" cy="180642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8739" y="2349169"/>
            <a:ext cx="9201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dirty="0" sz="1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009898"/>
            <a:ext cx="1959927" cy="143965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4916" y="4092223"/>
            <a:ext cx="13506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1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tracing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4942928" y="2448890"/>
            <a:ext cx="1243965" cy="667385"/>
          </a:xfrm>
          <a:custGeom>
            <a:avLst/>
            <a:gdLst/>
            <a:ahLst/>
            <a:cxnLst/>
            <a:rect l="l" t="t" r="r" b="b"/>
            <a:pathLst>
              <a:path w="1243964" h="667385">
                <a:moveTo>
                  <a:pt x="909840" y="0"/>
                </a:moveTo>
                <a:lnTo>
                  <a:pt x="909840" y="166827"/>
                </a:lnTo>
                <a:lnTo>
                  <a:pt x="0" y="166827"/>
                </a:lnTo>
                <a:lnTo>
                  <a:pt x="0" y="500481"/>
                </a:lnTo>
                <a:lnTo>
                  <a:pt x="909840" y="500481"/>
                </a:lnTo>
                <a:lnTo>
                  <a:pt x="909840" y="667308"/>
                </a:lnTo>
                <a:lnTo>
                  <a:pt x="1243507" y="333654"/>
                </a:lnTo>
                <a:lnTo>
                  <a:pt x="90984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5005847" y="2106091"/>
            <a:ext cx="7918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794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Material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properties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030568" y="2959531"/>
            <a:ext cx="74231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Boundary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condition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403195" y="1671116"/>
            <a:ext cx="2274570" cy="2780665"/>
            <a:chOff x="2403195" y="1671116"/>
            <a:chExt cx="2274570" cy="2780665"/>
          </a:xfrm>
        </p:grpSpPr>
        <p:sp>
          <p:nvSpPr>
            <p:cNvPr id="15" name="object 15" descr=""/>
            <p:cNvSpPr/>
            <p:nvPr/>
          </p:nvSpPr>
          <p:spPr>
            <a:xfrm>
              <a:off x="4412665" y="1702866"/>
              <a:ext cx="233045" cy="2033905"/>
            </a:xfrm>
            <a:custGeom>
              <a:avLst/>
              <a:gdLst/>
              <a:ahLst/>
              <a:cxnLst/>
              <a:rect l="l" t="t" r="r" b="b"/>
              <a:pathLst>
                <a:path w="233045" h="2033904">
                  <a:moveTo>
                    <a:pt x="0" y="0"/>
                  </a:moveTo>
                  <a:lnTo>
                    <a:pt x="232841" y="0"/>
                  </a:lnTo>
                  <a:lnTo>
                    <a:pt x="232841" y="2033816"/>
                  </a:lnTo>
                  <a:lnTo>
                    <a:pt x="4241" y="2033816"/>
                  </a:lnTo>
                </a:path>
              </a:pathLst>
            </a:custGeom>
            <a:ln w="635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403195" y="3022154"/>
              <a:ext cx="2014220" cy="1429385"/>
            </a:xfrm>
            <a:custGeom>
              <a:avLst/>
              <a:gdLst/>
              <a:ahLst/>
              <a:cxnLst/>
              <a:rect l="l" t="t" r="r" b="b"/>
              <a:pathLst>
                <a:path w="2014220" h="1429385">
                  <a:moveTo>
                    <a:pt x="2013699" y="0"/>
                  </a:moveTo>
                  <a:lnTo>
                    <a:pt x="0" y="0"/>
                  </a:lnTo>
                  <a:lnTo>
                    <a:pt x="0" y="1429042"/>
                  </a:lnTo>
                  <a:lnTo>
                    <a:pt x="2013699" y="1429042"/>
                  </a:lnTo>
                  <a:lnTo>
                    <a:pt x="2013699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2999" y="3200400"/>
              <a:ext cx="1883537" cy="1190150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904564" y="3046374"/>
            <a:ext cx="906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Load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816277" y="800100"/>
            <a:ext cx="2597785" cy="3032125"/>
            <a:chOff x="1816277" y="800100"/>
            <a:chExt cx="2597785" cy="3032125"/>
          </a:xfrm>
        </p:grpSpPr>
        <p:sp>
          <p:nvSpPr>
            <p:cNvPr id="20" name="object 20" descr=""/>
            <p:cNvSpPr/>
            <p:nvPr/>
          </p:nvSpPr>
          <p:spPr>
            <a:xfrm>
              <a:off x="1848027" y="3736073"/>
              <a:ext cx="384175" cy="635"/>
            </a:xfrm>
            <a:custGeom>
              <a:avLst/>
              <a:gdLst/>
              <a:ahLst/>
              <a:cxnLst/>
              <a:rect l="l" t="t" r="r" b="b"/>
              <a:pathLst>
                <a:path w="384175" h="635">
                  <a:moveTo>
                    <a:pt x="0" y="0"/>
                  </a:moveTo>
                  <a:lnTo>
                    <a:pt x="383717" y="419"/>
                  </a:lnTo>
                </a:path>
              </a:pathLst>
            </a:custGeom>
            <a:ln w="635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212594" y="3641229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203" y="0"/>
                  </a:moveTo>
                  <a:lnTo>
                    <a:pt x="0" y="190500"/>
                  </a:lnTo>
                  <a:lnTo>
                    <a:pt x="190601" y="9545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882089" y="1690014"/>
              <a:ext cx="346075" cy="8890"/>
            </a:xfrm>
            <a:custGeom>
              <a:avLst/>
              <a:gdLst/>
              <a:ahLst/>
              <a:cxnLst/>
              <a:rect l="l" t="t" r="r" b="b"/>
              <a:pathLst>
                <a:path w="346075" h="8889">
                  <a:moveTo>
                    <a:pt x="0" y="0"/>
                  </a:moveTo>
                  <a:lnTo>
                    <a:pt x="345478" y="8597"/>
                  </a:lnTo>
                </a:path>
              </a:pathLst>
            </a:custGeom>
            <a:ln w="635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206155" y="1602917"/>
              <a:ext cx="193040" cy="190500"/>
            </a:xfrm>
            <a:custGeom>
              <a:avLst/>
              <a:gdLst/>
              <a:ahLst/>
              <a:cxnLst/>
              <a:rect l="l" t="t" r="r" b="b"/>
              <a:pathLst>
                <a:path w="193039" h="190500">
                  <a:moveTo>
                    <a:pt x="4737" y="0"/>
                  </a:moveTo>
                  <a:lnTo>
                    <a:pt x="0" y="190436"/>
                  </a:lnTo>
                  <a:lnTo>
                    <a:pt x="192811" y="99949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0300" y="800100"/>
              <a:ext cx="2013699" cy="1798929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2451595" y="878840"/>
            <a:ext cx="561340" cy="304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 indent="12700">
              <a:lnSpc>
                <a:spcPts val="1000"/>
              </a:lnSpc>
              <a:spcBef>
                <a:spcPts val="300"/>
              </a:spcBef>
              <a:tabLst>
                <a:tab pos="548005" algn="l"/>
              </a:tabLst>
            </a:pPr>
            <a:r>
              <a:rPr dirty="0" sz="1000">
                <a:latin typeface="Calibri"/>
                <a:cs typeface="Calibri"/>
              </a:rPr>
              <a:t>Lipidic</a:t>
            </a:r>
            <a:r>
              <a:rPr dirty="0" sz="1000" spc="-45">
                <a:latin typeface="Times New Roman"/>
                <a:cs typeface="Times New Roman"/>
              </a:rPr>
              <a:t> </a:t>
            </a:r>
            <a:r>
              <a:rPr dirty="0" u="heavy" sz="1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Calibri"/>
                <a:cs typeface="Calibri"/>
              </a:rPr>
              <a:t>plaque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2882188" y="1042377"/>
            <a:ext cx="215900" cy="670560"/>
          </a:xfrm>
          <a:custGeom>
            <a:avLst/>
            <a:gdLst/>
            <a:ahLst/>
            <a:cxnLst/>
            <a:rect l="l" t="t" r="r" b="b"/>
            <a:pathLst>
              <a:path w="215900" h="670560">
                <a:moveTo>
                  <a:pt x="172542" y="130619"/>
                </a:moveTo>
                <a:lnTo>
                  <a:pt x="86487" y="0"/>
                </a:lnTo>
              </a:path>
              <a:path w="215900" h="670560">
                <a:moveTo>
                  <a:pt x="215582" y="343230"/>
                </a:moveTo>
                <a:lnTo>
                  <a:pt x="0" y="67042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2468829" y="1666151"/>
            <a:ext cx="387985" cy="304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6510" marR="5080" indent="-4445">
              <a:lnSpc>
                <a:spcPts val="1000"/>
              </a:lnSpc>
              <a:spcBef>
                <a:spcPts val="300"/>
              </a:spcBef>
            </a:pPr>
            <a:r>
              <a:rPr dirty="0" sz="1000" spc="-10">
                <a:latin typeface="Calibri"/>
                <a:cs typeface="Calibri"/>
              </a:rPr>
              <a:t>Calcific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Calibri"/>
                <a:cs typeface="Calibri"/>
              </a:rPr>
              <a:t>plaque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481262" y="2289149"/>
            <a:ext cx="14319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geometric</a:t>
            </a:r>
            <a:r>
              <a:rPr dirty="0" sz="1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9700" y="1303642"/>
            <a:ext cx="2209800" cy="2268575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7057110" y="3789908"/>
            <a:ext cx="927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Δstress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97280" y="4843140"/>
            <a:ext cx="6990080" cy="27749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Huang,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…,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Wijns,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Tu.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Front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Cardiovasc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dirty="0" sz="1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2021.8:715995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Concept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of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</a:rPr>
              <a:t>R</a:t>
            </a:r>
            <a:r>
              <a:rPr dirty="0" sz="2400"/>
              <a:t>adial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</a:rPr>
              <a:t>W</a:t>
            </a:r>
            <a:r>
              <a:rPr dirty="0" sz="2400"/>
              <a:t>all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</a:rPr>
              <a:t>S</a:t>
            </a:r>
            <a:r>
              <a:rPr dirty="0" sz="2400"/>
              <a:t>train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0"/>
              <a:t>(RWS)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1104900"/>
            <a:ext cx="3123450" cy="272952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17312" y="4039180"/>
            <a:ext cx="2988945" cy="323215"/>
          </a:xfrm>
          <a:prstGeom prst="rect">
            <a:avLst/>
          </a:prstGeom>
          <a:solidFill>
            <a:srgbClr val="7F63A1"/>
          </a:solidFill>
        </p:spPr>
        <p:txBody>
          <a:bodyPr wrap="square" lIns="0" tIns="33655" rIns="0" bIns="0" rtlCol="0" vert="horz">
            <a:spAutoFit/>
          </a:bodyPr>
          <a:lstStyle/>
          <a:p>
            <a:pPr marL="664845">
              <a:lnSpc>
                <a:spcPct val="100000"/>
              </a:lnSpc>
              <a:spcBef>
                <a:spcPts val="265"/>
              </a:spcBef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Luminal</a:t>
            </a:r>
            <a:r>
              <a:rPr dirty="0" sz="15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deformation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50183" y="3135223"/>
            <a:ext cx="40894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b="1">
                <a:solidFill>
                  <a:srgbClr val="4371C4"/>
                </a:solidFill>
                <a:latin typeface="Calibri"/>
                <a:cs typeface="Calibri"/>
              </a:rPr>
              <a:t>5.4</a:t>
            </a:r>
            <a:r>
              <a:rPr dirty="0" sz="1350" spc="-35">
                <a:solidFill>
                  <a:srgbClr val="4371C4"/>
                </a:solidFill>
                <a:latin typeface="Times New Roman"/>
                <a:cs typeface="Times New Roman"/>
              </a:rPr>
              <a:t> </a:t>
            </a:r>
            <a:r>
              <a:rPr dirty="0" sz="1350" spc="-60" b="1">
                <a:solidFill>
                  <a:srgbClr val="4371C4"/>
                </a:solidFill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99653" y="1192809"/>
            <a:ext cx="1342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Vulnerable: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 i="1">
                <a:solidFill>
                  <a:srgbClr val="FFFFFF"/>
                </a:solidFill>
                <a:latin typeface="Calibri"/>
                <a:cs typeface="Calibri"/>
              </a:rPr>
              <a:t>LCR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0654" y="1192809"/>
            <a:ext cx="500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59418" y="3098533"/>
            <a:ext cx="5048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ED7D30"/>
                </a:solidFill>
                <a:latin typeface="Calibri"/>
                <a:cs typeface="Calibri"/>
              </a:rPr>
              <a:t>13.6%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4743" y="3739897"/>
            <a:ext cx="3488918" cy="62244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1200" y="1879600"/>
            <a:ext cx="2974086" cy="1461261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3512718" y="1460500"/>
            <a:ext cx="2016125" cy="2047239"/>
            <a:chOff x="3512718" y="1460500"/>
            <a:chExt cx="2016125" cy="2047239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2200" y="1460500"/>
              <a:ext cx="1785162" cy="158511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512718" y="2885312"/>
              <a:ext cx="2016125" cy="622935"/>
            </a:xfrm>
            <a:custGeom>
              <a:avLst/>
              <a:gdLst/>
              <a:ahLst/>
              <a:cxnLst/>
              <a:rect l="l" t="t" r="r" b="b"/>
              <a:pathLst>
                <a:path w="2016125" h="622935">
                  <a:moveTo>
                    <a:pt x="1602562" y="0"/>
                  </a:moveTo>
                  <a:lnTo>
                    <a:pt x="1602562" y="155600"/>
                  </a:lnTo>
                  <a:lnTo>
                    <a:pt x="0" y="155600"/>
                  </a:lnTo>
                  <a:lnTo>
                    <a:pt x="0" y="466801"/>
                  </a:lnTo>
                  <a:lnTo>
                    <a:pt x="1602562" y="466801"/>
                  </a:lnTo>
                  <a:lnTo>
                    <a:pt x="1602562" y="622401"/>
                  </a:lnTo>
                  <a:lnTo>
                    <a:pt x="2016125" y="311200"/>
                  </a:lnTo>
                  <a:lnTo>
                    <a:pt x="16025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609073" y="3057321"/>
            <a:ext cx="16154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Calibri"/>
                <a:cs typeface="Calibri"/>
              </a:rPr>
              <a:t>Dynamic</a:t>
            </a:r>
            <a:r>
              <a:rPr dirty="0" sz="1500" spc="-70">
                <a:latin typeface="Times New Roman"/>
                <a:cs typeface="Times New Roman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Angiogram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97280" y="4835391"/>
            <a:ext cx="6990080" cy="261620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6830" rIns="0" bIns="0" rtlCol="0" vert="horz">
            <a:spAutoFit/>
          </a:bodyPr>
          <a:lstStyle/>
          <a:p>
            <a:pPr marL="141605">
              <a:lnSpc>
                <a:spcPct val="100000"/>
              </a:lnSpc>
              <a:spcBef>
                <a:spcPts val="290"/>
              </a:spcBef>
              <a:tabLst>
                <a:tab pos="3665854" algn="l"/>
              </a:tabLst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Huang, …, Wijns, Tu.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FFFFFF"/>
                </a:solidFill>
                <a:latin typeface="Calibri"/>
                <a:cs typeface="Calibri"/>
              </a:rPr>
              <a:t>Front</a:t>
            </a:r>
            <a:r>
              <a:rPr dirty="0" sz="11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i="1">
                <a:solidFill>
                  <a:srgbClr val="FFFFFF"/>
                </a:solidFill>
                <a:latin typeface="Calibri"/>
                <a:cs typeface="Calibri"/>
              </a:rPr>
              <a:t>Cardiovasc</a:t>
            </a:r>
            <a:r>
              <a:rPr dirty="0" sz="11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 i="1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dirty="0" sz="11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2021.8:715995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	Hong,…Wijns,Tu.</a:t>
            </a:r>
            <a:r>
              <a:rPr dirty="0" sz="11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EuroIntervention</a:t>
            </a:r>
            <a:r>
              <a:rPr dirty="0" sz="11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2022;</a:t>
            </a:r>
            <a:r>
              <a:rPr dirty="0" sz="11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18:1001-1010.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Correlation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/>
              <a:t>between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55"/>
              <a:t>OCT-</a:t>
            </a:r>
            <a:r>
              <a:rPr dirty="0" sz="2400"/>
              <a:t>derived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and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angio-derived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25"/>
              <a:t>RWS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8100" y="1206497"/>
            <a:ext cx="6005195" cy="3453129"/>
            <a:chOff x="38100" y="1206497"/>
            <a:chExt cx="6005195" cy="3453129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" y="2527302"/>
              <a:ext cx="2804756" cy="7269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600" y="1206497"/>
              <a:ext cx="5350281" cy="101760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67518" y="2252865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19">
                  <a:moveTo>
                    <a:pt x="300956" y="0"/>
                  </a:moveTo>
                  <a:lnTo>
                    <a:pt x="100321" y="0"/>
                  </a:lnTo>
                  <a:lnTo>
                    <a:pt x="100321" y="200634"/>
                  </a:lnTo>
                  <a:lnTo>
                    <a:pt x="0" y="200634"/>
                  </a:lnTo>
                  <a:lnTo>
                    <a:pt x="200635" y="401269"/>
                  </a:lnTo>
                  <a:lnTo>
                    <a:pt x="401274" y="200634"/>
                  </a:lnTo>
                  <a:lnTo>
                    <a:pt x="300956" y="200634"/>
                  </a:lnTo>
                  <a:lnTo>
                    <a:pt x="300956" y="0"/>
                  </a:lnTo>
                  <a:close/>
                </a:path>
              </a:pathLst>
            </a:custGeom>
            <a:solidFill>
              <a:srgbClr val="D8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67518" y="2252865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19">
                  <a:moveTo>
                    <a:pt x="0" y="200634"/>
                  </a:moveTo>
                  <a:lnTo>
                    <a:pt x="100321" y="200634"/>
                  </a:lnTo>
                  <a:lnTo>
                    <a:pt x="100321" y="0"/>
                  </a:lnTo>
                  <a:lnTo>
                    <a:pt x="300956" y="0"/>
                  </a:lnTo>
                  <a:lnTo>
                    <a:pt x="300956" y="200634"/>
                  </a:lnTo>
                  <a:lnTo>
                    <a:pt x="401274" y="200634"/>
                  </a:lnTo>
                  <a:lnTo>
                    <a:pt x="200635" y="401269"/>
                  </a:lnTo>
                  <a:lnTo>
                    <a:pt x="0" y="200634"/>
                  </a:lnTo>
                  <a:close/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600" y="3517901"/>
              <a:ext cx="5350281" cy="114125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8500" y="2527302"/>
              <a:ext cx="2804756" cy="72693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639970" y="3089046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200634" y="0"/>
                  </a:moveTo>
                  <a:lnTo>
                    <a:pt x="0" y="200634"/>
                  </a:lnTo>
                  <a:lnTo>
                    <a:pt x="100330" y="200634"/>
                  </a:lnTo>
                  <a:lnTo>
                    <a:pt x="100330" y="401269"/>
                  </a:lnTo>
                  <a:lnTo>
                    <a:pt x="300964" y="401269"/>
                  </a:lnTo>
                  <a:lnTo>
                    <a:pt x="300964" y="200634"/>
                  </a:lnTo>
                  <a:lnTo>
                    <a:pt x="401269" y="200634"/>
                  </a:lnTo>
                  <a:lnTo>
                    <a:pt x="200634" y="0"/>
                  </a:lnTo>
                  <a:close/>
                </a:path>
              </a:pathLst>
            </a:custGeom>
            <a:solidFill>
              <a:srgbClr val="FDF4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39970" y="3089046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401269" y="200634"/>
                  </a:moveTo>
                  <a:lnTo>
                    <a:pt x="300964" y="200634"/>
                  </a:lnTo>
                  <a:lnTo>
                    <a:pt x="300964" y="401269"/>
                  </a:lnTo>
                  <a:lnTo>
                    <a:pt x="100330" y="401269"/>
                  </a:lnTo>
                  <a:lnTo>
                    <a:pt x="100330" y="200634"/>
                  </a:lnTo>
                  <a:lnTo>
                    <a:pt x="0" y="200634"/>
                  </a:lnTo>
                  <a:lnTo>
                    <a:pt x="200634" y="0"/>
                  </a:lnTo>
                  <a:lnTo>
                    <a:pt x="401269" y="200634"/>
                  </a:lnTo>
                  <a:close/>
                </a:path>
              </a:pathLst>
            </a:custGeom>
            <a:ln w="25400">
              <a:solidFill>
                <a:srgbClr val="9436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06513" y="690994"/>
            <a:ext cx="4796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578</a:t>
            </a:r>
            <a:r>
              <a:rPr dirty="0" sz="2400" spc="-22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OCT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cross-</a:t>
            </a:r>
            <a:r>
              <a:rPr dirty="0" sz="1800" b="1">
                <a:latin typeface="Calibri"/>
                <a:cs typeface="Calibri"/>
              </a:rPr>
              <a:t>sections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stemming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from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45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lesions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538734" y="677480"/>
            <a:ext cx="2376805" cy="4041775"/>
            <a:chOff x="6538734" y="677480"/>
            <a:chExt cx="2376805" cy="4041775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3200" y="711199"/>
              <a:ext cx="2347264" cy="227444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538734" y="677480"/>
              <a:ext cx="162560" cy="338455"/>
            </a:xfrm>
            <a:custGeom>
              <a:avLst/>
              <a:gdLst/>
              <a:ahLst/>
              <a:cxnLst/>
              <a:rect l="l" t="t" r="r" b="b"/>
              <a:pathLst>
                <a:path w="162559" h="338455">
                  <a:moveTo>
                    <a:pt x="162039" y="0"/>
                  </a:moveTo>
                  <a:lnTo>
                    <a:pt x="0" y="0"/>
                  </a:lnTo>
                  <a:lnTo>
                    <a:pt x="0" y="337973"/>
                  </a:lnTo>
                  <a:lnTo>
                    <a:pt x="162039" y="337973"/>
                  </a:lnTo>
                  <a:lnTo>
                    <a:pt x="162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3200" y="2984502"/>
              <a:ext cx="2362276" cy="173415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554863" y="2989739"/>
              <a:ext cx="84455" cy="273050"/>
            </a:xfrm>
            <a:custGeom>
              <a:avLst/>
              <a:gdLst/>
              <a:ahLst/>
              <a:cxnLst/>
              <a:rect l="l" t="t" r="r" b="b"/>
              <a:pathLst>
                <a:path w="84454" h="273050">
                  <a:moveTo>
                    <a:pt x="83894" y="0"/>
                  </a:moveTo>
                  <a:lnTo>
                    <a:pt x="0" y="0"/>
                  </a:lnTo>
                  <a:lnTo>
                    <a:pt x="0" y="272940"/>
                  </a:lnTo>
                  <a:lnTo>
                    <a:pt x="83894" y="272940"/>
                  </a:lnTo>
                  <a:lnTo>
                    <a:pt x="83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137395" y="4812144"/>
            <a:ext cx="2865120" cy="27749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556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28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Huang,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Tu,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…,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Wijns.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JSCAI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2023;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2: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100570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540154" y="2227237"/>
            <a:ext cx="2992755" cy="1297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0D0D0D"/>
                </a:solidFill>
                <a:latin typeface="Calibri"/>
                <a:cs typeface="Calibri"/>
              </a:rPr>
              <a:t>0.9 ±</a:t>
            </a:r>
            <a:r>
              <a:rPr dirty="0" sz="1600" spc="-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D0D0D"/>
                </a:solidFill>
                <a:latin typeface="Calibri"/>
                <a:cs typeface="Calibri"/>
              </a:rPr>
              <a:t>0.1 </a:t>
            </a:r>
            <a:r>
              <a:rPr dirty="0" sz="1600" spc="-25" b="1">
                <a:solidFill>
                  <a:srgbClr val="0D0D0D"/>
                </a:solidFill>
                <a:latin typeface="Calibri"/>
                <a:cs typeface="Calibri"/>
              </a:rPr>
              <a:t>min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Calibri"/>
              <a:cs typeface="Calibri"/>
            </a:endParaRPr>
          </a:p>
          <a:p>
            <a:pPr algn="ctr" marL="47625">
              <a:lnSpc>
                <a:spcPct val="100000"/>
              </a:lnSpc>
            </a:pPr>
            <a:r>
              <a:rPr dirty="0" sz="2000" spc="-25" b="1">
                <a:latin typeface="Calibri"/>
                <a:cs typeface="Calibri"/>
              </a:rPr>
              <a:t>vs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689100">
              <a:lnSpc>
                <a:spcPct val="100000"/>
              </a:lnSpc>
            </a:pPr>
            <a:r>
              <a:rPr dirty="0" sz="1600" b="1">
                <a:solidFill>
                  <a:srgbClr val="E46C09"/>
                </a:solidFill>
                <a:latin typeface="Calibri"/>
                <a:cs typeface="Calibri"/>
              </a:rPr>
              <a:t>95.0 ±</a:t>
            </a:r>
            <a:r>
              <a:rPr dirty="0" sz="1600" spc="-5" b="1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46C09"/>
                </a:solidFill>
                <a:latin typeface="Calibri"/>
                <a:cs typeface="Calibri"/>
              </a:rPr>
              <a:t>41.1 </a:t>
            </a:r>
            <a:r>
              <a:rPr dirty="0" sz="1600" spc="-25" b="1">
                <a:solidFill>
                  <a:srgbClr val="E46C09"/>
                </a:solidFill>
                <a:latin typeface="Calibri"/>
                <a:cs typeface="Calibri"/>
              </a:rPr>
              <a:t>min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RWS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/>
              <a:t>identifies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vulnerable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plaques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defined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by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25"/>
              <a:t>OCT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4552" y="4196808"/>
            <a:ext cx="8995410" cy="400685"/>
          </a:xfrm>
          <a:custGeom>
            <a:avLst/>
            <a:gdLst/>
            <a:ahLst/>
            <a:cxnLst/>
            <a:rect l="l" t="t" r="r" b="b"/>
            <a:pathLst>
              <a:path w="8995410" h="400685">
                <a:moveTo>
                  <a:pt x="8994889" y="0"/>
                </a:moveTo>
                <a:lnTo>
                  <a:pt x="0" y="0"/>
                </a:lnTo>
                <a:lnTo>
                  <a:pt x="0" y="400109"/>
                </a:lnTo>
                <a:lnTo>
                  <a:pt x="8994889" y="400109"/>
                </a:lnTo>
                <a:lnTo>
                  <a:pt x="8994889" y="0"/>
                </a:lnTo>
                <a:close/>
              </a:path>
            </a:pathLst>
          </a:custGeom>
          <a:solidFill>
            <a:srgbClr val="3F16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45676" y="4213571"/>
            <a:ext cx="74415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RWS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presence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TCFA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lipid-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to-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cap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ratio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70082" y="828878"/>
            <a:ext cx="47745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790" marR="5080" indent="-21272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6F2F9F"/>
                </a:solidFill>
                <a:latin typeface="Calibri"/>
                <a:cs typeface="Calibri"/>
              </a:rPr>
              <a:t>RWS</a:t>
            </a:r>
            <a:r>
              <a:rPr dirty="0" sz="2000" spc="-9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dirty="0" sz="2000" spc="-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identifying</a:t>
            </a:r>
            <a:r>
              <a:rPr dirty="0" sz="2000" spc="-7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vulnerable</a:t>
            </a:r>
            <a:r>
              <a:rPr dirty="0" sz="2000" spc="-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plaques</a:t>
            </a:r>
            <a:r>
              <a:rPr dirty="0" sz="2000" spc="-7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defined</a:t>
            </a:r>
            <a:r>
              <a:rPr dirty="0" sz="20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dirty="0" sz="2000" spc="-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LCR*</a:t>
            </a:r>
            <a:r>
              <a:rPr dirty="0" sz="20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2000" spc="-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001F5F"/>
                </a:solidFill>
                <a:latin typeface="Calibri"/>
                <a:cs typeface="Calibri"/>
              </a:rPr>
              <a:t>TCFA</a:t>
            </a:r>
            <a:r>
              <a:rPr dirty="0" sz="20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dirty="0" sz="2000" spc="-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OCT</a:t>
            </a:r>
            <a:r>
              <a:rPr dirty="0" sz="20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dirty="0" sz="2000" spc="-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1F5F"/>
                </a:solidFill>
                <a:latin typeface="Calibri"/>
                <a:cs typeface="Calibri"/>
              </a:rPr>
              <a:t>124</a:t>
            </a:r>
            <a:r>
              <a:rPr dirty="0" sz="20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1F5F"/>
                </a:solidFill>
                <a:latin typeface="Calibri"/>
                <a:cs typeface="Calibri"/>
              </a:rPr>
              <a:t>vessels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6200" y="812800"/>
            <a:ext cx="4088765" cy="3286760"/>
            <a:chOff x="76200" y="812800"/>
            <a:chExt cx="4088765" cy="328676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00" y="812800"/>
              <a:ext cx="2156637" cy="235869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" y="3251200"/>
              <a:ext cx="2169248" cy="8478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0" y="812801"/>
              <a:ext cx="1878888" cy="328340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0" y="2413001"/>
              <a:ext cx="431600" cy="202817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661966" y="3860026"/>
            <a:ext cx="37903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F165B"/>
                </a:solidFill>
                <a:latin typeface="Calibri"/>
                <a:cs typeface="Calibri"/>
              </a:rPr>
              <a:t>*LCR=</a:t>
            </a:r>
            <a:r>
              <a:rPr dirty="0" sz="1400" spc="-35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165B"/>
                </a:solidFill>
                <a:latin typeface="Calibri"/>
                <a:cs typeface="Calibri"/>
              </a:rPr>
              <a:t>lipid-</a:t>
            </a:r>
            <a:r>
              <a:rPr dirty="0" sz="1400" spc="-10">
                <a:solidFill>
                  <a:srgbClr val="3F165B"/>
                </a:solidFill>
                <a:latin typeface="Calibri"/>
                <a:cs typeface="Calibri"/>
              </a:rPr>
              <a:t>to-</a:t>
            </a:r>
            <a:r>
              <a:rPr dirty="0" sz="1400">
                <a:solidFill>
                  <a:srgbClr val="3F165B"/>
                </a:solidFill>
                <a:latin typeface="Calibri"/>
                <a:cs typeface="Calibri"/>
              </a:rPr>
              <a:t>cap</a:t>
            </a:r>
            <a:r>
              <a:rPr dirty="0" sz="1400" spc="-35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F165B"/>
                </a:solidFill>
                <a:latin typeface="Calibri"/>
                <a:cs typeface="Calibri"/>
              </a:rPr>
              <a:t>ratio</a:t>
            </a:r>
            <a:r>
              <a:rPr dirty="0" sz="1400" spc="-10">
                <a:solidFill>
                  <a:srgbClr val="3F165B"/>
                </a:solidFill>
                <a:latin typeface="SimSun"/>
                <a:cs typeface="SimSun"/>
              </a:rPr>
              <a:t>，</a:t>
            </a:r>
            <a:r>
              <a:rPr dirty="0" sz="1400" spc="-10">
                <a:solidFill>
                  <a:srgbClr val="3F165B"/>
                </a:solidFill>
                <a:latin typeface="Calibri"/>
                <a:cs typeface="Calibri"/>
              </a:rPr>
              <a:t>JACC:</a:t>
            </a:r>
            <a:r>
              <a:rPr dirty="0" sz="1400" spc="-30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165B"/>
                </a:solidFill>
                <a:latin typeface="Calibri"/>
                <a:cs typeface="Calibri"/>
              </a:rPr>
              <a:t>Asia</a:t>
            </a:r>
            <a:r>
              <a:rPr dirty="0" sz="1400" spc="280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165B"/>
                </a:solidFill>
                <a:latin typeface="Calibri"/>
                <a:cs typeface="Calibri"/>
              </a:rPr>
              <a:t>2022;</a:t>
            </a:r>
            <a:r>
              <a:rPr dirty="0" sz="1400" spc="-30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165B"/>
                </a:solidFill>
                <a:latin typeface="Calibri"/>
                <a:cs typeface="Calibri"/>
              </a:rPr>
              <a:t>4:460-</a:t>
            </a:r>
            <a:r>
              <a:rPr dirty="0" sz="1400" spc="-25">
                <a:solidFill>
                  <a:srgbClr val="3F165B"/>
                </a:solidFill>
                <a:latin typeface="Calibri"/>
                <a:cs typeface="Calibri"/>
              </a:rPr>
              <a:t>72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51898" y="3766169"/>
            <a:ext cx="114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725140" y="4835391"/>
            <a:ext cx="3689985" cy="27749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5560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28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Hong,…Wijns,Tu.</a:t>
            </a:r>
            <a:r>
              <a:rPr dirty="0" sz="1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Eurosntervention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2022;</a:t>
            </a:r>
            <a:r>
              <a:rPr dirty="0" sz="1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18:1001-1010.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165600" y="1562100"/>
            <a:ext cx="4898390" cy="2204720"/>
            <a:chOff x="4165600" y="1562100"/>
            <a:chExt cx="4898390" cy="2204720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8300" y="1562100"/>
              <a:ext cx="2345639" cy="22042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65600" y="1841500"/>
              <a:ext cx="2740621" cy="1665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Lipid-</a:t>
            </a:r>
            <a:r>
              <a:rPr dirty="0" sz="2400" spc="-10"/>
              <a:t>to-</a:t>
            </a:r>
            <a:r>
              <a:rPr dirty="0" sz="2400"/>
              <a:t>cap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ratio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(LCR):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/>
              <a:t>a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new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/>
              <a:t>plaque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vulnerability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0"/>
              <a:t>index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7280" y="4835391"/>
            <a:ext cx="6990080" cy="27749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Hong,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…,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Wijns,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Tu. </a:t>
            </a: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JACC: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Asia</a:t>
            </a:r>
            <a:r>
              <a:rPr dirty="0" sz="1200" spc="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2022;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4:460-</a:t>
            </a:r>
            <a:r>
              <a:rPr dirty="0" sz="1200" spc="-25" i="1">
                <a:solidFill>
                  <a:srgbClr val="FFFFFF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2033" y="864806"/>
            <a:ext cx="3950335" cy="59753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579755">
              <a:lnSpc>
                <a:spcPct val="100000"/>
              </a:lnSpc>
              <a:spcBef>
                <a:spcPts val="325"/>
              </a:spcBef>
            </a:pP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LCR</a:t>
            </a:r>
            <a:r>
              <a:rPr dirty="0" sz="1800" spc="34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dirty="0" sz="1800" spc="44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lipid-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to-</a:t>
            </a: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cap</a:t>
            </a:r>
            <a:r>
              <a:rPr dirty="0" sz="1800" spc="-5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ratio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(lipid</a:t>
            </a:r>
            <a:r>
              <a:rPr dirty="0" sz="1600" spc="-4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plaque</a:t>
            </a:r>
            <a:r>
              <a:rPr dirty="0" sz="1600" spc="-4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burden</a:t>
            </a:r>
            <a:r>
              <a:rPr dirty="0" sz="1600" spc="-4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/</a:t>
            </a:r>
            <a:r>
              <a:rPr dirty="0" sz="1600" spc="-3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70" b="1">
                <a:solidFill>
                  <a:srgbClr val="6F2F9F"/>
                </a:solidFill>
                <a:latin typeface="Times New Roman"/>
                <a:cs typeface="Times New Roman"/>
              </a:rPr>
              <a:t>fib</a:t>
            </a:r>
            <a:r>
              <a:rPr dirty="0" sz="1600" spc="70" b="1">
                <a:solidFill>
                  <a:srgbClr val="6F2F9F"/>
                </a:solidFill>
                <a:latin typeface="Calibri"/>
                <a:cs typeface="Calibri"/>
              </a:rPr>
              <a:t>rous</a:t>
            </a:r>
            <a:r>
              <a:rPr dirty="0" sz="1600" spc="39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6F2F9F"/>
                </a:solidFill>
                <a:latin typeface="Times New Roman"/>
                <a:cs typeface="Times New Roman"/>
              </a:rPr>
              <a:t>cap</a:t>
            </a:r>
            <a:r>
              <a:rPr dirty="0" sz="1600" spc="39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thickness)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26019" y="1477721"/>
            <a:ext cx="711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95"/>
              </a:lnSpc>
            </a:pPr>
            <a:r>
              <a:rPr dirty="0" sz="1600" spc="-10" b="1">
                <a:solidFill>
                  <a:srgbClr val="6F2F9F"/>
                </a:solidFill>
                <a:latin typeface="Times New Roman"/>
                <a:cs typeface="Times New Roman"/>
              </a:rPr>
              <a:t>arc</a:t>
            </a:r>
            <a:r>
              <a:rPr dirty="0" sz="1600" spc="-10" b="1">
                <a:solidFill>
                  <a:srgbClr val="6F2F9F"/>
                </a:solidFill>
                <a:latin typeface="Calibri"/>
                <a:cs typeface="Calibri"/>
              </a:rPr>
              <a:t>&gt;</a:t>
            </a:r>
            <a:r>
              <a:rPr dirty="0" sz="1600" spc="-10" b="1">
                <a:solidFill>
                  <a:srgbClr val="6F2F9F"/>
                </a:solidFill>
                <a:latin typeface="Times New Roman"/>
                <a:cs typeface="Times New Roman"/>
              </a:rPr>
              <a:t>180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45378" y="909956"/>
            <a:ext cx="3674745" cy="796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6F2F9F"/>
                </a:solidFill>
                <a:latin typeface="Calibri"/>
                <a:cs typeface="Calibri"/>
              </a:rPr>
              <a:t>TCFA=</a:t>
            </a:r>
            <a:r>
              <a:rPr dirty="0" sz="1800" spc="-5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thin-</a:t>
            </a: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capped</a:t>
            </a:r>
            <a:r>
              <a:rPr dirty="0" sz="1800" spc="-5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6F2F9F"/>
                </a:solidFill>
                <a:latin typeface="Calibri"/>
                <a:cs typeface="Calibri"/>
              </a:rPr>
              <a:t>fibroatheroma</a:t>
            </a:r>
            <a:endParaRPr sz="18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10"/>
              </a:spcBef>
            </a:pPr>
            <a:r>
              <a:rPr dirty="0" sz="1400" spc="95" b="1">
                <a:solidFill>
                  <a:srgbClr val="6F2F9F"/>
                </a:solidFill>
                <a:latin typeface="Calibri"/>
                <a:cs typeface="Calibri"/>
              </a:rPr>
              <a:t>(</a:t>
            </a:r>
            <a:r>
              <a:rPr dirty="0" sz="1600" spc="95" b="1">
                <a:solidFill>
                  <a:srgbClr val="6F2F9F"/>
                </a:solidFill>
                <a:latin typeface="Times New Roman"/>
                <a:cs typeface="Times New Roman"/>
              </a:rPr>
              <a:t>thinnest</a:t>
            </a:r>
            <a:r>
              <a:rPr dirty="0" sz="1600" spc="35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70" b="1">
                <a:solidFill>
                  <a:srgbClr val="6F2F9F"/>
                </a:solidFill>
                <a:latin typeface="Times New Roman"/>
                <a:cs typeface="Times New Roman"/>
              </a:rPr>
              <a:t>fib</a:t>
            </a:r>
            <a:r>
              <a:rPr dirty="0" sz="1600" spc="70" b="1">
                <a:solidFill>
                  <a:srgbClr val="6F2F9F"/>
                </a:solidFill>
                <a:latin typeface="Calibri"/>
                <a:cs typeface="Calibri"/>
              </a:rPr>
              <a:t>rous</a:t>
            </a:r>
            <a:r>
              <a:rPr dirty="0" sz="1600" spc="35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-70" b="1">
                <a:solidFill>
                  <a:srgbClr val="6F2F9F"/>
                </a:solidFill>
                <a:latin typeface="Times New Roman"/>
                <a:cs typeface="Times New Roman"/>
              </a:rPr>
              <a:t>cap&lt;65um</a:t>
            </a:r>
            <a:r>
              <a:rPr dirty="0" sz="1600" spc="35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&amp;</a:t>
            </a:r>
            <a:r>
              <a:rPr dirty="0" sz="1600" spc="35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600" spc="150" b="1">
                <a:solidFill>
                  <a:srgbClr val="6F2F9F"/>
                </a:solidFill>
                <a:latin typeface="Times New Roman"/>
                <a:cs typeface="Times New Roman"/>
              </a:rPr>
              <a:t>lipid</a:t>
            </a:r>
            <a:endParaRPr sz="1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5"/>
              </a:spcBef>
            </a:pPr>
            <a:r>
              <a:rPr dirty="0" sz="1600" b="1">
                <a:solidFill>
                  <a:srgbClr val="6F2F9F"/>
                </a:solidFill>
                <a:latin typeface="Arial"/>
                <a:cs typeface="Arial"/>
              </a:rPr>
              <a:t>º</a:t>
            </a:r>
            <a:r>
              <a:rPr dirty="0" sz="1600" spc="-1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6F2F9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4552" y="1473196"/>
            <a:ext cx="8995410" cy="3124200"/>
            <a:chOff x="74552" y="1473196"/>
            <a:chExt cx="8995410" cy="312420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599" y="1536703"/>
              <a:ext cx="3616286" cy="277305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2200" y="1473196"/>
              <a:ext cx="3616286" cy="282035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4552" y="4196809"/>
              <a:ext cx="8995410" cy="400685"/>
            </a:xfrm>
            <a:custGeom>
              <a:avLst/>
              <a:gdLst/>
              <a:ahLst/>
              <a:cxnLst/>
              <a:rect l="l" t="t" r="r" b="b"/>
              <a:pathLst>
                <a:path w="8995410" h="400685">
                  <a:moveTo>
                    <a:pt x="8994889" y="0"/>
                  </a:moveTo>
                  <a:lnTo>
                    <a:pt x="0" y="0"/>
                  </a:lnTo>
                  <a:lnTo>
                    <a:pt x="0" y="400109"/>
                  </a:lnTo>
                  <a:lnTo>
                    <a:pt x="8994889" y="400109"/>
                  </a:lnTo>
                  <a:lnTo>
                    <a:pt x="8994889" y="0"/>
                  </a:lnTo>
                  <a:close/>
                </a:path>
              </a:pathLst>
            </a:custGeom>
            <a:solidFill>
              <a:srgbClr val="3F165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79672" y="4213571"/>
            <a:ext cx="81749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LCR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non-culprit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vessel-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MACE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2-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follow-up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1358" y="4891256"/>
            <a:ext cx="9607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400" spc="-10">
                <a:solidFill>
                  <a:srgbClr val="FFFFFF"/>
                </a:solidFill>
                <a:latin typeface="Calibri Light"/>
                <a:cs typeface="Calibri Light"/>
              </a:rPr>
              <a:t>EuroPCR.com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RWS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/>
              <a:t>predicts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0"/>
              <a:t>intermediate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/>
              <a:t>lesion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10"/>
              <a:t>progression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6300" y="1168398"/>
            <a:ext cx="3068561" cy="2986366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22927" y="1837133"/>
            <a:ext cx="5536565" cy="374650"/>
            <a:chOff x="122927" y="1837133"/>
            <a:chExt cx="5536565" cy="374650"/>
          </a:xfrm>
        </p:grpSpPr>
        <p:sp>
          <p:nvSpPr>
            <p:cNvPr id="9" name="object 9" descr=""/>
            <p:cNvSpPr/>
            <p:nvPr/>
          </p:nvSpPr>
          <p:spPr>
            <a:xfrm>
              <a:off x="122923" y="1837143"/>
              <a:ext cx="5536565" cy="335280"/>
            </a:xfrm>
            <a:custGeom>
              <a:avLst/>
              <a:gdLst/>
              <a:ahLst/>
              <a:cxnLst/>
              <a:rect l="l" t="t" r="r" b="b"/>
              <a:pathLst>
                <a:path w="5536565" h="335280">
                  <a:moveTo>
                    <a:pt x="2984855" y="0"/>
                  </a:moveTo>
                  <a:lnTo>
                    <a:pt x="1889950" y="0"/>
                  </a:lnTo>
                  <a:lnTo>
                    <a:pt x="0" y="0"/>
                  </a:lnTo>
                  <a:lnTo>
                    <a:pt x="0" y="334759"/>
                  </a:lnTo>
                  <a:lnTo>
                    <a:pt x="1889950" y="334759"/>
                  </a:lnTo>
                  <a:lnTo>
                    <a:pt x="2984855" y="334759"/>
                  </a:lnTo>
                  <a:lnTo>
                    <a:pt x="2984855" y="0"/>
                  </a:lnTo>
                  <a:close/>
                </a:path>
                <a:path w="5536565" h="335280">
                  <a:moveTo>
                    <a:pt x="3627348" y="0"/>
                  </a:moveTo>
                  <a:lnTo>
                    <a:pt x="2984868" y="0"/>
                  </a:lnTo>
                  <a:lnTo>
                    <a:pt x="2984868" y="334759"/>
                  </a:lnTo>
                  <a:lnTo>
                    <a:pt x="3627348" y="334759"/>
                  </a:lnTo>
                  <a:lnTo>
                    <a:pt x="3627348" y="0"/>
                  </a:lnTo>
                  <a:close/>
                </a:path>
                <a:path w="5536565" h="335280">
                  <a:moveTo>
                    <a:pt x="5535968" y="0"/>
                  </a:moveTo>
                  <a:lnTo>
                    <a:pt x="4803330" y="0"/>
                  </a:lnTo>
                  <a:lnTo>
                    <a:pt x="3627361" y="0"/>
                  </a:lnTo>
                  <a:lnTo>
                    <a:pt x="3627361" y="334759"/>
                  </a:lnTo>
                  <a:lnTo>
                    <a:pt x="4803330" y="334759"/>
                  </a:lnTo>
                  <a:lnTo>
                    <a:pt x="5535968" y="334759"/>
                  </a:lnTo>
                  <a:lnTo>
                    <a:pt x="553596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777" y="1885784"/>
              <a:ext cx="457200" cy="2540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790" y="2008314"/>
              <a:ext cx="330200" cy="2032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418" y="1885784"/>
              <a:ext cx="508000" cy="2540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3000" y="1885670"/>
              <a:ext cx="1231900" cy="2794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32226" y="1887004"/>
              <a:ext cx="596900" cy="2540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0886" y="1885632"/>
              <a:ext cx="1219200" cy="2793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4772" y="1886940"/>
              <a:ext cx="558800" cy="254000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1752600"/>
            <a:ext cx="5854700" cy="546100"/>
          </a:xfrm>
          <a:prstGeom prst="rect">
            <a:avLst/>
          </a:prstGeom>
        </p:spPr>
      </p:pic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25320" y="1161249"/>
          <a:ext cx="5796915" cy="3011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"/>
                <a:gridCol w="1890395"/>
                <a:gridCol w="1095375"/>
                <a:gridCol w="643255"/>
                <a:gridCol w="1176655"/>
                <a:gridCol w="733425"/>
                <a:gridCol w="68579"/>
              </a:tblGrid>
              <a:tr h="3346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Variables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Univariate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Multivariate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100" spc="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100" spc="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 spc="3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RWS</a:t>
                      </a:r>
                      <a:r>
                        <a:rPr dirty="0" baseline="-23809" sz="105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max</a:t>
                      </a:r>
                      <a:r>
                        <a:rPr dirty="0" baseline="-23809" sz="1050" spc="209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&gt;12%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7.65</a:t>
                      </a:r>
                      <a:r>
                        <a:rPr dirty="0" sz="1100" spc="15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(4.18-</a:t>
                      </a:r>
                      <a:r>
                        <a:rPr dirty="0" sz="11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13.98)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100" spc="3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7.12</a:t>
                      </a:r>
                      <a:r>
                        <a:rPr dirty="0" sz="1100" spc="15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(3.83-</a:t>
                      </a:r>
                      <a:r>
                        <a:rPr dirty="0" sz="11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13.22)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1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&lt;0.001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&lt;52</a:t>
                      </a:r>
                      <a:r>
                        <a:rPr dirty="0" sz="10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2.03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(1.14-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3.61)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2.22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(1.23-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4.01)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100" spc="-1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0.008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Blood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glucose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&gt;5.17</a:t>
                      </a:r>
                      <a:r>
                        <a:rPr dirty="0" sz="10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mmol/L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1.80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(0.92-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3.53)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0.086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1.72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(0.82-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3.60)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0.151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Glycated</a:t>
                      </a:r>
                      <a:r>
                        <a:rPr dirty="0" sz="10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hemoglobin</a:t>
                      </a:r>
                      <a:r>
                        <a:rPr dirty="0" sz="10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&gt;6.2%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1.62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(0.92-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2.86)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0.093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1.10</a:t>
                      </a:r>
                      <a:r>
                        <a:rPr dirty="0" sz="11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(0.58-2.11)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0.771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hs-CRP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&gt;2.01</a:t>
                      </a:r>
                      <a:r>
                        <a:rPr dirty="0" sz="105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mg/L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1.98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(1.08-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3.64)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1.87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(0.99-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3.54)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05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performed</a:t>
                      </a:r>
                      <a:r>
                        <a:rPr dirty="0" sz="10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(including</a:t>
                      </a:r>
                      <a:r>
                        <a:rPr dirty="0" sz="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vessels)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0.60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(0.34-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1.06)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0.58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(0.33-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1.03)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length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&gt;18.6</a:t>
                      </a:r>
                      <a:r>
                        <a:rPr dirty="0" sz="10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mm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2.04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(1.15-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3.61)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1.76</a:t>
                      </a:r>
                      <a:r>
                        <a:rPr dirty="0" sz="11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(0.97-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3.19)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0.061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9" name="object 19" descr=""/>
          <p:cNvSpPr txBox="1"/>
          <p:nvPr/>
        </p:nvSpPr>
        <p:spPr>
          <a:xfrm>
            <a:off x="260662" y="745401"/>
            <a:ext cx="3228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603</a:t>
            </a:r>
            <a:r>
              <a:rPr dirty="0" sz="1800" spc="-16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350" b="1">
                <a:latin typeface="Calibri"/>
                <a:cs typeface="Calibri"/>
              </a:rPr>
              <a:t>patients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b="1">
                <a:latin typeface="Calibri"/>
                <a:cs typeface="Calibri"/>
              </a:rPr>
              <a:t>with</a:t>
            </a:r>
            <a:r>
              <a:rPr dirty="0" sz="1350" spc="-65"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6F2F9F"/>
                </a:solidFill>
                <a:latin typeface="Calibri"/>
                <a:cs typeface="Calibri"/>
              </a:rPr>
              <a:t>808</a:t>
            </a:r>
            <a:r>
              <a:rPr dirty="0" sz="1800" spc="-14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1350" spc="-10" b="1">
                <a:latin typeface="Calibri"/>
                <a:cs typeface="Calibri"/>
              </a:rPr>
              <a:t>intermediate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 b="1">
                <a:latin typeface="Calibri"/>
                <a:cs typeface="Calibri"/>
              </a:rPr>
              <a:t>lesions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2927" y="4251770"/>
            <a:ext cx="8970010" cy="400685"/>
          </a:xfrm>
          <a:prstGeom prst="rect">
            <a:avLst/>
          </a:prstGeom>
          <a:solidFill>
            <a:srgbClr val="3F165B"/>
          </a:solidFill>
        </p:spPr>
        <p:txBody>
          <a:bodyPr wrap="square" lIns="0" tIns="29209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RWS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independently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intermediate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lesion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progression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72193" y="4835391"/>
            <a:ext cx="3395979" cy="277495"/>
          </a:xfrm>
          <a:prstGeom prst="rect">
            <a:avLst/>
          </a:prstGeom>
          <a:solidFill>
            <a:srgbClr val="592675"/>
          </a:solidFill>
        </p:spPr>
        <p:txBody>
          <a:bodyPr wrap="square" lIns="0" tIns="35560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28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Wang,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Xu,…,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Tu.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Geriatr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Cardiol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2022;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19:937-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948.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Shengxian Tu</dc:creator>
  <dc:subject>Innovations in coronary disease, diagnosis and treatment</dc:subject>
  <dc:title>Angiography-based radial wall strain and lesion vulnerability </dc:title>
  <dcterms:created xsi:type="dcterms:W3CDTF">2023-05-18T16:56:18Z</dcterms:created>
  <dcterms:modified xsi:type="dcterms:W3CDTF">2023-05-18T16:56:18Z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2023-05-18T00:00:00Z</vt:filetime>
  </property>
  <property fmtid="{D5CDD505-2E9C-101B-9397-08002B2CF9AE}" pid="3" name="Creator">
    <vt:lpwstr>EUROPCR2023</vt:lpwstr>
  </property>
  <property fmtid="{D5CDD505-2E9C-101B-9397-08002B2CF9AE}" pid="4" name="LastSaved">
    <vt:filetime>2023-05-18T00:00:00Z</vt:filetime>
  </property>
  <property fmtid="{D5CDD505-2E9C-101B-9397-08002B2CF9AE}" pid="5" name="Producer">
    <vt:lpwstr>GPL Ghostscript 9.20</vt:lpwstr>
  </property>
</Properties>
</file>