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75905" y="1941989"/>
            <a:ext cx="6792188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45675" y="3177260"/>
            <a:ext cx="6852649" cy="683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Roboto"/>
                <a:cs typeface="Robo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Roboto"/>
                <a:cs typeface="Robo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64500" y="4787900"/>
            <a:ext cx="851882" cy="30777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670800" y="4787900"/>
            <a:ext cx="307776" cy="30777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7800" y="4737100"/>
            <a:ext cx="803115" cy="3830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40" y="89992"/>
            <a:ext cx="7839256" cy="4200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26739" y="2006612"/>
            <a:ext cx="5559425" cy="2688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Roboto"/>
                <a:cs typeface="Robo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048657" y="4878556"/>
            <a:ext cx="986154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3.png"/><Relationship Id="rId7" Type="http://schemas.openxmlformats.org/officeDocument/2006/relationships/image" Target="../media/image14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Relationship Id="rId3" Type="http://schemas.openxmlformats.org/officeDocument/2006/relationships/image" Target="../media/image16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17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0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19600" y="4318000"/>
            <a:ext cx="1123032" cy="4057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70300" y="4241800"/>
            <a:ext cx="574390" cy="57439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68700" y="952500"/>
            <a:ext cx="1797460" cy="85725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3970" marR="5080">
              <a:lnSpc>
                <a:spcPct val="100000"/>
              </a:lnSpc>
              <a:spcBef>
                <a:spcPts val="100"/>
              </a:spcBef>
            </a:pPr>
            <a:r>
              <a:rPr dirty="0" sz="2400"/>
              <a:t>Biolimus</a:t>
            </a:r>
            <a:r>
              <a:rPr dirty="0" sz="2400" spc="-85"/>
              <a:t> </a:t>
            </a:r>
            <a:r>
              <a:rPr dirty="0" sz="2400"/>
              <a:t>Coated</a:t>
            </a:r>
            <a:r>
              <a:rPr dirty="0" sz="2400" spc="-85"/>
              <a:t> </a:t>
            </a:r>
            <a:r>
              <a:rPr dirty="0" sz="2400" spc="-25"/>
              <a:t>Versus</a:t>
            </a:r>
            <a:r>
              <a:rPr dirty="0" sz="2400" spc="-85"/>
              <a:t> </a:t>
            </a:r>
            <a:r>
              <a:rPr dirty="0" sz="2400" spc="-10"/>
              <a:t>Paclitaxel</a:t>
            </a:r>
            <a:r>
              <a:rPr dirty="0" sz="2400" spc="-85"/>
              <a:t> </a:t>
            </a:r>
            <a:r>
              <a:rPr dirty="0" sz="2400"/>
              <a:t>Coated</a:t>
            </a:r>
            <a:r>
              <a:rPr dirty="0" sz="2400" spc="-80"/>
              <a:t> </a:t>
            </a:r>
            <a:r>
              <a:rPr dirty="0" sz="2400"/>
              <a:t>Balloons</a:t>
            </a:r>
            <a:r>
              <a:rPr dirty="0" sz="2400" spc="-85"/>
              <a:t> </a:t>
            </a:r>
            <a:r>
              <a:rPr dirty="0" sz="2400" spc="-25"/>
              <a:t>for </a:t>
            </a:r>
            <a:r>
              <a:rPr dirty="0" sz="2400"/>
              <a:t>Coronary</a:t>
            </a:r>
            <a:r>
              <a:rPr dirty="0" sz="2400" spc="-80"/>
              <a:t> </a:t>
            </a:r>
            <a:r>
              <a:rPr dirty="0" sz="2400" spc="-10"/>
              <a:t>In-</a:t>
            </a:r>
            <a:r>
              <a:rPr dirty="0" sz="2400"/>
              <a:t>Stent</a:t>
            </a:r>
            <a:r>
              <a:rPr dirty="0" sz="2400" spc="-80"/>
              <a:t> </a:t>
            </a:r>
            <a:r>
              <a:rPr dirty="0" sz="2400" spc="-10"/>
              <a:t>Restenosis</a:t>
            </a:r>
            <a:r>
              <a:rPr dirty="0" sz="2400" spc="-75"/>
              <a:t> </a:t>
            </a:r>
            <a:r>
              <a:rPr dirty="0" sz="2400"/>
              <a:t>(BIO</a:t>
            </a:r>
            <a:r>
              <a:rPr dirty="0" sz="2400" spc="-80"/>
              <a:t> </a:t>
            </a:r>
            <a:r>
              <a:rPr dirty="0" sz="2400"/>
              <a:t>ASCEND</a:t>
            </a:r>
            <a:r>
              <a:rPr dirty="0" sz="2400" spc="-85"/>
              <a:t> </a:t>
            </a:r>
            <a:r>
              <a:rPr dirty="0" sz="2400"/>
              <a:t>ISR):</a:t>
            </a:r>
            <a:r>
              <a:rPr dirty="0" sz="2400" spc="-75"/>
              <a:t> </a:t>
            </a:r>
            <a:r>
              <a:rPr dirty="0" sz="2400" spc="-50"/>
              <a:t>a </a:t>
            </a:r>
            <a:r>
              <a:rPr dirty="0" sz="2400"/>
              <a:t>Randomized,</a:t>
            </a:r>
            <a:r>
              <a:rPr dirty="0" sz="2400" spc="-90"/>
              <a:t> </a:t>
            </a:r>
            <a:r>
              <a:rPr dirty="0" sz="2400"/>
              <a:t>Non-inferiority</a:t>
            </a:r>
            <a:r>
              <a:rPr dirty="0" sz="2400" spc="-90"/>
              <a:t> </a:t>
            </a:r>
            <a:r>
              <a:rPr dirty="0" sz="2400" spc="-10"/>
              <a:t>Trial</a:t>
            </a:r>
            <a:endParaRPr sz="2400"/>
          </a:p>
        </p:txBody>
      </p:sp>
      <p:sp>
        <p:nvSpPr>
          <p:cNvPr id="7" name="object 7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72745" marR="5080" indent="-360680">
              <a:lnSpc>
                <a:spcPct val="120000"/>
              </a:lnSpc>
              <a:spcBef>
                <a:spcPts val="100"/>
              </a:spcBef>
            </a:pPr>
            <a:r>
              <a:rPr dirty="0" sz="1800" b="1" i="1">
                <a:solidFill>
                  <a:srgbClr val="FFFFFF"/>
                </a:solidFill>
                <a:latin typeface="Calibri"/>
                <a:cs typeface="Calibri"/>
              </a:rPr>
              <a:t>Lei</a:t>
            </a:r>
            <a:r>
              <a:rPr dirty="0" sz="1800" spc="-55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 i="1">
                <a:solidFill>
                  <a:srgbClr val="FFFFFF"/>
                </a:solidFill>
                <a:latin typeface="Calibri"/>
                <a:cs typeface="Calibri"/>
              </a:rPr>
              <a:t>Song</a:t>
            </a:r>
            <a:r>
              <a:rPr dirty="0" sz="1800" spc="-40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MD,</a:t>
            </a:r>
            <a:r>
              <a:rPr dirty="0" sz="1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Fu</a:t>
            </a: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Wai</a:t>
            </a: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Hospital</a:t>
            </a: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National</a:t>
            </a: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Center</a:t>
            </a:r>
            <a:r>
              <a:rPr dirty="0" sz="18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Cardiovascular</a:t>
            </a:r>
            <a:r>
              <a:rPr dirty="0" sz="18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Diseases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behalf</a:t>
            </a:r>
            <a:r>
              <a:rPr dirty="0" sz="1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Yundai</a:t>
            </a:r>
            <a:r>
              <a:rPr dirty="0" sz="1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Chen</a:t>
            </a:r>
            <a:r>
              <a:rPr dirty="0" sz="1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BIO</a:t>
            </a:r>
            <a:r>
              <a:rPr dirty="0" sz="1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ASCEND</a:t>
            </a:r>
            <a:r>
              <a:rPr dirty="0" sz="1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ISR</a:t>
            </a:r>
            <a:r>
              <a:rPr dirty="0" sz="1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Study</a:t>
            </a:r>
            <a:r>
              <a:rPr dirty="0" sz="18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investigators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-130"/>
              <a:t> </a:t>
            </a:r>
            <a:r>
              <a:rPr dirty="0" spc="-10"/>
              <a:t>Characteristics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94309" y="736600"/>
          <a:ext cx="8806180" cy="3917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4400"/>
                <a:gridCol w="2416810"/>
                <a:gridCol w="2668905"/>
                <a:gridCol w="1447165"/>
              </a:tblGrid>
              <a:tr h="486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(Patients, n=138; Lesions,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n=152)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(Patients, n=137; Lesions,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n=153)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value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555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Left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anterior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descending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71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(46.7)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(51.0)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circumflex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(15.1)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(8.5)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Right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coronary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artery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54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(35.5)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58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(37.9)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Others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(2.6)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(2.6)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non-target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lesions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138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137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0.799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98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(71.0)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100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(73.0)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38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(27.5)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34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(24.8)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(1.4)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(2.2)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Mehran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152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153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0.617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25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(16.4)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31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(20.3)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88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(57.9)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81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(52.9)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III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39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(25.7)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41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(26.8)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IV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(0)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(0)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Procedural</a:t>
            </a:r>
            <a:r>
              <a:rPr dirty="0" spc="-65"/>
              <a:t> </a:t>
            </a:r>
            <a:r>
              <a:rPr dirty="0" spc="-10"/>
              <a:t>Characteristics</a:t>
            </a:r>
            <a:r>
              <a:rPr dirty="0" spc="-70"/>
              <a:t> </a:t>
            </a:r>
            <a:r>
              <a:rPr dirty="0"/>
              <a:t>and</a:t>
            </a:r>
            <a:r>
              <a:rPr dirty="0" spc="-65"/>
              <a:t> </a:t>
            </a:r>
            <a:r>
              <a:rPr dirty="0" spc="-10"/>
              <a:t>Results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94309" y="839469"/>
          <a:ext cx="8834755" cy="3735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8845"/>
                <a:gridCol w="2435225"/>
                <a:gridCol w="2672714"/>
                <a:gridCol w="1449070"/>
              </a:tblGrid>
              <a:tr h="5708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(Patients, n=138; Lesions,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n=152)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(Patients, n=137; Lesions,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n=153)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1366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value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Transradial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approach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146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(96.1)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141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(92.2)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0.372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Pre-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152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153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0.728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Plain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balloon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217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(63.6)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218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(66.7)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Scoring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balloon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54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(15.8)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49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(14.9)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Cutting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balloon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52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(15.3)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42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(12.8)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DCB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152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153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-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152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153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(0)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(0)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9751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diameter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DCB,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mm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37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3.04±0.41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3.01±0.35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0.525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length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DCB,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25.13±6.63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24.38±6.82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0.328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67945" marR="3498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Maximal inflation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pressure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DCB,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9.20±2.33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08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9.27±2.52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08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0.782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08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Procedural</a:t>
            </a:r>
            <a:r>
              <a:rPr dirty="0" spc="-65"/>
              <a:t> </a:t>
            </a:r>
            <a:r>
              <a:rPr dirty="0" spc="-10"/>
              <a:t>Characteristics</a:t>
            </a:r>
            <a:r>
              <a:rPr dirty="0" spc="-70"/>
              <a:t> </a:t>
            </a:r>
            <a:r>
              <a:rPr dirty="0"/>
              <a:t>and</a:t>
            </a:r>
            <a:r>
              <a:rPr dirty="0" spc="-65"/>
              <a:t> </a:t>
            </a:r>
            <a:r>
              <a:rPr dirty="0" spc="-10"/>
              <a:t>Results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94467" y="839610"/>
          <a:ext cx="8831580" cy="3302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9360"/>
                <a:gridCol w="2347594"/>
                <a:gridCol w="2428239"/>
                <a:gridCol w="1466215"/>
              </a:tblGrid>
              <a:tr h="593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315595" marR="304165" indent="4876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(Patients, n=138;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Lesions,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n=152)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(Patients, n=137; Lesions,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n=153)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57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value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</a:tr>
              <a:tr h="41719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Duration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inflation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DCB,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479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59.38±8.16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06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60.56±11.49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06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0.302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06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Bail-out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strategy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(2.6)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(1.3)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0.448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Post-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procedure</a:t>
                      </a:r>
                      <a:r>
                        <a:rPr dirty="0" sz="11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TIMI</a:t>
                      </a:r>
                      <a:r>
                        <a:rPr dirty="0" sz="11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flow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152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153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-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(0)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(0)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(0)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(0)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III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152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153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Successful</a:t>
                      </a:r>
                      <a:r>
                        <a:rPr dirty="0" sz="1100" spc="-6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outcomes*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1100" spc="-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success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152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153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-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Lesion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success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152(100)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153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-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Procedural</a:t>
                      </a:r>
                      <a:r>
                        <a:rPr dirty="0" sz="1100" spc="-6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success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138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136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(99.3)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0.498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19600" y="4318000"/>
            <a:ext cx="1123032" cy="40574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70300" y="4241800"/>
            <a:ext cx="574390" cy="57439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68700" y="952500"/>
            <a:ext cx="1797460" cy="85725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82514" y="2240286"/>
            <a:ext cx="637730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BIO</a:t>
            </a:r>
            <a:r>
              <a:rPr dirty="0" sz="3200" spc="-70"/>
              <a:t> </a:t>
            </a:r>
            <a:r>
              <a:rPr dirty="0" sz="3200"/>
              <a:t>ASCEND</a:t>
            </a:r>
            <a:r>
              <a:rPr dirty="0" sz="3200" spc="-70"/>
              <a:t> </a:t>
            </a:r>
            <a:r>
              <a:rPr dirty="0" sz="3200"/>
              <a:t>ISR</a:t>
            </a:r>
            <a:r>
              <a:rPr dirty="0" sz="3200" spc="-70"/>
              <a:t> </a:t>
            </a:r>
            <a:r>
              <a:rPr dirty="0" sz="3200" spc="-20"/>
              <a:t>Trial:</a:t>
            </a:r>
            <a:r>
              <a:rPr dirty="0" sz="3200" spc="-60"/>
              <a:t> </a:t>
            </a:r>
            <a:r>
              <a:rPr dirty="0" sz="3200"/>
              <a:t>Primary</a:t>
            </a:r>
            <a:r>
              <a:rPr dirty="0" sz="3200" spc="-65"/>
              <a:t> </a:t>
            </a:r>
            <a:r>
              <a:rPr dirty="0" sz="3200" spc="-10"/>
              <a:t>Results</a:t>
            </a:r>
            <a:endParaRPr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Primary</a:t>
            </a:r>
            <a:r>
              <a:rPr dirty="0" spc="-45"/>
              <a:t> </a:t>
            </a:r>
            <a:r>
              <a:rPr dirty="0"/>
              <a:t>Endpoint:</a:t>
            </a:r>
            <a:r>
              <a:rPr dirty="0" spc="-40"/>
              <a:t> </a:t>
            </a:r>
            <a:r>
              <a:rPr dirty="0" spc="-10"/>
              <a:t>in-</a:t>
            </a:r>
            <a:r>
              <a:rPr dirty="0"/>
              <a:t>segment</a:t>
            </a:r>
            <a:r>
              <a:rPr dirty="0" spc="-40"/>
              <a:t> </a:t>
            </a:r>
            <a:r>
              <a:rPr dirty="0"/>
              <a:t>late</a:t>
            </a:r>
            <a:r>
              <a:rPr dirty="0" spc="-45"/>
              <a:t> </a:t>
            </a:r>
            <a:r>
              <a:rPr dirty="0"/>
              <a:t>lumen</a:t>
            </a:r>
            <a:r>
              <a:rPr dirty="0" spc="-40"/>
              <a:t> </a:t>
            </a:r>
            <a:r>
              <a:rPr dirty="0"/>
              <a:t>loss</a:t>
            </a:r>
            <a:r>
              <a:rPr dirty="0" spc="-40"/>
              <a:t> </a:t>
            </a:r>
            <a:r>
              <a:rPr dirty="0"/>
              <a:t>at</a:t>
            </a:r>
            <a:r>
              <a:rPr dirty="0" spc="-40"/>
              <a:t> </a:t>
            </a:r>
            <a:r>
              <a:rPr dirty="0"/>
              <a:t>9</a:t>
            </a:r>
            <a:r>
              <a:rPr dirty="0" spc="-40"/>
              <a:t> </a:t>
            </a:r>
            <a:r>
              <a:rPr dirty="0" spc="-10"/>
              <a:t>months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35200" y="774700"/>
            <a:ext cx="4610100" cy="3809364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64500" y="4787900"/>
            <a:ext cx="851882" cy="307776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70800" y="4787900"/>
            <a:ext cx="307776" cy="30777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77800" y="4737100"/>
            <a:ext cx="803115" cy="383024"/>
          </a:xfrm>
          <a:prstGeom prst="rect">
            <a:avLst/>
          </a:prstGeom>
        </p:spPr>
      </p:pic>
      <p:grpSp>
        <p:nvGrpSpPr>
          <p:cNvPr id="6" name="object 6" descr=""/>
          <p:cNvGrpSpPr/>
          <p:nvPr/>
        </p:nvGrpSpPr>
        <p:grpSpPr>
          <a:xfrm>
            <a:off x="77470" y="1450022"/>
            <a:ext cx="9030335" cy="3119120"/>
            <a:chOff x="77470" y="1450022"/>
            <a:chExt cx="9030335" cy="3119120"/>
          </a:xfrm>
        </p:grpSpPr>
        <p:pic>
          <p:nvPicPr>
            <p:cNvPr id="7" name="object 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470" y="1454620"/>
              <a:ext cx="4736169" cy="3108325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419600" y="1460500"/>
              <a:ext cx="4688181" cy="3108325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153670" y="1532254"/>
              <a:ext cx="313690" cy="304800"/>
            </a:xfrm>
            <a:custGeom>
              <a:avLst/>
              <a:gdLst/>
              <a:ahLst/>
              <a:cxnLst/>
              <a:rect l="l" t="t" r="r" b="b"/>
              <a:pathLst>
                <a:path w="313690" h="304800">
                  <a:moveTo>
                    <a:pt x="313689" y="304800"/>
                  </a:moveTo>
                  <a:lnTo>
                    <a:pt x="0" y="304800"/>
                  </a:lnTo>
                  <a:lnTo>
                    <a:pt x="0" y="0"/>
                  </a:lnTo>
                  <a:lnTo>
                    <a:pt x="313689" y="0"/>
                  </a:lnTo>
                  <a:lnTo>
                    <a:pt x="313689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53670" y="1532254"/>
              <a:ext cx="313690" cy="304800"/>
            </a:xfrm>
            <a:custGeom>
              <a:avLst/>
              <a:gdLst/>
              <a:ahLst/>
              <a:cxnLst/>
              <a:rect l="l" t="t" r="r" b="b"/>
              <a:pathLst>
                <a:path w="313690" h="304800">
                  <a:moveTo>
                    <a:pt x="0" y="0"/>
                  </a:moveTo>
                  <a:lnTo>
                    <a:pt x="313689" y="0"/>
                  </a:lnTo>
                  <a:lnTo>
                    <a:pt x="313689" y="304800"/>
                  </a:lnTo>
                  <a:lnTo>
                    <a:pt x="0" y="3048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415154" y="1454785"/>
              <a:ext cx="313690" cy="304800"/>
            </a:xfrm>
            <a:custGeom>
              <a:avLst/>
              <a:gdLst/>
              <a:ahLst/>
              <a:cxnLst/>
              <a:rect l="l" t="t" r="r" b="b"/>
              <a:pathLst>
                <a:path w="313689" h="304800">
                  <a:moveTo>
                    <a:pt x="313690" y="304799"/>
                  </a:moveTo>
                  <a:lnTo>
                    <a:pt x="0" y="304799"/>
                  </a:lnTo>
                  <a:lnTo>
                    <a:pt x="0" y="0"/>
                  </a:lnTo>
                  <a:lnTo>
                    <a:pt x="313690" y="0"/>
                  </a:lnTo>
                  <a:lnTo>
                    <a:pt x="313690" y="3047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415154" y="1454785"/>
              <a:ext cx="313690" cy="304800"/>
            </a:xfrm>
            <a:custGeom>
              <a:avLst/>
              <a:gdLst/>
              <a:ahLst/>
              <a:cxnLst/>
              <a:rect l="l" t="t" r="r" b="b"/>
              <a:pathLst>
                <a:path w="313689" h="304800">
                  <a:moveTo>
                    <a:pt x="0" y="0"/>
                  </a:moveTo>
                  <a:lnTo>
                    <a:pt x="313690" y="0"/>
                  </a:lnTo>
                  <a:lnTo>
                    <a:pt x="313690" y="304799"/>
                  </a:lnTo>
                  <a:lnTo>
                    <a:pt x="0" y="304799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252911" y="103596"/>
            <a:ext cx="751649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b="1">
                <a:solidFill>
                  <a:srgbClr val="FFFFFF"/>
                </a:solidFill>
                <a:latin typeface="Calibri"/>
                <a:cs typeface="Calibri"/>
              </a:rPr>
              <a:t>9-month</a:t>
            </a:r>
            <a:r>
              <a:rPr dirty="0" sz="25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500" spc="-10" b="1">
                <a:solidFill>
                  <a:srgbClr val="FFFFFF"/>
                </a:solidFill>
                <a:latin typeface="Calibri"/>
                <a:cs typeface="Calibri"/>
              </a:rPr>
              <a:t>In-</a:t>
            </a:r>
            <a:r>
              <a:rPr dirty="0" sz="2500" b="1">
                <a:solidFill>
                  <a:srgbClr val="FFFFFF"/>
                </a:solidFill>
                <a:latin typeface="Calibri"/>
                <a:cs typeface="Calibri"/>
              </a:rPr>
              <a:t>Segment</a:t>
            </a:r>
            <a:r>
              <a:rPr dirty="0" sz="25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5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25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500" spc="-10" b="1">
                <a:solidFill>
                  <a:srgbClr val="FFFFFF"/>
                </a:solidFill>
                <a:latin typeface="Calibri"/>
                <a:cs typeface="Calibri"/>
              </a:rPr>
              <a:t>In-</a:t>
            </a:r>
            <a:r>
              <a:rPr dirty="0" sz="2500" b="1">
                <a:solidFill>
                  <a:srgbClr val="FFFFFF"/>
                </a:solidFill>
                <a:latin typeface="Calibri"/>
                <a:cs typeface="Calibri"/>
              </a:rPr>
              <a:t>Device</a:t>
            </a:r>
            <a:r>
              <a:rPr dirty="0" sz="25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500" b="1">
                <a:solidFill>
                  <a:srgbClr val="FFFFFF"/>
                </a:solidFill>
                <a:latin typeface="Calibri"/>
                <a:cs typeface="Calibri"/>
              </a:rPr>
              <a:t>Late</a:t>
            </a:r>
            <a:r>
              <a:rPr dirty="0" sz="25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500" b="1">
                <a:solidFill>
                  <a:srgbClr val="FFFFFF"/>
                </a:solidFill>
                <a:latin typeface="Calibri"/>
                <a:cs typeface="Calibri"/>
              </a:rPr>
              <a:t>Loss</a:t>
            </a:r>
            <a:r>
              <a:rPr dirty="0" sz="25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500" spc="-10" b="1">
                <a:solidFill>
                  <a:srgbClr val="FFFFFF"/>
                </a:solidFill>
                <a:latin typeface="Calibri"/>
                <a:cs typeface="Calibri"/>
              </a:rPr>
              <a:t>Distribution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14" name="object 14" descr=""/>
          <p:cNvSpPr txBox="1"/>
          <p:nvPr/>
        </p:nvSpPr>
        <p:spPr>
          <a:xfrm>
            <a:off x="1104278" y="747820"/>
            <a:ext cx="6477000" cy="617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66495" marR="5080" indent="-1154430">
              <a:lnSpc>
                <a:spcPct val="1079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T</a:t>
            </a:r>
            <a:r>
              <a:rPr dirty="0" sz="1800" b="1">
                <a:latin typeface="SimSun"/>
                <a:cs typeface="SimSun"/>
              </a:rPr>
              <a:t>here</a:t>
            </a:r>
            <a:r>
              <a:rPr dirty="0" sz="1800" spc="-130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were</a:t>
            </a:r>
            <a:r>
              <a:rPr dirty="0" sz="1800" spc="-90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no</a:t>
            </a:r>
            <a:r>
              <a:rPr dirty="0" sz="1800" spc="-90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differences</a:t>
            </a:r>
            <a:r>
              <a:rPr dirty="0" sz="1800" spc="-90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in</a:t>
            </a:r>
            <a:r>
              <a:rPr dirty="0" sz="1800" spc="-90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the</a:t>
            </a:r>
            <a:r>
              <a:rPr dirty="0" sz="1800" spc="-85" b="1">
                <a:latin typeface="SimSun"/>
                <a:cs typeface="SimSun"/>
              </a:rPr>
              <a:t> </a:t>
            </a:r>
            <a:r>
              <a:rPr dirty="0" sz="1800" spc="-25" b="1">
                <a:latin typeface="SimSun"/>
                <a:cs typeface="SimSun"/>
              </a:rPr>
              <a:t>cumulative</a:t>
            </a:r>
            <a:r>
              <a:rPr dirty="0" sz="1800" spc="-495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percentage</a:t>
            </a:r>
            <a:r>
              <a:rPr dirty="0" sz="1800" spc="-90" b="1">
                <a:latin typeface="SimSun"/>
                <a:cs typeface="SimSun"/>
              </a:rPr>
              <a:t> </a:t>
            </a:r>
            <a:r>
              <a:rPr dirty="0" sz="1800" spc="-25" b="1">
                <a:latin typeface="SimSun"/>
                <a:cs typeface="SimSun"/>
              </a:rPr>
              <a:t>of </a:t>
            </a:r>
            <a:r>
              <a:rPr dirty="0" sz="1800" b="1">
                <a:latin typeface="SimSun"/>
                <a:cs typeface="SimSun"/>
              </a:rPr>
              <a:t>lesions</a:t>
            </a:r>
            <a:r>
              <a:rPr dirty="0" sz="1800" spc="-80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of</a:t>
            </a:r>
            <a:r>
              <a:rPr dirty="0" sz="1800" spc="-80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LLL</a:t>
            </a:r>
            <a:r>
              <a:rPr dirty="0" sz="1800" spc="-80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between</a:t>
            </a:r>
            <a:r>
              <a:rPr dirty="0" sz="1800" spc="-80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the</a:t>
            </a:r>
            <a:r>
              <a:rPr dirty="0" sz="1800" spc="-80" b="1">
                <a:latin typeface="SimSun"/>
                <a:cs typeface="SimSun"/>
              </a:rPr>
              <a:t> </a:t>
            </a:r>
            <a:r>
              <a:rPr dirty="0" sz="1800" b="1">
                <a:latin typeface="SimSun"/>
                <a:cs typeface="SimSun"/>
              </a:rPr>
              <a:t>2</a:t>
            </a:r>
            <a:r>
              <a:rPr dirty="0" sz="1800" spc="-80" b="1">
                <a:latin typeface="SimSun"/>
                <a:cs typeface="SimSun"/>
              </a:rPr>
              <a:t> </a:t>
            </a:r>
            <a:r>
              <a:rPr dirty="0" sz="1800" spc="-10" b="1">
                <a:latin typeface="SimSun"/>
                <a:cs typeface="SimSun"/>
              </a:rPr>
              <a:t>groups</a:t>
            </a:r>
            <a:r>
              <a:rPr dirty="0" sz="1800" spc="-10" b="1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9091" y="-35850"/>
            <a:ext cx="507619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20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major</a:t>
            </a:r>
            <a:r>
              <a:rPr dirty="0" sz="20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secondary</a:t>
            </a:r>
            <a:r>
              <a:rPr dirty="0" sz="20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endpoint: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Neointima</a:t>
            </a:r>
            <a:r>
              <a:rPr dirty="0" sz="20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area</a:t>
            </a:r>
            <a:r>
              <a:rPr dirty="0" sz="20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20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dirty="0" sz="2000" spc="-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months</a:t>
            </a:r>
            <a:r>
              <a:rPr dirty="0" sz="20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(OCT</a:t>
            </a:r>
            <a:r>
              <a:rPr dirty="0" sz="20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subgroup</a:t>
            </a:r>
            <a:r>
              <a:rPr dirty="0" sz="2000" spc="-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only)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08584" y="795019"/>
          <a:ext cx="8891905" cy="3644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793750"/>
                <a:gridCol w="998219"/>
                <a:gridCol w="736599"/>
                <a:gridCol w="944245"/>
                <a:gridCol w="940435"/>
                <a:gridCol w="722629"/>
                <a:gridCol w="1056005"/>
                <a:gridCol w="881379"/>
                <a:gridCol w="586104"/>
              </a:tblGrid>
              <a:tr h="403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SimSun"/>
                          <a:cs typeface="SimSun"/>
                        </a:rPr>
                        <a:t>Preoperative</a:t>
                      </a:r>
                      <a:endParaRPr sz="1000">
                        <a:latin typeface="SimSun"/>
                        <a:cs typeface="SimSun"/>
                      </a:endParaRPr>
                    </a:p>
                  </a:txBody>
                  <a:tcPr marL="0" marR="0" marB="0" marT="1339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36270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SimSun"/>
                          <a:cs typeface="SimSun"/>
                        </a:rPr>
                        <a:t>Immediately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SimSun"/>
                          <a:cs typeface="SimSun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SimSun"/>
                          <a:cs typeface="SimSun"/>
                        </a:rPr>
                        <a:t>after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SimSun"/>
                          <a:cs typeface="SimSun"/>
                        </a:rPr>
                        <a:t> 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SimSun"/>
                          <a:cs typeface="SimSun"/>
                        </a:rPr>
                        <a:t>PCI</a:t>
                      </a:r>
                      <a:endParaRPr sz="1000">
                        <a:latin typeface="SimSun"/>
                        <a:cs typeface="SimSun"/>
                      </a:endParaRPr>
                    </a:p>
                  </a:txBody>
                  <a:tcPr marL="0" marR="0" marB="0" marT="1339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74358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months 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follow-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120650" indent="-1028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BCB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group (n=21)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330200" marR="224154" indent="-10033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PCB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group (n=21)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value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303530" marR="196215" indent="-1028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BCB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group (n=27)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301625" marR="194945" indent="-10033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PCB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group (n=27)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value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359410" marR="252095" indent="-1028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BCB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group (n=23)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272415" marR="165735" indent="-10033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PCB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group (n=20)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value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054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000" spc="-3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luminal</a:t>
                      </a:r>
                      <a:r>
                        <a:rPr dirty="0" sz="10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area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5.02±1.46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4.88±1.89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0.849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6.23±1.57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5.58±1.82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0.163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5.71±1.44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5.13±1.64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0.226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67945" marR="2311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Minimal</a:t>
                      </a:r>
                      <a:r>
                        <a:rPr dirty="0" sz="1000" spc="-3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luminal 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area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2.28±0.96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2.04±1.37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0.611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4.56±1.35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3.97±1.46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0.134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3.55±1.04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3.43±1.16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0.717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054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0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stent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area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7.45±2.26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7.64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±2.37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0.850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8.16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±2.17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7.63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±2.17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0.371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8.03±2.15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7.50±2.26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0.436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Minimal</a:t>
                      </a:r>
                      <a:r>
                        <a:rPr dirty="0" sz="1000" spc="-3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stent</a:t>
                      </a:r>
                      <a:r>
                        <a:rPr dirty="0" sz="10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area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5.70±1.76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6.15±2.17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0.578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6.49±1.73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6.08±2.02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0.429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6.25±1.76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5.98±2.02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0.635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67945" marR="6096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00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Average</a:t>
                      </a:r>
                      <a:r>
                        <a:rPr dirty="0" sz="1000" spc="-35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neointimal cross-sectional</a:t>
                      </a:r>
                      <a:r>
                        <a:rPr dirty="0" sz="1000" spc="50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area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2.44±1.40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2.75±1.16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0.562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1.93±1.01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2.05±0.88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0.640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2.32±1.04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2.37±0.93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0.882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67945" marR="10858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Change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0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average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neointimal</a:t>
                      </a:r>
                      <a:r>
                        <a:rPr dirty="0" sz="1000" spc="-5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cross-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sectional</a:t>
                      </a:r>
                      <a:r>
                        <a:rPr dirty="0" sz="1000" spc="-4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area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0.29±0.35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0.28±0.43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0.913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67945" marR="609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Average</a:t>
                      </a:r>
                      <a:r>
                        <a:rPr dirty="0" sz="1000" spc="-3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neointimal volume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65.87±47.41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69.30±30.68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0.839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49.20±30.37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51.7±27.3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0.751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57.89±36.96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58.35±24.84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0.962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67945" marR="9779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Change</a:t>
                      </a:r>
                      <a:r>
                        <a:rPr dirty="0" sz="10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0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average </a:t>
                      </a:r>
                      <a:r>
                        <a:rPr dirty="0" sz="10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neointimal</a:t>
                      </a:r>
                      <a:r>
                        <a:rPr dirty="0" sz="1000" spc="-5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volume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5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7.58±9.98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7.90±10.83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0.921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Quantitative</a:t>
            </a:r>
            <a:r>
              <a:rPr dirty="0" spc="-100"/>
              <a:t> </a:t>
            </a:r>
            <a:r>
              <a:rPr dirty="0" spc="-10"/>
              <a:t>Coronary</a:t>
            </a:r>
            <a:r>
              <a:rPr dirty="0" spc="-90"/>
              <a:t> </a:t>
            </a:r>
            <a:r>
              <a:rPr dirty="0" spc="-10"/>
              <a:t>Angiographic</a:t>
            </a:r>
            <a:r>
              <a:rPr dirty="0" spc="-95"/>
              <a:t> </a:t>
            </a:r>
            <a:r>
              <a:rPr dirty="0" spc="-10"/>
              <a:t>Results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23966" y="757017"/>
          <a:ext cx="8831580" cy="3741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7825"/>
                <a:gridCol w="2286000"/>
                <a:gridCol w="2042795"/>
                <a:gridCol w="1495425"/>
              </a:tblGrid>
              <a:tr h="3790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8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8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value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8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20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Pre-</a:t>
                      </a:r>
                      <a:r>
                        <a:rPr dirty="0" sz="1100" spc="-10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procedure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n=150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n=151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Reference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vessel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diameter,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2.79±0.40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2.80±0.39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0.779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Minimal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lumen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diameter,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0.84±0.35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0.87±0.36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0.544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Diameter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stenosis,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69.91±11.05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69.11±11.56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0.540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Lesion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length,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16.26±7.21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15.97±6.85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0.718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20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Post-</a:t>
                      </a:r>
                      <a:r>
                        <a:rPr dirty="0" sz="1100" spc="-10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procedure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n=150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n=151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Minimal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lumen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diameter,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In-device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2.24±0.37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2.27±0.35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0.375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2.14±0.37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2.17±0.34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0.557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Diameter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stenosis,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31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In-device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21.94±7.52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20.15±7.06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0.034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146050">
                        <a:lnSpc>
                          <a:spcPts val="1305"/>
                        </a:lnSpc>
                        <a:spcBef>
                          <a:spcPts val="44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65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05"/>
                        </a:lnSpc>
                        <a:spcBef>
                          <a:spcPts val="44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23.24±7.34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65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05"/>
                        </a:lnSpc>
                        <a:spcBef>
                          <a:spcPts val="44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21.69±6.84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65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5"/>
                        </a:lnSpc>
                        <a:spcBef>
                          <a:spcPts val="44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0.059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65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Quantitative</a:t>
            </a:r>
            <a:r>
              <a:rPr dirty="0" spc="-100"/>
              <a:t> </a:t>
            </a:r>
            <a:r>
              <a:rPr dirty="0" spc="-10"/>
              <a:t>Coronary</a:t>
            </a:r>
            <a:r>
              <a:rPr dirty="0" spc="-90"/>
              <a:t> </a:t>
            </a:r>
            <a:r>
              <a:rPr dirty="0" spc="-10"/>
              <a:t>Angiographic</a:t>
            </a:r>
            <a:r>
              <a:rPr dirty="0" spc="-95"/>
              <a:t> </a:t>
            </a:r>
            <a:r>
              <a:rPr dirty="0" spc="-10"/>
              <a:t>Results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23966" y="757017"/>
          <a:ext cx="8831580" cy="34499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2270"/>
                <a:gridCol w="2280920"/>
                <a:gridCol w="2047875"/>
                <a:gridCol w="1490979"/>
              </a:tblGrid>
              <a:tr h="389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33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33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value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33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Acute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lumen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gain,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In-device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1.39±0.41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1.40±0.39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0.803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1.30±0.40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1.30±0.40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0.988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9-month</a:t>
                      </a:r>
                      <a:r>
                        <a:rPr dirty="0" sz="1100" spc="-35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follow-</a:t>
                      </a:r>
                      <a:r>
                        <a:rPr dirty="0" sz="1100" spc="-25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up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n=125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n=130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Minimal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lumen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diameter,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In-device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1.96±0.62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1.98±0.56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0.832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1.87±0.60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1.88±0.54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0.868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Diameter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stenosis,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In-device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31.25±19.31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29.54±17.30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0.456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32.59±18.78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31.61±16.99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0.662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Quantitative</a:t>
            </a:r>
            <a:r>
              <a:rPr dirty="0" spc="-100"/>
              <a:t> </a:t>
            </a:r>
            <a:r>
              <a:rPr dirty="0" spc="-10"/>
              <a:t>Coronary</a:t>
            </a:r>
            <a:r>
              <a:rPr dirty="0" spc="-90"/>
              <a:t> </a:t>
            </a:r>
            <a:r>
              <a:rPr dirty="0" spc="-10"/>
              <a:t>Angiographic</a:t>
            </a:r>
            <a:r>
              <a:rPr dirty="0" spc="-95"/>
              <a:t> </a:t>
            </a:r>
            <a:r>
              <a:rPr dirty="0" spc="-10"/>
              <a:t>Results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19060" y="757017"/>
          <a:ext cx="8831580" cy="33731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7825"/>
                <a:gridCol w="2280920"/>
                <a:gridCol w="2057400"/>
                <a:gridCol w="1485900"/>
              </a:tblGrid>
              <a:tr h="350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value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</a:tr>
              <a:tr h="33591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Late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lumen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loss,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3591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In-device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0.26±0.42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0.29±0.40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0.579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3591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0.25±0.40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0.27±0.39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0.670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3591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Net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lumen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gain†,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3591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In-device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1.13±0.62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1.11±0.55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0.772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3591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1.04±0.59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1.02±0.54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0.720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Binary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restenosis,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33591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In-device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17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(11.3)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(13.1)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0.806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33591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17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(11.3)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(13.1)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0.806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3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Potential</a:t>
            </a:r>
            <a:r>
              <a:rPr dirty="0" spc="-75"/>
              <a:t> </a:t>
            </a:r>
            <a:r>
              <a:rPr dirty="0"/>
              <a:t>conflicts</a:t>
            </a:r>
            <a:r>
              <a:rPr dirty="0" spc="-70"/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spc="-10"/>
              <a:t>interest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51567" y="1609525"/>
            <a:ext cx="6261735" cy="868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latin typeface="Calibri"/>
                <a:cs typeface="Calibri"/>
              </a:rPr>
              <a:t>Speaker's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name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: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Lei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spc="-20" b="1">
                <a:latin typeface="Calibri"/>
                <a:cs typeface="Calibri"/>
              </a:rPr>
              <a:t>Song</a:t>
            </a:r>
            <a:endParaRPr sz="2000">
              <a:latin typeface="Calibri"/>
              <a:cs typeface="Calibri"/>
            </a:endParaRPr>
          </a:p>
          <a:p>
            <a:pPr marL="61594">
              <a:lnSpc>
                <a:spcPct val="100000"/>
              </a:lnSpc>
              <a:spcBef>
                <a:spcPts val="1835"/>
              </a:spcBef>
            </a:pPr>
            <a:r>
              <a:rPr dirty="0" sz="2000">
                <a:latin typeface="Segoe UI Emoji"/>
                <a:cs typeface="Segoe UI Emoji"/>
              </a:rPr>
              <a:t>☑</a:t>
            </a:r>
            <a:r>
              <a:rPr dirty="0" sz="2000" spc="-140">
                <a:latin typeface="Segoe UI Emoji"/>
                <a:cs typeface="Segoe UI Emoji"/>
              </a:rPr>
              <a:t> </a:t>
            </a:r>
            <a:r>
              <a:rPr dirty="0" sz="2000">
                <a:latin typeface="Calibri"/>
                <a:cs typeface="Calibri"/>
              </a:rPr>
              <a:t>I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do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not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have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any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potential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conflict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interest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declare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Clinical</a:t>
            </a:r>
            <a:r>
              <a:rPr dirty="0" spc="-60"/>
              <a:t> </a:t>
            </a:r>
            <a:r>
              <a:rPr dirty="0" spc="-10"/>
              <a:t>Outcomes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18745" y="756920"/>
          <a:ext cx="8831580" cy="3846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7825"/>
                <a:gridCol w="2281554"/>
                <a:gridCol w="2057400"/>
                <a:gridCol w="1485900"/>
              </a:tblGrid>
              <a:tr h="283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BCB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group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68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PCB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group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68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value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68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month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794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n=138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n=137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lesion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failure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>
                          <a:latin typeface="Calibri"/>
                          <a:cs typeface="Calibri"/>
                        </a:rPr>
                        <a:t>0(0)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1(0.7)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0.498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Patient-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oriented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composite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endpoint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1(0.7)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1(0.7)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1.000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All-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cause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death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302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>
                          <a:latin typeface="Calibri"/>
                          <a:cs typeface="Calibri"/>
                        </a:rPr>
                        <a:t>0(0)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302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>
                          <a:latin typeface="Calibri"/>
                          <a:cs typeface="Calibri"/>
                        </a:rPr>
                        <a:t>0(0)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429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1200" spc="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infarction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>
                          <a:latin typeface="Calibri"/>
                          <a:cs typeface="Calibri"/>
                        </a:rPr>
                        <a:t>0(0)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1(0.7)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0.498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lesion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revascularization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>
                          <a:latin typeface="Calibri"/>
                          <a:cs typeface="Calibri"/>
                        </a:rPr>
                        <a:t>0(0)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>
                          <a:latin typeface="Calibri"/>
                          <a:cs typeface="Calibri"/>
                        </a:rPr>
                        <a:t>0(0)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n=135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n=137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lesion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failure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18(13.3)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13(9.5)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0.318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Patient-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oriented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composite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endpoint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32(23.4)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(14.6)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0.064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All-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cause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death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2(1.5)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1(0.7)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1.000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1200" spc="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infarction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>
                          <a:latin typeface="Calibri"/>
                          <a:cs typeface="Calibri"/>
                        </a:rPr>
                        <a:t>0(0)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1(0.7)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1.000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lesion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revascularization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18(13.3)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11(8.1)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0.161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2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vessel</a:t>
                      </a:r>
                      <a:r>
                        <a:rPr dirty="0" sz="12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revascularization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23(17.0)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13(9.6)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0.068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7463" y="1164345"/>
            <a:ext cx="7721600" cy="2768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4965" marR="5715" indent="-342900">
              <a:lnSpc>
                <a:spcPct val="100000"/>
              </a:lnSpc>
              <a:spcBef>
                <a:spcPts val="100"/>
              </a:spcBef>
              <a:buSzPct val="102500"/>
              <a:buFont typeface="Arial"/>
              <a:buChar char="•"/>
              <a:tabLst>
                <a:tab pos="354965" algn="l"/>
                <a:tab pos="356870" algn="l"/>
              </a:tabLst>
            </a:pPr>
            <a:r>
              <a:rPr dirty="0" sz="2000">
                <a:latin typeface="Calibri"/>
                <a:cs typeface="Calibri"/>
              </a:rPr>
              <a:t>	This</a:t>
            </a:r>
            <a:r>
              <a:rPr dirty="0" sz="2000" spc="204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clinical</a:t>
            </a:r>
            <a:r>
              <a:rPr dirty="0" sz="2000" spc="2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trial</a:t>
            </a:r>
            <a:r>
              <a:rPr dirty="0" sz="2000" spc="2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reveals</a:t>
            </a:r>
            <a:r>
              <a:rPr dirty="0" sz="2000" spc="2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that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1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patients</a:t>
            </a:r>
            <a:r>
              <a:rPr dirty="0" sz="2000" spc="2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dealing</a:t>
            </a:r>
            <a:r>
              <a:rPr dirty="0" sz="2000" spc="204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20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coronary</a:t>
            </a:r>
            <a:r>
              <a:rPr dirty="0" sz="2000" spc="19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DES- </a:t>
            </a:r>
            <a:r>
              <a:rPr dirty="0" sz="2000">
                <a:latin typeface="Calibri"/>
                <a:cs typeface="Calibri"/>
              </a:rPr>
              <a:t>ISR,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use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BCB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was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noninferior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terms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angiographic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outcomes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months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compared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well-</a:t>
            </a:r>
            <a:r>
              <a:rPr dirty="0" sz="2000" spc="-10">
                <a:latin typeface="Calibri"/>
                <a:cs typeface="Calibri"/>
              </a:rPr>
              <a:t>established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PCB</a:t>
            </a:r>
            <a:endParaRPr sz="2000">
              <a:latin typeface="Calibri"/>
              <a:cs typeface="Calibri"/>
            </a:endParaRPr>
          </a:p>
          <a:p>
            <a:pPr algn="just" marL="354965" marR="5080" indent="-342900">
              <a:lnSpc>
                <a:spcPct val="100000"/>
              </a:lnSpc>
              <a:spcBef>
                <a:spcPts val="1200"/>
              </a:spcBef>
              <a:buSzPct val="102500"/>
              <a:buFont typeface="Arial"/>
              <a:buChar char="•"/>
              <a:tabLst>
                <a:tab pos="354965" algn="l"/>
                <a:tab pos="356870" algn="l"/>
              </a:tabLst>
            </a:pPr>
            <a:r>
              <a:rPr dirty="0" sz="2000">
                <a:latin typeface="Calibri"/>
                <a:cs typeface="Calibri"/>
              </a:rPr>
              <a:t>	A</a:t>
            </a:r>
            <a:r>
              <a:rPr dirty="0" sz="2000" spc="3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higher</a:t>
            </a:r>
            <a:r>
              <a:rPr dirty="0" sz="2000" spc="3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number</a:t>
            </a:r>
            <a:r>
              <a:rPr dirty="0" sz="2000" spc="3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3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revascularization</a:t>
            </a:r>
            <a:r>
              <a:rPr dirty="0" sz="2000" spc="40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events</a:t>
            </a:r>
            <a:r>
              <a:rPr dirty="0" sz="2000" spc="3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were</a:t>
            </a:r>
            <a:r>
              <a:rPr dirty="0" sz="2000" spc="3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seen</a:t>
            </a:r>
            <a:r>
              <a:rPr dirty="0" sz="2000" spc="3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3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37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BCB </a:t>
            </a:r>
            <a:r>
              <a:rPr dirty="0" sz="2000">
                <a:latin typeface="Calibri"/>
                <a:cs typeface="Calibri"/>
              </a:rPr>
              <a:t>group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1-year</a:t>
            </a:r>
            <a:endParaRPr sz="2000">
              <a:latin typeface="Calibri"/>
              <a:cs typeface="Calibri"/>
            </a:endParaRPr>
          </a:p>
          <a:p>
            <a:pPr algn="just" marL="354965" marR="5080" indent="-342900">
              <a:lnSpc>
                <a:spcPct val="100000"/>
              </a:lnSpc>
              <a:spcBef>
                <a:spcPts val="1200"/>
              </a:spcBef>
              <a:buSzPct val="102500"/>
              <a:buFont typeface="Arial"/>
              <a:buChar char="•"/>
              <a:tabLst>
                <a:tab pos="354965" algn="l"/>
                <a:tab pos="356870" algn="l"/>
              </a:tabLst>
            </a:pPr>
            <a:r>
              <a:rPr dirty="0" sz="2000">
                <a:latin typeface="Calibri"/>
                <a:cs typeface="Calibri"/>
              </a:rPr>
              <a:t>	Due</a:t>
            </a:r>
            <a:r>
              <a:rPr dirty="0" sz="2000" spc="2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229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2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unique</a:t>
            </a:r>
            <a:r>
              <a:rPr dirty="0" sz="2000" spc="229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pharmacokinetic</a:t>
            </a:r>
            <a:r>
              <a:rPr dirty="0" sz="2000" spc="2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profile</a:t>
            </a:r>
            <a:r>
              <a:rPr dirty="0" sz="2000" spc="2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229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-</a:t>
            </a:r>
            <a:r>
              <a:rPr dirty="0" sz="2000">
                <a:latin typeface="Calibri"/>
                <a:cs typeface="Calibri"/>
              </a:rPr>
              <a:t>limus</a:t>
            </a:r>
            <a:r>
              <a:rPr dirty="0" sz="2000" spc="2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analogues,</a:t>
            </a:r>
            <a:r>
              <a:rPr dirty="0" sz="2000" spc="23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long </a:t>
            </a:r>
            <a:r>
              <a:rPr dirty="0" sz="2000">
                <a:latin typeface="Calibri"/>
                <a:cs typeface="Calibri"/>
              </a:rPr>
              <a:t>term</a:t>
            </a:r>
            <a:r>
              <a:rPr dirty="0" sz="2000" spc="43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follow-</a:t>
            </a:r>
            <a:r>
              <a:rPr dirty="0" sz="2000">
                <a:latin typeface="Calibri"/>
                <a:cs typeface="Calibri"/>
              </a:rPr>
              <a:t>up</a:t>
            </a:r>
            <a:r>
              <a:rPr dirty="0" sz="2000" spc="4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4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needed</a:t>
            </a:r>
            <a:r>
              <a:rPr dirty="0" sz="2000" spc="434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4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establish</a:t>
            </a:r>
            <a:r>
              <a:rPr dirty="0" sz="2000" spc="4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4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clinical</a:t>
            </a:r>
            <a:r>
              <a:rPr dirty="0" sz="2000" spc="4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efficacy</a:t>
            </a:r>
            <a:r>
              <a:rPr dirty="0" sz="2000" spc="434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4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these technologies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Why</a:t>
            </a:r>
            <a:r>
              <a:rPr dirty="0" spc="-25"/>
              <a:t> </a:t>
            </a:r>
            <a:r>
              <a:rPr dirty="0"/>
              <a:t>is</a:t>
            </a:r>
            <a:r>
              <a:rPr dirty="0" spc="-25"/>
              <a:t> </a:t>
            </a:r>
            <a:r>
              <a:rPr dirty="0"/>
              <a:t>this</a:t>
            </a:r>
            <a:r>
              <a:rPr dirty="0" spc="-25"/>
              <a:t> </a:t>
            </a:r>
            <a:r>
              <a:rPr dirty="0" spc="-10"/>
              <a:t>important?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26739" y="1681797"/>
            <a:ext cx="2211705" cy="254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110" i="1">
                <a:solidFill>
                  <a:srgbClr val="A72024"/>
                </a:solidFill>
                <a:latin typeface="Fira Sans Extra Condensed"/>
                <a:cs typeface="Fira Sans Extra Condensed"/>
              </a:rPr>
              <a:t>Simultaneous</a:t>
            </a:r>
            <a:r>
              <a:rPr dirty="0" sz="1500" spc="120" i="1">
                <a:solidFill>
                  <a:srgbClr val="A72024"/>
                </a:solidFill>
                <a:latin typeface="Fira Sans Extra Condensed"/>
                <a:cs typeface="Fira Sans Extra Condensed"/>
              </a:rPr>
              <a:t> </a:t>
            </a:r>
            <a:r>
              <a:rPr dirty="0" sz="1500" spc="90" i="1">
                <a:solidFill>
                  <a:srgbClr val="A72024"/>
                </a:solidFill>
                <a:latin typeface="Fira Sans Extra Condensed"/>
                <a:cs typeface="Fira Sans Extra Condensed"/>
              </a:rPr>
              <a:t>Publication</a:t>
            </a:r>
            <a:endParaRPr sz="1500">
              <a:latin typeface="Fira Sans Extra Condensed"/>
              <a:cs typeface="Fira Sans Extra Condensed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350520">
              <a:lnSpc>
                <a:spcPct val="100000"/>
              </a:lnSpc>
              <a:spcBef>
                <a:spcPts val="100"/>
              </a:spcBef>
            </a:pPr>
            <a:r>
              <a:rPr dirty="0"/>
              <a:t>Biolimus-Coated</a:t>
            </a:r>
            <a:r>
              <a:rPr dirty="0" spc="180"/>
              <a:t> </a:t>
            </a:r>
            <a:r>
              <a:rPr dirty="0"/>
              <a:t>versus</a:t>
            </a:r>
            <a:r>
              <a:rPr dirty="0" spc="180"/>
              <a:t> </a:t>
            </a:r>
            <a:r>
              <a:rPr dirty="0" spc="-10"/>
              <a:t>Paclitaxel- </a:t>
            </a:r>
            <a:r>
              <a:rPr dirty="0"/>
              <a:t>Coated</a:t>
            </a:r>
            <a:r>
              <a:rPr dirty="0" spc="-10"/>
              <a:t> </a:t>
            </a:r>
            <a:r>
              <a:rPr dirty="0"/>
              <a:t>Balloons</a:t>
            </a:r>
            <a:r>
              <a:rPr dirty="0" spc="-10"/>
              <a:t> </a:t>
            </a:r>
            <a:r>
              <a:rPr dirty="0"/>
              <a:t>for</a:t>
            </a:r>
            <a:r>
              <a:rPr dirty="0" spc="-5"/>
              <a:t> </a:t>
            </a:r>
            <a:r>
              <a:rPr dirty="0"/>
              <a:t>Coronary</a:t>
            </a:r>
            <a:r>
              <a:rPr dirty="0" spc="-10"/>
              <a:t> </a:t>
            </a:r>
            <a:r>
              <a:rPr dirty="0" spc="60"/>
              <a:t>In-</a:t>
            </a:r>
            <a:r>
              <a:rPr dirty="0" spc="65"/>
              <a:t>stent </a:t>
            </a:r>
            <a:r>
              <a:rPr dirty="0"/>
              <a:t>Restenosis</a:t>
            </a:r>
            <a:r>
              <a:rPr dirty="0" spc="20"/>
              <a:t> </a:t>
            </a:r>
            <a:r>
              <a:rPr dirty="0"/>
              <a:t>(BIO</a:t>
            </a:r>
            <a:r>
              <a:rPr dirty="0" spc="20"/>
              <a:t> </a:t>
            </a:r>
            <a:r>
              <a:rPr dirty="0"/>
              <a:t>ASCEND</a:t>
            </a:r>
            <a:r>
              <a:rPr dirty="0" spc="20"/>
              <a:t> </a:t>
            </a:r>
            <a:r>
              <a:rPr dirty="0"/>
              <a:t>ISR):</a:t>
            </a:r>
            <a:r>
              <a:rPr dirty="0" spc="20"/>
              <a:t> </a:t>
            </a:r>
            <a:r>
              <a:rPr dirty="0" spc="-50"/>
              <a:t>A </a:t>
            </a:r>
            <a:r>
              <a:rPr dirty="0"/>
              <a:t>Randomised,</a:t>
            </a:r>
            <a:r>
              <a:rPr dirty="0" spc="175"/>
              <a:t> </a:t>
            </a:r>
            <a:r>
              <a:rPr dirty="0" spc="55"/>
              <a:t>Non-</a:t>
            </a:r>
            <a:r>
              <a:rPr dirty="0"/>
              <a:t>Inferiority</a:t>
            </a:r>
            <a:r>
              <a:rPr dirty="0" spc="175"/>
              <a:t> </a:t>
            </a:r>
            <a:r>
              <a:rPr dirty="0" spc="-10"/>
              <a:t>Trial</a:t>
            </a:r>
          </a:p>
          <a:p>
            <a:pPr marL="12700" marR="5080">
              <a:lnSpc>
                <a:spcPct val="100000"/>
              </a:lnSpc>
              <a:spcBef>
                <a:spcPts val="2250"/>
              </a:spcBef>
            </a:pPr>
            <a:r>
              <a:rPr dirty="0" sz="1500">
                <a:solidFill>
                  <a:srgbClr val="404040"/>
                </a:solidFill>
              </a:rPr>
              <a:t>Yundai</a:t>
            </a:r>
            <a:r>
              <a:rPr dirty="0" sz="1500" spc="6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Chen;</a:t>
            </a:r>
            <a:r>
              <a:rPr dirty="0" sz="1500" spc="6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Lei</a:t>
            </a:r>
            <a:r>
              <a:rPr dirty="0" sz="1500" spc="6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Gao;</a:t>
            </a:r>
            <a:r>
              <a:rPr dirty="0" sz="1500" spc="6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Qin</a:t>
            </a:r>
            <a:r>
              <a:rPr dirty="0" sz="1500" spc="6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Qin;</a:t>
            </a:r>
            <a:r>
              <a:rPr dirty="0" sz="1500" spc="6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Jun</a:t>
            </a:r>
            <a:r>
              <a:rPr dirty="0" sz="1500" spc="6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Zhang;</a:t>
            </a:r>
            <a:r>
              <a:rPr dirty="0" sz="1500" spc="6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Shaobin</a:t>
            </a:r>
            <a:r>
              <a:rPr dirty="0" sz="1500" spc="6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Jia;</a:t>
            </a:r>
            <a:r>
              <a:rPr dirty="0" sz="1500" spc="60">
                <a:solidFill>
                  <a:srgbClr val="404040"/>
                </a:solidFill>
              </a:rPr>
              <a:t> </a:t>
            </a:r>
            <a:r>
              <a:rPr dirty="0" sz="1500" spc="-10">
                <a:solidFill>
                  <a:srgbClr val="404040"/>
                </a:solidFill>
              </a:rPr>
              <a:t>Mingxing </a:t>
            </a:r>
            <a:r>
              <a:rPr dirty="0" sz="1500">
                <a:solidFill>
                  <a:srgbClr val="404040"/>
                </a:solidFill>
              </a:rPr>
              <a:t>Wu;</a:t>
            </a:r>
            <a:r>
              <a:rPr dirty="0" sz="1500" spc="4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Yong</a:t>
            </a:r>
            <a:r>
              <a:rPr dirty="0" sz="1500" spc="5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He;</a:t>
            </a:r>
            <a:r>
              <a:rPr dirty="0" sz="1500" spc="5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Guosheng</a:t>
            </a:r>
            <a:r>
              <a:rPr dirty="0" sz="1500" spc="4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Fu;</a:t>
            </a:r>
            <a:r>
              <a:rPr dirty="0" sz="1500" spc="5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Jinghua</a:t>
            </a:r>
            <a:r>
              <a:rPr dirty="0" sz="1500" spc="5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Liu;</a:t>
            </a:r>
            <a:r>
              <a:rPr dirty="0" sz="1500" spc="5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Hui</a:t>
            </a:r>
            <a:r>
              <a:rPr dirty="0" sz="1500" spc="4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Chen;</a:t>
            </a:r>
            <a:r>
              <a:rPr dirty="0" sz="1500" spc="5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Qian</a:t>
            </a:r>
            <a:r>
              <a:rPr dirty="0" sz="1500" spc="50">
                <a:solidFill>
                  <a:srgbClr val="404040"/>
                </a:solidFill>
              </a:rPr>
              <a:t> </a:t>
            </a:r>
            <a:r>
              <a:rPr dirty="0" sz="1500" spc="-10">
                <a:solidFill>
                  <a:srgbClr val="404040"/>
                </a:solidFill>
              </a:rPr>
              <a:t>Tong; </a:t>
            </a:r>
            <a:r>
              <a:rPr dirty="0" sz="1500">
                <a:solidFill>
                  <a:srgbClr val="404040"/>
                </a:solidFill>
              </a:rPr>
              <a:t>Zaixin</a:t>
            </a:r>
            <a:r>
              <a:rPr dirty="0" sz="1500" spc="5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Yu;</a:t>
            </a:r>
            <a:r>
              <a:rPr dirty="0" sz="1500" spc="5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Jian</a:t>
            </a:r>
            <a:r>
              <a:rPr dirty="0" sz="1500" spc="5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An;</a:t>
            </a:r>
            <a:r>
              <a:rPr dirty="0" sz="1500" spc="5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Chunguang</a:t>
            </a:r>
            <a:r>
              <a:rPr dirty="0" sz="1500" spc="5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Qiu;</a:t>
            </a:r>
            <a:r>
              <a:rPr dirty="0" sz="1500" spc="5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Biao</a:t>
            </a:r>
            <a:r>
              <a:rPr dirty="0" sz="1500" spc="5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Xu;</a:t>
            </a:r>
            <a:r>
              <a:rPr dirty="0" sz="1500" spc="5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Yu</a:t>
            </a:r>
            <a:r>
              <a:rPr dirty="0" sz="1500" spc="55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Cao;</a:t>
            </a:r>
            <a:r>
              <a:rPr dirty="0" sz="1500" spc="480">
                <a:solidFill>
                  <a:srgbClr val="404040"/>
                </a:solidFill>
              </a:rPr>
              <a:t> </a:t>
            </a:r>
            <a:r>
              <a:rPr dirty="0" sz="1500" spc="-10">
                <a:solidFill>
                  <a:srgbClr val="404040"/>
                </a:solidFill>
              </a:rPr>
              <a:t>Changqian </a:t>
            </a:r>
            <a:r>
              <a:rPr dirty="0" sz="1500">
                <a:solidFill>
                  <a:srgbClr val="404040"/>
                </a:solidFill>
              </a:rPr>
              <a:t>Wang;</a:t>
            </a:r>
            <a:r>
              <a:rPr dirty="0" sz="1500" spc="30">
                <a:solidFill>
                  <a:srgbClr val="404040"/>
                </a:solidFill>
              </a:rPr>
              <a:t> </a:t>
            </a:r>
            <a:r>
              <a:rPr dirty="0" sz="1500">
                <a:solidFill>
                  <a:srgbClr val="404040"/>
                </a:solidFill>
              </a:rPr>
              <a:t>Genshan</a:t>
            </a:r>
            <a:r>
              <a:rPr dirty="0" sz="1500" spc="30">
                <a:solidFill>
                  <a:srgbClr val="404040"/>
                </a:solidFill>
              </a:rPr>
              <a:t> </a:t>
            </a:r>
            <a:r>
              <a:rPr dirty="0" sz="1500" spc="-25">
                <a:solidFill>
                  <a:srgbClr val="404040"/>
                </a:solidFill>
              </a:rPr>
              <a:t>Ma</a:t>
            </a:r>
            <a:endParaRPr sz="1500"/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50200" y="241300"/>
            <a:ext cx="979433" cy="979433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4048657" y="4834106"/>
            <a:ext cx="9861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64500" y="4787900"/>
            <a:ext cx="851882" cy="30777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70800" y="4787900"/>
            <a:ext cx="307776" cy="307776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77800" y="4737100"/>
            <a:ext cx="803115" cy="383024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424707" y="718674"/>
            <a:ext cx="8571230" cy="369951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97815" indent="-285115">
              <a:lnSpc>
                <a:spcPct val="100000"/>
              </a:lnSpc>
              <a:spcBef>
                <a:spcPts val="700"/>
              </a:spcBef>
              <a:buSzPct val="102083"/>
              <a:buFont typeface="Arial"/>
              <a:buChar char="–"/>
              <a:tabLst>
                <a:tab pos="297815" algn="l"/>
              </a:tabLst>
            </a:pPr>
            <a:r>
              <a:rPr dirty="0" sz="2400" spc="-20">
                <a:solidFill>
                  <a:srgbClr val="3C3C3B"/>
                </a:solidFill>
                <a:latin typeface="Calibri"/>
                <a:cs typeface="Calibri"/>
              </a:rPr>
              <a:t>Why?</a:t>
            </a:r>
            <a:endParaRPr sz="2400">
              <a:latin typeface="Calibri"/>
              <a:cs typeface="Calibri"/>
            </a:endParaRPr>
          </a:p>
          <a:p>
            <a:pPr lvl="1" marL="474345" indent="-185420">
              <a:lnSpc>
                <a:spcPct val="100000"/>
              </a:lnSpc>
              <a:spcBef>
                <a:spcPts val="425"/>
              </a:spcBef>
              <a:buFont typeface="Wingdings"/>
              <a:buChar char=""/>
              <a:tabLst>
                <a:tab pos="474345" algn="l"/>
              </a:tabLst>
            </a:pP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The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safety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and</a:t>
            </a:r>
            <a:r>
              <a:rPr dirty="0" sz="1600" spc="-4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efficacy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of</a:t>
            </a:r>
            <a:r>
              <a:rPr dirty="0" sz="1600" spc="-4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BCB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for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coronary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artery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disease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is</a:t>
            </a:r>
            <a:r>
              <a:rPr dirty="0" sz="1600" spc="-4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uncertain.</a:t>
            </a:r>
            <a:endParaRPr sz="1600">
              <a:latin typeface="Calibri"/>
              <a:cs typeface="Calibri"/>
            </a:endParaRPr>
          </a:p>
          <a:p>
            <a:pPr marL="297815" indent="-285115">
              <a:lnSpc>
                <a:spcPct val="100000"/>
              </a:lnSpc>
              <a:spcBef>
                <a:spcPts val="475"/>
              </a:spcBef>
              <a:buSzPct val="102083"/>
              <a:buFont typeface="Arial"/>
              <a:buChar char="–"/>
              <a:tabLst>
                <a:tab pos="297815" algn="l"/>
              </a:tabLst>
            </a:pPr>
            <a:r>
              <a:rPr dirty="0" sz="2400" spc="-10">
                <a:solidFill>
                  <a:srgbClr val="3C3C3B"/>
                </a:solidFill>
                <a:latin typeface="Calibri"/>
                <a:cs typeface="Calibri"/>
              </a:rPr>
              <a:t>What?</a:t>
            </a:r>
            <a:endParaRPr sz="2400">
              <a:latin typeface="Calibri"/>
              <a:cs typeface="Calibri"/>
            </a:endParaRPr>
          </a:p>
          <a:p>
            <a:pPr lvl="1" marL="473709" indent="-184785">
              <a:lnSpc>
                <a:spcPct val="100000"/>
              </a:lnSpc>
              <a:spcBef>
                <a:spcPts val="425"/>
              </a:spcBef>
              <a:buFont typeface="Wingdings"/>
              <a:buChar char=""/>
              <a:tabLst>
                <a:tab pos="473709" algn="l"/>
              </a:tabLst>
            </a:pPr>
            <a:r>
              <a:rPr dirty="0" sz="1600" spc="-75">
                <a:solidFill>
                  <a:srgbClr val="3C3C3B"/>
                </a:solidFill>
                <a:latin typeface="Calibri"/>
                <a:cs typeface="Calibri"/>
              </a:rPr>
              <a:t>To</a:t>
            </a:r>
            <a:r>
              <a:rPr dirty="0" sz="1600" spc="-2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evaluate</a:t>
            </a:r>
            <a:r>
              <a:rPr dirty="0" sz="1600" spc="-5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the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safety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and</a:t>
            </a:r>
            <a:r>
              <a:rPr dirty="0" sz="1600" spc="-4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efficacy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of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BCB</a:t>
            </a:r>
            <a:r>
              <a:rPr dirty="0" sz="1600" spc="-4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for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the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treatment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of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coronary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3C3C3B"/>
                </a:solidFill>
                <a:latin typeface="Calibri"/>
                <a:cs typeface="Calibri"/>
              </a:rPr>
              <a:t>DES-</a:t>
            </a:r>
            <a:r>
              <a:rPr dirty="0" sz="1600" spc="-20">
                <a:solidFill>
                  <a:srgbClr val="3C3C3B"/>
                </a:solidFill>
                <a:latin typeface="Calibri"/>
                <a:cs typeface="Calibri"/>
              </a:rPr>
              <a:t>ISR.</a:t>
            </a:r>
            <a:endParaRPr sz="1600">
              <a:latin typeface="Calibri"/>
              <a:cs typeface="Calibri"/>
            </a:endParaRPr>
          </a:p>
          <a:p>
            <a:pPr marL="297815" indent="-285115">
              <a:lnSpc>
                <a:spcPct val="100000"/>
              </a:lnSpc>
              <a:spcBef>
                <a:spcPts val="475"/>
              </a:spcBef>
              <a:buSzPct val="102083"/>
              <a:buFont typeface="Arial"/>
              <a:buChar char="–"/>
              <a:tabLst>
                <a:tab pos="297815" algn="l"/>
              </a:tabLst>
            </a:pPr>
            <a:r>
              <a:rPr dirty="0" sz="2400" spc="-20">
                <a:solidFill>
                  <a:srgbClr val="3C3C3B"/>
                </a:solidFill>
                <a:latin typeface="Calibri"/>
                <a:cs typeface="Calibri"/>
              </a:rPr>
              <a:t>How?</a:t>
            </a:r>
            <a:endParaRPr sz="2400">
              <a:latin typeface="Calibri"/>
              <a:cs typeface="Calibri"/>
            </a:endParaRPr>
          </a:p>
          <a:p>
            <a:pPr lvl="1" marL="474345" indent="-185420">
              <a:lnSpc>
                <a:spcPct val="100000"/>
              </a:lnSpc>
              <a:spcBef>
                <a:spcPts val="425"/>
              </a:spcBef>
              <a:buFont typeface="Wingdings"/>
              <a:buChar char=""/>
              <a:tabLst>
                <a:tab pos="474345" algn="l"/>
              </a:tabLst>
            </a:pP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Multicentre,</a:t>
            </a:r>
            <a:r>
              <a:rPr dirty="0" sz="1600" spc="-2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single-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blinded</a:t>
            </a:r>
            <a:r>
              <a:rPr dirty="0" sz="1600" spc="-2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non-inferiority</a:t>
            </a:r>
            <a:r>
              <a:rPr dirty="0" sz="1600" spc="-1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randomised</a:t>
            </a:r>
            <a:r>
              <a:rPr dirty="0" sz="1600" spc="-2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(1:1)</a:t>
            </a:r>
            <a:r>
              <a:rPr dirty="0" sz="1600" spc="-2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trial.</a:t>
            </a:r>
            <a:endParaRPr sz="1600">
              <a:latin typeface="Calibri"/>
              <a:cs typeface="Calibri"/>
            </a:endParaRPr>
          </a:p>
          <a:p>
            <a:pPr marL="297815" indent="-285115">
              <a:lnSpc>
                <a:spcPct val="100000"/>
              </a:lnSpc>
              <a:spcBef>
                <a:spcPts val="475"/>
              </a:spcBef>
              <a:buSzPct val="102083"/>
              <a:buFont typeface="Arial"/>
              <a:buChar char="–"/>
              <a:tabLst>
                <a:tab pos="297815" algn="l"/>
              </a:tabLst>
            </a:pPr>
            <a:r>
              <a:rPr dirty="0" sz="2400">
                <a:solidFill>
                  <a:srgbClr val="3C3C3B"/>
                </a:solidFill>
                <a:latin typeface="Calibri"/>
                <a:cs typeface="Calibri"/>
              </a:rPr>
              <a:t>What</a:t>
            </a:r>
            <a:r>
              <a:rPr dirty="0" sz="2400" spc="-6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3C3C3B"/>
                </a:solidFill>
                <a:latin typeface="Calibri"/>
                <a:cs typeface="Calibri"/>
              </a:rPr>
              <a:t>are</a:t>
            </a:r>
            <a:r>
              <a:rPr dirty="0" sz="2400" spc="-5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3C3C3B"/>
                </a:solidFill>
                <a:latin typeface="Calibri"/>
                <a:cs typeface="Calibri"/>
              </a:rPr>
              <a:t>the</a:t>
            </a:r>
            <a:r>
              <a:rPr dirty="0" sz="2400" spc="-5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C3C3B"/>
                </a:solidFill>
                <a:latin typeface="Calibri"/>
                <a:cs typeface="Calibri"/>
              </a:rPr>
              <a:t>results?</a:t>
            </a:r>
            <a:endParaRPr sz="2400">
              <a:latin typeface="Calibri"/>
              <a:cs typeface="Calibri"/>
            </a:endParaRPr>
          </a:p>
          <a:p>
            <a:pPr lvl="1" marL="474345" indent="-185420">
              <a:lnSpc>
                <a:spcPct val="100000"/>
              </a:lnSpc>
              <a:spcBef>
                <a:spcPts val="425"/>
              </a:spcBef>
              <a:buFont typeface="Wingdings"/>
              <a:buChar char=""/>
              <a:tabLst>
                <a:tab pos="474345" algn="l"/>
              </a:tabLst>
            </a:pP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BCB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shows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non-inferiority</a:t>
            </a:r>
            <a:r>
              <a:rPr dirty="0" sz="1600" spc="-2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in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9-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month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LLL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and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neointimal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area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in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comparison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with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3C3C3B"/>
                </a:solidFill>
                <a:latin typeface="Calibri"/>
                <a:cs typeface="Calibri"/>
              </a:rPr>
              <a:t>PCB.</a:t>
            </a:r>
            <a:endParaRPr sz="1600">
              <a:latin typeface="Calibri"/>
              <a:cs typeface="Calibri"/>
            </a:endParaRPr>
          </a:p>
          <a:p>
            <a:pPr marL="297815" indent="-285115">
              <a:lnSpc>
                <a:spcPct val="100000"/>
              </a:lnSpc>
              <a:spcBef>
                <a:spcPts val="475"/>
              </a:spcBef>
              <a:buSzPct val="102083"/>
              <a:buFont typeface="Arial"/>
              <a:buChar char="–"/>
              <a:tabLst>
                <a:tab pos="297815" algn="l"/>
              </a:tabLst>
            </a:pPr>
            <a:r>
              <a:rPr dirty="0" sz="2400">
                <a:solidFill>
                  <a:srgbClr val="3C3C3B"/>
                </a:solidFill>
                <a:latin typeface="Calibri"/>
                <a:cs typeface="Calibri"/>
              </a:rPr>
              <a:t>Why</a:t>
            </a:r>
            <a:r>
              <a:rPr dirty="0" sz="2400" spc="-4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3C3C3B"/>
                </a:solidFill>
                <a:latin typeface="Calibri"/>
                <a:cs typeface="Calibri"/>
              </a:rPr>
              <a:t>is</a:t>
            </a:r>
            <a:r>
              <a:rPr dirty="0" sz="2400" spc="-4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3C3C3B"/>
                </a:solidFill>
                <a:latin typeface="Calibri"/>
                <a:cs typeface="Calibri"/>
              </a:rPr>
              <a:t>this</a:t>
            </a:r>
            <a:r>
              <a:rPr dirty="0" sz="2400" spc="-4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C3C3B"/>
                </a:solidFill>
                <a:latin typeface="Calibri"/>
                <a:cs typeface="Calibri"/>
              </a:rPr>
              <a:t>important?</a:t>
            </a:r>
            <a:endParaRPr sz="2400">
              <a:latin typeface="Calibri"/>
              <a:cs typeface="Calibri"/>
            </a:endParaRPr>
          </a:p>
          <a:p>
            <a:pPr lvl="1" marL="474345" indent="-185420">
              <a:lnSpc>
                <a:spcPct val="100000"/>
              </a:lnSpc>
              <a:spcBef>
                <a:spcPts val="425"/>
              </a:spcBef>
              <a:buFont typeface="Wingdings"/>
              <a:buChar char=""/>
              <a:tabLst>
                <a:tab pos="474345" algn="l"/>
              </a:tabLst>
            </a:pP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These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results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suggest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the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potential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of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BCB</a:t>
            </a:r>
            <a:r>
              <a:rPr dirty="0" sz="1600" spc="-30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to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improve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clinical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outcomes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in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coronary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3C3C3B"/>
                </a:solidFill>
                <a:latin typeface="Calibri"/>
                <a:cs typeface="Calibri"/>
              </a:rPr>
              <a:t>ISR</a:t>
            </a:r>
            <a:r>
              <a:rPr dirty="0" sz="1600" spc="-35">
                <a:solidFill>
                  <a:srgbClr val="3C3C3B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3C3C3B"/>
                </a:solidFill>
                <a:latin typeface="Calibri"/>
                <a:cs typeface="Calibri"/>
              </a:rPr>
              <a:t>treatment.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dirty="0" spc="-50"/>
              <a:t> </a:t>
            </a:r>
            <a:r>
              <a:rPr dirty="0"/>
              <a:t>essentials</a:t>
            </a:r>
            <a:r>
              <a:rPr dirty="0" spc="-45"/>
              <a:t> </a:t>
            </a:r>
            <a:r>
              <a:rPr dirty="0"/>
              <a:t>to</a:t>
            </a:r>
            <a:r>
              <a:rPr dirty="0" spc="-45"/>
              <a:t> </a:t>
            </a:r>
            <a:r>
              <a:rPr dirty="0" spc="-10"/>
              <a:t>remember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89411" y="2767835"/>
            <a:ext cx="216662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 b="0">
                <a:latin typeface="Calibri Light"/>
                <a:cs typeface="Calibri Light"/>
              </a:rPr>
              <a:t>PCRonline.com</a:t>
            </a:r>
            <a:endParaRPr sz="2800">
              <a:latin typeface="Calibri Light"/>
              <a:cs typeface="Calibri Ligh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35400" y="1955800"/>
            <a:ext cx="1468706" cy="6171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25414" y="952672"/>
            <a:ext cx="8493125" cy="3317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4965" marR="5715" indent="-342900">
              <a:lnSpc>
                <a:spcPct val="100000"/>
              </a:lnSpc>
              <a:spcBef>
                <a:spcPts val="100"/>
              </a:spcBef>
              <a:buSzPct val="102500"/>
              <a:buFont typeface="Arial"/>
              <a:buChar char="•"/>
              <a:tabLst>
                <a:tab pos="354965" algn="l"/>
                <a:tab pos="356870" algn="l"/>
              </a:tabLst>
            </a:pPr>
            <a:r>
              <a:rPr dirty="0" sz="2000">
                <a:latin typeface="Calibri"/>
                <a:cs typeface="Calibri"/>
              </a:rPr>
              <a:t>	</a:t>
            </a:r>
            <a:r>
              <a:rPr dirty="0" sz="2000" spc="-20">
                <a:latin typeface="Calibri"/>
                <a:cs typeface="Calibri"/>
              </a:rPr>
              <a:t>In-</a:t>
            </a:r>
            <a:r>
              <a:rPr dirty="0" sz="2000">
                <a:latin typeface="Calibri"/>
                <a:cs typeface="Calibri"/>
              </a:rPr>
              <a:t>stent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restenosis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(ISR),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particularly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use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drug-</a:t>
            </a:r>
            <a:r>
              <a:rPr dirty="0" sz="2000">
                <a:latin typeface="Calibri"/>
                <a:cs typeface="Calibri"/>
              </a:rPr>
              <a:t>eluting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stents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(DES), </a:t>
            </a:r>
            <a:r>
              <a:rPr dirty="0" sz="2000">
                <a:latin typeface="Calibri"/>
                <a:cs typeface="Calibri"/>
              </a:rPr>
              <a:t>poses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significant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clinical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challenge.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algn="just" marL="354965" marR="5080" indent="-342900">
              <a:lnSpc>
                <a:spcPct val="100000"/>
              </a:lnSpc>
              <a:buSzPct val="102500"/>
              <a:buFont typeface="Arial"/>
              <a:buChar char="•"/>
              <a:tabLst>
                <a:tab pos="354965" algn="l"/>
                <a:tab pos="356870" algn="l"/>
              </a:tabLst>
            </a:pPr>
            <a:r>
              <a:rPr dirty="0" sz="2000">
                <a:latin typeface="Calibri"/>
                <a:cs typeface="Calibri"/>
              </a:rPr>
              <a:t>	Biolimus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A9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(BA9,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Biosensor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International),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sirolimus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derivative,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has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tenfold </a:t>
            </a:r>
            <a:r>
              <a:rPr dirty="0" sz="2000">
                <a:latin typeface="Calibri"/>
                <a:cs typeface="Calibri"/>
              </a:rPr>
              <a:t>lipophilicity</a:t>
            </a:r>
            <a:r>
              <a:rPr dirty="0" sz="2000" spc="3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3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comparison</a:t>
            </a:r>
            <a:r>
              <a:rPr dirty="0" sz="2000" spc="40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3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sirolimus</a:t>
            </a:r>
            <a:r>
              <a:rPr dirty="0" sz="2000" spc="40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3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other</a:t>
            </a:r>
            <a:r>
              <a:rPr dirty="0" sz="2000" spc="3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limus</a:t>
            </a:r>
            <a:r>
              <a:rPr dirty="0" sz="2000" spc="3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compounds,</a:t>
            </a:r>
            <a:r>
              <a:rPr dirty="0" sz="2000" spc="3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while retaining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its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rapamycin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inhibition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properties.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algn="just" marL="354965" marR="5715" indent="-342900">
              <a:lnSpc>
                <a:spcPct val="100000"/>
              </a:lnSpc>
              <a:buSzPct val="102500"/>
              <a:buFont typeface="Arial"/>
              <a:buChar char="•"/>
              <a:tabLst>
                <a:tab pos="354965" algn="l"/>
                <a:tab pos="356870" algn="l"/>
              </a:tabLst>
            </a:pPr>
            <a:r>
              <a:rPr dirty="0" sz="2000">
                <a:latin typeface="Calibri"/>
                <a:cs typeface="Calibri"/>
              </a:rPr>
              <a:t>	The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study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was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conducted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investigate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novel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biolimus-</a:t>
            </a:r>
            <a:r>
              <a:rPr dirty="0" sz="2000">
                <a:latin typeface="Calibri"/>
                <a:cs typeface="Calibri"/>
              </a:rPr>
              <a:t>coated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balloon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(BCB)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2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254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treatment</a:t>
            </a:r>
            <a:r>
              <a:rPr dirty="0" sz="2000" spc="2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2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coronary</a:t>
            </a:r>
            <a:r>
              <a:rPr dirty="0" sz="2000" spc="24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DES-</a:t>
            </a:r>
            <a:r>
              <a:rPr dirty="0" sz="2000">
                <a:latin typeface="Calibri"/>
                <a:cs typeface="Calibri"/>
              </a:rPr>
              <a:t>ISR</a:t>
            </a:r>
            <a:r>
              <a:rPr dirty="0" sz="2000" spc="2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compared</a:t>
            </a:r>
            <a:r>
              <a:rPr dirty="0" sz="2000" spc="2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254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254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best</a:t>
            </a:r>
            <a:r>
              <a:rPr dirty="0" sz="2000" spc="2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investigated </a:t>
            </a:r>
            <a:r>
              <a:rPr dirty="0" sz="2000" spc="-25">
                <a:latin typeface="Calibri"/>
                <a:cs typeface="Calibri"/>
              </a:rPr>
              <a:t>paclitaxel-</a:t>
            </a:r>
            <a:r>
              <a:rPr dirty="0" sz="2000">
                <a:latin typeface="Calibri"/>
                <a:cs typeface="Calibri"/>
              </a:rPr>
              <a:t>coated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balloon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(PCB).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Why</a:t>
            </a:r>
            <a:r>
              <a:rPr dirty="0" spc="-30"/>
              <a:t> </a:t>
            </a:r>
            <a:r>
              <a:rPr dirty="0"/>
              <a:t>this</a:t>
            </a:r>
            <a:r>
              <a:rPr dirty="0" spc="-30"/>
              <a:t> </a:t>
            </a:r>
            <a:r>
              <a:rPr dirty="0" spc="-10"/>
              <a:t>study?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64500" y="4787900"/>
            <a:ext cx="851882" cy="307776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70800" y="4787900"/>
            <a:ext cx="307776" cy="30777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77800" y="4737100"/>
            <a:ext cx="803115" cy="383024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27938" y="854238"/>
            <a:ext cx="8341995" cy="35610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06400" indent="-342900">
              <a:lnSpc>
                <a:spcPct val="100000"/>
              </a:lnSpc>
              <a:spcBef>
                <a:spcPts val="100"/>
              </a:spcBef>
              <a:buSzPct val="102500"/>
              <a:buFont typeface="Arial"/>
              <a:buChar char="•"/>
              <a:tabLst>
                <a:tab pos="406400" algn="l"/>
              </a:tabLst>
            </a:pPr>
            <a:r>
              <a:rPr dirty="0" sz="2000" spc="-45" b="1">
                <a:latin typeface="Calibri"/>
                <a:cs typeface="Calibri"/>
              </a:rPr>
              <a:t>Test</a:t>
            </a:r>
            <a:r>
              <a:rPr dirty="0" sz="2000" spc="-7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device</a:t>
            </a:r>
            <a:r>
              <a:rPr dirty="0" sz="2000">
                <a:latin typeface="Calibri"/>
                <a:cs typeface="Calibri"/>
              </a:rPr>
              <a:t>: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Biolimus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A9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Coated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Balloon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(BioAscend</a:t>
            </a:r>
            <a:r>
              <a:rPr dirty="0" baseline="25641" sz="1950" spc="-15">
                <a:latin typeface="Calibri"/>
                <a:cs typeface="Calibri"/>
              </a:rPr>
              <a:t>TM</a:t>
            </a:r>
            <a:r>
              <a:rPr dirty="0" sz="2000" spc="-10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406400" indent="-342900">
              <a:lnSpc>
                <a:spcPct val="100000"/>
              </a:lnSpc>
              <a:buSzPct val="102500"/>
              <a:buFont typeface="Arial"/>
              <a:buChar char="•"/>
              <a:tabLst>
                <a:tab pos="406400" algn="l"/>
              </a:tabLst>
            </a:pPr>
            <a:r>
              <a:rPr dirty="0" sz="2000" b="1">
                <a:latin typeface="Calibri"/>
                <a:cs typeface="Calibri"/>
              </a:rPr>
              <a:t>Drug</a:t>
            </a:r>
            <a:r>
              <a:rPr dirty="0" sz="2000">
                <a:latin typeface="Calibri"/>
                <a:cs typeface="Calibri"/>
              </a:rPr>
              <a:t>: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BA9,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proven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higher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(10X)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lipophilicity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limus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drug</a:t>
            </a:r>
            <a:endParaRPr sz="2000">
              <a:latin typeface="Calibri"/>
              <a:cs typeface="Calibri"/>
            </a:endParaRPr>
          </a:p>
          <a:p>
            <a:pPr marL="406400" marR="30480" indent="-342900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406400" algn="l"/>
              </a:tabLst>
            </a:pPr>
            <a:r>
              <a:rPr dirty="0" sz="2000" b="1">
                <a:latin typeface="Calibri"/>
                <a:cs typeface="Calibri"/>
              </a:rPr>
              <a:t>Coating</a:t>
            </a:r>
            <a:r>
              <a:rPr dirty="0" sz="2000">
                <a:latin typeface="SimSun"/>
                <a:cs typeface="SimSun"/>
              </a:rPr>
              <a:t>：</a:t>
            </a:r>
            <a:r>
              <a:rPr dirty="0" sz="2000">
                <a:latin typeface="Calibri"/>
                <a:cs typeface="Calibri"/>
              </a:rPr>
              <a:t>Newly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improved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drug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formulation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Coating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technology.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It </a:t>
            </a:r>
            <a:r>
              <a:rPr dirty="0" sz="2000" spc="-10">
                <a:latin typeface="Calibri"/>
                <a:cs typeface="Calibri"/>
              </a:rPr>
              <a:t>minimized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drug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loss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enhanced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rapid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absorption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by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tissue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during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delivery</a:t>
            </a:r>
            <a:endParaRPr sz="2000">
              <a:latin typeface="Calibri"/>
              <a:cs typeface="Calibri"/>
            </a:endParaRPr>
          </a:p>
          <a:p>
            <a:pPr marL="406400" indent="-342900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406400" algn="l"/>
              </a:tabLst>
            </a:pPr>
            <a:r>
              <a:rPr dirty="0" sz="2000" spc="-10" b="1">
                <a:latin typeface="Calibri"/>
                <a:cs typeface="Calibri"/>
              </a:rPr>
              <a:t>Excipient</a:t>
            </a:r>
            <a:r>
              <a:rPr dirty="0" sz="2000" spc="-10">
                <a:latin typeface="Calibri"/>
                <a:cs typeface="Calibri"/>
              </a:rPr>
              <a:t>: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Polyethylene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oxide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(PEO)</a:t>
            </a:r>
            <a:endParaRPr sz="2000">
              <a:latin typeface="Calibri"/>
              <a:cs typeface="Calibri"/>
            </a:endParaRPr>
          </a:p>
          <a:p>
            <a:pPr marL="406400" indent="-342900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406400" algn="l"/>
              </a:tabLst>
            </a:pPr>
            <a:r>
              <a:rPr dirty="0" sz="2000" b="1">
                <a:latin typeface="Calibri"/>
                <a:cs typeface="Calibri"/>
              </a:rPr>
              <a:t>Dose</a:t>
            </a:r>
            <a:r>
              <a:rPr dirty="0" sz="2000">
                <a:latin typeface="Calibri"/>
                <a:cs typeface="Calibri"/>
              </a:rPr>
              <a:t>: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Microcrystalline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BA9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@3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µg/mm²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0"/>
              </a:spcBef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406400" marR="3648710" indent="-343535">
              <a:lnSpc>
                <a:spcPct val="120000"/>
              </a:lnSpc>
              <a:buSzPct val="102500"/>
              <a:buFont typeface="Arial"/>
              <a:buChar char="•"/>
              <a:tabLst>
                <a:tab pos="407670" algn="l"/>
              </a:tabLst>
            </a:pPr>
            <a:r>
              <a:rPr dirty="0" sz="2000" b="1">
                <a:latin typeface="Calibri"/>
                <a:cs typeface="Calibri"/>
              </a:rPr>
              <a:t>Published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Clinical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result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in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Small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Vessels</a:t>
            </a:r>
            <a:r>
              <a:rPr dirty="0" sz="2000" spc="-10">
                <a:latin typeface="Calibri"/>
                <a:cs typeface="Calibri"/>
              </a:rPr>
              <a:t>: 	BIO-</a:t>
            </a:r>
            <a:r>
              <a:rPr dirty="0" sz="2000">
                <a:latin typeface="Calibri"/>
                <a:cs typeface="Calibri"/>
              </a:rPr>
              <a:t>RISE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CHINA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study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 spc="-10" b="0">
                <a:latin typeface="Calibri"/>
                <a:cs typeface="Calibri"/>
              </a:rPr>
              <a:t>Description</a:t>
            </a:r>
            <a:r>
              <a:rPr dirty="0" spc="-5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of</a:t>
            </a:r>
            <a:r>
              <a:rPr dirty="0" spc="-5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Biolimus</a:t>
            </a:r>
            <a:r>
              <a:rPr dirty="0" spc="-5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A9</a:t>
            </a:r>
            <a:r>
              <a:rPr dirty="0" spc="-4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Coated</a:t>
            </a:r>
            <a:r>
              <a:rPr dirty="0" spc="-5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Balloon:</a:t>
            </a:r>
            <a:r>
              <a:rPr dirty="0" spc="-4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BioAscend</a:t>
            </a:r>
            <a:r>
              <a:rPr dirty="0" baseline="25252" sz="2475" spc="-15" b="0">
                <a:latin typeface="Calibri"/>
                <a:cs typeface="Calibri"/>
              </a:rPr>
              <a:t>TM</a:t>
            </a:r>
            <a:endParaRPr baseline="25252" sz="2475">
              <a:latin typeface="Calibri"/>
              <a:cs typeface="Calibri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727700" y="2908300"/>
            <a:ext cx="3048000" cy="1576705"/>
          </a:xfrm>
          <a:prstGeom prst="rect">
            <a:avLst/>
          </a:prstGeom>
        </p:spPr>
      </p:pic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BIO</a:t>
            </a:r>
            <a:r>
              <a:rPr dirty="0" spc="-45"/>
              <a:t> </a:t>
            </a:r>
            <a:r>
              <a:rPr dirty="0"/>
              <a:t>ASCEND</a:t>
            </a:r>
            <a:r>
              <a:rPr dirty="0" spc="-40"/>
              <a:t> </a:t>
            </a:r>
            <a:r>
              <a:rPr dirty="0"/>
              <a:t>ISR:</a:t>
            </a:r>
            <a:r>
              <a:rPr dirty="0" spc="-35"/>
              <a:t> </a:t>
            </a:r>
            <a:r>
              <a:rPr dirty="0"/>
              <a:t>Study</a:t>
            </a:r>
            <a:r>
              <a:rPr dirty="0" spc="-35"/>
              <a:t> </a:t>
            </a:r>
            <a:r>
              <a:rPr dirty="0"/>
              <a:t>sites</a:t>
            </a:r>
            <a:r>
              <a:rPr dirty="0" spc="-35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 spc="-10"/>
              <a:t>investigators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08763" y="699443"/>
          <a:ext cx="8950325" cy="4002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59120"/>
                <a:gridCol w="3202304"/>
              </a:tblGrid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Sites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Investigators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Department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Cardiology,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First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Medical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Center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Chinese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PLA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General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Hospital,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Beijing,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China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Yundai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Chen,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Lian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Chen,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Zhijun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Sun,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Yu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Wang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Senior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Department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Cardiology,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Sixth</a:t>
                      </a:r>
                      <a:r>
                        <a:rPr dirty="0" sz="9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Medical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Center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Chinese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PLA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General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Hospital,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Beijing,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China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Lei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Gao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Beijing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AnZhen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Hospital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Capital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Medical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University,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Beijing,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China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Liu</a:t>
                      </a:r>
                      <a:r>
                        <a:rPr dirty="0" sz="9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Jinghua,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Peng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Hongyu,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Li</a:t>
                      </a:r>
                      <a:r>
                        <a:rPr dirty="0" sz="9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Wenzheng,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Wu</a:t>
                      </a:r>
                      <a:r>
                        <a:rPr dirty="0" sz="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Zheng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Beijing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Friendship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Capital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Medical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University,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Beijing,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Chen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Hui,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Li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Dongbao,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Wang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Dongxing,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Ding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Xiaosong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first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Jilin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Changchun,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Tong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Qian,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Gao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Xiaodong,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Liu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Quan,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Zhao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Xuezhong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Tianjin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Chest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Tianjin,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Qin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Qin,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Yang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Ning,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Yang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Jingyu,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Li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Yang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Cangzhou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Central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Cangzhou,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Zhang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Jun,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Niu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Heping,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Fu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Jinguo,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Wan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yanfang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First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affiliated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Zhengzhou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university,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Zhengzhou,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Qiu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Chunguang,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Wang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Xi,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Wang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Xule,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Lu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Wenjie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Ninth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People's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Affiliated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Shanghai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Jiaotong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School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Medicine,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Shanghai,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Wang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Changqian,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Zhang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Junfeng,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Fan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Yuqi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Sir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Run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Run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Shaw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Zhejiang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School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Medicine</a:t>
                      </a:r>
                      <a:r>
                        <a:rPr dirty="0" sz="900">
                          <a:latin typeface="MS Gothic"/>
                          <a:cs typeface="MS Gothic"/>
                        </a:rPr>
                        <a:t>，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Hangzhou,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Fu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guosheng,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Qiu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Fuyu,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Zhu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Jun,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Kong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Xugang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Zhongda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Southeast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Nanjing,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Magenshan,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Wei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Qin,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Chen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Lijuan,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Tong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Jiayi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Nanjing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Drum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Tower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Affiliated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Nanjing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Medical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School,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Nanjing,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Xu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Biao,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Wang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Kun,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Wang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Yi,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Song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Jie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Xiangya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Central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University,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Changsha,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Yu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zaixin,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Xie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Wei,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Long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Tianyi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Third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Xiangya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Central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Changsha,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Cao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Yu,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Huang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Wei,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Sheng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Zhe,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Zhou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Li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Xiangtan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Central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Xiangtan,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Wu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mingxing,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Wang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Lei,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Huang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Haobo,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Hu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Hailong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Shanxi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Provincial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Cardiovascular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Hospital,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Taiyuan,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Jian,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Dong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Jin,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Wang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Zhongchao,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Zhang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Zhulin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Ningxia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Medical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University,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Yinchuan,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Jia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Shaobin,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Zhang</a:t>
                      </a:r>
                      <a:r>
                        <a:rPr dirty="0" sz="9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Guoshan, Wei Ning, Chen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Dapeng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China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Sichuan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University,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Chengdu,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China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Yong,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He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Sen,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Yang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Xuemei,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Huang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Baotao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dirty="0" spc="-40"/>
              <a:t> </a:t>
            </a:r>
            <a:r>
              <a:rPr dirty="0"/>
              <a:t>was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study</a:t>
            </a:r>
            <a:r>
              <a:rPr dirty="0" spc="-35"/>
              <a:t> </a:t>
            </a:r>
            <a:r>
              <a:rPr dirty="0" spc="-10"/>
              <a:t>executed?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54685" y="811148"/>
            <a:ext cx="7534275" cy="3684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102500"/>
              <a:buFont typeface="Arial"/>
              <a:buChar char="•"/>
              <a:tabLst>
                <a:tab pos="354965" algn="l"/>
                <a:tab pos="1850389" algn="l"/>
                <a:tab pos="3291840" algn="l"/>
                <a:tab pos="4556125" algn="l"/>
                <a:tab pos="5313680" algn="l"/>
                <a:tab pos="7042784" algn="l"/>
              </a:tabLst>
            </a:pPr>
            <a:r>
              <a:rPr dirty="0" sz="2000" spc="-10">
                <a:latin typeface="Calibri"/>
                <a:cs typeface="Calibri"/>
              </a:rPr>
              <a:t>Multicentre,</a:t>
            </a:r>
            <a:r>
              <a:rPr dirty="0" sz="2000">
                <a:latin typeface="Calibri"/>
                <a:cs typeface="Calibri"/>
              </a:rPr>
              <a:t>	</a:t>
            </a:r>
            <a:r>
              <a:rPr dirty="0" sz="2000" spc="-10">
                <a:latin typeface="Calibri"/>
                <a:cs typeface="Calibri"/>
              </a:rPr>
              <a:t>randomised</a:t>
            </a:r>
            <a:r>
              <a:rPr dirty="0" sz="2000">
                <a:latin typeface="Calibri"/>
                <a:cs typeface="Calibri"/>
              </a:rPr>
              <a:t>	</a:t>
            </a:r>
            <a:r>
              <a:rPr dirty="0" sz="2000" spc="-10">
                <a:latin typeface="Calibri"/>
                <a:cs typeface="Calibri"/>
              </a:rPr>
              <a:t>controlled</a:t>
            </a:r>
            <a:r>
              <a:rPr dirty="0" sz="2000">
                <a:latin typeface="Calibri"/>
                <a:cs typeface="Calibri"/>
              </a:rPr>
              <a:t>	</a:t>
            </a:r>
            <a:r>
              <a:rPr dirty="0" sz="2000" spc="-10">
                <a:latin typeface="Calibri"/>
                <a:cs typeface="Calibri"/>
              </a:rPr>
              <a:t>(1:1),</a:t>
            </a:r>
            <a:r>
              <a:rPr dirty="0" sz="2000">
                <a:latin typeface="Calibri"/>
                <a:cs typeface="Calibri"/>
              </a:rPr>
              <a:t>	</a:t>
            </a:r>
            <a:r>
              <a:rPr dirty="0" sz="2000" spc="-10">
                <a:latin typeface="Calibri"/>
                <a:cs typeface="Calibri"/>
              </a:rPr>
              <a:t>single-blinded,</a:t>
            </a:r>
            <a:r>
              <a:rPr dirty="0" sz="2000">
                <a:latin typeface="Calibri"/>
                <a:cs typeface="Calibri"/>
              </a:rPr>
              <a:t>	</a:t>
            </a:r>
            <a:r>
              <a:rPr dirty="0" sz="2000" spc="-20">
                <a:latin typeface="Calibri"/>
                <a:cs typeface="Calibri"/>
              </a:rPr>
              <a:t>non- </a:t>
            </a:r>
            <a:r>
              <a:rPr dirty="0" sz="2000" spc="-10">
                <a:latin typeface="Calibri"/>
                <a:cs typeface="Calibri"/>
              </a:rPr>
              <a:t>inferiority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study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conducted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17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hospitals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China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SzPct val="102500"/>
              <a:buFont typeface="Arial"/>
              <a:buChar char="•"/>
              <a:tabLst>
                <a:tab pos="355600" algn="l"/>
              </a:tabLst>
            </a:pPr>
            <a:r>
              <a:rPr dirty="0" sz="2000" b="1">
                <a:latin typeface="Calibri"/>
                <a:cs typeface="Calibri"/>
              </a:rPr>
              <a:t>The</a:t>
            </a:r>
            <a:r>
              <a:rPr dirty="0" sz="2000" spc="7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primary</a:t>
            </a:r>
            <a:r>
              <a:rPr dirty="0" sz="2000" spc="8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endpoint:</a:t>
            </a:r>
            <a:r>
              <a:rPr dirty="0" sz="2000" spc="65" b="1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in-</a:t>
            </a:r>
            <a:r>
              <a:rPr dirty="0" sz="2000">
                <a:latin typeface="Calibri"/>
                <a:cs typeface="Calibri"/>
              </a:rPr>
              <a:t>segment</a:t>
            </a:r>
            <a:r>
              <a:rPr dirty="0" sz="2000" spc="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late</a:t>
            </a:r>
            <a:r>
              <a:rPr dirty="0" sz="2000" spc="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lumen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loss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(LLL)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months</a:t>
            </a:r>
            <a:endParaRPr sz="20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</a:pPr>
            <a:r>
              <a:rPr dirty="0" sz="2000">
                <a:latin typeface="Calibri"/>
                <a:cs typeface="Calibri"/>
              </a:rPr>
              <a:t>after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procedure</a:t>
            </a:r>
            <a:endParaRPr sz="2000">
              <a:latin typeface="Calibri"/>
              <a:cs typeface="Calibri"/>
            </a:endParaRPr>
          </a:p>
          <a:p>
            <a:pPr marL="354965" marR="6350" indent="-342900">
              <a:lnSpc>
                <a:spcPct val="100000"/>
              </a:lnSpc>
              <a:buSzPct val="102500"/>
              <a:buFont typeface="Arial"/>
              <a:buChar char="•"/>
              <a:tabLst>
                <a:tab pos="354965" algn="l"/>
              </a:tabLst>
            </a:pPr>
            <a:r>
              <a:rPr dirty="0" sz="2000" b="1">
                <a:latin typeface="Calibri"/>
                <a:cs typeface="Calibri"/>
              </a:rPr>
              <a:t>The</a:t>
            </a:r>
            <a:r>
              <a:rPr dirty="0" sz="2000" spc="3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major</a:t>
            </a:r>
            <a:r>
              <a:rPr dirty="0" sz="2000" spc="4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secondary</a:t>
            </a:r>
            <a:r>
              <a:rPr dirty="0" sz="2000" spc="5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endpoint:</a:t>
            </a:r>
            <a:r>
              <a:rPr dirty="0" sz="2000" spc="30" b="1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neointima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area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months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(for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the </a:t>
            </a:r>
            <a:r>
              <a:rPr dirty="0" sz="2000">
                <a:latin typeface="Calibri"/>
                <a:cs typeface="Calibri"/>
              </a:rPr>
              <a:t>OCT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subgroup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only)</a:t>
            </a:r>
            <a:endParaRPr sz="200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buSzPct val="102500"/>
              <a:buFont typeface="Arial"/>
              <a:buChar char="•"/>
              <a:tabLst>
                <a:tab pos="354965" algn="l"/>
              </a:tabLst>
            </a:pPr>
            <a:r>
              <a:rPr dirty="0" sz="2000" spc="-10">
                <a:latin typeface="Calibri"/>
                <a:cs typeface="Calibri"/>
              </a:rPr>
              <a:t>Powered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non-inferiority against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SeQuent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SimSun"/>
                <a:cs typeface="SimSun"/>
              </a:rPr>
              <a:t>Please</a:t>
            </a:r>
            <a:r>
              <a:rPr dirty="0" sz="2000" spc="-50">
                <a:latin typeface="SimSun"/>
                <a:cs typeface="SimSun"/>
              </a:rPr>
              <a:t> </a:t>
            </a:r>
            <a:r>
              <a:rPr dirty="0" sz="2000">
                <a:latin typeface="SimSun"/>
                <a:cs typeface="SimSun"/>
              </a:rPr>
              <a:t>NEO</a:t>
            </a:r>
            <a:r>
              <a:rPr dirty="0" sz="2000" spc="-50">
                <a:latin typeface="SimSun"/>
                <a:cs typeface="SimSun"/>
              </a:rPr>
              <a:t> </a:t>
            </a:r>
            <a:r>
              <a:rPr dirty="0" sz="2000">
                <a:latin typeface="SimSun"/>
                <a:cs typeface="SimSun"/>
              </a:rPr>
              <a:t>[B.</a:t>
            </a:r>
            <a:r>
              <a:rPr dirty="0" sz="2000" spc="-50">
                <a:latin typeface="SimSun"/>
                <a:cs typeface="SimSun"/>
              </a:rPr>
              <a:t> </a:t>
            </a:r>
            <a:r>
              <a:rPr dirty="0" sz="2000" spc="-20">
                <a:latin typeface="SimSun"/>
                <a:cs typeface="SimSun"/>
              </a:rPr>
              <a:t>Braun </a:t>
            </a:r>
            <a:r>
              <a:rPr dirty="0" sz="2000">
                <a:latin typeface="SimSun"/>
                <a:cs typeface="SimSun"/>
              </a:rPr>
              <a:t>Melsungen AG])</a:t>
            </a:r>
            <a:r>
              <a:rPr dirty="0" sz="2000" spc="-550">
                <a:latin typeface="SimSun"/>
                <a:cs typeface="SimSun"/>
              </a:rPr>
              <a:t> </a:t>
            </a:r>
            <a:r>
              <a:rPr dirty="0" sz="2000" spc="-25">
                <a:latin typeface="Calibri"/>
                <a:cs typeface="Calibri"/>
              </a:rPr>
              <a:t>DCB</a:t>
            </a:r>
            <a:endParaRPr sz="2000">
              <a:latin typeface="Calibri"/>
              <a:cs typeface="Calibri"/>
            </a:endParaRPr>
          </a:p>
          <a:p>
            <a:pPr lvl="1" marL="702310" indent="-286385">
              <a:lnSpc>
                <a:spcPct val="100000"/>
              </a:lnSpc>
              <a:spcBef>
                <a:spcPts val="625"/>
              </a:spcBef>
              <a:buSzPct val="103571"/>
              <a:buFont typeface="Wingdings"/>
              <a:buChar char=""/>
              <a:tabLst>
                <a:tab pos="702310" algn="l"/>
                <a:tab pos="2327910" algn="l"/>
                <a:tab pos="3839210" algn="l"/>
              </a:tabLst>
            </a:pPr>
            <a:r>
              <a:rPr dirty="0" sz="1400">
                <a:latin typeface="Calibri"/>
                <a:cs typeface="Calibri"/>
              </a:rPr>
              <a:t>Assuming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SimSun"/>
                <a:cs typeface="SimSun"/>
              </a:rPr>
              <a:t>LLL</a:t>
            </a:r>
            <a:r>
              <a:rPr dirty="0" sz="1400" spc="-20">
                <a:latin typeface="SimSun"/>
                <a:cs typeface="SimSun"/>
              </a:rPr>
              <a:t> </a:t>
            </a:r>
            <a:r>
              <a:rPr dirty="0" sz="1400">
                <a:latin typeface="SimSun"/>
                <a:cs typeface="SimSun"/>
              </a:rPr>
              <a:t>at</a:t>
            </a:r>
            <a:r>
              <a:rPr dirty="0" sz="1400" spc="-20">
                <a:latin typeface="SimSun"/>
                <a:cs typeface="SimSun"/>
              </a:rPr>
              <a:t> </a:t>
            </a:r>
            <a:r>
              <a:rPr dirty="0" sz="1400" spc="-50">
                <a:latin typeface="SimSun"/>
                <a:cs typeface="SimSun"/>
              </a:rPr>
              <a:t>9</a:t>
            </a:r>
            <a:r>
              <a:rPr dirty="0" sz="1400">
                <a:latin typeface="SimSun"/>
                <a:cs typeface="SimSun"/>
              </a:rPr>
              <a:t>	months</a:t>
            </a:r>
            <a:r>
              <a:rPr dirty="0" sz="1400" spc="-10">
                <a:latin typeface="SimSun"/>
                <a:cs typeface="SimSun"/>
              </a:rPr>
              <a:t> </a:t>
            </a:r>
            <a:r>
              <a:rPr dirty="0" sz="1400">
                <a:latin typeface="SimSun"/>
                <a:cs typeface="SimSun"/>
              </a:rPr>
              <a:t>of </a:t>
            </a:r>
            <a:r>
              <a:rPr dirty="0" sz="1400" spc="-20">
                <a:latin typeface="SimSun"/>
                <a:cs typeface="SimSun"/>
              </a:rPr>
              <a:t>0.46</a:t>
            </a:r>
            <a:r>
              <a:rPr dirty="0" sz="1400">
                <a:latin typeface="SimSun"/>
                <a:cs typeface="SimSun"/>
              </a:rPr>
              <a:t>	mm</a:t>
            </a:r>
            <a:r>
              <a:rPr dirty="0" sz="1400" spc="-10">
                <a:latin typeface="SimSun"/>
                <a:cs typeface="SimSun"/>
              </a:rPr>
              <a:t> </a:t>
            </a:r>
            <a:r>
              <a:rPr dirty="0" sz="1400">
                <a:latin typeface="SimSun"/>
                <a:cs typeface="SimSun"/>
              </a:rPr>
              <a:t>in both </a:t>
            </a:r>
            <a:r>
              <a:rPr dirty="0" sz="1400" spc="-10">
                <a:latin typeface="SimSun"/>
                <a:cs typeface="SimSun"/>
              </a:rPr>
              <a:t>groups</a:t>
            </a:r>
            <a:endParaRPr sz="1400">
              <a:latin typeface="SimSun"/>
              <a:cs typeface="SimSun"/>
            </a:endParaRPr>
          </a:p>
          <a:p>
            <a:pPr lvl="1" marL="702310" indent="-286385">
              <a:lnSpc>
                <a:spcPct val="100000"/>
              </a:lnSpc>
              <a:buSzPct val="103571"/>
              <a:buFont typeface="Wingdings"/>
              <a:buChar char=""/>
              <a:tabLst>
                <a:tab pos="702310" algn="l"/>
                <a:tab pos="3661410" algn="l"/>
              </a:tabLst>
            </a:pPr>
            <a:r>
              <a:rPr dirty="0" sz="1400" spc="-10">
                <a:latin typeface="Calibri"/>
                <a:cs typeface="Calibri"/>
              </a:rPr>
              <a:t>N</a:t>
            </a:r>
            <a:r>
              <a:rPr dirty="0" sz="1400" spc="-10">
                <a:latin typeface="SimSun"/>
                <a:cs typeface="SimSun"/>
              </a:rPr>
              <a:t>on-</a:t>
            </a:r>
            <a:r>
              <a:rPr dirty="0" sz="1400">
                <a:latin typeface="SimSun"/>
                <a:cs typeface="SimSun"/>
              </a:rPr>
              <a:t>inferiority</a:t>
            </a:r>
            <a:r>
              <a:rPr dirty="0" sz="1400" spc="10">
                <a:latin typeface="SimSun"/>
                <a:cs typeface="SimSun"/>
              </a:rPr>
              <a:t> </a:t>
            </a:r>
            <a:r>
              <a:rPr dirty="0" sz="1400">
                <a:latin typeface="SimSun"/>
                <a:cs typeface="SimSun"/>
              </a:rPr>
              <a:t>margin</a:t>
            </a:r>
            <a:r>
              <a:rPr dirty="0" sz="1400" spc="10">
                <a:latin typeface="SimSun"/>
                <a:cs typeface="SimSun"/>
              </a:rPr>
              <a:t> </a:t>
            </a:r>
            <a:r>
              <a:rPr dirty="0" sz="1400">
                <a:latin typeface="SimSun"/>
                <a:cs typeface="SimSun"/>
              </a:rPr>
              <a:t>of</a:t>
            </a:r>
            <a:r>
              <a:rPr dirty="0" sz="1400" spc="15">
                <a:latin typeface="SimSun"/>
                <a:cs typeface="SimSun"/>
              </a:rPr>
              <a:t> </a:t>
            </a:r>
            <a:r>
              <a:rPr dirty="0" sz="1400" spc="-10">
                <a:latin typeface="SimSun"/>
                <a:cs typeface="SimSun"/>
              </a:rPr>
              <a:t>0.195</a:t>
            </a:r>
            <a:r>
              <a:rPr dirty="0" sz="1400">
                <a:latin typeface="SimSun"/>
                <a:cs typeface="SimSun"/>
              </a:rPr>
              <a:t>	</a:t>
            </a:r>
            <a:r>
              <a:rPr dirty="0" sz="1400" spc="-25">
                <a:latin typeface="SimSun"/>
                <a:cs typeface="SimSun"/>
              </a:rPr>
              <a:t>mm</a:t>
            </a:r>
            <a:endParaRPr sz="1400">
              <a:latin typeface="SimSun"/>
              <a:cs typeface="SimSun"/>
            </a:endParaRPr>
          </a:p>
          <a:p>
            <a:pPr lvl="1" marL="702310" indent="-286385">
              <a:lnSpc>
                <a:spcPct val="100000"/>
              </a:lnSpc>
              <a:buSzPct val="103571"/>
              <a:buFont typeface="Wingdings"/>
              <a:buChar char=""/>
              <a:tabLst>
                <a:tab pos="702310" algn="l"/>
              </a:tabLst>
            </a:pPr>
            <a:r>
              <a:rPr dirty="0" sz="1400">
                <a:latin typeface="Calibri"/>
                <a:cs typeface="Calibri"/>
              </a:rPr>
              <a:t>1:1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randomization</a:t>
            </a:r>
            <a:endParaRPr sz="1400">
              <a:latin typeface="Calibri"/>
              <a:cs typeface="Calibri"/>
            </a:endParaRPr>
          </a:p>
          <a:p>
            <a:pPr lvl="1" marL="702310" indent="-286385">
              <a:lnSpc>
                <a:spcPts val="1605"/>
              </a:lnSpc>
              <a:buSzPct val="103571"/>
              <a:buFont typeface="Wingdings"/>
              <a:buChar char=""/>
              <a:tabLst>
                <a:tab pos="702310" algn="l"/>
              </a:tabLst>
            </a:pP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Sample</a:t>
            </a:r>
            <a:r>
              <a:rPr dirty="0" sz="1400" spc="-5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size</a:t>
            </a:r>
            <a:r>
              <a:rPr dirty="0" sz="14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spc="-25" b="1">
                <a:solidFill>
                  <a:srgbClr val="C00000"/>
                </a:solidFill>
                <a:latin typeface="Calibri"/>
                <a:cs typeface="Calibri"/>
              </a:rPr>
              <a:t>280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ts val="2325"/>
              </a:lnSpc>
              <a:buSzPct val="102500"/>
              <a:buFont typeface="Arial"/>
              <a:buChar char="•"/>
              <a:tabLst>
                <a:tab pos="355600" algn="l"/>
              </a:tabLst>
            </a:pPr>
            <a:r>
              <a:rPr dirty="0" sz="2000">
                <a:latin typeface="Calibri"/>
                <a:cs typeface="Calibri"/>
              </a:rPr>
              <a:t>Sponsor: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Shandong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JW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Medical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Systems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Ltd,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China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dirty="0" spc="-40"/>
              <a:t> </a:t>
            </a:r>
            <a:r>
              <a:rPr dirty="0"/>
              <a:t>was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study</a:t>
            </a:r>
            <a:r>
              <a:rPr dirty="0" spc="-35"/>
              <a:t> </a:t>
            </a:r>
            <a:r>
              <a:rPr dirty="0" spc="-10"/>
              <a:t>executed?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41073" y="1085344"/>
            <a:ext cx="8063865" cy="2850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3695" marR="5715" indent="-340995">
              <a:lnSpc>
                <a:spcPct val="100000"/>
              </a:lnSpc>
              <a:spcBef>
                <a:spcPts val="100"/>
              </a:spcBef>
              <a:buSzPct val="102083"/>
              <a:buFont typeface="Arial"/>
              <a:buChar char="•"/>
              <a:tabLst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The</a:t>
            </a:r>
            <a:r>
              <a:rPr dirty="0" sz="2400" spc="5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key</a:t>
            </a:r>
            <a:r>
              <a:rPr dirty="0" sz="2400" spc="5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inclusion</a:t>
            </a:r>
            <a:r>
              <a:rPr dirty="0" sz="2400" spc="3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criteria</a:t>
            </a:r>
            <a:r>
              <a:rPr dirty="0" sz="2400" spc="45" b="1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were</a:t>
            </a:r>
            <a:r>
              <a:rPr dirty="0" sz="2400" spc="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patients</a:t>
            </a:r>
            <a:r>
              <a:rPr dirty="0" sz="2400" spc="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5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DES-</a:t>
            </a:r>
            <a:r>
              <a:rPr dirty="0" sz="2400">
                <a:latin typeface="Calibri"/>
                <a:cs typeface="Calibri"/>
              </a:rPr>
              <a:t>ISR</a:t>
            </a:r>
            <a:r>
              <a:rPr dirty="0" sz="2400" spc="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Mehran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type</a:t>
            </a:r>
            <a:r>
              <a:rPr dirty="0" sz="2400" spc="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I,</a:t>
            </a:r>
            <a:r>
              <a:rPr dirty="0" sz="2400" spc="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II,</a:t>
            </a:r>
            <a:r>
              <a:rPr dirty="0" sz="2400" spc="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III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stable</a:t>
            </a:r>
            <a:r>
              <a:rPr dirty="0" sz="2400" spc="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angina,</a:t>
            </a:r>
            <a:r>
              <a:rPr dirty="0" sz="2400" spc="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acute</a:t>
            </a:r>
            <a:r>
              <a:rPr dirty="0" sz="2400" spc="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coronary</a:t>
            </a:r>
            <a:r>
              <a:rPr dirty="0" sz="2400" spc="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syndrome,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or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asymptomatic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myocardial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ischemia.</a:t>
            </a:r>
            <a:endParaRPr sz="2400">
              <a:latin typeface="Calibri"/>
              <a:cs typeface="Calibri"/>
            </a:endParaRPr>
          </a:p>
          <a:p>
            <a:pPr algn="just" marL="353695" marR="5080" indent="-340995">
              <a:lnSpc>
                <a:spcPct val="100000"/>
              </a:lnSpc>
              <a:spcBef>
                <a:spcPts val="2080"/>
              </a:spcBef>
              <a:buSzPct val="102083"/>
              <a:buFont typeface="Arial"/>
              <a:buChar char="•"/>
              <a:tabLst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The</a:t>
            </a:r>
            <a:r>
              <a:rPr dirty="0" sz="2400" spc="475" b="1">
                <a:latin typeface="Calibri"/>
                <a:cs typeface="Calibri"/>
              </a:rPr>
              <a:t>  </a:t>
            </a:r>
            <a:r>
              <a:rPr dirty="0" sz="2400" b="1">
                <a:latin typeface="Calibri"/>
                <a:cs typeface="Calibri"/>
              </a:rPr>
              <a:t>key</a:t>
            </a:r>
            <a:r>
              <a:rPr dirty="0" sz="2400" spc="470" b="1">
                <a:latin typeface="Calibri"/>
                <a:cs typeface="Calibri"/>
              </a:rPr>
              <a:t>  </a:t>
            </a:r>
            <a:r>
              <a:rPr dirty="0" sz="2400" b="1">
                <a:latin typeface="Calibri"/>
                <a:cs typeface="Calibri"/>
              </a:rPr>
              <a:t>exclusion</a:t>
            </a:r>
            <a:r>
              <a:rPr dirty="0" sz="2400" spc="465" b="1">
                <a:latin typeface="Calibri"/>
                <a:cs typeface="Calibri"/>
              </a:rPr>
              <a:t>  </a:t>
            </a:r>
            <a:r>
              <a:rPr dirty="0" sz="2400" b="1">
                <a:latin typeface="Calibri"/>
                <a:cs typeface="Calibri"/>
              </a:rPr>
              <a:t>criteria</a:t>
            </a:r>
            <a:r>
              <a:rPr dirty="0" sz="2400" spc="470" b="1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included</a:t>
            </a:r>
            <a:r>
              <a:rPr dirty="0" sz="2400" spc="48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acute</a:t>
            </a:r>
            <a:r>
              <a:rPr dirty="0" sz="2400" spc="470">
                <a:latin typeface="Calibri"/>
                <a:cs typeface="Calibri"/>
              </a:rPr>
              <a:t>  </a:t>
            </a:r>
            <a:r>
              <a:rPr dirty="0" sz="2400" spc="-10">
                <a:latin typeface="Calibri"/>
                <a:cs typeface="Calibri"/>
              </a:rPr>
              <a:t>myocardial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infarction</a:t>
            </a:r>
            <a:r>
              <a:rPr dirty="0" sz="2400" spc="3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within</a:t>
            </a:r>
            <a:r>
              <a:rPr dirty="0" sz="2400" spc="3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one</a:t>
            </a:r>
            <a:r>
              <a:rPr dirty="0" sz="2400" spc="3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week</a:t>
            </a:r>
            <a:r>
              <a:rPr dirty="0" sz="2400" spc="3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prior</a:t>
            </a:r>
            <a:r>
              <a:rPr dirty="0" sz="2400" spc="3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intervention</a:t>
            </a:r>
            <a:r>
              <a:rPr dirty="0" sz="2400" spc="3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</a:t>
            </a:r>
            <a:r>
              <a:rPr dirty="0" sz="2400" spc="3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without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recovery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cardiac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enzymes,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previously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treated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ISR,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left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main </a:t>
            </a:r>
            <a:r>
              <a:rPr dirty="0" sz="2400" spc="-2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lesions,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patients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total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occlusion.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dirty="0" spc="-40"/>
              <a:t> </a:t>
            </a:r>
            <a:r>
              <a:rPr dirty="0"/>
              <a:t>was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study</a:t>
            </a:r>
            <a:r>
              <a:rPr dirty="0" spc="-35"/>
              <a:t> </a:t>
            </a:r>
            <a:r>
              <a:rPr dirty="0" spc="-10"/>
              <a:t>executed?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4800" y="838200"/>
            <a:ext cx="5751209" cy="3656360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-130"/>
              <a:t> </a:t>
            </a:r>
            <a:r>
              <a:rPr dirty="0" spc="-10"/>
              <a:t>Characteristics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25754" y="760095"/>
          <a:ext cx="8673465" cy="3871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5665"/>
                <a:gridCol w="2373630"/>
                <a:gridCol w="2620010"/>
                <a:gridCol w="1445259"/>
              </a:tblGrid>
              <a:tr h="593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328295" marR="316865" indent="4876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(Patients, n=138;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Lesions,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963294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n=152)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PCB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(Patients, n=137; Lesions,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n=153)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57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value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Age,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63.64±8.90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64.24±8.84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0.576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103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(74.6)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101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(73.7)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0.862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Body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mass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index,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kg/m</a:t>
                      </a:r>
                      <a:r>
                        <a:rPr dirty="0" baseline="27777" sz="105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baseline="27777" sz="105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25.96±3.59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25.91±3.31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0.887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Diabetes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mellitus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51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(37.0)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59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(43.1)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0.301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Insulin-treated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diabetes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(46.0)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29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(50.9)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0.614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Hypertension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86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(62.3)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98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(71.5)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0.104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Hyperlipidemia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61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(44.2)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53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(38.7)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0.353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Previous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22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(15.9)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33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(24.1)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0.091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Previous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CABG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(0)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(0)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-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Unstable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angina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65">
                          <a:latin typeface="Arial"/>
                          <a:cs typeface="Arial"/>
                        </a:rPr>
                        <a:t>111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(94.1)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108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(93.1)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0.763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Left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ventricular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EF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61.02±8.01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60.87±8.96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0.883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Multivessel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0.30±0.49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0.29±0.50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0.837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EAF0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Target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vessel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location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152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153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(100)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0.346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8D3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Lei Song</dc:creator>
  <dc:subject>Hotline: new coronary devices (DES, BRS, DCB)</dc:subject>
  <dc:title>Randomised trial of biolimus vs paclitaxel coated balloons for coronary in-stent restenosis</dc:title>
  <dcterms:created xsi:type="dcterms:W3CDTF">2024-05-16T20:24:21Z</dcterms:created>
  <dcterms:modified xsi:type="dcterms:W3CDTF">2024-05-16T20:24:21Z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2015-11-16T00:00:00Z</vt:filetime>
  </property>
  <property fmtid="{D5CDD505-2E9C-101B-9397-08002B2CF9AE}" pid="3" name="Creator">
    <vt:lpwstr>europcr2024</vt:lpwstr>
  </property>
  <property fmtid="{D5CDD505-2E9C-101B-9397-08002B2CF9AE}" pid="4" name="LastSaved">
    <vt:filetime>2024-05-16T00:00:00Z</vt:filetime>
  </property>
  <property fmtid="{D5CDD505-2E9C-101B-9397-08002B2CF9AE}" pid="5" name="Producer">
    <vt:lpwstr>Aspose.Slides for .NET 23.12; modified using iTextSharp™ 5.5.13.3 ©2000-2022 iText Group NV (AGPL-version)</vt:lpwstr>
  </property>
</Properties>
</file>