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87" r:id="rId11"/>
    <p:sldId id="271" r:id="rId12"/>
    <p:sldId id="272" r:id="rId13"/>
    <p:sldId id="273" r:id="rId14"/>
    <p:sldId id="274" r:id="rId15"/>
    <p:sldId id="282" r:id="rId16"/>
    <p:sldId id="276" r:id="rId17"/>
    <p:sldId id="284" r:id="rId18"/>
    <p:sldId id="278" r:id="rId19"/>
    <p:sldId id="279" r:id="rId20"/>
    <p:sldId id="280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5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86957" autoAdjust="0"/>
  </p:normalViewPr>
  <p:slideViewPr>
    <p:cSldViewPr>
      <p:cViewPr varScale="1">
        <p:scale>
          <a:sx n="105" d="100"/>
          <a:sy n="105" d="100"/>
        </p:scale>
        <p:origin x="86" y="12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320521040453701E-2"/>
          <c:y val="4.0216550657385899E-2"/>
          <c:w val="0.93192509588005901"/>
          <c:h val="0.51009177217116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DataSummary!$B$23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DataSummary!$C$22:$L$22</c:f>
              <c:strCache>
                <c:ptCount val="10"/>
                <c:pt idx="0">
                  <c:v>Acute Thrombus</c:v>
                </c:pt>
                <c:pt idx="1">
                  <c:v>Organizing Thrombus</c:v>
                </c:pt>
                <c:pt idx="2">
                  <c:v>Valve Tissue</c:v>
                </c:pt>
                <c:pt idx="3">
                  <c:v>Arterial Wall</c:v>
                </c:pt>
                <c:pt idx="4">
                  <c:v>Calcification</c:v>
                </c:pt>
                <c:pt idx="5">
                  <c:v>Foreign Material</c:v>
                </c:pt>
                <c:pt idx="6">
                  <c:v>Myocardium</c:v>
                </c:pt>
                <c:pt idx="7">
                  <c:v>Necrotic Core</c:v>
                </c:pt>
                <c:pt idx="8">
                  <c:v>Acute Thrombus associated with tissue/foreign material</c:v>
                </c:pt>
                <c:pt idx="9">
                  <c:v>Any Debris</c:v>
                </c:pt>
              </c:strCache>
            </c:strRef>
          </c:cat>
          <c:val>
            <c:numRef>
              <c:f>DataSummary!$C$23:$L$23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2D-4C0F-9612-096B4941DC82}"/>
            </c:ext>
          </c:extLst>
        </c:ser>
        <c:ser>
          <c:idx val="1"/>
          <c:order val="1"/>
          <c:tx>
            <c:strRef>
              <c:f>DataSummary!$B$24</c:f>
              <c:strCache>
                <c:ptCount val="1"/>
                <c:pt idx="0">
                  <c:v>EvR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DataSummary!$C$22:$L$22</c:f>
              <c:strCache>
                <c:ptCount val="10"/>
                <c:pt idx="0">
                  <c:v>Acute Thrombus</c:v>
                </c:pt>
                <c:pt idx="1">
                  <c:v>Organizing Thrombus</c:v>
                </c:pt>
                <c:pt idx="2">
                  <c:v>Valve Tissue</c:v>
                </c:pt>
                <c:pt idx="3">
                  <c:v>Arterial Wall</c:v>
                </c:pt>
                <c:pt idx="4">
                  <c:v>Calcification</c:v>
                </c:pt>
                <c:pt idx="5">
                  <c:v>Foreign Material</c:v>
                </c:pt>
                <c:pt idx="6">
                  <c:v>Myocardium</c:v>
                </c:pt>
                <c:pt idx="7">
                  <c:v>Necrotic Core</c:v>
                </c:pt>
                <c:pt idx="8">
                  <c:v>Acute Thrombus associated with tissue/foreign material</c:v>
                </c:pt>
                <c:pt idx="9">
                  <c:v>Any Debris</c:v>
                </c:pt>
              </c:strCache>
            </c:strRef>
          </c:cat>
          <c:val>
            <c:numRef>
              <c:f>DataSummary!$C$24:$L$24</c:f>
              <c:numCache>
                <c:formatCode>0%</c:formatCode>
                <c:ptCount val="10"/>
                <c:pt idx="0">
                  <c:v>1</c:v>
                </c:pt>
                <c:pt idx="1">
                  <c:v>0.2</c:v>
                </c:pt>
                <c:pt idx="2">
                  <c:v>0.67500000000000104</c:v>
                </c:pt>
                <c:pt idx="3">
                  <c:v>0.97499999999999998</c:v>
                </c:pt>
                <c:pt idx="4">
                  <c:v>0.7</c:v>
                </c:pt>
                <c:pt idx="5">
                  <c:v>0.4</c:v>
                </c:pt>
                <c:pt idx="6">
                  <c:v>0.1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2D-4C0F-9612-096B4941DC82}"/>
            </c:ext>
          </c:extLst>
        </c:ser>
        <c:ser>
          <c:idx val="2"/>
          <c:order val="2"/>
          <c:tx>
            <c:strRef>
              <c:f>DataSummary!$B$25</c:f>
              <c:strCache>
                <c:ptCount val="1"/>
                <c:pt idx="0">
                  <c:v>Lotus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DataSummary!$C$22:$L$22</c:f>
              <c:strCache>
                <c:ptCount val="10"/>
                <c:pt idx="0">
                  <c:v>Acute Thrombus</c:v>
                </c:pt>
                <c:pt idx="1">
                  <c:v>Organizing Thrombus</c:v>
                </c:pt>
                <c:pt idx="2">
                  <c:v>Valve Tissue</c:v>
                </c:pt>
                <c:pt idx="3">
                  <c:v>Arterial Wall</c:v>
                </c:pt>
                <c:pt idx="4">
                  <c:v>Calcification</c:v>
                </c:pt>
                <c:pt idx="5">
                  <c:v>Foreign Material</c:v>
                </c:pt>
                <c:pt idx="6">
                  <c:v>Myocardium</c:v>
                </c:pt>
                <c:pt idx="7">
                  <c:v>Necrotic Core</c:v>
                </c:pt>
                <c:pt idx="8">
                  <c:v>Acute Thrombus associated with tissue/foreign material</c:v>
                </c:pt>
                <c:pt idx="9">
                  <c:v>Any Debris</c:v>
                </c:pt>
              </c:strCache>
            </c:strRef>
          </c:cat>
          <c:val>
            <c:numRef>
              <c:f>DataSummary!$C$25:$L$25</c:f>
              <c:numCache>
                <c:formatCode>0%</c:formatCode>
                <c:ptCount val="10"/>
                <c:pt idx="0">
                  <c:v>0.97222222222222199</c:v>
                </c:pt>
                <c:pt idx="1">
                  <c:v>8.3333333333333301E-2</c:v>
                </c:pt>
                <c:pt idx="2">
                  <c:v>0.55555555555555602</c:v>
                </c:pt>
                <c:pt idx="3">
                  <c:v>0.86111111111111105</c:v>
                </c:pt>
                <c:pt idx="4">
                  <c:v>0.58333333333333304</c:v>
                </c:pt>
                <c:pt idx="5">
                  <c:v>0.61111111111111105</c:v>
                </c:pt>
                <c:pt idx="6">
                  <c:v>0.11111111111111099</c:v>
                </c:pt>
                <c:pt idx="7">
                  <c:v>2.7777777777777801E-2</c:v>
                </c:pt>
                <c:pt idx="8">
                  <c:v>0.94444444444444398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2D-4C0F-9612-096B4941DC82}"/>
            </c:ext>
          </c:extLst>
        </c:ser>
        <c:ser>
          <c:idx val="3"/>
          <c:order val="3"/>
          <c:tx>
            <c:strRef>
              <c:f>DataSummary!$B$26</c:f>
              <c:strCache>
                <c:ptCount val="1"/>
                <c:pt idx="0">
                  <c:v>S3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DataSummary!$C$22:$L$22</c:f>
              <c:strCache>
                <c:ptCount val="10"/>
                <c:pt idx="0">
                  <c:v>Acute Thrombus</c:v>
                </c:pt>
                <c:pt idx="1">
                  <c:v>Organizing Thrombus</c:v>
                </c:pt>
                <c:pt idx="2">
                  <c:v>Valve Tissue</c:v>
                </c:pt>
                <c:pt idx="3">
                  <c:v>Arterial Wall</c:v>
                </c:pt>
                <c:pt idx="4">
                  <c:v>Calcification</c:v>
                </c:pt>
                <c:pt idx="5">
                  <c:v>Foreign Material</c:v>
                </c:pt>
                <c:pt idx="6">
                  <c:v>Myocardium</c:v>
                </c:pt>
                <c:pt idx="7">
                  <c:v>Necrotic Core</c:v>
                </c:pt>
                <c:pt idx="8">
                  <c:v>Acute Thrombus associated with tissue/foreign material</c:v>
                </c:pt>
                <c:pt idx="9">
                  <c:v>Any Debris</c:v>
                </c:pt>
              </c:strCache>
            </c:strRef>
          </c:cat>
          <c:val>
            <c:numRef>
              <c:f>DataSummary!$C$26:$L$26</c:f>
              <c:numCache>
                <c:formatCode>0%</c:formatCode>
                <c:ptCount val="10"/>
                <c:pt idx="0">
                  <c:v>0.972413793103448</c:v>
                </c:pt>
                <c:pt idx="1">
                  <c:v>0.19310344827586201</c:v>
                </c:pt>
                <c:pt idx="2">
                  <c:v>0.44137931034482802</c:v>
                </c:pt>
                <c:pt idx="3">
                  <c:v>0.83448275862068999</c:v>
                </c:pt>
                <c:pt idx="4">
                  <c:v>0.46206896551724103</c:v>
                </c:pt>
                <c:pt idx="5">
                  <c:v>0.36551724137931002</c:v>
                </c:pt>
                <c:pt idx="6">
                  <c:v>0.13103448275862101</c:v>
                </c:pt>
                <c:pt idx="7">
                  <c:v>2.7586206896551699E-2</c:v>
                </c:pt>
                <c:pt idx="8">
                  <c:v>0.917241379310345</c:v>
                </c:pt>
                <c:pt idx="9">
                  <c:v>0.986206896551724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22D-4C0F-9612-096B4941DC82}"/>
            </c:ext>
          </c:extLst>
        </c:ser>
        <c:ser>
          <c:idx val="4"/>
          <c:order val="4"/>
          <c:tx>
            <c:strRef>
              <c:f>DataSummary!$B$27</c:f>
              <c:strCache>
                <c:ptCount val="1"/>
                <c:pt idx="0">
                  <c:v>XT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DataSummary!$C$22:$L$22</c:f>
              <c:strCache>
                <c:ptCount val="10"/>
                <c:pt idx="0">
                  <c:v>Acute Thrombus</c:v>
                </c:pt>
                <c:pt idx="1">
                  <c:v>Organizing Thrombus</c:v>
                </c:pt>
                <c:pt idx="2">
                  <c:v>Valve Tissue</c:v>
                </c:pt>
                <c:pt idx="3">
                  <c:v>Arterial Wall</c:v>
                </c:pt>
                <c:pt idx="4">
                  <c:v>Calcification</c:v>
                </c:pt>
                <c:pt idx="5">
                  <c:v>Foreign Material</c:v>
                </c:pt>
                <c:pt idx="6">
                  <c:v>Myocardium</c:v>
                </c:pt>
                <c:pt idx="7">
                  <c:v>Necrotic Core</c:v>
                </c:pt>
                <c:pt idx="8">
                  <c:v>Acute Thrombus associated with tissue/foreign material</c:v>
                </c:pt>
                <c:pt idx="9">
                  <c:v>Any Debris</c:v>
                </c:pt>
              </c:strCache>
            </c:strRef>
          </c:cat>
          <c:val>
            <c:numRef>
              <c:f>DataSummary!$C$27:$L$27</c:f>
              <c:numCache>
                <c:formatCode>0%</c:formatCode>
                <c:ptCount val="10"/>
                <c:pt idx="0">
                  <c:v>0.96</c:v>
                </c:pt>
                <c:pt idx="1">
                  <c:v>0.16</c:v>
                </c:pt>
                <c:pt idx="2">
                  <c:v>0.56000000000000005</c:v>
                </c:pt>
                <c:pt idx="3">
                  <c:v>0.76</c:v>
                </c:pt>
                <c:pt idx="4">
                  <c:v>0.52</c:v>
                </c:pt>
                <c:pt idx="5">
                  <c:v>0.36</c:v>
                </c:pt>
                <c:pt idx="6">
                  <c:v>0.24</c:v>
                </c:pt>
                <c:pt idx="7">
                  <c:v>0</c:v>
                </c:pt>
                <c:pt idx="8">
                  <c:v>0.92</c:v>
                </c:pt>
                <c:pt idx="9">
                  <c:v>0.96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22D-4C0F-9612-096B4941D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43996016"/>
        <c:axId val="-244000368"/>
      </c:barChart>
      <c:catAx>
        <c:axId val="-24399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44000368"/>
        <c:crosses val="autoZero"/>
        <c:auto val="1"/>
        <c:lblAlgn val="ctr"/>
        <c:lblOffset val="100"/>
        <c:noMultiLvlLbl val="0"/>
      </c:catAx>
      <c:valAx>
        <c:axId val="-2440003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4399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9181360981140803"/>
          <c:y val="0.88994768925346102"/>
          <c:w val="0.40457643011699501"/>
          <c:h val="6.5239078762014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88779031830905E-2"/>
          <c:y val="0.122224820021237"/>
          <c:w val="0.89975565861215201"/>
          <c:h val="0.56262043233870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of sizes'!$O$19</c:f>
              <c:strCache>
                <c:ptCount val="1"/>
                <c:pt idx="0">
                  <c:v>EvR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'Summary of sizes'!$N$21:$N$23</c:f>
              <c:strCache>
                <c:ptCount val="3"/>
                <c:pt idx="0">
                  <c:v>&gt;=150um</c:v>
                </c:pt>
                <c:pt idx="1">
                  <c:v>&gt;=500um</c:v>
                </c:pt>
                <c:pt idx="2">
                  <c:v>&gt;=1000um</c:v>
                </c:pt>
              </c:strCache>
            </c:strRef>
          </c:cat>
          <c:val>
            <c:numRef>
              <c:f>'Summary of sizes'!$O$21:$O$23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04-4A03-816D-9B58A3A234F4}"/>
            </c:ext>
          </c:extLst>
        </c:ser>
        <c:ser>
          <c:idx val="1"/>
          <c:order val="1"/>
          <c:tx>
            <c:strRef>
              <c:f>'Summary of sizes'!$P$19</c:f>
              <c:strCache>
                <c:ptCount val="1"/>
                <c:pt idx="0">
                  <c:v>Lotus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'Summary of sizes'!$N$21:$N$23</c:f>
              <c:strCache>
                <c:ptCount val="3"/>
                <c:pt idx="0">
                  <c:v>&gt;=150um</c:v>
                </c:pt>
                <c:pt idx="1">
                  <c:v>&gt;=500um</c:v>
                </c:pt>
                <c:pt idx="2">
                  <c:v>&gt;=1000um</c:v>
                </c:pt>
              </c:strCache>
            </c:strRef>
          </c:cat>
          <c:val>
            <c:numRef>
              <c:f>'Summary of sizes'!$P$21:$P$23</c:f>
              <c:numCache>
                <c:formatCode>0%</c:formatCode>
                <c:ptCount val="3"/>
                <c:pt idx="0">
                  <c:v>1</c:v>
                </c:pt>
                <c:pt idx="1">
                  <c:v>0.97222222222222199</c:v>
                </c:pt>
                <c:pt idx="2">
                  <c:v>0.72222222222222199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04-4A03-816D-9B58A3A234F4}"/>
            </c:ext>
          </c:extLst>
        </c:ser>
        <c:ser>
          <c:idx val="2"/>
          <c:order val="2"/>
          <c:tx>
            <c:strRef>
              <c:f>'Summary of sizes'!$Q$19</c:f>
              <c:strCache>
                <c:ptCount val="1"/>
                <c:pt idx="0">
                  <c:v>S3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'Summary of sizes'!$N$21:$N$23</c:f>
              <c:strCache>
                <c:ptCount val="3"/>
                <c:pt idx="0">
                  <c:v>&gt;=150um</c:v>
                </c:pt>
                <c:pt idx="1">
                  <c:v>&gt;=500um</c:v>
                </c:pt>
                <c:pt idx="2">
                  <c:v>&gt;=1000um</c:v>
                </c:pt>
              </c:strCache>
            </c:strRef>
          </c:cat>
          <c:val>
            <c:numRef>
              <c:f>'Summary of sizes'!$Q$21:$Q$23</c:f>
              <c:numCache>
                <c:formatCode>0%</c:formatCode>
                <c:ptCount val="3"/>
                <c:pt idx="0">
                  <c:v>0.986206896551724</c:v>
                </c:pt>
                <c:pt idx="1">
                  <c:v>0.86206896551724099</c:v>
                </c:pt>
                <c:pt idx="2">
                  <c:v>0.43448275862069002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04-4A03-816D-9B58A3A234F4}"/>
            </c:ext>
          </c:extLst>
        </c:ser>
        <c:ser>
          <c:idx val="3"/>
          <c:order val="3"/>
          <c:tx>
            <c:strRef>
              <c:f>'Summary of sizes'!$R$19</c:f>
              <c:strCache>
                <c:ptCount val="1"/>
                <c:pt idx="0">
                  <c:v>XT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'Summary of sizes'!$N$21:$N$23</c:f>
              <c:strCache>
                <c:ptCount val="3"/>
                <c:pt idx="0">
                  <c:v>&gt;=150um</c:v>
                </c:pt>
                <c:pt idx="1">
                  <c:v>&gt;=500um</c:v>
                </c:pt>
                <c:pt idx="2">
                  <c:v>&gt;=1000um</c:v>
                </c:pt>
              </c:strCache>
            </c:strRef>
          </c:cat>
          <c:val>
            <c:numRef>
              <c:f>'Summary of sizes'!$R$21:$R$23</c:f>
              <c:numCache>
                <c:formatCode>0%</c:formatCode>
                <c:ptCount val="3"/>
                <c:pt idx="0">
                  <c:v>0.96</c:v>
                </c:pt>
                <c:pt idx="1">
                  <c:v>0.84</c:v>
                </c:pt>
                <c:pt idx="2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04-4A03-816D-9B58A3A234F4}"/>
            </c:ext>
          </c:extLst>
        </c:ser>
        <c:ser>
          <c:idx val="5"/>
          <c:order val="5"/>
          <c:tx>
            <c:strRef>
              <c:f>'Summary of sizes'!$S$19</c:f>
              <c:strCache>
                <c:ptCount val="1"/>
                <c:pt idx="0">
                  <c:v>All Patients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'Summary of sizes'!$S$21:$S$23</c:f>
              <c:numCache>
                <c:formatCode>0%</c:formatCode>
                <c:ptCount val="3"/>
                <c:pt idx="0">
                  <c:v>0.98837209302325602</c:v>
                </c:pt>
                <c:pt idx="1">
                  <c:v>0.89147286821705396</c:v>
                </c:pt>
                <c:pt idx="2">
                  <c:v>0.52325581395348797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04-4A03-816D-9B58A3A23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43995472"/>
        <c:axId val="-24400472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'Summary of sizes'!$A$3</c15:sqref>
                        </c15:formulaRef>
                      </c:ext>
                    </c:extLst>
                    <c:strCache>
                      <c:ptCount val="1"/>
                      <c:pt idx="0">
                        <c:v>CV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'Summary of sizes'!$N$21:$N$23</c15:sqref>
                        </c15:formulaRef>
                      </c:ext>
                    </c:extLst>
                    <c:strCache>
                      <c:ptCount val="4"/>
                      <c:pt idx="0">
                        <c:v>ALL Particles</c:v>
                      </c:pt>
                      <c:pt idx="1">
                        <c:v>&gt;=150um</c:v>
                      </c:pt>
                      <c:pt idx="2">
                        <c:v>&gt;=500um</c:v>
                      </c:pt>
                      <c:pt idx="3">
                        <c:v>&gt;=1000um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'Summary of sizes'!$A$4:$A$8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3D04-4A03-816D-9B58A3A234F4}"/>
                  </c:ext>
                </c:extLst>
              </c15:ser>
            </c15:filteredBarSeries>
          </c:ext>
        </c:extLst>
      </c:barChart>
      <c:catAx>
        <c:axId val="-24399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44004720"/>
        <c:crosses val="autoZero"/>
        <c:auto val="1"/>
        <c:lblAlgn val="ctr"/>
        <c:lblOffset val="100"/>
        <c:noMultiLvlLbl val="0"/>
      </c:catAx>
      <c:valAx>
        <c:axId val="-2440047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4399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67053316707401"/>
          <c:y val="0.78124366529880895"/>
          <c:w val="0.47161067366579201"/>
          <c:h val="7.8125546806649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88779031830905E-2"/>
          <c:y val="0.122224820021237"/>
          <c:w val="0.89975565861215201"/>
          <c:h val="0.56262043233870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of sizes'!$O$19</c:f>
              <c:strCache>
                <c:ptCount val="1"/>
                <c:pt idx="0">
                  <c:v>EvR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'Summary of sizes'!$N$21:$N$23</c:f>
              <c:strCache>
                <c:ptCount val="3"/>
                <c:pt idx="0">
                  <c:v>&gt;=150um</c:v>
                </c:pt>
                <c:pt idx="1">
                  <c:v>&gt;=500um</c:v>
                </c:pt>
                <c:pt idx="2">
                  <c:v>&gt;=1000um</c:v>
                </c:pt>
              </c:strCache>
            </c:strRef>
          </c:cat>
          <c:val>
            <c:numRef>
              <c:f>'Summary of sizes'!$O$21:$O$23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04-4A03-816D-9B58A3A234F4}"/>
            </c:ext>
          </c:extLst>
        </c:ser>
        <c:ser>
          <c:idx val="1"/>
          <c:order val="1"/>
          <c:tx>
            <c:strRef>
              <c:f>'Summary of sizes'!$P$19</c:f>
              <c:strCache>
                <c:ptCount val="1"/>
                <c:pt idx="0">
                  <c:v>Lotus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'Summary of sizes'!$N$21:$N$23</c:f>
              <c:strCache>
                <c:ptCount val="3"/>
                <c:pt idx="0">
                  <c:v>&gt;=150um</c:v>
                </c:pt>
                <c:pt idx="1">
                  <c:v>&gt;=500um</c:v>
                </c:pt>
                <c:pt idx="2">
                  <c:v>&gt;=1000um</c:v>
                </c:pt>
              </c:strCache>
            </c:strRef>
          </c:cat>
          <c:val>
            <c:numRef>
              <c:f>'Summary of sizes'!$P$21:$P$23</c:f>
              <c:numCache>
                <c:formatCode>0%</c:formatCode>
                <c:ptCount val="3"/>
                <c:pt idx="0">
                  <c:v>1</c:v>
                </c:pt>
                <c:pt idx="1">
                  <c:v>0.97222222222222199</c:v>
                </c:pt>
                <c:pt idx="2">
                  <c:v>0.72222222222222199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04-4A03-816D-9B58A3A234F4}"/>
            </c:ext>
          </c:extLst>
        </c:ser>
        <c:ser>
          <c:idx val="2"/>
          <c:order val="2"/>
          <c:tx>
            <c:strRef>
              <c:f>'Summary of sizes'!$Q$19</c:f>
              <c:strCache>
                <c:ptCount val="1"/>
                <c:pt idx="0">
                  <c:v>S3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'Summary of sizes'!$N$21:$N$23</c:f>
              <c:strCache>
                <c:ptCount val="3"/>
                <c:pt idx="0">
                  <c:v>&gt;=150um</c:v>
                </c:pt>
                <c:pt idx="1">
                  <c:v>&gt;=500um</c:v>
                </c:pt>
                <c:pt idx="2">
                  <c:v>&gt;=1000um</c:v>
                </c:pt>
              </c:strCache>
            </c:strRef>
          </c:cat>
          <c:val>
            <c:numRef>
              <c:f>'Summary of sizes'!$Q$21:$Q$23</c:f>
              <c:numCache>
                <c:formatCode>0%</c:formatCode>
                <c:ptCount val="3"/>
                <c:pt idx="0">
                  <c:v>0.986206896551724</c:v>
                </c:pt>
                <c:pt idx="1">
                  <c:v>0.86206896551724099</c:v>
                </c:pt>
                <c:pt idx="2">
                  <c:v>0.43448275862069002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04-4A03-816D-9B58A3A234F4}"/>
            </c:ext>
          </c:extLst>
        </c:ser>
        <c:ser>
          <c:idx val="3"/>
          <c:order val="3"/>
          <c:tx>
            <c:strRef>
              <c:f>'Summary of sizes'!$R$19</c:f>
              <c:strCache>
                <c:ptCount val="1"/>
                <c:pt idx="0">
                  <c:v>XT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'Summary of sizes'!$N$21:$N$23</c:f>
              <c:strCache>
                <c:ptCount val="3"/>
                <c:pt idx="0">
                  <c:v>&gt;=150um</c:v>
                </c:pt>
                <c:pt idx="1">
                  <c:v>&gt;=500um</c:v>
                </c:pt>
                <c:pt idx="2">
                  <c:v>&gt;=1000um</c:v>
                </c:pt>
              </c:strCache>
            </c:strRef>
          </c:cat>
          <c:val>
            <c:numRef>
              <c:f>'Summary of sizes'!$R$21:$R$23</c:f>
              <c:numCache>
                <c:formatCode>0%</c:formatCode>
                <c:ptCount val="3"/>
                <c:pt idx="0">
                  <c:v>0.96</c:v>
                </c:pt>
                <c:pt idx="1">
                  <c:v>0.84</c:v>
                </c:pt>
                <c:pt idx="2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04-4A03-816D-9B58A3A234F4}"/>
            </c:ext>
          </c:extLst>
        </c:ser>
        <c:ser>
          <c:idx val="5"/>
          <c:order val="5"/>
          <c:tx>
            <c:strRef>
              <c:f>'Summary of sizes'!$S$19</c:f>
              <c:strCache>
                <c:ptCount val="1"/>
                <c:pt idx="0">
                  <c:v>All Patients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'Summary of sizes'!$S$21:$S$23</c:f>
              <c:numCache>
                <c:formatCode>0%</c:formatCode>
                <c:ptCount val="3"/>
                <c:pt idx="0">
                  <c:v>0.98837209302325602</c:v>
                </c:pt>
                <c:pt idx="1">
                  <c:v>0.89147286821705396</c:v>
                </c:pt>
                <c:pt idx="2">
                  <c:v>0.52325581395348797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04-4A03-816D-9B58A3A23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58178176"/>
        <c:axId val="-35817328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'Summary of sizes'!$A$3</c15:sqref>
                        </c15:formulaRef>
                      </c:ext>
                    </c:extLst>
                    <c:strCache>
                      <c:ptCount val="1"/>
                      <c:pt idx="0">
                        <c:v>CV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'Summary of sizes'!$N$21:$N$23</c15:sqref>
                        </c15:formulaRef>
                      </c:ext>
                    </c:extLst>
                    <c:strCache>
                      <c:ptCount val="4"/>
                      <c:pt idx="0">
                        <c:v>ALL Particles</c:v>
                      </c:pt>
                      <c:pt idx="1">
                        <c:v>&gt;=150um</c:v>
                      </c:pt>
                      <c:pt idx="2">
                        <c:v>&gt;=500um</c:v>
                      </c:pt>
                      <c:pt idx="3">
                        <c:v>&gt;=1000um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'Summary of sizes'!$A$4:$A$8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3D04-4A03-816D-9B58A3A234F4}"/>
                  </c:ext>
                </c:extLst>
              </c15:ser>
            </c15:filteredBarSeries>
          </c:ext>
        </c:extLst>
      </c:barChart>
      <c:catAx>
        <c:axId val="-35817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58173280"/>
        <c:crosses val="autoZero"/>
        <c:auto val="1"/>
        <c:lblAlgn val="ctr"/>
        <c:lblOffset val="100"/>
        <c:noMultiLvlLbl val="0"/>
      </c:catAx>
      <c:valAx>
        <c:axId val="-3581732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5817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67053316707401"/>
          <c:y val="0.78124366529880895"/>
          <c:w val="0.47161067366579201"/>
          <c:h val="7.8125546806649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DA67B-186A-394D-B304-6A4F4BF516A6}" type="doc">
      <dgm:prSet loTypeId="urn:microsoft.com/office/officeart/2005/8/layout/cycle7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CC266862-D1C6-FA49-A202-E94F77529294}">
      <dgm:prSet phldrT="[Text]"/>
      <dgm:spPr>
        <a:xfrm>
          <a:off x="2727164" y="-147283"/>
          <a:ext cx="1775745" cy="1230325"/>
        </a:xfrm>
        <a:prstGeom prst="roundRect">
          <a:avLst>
            <a:gd name="adj" fmla="val 10000"/>
          </a:avLst>
        </a:prstGeom>
        <a:solidFill>
          <a:srgbClr val="002E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Valve</a:t>
          </a:r>
          <a:r>
            <a:rPr lang="de-DE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type</a:t>
          </a:r>
          <a:endParaRPr lang="de-DE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F01C03C-0506-A340-8C70-40E4785869DD}" type="parTrans" cxnId="{F053E1A6-55AB-D646-895F-638B17C54363}">
      <dgm:prSet/>
      <dgm:spPr/>
      <dgm:t>
        <a:bodyPr/>
        <a:lstStyle/>
        <a:p>
          <a:endParaRPr lang="de-DE"/>
        </a:p>
      </dgm:t>
    </dgm:pt>
    <dgm:pt modelId="{2B0B2FEF-246D-F840-93ED-B9FDD2C802A7}" type="sibTrans" cxnId="{F053E1A6-55AB-D646-895F-638B17C54363}">
      <dgm:prSet/>
      <dgm:spPr>
        <a:xfrm rot="2318757">
          <a:off x="4374063" y="1266848"/>
          <a:ext cx="869000" cy="3107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699F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699F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699F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26F065F-CAF8-3C40-8041-59559E5CE7AF}">
      <dgm:prSet phldrT="[Text]"/>
      <dgm:spPr>
        <a:xfrm>
          <a:off x="5057725" y="1761411"/>
          <a:ext cx="1775745" cy="1139984"/>
        </a:xfrm>
        <a:prstGeom prst="roundRect">
          <a:avLst>
            <a:gd name="adj" fmla="val 10000"/>
          </a:avLst>
        </a:prstGeom>
        <a:solidFill>
          <a:srgbClr val="002E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Debris</a:t>
          </a:r>
          <a:endParaRPr lang="de-DE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4B70461-85C5-C242-B59C-5DD263DC0B05}" type="parTrans" cxnId="{B6A6A9F6-DE4F-E940-A2A7-BA7FC7ECC322}">
      <dgm:prSet/>
      <dgm:spPr/>
      <dgm:t>
        <a:bodyPr/>
        <a:lstStyle/>
        <a:p>
          <a:endParaRPr lang="de-DE"/>
        </a:p>
      </dgm:t>
    </dgm:pt>
    <dgm:pt modelId="{106692A3-9F25-F842-88AB-864F2161840E}" type="sibTrans" cxnId="{B6A6A9F6-DE4F-E940-A2A7-BA7FC7ECC322}">
      <dgm:prSet/>
      <dgm:spPr>
        <a:xfrm rot="10790847">
          <a:off x="3192873" y="2182198"/>
          <a:ext cx="869000" cy="3107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699F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699F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699F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1701477-05B3-F74B-B000-5BF1AA577BD1}">
      <dgm:prSet phldrT="[Text]"/>
      <dgm:spPr>
        <a:xfrm>
          <a:off x="421275" y="1791122"/>
          <a:ext cx="1775745" cy="1105250"/>
        </a:xfrm>
        <a:prstGeom prst="roundRect">
          <a:avLst>
            <a:gd name="adj" fmla="val 10000"/>
          </a:avLst>
        </a:prstGeom>
        <a:solidFill>
          <a:srgbClr val="002E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Patient </a:t>
          </a:r>
          <a:r>
            <a:rPr lang="de-DE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demographics</a:t>
          </a:r>
          <a:endParaRPr lang="de-DE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0C10CB2-F84E-6741-BBBC-4DA1FEB2E15E}" type="parTrans" cxnId="{D36B6296-49B8-AE41-A161-D0523AA11618}">
      <dgm:prSet/>
      <dgm:spPr/>
      <dgm:t>
        <a:bodyPr/>
        <a:lstStyle/>
        <a:p>
          <a:endParaRPr lang="de-DE"/>
        </a:p>
      </dgm:t>
    </dgm:pt>
    <dgm:pt modelId="{04025394-CD78-B44E-8B58-CFC0532135B8}" type="sibTrans" cxnId="{D36B6296-49B8-AE41-A161-D0523AA11618}">
      <dgm:prSet/>
      <dgm:spPr>
        <a:xfrm rot="19252273">
          <a:off x="1989155" y="1281704"/>
          <a:ext cx="869000" cy="3107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699F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699F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699F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0B02139-54C7-E849-8BAA-876ED56EFFC0}" type="pres">
      <dgm:prSet presAssocID="{CF6DA67B-186A-394D-B304-6A4F4BF516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3C5E6C2-1E76-7F44-B083-1EBE36C129D3}" type="pres">
      <dgm:prSet presAssocID="{CC266862-D1C6-FA49-A202-E94F77529294}" presName="node" presStyleLbl="node1" presStyleIdx="0" presStyleCnt="3" custScaleY="13857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7FA288-B13A-CE4B-87E3-E99DEDB083EA}" type="pres">
      <dgm:prSet presAssocID="{2B0B2FEF-246D-F840-93ED-B9FDD2C802A7}" presName="sibTrans" presStyleLbl="sibTrans2D1" presStyleIdx="0" presStyleCnt="3"/>
      <dgm:spPr/>
      <dgm:t>
        <a:bodyPr/>
        <a:lstStyle/>
        <a:p>
          <a:endParaRPr lang="de-DE"/>
        </a:p>
      </dgm:t>
    </dgm:pt>
    <dgm:pt modelId="{2D740A86-F4E7-B34F-B015-76DF5D9AD9EF}" type="pres">
      <dgm:prSet presAssocID="{2B0B2FEF-246D-F840-93ED-B9FDD2C802A7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DDC81EE2-6E1D-BB4D-A2AC-1DE00CB36955}" type="pres">
      <dgm:prSet presAssocID="{526F065F-CAF8-3C40-8041-59559E5CE7AF}" presName="node" presStyleLbl="node1" presStyleIdx="1" presStyleCnt="3" custScaleY="128395" custRadScaleRad="137899" custRadScaleInc="-43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B7F49D-9A06-DD4C-80D3-513287424773}" type="pres">
      <dgm:prSet presAssocID="{106692A3-9F25-F842-88AB-864F2161840E}" presName="sibTrans" presStyleLbl="sibTrans2D1" presStyleIdx="1" presStyleCnt="3"/>
      <dgm:spPr/>
      <dgm:t>
        <a:bodyPr/>
        <a:lstStyle/>
        <a:p>
          <a:endParaRPr lang="de-DE"/>
        </a:p>
      </dgm:t>
    </dgm:pt>
    <dgm:pt modelId="{010A87EE-8ADB-A041-8AC9-CC8C9D397464}" type="pres">
      <dgm:prSet presAssocID="{106692A3-9F25-F842-88AB-864F2161840E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C855971C-7220-3A4E-BCE2-A8D989A71CDE}" type="pres">
      <dgm:prSet presAssocID="{A1701477-05B3-F74B-B000-5BF1AA577BD1}" presName="node" presStyleLbl="node1" presStyleIdx="2" presStyleCnt="3" custScaleY="124483" custRadScaleRad="146691" custRadScaleInc="4208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DA9D09-5172-664F-9120-8026408222D5}" type="pres">
      <dgm:prSet presAssocID="{04025394-CD78-B44E-8B58-CFC0532135B8}" presName="sibTrans" presStyleLbl="sibTrans2D1" presStyleIdx="2" presStyleCnt="3"/>
      <dgm:spPr/>
      <dgm:t>
        <a:bodyPr/>
        <a:lstStyle/>
        <a:p>
          <a:endParaRPr lang="de-DE"/>
        </a:p>
      </dgm:t>
    </dgm:pt>
    <dgm:pt modelId="{101D6B0D-E832-144F-A648-5AED511F7B15}" type="pres">
      <dgm:prSet presAssocID="{04025394-CD78-B44E-8B58-CFC0532135B8}" presName="connectorText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672BEBDF-BF4E-AB4A-B976-B4CF5EBBF640}" type="presOf" srcId="{2B0B2FEF-246D-F840-93ED-B9FDD2C802A7}" destId="{0C7FA288-B13A-CE4B-87E3-E99DEDB083EA}" srcOrd="0" destOrd="0" presId="urn:microsoft.com/office/officeart/2005/8/layout/cycle7"/>
    <dgm:cxn modelId="{991E1900-A7DA-C541-B4B9-329740189F68}" type="presOf" srcId="{A1701477-05B3-F74B-B000-5BF1AA577BD1}" destId="{C855971C-7220-3A4E-BCE2-A8D989A71CDE}" srcOrd="0" destOrd="0" presId="urn:microsoft.com/office/officeart/2005/8/layout/cycle7"/>
    <dgm:cxn modelId="{FFFDE4F5-9B72-3242-9C4B-19A6C9E3A722}" type="presOf" srcId="{CF6DA67B-186A-394D-B304-6A4F4BF516A6}" destId="{70B02139-54C7-E849-8BAA-876ED56EFFC0}" srcOrd="0" destOrd="0" presId="urn:microsoft.com/office/officeart/2005/8/layout/cycle7"/>
    <dgm:cxn modelId="{989F488B-81F7-734B-9E63-2AF9207703EA}" type="presOf" srcId="{106692A3-9F25-F842-88AB-864F2161840E}" destId="{2CB7F49D-9A06-DD4C-80D3-513287424773}" srcOrd="0" destOrd="0" presId="urn:microsoft.com/office/officeart/2005/8/layout/cycle7"/>
    <dgm:cxn modelId="{B6A6A9F6-DE4F-E940-A2A7-BA7FC7ECC322}" srcId="{CF6DA67B-186A-394D-B304-6A4F4BF516A6}" destId="{526F065F-CAF8-3C40-8041-59559E5CE7AF}" srcOrd="1" destOrd="0" parTransId="{D4B70461-85C5-C242-B59C-5DD263DC0B05}" sibTransId="{106692A3-9F25-F842-88AB-864F2161840E}"/>
    <dgm:cxn modelId="{F053E1A6-55AB-D646-895F-638B17C54363}" srcId="{CF6DA67B-186A-394D-B304-6A4F4BF516A6}" destId="{CC266862-D1C6-FA49-A202-E94F77529294}" srcOrd="0" destOrd="0" parTransId="{1F01C03C-0506-A340-8C70-40E4785869DD}" sibTransId="{2B0B2FEF-246D-F840-93ED-B9FDD2C802A7}"/>
    <dgm:cxn modelId="{8850701C-8416-3B41-85E5-5D4B15B7DE68}" type="presOf" srcId="{04025394-CD78-B44E-8B58-CFC0532135B8}" destId="{101D6B0D-E832-144F-A648-5AED511F7B15}" srcOrd="1" destOrd="0" presId="urn:microsoft.com/office/officeart/2005/8/layout/cycle7"/>
    <dgm:cxn modelId="{DF6F7B40-DEE8-9B4D-A59E-4AC3D5E3A6BA}" type="presOf" srcId="{526F065F-CAF8-3C40-8041-59559E5CE7AF}" destId="{DDC81EE2-6E1D-BB4D-A2AC-1DE00CB36955}" srcOrd="0" destOrd="0" presId="urn:microsoft.com/office/officeart/2005/8/layout/cycle7"/>
    <dgm:cxn modelId="{D36B6296-49B8-AE41-A161-D0523AA11618}" srcId="{CF6DA67B-186A-394D-B304-6A4F4BF516A6}" destId="{A1701477-05B3-F74B-B000-5BF1AA577BD1}" srcOrd="2" destOrd="0" parTransId="{B0C10CB2-F84E-6741-BBBC-4DA1FEB2E15E}" sibTransId="{04025394-CD78-B44E-8B58-CFC0532135B8}"/>
    <dgm:cxn modelId="{C181E55E-07D0-D248-B654-F13F2F55FC7A}" type="presOf" srcId="{2B0B2FEF-246D-F840-93ED-B9FDD2C802A7}" destId="{2D740A86-F4E7-B34F-B015-76DF5D9AD9EF}" srcOrd="1" destOrd="0" presId="urn:microsoft.com/office/officeart/2005/8/layout/cycle7"/>
    <dgm:cxn modelId="{CAD5100E-55BC-524C-9526-745A07032145}" type="presOf" srcId="{CC266862-D1C6-FA49-A202-E94F77529294}" destId="{63C5E6C2-1E76-7F44-B083-1EBE36C129D3}" srcOrd="0" destOrd="0" presId="urn:microsoft.com/office/officeart/2005/8/layout/cycle7"/>
    <dgm:cxn modelId="{AE24A7C7-13A1-6D46-9030-9F69F3B2D9CC}" type="presOf" srcId="{04025394-CD78-B44E-8B58-CFC0532135B8}" destId="{DFDA9D09-5172-664F-9120-8026408222D5}" srcOrd="0" destOrd="0" presId="urn:microsoft.com/office/officeart/2005/8/layout/cycle7"/>
    <dgm:cxn modelId="{1EAE5004-6934-8E48-AB8B-29F385DE7198}" type="presOf" srcId="{106692A3-9F25-F842-88AB-864F2161840E}" destId="{010A87EE-8ADB-A041-8AC9-CC8C9D397464}" srcOrd="1" destOrd="0" presId="urn:microsoft.com/office/officeart/2005/8/layout/cycle7"/>
    <dgm:cxn modelId="{138AD9A9-1387-704A-819D-DE93F84288BB}" type="presParOf" srcId="{70B02139-54C7-E849-8BAA-876ED56EFFC0}" destId="{63C5E6C2-1E76-7F44-B083-1EBE36C129D3}" srcOrd="0" destOrd="0" presId="urn:microsoft.com/office/officeart/2005/8/layout/cycle7"/>
    <dgm:cxn modelId="{76495E71-5810-5D46-8393-C2FF98A37D78}" type="presParOf" srcId="{70B02139-54C7-E849-8BAA-876ED56EFFC0}" destId="{0C7FA288-B13A-CE4B-87E3-E99DEDB083EA}" srcOrd="1" destOrd="0" presId="urn:microsoft.com/office/officeart/2005/8/layout/cycle7"/>
    <dgm:cxn modelId="{7915A3EE-4576-684D-9383-C5A39366E0A3}" type="presParOf" srcId="{0C7FA288-B13A-CE4B-87E3-E99DEDB083EA}" destId="{2D740A86-F4E7-B34F-B015-76DF5D9AD9EF}" srcOrd="0" destOrd="0" presId="urn:microsoft.com/office/officeart/2005/8/layout/cycle7"/>
    <dgm:cxn modelId="{46238211-C707-004D-B358-9B7A7847FA6B}" type="presParOf" srcId="{70B02139-54C7-E849-8BAA-876ED56EFFC0}" destId="{DDC81EE2-6E1D-BB4D-A2AC-1DE00CB36955}" srcOrd="2" destOrd="0" presId="urn:microsoft.com/office/officeart/2005/8/layout/cycle7"/>
    <dgm:cxn modelId="{F1007483-6216-DE47-9DB0-882BBF156AA9}" type="presParOf" srcId="{70B02139-54C7-E849-8BAA-876ED56EFFC0}" destId="{2CB7F49D-9A06-DD4C-80D3-513287424773}" srcOrd="3" destOrd="0" presId="urn:microsoft.com/office/officeart/2005/8/layout/cycle7"/>
    <dgm:cxn modelId="{ED17CBF9-95F9-114E-8581-B8163D401928}" type="presParOf" srcId="{2CB7F49D-9A06-DD4C-80D3-513287424773}" destId="{010A87EE-8ADB-A041-8AC9-CC8C9D397464}" srcOrd="0" destOrd="0" presId="urn:microsoft.com/office/officeart/2005/8/layout/cycle7"/>
    <dgm:cxn modelId="{B027EC85-3FBB-624F-BFCD-F130025CA5FA}" type="presParOf" srcId="{70B02139-54C7-E849-8BAA-876ED56EFFC0}" destId="{C855971C-7220-3A4E-BCE2-A8D989A71CDE}" srcOrd="4" destOrd="0" presId="urn:microsoft.com/office/officeart/2005/8/layout/cycle7"/>
    <dgm:cxn modelId="{99A48229-5150-0040-941D-8BD51B516A28}" type="presParOf" srcId="{70B02139-54C7-E849-8BAA-876ED56EFFC0}" destId="{DFDA9D09-5172-664F-9120-8026408222D5}" srcOrd="5" destOrd="0" presId="urn:microsoft.com/office/officeart/2005/8/layout/cycle7"/>
    <dgm:cxn modelId="{11E1AA7B-8C66-0340-B4C2-0CEF324D511B}" type="presParOf" srcId="{DFDA9D09-5172-664F-9120-8026408222D5}" destId="{101D6B0D-E832-144F-A648-5AED511F7B1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6DA67B-186A-394D-B304-6A4F4BF516A6}" type="doc">
      <dgm:prSet loTypeId="urn:microsoft.com/office/officeart/2005/8/layout/cycle7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CC266862-D1C6-FA49-A202-E94F77529294}">
      <dgm:prSet phldrT="[Text]"/>
      <dgm:spPr>
        <a:xfrm>
          <a:off x="2727164" y="-147283"/>
          <a:ext cx="1775745" cy="1230325"/>
        </a:xfrm>
        <a:prstGeom prst="roundRect">
          <a:avLst>
            <a:gd name="adj" fmla="val 10000"/>
          </a:avLst>
        </a:prstGeom>
        <a:solidFill>
          <a:srgbClr val="002E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THV </a:t>
          </a:r>
          <a:r>
            <a:rPr lang="de-DE" dirty="0">
              <a:solidFill>
                <a:srgbClr val="FFFFFF"/>
              </a:solidFill>
              <a:latin typeface="Arial"/>
              <a:ea typeface="+mn-ea"/>
              <a:cs typeface="+mn-cs"/>
            </a:rPr>
            <a:t>type</a:t>
          </a:r>
        </a:p>
      </dgm:t>
    </dgm:pt>
    <dgm:pt modelId="{1F01C03C-0506-A340-8C70-40E4785869DD}" type="parTrans" cxnId="{F053E1A6-55AB-D646-895F-638B17C54363}">
      <dgm:prSet/>
      <dgm:spPr/>
      <dgm:t>
        <a:bodyPr/>
        <a:lstStyle/>
        <a:p>
          <a:endParaRPr lang="de-DE"/>
        </a:p>
      </dgm:t>
    </dgm:pt>
    <dgm:pt modelId="{2B0B2FEF-246D-F840-93ED-B9FDD2C802A7}" type="sibTrans" cxnId="{F053E1A6-55AB-D646-895F-638B17C54363}">
      <dgm:prSet/>
      <dgm:spPr>
        <a:xfrm rot="2318757">
          <a:off x="4374063" y="1266848"/>
          <a:ext cx="869000" cy="3107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699F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699F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699F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26F065F-CAF8-3C40-8041-59559E5CE7AF}">
      <dgm:prSet phldrT="[Text]"/>
      <dgm:spPr>
        <a:xfrm>
          <a:off x="5057725" y="1761411"/>
          <a:ext cx="1775745" cy="1139984"/>
        </a:xfrm>
        <a:prstGeom prst="roundRect">
          <a:avLst>
            <a:gd name="adj" fmla="val 10000"/>
          </a:avLst>
        </a:prstGeom>
        <a:solidFill>
          <a:srgbClr val="002E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Debris</a:t>
          </a:r>
          <a:endParaRPr lang="de-DE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4B70461-85C5-C242-B59C-5DD263DC0B05}" type="parTrans" cxnId="{B6A6A9F6-DE4F-E940-A2A7-BA7FC7ECC322}">
      <dgm:prSet/>
      <dgm:spPr/>
      <dgm:t>
        <a:bodyPr/>
        <a:lstStyle/>
        <a:p>
          <a:endParaRPr lang="de-DE"/>
        </a:p>
      </dgm:t>
    </dgm:pt>
    <dgm:pt modelId="{106692A3-9F25-F842-88AB-864F2161840E}" type="sibTrans" cxnId="{B6A6A9F6-DE4F-E940-A2A7-BA7FC7ECC322}">
      <dgm:prSet/>
      <dgm:spPr>
        <a:xfrm rot="10790847">
          <a:off x="3192873" y="2182198"/>
          <a:ext cx="869000" cy="3107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699F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699F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699F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1701477-05B3-F74B-B000-5BF1AA577BD1}">
      <dgm:prSet phldrT="[Text]"/>
      <dgm:spPr>
        <a:xfrm>
          <a:off x="421275" y="1791122"/>
          <a:ext cx="1775745" cy="1105250"/>
        </a:xfrm>
        <a:prstGeom prst="roundRect">
          <a:avLst>
            <a:gd name="adj" fmla="val 10000"/>
          </a:avLst>
        </a:prstGeom>
        <a:solidFill>
          <a:srgbClr val="002E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Arial"/>
              <a:ea typeface="+mn-ea"/>
              <a:cs typeface="+mn-cs"/>
            </a:rPr>
            <a:t>Patient </a:t>
          </a:r>
          <a:r>
            <a:rPr lang="de-DE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demographic</a:t>
          </a:r>
          <a:endParaRPr lang="de-DE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0C10CB2-F84E-6741-BBBC-4DA1FEB2E15E}" type="parTrans" cxnId="{D36B6296-49B8-AE41-A161-D0523AA11618}">
      <dgm:prSet/>
      <dgm:spPr/>
      <dgm:t>
        <a:bodyPr/>
        <a:lstStyle/>
        <a:p>
          <a:endParaRPr lang="de-DE"/>
        </a:p>
      </dgm:t>
    </dgm:pt>
    <dgm:pt modelId="{04025394-CD78-B44E-8B58-CFC0532135B8}" type="sibTrans" cxnId="{D36B6296-49B8-AE41-A161-D0523AA11618}">
      <dgm:prSet/>
      <dgm:spPr>
        <a:xfrm rot="19252273">
          <a:off x="1989155" y="1281704"/>
          <a:ext cx="869000" cy="3107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699F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699F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699F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0B02139-54C7-E849-8BAA-876ED56EFFC0}" type="pres">
      <dgm:prSet presAssocID="{CF6DA67B-186A-394D-B304-6A4F4BF516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3C5E6C2-1E76-7F44-B083-1EBE36C129D3}" type="pres">
      <dgm:prSet presAssocID="{CC266862-D1C6-FA49-A202-E94F77529294}" presName="node" presStyleLbl="node1" presStyleIdx="0" presStyleCnt="3" custScaleY="13857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7FA288-B13A-CE4B-87E3-E99DEDB083EA}" type="pres">
      <dgm:prSet presAssocID="{2B0B2FEF-246D-F840-93ED-B9FDD2C802A7}" presName="sibTrans" presStyleLbl="sibTrans2D1" presStyleIdx="0" presStyleCnt="3"/>
      <dgm:spPr/>
      <dgm:t>
        <a:bodyPr/>
        <a:lstStyle/>
        <a:p>
          <a:endParaRPr lang="de-DE"/>
        </a:p>
      </dgm:t>
    </dgm:pt>
    <dgm:pt modelId="{2D740A86-F4E7-B34F-B015-76DF5D9AD9EF}" type="pres">
      <dgm:prSet presAssocID="{2B0B2FEF-246D-F840-93ED-B9FDD2C802A7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DDC81EE2-6E1D-BB4D-A2AC-1DE00CB36955}" type="pres">
      <dgm:prSet presAssocID="{526F065F-CAF8-3C40-8041-59559E5CE7AF}" presName="node" presStyleLbl="node1" presStyleIdx="1" presStyleCnt="3" custScaleY="128395" custRadScaleRad="137899" custRadScaleInc="-43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B7F49D-9A06-DD4C-80D3-513287424773}" type="pres">
      <dgm:prSet presAssocID="{106692A3-9F25-F842-88AB-864F2161840E}" presName="sibTrans" presStyleLbl="sibTrans2D1" presStyleIdx="1" presStyleCnt="3"/>
      <dgm:spPr/>
      <dgm:t>
        <a:bodyPr/>
        <a:lstStyle/>
        <a:p>
          <a:endParaRPr lang="de-DE"/>
        </a:p>
      </dgm:t>
    </dgm:pt>
    <dgm:pt modelId="{010A87EE-8ADB-A041-8AC9-CC8C9D397464}" type="pres">
      <dgm:prSet presAssocID="{106692A3-9F25-F842-88AB-864F2161840E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C855971C-7220-3A4E-BCE2-A8D989A71CDE}" type="pres">
      <dgm:prSet presAssocID="{A1701477-05B3-F74B-B000-5BF1AA577BD1}" presName="node" presStyleLbl="node1" presStyleIdx="2" presStyleCnt="3" custScaleY="124483" custRadScaleRad="136502" custRadScaleInc="4250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DA9D09-5172-664F-9120-8026408222D5}" type="pres">
      <dgm:prSet presAssocID="{04025394-CD78-B44E-8B58-CFC0532135B8}" presName="sibTrans" presStyleLbl="sibTrans2D1" presStyleIdx="2" presStyleCnt="3"/>
      <dgm:spPr/>
      <dgm:t>
        <a:bodyPr/>
        <a:lstStyle/>
        <a:p>
          <a:endParaRPr lang="de-DE"/>
        </a:p>
      </dgm:t>
    </dgm:pt>
    <dgm:pt modelId="{101D6B0D-E832-144F-A648-5AED511F7B15}" type="pres">
      <dgm:prSet presAssocID="{04025394-CD78-B44E-8B58-CFC0532135B8}" presName="connectorText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7B08A457-B8C7-6748-9872-8C766F855888}" type="presOf" srcId="{CF6DA67B-186A-394D-B304-6A4F4BF516A6}" destId="{70B02139-54C7-E849-8BAA-876ED56EFFC0}" srcOrd="0" destOrd="0" presId="urn:microsoft.com/office/officeart/2005/8/layout/cycle7"/>
    <dgm:cxn modelId="{8A261E79-F3BB-B047-AF1A-4CD96DB6E3CA}" type="presOf" srcId="{2B0B2FEF-246D-F840-93ED-B9FDD2C802A7}" destId="{0C7FA288-B13A-CE4B-87E3-E99DEDB083EA}" srcOrd="0" destOrd="0" presId="urn:microsoft.com/office/officeart/2005/8/layout/cycle7"/>
    <dgm:cxn modelId="{39DBBC11-0784-EC40-875E-FA2D6BD0F14A}" type="presOf" srcId="{106692A3-9F25-F842-88AB-864F2161840E}" destId="{2CB7F49D-9A06-DD4C-80D3-513287424773}" srcOrd="0" destOrd="0" presId="urn:microsoft.com/office/officeart/2005/8/layout/cycle7"/>
    <dgm:cxn modelId="{4993D993-B5DA-984D-BDB9-5E2297CBDFFE}" type="presOf" srcId="{526F065F-CAF8-3C40-8041-59559E5CE7AF}" destId="{DDC81EE2-6E1D-BB4D-A2AC-1DE00CB36955}" srcOrd="0" destOrd="0" presId="urn:microsoft.com/office/officeart/2005/8/layout/cycle7"/>
    <dgm:cxn modelId="{B6A6A9F6-DE4F-E940-A2A7-BA7FC7ECC322}" srcId="{CF6DA67B-186A-394D-B304-6A4F4BF516A6}" destId="{526F065F-CAF8-3C40-8041-59559E5CE7AF}" srcOrd="1" destOrd="0" parTransId="{D4B70461-85C5-C242-B59C-5DD263DC0B05}" sibTransId="{106692A3-9F25-F842-88AB-864F2161840E}"/>
    <dgm:cxn modelId="{F053E1A6-55AB-D646-895F-638B17C54363}" srcId="{CF6DA67B-186A-394D-B304-6A4F4BF516A6}" destId="{CC266862-D1C6-FA49-A202-E94F77529294}" srcOrd="0" destOrd="0" parTransId="{1F01C03C-0506-A340-8C70-40E4785869DD}" sibTransId="{2B0B2FEF-246D-F840-93ED-B9FDD2C802A7}"/>
    <dgm:cxn modelId="{340C3DD4-B461-6646-81FD-7BB2B67F36C9}" type="presOf" srcId="{A1701477-05B3-F74B-B000-5BF1AA577BD1}" destId="{C855971C-7220-3A4E-BCE2-A8D989A71CDE}" srcOrd="0" destOrd="0" presId="urn:microsoft.com/office/officeart/2005/8/layout/cycle7"/>
    <dgm:cxn modelId="{D36B6296-49B8-AE41-A161-D0523AA11618}" srcId="{CF6DA67B-186A-394D-B304-6A4F4BF516A6}" destId="{A1701477-05B3-F74B-B000-5BF1AA577BD1}" srcOrd="2" destOrd="0" parTransId="{B0C10CB2-F84E-6741-BBBC-4DA1FEB2E15E}" sibTransId="{04025394-CD78-B44E-8B58-CFC0532135B8}"/>
    <dgm:cxn modelId="{F4286EC3-7AEC-4743-A0A5-7181B10B83AB}" type="presOf" srcId="{04025394-CD78-B44E-8B58-CFC0532135B8}" destId="{DFDA9D09-5172-664F-9120-8026408222D5}" srcOrd="0" destOrd="0" presId="urn:microsoft.com/office/officeart/2005/8/layout/cycle7"/>
    <dgm:cxn modelId="{07580E18-5FDA-9B4F-B6DC-BFB2355DE381}" type="presOf" srcId="{106692A3-9F25-F842-88AB-864F2161840E}" destId="{010A87EE-8ADB-A041-8AC9-CC8C9D397464}" srcOrd="1" destOrd="0" presId="urn:microsoft.com/office/officeart/2005/8/layout/cycle7"/>
    <dgm:cxn modelId="{B95A82A8-9E11-7949-90FE-D564CCA6F7D5}" type="presOf" srcId="{04025394-CD78-B44E-8B58-CFC0532135B8}" destId="{101D6B0D-E832-144F-A648-5AED511F7B15}" srcOrd="1" destOrd="0" presId="urn:microsoft.com/office/officeart/2005/8/layout/cycle7"/>
    <dgm:cxn modelId="{08EFAE36-89D4-664D-86EA-C36904D55D61}" type="presOf" srcId="{CC266862-D1C6-FA49-A202-E94F77529294}" destId="{63C5E6C2-1E76-7F44-B083-1EBE36C129D3}" srcOrd="0" destOrd="0" presId="urn:microsoft.com/office/officeart/2005/8/layout/cycle7"/>
    <dgm:cxn modelId="{E0B4FBED-CE38-E344-8EB7-A0E254F0E287}" type="presOf" srcId="{2B0B2FEF-246D-F840-93ED-B9FDD2C802A7}" destId="{2D740A86-F4E7-B34F-B015-76DF5D9AD9EF}" srcOrd="1" destOrd="0" presId="urn:microsoft.com/office/officeart/2005/8/layout/cycle7"/>
    <dgm:cxn modelId="{C9A4C89B-DEC0-3547-9510-8AB91F8DFF57}" type="presParOf" srcId="{70B02139-54C7-E849-8BAA-876ED56EFFC0}" destId="{63C5E6C2-1E76-7F44-B083-1EBE36C129D3}" srcOrd="0" destOrd="0" presId="urn:microsoft.com/office/officeart/2005/8/layout/cycle7"/>
    <dgm:cxn modelId="{C9235336-B43F-5C48-B0AC-0BACF1698950}" type="presParOf" srcId="{70B02139-54C7-E849-8BAA-876ED56EFFC0}" destId="{0C7FA288-B13A-CE4B-87E3-E99DEDB083EA}" srcOrd="1" destOrd="0" presId="urn:microsoft.com/office/officeart/2005/8/layout/cycle7"/>
    <dgm:cxn modelId="{30A814BA-4250-EB47-A4BB-1BC67779F9D9}" type="presParOf" srcId="{0C7FA288-B13A-CE4B-87E3-E99DEDB083EA}" destId="{2D740A86-F4E7-B34F-B015-76DF5D9AD9EF}" srcOrd="0" destOrd="0" presId="urn:microsoft.com/office/officeart/2005/8/layout/cycle7"/>
    <dgm:cxn modelId="{0950C452-D43B-5B4A-A18C-788177C649CF}" type="presParOf" srcId="{70B02139-54C7-E849-8BAA-876ED56EFFC0}" destId="{DDC81EE2-6E1D-BB4D-A2AC-1DE00CB36955}" srcOrd="2" destOrd="0" presId="urn:microsoft.com/office/officeart/2005/8/layout/cycle7"/>
    <dgm:cxn modelId="{EC5E4D21-4FE2-1B40-AA9E-F0FD355761AA}" type="presParOf" srcId="{70B02139-54C7-E849-8BAA-876ED56EFFC0}" destId="{2CB7F49D-9A06-DD4C-80D3-513287424773}" srcOrd="3" destOrd="0" presId="urn:microsoft.com/office/officeart/2005/8/layout/cycle7"/>
    <dgm:cxn modelId="{5AF4C5BE-6125-8449-97A7-984365586A0B}" type="presParOf" srcId="{2CB7F49D-9A06-DD4C-80D3-513287424773}" destId="{010A87EE-8ADB-A041-8AC9-CC8C9D397464}" srcOrd="0" destOrd="0" presId="urn:microsoft.com/office/officeart/2005/8/layout/cycle7"/>
    <dgm:cxn modelId="{FD7A8A8D-57B0-FA4C-9B33-12CAEB6BED3B}" type="presParOf" srcId="{70B02139-54C7-E849-8BAA-876ED56EFFC0}" destId="{C855971C-7220-3A4E-BCE2-A8D989A71CDE}" srcOrd="4" destOrd="0" presId="urn:microsoft.com/office/officeart/2005/8/layout/cycle7"/>
    <dgm:cxn modelId="{858C8654-ECB0-0C44-87F4-DC76A8993AE6}" type="presParOf" srcId="{70B02139-54C7-E849-8BAA-876ED56EFFC0}" destId="{DFDA9D09-5172-664F-9120-8026408222D5}" srcOrd="5" destOrd="0" presId="urn:microsoft.com/office/officeart/2005/8/layout/cycle7"/>
    <dgm:cxn modelId="{A321368C-B865-BB4B-A98D-1FC41C1A0952}" type="presParOf" srcId="{DFDA9D09-5172-664F-9120-8026408222D5}" destId="{101D6B0D-E832-144F-A648-5AED511F7B1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6DA67B-186A-394D-B304-6A4F4BF516A6}" type="doc">
      <dgm:prSet loTypeId="urn:microsoft.com/office/officeart/2005/8/layout/cycle7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CC266862-D1C6-FA49-A202-E94F77529294}">
      <dgm:prSet phldrT="[Text]"/>
      <dgm:spPr>
        <a:xfrm>
          <a:off x="2727164" y="-147283"/>
          <a:ext cx="1775745" cy="1230325"/>
        </a:xfrm>
        <a:prstGeom prst="roundRect">
          <a:avLst>
            <a:gd name="adj" fmla="val 10000"/>
          </a:avLst>
        </a:prstGeom>
        <a:solidFill>
          <a:srgbClr val="002E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THV </a:t>
          </a:r>
          <a:r>
            <a:rPr lang="de-DE" dirty="0">
              <a:solidFill>
                <a:srgbClr val="FFFFFF"/>
              </a:solidFill>
              <a:latin typeface="Arial"/>
              <a:ea typeface="+mn-ea"/>
              <a:cs typeface="+mn-cs"/>
            </a:rPr>
            <a:t>type</a:t>
          </a:r>
        </a:p>
      </dgm:t>
    </dgm:pt>
    <dgm:pt modelId="{1F01C03C-0506-A340-8C70-40E4785869DD}" type="parTrans" cxnId="{F053E1A6-55AB-D646-895F-638B17C54363}">
      <dgm:prSet/>
      <dgm:spPr/>
      <dgm:t>
        <a:bodyPr/>
        <a:lstStyle/>
        <a:p>
          <a:endParaRPr lang="de-DE"/>
        </a:p>
      </dgm:t>
    </dgm:pt>
    <dgm:pt modelId="{2B0B2FEF-246D-F840-93ED-B9FDD2C802A7}" type="sibTrans" cxnId="{F053E1A6-55AB-D646-895F-638B17C54363}">
      <dgm:prSet/>
      <dgm:spPr>
        <a:xfrm rot="2318757">
          <a:off x="4374063" y="1266848"/>
          <a:ext cx="869000" cy="3107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699F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699F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699F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26F065F-CAF8-3C40-8041-59559E5CE7AF}">
      <dgm:prSet phldrT="[Text]"/>
      <dgm:spPr>
        <a:xfrm>
          <a:off x="5057725" y="1761411"/>
          <a:ext cx="1775745" cy="1139984"/>
        </a:xfrm>
        <a:prstGeom prst="roundRect">
          <a:avLst>
            <a:gd name="adj" fmla="val 10000"/>
          </a:avLst>
        </a:prstGeom>
        <a:solidFill>
          <a:srgbClr val="002E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Debris</a:t>
          </a:r>
          <a:endParaRPr lang="de-DE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4B70461-85C5-C242-B59C-5DD263DC0B05}" type="parTrans" cxnId="{B6A6A9F6-DE4F-E940-A2A7-BA7FC7ECC322}">
      <dgm:prSet/>
      <dgm:spPr/>
      <dgm:t>
        <a:bodyPr/>
        <a:lstStyle/>
        <a:p>
          <a:endParaRPr lang="de-DE"/>
        </a:p>
      </dgm:t>
    </dgm:pt>
    <dgm:pt modelId="{106692A3-9F25-F842-88AB-864F2161840E}" type="sibTrans" cxnId="{B6A6A9F6-DE4F-E940-A2A7-BA7FC7ECC322}">
      <dgm:prSet/>
      <dgm:spPr>
        <a:xfrm rot="10790847">
          <a:off x="3192873" y="2182198"/>
          <a:ext cx="869000" cy="3107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699F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699F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699F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1701477-05B3-F74B-B000-5BF1AA577BD1}">
      <dgm:prSet phldrT="[Text]"/>
      <dgm:spPr>
        <a:xfrm>
          <a:off x="421275" y="1791122"/>
          <a:ext cx="1775745" cy="1105250"/>
        </a:xfrm>
        <a:prstGeom prst="roundRect">
          <a:avLst>
            <a:gd name="adj" fmla="val 10000"/>
          </a:avLst>
        </a:prstGeom>
        <a:solidFill>
          <a:srgbClr val="002E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Arial"/>
              <a:ea typeface="+mn-ea"/>
              <a:cs typeface="+mn-cs"/>
            </a:rPr>
            <a:t>Patient </a:t>
          </a:r>
          <a:r>
            <a:rPr lang="de-DE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demographic</a:t>
          </a:r>
          <a:endParaRPr lang="de-DE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0C10CB2-F84E-6741-BBBC-4DA1FEB2E15E}" type="parTrans" cxnId="{D36B6296-49B8-AE41-A161-D0523AA11618}">
      <dgm:prSet/>
      <dgm:spPr/>
      <dgm:t>
        <a:bodyPr/>
        <a:lstStyle/>
        <a:p>
          <a:endParaRPr lang="de-DE"/>
        </a:p>
      </dgm:t>
    </dgm:pt>
    <dgm:pt modelId="{04025394-CD78-B44E-8B58-CFC0532135B8}" type="sibTrans" cxnId="{D36B6296-49B8-AE41-A161-D0523AA11618}">
      <dgm:prSet/>
      <dgm:spPr>
        <a:xfrm rot="19252273">
          <a:off x="1989155" y="1281704"/>
          <a:ext cx="869000" cy="3107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699F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699F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699F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de-DE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0B02139-54C7-E849-8BAA-876ED56EFFC0}" type="pres">
      <dgm:prSet presAssocID="{CF6DA67B-186A-394D-B304-6A4F4BF516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3C5E6C2-1E76-7F44-B083-1EBE36C129D3}" type="pres">
      <dgm:prSet presAssocID="{CC266862-D1C6-FA49-A202-E94F77529294}" presName="node" presStyleLbl="node1" presStyleIdx="0" presStyleCnt="3" custScaleY="13857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7FA288-B13A-CE4B-87E3-E99DEDB083EA}" type="pres">
      <dgm:prSet presAssocID="{2B0B2FEF-246D-F840-93ED-B9FDD2C802A7}" presName="sibTrans" presStyleLbl="sibTrans2D1" presStyleIdx="0" presStyleCnt="3"/>
      <dgm:spPr/>
      <dgm:t>
        <a:bodyPr/>
        <a:lstStyle/>
        <a:p>
          <a:endParaRPr lang="de-DE"/>
        </a:p>
      </dgm:t>
    </dgm:pt>
    <dgm:pt modelId="{2D740A86-F4E7-B34F-B015-76DF5D9AD9EF}" type="pres">
      <dgm:prSet presAssocID="{2B0B2FEF-246D-F840-93ED-B9FDD2C802A7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DDC81EE2-6E1D-BB4D-A2AC-1DE00CB36955}" type="pres">
      <dgm:prSet presAssocID="{526F065F-CAF8-3C40-8041-59559E5CE7AF}" presName="node" presStyleLbl="node1" presStyleIdx="1" presStyleCnt="3" custScaleY="128395" custRadScaleRad="137899" custRadScaleInc="-430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B7F49D-9A06-DD4C-80D3-513287424773}" type="pres">
      <dgm:prSet presAssocID="{106692A3-9F25-F842-88AB-864F2161840E}" presName="sibTrans" presStyleLbl="sibTrans2D1" presStyleIdx="1" presStyleCnt="3"/>
      <dgm:spPr/>
      <dgm:t>
        <a:bodyPr/>
        <a:lstStyle/>
        <a:p>
          <a:endParaRPr lang="de-DE"/>
        </a:p>
      </dgm:t>
    </dgm:pt>
    <dgm:pt modelId="{010A87EE-8ADB-A041-8AC9-CC8C9D397464}" type="pres">
      <dgm:prSet presAssocID="{106692A3-9F25-F842-88AB-864F2161840E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C855971C-7220-3A4E-BCE2-A8D989A71CDE}" type="pres">
      <dgm:prSet presAssocID="{A1701477-05B3-F74B-B000-5BF1AA577BD1}" presName="node" presStyleLbl="node1" presStyleIdx="2" presStyleCnt="3" custScaleY="124483" custRadScaleRad="136502" custRadScaleInc="4250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DA9D09-5172-664F-9120-8026408222D5}" type="pres">
      <dgm:prSet presAssocID="{04025394-CD78-B44E-8B58-CFC0532135B8}" presName="sibTrans" presStyleLbl="sibTrans2D1" presStyleIdx="2" presStyleCnt="3"/>
      <dgm:spPr/>
      <dgm:t>
        <a:bodyPr/>
        <a:lstStyle/>
        <a:p>
          <a:endParaRPr lang="de-DE"/>
        </a:p>
      </dgm:t>
    </dgm:pt>
    <dgm:pt modelId="{101D6B0D-E832-144F-A648-5AED511F7B15}" type="pres">
      <dgm:prSet presAssocID="{04025394-CD78-B44E-8B58-CFC0532135B8}" presName="connectorText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F053E1A6-55AB-D646-895F-638B17C54363}" srcId="{CF6DA67B-186A-394D-B304-6A4F4BF516A6}" destId="{CC266862-D1C6-FA49-A202-E94F77529294}" srcOrd="0" destOrd="0" parTransId="{1F01C03C-0506-A340-8C70-40E4785869DD}" sibTransId="{2B0B2FEF-246D-F840-93ED-B9FDD2C802A7}"/>
    <dgm:cxn modelId="{51E2DF33-B6A0-AF40-A08D-24609985F962}" type="presOf" srcId="{106692A3-9F25-F842-88AB-864F2161840E}" destId="{2CB7F49D-9A06-DD4C-80D3-513287424773}" srcOrd="0" destOrd="0" presId="urn:microsoft.com/office/officeart/2005/8/layout/cycle7"/>
    <dgm:cxn modelId="{A145A32E-C13E-164D-AD73-D19C99485F63}" type="presOf" srcId="{2B0B2FEF-246D-F840-93ED-B9FDD2C802A7}" destId="{0C7FA288-B13A-CE4B-87E3-E99DEDB083EA}" srcOrd="0" destOrd="0" presId="urn:microsoft.com/office/officeart/2005/8/layout/cycle7"/>
    <dgm:cxn modelId="{D36B6296-49B8-AE41-A161-D0523AA11618}" srcId="{CF6DA67B-186A-394D-B304-6A4F4BF516A6}" destId="{A1701477-05B3-F74B-B000-5BF1AA577BD1}" srcOrd="2" destOrd="0" parTransId="{B0C10CB2-F84E-6741-BBBC-4DA1FEB2E15E}" sibTransId="{04025394-CD78-B44E-8B58-CFC0532135B8}"/>
    <dgm:cxn modelId="{CF91086B-B932-004D-8719-66DEB9560EDC}" type="presOf" srcId="{106692A3-9F25-F842-88AB-864F2161840E}" destId="{010A87EE-8ADB-A041-8AC9-CC8C9D397464}" srcOrd="1" destOrd="0" presId="urn:microsoft.com/office/officeart/2005/8/layout/cycle7"/>
    <dgm:cxn modelId="{4042803E-C2D3-D04E-A0B8-27EE42569343}" type="presOf" srcId="{526F065F-CAF8-3C40-8041-59559E5CE7AF}" destId="{DDC81EE2-6E1D-BB4D-A2AC-1DE00CB36955}" srcOrd="0" destOrd="0" presId="urn:microsoft.com/office/officeart/2005/8/layout/cycle7"/>
    <dgm:cxn modelId="{CE8462CF-A5CD-654C-B85E-0DA56ACBE8D2}" type="presOf" srcId="{CF6DA67B-186A-394D-B304-6A4F4BF516A6}" destId="{70B02139-54C7-E849-8BAA-876ED56EFFC0}" srcOrd="0" destOrd="0" presId="urn:microsoft.com/office/officeart/2005/8/layout/cycle7"/>
    <dgm:cxn modelId="{E5BC2E5B-AD57-9B48-8E9F-C76874CD1B3A}" type="presOf" srcId="{A1701477-05B3-F74B-B000-5BF1AA577BD1}" destId="{C855971C-7220-3A4E-BCE2-A8D989A71CDE}" srcOrd="0" destOrd="0" presId="urn:microsoft.com/office/officeart/2005/8/layout/cycle7"/>
    <dgm:cxn modelId="{BED00795-43ED-0C4F-A512-3C192860ACAA}" type="presOf" srcId="{CC266862-D1C6-FA49-A202-E94F77529294}" destId="{63C5E6C2-1E76-7F44-B083-1EBE36C129D3}" srcOrd="0" destOrd="0" presId="urn:microsoft.com/office/officeart/2005/8/layout/cycle7"/>
    <dgm:cxn modelId="{7259CEA9-E635-3248-8838-AD979A520206}" type="presOf" srcId="{04025394-CD78-B44E-8B58-CFC0532135B8}" destId="{101D6B0D-E832-144F-A648-5AED511F7B15}" srcOrd="1" destOrd="0" presId="urn:microsoft.com/office/officeart/2005/8/layout/cycle7"/>
    <dgm:cxn modelId="{4FB82334-30CA-0047-BA97-19E00182073C}" type="presOf" srcId="{04025394-CD78-B44E-8B58-CFC0532135B8}" destId="{DFDA9D09-5172-664F-9120-8026408222D5}" srcOrd="0" destOrd="0" presId="urn:microsoft.com/office/officeart/2005/8/layout/cycle7"/>
    <dgm:cxn modelId="{B6A6A9F6-DE4F-E940-A2A7-BA7FC7ECC322}" srcId="{CF6DA67B-186A-394D-B304-6A4F4BF516A6}" destId="{526F065F-CAF8-3C40-8041-59559E5CE7AF}" srcOrd="1" destOrd="0" parTransId="{D4B70461-85C5-C242-B59C-5DD263DC0B05}" sibTransId="{106692A3-9F25-F842-88AB-864F2161840E}"/>
    <dgm:cxn modelId="{87BCB6B3-921E-454D-BA1B-92477E52E27E}" type="presOf" srcId="{2B0B2FEF-246D-F840-93ED-B9FDD2C802A7}" destId="{2D740A86-F4E7-B34F-B015-76DF5D9AD9EF}" srcOrd="1" destOrd="0" presId="urn:microsoft.com/office/officeart/2005/8/layout/cycle7"/>
    <dgm:cxn modelId="{EF18BE9E-F0D7-F04C-ACD3-5C414C64F355}" type="presParOf" srcId="{70B02139-54C7-E849-8BAA-876ED56EFFC0}" destId="{63C5E6C2-1E76-7F44-B083-1EBE36C129D3}" srcOrd="0" destOrd="0" presId="urn:microsoft.com/office/officeart/2005/8/layout/cycle7"/>
    <dgm:cxn modelId="{AFDA0806-1111-6E4B-B427-BCA1E11D94C7}" type="presParOf" srcId="{70B02139-54C7-E849-8BAA-876ED56EFFC0}" destId="{0C7FA288-B13A-CE4B-87E3-E99DEDB083EA}" srcOrd="1" destOrd="0" presId="urn:microsoft.com/office/officeart/2005/8/layout/cycle7"/>
    <dgm:cxn modelId="{8E1379AA-FB77-9147-9658-3F926A972EAF}" type="presParOf" srcId="{0C7FA288-B13A-CE4B-87E3-E99DEDB083EA}" destId="{2D740A86-F4E7-B34F-B015-76DF5D9AD9EF}" srcOrd="0" destOrd="0" presId="urn:microsoft.com/office/officeart/2005/8/layout/cycle7"/>
    <dgm:cxn modelId="{8FD0319E-791B-2A44-A267-46A0701FF55C}" type="presParOf" srcId="{70B02139-54C7-E849-8BAA-876ED56EFFC0}" destId="{DDC81EE2-6E1D-BB4D-A2AC-1DE00CB36955}" srcOrd="2" destOrd="0" presId="urn:microsoft.com/office/officeart/2005/8/layout/cycle7"/>
    <dgm:cxn modelId="{0C103AEA-44B6-EE4E-BB01-17B0387EE30B}" type="presParOf" srcId="{70B02139-54C7-E849-8BAA-876ED56EFFC0}" destId="{2CB7F49D-9A06-DD4C-80D3-513287424773}" srcOrd="3" destOrd="0" presId="urn:microsoft.com/office/officeart/2005/8/layout/cycle7"/>
    <dgm:cxn modelId="{3D616CC4-5205-5D49-A85B-F716B3BCD76E}" type="presParOf" srcId="{2CB7F49D-9A06-DD4C-80D3-513287424773}" destId="{010A87EE-8ADB-A041-8AC9-CC8C9D397464}" srcOrd="0" destOrd="0" presId="urn:microsoft.com/office/officeart/2005/8/layout/cycle7"/>
    <dgm:cxn modelId="{9A9A445B-2F6F-C14C-A777-181114964684}" type="presParOf" srcId="{70B02139-54C7-E849-8BAA-876ED56EFFC0}" destId="{C855971C-7220-3A4E-BCE2-A8D989A71CDE}" srcOrd="4" destOrd="0" presId="urn:microsoft.com/office/officeart/2005/8/layout/cycle7"/>
    <dgm:cxn modelId="{E0FEBB3A-2BB3-6241-ADBD-F3F6E050B44D}" type="presParOf" srcId="{70B02139-54C7-E849-8BAA-876ED56EFFC0}" destId="{DFDA9D09-5172-664F-9120-8026408222D5}" srcOrd="5" destOrd="0" presId="urn:microsoft.com/office/officeart/2005/8/layout/cycle7"/>
    <dgm:cxn modelId="{54ED36FC-ED17-7644-953D-9A689ECE5F48}" type="presParOf" srcId="{DFDA9D09-5172-664F-9120-8026408222D5}" destId="{101D6B0D-E832-144F-A648-5AED511F7B1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5E6C2-1E76-7F44-B083-1EBE36C129D3}">
      <dsp:nvSpPr>
        <dsp:cNvPr id="0" name=""/>
        <dsp:cNvSpPr/>
      </dsp:nvSpPr>
      <dsp:spPr>
        <a:xfrm>
          <a:off x="2727164" y="-147283"/>
          <a:ext cx="1775745" cy="1230325"/>
        </a:xfrm>
        <a:prstGeom prst="roundRect">
          <a:avLst>
            <a:gd name="adj" fmla="val 10000"/>
          </a:avLst>
        </a:prstGeom>
        <a:solidFill>
          <a:srgbClr val="002E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Valve</a:t>
          </a:r>
          <a:r>
            <a:rPr lang="de-DE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 type</a:t>
          </a:r>
          <a:endParaRPr lang="de-DE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763199" y="-111248"/>
        <a:ext cx="1703675" cy="1158255"/>
      </dsp:txXfrm>
    </dsp:sp>
    <dsp:sp modelId="{0C7FA288-B13A-CE4B-87E3-E99DEDB083EA}">
      <dsp:nvSpPr>
        <dsp:cNvPr id="0" name=""/>
        <dsp:cNvSpPr/>
      </dsp:nvSpPr>
      <dsp:spPr>
        <a:xfrm rot="2318757">
          <a:off x="4374063" y="1266848"/>
          <a:ext cx="869000" cy="3107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699F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699F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699F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467290" y="1328999"/>
        <a:ext cx="682547" cy="186453"/>
      </dsp:txXfrm>
    </dsp:sp>
    <dsp:sp modelId="{DDC81EE2-6E1D-BB4D-A2AC-1DE00CB36955}">
      <dsp:nvSpPr>
        <dsp:cNvPr id="0" name=""/>
        <dsp:cNvSpPr/>
      </dsp:nvSpPr>
      <dsp:spPr>
        <a:xfrm>
          <a:off x="5057725" y="1761411"/>
          <a:ext cx="1775745" cy="1139984"/>
        </a:xfrm>
        <a:prstGeom prst="roundRect">
          <a:avLst>
            <a:gd name="adj" fmla="val 10000"/>
          </a:avLst>
        </a:prstGeom>
        <a:solidFill>
          <a:srgbClr val="002E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Debris</a:t>
          </a:r>
          <a:endParaRPr lang="de-DE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091114" y="1794800"/>
        <a:ext cx="1708967" cy="1073206"/>
      </dsp:txXfrm>
    </dsp:sp>
    <dsp:sp modelId="{2CB7F49D-9A06-DD4C-80D3-513287424773}">
      <dsp:nvSpPr>
        <dsp:cNvPr id="0" name=""/>
        <dsp:cNvSpPr/>
      </dsp:nvSpPr>
      <dsp:spPr>
        <a:xfrm rot="10773793">
          <a:off x="3107248" y="2194351"/>
          <a:ext cx="869000" cy="3107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699F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699F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699F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3200474" y="2256502"/>
        <a:ext cx="682547" cy="186453"/>
      </dsp:txXfrm>
    </dsp:sp>
    <dsp:sp modelId="{C855971C-7220-3A4E-BCE2-A8D989A71CDE}">
      <dsp:nvSpPr>
        <dsp:cNvPr id="0" name=""/>
        <dsp:cNvSpPr/>
      </dsp:nvSpPr>
      <dsp:spPr>
        <a:xfrm>
          <a:off x="250025" y="1815428"/>
          <a:ext cx="1775745" cy="1105250"/>
        </a:xfrm>
        <a:prstGeom prst="roundRect">
          <a:avLst>
            <a:gd name="adj" fmla="val 10000"/>
          </a:avLst>
        </a:prstGeom>
        <a:solidFill>
          <a:srgbClr val="002E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Patient </a:t>
          </a:r>
          <a:r>
            <a:rPr lang="de-DE" sz="1900" kern="12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demographics</a:t>
          </a:r>
          <a:endParaRPr lang="de-DE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82397" y="1847800"/>
        <a:ext cx="1711001" cy="1040506"/>
      </dsp:txXfrm>
    </dsp:sp>
    <dsp:sp modelId="{DFDA9D09-5172-664F-9120-8026408222D5}">
      <dsp:nvSpPr>
        <dsp:cNvPr id="0" name=""/>
        <dsp:cNvSpPr/>
      </dsp:nvSpPr>
      <dsp:spPr>
        <a:xfrm rot="19350524">
          <a:off x="1901204" y="1293857"/>
          <a:ext cx="869000" cy="3107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699F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699F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699F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994431" y="1356008"/>
        <a:ext cx="682547" cy="186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5E6C2-1E76-7F44-B083-1EBE36C129D3}">
      <dsp:nvSpPr>
        <dsp:cNvPr id="0" name=""/>
        <dsp:cNvSpPr/>
      </dsp:nvSpPr>
      <dsp:spPr>
        <a:xfrm>
          <a:off x="2727164" y="-147283"/>
          <a:ext cx="1775745" cy="1230325"/>
        </a:xfrm>
        <a:prstGeom prst="roundRect">
          <a:avLst>
            <a:gd name="adj" fmla="val 10000"/>
          </a:avLst>
        </a:prstGeom>
        <a:solidFill>
          <a:srgbClr val="002E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THV </a:t>
          </a:r>
          <a:r>
            <a:rPr lang="de-DE" sz="2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type</a:t>
          </a:r>
        </a:p>
      </dsp:txBody>
      <dsp:txXfrm>
        <a:off x="2763199" y="-111248"/>
        <a:ext cx="1703675" cy="1158255"/>
      </dsp:txXfrm>
    </dsp:sp>
    <dsp:sp modelId="{0C7FA288-B13A-CE4B-87E3-E99DEDB083EA}">
      <dsp:nvSpPr>
        <dsp:cNvPr id="0" name=""/>
        <dsp:cNvSpPr/>
      </dsp:nvSpPr>
      <dsp:spPr>
        <a:xfrm rot="2318757">
          <a:off x="4374063" y="1266848"/>
          <a:ext cx="869000" cy="3107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699F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699F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699F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467290" y="1328999"/>
        <a:ext cx="682547" cy="186453"/>
      </dsp:txXfrm>
    </dsp:sp>
    <dsp:sp modelId="{DDC81EE2-6E1D-BB4D-A2AC-1DE00CB36955}">
      <dsp:nvSpPr>
        <dsp:cNvPr id="0" name=""/>
        <dsp:cNvSpPr/>
      </dsp:nvSpPr>
      <dsp:spPr>
        <a:xfrm>
          <a:off x="5057725" y="1761411"/>
          <a:ext cx="1775745" cy="1139984"/>
        </a:xfrm>
        <a:prstGeom prst="roundRect">
          <a:avLst>
            <a:gd name="adj" fmla="val 10000"/>
          </a:avLst>
        </a:prstGeom>
        <a:solidFill>
          <a:srgbClr val="002E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Debris</a:t>
          </a:r>
          <a:endParaRPr lang="de-DE" sz="2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091114" y="1794800"/>
        <a:ext cx="1708967" cy="1073206"/>
      </dsp:txXfrm>
    </dsp:sp>
    <dsp:sp modelId="{2CB7F49D-9A06-DD4C-80D3-513287424773}">
      <dsp:nvSpPr>
        <dsp:cNvPr id="0" name=""/>
        <dsp:cNvSpPr/>
      </dsp:nvSpPr>
      <dsp:spPr>
        <a:xfrm rot="10790847">
          <a:off x="3192873" y="2182198"/>
          <a:ext cx="869000" cy="3107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699F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699F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699F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3286099" y="2244349"/>
        <a:ext cx="682547" cy="186453"/>
      </dsp:txXfrm>
    </dsp:sp>
    <dsp:sp modelId="{C855971C-7220-3A4E-BCE2-A8D989A71CDE}">
      <dsp:nvSpPr>
        <dsp:cNvPr id="0" name=""/>
        <dsp:cNvSpPr/>
      </dsp:nvSpPr>
      <dsp:spPr>
        <a:xfrm>
          <a:off x="421275" y="1791122"/>
          <a:ext cx="1775745" cy="1105250"/>
        </a:xfrm>
        <a:prstGeom prst="roundRect">
          <a:avLst>
            <a:gd name="adj" fmla="val 10000"/>
          </a:avLst>
        </a:prstGeom>
        <a:solidFill>
          <a:srgbClr val="002E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Patient </a:t>
          </a:r>
          <a:r>
            <a:rPr lang="de-DE" sz="2100" kern="12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demographic</a:t>
          </a:r>
          <a:endParaRPr lang="de-DE" sz="2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53647" y="1823494"/>
        <a:ext cx="1711001" cy="1040506"/>
      </dsp:txXfrm>
    </dsp:sp>
    <dsp:sp modelId="{DFDA9D09-5172-664F-9120-8026408222D5}">
      <dsp:nvSpPr>
        <dsp:cNvPr id="0" name=""/>
        <dsp:cNvSpPr/>
      </dsp:nvSpPr>
      <dsp:spPr>
        <a:xfrm rot="19252273">
          <a:off x="1989155" y="1281704"/>
          <a:ext cx="869000" cy="3107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699F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699F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699F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082382" y="1343855"/>
        <a:ext cx="682547" cy="186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5E6C2-1E76-7F44-B083-1EBE36C129D3}">
      <dsp:nvSpPr>
        <dsp:cNvPr id="0" name=""/>
        <dsp:cNvSpPr/>
      </dsp:nvSpPr>
      <dsp:spPr>
        <a:xfrm>
          <a:off x="2727164" y="-147283"/>
          <a:ext cx="1775745" cy="1230325"/>
        </a:xfrm>
        <a:prstGeom prst="roundRect">
          <a:avLst>
            <a:gd name="adj" fmla="val 10000"/>
          </a:avLst>
        </a:prstGeom>
        <a:solidFill>
          <a:srgbClr val="002E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THV </a:t>
          </a:r>
          <a:r>
            <a:rPr lang="de-DE" sz="2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type</a:t>
          </a:r>
        </a:p>
      </dsp:txBody>
      <dsp:txXfrm>
        <a:off x="2763199" y="-111248"/>
        <a:ext cx="1703675" cy="1158255"/>
      </dsp:txXfrm>
    </dsp:sp>
    <dsp:sp modelId="{0C7FA288-B13A-CE4B-87E3-E99DEDB083EA}">
      <dsp:nvSpPr>
        <dsp:cNvPr id="0" name=""/>
        <dsp:cNvSpPr/>
      </dsp:nvSpPr>
      <dsp:spPr>
        <a:xfrm rot="2318757">
          <a:off x="4374063" y="1266848"/>
          <a:ext cx="869000" cy="3107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699F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699F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699F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467290" y="1328999"/>
        <a:ext cx="682547" cy="186453"/>
      </dsp:txXfrm>
    </dsp:sp>
    <dsp:sp modelId="{DDC81EE2-6E1D-BB4D-A2AC-1DE00CB36955}">
      <dsp:nvSpPr>
        <dsp:cNvPr id="0" name=""/>
        <dsp:cNvSpPr/>
      </dsp:nvSpPr>
      <dsp:spPr>
        <a:xfrm>
          <a:off x="5057725" y="1761411"/>
          <a:ext cx="1775745" cy="1139984"/>
        </a:xfrm>
        <a:prstGeom prst="roundRect">
          <a:avLst>
            <a:gd name="adj" fmla="val 10000"/>
          </a:avLst>
        </a:prstGeom>
        <a:solidFill>
          <a:srgbClr val="002E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Debris</a:t>
          </a:r>
          <a:endParaRPr lang="de-DE" sz="2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091114" y="1794800"/>
        <a:ext cx="1708967" cy="1073206"/>
      </dsp:txXfrm>
    </dsp:sp>
    <dsp:sp modelId="{2CB7F49D-9A06-DD4C-80D3-513287424773}">
      <dsp:nvSpPr>
        <dsp:cNvPr id="0" name=""/>
        <dsp:cNvSpPr/>
      </dsp:nvSpPr>
      <dsp:spPr>
        <a:xfrm rot="10790847">
          <a:off x="3192873" y="2182198"/>
          <a:ext cx="869000" cy="3107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699F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699F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699F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3286099" y="2244349"/>
        <a:ext cx="682547" cy="186453"/>
      </dsp:txXfrm>
    </dsp:sp>
    <dsp:sp modelId="{C855971C-7220-3A4E-BCE2-A8D989A71CDE}">
      <dsp:nvSpPr>
        <dsp:cNvPr id="0" name=""/>
        <dsp:cNvSpPr/>
      </dsp:nvSpPr>
      <dsp:spPr>
        <a:xfrm>
          <a:off x="421275" y="1791122"/>
          <a:ext cx="1775745" cy="1105250"/>
        </a:xfrm>
        <a:prstGeom prst="roundRect">
          <a:avLst>
            <a:gd name="adj" fmla="val 10000"/>
          </a:avLst>
        </a:prstGeom>
        <a:solidFill>
          <a:srgbClr val="002E4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Patient </a:t>
          </a:r>
          <a:r>
            <a:rPr lang="de-DE" sz="2100" kern="1200" dirty="0" err="1" smtClean="0">
              <a:solidFill>
                <a:srgbClr val="FFFFFF"/>
              </a:solidFill>
              <a:latin typeface="Arial"/>
              <a:ea typeface="+mn-ea"/>
              <a:cs typeface="+mn-cs"/>
            </a:rPr>
            <a:t>demographic</a:t>
          </a:r>
          <a:endParaRPr lang="de-DE" sz="2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53647" y="1823494"/>
        <a:ext cx="1711001" cy="1040506"/>
      </dsp:txXfrm>
    </dsp:sp>
    <dsp:sp modelId="{DFDA9D09-5172-664F-9120-8026408222D5}">
      <dsp:nvSpPr>
        <dsp:cNvPr id="0" name=""/>
        <dsp:cNvSpPr/>
      </dsp:nvSpPr>
      <dsp:spPr>
        <a:xfrm rot="19252273">
          <a:off x="1989155" y="1281704"/>
          <a:ext cx="869000" cy="31075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699FF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6699FF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6699FF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082382" y="1343855"/>
        <a:ext cx="682547" cy="186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0.26755</cdr:x>
      <cdr:y>0.15761</cdr:y>
    </cdr:from>
    <cdr:to>
      <cdr:x>0.29869</cdr:x>
      <cdr:y>0.2197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302252" y="647043"/>
          <a:ext cx="267955" cy="2548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*</a:t>
          </a:r>
        </a:p>
      </cdr:txBody>
    </cdr:sp>
  </cdr:relSizeAnchor>
  <cdr:relSizeAnchor xmlns:cdr="http://schemas.openxmlformats.org/drawingml/2006/chartDrawing">
    <cdr:from>
      <cdr:x>0.36003</cdr:x>
      <cdr:y>0.0064</cdr:y>
    </cdr:from>
    <cdr:to>
      <cdr:x>0.38993</cdr:x>
      <cdr:y>0.07466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3097982" y="26287"/>
          <a:ext cx="257284" cy="2802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*</a:t>
          </a:r>
        </a:p>
      </cdr:txBody>
    </cdr:sp>
  </cdr:relSizeAnchor>
  <cdr:relSizeAnchor xmlns:cdr="http://schemas.openxmlformats.org/drawingml/2006/chartDrawing">
    <cdr:from>
      <cdr:x>0.453</cdr:x>
      <cdr:y>0.1479</cdr:y>
    </cdr:from>
    <cdr:to>
      <cdr:x>0.48414</cdr:x>
      <cdr:y>0.20998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3825590" y="536444"/>
          <a:ext cx="262977" cy="225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*</a:t>
          </a:r>
        </a:p>
      </cdr:txBody>
    </cdr:sp>
  </cdr:relSizeAnchor>
  <cdr:relSizeAnchor xmlns:cdr="http://schemas.openxmlformats.org/drawingml/2006/chartDrawing">
    <cdr:from>
      <cdr:x>0.56111</cdr:x>
      <cdr:y>0.18169</cdr:y>
    </cdr:from>
    <cdr:to>
      <cdr:x>0.59225</cdr:x>
      <cdr:y>0.24378</cdr:y>
    </cdr:to>
    <cdr:sp macro="" textlink="">
      <cdr:nvSpPr>
        <cdr:cNvPr id="6" name="TextBox 4"/>
        <cdr:cNvSpPr txBox="1"/>
      </cdr:nvSpPr>
      <cdr:spPr>
        <a:xfrm xmlns:a="http://schemas.openxmlformats.org/drawingml/2006/main">
          <a:off x="4828292" y="745881"/>
          <a:ext cx="267954" cy="2548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+</a:t>
          </a:r>
        </a:p>
      </cdr:txBody>
    </cdr:sp>
  </cdr:relSizeAnchor>
  <cdr:relSizeAnchor xmlns:cdr="http://schemas.openxmlformats.org/drawingml/2006/chartDrawing">
    <cdr:from>
      <cdr:x>0.00902</cdr:x>
      <cdr:y>0.83871</cdr:y>
    </cdr:from>
    <cdr:to>
      <cdr:x>0.19251</cdr:x>
      <cdr:y>0.98577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6200" y="3169875"/>
          <a:ext cx="1549574" cy="55581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3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002E4B"/>
              </a:solidFill>
            </a:rPr>
            <a:t>*</a:t>
          </a:r>
          <a:r>
            <a:rPr lang="en-US" sz="1400" b="1" dirty="0" err="1">
              <a:solidFill>
                <a:srgbClr val="002E4B"/>
              </a:solidFill>
            </a:rPr>
            <a:t>EvR</a:t>
          </a:r>
          <a:r>
            <a:rPr lang="en-US" sz="1400" b="1" dirty="0">
              <a:solidFill>
                <a:srgbClr val="002E4B"/>
              </a:solidFill>
            </a:rPr>
            <a:t> &gt; S3 </a:t>
          </a:r>
          <a:r>
            <a:rPr lang="en-US" sz="1400" b="1" dirty="0" smtClean="0">
              <a:solidFill>
                <a:srgbClr val="002E4B"/>
              </a:solidFill>
            </a:rPr>
            <a:t>    p</a:t>
          </a:r>
          <a:r>
            <a:rPr lang="en-US" sz="1400" b="1" dirty="0">
              <a:solidFill>
                <a:srgbClr val="002E4B"/>
              </a:solidFill>
            </a:rPr>
            <a:t>&lt;0.05</a:t>
          </a:r>
        </a:p>
        <a:p xmlns:a="http://schemas.openxmlformats.org/drawingml/2006/main">
          <a:r>
            <a:rPr lang="en-US" sz="1400" b="1" dirty="0">
              <a:solidFill>
                <a:srgbClr val="002E4B"/>
              </a:solidFill>
            </a:rPr>
            <a:t>+Lotus &gt; S3 </a:t>
          </a:r>
          <a:r>
            <a:rPr lang="en-US" sz="1400" b="1" dirty="0" smtClean="0">
              <a:solidFill>
                <a:srgbClr val="002E4B"/>
              </a:solidFill>
            </a:rPr>
            <a:t> p</a:t>
          </a:r>
          <a:r>
            <a:rPr lang="en-US" sz="1400" b="1" dirty="0">
              <a:solidFill>
                <a:srgbClr val="002E4B"/>
              </a:solidFill>
            </a:rPr>
            <a:t>&lt;0.05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0.0076</cdr:x>
      <cdr:y>0.95139</cdr:y>
    </cdr:from>
    <cdr:to>
      <cdr:x>0.61385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3BC2249D-350D-47AA-9F7B-45F4637082E8}"/>
            </a:ext>
          </a:extLst>
        </cdr:cNvPr>
        <cdr:cNvSpPr txBox="1"/>
      </cdr:nvSpPr>
      <cdr:spPr>
        <a:xfrm xmlns:a="http://schemas.openxmlformats.org/drawingml/2006/main">
          <a:off x="58869" y="3906445"/>
          <a:ext cx="4698991" cy="199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0.00981</cdr:x>
      <cdr:y>0.82035</cdr:y>
    </cdr:from>
    <cdr:to>
      <cdr:x>0.2567</cdr:x>
      <cdr:y>0.96041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0FB3254B-B30D-4505-92E8-BED12785A918}"/>
            </a:ext>
          </a:extLst>
        </cdr:cNvPr>
        <cdr:cNvSpPr txBox="1"/>
      </cdr:nvSpPr>
      <cdr:spPr>
        <a:xfrm xmlns:a="http://schemas.openxmlformats.org/drawingml/2006/main">
          <a:off x="76200" y="3124200"/>
          <a:ext cx="1917397" cy="5334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3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ct val="100000"/>
            </a:lnSpc>
          </a:pPr>
          <a:r>
            <a:rPr lang="en-US" sz="1400" b="1" dirty="0">
              <a:solidFill>
                <a:srgbClr val="002E4B"/>
              </a:solidFill>
              <a:effectLst/>
              <a:latin typeface="+mn-lt"/>
              <a:ea typeface="+mn-ea"/>
              <a:cs typeface="+mn-cs"/>
            </a:rPr>
            <a:t>* </a:t>
          </a:r>
          <a:r>
            <a:rPr lang="en-US" sz="1400" b="1" dirty="0" err="1">
              <a:solidFill>
                <a:srgbClr val="002E4B"/>
              </a:solidFill>
              <a:effectLst/>
            </a:rPr>
            <a:t>EvR</a:t>
          </a:r>
          <a:r>
            <a:rPr lang="en-US" sz="1400" b="1" dirty="0">
              <a:solidFill>
                <a:srgbClr val="002E4B"/>
              </a:solidFill>
              <a:effectLst/>
            </a:rPr>
            <a:t> &gt; S3, XT </a:t>
          </a:r>
          <a:r>
            <a:rPr lang="en-US" sz="1400" b="1" dirty="0" smtClean="0">
              <a:solidFill>
                <a:srgbClr val="002E4B"/>
              </a:solidFill>
              <a:effectLst/>
            </a:rPr>
            <a:t> </a:t>
          </a:r>
          <a:r>
            <a:rPr lang="en-US" sz="1400" b="1" dirty="0" smtClean="0">
              <a:solidFill>
                <a:srgbClr val="002E4B"/>
              </a:solidFill>
              <a:effectLst/>
              <a:latin typeface="+mn-lt"/>
              <a:ea typeface="+mn-ea"/>
              <a:cs typeface="+mn-cs"/>
            </a:rPr>
            <a:t>p</a:t>
          </a:r>
          <a:r>
            <a:rPr lang="en-US" sz="1400" b="1" dirty="0">
              <a:solidFill>
                <a:srgbClr val="002E4B"/>
              </a:solidFill>
              <a:effectLst/>
              <a:latin typeface="+mn-lt"/>
              <a:ea typeface="+mn-ea"/>
              <a:cs typeface="+mn-cs"/>
            </a:rPr>
            <a:t>&lt;0.05</a:t>
          </a:r>
        </a:p>
        <a:p xmlns:a="http://schemas.openxmlformats.org/drawingml/2006/main">
          <a:pPr>
            <a:lnSpc>
              <a:spcPct val="100000"/>
            </a:lnSpc>
          </a:pPr>
          <a:r>
            <a:rPr lang="en-US" sz="1400" b="1" dirty="0">
              <a:solidFill>
                <a:srgbClr val="002E4B"/>
              </a:solidFill>
              <a:effectLst/>
              <a:latin typeface="+mn-lt"/>
              <a:ea typeface="+mn-ea"/>
              <a:cs typeface="+mn-cs"/>
            </a:rPr>
            <a:t>+ </a:t>
          </a:r>
          <a:r>
            <a:rPr lang="en-US" sz="1400" b="1" dirty="0">
              <a:solidFill>
                <a:srgbClr val="002E4B"/>
              </a:solidFill>
              <a:effectLst/>
            </a:rPr>
            <a:t>Lotus &gt; S3 </a:t>
          </a:r>
          <a:r>
            <a:rPr lang="en-US" sz="1400" b="1" dirty="0" smtClean="0">
              <a:solidFill>
                <a:srgbClr val="002E4B"/>
              </a:solidFill>
              <a:effectLst/>
            </a:rPr>
            <a:t>    </a:t>
          </a:r>
          <a:r>
            <a:rPr lang="en-US" sz="1400" b="1" dirty="0" smtClean="0">
              <a:solidFill>
                <a:srgbClr val="002E4B"/>
              </a:solidFill>
              <a:effectLst/>
              <a:latin typeface="+mn-lt"/>
              <a:ea typeface="+mn-ea"/>
              <a:cs typeface="+mn-cs"/>
            </a:rPr>
            <a:t>p</a:t>
          </a:r>
          <a:r>
            <a:rPr lang="en-US" sz="1400" b="1" dirty="0">
              <a:solidFill>
                <a:srgbClr val="002E4B"/>
              </a:solidFill>
              <a:effectLst/>
              <a:latin typeface="+mn-lt"/>
              <a:ea typeface="+mn-ea"/>
              <a:cs typeface="+mn-cs"/>
            </a:rPr>
            <a:t>&lt;0.05</a:t>
          </a:r>
        </a:p>
      </cdr:txBody>
    </cdr:sp>
  </cdr:relSizeAnchor>
  <cdr:relSizeAnchor xmlns:cdr="http://schemas.openxmlformats.org/drawingml/2006/chartDrawing">
    <cdr:from>
      <cdr:x>0.41209</cdr:x>
      <cdr:y>0.07961</cdr:y>
    </cdr:from>
    <cdr:to>
      <cdr:x>0.43454</cdr:x>
      <cdr:y>0.15964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="" xmlns:a16="http://schemas.microsoft.com/office/drawing/2014/main" id="{E1684B76-772C-4EC8-9706-73E4AE79F589}"/>
            </a:ext>
          </a:extLst>
        </cdr:cNvPr>
        <cdr:cNvSpPr txBox="1"/>
      </cdr:nvSpPr>
      <cdr:spPr>
        <a:xfrm xmlns:a="http://schemas.openxmlformats.org/drawingml/2006/main">
          <a:off x="3200400" y="303188"/>
          <a:ext cx="174287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*</a:t>
          </a:r>
        </a:p>
      </cdr:txBody>
    </cdr:sp>
  </cdr:relSizeAnchor>
  <cdr:relSizeAnchor xmlns:cdr="http://schemas.openxmlformats.org/drawingml/2006/chartDrawing">
    <cdr:from>
      <cdr:x>0.70645</cdr:x>
      <cdr:y>0.21967</cdr:y>
    </cdr:from>
    <cdr:to>
      <cdr:x>0.74569</cdr:x>
      <cdr:y>0.2797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76028469-1815-4B78-BD80-7B1F3B9DA5C4}"/>
            </a:ext>
          </a:extLst>
        </cdr:cNvPr>
        <cdr:cNvSpPr txBox="1"/>
      </cdr:nvSpPr>
      <cdr:spPr>
        <a:xfrm xmlns:a="http://schemas.openxmlformats.org/drawingml/2006/main">
          <a:off x="5486400" y="836588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*</a:t>
          </a:r>
        </a:p>
      </cdr:txBody>
    </cdr:sp>
  </cdr:relSizeAnchor>
  <cdr:relSizeAnchor xmlns:cdr="http://schemas.openxmlformats.org/drawingml/2006/chartDrawing">
    <cdr:from>
      <cdr:x>0.75551</cdr:x>
      <cdr:y>0.21967</cdr:y>
    </cdr:from>
    <cdr:to>
      <cdr:x>0.78001</cdr:x>
      <cdr:y>0.28526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2C11A21B-12D5-41E5-B7CF-CF2147D3EC68}"/>
            </a:ext>
          </a:extLst>
        </cdr:cNvPr>
        <cdr:cNvSpPr txBox="1"/>
      </cdr:nvSpPr>
      <cdr:spPr>
        <a:xfrm xmlns:a="http://schemas.openxmlformats.org/drawingml/2006/main">
          <a:off x="5867400" y="836588"/>
          <a:ext cx="190272" cy="249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+</a:t>
          </a:r>
        </a:p>
      </cdr:txBody>
    </cdr:sp>
  </cdr:relSizeAnchor>
  <cdr:relSizeAnchor xmlns:cdr="http://schemas.openxmlformats.org/drawingml/2006/chartDrawing">
    <cdr:from>
      <cdr:x>0.54946</cdr:x>
      <cdr:y>0.91997</cdr:y>
    </cdr:from>
    <cdr:to>
      <cdr:x>0.99099</cdr:x>
      <cdr:y>0.97999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="" xmlns:a16="http://schemas.microsoft.com/office/drawing/2014/main" id="{B10B201F-A272-4081-95FA-CE576246A8FD}"/>
            </a:ext>
          </a:extLst>
        </cdr:cNvPr>
        <cdr:cNvSpPr txBox="1"/>
      </cdr:nvSpPr>
      <cdr:spPr>
        <a:xfrm xmlns:a="http://schemas.openxmlformats.org/drawingml/2006/main">
          <a:off x="4267200" y="3503588"/>
          <a:ext cx="3429009" cy="22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>
              <a:solidFill>
                <a:srgbClr val="002E4B"/>
              </a:solidFill>
            </a:rPr>
            <a:t>Note: </a:t>
          </a:r>
          <a:r>
            <a:rPr lang="en-US" sz="1000" dirty="0" smtClean="0">
              <a:solidFill>
                <a:srgbClr val="002E4B"/>
              </a:solidFill>
            </a:rPr>
            <a:t>150µm </a:t>
          </a:r>
          <a:r>
            <a:rPr lang="en-US" sz="1000" dirty="0">
              <a:solidFill>
                <a:srgbClr val="002E4B"/>
              </a:solidFill>
            </a:rPr>
            <a:t>used as size cut-off as filter pore size is </a:t>
          </a:r>
          <a:r>
            <a:rPr lang="en-US" sz="1000" dirty="0" smtClean="0">
              <a:solidFill>
                <a:srgbClr val="002E4B"/>
              </a:solidFill>
            </a:rPr>
            <a:t>140µm</a:t>
          </a:r>
          <a:endParaRPr lang="en-US" sz="1000" dirty="0">
            <a:solidFill>
              <a:srgbClr val="002E4B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0.0076</cdr:x>
      <cdr:y>0.95139</cdr:y>
    </cdr:from>
    <cdr:to>
      <cdr:x>0.61385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3BC2249D-350D-47AA-9F7B-45F4637082E8}"/>
            </a:ext>
          </a:extLst>
        </cdr:cNvPr>
        <cdr:cNvSpPr txBox="1"/>
      </cdr:nvSpPr>
      <cdr:spPr>
        <a:xfrm xmlns:a="http://schemas.openxmlformats.org/drawingml/2006/main">
          <a:off x="58869" y="3906445"/>
          <a:ext cx="4698991" cy="1995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0.00981</cdr:x>
      <cdr:y>0.82035</cdr:y>
    </cdr:from>
    <cdr:to>
      <cdr:x>0.2567</cdr:x>
      <cdr:y>0.96669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0FB3254B-B30D-4505-92E8-BED12785A918}"/>
            </a:ext>
          </a:extLst>
        </cdr:cNvPr>
        <cdr:cNvSpPr txBox="1"/>
      </cdr:nvSpPr>
      <cdr:spPr>
        <a:xfrm xmlns:a="http://schemas.openxmlformats.org/drawingml/2006/main">
          <a:off x="76186" y="3124200"/>
          <a:ext cx="1917397" cy="55733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3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ct val="100000"/>
            </a:lnSpc>
          </a:pPr>
          <a:r>
            <a:rPr lang="en-US" sz="1400" b="1" dirty="0">
              <a:solidFill>
                <a:srgbClr val="002E4B"/>
              </a:solidFill>
              <a:effectLst/>
              <a:latin typeface="+mn-lt"/>
              <a:ea typeface="+mn-ea"/>
              <a:cs typeface="+mn-cs"/>
            </a:rPr>
            <a:t>* </a:t>
          </a:r>
          <a:r>
            <a:rPr lang="en-US" sz="1400" b="1" dirty="0" err="1">
              <a:solidFill>
                <a:srgbClr val="002E4B"/>
              </a:solidFill>
              <a:effectLst/>
            </a:rPr>
            <a:t>EvR</a:t>
          </a:r>
          <a:r>
            <a:rPr lang="en-US" sz="1400" b="1" dirty="0">
              <a:solidFill>
                <a:srgbClr val="002E4B"/>
              </a:solidFill>
              <a:effectLst/>
            </a:rPr>
            <a:t> &gt; S3, XT </a:t>
          </a:r>
          <a:r>
            <a:rPr lang="en-US" sz="1400" b="1" dirty="0" smtClean="0">
              <a:solidFill>
                <a:srgbClr val="002E4B"/>
              </a:solidFill>
              <a:effectLst/>
            </a:rPr>
            <a:t> </a:t>
          </a:r>
          <a:r>
            <a:rPr lang="en-US" sz="1400" b="1" dirty="0" smtClean="0">
              <a:solidFill>
                <a:srgbClr val="002E4B"/>
              </a:solidFill>
              <a:effectLst/>
              <a:latin typeface="+mn-lt"/>
              <a:ea typeface="+mn-ea"/>
              <a:cs typeface="+mn-cs"/>
            </a:rPr>
            <a:t>p</a:t>
          </a:r>
          <a:r>
            <a:rPr lang="en-US" sz="1400" b="1" dirty="0">
              <a:solidFill>
                <a:srgbClr val="002E4B"/>
              </a:solidFill>
              <a:effectLst/>
              <a:latin typeface="+mn-lt"/>
              <a:ea typeface="+mn-ea"/>
              <a:cs typeface="+mn-cs"/>
            </a:rPr>
            <a:t>&lt;0.05</a:t>
          </a:r>
        </a:p>
        <a:p xmlns:a="http://schemas.openxmlformats.org/drawingml/2006/main">
          <a:pPr>
            <a:lnSpc>
              <a:spcPct val="100000"/>
            </a:lnSpc>
          </a:pPr>
          <a:r>
            <a:rPr lang="en-US" sz="1400" b="1" dirty="0">
              <a:solidFill>
                <a:srgbClr val="002E4B"/>
              </a:solidFill>
              <a:effectLst/>
              <a:latin typeface="+mn-lt"/>
              <a:ea typeface="+mn-ea"/>
              <a:cs typeface="+mn-cs"/>
            </a:rPr>
            <a:t>+ </a:t>
          </a:r>
          <a:r>
            <a:rPr lang="en-US" sz="1400" b="1" dirty="0">
              <a:solidFill>
                <a:srgbClr val="002E4B"/>
              </a:solidFill>
              <a:effectLst/>
            </a:rPr>
            <a:t>Lotus &gt; S3 </a:t>
          </a:r>
          <a:r>
            <a:rPr lang="en-US" sz="1400" b="1" dirty="0" smtClean="0">
              <a:solidFill>
                <a:srgbClr val="002E4B"/>
              </a:solidFill>
              <a:effectLst/>
            </a:rPr>
            <a:t>    </a:t>
          </a:r>
          <a:r>
            <a:rPr lang="en-US" sz="1400" b="1" dirty="0" smtClean="0">
              <a:solidFill>
                <a:srgbClr val="002E4B"/>
              </a:solidFill>
              <a:effectLst/>
              <a:latin typeface="+mn-lt"/>
              <a:ea typeface="+mn-ea"/>
              <a:cs typeface="+mn-cs"/>
            </a:rPr>
            <a:t>p</a:t>
          </a:r>
          <a:r>
            <a:rPr lang="en-US" sz="1400" b="1" dirty="0">
              <a:solidFill>
                <a:srgbClr val="002E4B"/>
              </a:solidFill>
              <a:effectLst/>
              <a:latin typeface="+mn-lt"/>
              <a:ea typeface="+mn-ea"/>
              <a:cs typeface="+mn-cs"/>
            </a:rPr>
            <a:t>&lt;0.05</a:t>
          </a:r>
        </a:p>
      </cdr:txBody>
    </cdr:sp>
  </cdr:relSizeAnchor>
  <cdr:relSizeAnchor xmlns:cdr="http://schemas.openxmlformats.org/drawingml/2006/chartDrawing">
    <cdr:from>
      <cdr:x>0.41209</cdr:x>
      <cdr:y>0.07961</cdr:y>
    </cdr:from>
    <cdr:to>
      <cdr:x>0.43454</cdr:x>
      <cdr:y>0.15964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="" xmlns:a16="http://schemas.microsoft.com/office/drawing/2014/main" id="{E1684B76-772C-4EC8-9706-73E4AE79F589}"/>
            </a:ext>
          </a:extLst>
        </cdr:cNvPr>
        <cdr:cNvSpPr txBox="1"/>
      </cdr:nvSpPr>
      <cdr:spPr>
        <a:xfrm xmlns:a="http://schemas.openxmlformats.org/drawingml/2006/main">
          <a:off x="3200400" y="303188"/>
          <a:ext cx="174287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*</a:t>
          </a:r>
        </a:p>
      </cdr:txBody>
    </cdr:sp>
  </cdr:relSizeAnchor>
  <cdr:relSizeAnchor xmlns:cdr="http://schemas.openxmlformats.org/drawingml/2006/chartDrawing">
    <cdr:from>
      <cdr:x>0.70645</cdr:x>
      <cdr:y>0.21967</cdr:y>
    </cdr:from>
    <cdr:to>
      <cdr:x>0.74569</cdr:x>
      <cdr:y>0.2797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76028469-1815-4B78-BD80-7B1F3B9DA5C4}"/>
            </a:ext>
          </a:extLst>
        </cdr:cNvPr>
        <cdr:cNvSpPr txBox="1"/>
      </cdr:nvSpPr>
      <cdr:spPr>
        <a:xfrm xmlns:a="http://schemas.openxmlformats.org/drawingml/2006/main">
          <a:off x="5486400" y="836588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*</a:t>
          </a:r>
        </a:p>
      </cdr:txBody>
    </cdr:sp>
  </cdr:relSizeAnchor>
  <cdr:relSizeAnchor xmlns:cdr="http://schemas.openxmlformats.org/drawingml/2006/chartDrawing">
    <cdr:from>
      <cdr:x>0.75551</cdr:x>
      <cdr:y>0.21967</cdr:y>
    </cdr:from>
    <cdr:to>
      <cdr:x>0.78001</cdr:x>
      <cdr:y>0.28526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2C11A21B-12D5-41E5-B7CF-CF2147D3EC68}"/>
            </a:ext>
          </a:extLst>
        </cdr:cNvPr>
        <cdr:cNvSpPr txBox="1"/>
      </cdr:nvSpPr>
      <cdr:spPr>
        <a:xfrm xmlns:a="http://schemas.openxmlformats.org/drawingml/2006/main">
          <a:off x="5867400" y="836588"/>
          <a:ext cx="190272" cy="249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+</a:t>
          </a:r>
        </a:p>
      </cdr:txBody>
    </cdr:sp>
  </cdr:relSizeAnchor>
  <cdr:relSizeAnchor xmlns:cdr="http://schemas.openxmlformats.org/drawingml/2006/chartDrawing">
    <cdr:from>
      <cdr:x>0.54946</cdr:x>
      <cdr:y>0.91997</cdr:y>
    </cdr:from>
    <cdr:to>
      <cdr:x>0.99099</cdr:x>
      <cdr:y>0.97999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="" xmlns:a16="http://schemas.microsoft.com/office/drawing/2014/main" id="{B10B201F-A272-4081-95FA-CE576246A8FD}"/>
            </a:ext>
          </a:extLst>
        </cdr:cNvPr>
        <cdr:cNvSpPr txBox="1"/>
      </cdr:nvSpPr>
      <cdr:spPr>
        <a:xfrm xmlns:a="http://schemas.openxmlformats.org/drawingml/2006/main">
          <a:off x="4267200" y="3503588"/>
          <a:ext cx="3429009" cy="228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>
              <a:solidFill>
                <a:srgbClr val="002E4B"/>
              </a:solidFill>
            </a:rPr>
            <a:t>Note: </a:t>
          </a:r>
          <a:r>
            <a:rPr lang="en-US" sz="1000" dirty="0" smtClean="0">
              <a:solidFill>
                <a:srgbClr val="002E4B"/>
              </a:solidFill>
            </a:rPr>
            <a:t>150µm </a:t>
          </a:r>
          <a:r>
            <a:rPr lang="en-US" sz="1000" dirty="0">
              <a:solidFill>
                <a:srgbClr val="002E4B"/>
              </a:solidFill>
            </a:rPr>
            <a:t>used as size cut-off as filter pore size is </a:t>
          </a:r>
          <a:r>
            <a:rPr lang="en-US" sz="1000" dirty="0" smtClean="0">
              <a:solidFill>
                <a:srgbClr val="002E4B"/>
              </a:solidFill>
            </a:rPr>
            <a:t>140µm</a:t>
          </a:r>
          <a:endParaRPr lang="en-US" sz="1000" dirty="0">
            <a:solidFill>
              <a:srgbClr val="002E4B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8D1E6-12F2-4FFA-8132-A7FC68569AB0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5180B-A0E8-4A0A-BA68-44D92D06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5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0977" y="8895239"/>
            <a:ext cx="3066098" cy="4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25" tIns="46964" rIns="93925" bIns="46964" anchor="b"/>
          <a:lstStyle/>
          <a:p>
            <a:pPr algn="r" defTabSz="938672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8672"/>
              <a:t>2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319" tIns="46160" rIns="92319" bIns="46160"/>
          <a:lstStyle/>
          <a:p>
            <a:pPr marL="228326" indent="-228326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68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Looking</a:t>
            </a:r>
            <a:r>
              <a:rPr lang="en-US" baseline="0" dirty="0" smtClean="0"/>
              <a:t> at particle count, the number of particles that were collected.</a:t>
            </a:r>
          </a:p>
          <a:p>
            <a:pPr eaLnBrk="1" hangingPunct="1"/>
            <a:r>
              <a:rPr lang="en-US" baseline="0" dirty="0" smtClean="0"/>
              <a:t>We have found a </a:t>
            </a:r>
            <a:r>
              <a:rPr lang="en-US" b="1" baseline="0" dirty="0" smtClean="0"/>
              <a:t>higher number </a:t>
            </a:r>
            <a:r>
              <a:rPr lang="en-US" baseline="0" dirty="0" smtClean="0"/>
              <a:t>of particles for Lotus compared to </a:t>
            </a:r>
            <a:r>
              <a:rPr lang="en-US" baseline="0" dirty="0" err="1" smtClean="0"/>
              <a:t>EvR</a:t>
            </a:r>
            <a:r>
              <a:rPr lang="en-US" baseline="0" dirty="0" smtClean="0"/>
              <a:t>, S3 and 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54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Look on the total particle area,</a:t>
            </a:r>
            <a:r>
              <a:rPr lang="en-US" baseline="0" dirty="0" smtClean="0"/>
              <a:t> which describes the amount of debris captured by the CPS</a:t>
            </a:r>
          </a:p>
          <a:p>
            <a:pPr eaLnBrk="1" hangingPunct="1"/>
            <a:r>
              <a:rPr lang="en-US" baseline="0" dirty="0" err="1" smtClean="0"/>
              <a:t>EvR</a:t>
            </a:r>
            <a:r>
              <a:rPr lang="en-US" baseline="0" dirty="0" smtClean="0"/>
              <a:t> and Lotus had a </a:t>
            </a:r>
            <a:r>
              <a:rPr lang="en-US" b="1" baseline="0" dirty="0" smtClean="0"/>
              <a:t>greater</a:t>
            </a:r>
            <a:r>
              <a:rPr lang="en-US" baseline="0" dirty="0" smtClean="0"/>
              <a:t> total area than S3 and XT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40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63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Larger particles </a:t>
            </a:r>
            <a:r>
              <a:rPr lang="en-US" dirty="0" smtClean="0"/>
              <a:t>for </a:t>
            </a:r>
            <a:r>
              <a:rPr lang="en-US" dirty="0" err="1" smtClean="0"/>
              <a:t>EvR</a:t>
            </a:r>
            <a:r>
              <a:rPr lang="en-US" dirty="0" smtClean="0"/>
              <a:t> and</a:t>
            </a:r>
            <a:r>
              <a:rPr lang="en-US" baseline="0" dirty="0" smtClean="0"/>
              <a:t> Lotus than for S3 and XT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7104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77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Pre</a:t>
            </a:r>
            <a:r>
              <a:rPr lang="en-US" baseline="0" dirty="0" smtClean="0"/>
              <a:t> and post-dilation </a:t>
            </a:r>
            <a:r>
              <a:rPr lang="en-US" b="1" baseline="0" dirty="0" smtClean="0"/>
              <a:t>were more frequently performed </a:t>
            </a:r>
            <a:r>
              <a:rPr lang="en-US" baseline="0" dirty="0" smtClean="0"/>
              <a:t>in </a:t>
            </a:r>
            <a:r>
              <a:rPr lang="en-US" baseline="0" dirty="0" err="1" smtClean="0"/>
              <a:t>EvR</a:t>
            </a:r>
            <a:r>
              <a:rPr lang="en-US" baseline="0" dirty="0" smtClean="0"/>
              <a:t> patients than in Lotus or S3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17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99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18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Which morphometric result? Auf </a:t>
            </a:r>
            <a:r>
              <a:rPr lang="en-US" dirty="0" err="1" smtClean="0"/>
              <a:t>alle</a:t>
            </a:r>
            <a:r>
              <a:rPr lang="en-US" smtClean="0"/>
              <a:t>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88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19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0977" y="8895239"/>
            <a:ext cx="3066098" cy="4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25" tIns="46964" rIns="93925" bIns="46964" anchor="b"/>
          <a:lstStyle/>
          <a:p>
            <a:pPr algn="r" defTabSz="938672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8672"/>
              <a:t>19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319" tIns="46160" rIns="92319" bIns="46160"/>
          <a:lstStyle/>
          <a:p>
            <a:pPr marL="228326" indent="-228326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71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0977" y="8895239"/>
            <a:ext cx="3066098" cy="4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25" tIns="46964" rIns="93925" bIns="46964" anchor="b"/>
          <a:lstStyle/>
          <a:p>
            <a:pPr algn="r" defTabSz="938672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8672"/>
              <a:t>20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319" tIns="46160" rIns="92319" bIns="46160"/>
          <a:lstStyle/>
          <a:p>
            <a:pPr marL="228326" indent="-228326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5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0977" y="8895239"/>
            <a:ext cx="3066098" cy="46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25" tIns="46964" rIns="93925" bIns="46964" anchor="b"/>
          <a:lstStyle/>
          <a:p>
            <a:pPr algn="r" defTabSz="938672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8672"/>
              <a:t>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319" tIns="46160" rIns="92319" bIns="46160"/>
          <a:lstStyle/>
          <a:p>
            <a:pPr marL="228326" indent="-228326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2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err="1" smtClean="0"/>
              <a:t>Erklären</a:t>
            </a:r>
            <a:r>
              <a:rPr lang="en-US" dirty="0" smtClean="0"/>
              <a:t> die </a:t>
            </a:r>
            <a:r>
              <a:rPr lang="en-US" dirty="0" err="1" smtClean="0"/>
              <a:t>Zahlen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4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97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6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7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42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8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31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9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 smtClean="0"/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Number </a:t>
            </a:r>
            <a:r>
              <a:rPr lang="en-US" b="1" dirty="0" smtClean="0"/>
              <a:t>of patients with particles</a:t>
            </a:r>
            <a:r>
              <a:rPr lang="en-US" b="1" baseline="0" dirty="0" smtClean="0"/>
              <a:t> greater </a:t>
            </a:r>
            <a:r>
              <a:rPr lang="en-US" baseline="0" dirty="0" smtClean="0"/>
              <a:t>than 500 and 1000 microns are higher for </a:t>
            </a:r>
            <a:r>
              <a:rPr lang="en-US" baseline="0" dirty="0" err="1" smtClean="0"/>
              <a:t>EvR</a:t>
            </a:r>
            <a:r>
              <a:rPr lang="en-US" baseline="0" dirty="0" smtClean="0"/>
              <a:t> than S3 or 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2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3263"/>
            <a:ext cx="6242050" cy="35115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dirty="0" smtClean="0"/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Number </a:t>
            </a:r>
            <a:r>
              <a:rPr lang="en-US" b="1" dirty="0" smtClean="0"/>
              <a:t>of patients with particles</a:t>
            </a:r>
            <a:r>
              <a:rPr lang="en-US" b="1" baseline="0" dirty="0" smtClean="0"/>
              <a:t> greater </a:t>
            </a:r>
            <a:r>
              <a:rPr lang="en-US" baseline="0" dirty="0" smtClean="0"/>
              <a:t>than 500 and 1000 microns are higher for </a:t>
            </a:r>
            <a:r>
              <a:rPr lang="en-US" baseline="0" dirty="0" err="1" smtClean="0"/>
              <a:t>EvR</a:t>
            </a:r>
            <a:r>
              <a:rPr lang="en-US" baseline="0" dirty="0" smtClean="0"/>
              <a:t> than S3 or 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2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0631"/>
            <a:ext cx="7772400" cy="1102519"/>
          </a:xfrm>
        </p:spPr>
        <p:txBody>
          <a:bodyPr>
            <a:noAutofit/>
          </a:bodyPr>
          <a:lstStyle/>
          <a:p>
            <a:r>
              <a:rPr lang="en-US" sz="3200" dirty="0"/>
              <a:t>Debris heterogeneity across different valve types captured by a cerebral protection system during TAVR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Tobias Schmidt, MD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Leon, M.,MD; Mehran, R., MD;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Kuck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K.-H., MD; Fields, T.; Alu, M.; Molinari, L.; Kodali, S., MD;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Kapadi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S., MD; Linke, A., MD;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Naber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C., MD; Romero, M., MD;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Virmani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R., MD; Frerker, C., MD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616563" y="133350"/>
            <a:ext cx="8057069" cy="6772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Particle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size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(automated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Histomorphometry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2" name="Chart 3">
            <a:extLst>
              <a:ext uri="{FF2B5EF4-FFF2-40B4-BE49-F238E27FC236}">
                <a16:creationId xmlns="" xmlns:a16="http://schemas.microsoft.com/office/drawing/2014/main" id="{49BA6E41-E7A0-49C3-8EB1-AEA907941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394414"/>
              </p:ext>
            </p:extLst>
          </p:nvPr>
        </p:nvGraphicFramePr>
        <p:xfrm>
          <a:off x="762000" y="819150"/>
          <a:ext cx="7766196" cy="380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143000" y="742950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53763"/>
                </a:solidFill>
                <a:cs typeface="ヒラギノ角ゴ Pro W3"/>
              </a:rPr>
              <a:t>Percent </a:t>
            </a:r>
            <a:r>
              <a:rPr lang="en-US" dirty="0">
                <a:solidFill>
                  <a:srgbClr val="053763"/>
                </a:solidFill>
                <a:cs typeface="ヒラギノ角ゴ Pro W3"/>
              </a:rPr>
              <a:t>of patients with particles by particle size</a:t>
            </a:r>
          </a:p>
        </p:txBody>
      </p:sp>
      <p:sp>
        <p:nvSpPr>
          <p:cNvPr id="5" name="Ring 4"/>
          <p:cNvSpPr/>
          <p:nvPr/>
        </p:nvSpPr>
        <p:spPr bwMode="auto">
          <a:xfrm>
            <a:off x="7509083" y="2075561"/>
            <a:ext cx="700045" cy="419989"/>
          </a:xfrm>
          <a:prstGeom prst="donut">
            <a:avLst>
              <a:gd name="adj" fmla="val 8332"/>
            </a:avLst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599528" y="1770761"/>
            <a:ext cx="630072" cy="2899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smtClean="0"/>
              <a:t>53%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67411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229213" y="133350"/>
            <a:ext cx="8456613" cy="56673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Median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particle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count</a:t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(automated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Histomorphometry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</p:txBody>
      </p:sp>
      <p:pic>
        <p:nvPicPr>
          <p:cNvPr id="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799537" y="887418"/>
            <a:ext cx="4119568" cy="2903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29213" y="883891"/>
            <a:ext cx="4357427" cy="290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hteck 1"/>
          <p:cNvSpPr/>
          <p:nvPr/>
        </p:nvSpPr>
        <p:spPr>
          <a:xfrm>
            <a:off x="1459911" y="3837702"/>
            <a:ext cx="2251323" cy="9438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AADB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Lotus &gt; </a:t>
            </a:r>
            <a:r>
              <a:rPr lang="en-US" sz="1400" b="1" i="0" dirty="0" err="1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EvR</a:t>
            </a:r>
            <a:r>
              <a:rPr lang="en-US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</a:t>
            </a:r>
            <a:r>
              <a:rPr lang="en-US" sz="1400" b="1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   p=0.004</a:t>
            </a:r>
            <a:endParaRPr lang="en-US" sz="1400" b="1" i="0" dirty="0">
              <a:solidFill>
                <a:srgbClr val="002E4B"/>
              </a:solidFill>
              <a:latin typeface="+mn-lt"/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en-US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Lotus &gt; S3 </a:t>
            </a:r>
            <a:r>
              <a:rPr lang="en-US" sz="1400" b="1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     p&lt;0.001</a:t>
            </a:r>
            <a:endParaRPr lang="en-US" sz="1400" b="1" i="0" dirty="0">
              <a:solidFill>
                <a:srgbClr val="002E4B"/>
              </a:solidFill>
              <a:latin typeface="+mn-lt"/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en-US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Lotus &gt; XT </a:t>
            </a:r>
            <a:r>
              <a:rPr lang="en-US" sz="1400" b="1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     p=0.020 </a:t>
            </a:r>
            <a:endParaRPr lang="de-DE" sz="1400" b="1" i="0" dirty="0">
              <a:solidFill>
                <a:srgbClr val="002E4B"/>
              </a:solidFill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038667" y="3973201"/>
            <a:ext cx="2251323" cy="6559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AAADB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Lotus </a:t>
            </a:r>
            <a:r>
              <a:rPr lang="en-US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&gt; 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S3 </a:t>
            </a:r>
            <a:r>
              <a:rPr lang="sk-SK" sz="1400" b="1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  p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=0.001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EvR </a:t>
            </a:r>
            <a:r>
              <a:rPr lang="en-US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&gt;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S3 </a:t>
            </a:r>
            <a:r>
              <a:rPr lang="sk-SK" sz="1400" b="1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     p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=0.001</a:t>
            </a:r>
          </a:p>
        </p:txBody>
      </p:sp>
    </p:spTree>
    <p:extLst>
      <p:ext uri="{BB962C8B-B14F-4D97-AF65-F5344CB8AC3E}">
        <p14:creationId xmlns:p14="http://schemas.microsoft.com/office/powerpoint/2010/main" val="5546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92901" y="819150"/>
            <a:ext cx="4377222" cy="286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279261" y="133350"/>
            <a:ext cx="8776854" cy="566738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Median </a:t>
            </a:r>
            <a:r>
              <a:rPr lang="en-US" sz="3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total particle area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(automated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Histomorphometry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038668" y="3863760"/>
            <a:ext cx="2216550" cy="6534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EvR </a:t>
            </a:r>
            <a:r>
              <a:rPr lang="en-US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&gt;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cs typeface="Times New Roman"/>
              </a:rPr>
              <a:t> 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S3 </a:t>
            </a:r>
            <a:r>
              <a:rPr lang="sk-SK" sz="1400" b="1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       p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=0.0009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Lotus </a:t>
            </a:r>
            <a:r>
              <a:rPr lang="en-US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&gt;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S3 </a:t>
            </a:r>
            <a:r>
              <a:rPr lang="sk-SK" sz="1400" b="1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    p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=0.0007</a:t>
            </a:r>
          </a:p>
        </p:txBody>
      </p:sp>
      <p:sp>
        <p:nvSpPr>
          <p:cNvPr id="2" name="Rechteck 1"/>
          <p:cNvSpPr/>
          <p:nvPr/>
        </p:nvSpPr>
        <p:spPr>
          <a:xfrm>
            <a:off x="1459911" y="3738469"/>
            <a:ext cx="2045289" cy="11192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EvR </a:t>
            </a:r>
            <a:r>
              <a:rPr lang="en-US" sz="1400" b="1" i="0" dirty="0">
                <a:solidFill>
                  <a:srgbClr val="002E4B"/>
                </a:solidFill>
                <a:latin typeface="+mn-lt"/>
                <a:cs typeface="Times New Roman"/>
              </a:rPr>
              <a:t>&gt;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cs typeface="Times New Roman"/>
              </a:rPr>
              <a:t> 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S3 </a:t>
            </a:r>
            <a:r>
              <a:rPr lang="sk-SK" sz="1400" b="1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       p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=0.00</a:t>
            </a:r>
            <a:r>
              <a:rPr lang="en-US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0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3</a:t>
            </a:r>
          </a:p>
          <a:p>
            <a:pPr>
              <a:lnSpc>
                <a:spcPct val="120000"/>
              </a:lnSpc>
            </a:pP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EvR </a:t>
            </a:r>
            <a:r>
              <a:rPr lang="en-US" sz="1400" b="1" i="0" dirty="0">
                <a:solidFill>
                  <a:srgbClr val="002E4B"/>
                </a:solidFill>
                <a:latin typeface="+mn-lt"/>
                <a:cs typeface="Times New Roman"/>
              </a:rPr>
              <a:t>&gt;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XT </a:t>
            </a:r>
            <a:r>
              <a:rPr lang="sk-SK" sz="1400" b="1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       p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=0.0475</a:t>
            </a:r>
          </a:p>
          <a:p>
            <a:pPr>
              <a:lnSpc>
                <a:spcPct val="120000"/>
              </a:lnSpc>
            </a:pP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Lotus </a:t>
            </a:r>
            <a:r>
              <a:rPr lang="en-US" sz="1400" b="1" i="0" dirty="0">
                <a:solidFill>
                  <a:srgbClr val="002E4B"/>
                </a:solidFill>
                <a:latin typeface="+mn-lt"/>
                <a:cs typeface="Times New Roman"/>
              </a:rPr>
              <a:t>&gt;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S3 </a:t>
            </a:r>
            <a:r>
              <a:rPr lang="sk-SK" sz="1400" b="1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    p</a:t>
            </a:r>
            <a:r>
              <a:rPr lang="en-US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&lt;0.001</a:t>
            </a:r>
            <a:endParaRPr lang="sk-SK" sz="1400" b="1" i="0" dirty="0">
              <a:solidFill>
                <a:srgbClr val="002E4B"/>
              </a:solidFill>
              <a:latin typeface="+mn-lt"/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Lotus </a:t>
            </a:r>
            <a:r>
              <a:rPr lang="en-US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&gt;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XT </a:t>
            </a:r>
            <a:r>
              <a:rPr lang="sk-SK" sz="1400" b="1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    p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=0.0179</a:t>
            </a:r>
            <a:r>
              <a:rPr lang="en-US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</a:t>
            </a:r>
            <a:endParaRPr lang="de-DE" sz="1400" b="1" i="0" dirty="0">
              <a:solidFill>
                <a:srgbClr val="002E4B"/>
              </a:solidFill>
              <a:effectLst/>
              <a:latin typeface="+mn-lt"/>
              <a:ea typeface="Calibri"/>
              <a:cs typeface="Times New Roman"/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688" y="821724"/>
            <a:ext cx="4300370" cy="286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8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09550"/>
            <a:ext cx="7769225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Large particle outliers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99" y="1011127"/>
            <a:ext cx="5178955" cy="345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Straight Arrow Connector 7"/>
          <p:cNvCxnSpPr>
            <a:cxnSpLocks/>
          </p:cNvCxnSpPr>
          <p:nvPr/>
        </p:nvCxnSpPr>
        <p:spPr>
          <a:xfrm flipV="1">
            <a:off x="1272827" y="1862919"/>
            <a:ext cx="4643477" cy="1141855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headEnd type="triangle"/>
            <a:tailEnd type="none"/>
          </a:ln>
          <a:effectLst/>
        </p:spPr>
      </p:cxnSp>
      <p:sp>
        <p:nvSpPr>
          <p:cNvPr id="9" name="Rechteck 8"/>
          <p:cNvSpPr/>
          <p:nvPr/>
        </p:nvSpPr>
        <p:spPr>
          <a:xfrm>
            <a:off x="5966619" y="1400316"/>
            <a:ext cx="306063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1600" i="0" dirty="0" smtClean="0">
                <a:solidFill>
                  <a:srgbClr val="002E4B"/>
                </a:solidFill>
              </a:rPr>
              <a:t>Patients </a:t>
            </a:r>
            <a:r>
              <a:rPr lang="en-US" sz="1600" i="0" dirty="0">
                <a:solidFill>
                  <a:srgbClr val="002E4B"/>
                </a:solidFill>
              </a:rPr>
              <a:t>with large total particle area are found with all valve types. </a:t>
            </a:r>
          </a:p>
        </p:txBody>
      </p:sp>
      <p:cxnSp>
        <p:nvCxnSpPr>
          <p:cNvPr id="10" name="Straight Arrow Connector 7">
            <a:extLst>
              <a:ext uri="{FF2B5EF4-FFF2-40B4-BE49-F238E27FC236}">
                <a16:creationId xmlns="" xmlns:a16="http://schemas.microsoft.com/office/drawing/2014/main" id="{452BB960-DA3A-4E3D-9D4D-D964023F34C7}"/>
              </a:ext>
            </a:extLst>
          </p:cNvPr>
          <p:cNvCxnSpPr>
            <a:cxnSpLocks/>
          </p:cNvCxnSpPr>
          <p:nvPr/>
        </p:nvCxnSpPr>
        <p:spPr>
          <a:xfrm>
            <a:off x="4568826" y="1545786"/>
            <a:ext cx="1347478" cy="317133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11" name="Straight Arrow Connector 7">
            <a:extLst>
              <a:ext uri="{FF2B5EF4-FFF2-40B4-BE49-F238E27FC236}">
                <a16:creationId xmlns="" xmlns:a16="http://schemas.microsoft.com/office/drawing/2014/main" id="{B22F65CE-23B2-4D67-A23D-F10239321097}"/>
              </a:ext>
            </a:extLst>
          </p:cNvPr>
          <p:cNvCxnSpPr>
            <a:cxnSpLocks/>
          </p:cNvCxnSpPr>
          <p:nvPr/>
        </p:nvCxnSpPr>
        <p:spPr>
          <a:xfrm flipV="1">
            <a:off x="2411081" y="1862919"/>
            <a:ext cx="3505223" cy="247164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headEnd type="triangle"/>
            <a:tailEnd type="none"/>
          </a:ln>
          <a:effectLst/>
        </p:spPr>
      </p:cxnSp>
      <p:cxnSp>
        <p:nvCxnSpPr>
          <p:cNvPr id="12" name="Straight Arrow Connector 7">
            <a:extLst>
              <a:ext uri="{FF2B5EF4-FFF2-40B4-BE49-F238E27FC236}">
                <a16:creationId xmlns="" xmlns:a16="http://schemas.microsoft.com/office/drawing/2014/main" id="{6EC2FA5C-7E3E-481E-BA02-110B766EDF6E}"/>
              </a:ext>
            </a:extLst>
          </p:cNvPr>
          <p:cNvCxnSpPr>
            <a:cxnSpLocks/>
          </p:cNvCxnSpPr>
          <p:nvPr/>
        </p:nvCxnSpPr>
        <p:spPr>
          <a:xfrm flipV="1">
            <a:off x="3458743" y="1862919"/>
            <a:ext cx="2457561" cy="1265438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headEnd type="triangle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6897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09550"/>
            <a:ext cx="7769225" cy="566738"/>
          </a:xfrm>
        </p:spPr>
        <p:txBody>
          <a:bodyPr>
            <a:noAutofit/>
          </a:bodyPr>
          <a:lstStyle/>
          <a:p>
            <a:r>
              <a:rPr lang="en-US" sz="2800" dirty="0" smtClean="0"/>
              <a:t>Maximum dimension</a:t>
            </a:r>
            <a:br>
              <a:rPr lang="en-US" sz="2800" dirty="0" smtClean="0"/>
            </a:br>
            <a:r>
              <a:rPr lang="en-US" sz="1400" dirty="0" smtClean="0">
                <a:solidFill>
                  <a:srgbClr val="002E4B"/>
                </a:solidFill>
              </a:rPr>
              <a:t>(manual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Histomorphometry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1400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143000" y="841771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53763"/>
                </a:solidFill>
                <a:cs typeface="ヒラギノ角ゴ Pro W3"/>
              </a:rPr>
              <a:t>the largest </a:t>
            </a:r>
            <a:r>
              <a:rPr lang="en-US" sz="2000" dirty="0" smtClean="0">
                <a:solidFill>
                  <a:srgbClr val="053763"/>
                </a:solidFill>
                <a:cs typeface="ヒラギノ角ゴ Pro W3"/>
              </a:rPr>
              <a:t>particle </a:t>
            </a:r>
            <a:r>
              <a:rPr lang="en-US" sz="2000" dirty="0">
                <a:solidFill>
                  <a:srgbClr val="053763"/>
                </a:solidFill>
                <a:cs typeface="ヒラギノ角ゴ Pro W3"/>
              </a:rPr>
              <a:t>per patient</a:t>
            </a:r>
          </a:p>
        </p:txBody>
      </p:sp>
      <p:sp>
        <p:nvSpPr>
          <p:cNvPr id="10" name="Rechteck 9"/>
          <p:cNvSpPr/>
          <p:nvPr/>
        </p:nvSpPr>
        <p:spPr>
          <a:xfrm>
            <a:off x="6682032" y="2148066"/>
            <a:ext cx="1928568" cy="1261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EvR </a:t>
            </a:r>
            <a:r>
              <a:rPr lang="en-US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&gt;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S3 </a:t>
            </a:r>
            <a:r>
              <a:rPr lang="sk-SK" sz="1400" b="1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     p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=0.003</a:t>
            </a:r>
          </a:p>
          <a:p>
            <a:pPr>
              <a:spcAft>
                <a:spcPts val="800"/>
              </a:spcAft>
            </a:pP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EvR </a:t>
            </a:r>
            <a:r>
              <a:rPr lang="en-US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&gt; 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XT </a:t>
            </a:r>
            <a:r>
              <a:rPr lang="sk-SK" sz="1400" b="1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     p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&lt;</a:t>
            </a:r>
            <a:r>
              <a:rPr lang="sk-SK" sz="1400" b="1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0.0001</a:t>
            </a:r>
            <a:endParaRPr lang="sk-SK" sz="1400" b="1" i="0" dirty="0">
              <a:solidFill>
                <a:srgbClr val="002E4B"/>
              </a:solidFill>
              <a:latin typeface="+mn-lt"/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Lotus </a:t>
            </a:r>
            <a:r>
              <a:rPr lang="en-US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&gt;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S3 </a:t>
            </a:r>
            <a:r>
              <a:rPr lang="sk-SK" sz="1400" b="1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  p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&lt;</a:t>
            </a:r>
            <a:r>
              <a:rPr lang="sk-SK" sz="1400" b="1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0.0001</a:t>
            </a:r>
            <a:endParaRPr lang="sk-SK" sz="1400" b="1" i="0" dirty="0">
              <a:solidFill>
                <a:srgbClr val="002E4B"/>
              </a:solidFill>
              <a:latin typeface="+mn-lt"/>
              <a:ea typeface="Calibri"/>
              <a:cs typeface="Times New Roman"/>
            </a:endParaRPr>
          </a:p>
          <a:p>
            <a:pPr>
              <a:spcAft>
                <a:spcPts val="800"/>
              </a:spcAft>
            </a:pP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Lotus </a:t>
            </a:r>
            <a:r>
              <a:rPr lang="en-US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&gt;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XT </a:t>
            </a:r>
            <a:r>
              <a:rPr lang="sk-SK" sz="1400" b="1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  p</a:t>
            </a:r>
            <a:r>
              <a:rPr lang="sk-SK" sz="1400" b="1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&lt;</a:t>
            </a:r>
            <a:r>
              <a:rPr lang="sk-SK" sz="1400" b="1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0.0001</a:t>
            </a:r>
            <a:endParaRPr lang="sk-SK" sz="1400" b="1" i="0" dirty="0">
              <a:solidFill>
                <a:srgbClr val="002E4B"/>
              </a:solidFill>
              <a:latin typeface="+mn-lt"/>
              <a:ea typeface="Calibri"/>
              <a:cs typeface="Times New Roman"/>
            </a:endParaRPr>
          </a:p>
        </p:txBody>
      </p:sp>
      <p:pic>
        <p:nvPicPr>
          <p:cNvPr id="11" name="Picture 2" descr="image00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9" y="1211447"/>
            <a:ext cx="5263184" cy="3341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40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09550"/>
            <a:ext cx="7769225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Correlation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673831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53763"/>
                </a:solidFill>
                <a:cs typeface="ヒラギノ角ゴ Pro W3"/>
              </a:rPr>
              <a:t>of THV type, patient demographics and captured debris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909798" y="2614136"/>
            <a:ext cx="863078" cy="6412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902586821"/>
              </p:ext>
            </p:extLst>
          </p:nvPr>
        </p:nvGraphicFramePr>
        <p:xfrm>
          <a:off x="969172" y="1428750"/>
          <a:ext cx="7230074" cy="3432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hteck 10"/>
          <p:cNvSpPr/>
          <p:nvPr/>
        </p:nvSpPr>
        <p:spPr bwMode="auto">
          <a:xfrm>
            <a:off x="4038600" y="3486150"/>
            <a:ext cx="1109672" cy="6165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1" u="none" strike="noStrike" cap="none" normalizeH="0" baseline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2" name="Rechteck 11"/>
          <p:cNvSpPr/>
          <p:nvPr/>
        </p:nvSpPr>
        <p:spPr bwMode="auto">
          <a:xfrm rot="2945964">
            <a:off x="5361170" y="2568606"/>
            <a:ext cx="867603" cy="5284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1" u="none" strike="noStrike" cap="none" normalizeH="0" baseline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37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09550"/>
            <a:ext cx="7769225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Patient demographics and valve type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66750"/>
            <a:ext cx="881080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3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09550"/>
            <a:ext cx="7769225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Correlation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673831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53763"/>
                </a:solidFill>
                <a:cs typeface="ヒラギノ角ゴ Pro W3"/>
              </a:rPr>
              <a:t>of THV type, patient demographics and captured debris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909798" y="2614136"/>
            <a:ext cx="863078" cy="6412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023920" y="3420073"/>
            <a:ext cx="1109672" cy="6165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1" u="none" strike="noStrike" cap="none" normalizeH="0" baseline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52810" y="3704182"/>
            <a:ext cx="869000" cy="310755"/>
            <a:chOff x="3192873" y="2182198"/>
            <a:chExt cx="869000" cy="31075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Left-Right Arrow 13"/>
            <p:cNvSpPr/>
            <p:nvPr/>
          </p:nvSpPr>
          <p:spPr>
            <a:xfrm rot="10790847">
              <a:off x="3192873" y="2182198"/>
              <a:ext cx="869000" cy="310755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Left-Right Arrow 6"/>
            <p:cNvSpPr txBox="1"/>
            <p:nvPr/>
          </p:nvSpPr>
          <p:spPr>
            <a:xfrm rot="21590847">
              <a:off x="3286099" y="2244349"/>
              <a:ext cx="682547" cy="1864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400" kern="1200"/>
            </a:p>
          </p:txBody>
        </p:sp>
      </p:grpSp>
      <p:sp>
        <p:nvSpPr>
          <p:cNvPr id="16" name="Rechteck 15"/>
          <p:cNvSpPr/>
          <p:nvPr/>
        </p:nvSpPr>
        <p:spPr bwMode="auto">
          <a:xfrm>
            <a:off x="4038600" y="3486150"/>
            <a:ext cx="1109672" cy="6165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1" u="none" strike="noStrike" cap="none" normalizeH="0" baseline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7" name="Rechteck 16"/>
          <p:cNvSpPr/>
          <p:nvPr/>
        </p:nvSpPr>
        <p:spPr bwMode="auto">
          <a:xfrm rot="18591780">
            <a:off x="2900145" y="2565708"/>
            <a:ext cx="868291" cy="6165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1" u="none" strike="noStrike" cap="none" normalizeH="0" baseline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graphicFrame>
        <p:nvGraphicFramePr>
          <p:cNvPr id="19" name="Diagramm 18"/>
          <p:cNvGraphicFramePr/>
          <p:nvPr>
            <p:extLst>
              <p:ext uri="{D42A27DB-BD31-4B8C-83A1-F6EECF244321}">
                <p14:modId xmlns:p14="http://schemas.microsoft.com/office/powerpoint/2010/main" val="3651747950"/>
              </p:ext>
            </p:extLst>
          </p:nvPr>
        </p:nvGraphicFramePr>
        <p:xfrm>
          <a:off x="969172" y="1492032"/>
          <a:ext cx="7230074" cy="3432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276600" y="2919412"/>
            <a:ext cx="266700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/>
                <a:cs typeface="Calibri"/>
              </a:rPr>
              <a:t>Multivariate analysis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0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328612"/>
            <a:ext cx="7769225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Multivariate analysis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909798" y="2614136"/>
            <a:ext cx="863078" cy="64120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5400396" y="2618569"/>
            <a:ext cx="719566" cy="61211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94315" y="1276350"/>
            <a:ext cx="7755370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sk-SK" sz="2000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Since </a:t>
            </a:r>
            <a:r>
              <a:rPr lang="sk-SK" sz="2000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patient </a:t>
            </a:r>
            <a:r>
              <a:rPr lang="sk-SK" sz="2000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and procedural characteristics differed significantly between THV types, multivariate analysis was performed to test for interaction with the amount of debris captured. </a:t>
            </a:r>
          </a:p>
          <a:p>
            <a:pPr>
              <a:spcAft>
                <a:spcPts val="800"/>
              </a:spcAft>
            </a:pPr>
            <a:r>
              <a:rPr lang="sk-SK" sz="2000" i="0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This analysis showed that </a:t>
            </a:r>
            <a:endParaRPr lang="sk-SK" sz="2000" i="0" dirty="0" smtClean="0">
              <a:solidFill>
                <a:srgbClr val="002E4B"/>
              </a:solidFill>
              <a:latin typeface="+mn-lt"/>
              <a:ea typeface="Calibri"/>
              <a:cs typeface="Times New Roman"/>
            </a:endParaRPr>
          </a:p>
          <a:p>
            <a:pPr algn="ctr">
              <a:spcAft>
                <a:spcPts val="800"/>
              </a:spcAft>
            </a:pPr>
            <a:r>
              <a:rPr lang="sk-SK" sz="2000" i="0" u="sng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THV </a:t>
            </a:r>
            <a:r>
              <a:rPr lang="sk-SK" sz="2000" i="0" u="sng" dirty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type was the only significant </a:t>
            </a:r>
            <a:r>
              <a:rPr lang="en-US" sz="2000" i="0" u="sng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predictor for</a:t>
            </a:r>
            <a:r>
              <a:rPr lang="sk-SK" sz="2000" i="0" u="sng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the </a:t>
            </a:r>
          </a:p>
          <a:p>
            <a:pPr algn="ctr">
              <a:spcAft>
                <a:spcPts val="800"/>
              </a:spcAft>
            </a:pPr>
            <a:r>
              <a:rPr lang="sk-SK" sz="2000" i="0" u="sng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morphometric findings</a:t>
            </a:r>
            <a:r>
              <a:rPr lang="sk-SK" sz="2000" i="0" dirty="0" smtClean="0">
                <a:solidFill>
                  <a:srgbClr val="002E4B"/>
                </a:solidFill>
                <a:latin typeface="+mn-lt"/>
                <a:ea typeface="Calibri"/>
                <a:cs typeface="Times New Roman"/>
              </a:rPr>
              <a:t> (p&lt;0.003)</a:t>
            </a:r>
            <a:endParaRPr lang="sk-SK" sz="2000" i="0" dirty="0">
              <a:solidFill>
                <a:srgbClr val="002E4B"/>
              </a:solidFill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78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8242" y="850712"/>
            <a:ext cx="8729414" cy="352673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Debris was captured in 99% of patients 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Independent of the valve type, 53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% of all patients had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particles of debris larger than 1mm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Quantity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debris 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(measured by different methods and techniques)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revealed more debris in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patients receiving an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EvR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or Lotus THV, than in patients receiving 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Sapien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or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Sapien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XT prosthesis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Capture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embolic debris is universal across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different THV types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supports the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benefit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using CEP in all TAVR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procedures </a:t>
            </a:r>
            <a:endParaRPr lang="de-DE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09550"/>
            <a:ext cx="7769225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530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68615"/>
            <a:ext cx="8383588" cy="184973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Cerebral injury after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transcatheter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aortic valve replacement (TAVR) has an impact on clinical outcome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Potential differences between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transcatheter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heart valve (THV) types and cerebral injury are not well understood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60672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all debr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78" y="2876550"/>
            <a:ext cx="3818184" cy="1975533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233612"/>
            <a:ext cx="7769225" cy="5667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Thank you!</a:t>
            </a:r>
          </a:p>
        </p:txBody>
      </p:sp>
      <p:pic>
        <p:nvPicPr>
          <p:cNvPr id="4" name="Bild 3" descr="herz_lindenberg1224x40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1" r="27158"/>
          <a:stretch/>
        </p:blipFill>
        <p:spPr>
          <a:xfrm>
            <a:off x="3603223" y="309370"/>
            <a:ext cx="1800200" cy="1876352"/>
          </a:xfrm>
          <a:prstGeom prst="rect">
            <a:avLst/>
          </a:prstGeom>
        </p:spPr>
      </p:pic>
      <p:pic>
        <p:nvPicPr>
          <p:cNvPr id="7" name="Bild 6" descr="Filter and debris pro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05150"/>
            <a:ext cx="3025284" cy="11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5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Aim</a:t>
            </a:r>
          </a:p>
        </p:txBody>
      </p:sp>
      <p:grpSp>
        <p:nvGrpSpPr>
          <p:cNvPr id="7" name="Gruppierung 6"/>
          <p:cNvGrpSpPr/>
          <p:nvPr/>
        </p:nvGrpSpPr>
        <p:grpSpPr>
          <a:xfrm>
            <a:off x="431955" y="2951564"/>
            <a:ext cx="8444236" cy="1451309"/>
            <a:chOff x="431955" y="2951564"/>
            <a:chExt cx="8444236" cy="1451309"/>
          </a:xfrm>
        </p:grpSpPr>
        <p:grpSp>
          <p:nvGrpSpPr>
            <p:cNvPr id="5" name="Gruppierung 4"/>
            <p:cNvGrpSpPr/>
            <p:nvPr/>
          </p:nvGrpSpPr>
          <p:grpSpPr>
            <a:xfrm>
              <a:off x="431955" y="2951564"/>
              <a:ext cx="8444236" cy="1451309"/>
              <a:chOff x="431955" y="2951564"/>
              <a:chExt cx="8444236" cy="1451309"/>
            </a:xfrm>
          </p:grpSpPr>
          <p:grpSp>
            <p:nvGrpSpPr>
              <p:cNvPr id="4" name="Gruppierung 3"/>
              <p:cNvGrpSpPr/>
              <p:nvPr/>
            </p:nvGrpSpPr>
            <p:grpSpPr>
              <a:xfrm>
                <a:off x="431955" y="2951564"/>
                <a:ext cx="8444236" cy="1451309"/>
                <a:chOff x="814172" y="399081"/>
                <a:chExt cx="8444236" cy="1451309"/>
              </a:xfrm>
            </p:grpSpPr>
            <p:pic>
              <p:nvPicPr>
                <p:cNvPr id="38" name="Picture 2" descr="\\claretserver01\share\Cameron\Artwork &amp; Videos\Art-Images\Sentinel Handle Profile, no flush.ti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4172" y="918580"/>
                  <a:ext cx="7072511" cy="9318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12" descr="Claret_device_new_flat.psd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879808" y="399081"/>
                  <a:ext cx="1378600" cy="133543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3" name="Abgerundetes Rechteck 2"/>
              <p:cNvSpPr/>
              <p:nvPr/>
            </p:nvSpPr>
            <p:spPr bwMode="auto">
              <a:xfrm>
                <a:off x="1296185" y="3834890"/>
                <a:ext cx="369890" cy="198322"/>
              </a:xfrm>
              <a:prstGeom prst="roundRect">
                <a:avLst/>
              </a:prstGeom>
              <a:gradFill flip="none" rotWithShape="1">
                <a:gsLst>
                  <a:gs pos="6000">
                    <a:schemeClr val="tx1"/>
                  </a:gs>
                  <a:gs pos="100000">
                    <a:srgbClr val="7784B1"/>
                  </a:gs>
                </a:gsLst>
                <a:lin ang="504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1" i="1" u="none" strike="noStrike" cap="none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pitchFamily="-111" charset="-128"/>
                </a:endParaRPr>
              </a:p>
            </p:txBody>
          </p:sp>
        </p:grpSp>
        <p:sp>
          <p:nvSpPr>
            <p:cNvPr id="9" name="Abgerundetes Rechteck 8"/>
            <p:cNvSpPr/>
            <p:nvPr/>
          </p:nvSpPr>
          <p:spPr bwMode="auto">
            <a:xfrm>
              <a:off x="4250281" y="3864138"/>
              <a:ext cx="583415" cy="130589"/>
            </a:xfrm>
            <a:prstGeom prst="roundRect">
              <a:avLst/>
            </a:prstGeom>
            <a:gradFill flip="none" rotWithShape="1">
              <a:gsLst>
                <a:gs pos="6000">
                  <a:schemeClr val="tx1"/>
                </a:gs>
                <a:gs pos="100000">
                  <a:srgbClr val="7784B1"/>
                </a:gs>
              </a:gsLst>
              <a:lin ang="504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1" i="1" u="none" strike="noStrike" cap="none" normalizeH="0" baseline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-111" charset="-128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92029" y="1047750"/>
            <a:ext cx="8331641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aim of this study was to investigate differences between THV types and debris captured by 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transcatheter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cerebral embolic protection system (Claret Medical, Santa Rosa, CA).</a:t>
            </a:r>
            <a:endParaRPr lang="de-D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2" y="100012"/>
            <a:ext cx="7769225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Study flow chart</a:t>
            </a:r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6438036" y="3622357"/>
            <a:ext cx="0" cy="320993"/>
          </a:xfrm>
          <a:prstGeom prst="line">
            <a:avLst/>
          </a:prstGeom>
          <a:noFill/>
          <a:ln w="44450">
            <a:solidFill>
              <a:srgbClr val="053763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065773" y="1296680"/>
            <a:ext cx="330398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Patients receiving Sentinel and planned for histopathologic assessment, n=121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2096739" y="3943350"/>
            <a:ext cx="494417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0" dirty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246 patients with 492 filters for </a:t>
            </a:r>
          </a:p>
          <a:p>
            <a:pPr algn="ctr"/>
            <a:r>
              <a:rPr lang="en-US" sz="1600" i="0" dirty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histopathologic and morphometric analysis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4727905" y="744427"/>
            <a:ext cx="330398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0" dirty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SENTINEL-H study n=163 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="" xmlns:a16="http://schemas.microsoft.com/office/drawing/2014/main" id="{18D22B3E-F7C0-4344-B9E4-ADC340297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362" y="2007105"/>
            <a:ext cx="330978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Patient samples received by </a:t>
            </a:r>
            <a:r>
              <a:rPr lang="en-US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CVPath</a:t>
            </a:r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 for </a:t>
            </a:r>
            <a:r>
              <a:rPr lang="en-US" sz="12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analysis</a:t>
            </a:r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, n= 109</a:t>
            </a:r>
          </a:p>
        </p:txBody>
      </p:sp>
      <p:sp>
        <p:nvSpPr>
          <p:cNvPr id="10" name="Line 8">
            <a:extLst>
              <a:ext uri="{FF2B5EF4-FFF2-40B4-BE49-F238E27FC236}">
                <a16:creationId xmlns="" xmlns:a16="http://schemas.microsoft.com/office/drawing/2014/main" id="{E97492C6-6527-4733-81EF-7E8F842C9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8035" y="1080812"/>
            <a:ext cx="4329" cy="2110659"/>
          </a:xfrm>
          <a:prstGeom prst="line">
            <a:avLst/>
          </a:prstGeom>
          <a:noFill/>
          <a:ln w="44450">
            <a:solidFill>
              <a:srgbClr val="053763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="" xmlns:a16="http://schemas.microsoft.com/office/drawing/2014/main" id="{DB7917A4-F0DD-471B-9E8E-034404447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983" y="3191471"/>
            <a:ext cx="3300161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THV type commercially available </a:t>
            </a:r>
            <a:endParaRPr lang="en-US" sz="1100" b="0" i="0" dirty="0" smtClean="0">
              <a:solidFill>
                <a:schemeClr val="tx1">
                  <a:lumMod val="95000"/>
                  <a:lumOff val="5000"/>
                </a:schemeClr>
              </a:solidFill>
              <a:cs typeface="ヒラギノ角ゴ Pro W3"/>
            </a:endParaRPr>
          </a:p>
          <a:p>
            <a:pPr algn="ctr"/>
            <a:r>
              <a:rPr lang="en-US" sz="11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(</a:t>
            </a:r>
            <a:r>
              <a:rPr lang="en-US" sz="1100" b="0" i="0" dirty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at time of this study), n=100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="" xmlns:a16="http://schemas.microsoft.com/office/drawing/2014/main" id="{606A4ADB-8369-4647-A1BE-2737657F9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773" y="742258"/>
            <a:ext cx="330398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0" dirty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SENTINEL IDE study n=363 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508D3504-A3A2-47C7-9C5B-983DA1AD9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361" y="2698632"/>
            <a:ext cx="330978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0" i="0" dirty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Both filters deployed during TAVR, n=103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="" xmlns:a16="http://schemas.microsoft.com/office/drawing/2014/main" id="{D2EE85AF-28F7-4655-A357-AE0C9FF9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127" y="3191471"/>
            <a:ext cx="307572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39536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b="0" i="0" dirty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THV type commercially available </a:t>
            </a:r>
            <a:endParaRPr lang="en-US" sz="1100" b="0" i="0" dirty="0" smtClean="0">
              <a:solidFill>
                <a:schemeClr val="tx1">
                  <a:lumMod val="95000"/>
                  <a:lumOff val="5000"/>
                </a:schemeClr>
              </a:solidFill>
              <a:cs typeface="ヒラギノ角ゴ Pro W3"/>
            </a:endParaRPr>
          </a:p>
          <a:p>
            <a:pPr algn="ctr"/>
            <a:r>
              <a:rPr lang="en-US" sz="11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(</a:t>
            </a:r>
            <a:r>
              <a:rPr lang="en-US" sz="1100" b="0" i="0" dirty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at time of this study), n=146</a:t>
            </a:r>
          </a:p>
        </p:txBody>
      </p:sp>
      <p:sp>
        <p:nvSpPr>
          <p:cNvPr id="18" name="Line 8">
            <a:extLst>
              <a:ext uri="{FF2B5EF4-FFF2-40B4-BE49-F238E27FC236}">
                <a16:creationId xmlns="" xmlns:a16="http://schemas.microsoft.com/office/drawing/2014/main" id="{9AB0B5FE-885D-421D-AB9D-2CB48AFEB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660" y="3614693"/>
            <a:ext cx="0" cy="328658"/>
          </a:xfrm>
          <a:prstGeom prst="line">
            <a:avLst/>
          </a:prstGeom>
          <a:noFill/>
          <a:ln w="44450">
            <a:solidFill>
              <a:srgbClr val="053763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19" name="Line 8">
            <a:extLst>
              <a:ext uri="{FF2B5EF4-FFF2-40B4-BE49-F238E27FC236}">
                <a16:creationId xmlns="" xmlns:a16="http://schemas.microsoft.com/office/drawing/2014/main" id="{0B1E02BC-EFFB-471B-950C-F46ABD0A1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659" y="2975631"/>
            <a:ext cx="8105" cy="215840"/>
          </a:xfrm>
          <a:prstGeom prst="line">
            <a:avLst/>
          </a:prstGeom>
          <a:noFill/>
          <a:ln w="44450">
            <a:solidFill>
              <a:srgbClr val="053763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21" name="Line 8">
            <a:extLst>
              <a:ext uri="{FF2B5EF4-FFF2-40B4-BE49-F238E27FC236}">
                <a16:creationId xmlns="" xmlns:a16="http://schemas.microsoft.com/office/drawing/2014/main" id="{E4F0277A-74EA-497D-ADBF-A9A44F644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7765" y="2487885"/>
            <a:ext cx="0" cy="210747"/>
          </a:xfrm>
          <a:prstGeom prst="line">
            <a:avLst/>
          </a:prstGeom>
          <a:noFill/>
          <a:ln w="44450">
            <a:solidFill>
              <a:srgbClr val="053763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22" name="Line 8">
            <a:extLst>
              <a:ext uri="{FF2B5EF4-FFF2-40B4-BE49-F238E27FC236}">
                <a16:creationId xmlns="" xmlns:a16="http://schemas.microsoft.com/office/drawing/2014/main" id="{4BE9A49C-738E-4011-A2E7-162BB0576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7764" y="1777460"/>
            <a:ext cx="0" cy="229645"/>
          </a:xfrm>
          <a:prstGeom prst="line">
            <a:avLst/>
          </a:prstGeom>
          <a:noFill/>
          <a:ln w="44450">
            <a:solidFill>
              <a:srgbClr val="053763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23" name="Line 8">
            <a:extLst>
              <a:ext uri="{FF2B5EF4-FFF2-40B4-BE49-F238E27FC236}">
                <a16:creationId xmlns="" xmlns:a16="http://schemas.microsoft.com/office/drawing/2014/main" id="{655C323C-0E3A-42C7-9161-7BC88ACAE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7764" y="1080812"/>
            <a:ext cx="0" cy="229645"/>
          </a:xfrm>
          <a:prstGeom prst="line">
            <a:avLst/>
          </a:prstGeom>
          <a:noFill/>
          <a:ln w="44450">
            <a:solidFill>
              <a:srgbClr val="053763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2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133350"/>
            <a:ext cx="7769225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Debris analyses</a:t>
            </a:r>
            <a:endParaRPr lang="pt-BR" sz="3200" dirty="0"/>
          </a:p>
        </p:txBody>
      </p:sp>
      <p:grpSp>
        <p:nvGrpSpPr>
          <p:cNvPr id="2" name="Gruppierung 1"/>
          <p:cNvGrpSpPr/>
          <p:nvPr/>
        </p:nvGrpSpPr>
        <p:grpSpPr>
          <a:xfrm>
            <a:off x="1524000" y="742950"/>
            <a:ext cx="6324600" cy="3764663"/>
            <a:chOff x="533400" y="781048"/>
            <a:chExt cx="4698390" cy="36185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grpSpPr>
        <p:sp>
          <p:nvSpPr>
            <p:cNvPr id="21" name="Rectangle 4"/>
            <p:cNvSpPr>
              <a:spLocks noChangeArrowheads="1"/>
            </p:cNvSpPr>
            <p:nvPr/>
          </p:nvSpPr>
          <p:spPr bwMode="hidden">
            <a:xfrm flipV="1">
              <a:off x="533400" y="781048"/>
              <a:ext cx="4698390" cy="3618563"/>
            </a:xfrm>
            <a:prstGeom prst="rect">
              <a:avLst/>
            </a:prstGeom>
            <a:grpFill/>
            <a:ln w="19050" algn="ctr">
              <a:solidFill>
                <a:srgbClr val="39536E"/>
              </a:solidFill>
              <a:miter lim="800000"/>
              <a:headEnd type="none" w="sm" len="sm"/>
              <a:tailEnd type="none" w="sm" len="sm"/>
            </a:ln>
          </p:spPr>
          <p:txBody>
            <a:bodyPr rot="10800000" anchor="ctr"/>
            <a:lstStyle/>
            <a:p>
              <a:endParaRPr lang="pt-BR" i="0">
                <a:solidFill>
                  <a:schemeClr val="tx1"/>
                </a:solidFill>
                <a:cs typeface="ヒラギノ角ゴ Pro W3"/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47141" y="809469"/>
              <a:ext cx="4670009" cy="4514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ヒラギノ角ゴ Pro W3"/>
                </a:rPr>
                <a:t>Analyses of debris were performed for:</a:t>
              </a: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612331" y="1320748"/>
              <a:ext cx="4604818" cy="29592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30000"/>
                </a:lnSpc>
                <a:buClr>
                  <a:schemeClr val="tx2"/>
                </a:buClr>
                <a:buFont typeface="+mj-lt"/>
                <a:buAutoNum type="arabicPeriod"/>
              </a:pPr>
              <a:r>
                <a:rPr lang="en-US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ヒラギノ角ゴ Pro W3"/>
                </a:rPr>
                <a:t>Histopathology</a:t>
              </a:r>
              <a:endParaRPr lang="en-US" i="0" dirty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endParaRPr>
            </a:p>
            <a:p>
              <a:pPr marL="342900" indent="-342900">
                <a:lnSpc>
                  <a:spcPct val="130000"/>
                </a:lnSpc>
                <a:buClr>
                  <a:schemeClr val="tx2"/>
                </a:buClr>
                <a:buFont typeface="+mj-lt"/>
                <a:buAutoNum type="arabicPeriod"/>
              </a:pPr>
              <a:r>
                <a:rPr lang="en-US" i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cs typeface="ヒラギノ角ゴ Pro W3"/>
                </a:rPr>
                <a:t>Histomorphometry</a:t>
              </a:r>
              <a:r>
                <a:rPr lang="en-US" i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ヒラギノ角ゴ Pro W3"/>
                </a:rPr>
                <a:t>:</a:t>
              </a:r>
            </a:p>
            <a:p>
              <a:pPr marL="800100" lvl="1" indent="-342900">
                <a:lnSpc>
                  <a:spcPct val="130000"/>
                </a:lnSpc>
                <a:buClr>
                  <a:schemeClr val="tx2"/>
                </a:buClr>
                <a:buFont typeface="+mj-lt"/>
                <a:buAutoNum type="alphaLcPeriod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ヒラギノ角ゴ Pro W3"/>
                </a:rPr>
                <a:t>A</a:t>
              </a:r>
              <a:r>
                <a:rPr lang="en-US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ヒラギノ角ゴ Pro W3"/>
                </a:rPr>
                <a:t>utomated measured:</a:t>
              </a:r>
            </a:p>
            <a:p>
              <a:pPr marL="1127522" lvl="2" indent="-213122">
                <a:lnSpc>
                  <a:spcPct val="130000"/>
                </a:lnSpc>
                <a:buClr>
                  <a:schemeClr val="tx2"/>
                </a:buClr>
                <a:buFontTx/>
                <a:buChar char="•"/>
              </a:pPr>
              <a:r>
                <a:rPr lang="en-US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ヒラギノ角ゴ Pro W3"/>
                </a:rPr>
                <a:t>Particle </a:t>
              </a:r>
              <a:r>
                <a:rPr lang="en-US" i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ヒラギノ角ゴ Pro W3"/>
                </a:rPr>
                <a:t>Size </a:t>
              </a:r>
              <a:r>
                <a:rPr lang="en-US" sz="1200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ヒラギノ角ゴ Pro W3"/>
                </a:rPr>
                <a:t>(≥</a:t>
              </a:r>
              <a:r>
                <a:rPr lang="en-US" sz="1200" i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ヒラギノ角ゴ Pro W3"/>
                </a:rPr>
                <a:t>150µm, ≥500µm, ≥1000µm)</a:t>
              </a:r>
            </a:p>
            <a:p>
              <a:pPr marL="1127522" lvl="2" indent="-213122">
                <a:lnSpc>
                  <a:spcPct val="130000"/>
                </a:lnSpc>
                <a:buClr>
                  <a:schemeClr val="tx2"/>
                </a:buClr>
                <a:buFontTx/>
                <a:buChar char="•"/>
              </a:pPr>
              <a:r>
                <a:rPr lang="en-US" i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ヒラギノ角ゴ Pro W3"/>
                </a:rPr>
                <a:t>Particle Count</a:t>
              </a:r>
            </a:p>
            <a:p>
              <a:pPr marL="1127522" lvl="2" indent="-213122">
                <a:lnSpc>
                  <a:spcPct val="130000"/>
                </a:lnSpc>
                <a:buClr>
                  <a:schemeClr val="tx2"/>
                </a:buClr>
                <a:buFontTx/>
                <a:buChar char="•"/>
              </a:pPr>
              <a:r>
                <a:rPr lang="en-US" i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ヒラギノ角ゴ Pro W3"/>
                </a:rPr>
                <a:t>Total Particle Area</a:t>
              </a:r>
            </a:p>
            <a:p>
              <a:pPr marL="800100" lvl="1" indent="-342900">
                <a:lnSpc>
                  <a:spcPct val="130000"/>
                </a:lnSpc>
                <a:buClr>
                  <a:schemeClr val="tx2"/>
                </a:buClr>
                <a:buFont typeface="+mj-lt"/>
                <a:buAutoNum type="alphaLcPeriod"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ヒラギノ角ゴ Pro W3"/>
                </a:rPr>
                <a:t>M</a:t>
              </a:r>
              <a:r>
                <a:rPr lang="en-US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ヒラギノ角ゴ Pro W3"/>
                </a:rPr>
                <a:t>anually measured:</a:t>
              </a:r>
            </a:p>
            <a:p>
              <a:pPr marL="1127522" lvl="2" indent="-213122">
                <a:lnSpc>
                  <a:spcPct val="130000"/>
                </a:lnSpc>
                <a:buClr>
                  <a:schemeClr val="tx2"/>
                </a:buClr>
                <a:buFontTx/>
                <a:buChar char="•"/>
              </a:pPr>
              <a:r>
                <a:rPr lang="en-US" i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ヒラギノ角ゴ Pro W3"/>
                </a:rPr>
                <a:t>Maximum Dimension</a:t>
              </a:r>
              <a:endParaRPr lang="en-US" i="0" dirty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7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09550"/>
            <a:ext cx="7769225" cy="56673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Baseline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characteristics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and THV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ヒラギノ角ゴ Pro W3"/>
              </a:rPr>
              <a:t>type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673831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53763"/>
                </a:solidFill>
                <a:cs typeface="ヒラギノ角ゴ Pro W3"/>
              </a:rPr>
              <a:t>		</a:t>
            </a:r>
            <a:endParaRPr lang="en-US" sz="3600" dirty="0">
              <a:solidFill>
                <a:srgbClr val="053763"/>
              </a:solidFill>
              <a:cs typeface="ヒラギノ角ゴ Pro W3"/>
            </a:endParaRPr>
          </a:p>
        </p:txBody>
      </p:sp>
      <p:graphicFrame>
        <p:nvGraphicFramePr>
          <p:cNvPr id="1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30707"/>
              </p:ext>
            </p:extLst>
          </p:nvPr>
        </p:nvGraphicFramePr>
        <p:xfrm>
          <a:off x="5120157" y="924125"/>
          <a:ext cx="3923720" cy="4145280"/>
        </p:xfrm>
        <a:graphic>
          <a:graphicData uri="http://schemas.openxmlformats.org/drawingml/2006/table">
            <a:tbl>
              <a:tblPr/>
              <a:tblGrid>
                <a:gridCol w="15378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5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075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Characteristic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 (%) or Median [Q1, Q3]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075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Age – years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82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[78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87]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075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Female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133 (54.1)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75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History of Stroke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22 (8.9)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075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History of AF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89 (36.2)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075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History of PAD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44 (17.9)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075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Pre-dilatation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88 (35.8)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075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Post-dilatation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28 (11.4)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43471"/>
              </p:ext>
            </p:extLst>
          </p:nvPr>
        </p:nvGraphicFramePr>
        <p:xfrm>
          <a:off x="150535" y="1755747"/>
          <a:ext cx="4499666" cy="2225040"/>
        </p:xfrm>
        <a:graphic>
          <a:graphicData uri="http://schemas.openxmlformats.org/drawingml/2006/table">
            <a:tbl>
              <a:tblPr/>
              <a:tblGrid>
                <a:gridCol w="22498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98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801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"/>
                        </a:rPr>
                        <a:t>Valve Type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"/>
                      </a:endParaRPr>
                    </a:p>
                  </a:txBody>
                  <a:tcPr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"/>
                        </a:rPr>
                        <a:t>n (%)</a:t>
                      </a:r>
                    </a:p>
                  </a:txBody>
                  <a:tcPr>
                    <a:lnL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7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"/>
                        </a:rPr>
                        <a:t>    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"/>
                        </a:rPr>
                        <a:t>EvolutR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"/>
                        </a:rPr>
                        <a:t>40 (16.3)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77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"/>
                        </a:rPr>
                        <a:t>     Lotus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"/>
                        </a:rPr>
                        <a:t>36 (14.6)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7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"/>
                        </a:rPr>
                        <a:t>     SAPIEN XT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"/>
                        </a:rPr>
                        <a:t>25 (10.2)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7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"/>
                        </a:rPr>
                        <a:t>     SAPIEN 3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"/>
                        </a:rPr>
                        <a:t>145 (59.3)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9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Correlation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742950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53763"/>
                </a:solidFill>
                <a:cs typeface="ヒラギノ角ゴ Pro W3"/>
              </a:rPr>
              <a:t>of THV type, patient demographics and captured debris</a:t>
            </a:r>
          </a:p>
        </p:txBody>
      </p:sp>
      <p:sp>
        <p:nvSpPr>
          <p:cNvPr id="3" name="Rechteck 2"/>
          <p:cNvSpPr/>
          <p:nvPr/>
        </p:nvSpPr>
        <p:spPr bwMode="auto">
          <a:xfrm>
            <a:off x="2909798" y="2614136"/>
            <a:ext cx="863078" cy="6412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023920" y="3420073"/>
            <a:ext cx="1109672" cy="6165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1" i="1" u="none" strike="noStrike" cap="none" normalizeH="0" baseline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551870700"/>
              </p:ext>
            </p:extLst>
          </p:nvPr>
        </p:nvGraphicFramePr>
        <p:xfrm>
          <a:off x="969172" y="1492032"/>
          <a:ext cx="7230074" cy="3432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3"/>
          <p:cNvSpPr txBox="1"/>
          <p:nvPr/>
        </p:nvSpPr>
        <p:spPr>
          <a:xfrm rot="19306617">
            <a:off x="2830052" y="2660515"/>
            <a:ext cx="916823" cy="521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038600" y="3638550"/>
            <a:ext cx="916823" cy="521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53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4" y="282937"/>
            <a:ext cx="7769225" cy="5667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Histopathology</a:t>
            </a:r>
          </a:p>
        </p:txBody>
      </p:sp>
      <p:graphicFrame>
        <p:nvGraphicFramePr>
          <p:cNvPr id="6" name="Chart 1">
            <a:extLst>
              <a:ext uri="{FF2B5EF4-FFF2-40B4-BE49-F238E27FC236}">
                <a16:creationId xmlns="" xmlns:a16="http://schemas.microsoft.com/office/drawing/2014/main" id="{00000000-0008-0000-05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0864244"/>
              </p:ext>
            </p:extLst>
          </p:nvPr>
        </p:nvGraphicFramePr>
        <p:xfrm>
          <a:off x="457200" y="849675"/>
          <a:ext cx="8445010" cy="377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658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616563" y="133350"/>
            <a:ext cx="8057069" cy="67729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Particle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size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(automated </a:t>
            </a:r>
            <a:r>
              <a:rPr lang="en-U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Histomorphometry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2" name="Chart 3">
            <a:extLst>
              <a:ext uri="{FF2B5EF4-FFF2-40B4-BE49-F238E27FC236}">
                <a16:creationId xmlns="" xmlns:a16="http://schemas.microsoft.com/office/drawing/2014/main" id="{49BA6E41-E7A0-49C3-8EB1-AEA907941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345668"/>
              </p:ext>
            </p:extLst>
          </p:nvPr>
        </p:nvGraphicFramePr>
        <p:xfrm>
          <a:off x="762000" y="819150"/>
          <a:ext cx="7766196" cy="380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143000" y="742950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53763"/>
                </a:solidFill>
                <a:cs typeface="ヒラギノ角ゴ Pro W3"/>
              </a:rPr>
              <a:t>Percent </a:t>
            </a:r>
            <a:r>
              <a:rPr lang="en-US" dirty="0">
                <a:solidFill>
                  <a:srgbClr val="053763"/>
                </a:solidFill>
                <a:cs typeface="ヒラギノ角ゴ Pro W3"/>
              </a:rPr>
              <a:t>of patients with particles by particle size</a:t>
            </a:r>
          </a:p>
        </p:txBody>
      </p:sp>
    </p:spTree>
    <p:extLst>
      <p:ext uri="{BB962C8B-B14F-4D97-AF65-F5344CB8AC3E}">
        <p14:creationId xmlns:p14="http://schemas.microsoft.com/office/powerpoint/2010/main" val="17835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882</Words>
  <Application>Microsoft Office PowerPoint</Application>
  <PresentationFormat>On-screen Show (16:9)</PresentationFormat>
  <Paragraphs>177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</vt:lpstr>
      <vt:lpstr>Times New Roman</vt:lpstr>
      <vt:lpstr>ヒラギノ角ゴ Pro W3</vt:lpstr>
      <vt:lpstr>Theme1</vt:lpstr>
      <vt:lpstr>Debris heterogeneity across different valve types captured by a cerebral protection system during TAVR</vt:lpstr>
      <vt:lpstr>Background</vt:lpstr>
      <vt:lpstr>Aim</vt:lpstr>
      <vt:lpstr>Study flow chart</vt:lpstr>
      <vt:lpstr>Debris analyses</vt:lpstr>
      <vt:lpstr>Baseline characteristics and THV type </vt:lpstr>
      <vt:lpstr>Correlation</vt:lpstr>
      <vt:lpstr>Histopathology</vt:lpstr>
      <vt:lpstr>Particle size  (automated Histomorphometry)</vt:lpstr>
      <vt:lpstr>Particle size  (automated Histomorphometry)</vt:lpstr>
      <vt:lpstr>Median particle count (automated Histomorphometry) </vt:lpstr>
      <vt:lpstr>Median total particle area (automated Histomorphometry)</vt:lpstr>
      <vt:lpstr>Large particle outliers</vt:lpstr>
      <vt:lpstr>Maximum dimension (manual Histomorphometry)</vt:lpstr>
      <vt:lpstr>Correlation</vt:lpstr>
      <vt:lpstr>Patient demographics and valve type</vt:lpstr>
      <vt:lpstr>Correlation</vt:lpstr>
      <vt:lpstr>Multivariate analysis</vt:lpstr>
      <vt:lpstr>Conclusion</vt:lpstr>
      <vt:lpstr>Thank you!</vt:lpstr>
    </vt:vector>
  </TitlesOfParts>
  <Company>MedStar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Hall spare02</cp:lastModifiedBy>
  <cp:revision>61</cp:revision>
  <dcterms:created xsi:type="dcterms:W3CDTF">2015-01-08T17:01:57Z</dcterms:created>
  <dcterms:modified xsi:type="dcterms:W3CDTF">2018-03-04T21:47:26Z</dcterms:modified>
</cp:coreProperties>
</file>