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6" r:id="rId6"/>
    <p:sldId id="267" r:id="rId7"/>
    <p:sldId id="265" r:id="rId8"/>
    <p:sldId id="26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51BCC-4DE7-4F6D-BF81-C83EFEA5EAD9}" v="32" dt="2020-03-10T19:12:24.289"/>
    <p1510:client id="{E5295956-356A-4B9D-AB9A-EE35228C2D96}" v="20" dt="2020-03-10T19:23:4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3B0D1-58F8-3440-9546-B27737CF0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EBEFF-1126-6A40-ABCE-70B491475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633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51309-A8F8-7748-B229-3CEF7EC6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2BCF9-0A87-5D4B-BA88-192E9A67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4B76E-E5C8-CB45-BDCE-BC720589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E393-C759-5449-AB0E-E370D649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2850B-BF53-AC40-AA27-057442BF2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DAC1-1A06-6D4C-AF19-58A8A555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A182B-A553-B642-8784-B5823E38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BF898-D260-3744-B820-37BE07FC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64A32-67DA-6F44-8CED-2FE90822B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4568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DC0BF-A122-6243-9797-5ADA89218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4568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0BD6-CCE2-7348-A71A-7B6FBF6C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6B48-61B1-F742-847F-269DABBF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7FC6-7428-804D-822D-7ABFE86E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8484-62BD-F144-B375-814E7708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B752-E81C-7348-A30C-3B7C3D44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133B-ED22-D340-ABD1-C0BF17E4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8CC4-FAEF-3140-9B3B-36B83DE2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BB46-E4DA-A747-A10F-D0AFB107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978D-3FFD-934F-90E8-422D6754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320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E8EC-1665-A94C-9CC3-E6763181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029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7EDA-CA31-2B4D-983A-A684E225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A6EF-B433-9C45-B100-7E85C8C1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EB82-1E70-7F4A-B398-36997FE1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80-1196-9440-ACA5-6C4A0E18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E159D-BD52-7D42-B5FE-34CC31F4F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17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434C-B960-F941-A511-A5EC3F299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17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C5EE8-239C-CA4D-B115-86AE6B13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4FD16-F2A4-634C-869B-5D03C7A0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52023-3F00-804A-9C04-BC3C005C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8DA8-D023-0547-8348-DE2114E4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C341E-263A-1B4D-A0CF-0887C6E0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8DB9B-EF4F-0246-A555-4DEF44CF0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60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FB963-09DD-EA41-ADE0-AF81498E5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BD85D-C336-1146-9BF7-880A84625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2460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9D2BC-030E-1A45-9087-A6D69AC4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60285-2083-054C-83A5-CAFA0A26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F63C-FB7F-0B40-9272-9FE1F48F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F735-26EF-074F-B91D-AABDB57A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CF015-999C-4C42-B6EC-BF53CF9A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04D54-9038-744E-9624-E066B4C5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A5386-3E73-5D46-B735-204B34BC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3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B0FB7-508C-D140-BE93-AC677CE8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98075-1B7E-ED40-9124-3D93C8DF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8F3B-2019-7844-AFE7-A261FFD4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56A6-0D6F-D244-A832-B8DBA8E0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7E19-2B0E-074B-92BB-95482AD4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39460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5A79C-BE80-814F-8777-14976753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8761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95FD-C2F7-8346-94FD-2F80C5BC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1359-6524-EA4B-B972-B14A83D2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28FD9-66F7-5F43-867F-603FCE5C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11FC-DE3D-E44F-A5DB-3223BA67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84A50-8588-084A-980B-9140117A0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3956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B169F-C114-1C4B-9D22-5FADF237A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886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6F7BF-AC94-C646-839D-D55AC43C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965FE-DB66-4F45-94D0-1317367E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D02D3-4ECE-0949-B862-CB3CAC6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81C3EE-DCD0-5C4F-ABC1-DA909482AF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99237-359F-F443-BACC-75B007CA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E42D0-0A9E-A746-A23F-CE4673E78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0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1E5C-7DCA-9647-A9B3-67A0970C8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0777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A3F4-AA38-C641-9D28-682B34A3A03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4E0CD-3B3B-984F-92EC-05892E1C0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0777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19FB8-CA6E-EC48-B58F-3B145067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0777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2BB7-0403-8742-8AFC-0C08D8B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avi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video" Target="../media/media2.avi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3BDC-2046-BF44-99ED-1C9F70877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59" y="246583"/>
            <a:ext cx="11147460" cy="16130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</a:rPr>
              <a:t>International experience of 10 zig Covered CP stent correction of Sinus </a:t>
            </a:r>
            <a:r>
              <a:rPr lang="en-GB" sz="4000" kern="0" dirty="0" err="1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</a:rPr>
              <a:t>Venosus</a:t>
            </a:r>
            <a:r>
              <a:rPr lang="en-GB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</a:rPr>
              <a:t> ASD</a:t>
            </a:r>
            <a:endParaRPr lang="en-US" sz="4000" kern="0" dirty="0">
              <a:solidFill>
                <a:srgbClr val="00206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3452" y="329381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altLang="en-US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  <a:cs typeface="+mj-cs"/>
              </a:rPr>
            </a:br>
            <a:r>
              <a:rPr lang="en-GB" altLang="en-US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  <a:cs typeface="+mj-cs"/>
              </a:rPr>
              <a:t>Eric Rosenthal MD FRCP</a:t>
            </a:r>
            <a:br>
              <a:rPr lang="en-GB" altLang="en-US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  <a:cs typeface="+mj-cs"/>
              </a:rPr>
            </a:br>
            <a:r>
              <a:rPr lang="en-GB" altLang="en-US" sz="4000" kern="0" dirty="0">
                <a:solidFill>
                  <a:srgbClr val="002060"/>
                </a:solidFill>
                <a:latin typeface="Comic Sans MS" pitchFamily="66" charset="0"/>
                <a:ea typeface="MS PGothic" pitchFamily="34" charset="-128"/>
                <a:cs typeface="+mj-cs"/>
              </a:rPr>
              <a:t>Evelina London Children’s Hospital</a:t>
            </a:r>
            <a:endParaRPr lang="en-GB" sz="4000" kern="0" dirty="0">
              <a:solidFill>
                <a:srgbClr val="002060"/>
              </a:solidFill>
              <a:latin typeface="Comic Sans MS" pitchFamily="66" charset="0"/>
              <a:ea typeface="MS PGothic" pitchFamily="34" charset="-128"/>
              <a:cs typeface="+mj-cs"/>
            </a:endParaRPr>
          </a:p>
        </p:txBody>
      </p:sp>
      <p:pic>
        <p:nvPicPr>
          <p:cNvPr id="1026" name="Picture 2" descr="E:\Images 2\SVASD\10 zig CC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22" y="2168580"/>
            <a:ext cx="2472563" cy="14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61433" y="144483"/>
            <a:ext cx="9116484" cy="687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Covered stent correction of SVASD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52145" y="5661062"/>
            <a:ext cx="3935001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000" b="0" dirty="0" err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Kabir</a:t>
            </a:r>
            <a:r>
              <a:rPr lang="en-GB" altLang="en-US" sz="20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… Rosenthal. JACC </a:t>
            </a:r>
            <a:r>
              <a:rPr lang="en-GB" altLang="en-US" sz="2000" b="0" dirty="0" err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Cardiovasc</a:t>
            </a:r>
            <a:r>
              <a:rPr lang="en-GB" altLang="en-US" sz="20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Imaging 2021</a:t>
            </a:r>
          </a:p>
          <a:p>
            <a:pPr>
              <a:spcBef>
                <a:spcPct val="20000"/>
              </a:spcBef>
            </a:pPr>
            <a:r>
              <a:rPr lang="de-DE" altLang="en-US" sz="20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10.1016/j.jcmg.2020.11.010</a:t>
            </a:r>
            <a:r>
              <a:rPr lang="de-DE" altLang="en-US" sz="24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037102" y="5152849"/>
            <a:ext cx="2571862" cy="766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10 zig Covered CP stent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" y="1094307"/>
            <a:ext cx="28289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94" y="1157717"/>
            <a:ext cx="2842411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3641" y="1157717"/>
            <a:ext cx="29717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Images 2\SVASD\10 zig CCP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308" y="1212351"/>
            <a:ext cx="3473451" cy="21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606175" y="5204219"/>
            <a:ext cx="2274119" cy="2729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Normal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3409521" y="5204219"/>
            <a:ext cx="2274119" cy="2729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SVASD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6205591" y="5204219"/>
            <a:ext cx="2449849" cy="2729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CCP stent</a:t>
            </a:r>
          </a:p>
        </p:txBody>
      </p:sp>
    </p:spTree>
    <p:extLst>
      <p:ext uri="{BB962C8B-B14F-4D97-AF65-F5344CB8AC3E}">
        <p14:creationId xmlns:p14="http://schemas.microsoft.com/office/powerpoint/2010/main" val="27540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7700" y="52833"/>
            <a:ext cx="10951824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2764" tIns="61381" rIns="122764" bIns="6138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F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DTLArgoT" pitchFamily="2" charset="0"/>
              <a:buChar char="♥"/>
              <a:defRPr/>
            </a:pPr>
            <a:endParaRPr lang="en-GB" altLang="en-US" sz="3700" kern="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75 patients (2 grown children &amp; 73 adults)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12 centres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72 successful implants – defect correction without any surgery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2 stents </a:t>
            </a:r>
            <a:r>
              <a:rPr lang="en-GB" altLang="en-US" kern="0" dirty="0" err="1">
                <a:solidFill>
                  <a:srgbClr val="002060"/>
                </a:solidFill>
                <a:latin typeface="Comic Sans MS" pitchFamily="66" charset="0"/>
              </a:rPr>
              <a:t>embolised</a:t>
            </a: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 requiring surgery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1 pulmonary vein occlusion requiring surgery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Focus of this study is benefit of using longer non FDA approved (non CE marked) stents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81671" y="155575"/>
            <a:ext cx="9116484" cy="687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International study</a:t>
            </a:r>
          </a:p>
        </p:txBody>
      </p:sp>
    </p:spTree>
    <p:extLst>
      <p:ext uri="{BB962C8B-B14F-4D97-AF65-F5344CB8AC3E}">
        <p14:creationId xmlns:p14="http://schemas.microsoft.com/office/powerpoint/2010/main" val="41026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27996"/>
          <a:stretch/>
        </p:blipFill>
        <p:spPr bwMode="auto">
          <a:xfrm>
            <a:off x="81365" y="1185022"/>
            <a:ext cx="2073612" cy="400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3636"/>
          <a:stretch/>
        </p:blipFill>
        <p:spPr bwMode="auto">
          <a:xfrm>
            <a:off x="2216647" y="1194133"/>
            <a:ext cx="2147958" cy="39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-403" r="21426" b="5987"/>
          <a:stretch/>
        </p:blipFill>
        <p:spPr bwMode="auto">
          <a:xfrm>
            <a:off x="4417884" y="1185022"/>
            <a:ext cx="2213023" cy="400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ost Stents SVC injec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3827" r="17956" b="7718"/>
          <a:stretch/>
        </p:blipFill>
        <p:spPr bwMode="auto">
          <a:xfrm>
            <a:off x="6680054" y="1194133"/>
            <a:ext cx="2823544" cy="39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ost Stents PV AP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4143" r="19972" b="7630"/>
          <a:stretch/>
        </p:blipFill>
        <p:spPr bwMode="auto">
          <a:xfrm>
            <a:off x="9569449" y="1185023"/>
            <a:ext cx="2533508" cy="400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81671" y="155575"/>
            <a:ext cx="9116484" cy="687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Need for a 2nd stent</a:t>
            </a:r>
          </a:p>
        </p:txBody>
      </p:sp>
    </p:spTree>
    <p:extLst>
      <p:ext uri="{BB962C8B-B14F-4D97-AF65-F5344CB8AC3E}">
        <p14:creationId xmlns:p14="http://schemas.microsoft.com/office/powerpoint/2010/main" val="27074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813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96921"/>
              </p:ext>
            </p:extLst>
          </p:nvPr>
        </p:nvGraphicFramePr>
        <p:xfrm>
          <a:off x="1265741" y="949488"/>
          <a:ext cx="9943716" cy="43991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Length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2nd stent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 – 5.5 cm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6 cm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62%  *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7 cm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28%  *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8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7.5 - 8 cm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11 cm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61433" y="144483"/>
            <a:ext cx="9116484" cy="687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Benefit of longer stents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849402" y="5782209"/>
            <a:ext cx="3976099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8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* 1 x 6 cm &amp; 1 x 7 cm  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800" b="0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  stent </a:t>
            </a:r>
            <a:r>
              <a:rPr lang="en-GB" altLang="en-US" sz="2800" b="0" dirty="0" err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embolised</a:t>
            </a:r>
            <a:endParaRPr lang="de-DE" altLang="en-US" sz="2800" b="0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1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7700" y="93929"/>
            <a:ext cx="109728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2764" tIns="61381" rIns="122764" bIns="6138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FF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DTLArgoT" pitchFamily="2" charset="0"/>
              <a:buChar char="♥"/>
              <a:defRPr/>
            </a:pPr>
            <a:endParaRPr lang="en-GB" altLang="en-US" sz="3700" kern="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Covered stent closure of Sinus </a:t>
            </a:r>
            <a:r>
              <a:rPr lang="en-GB" altLang="en-US" kern="0" dirty="0" err="1">
                <a:solidFill>
                  <a:srgbClr val="002060"/>
                </a:solidFill>
                <a:latin typeface="Comic Sans MS" pitchFamily="66" charset="0"/>
              </a:rPr>
              <a:t>Venosus</a:t>
            </a: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 ASD is now an alternative to surgery in carefully selected adults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Avoids the morbidity of sternotomy &amp; bypass surgery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Stent migration remains a concern but should be avoidable with the longer stents used in this study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Pulmonary vein patency is paramount – careful testing &amp; meticulous attention to detail are needed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Comic Sans MS" pitchFamily="66" charset="0"/>
              </a:rPr>
              <a:t>The longer 10 zig CCP stent is a major advance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481671" y="155575"/>
            <a:ext cx="9116484" cy="687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22764" tIns="61381" rIns="122764" bIns="6138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DTLArgoT" pitchFamily="2" charset="0"/>
              </a:defRPr>
            </a:lvl9pPr>
          </a:lstStyle>
          <a:p>
            <a:pPr>
              <a:defRPr/>
            </a:pPr>
            <a:r>
              <a:rPr lang="de-DE" altLang="en-US" sz="3600" kern="0" dirty="0">
                <a:solidFill>
                  <a:srgbClr val="002060"/>
                </a:solidFill>
                <a:latin typeface="Comic Sans MS" pitchFamily="66" charset="0"/>
              </a:rPr>
              <a:t>Conclusions</a:t>
            </a:r>
          </a:p>
        </p:txBody>
      </p:sp>
      <p:pic>
        <p:nvPicPr>
          <p:cNvPr id="5" name="Picture 2" descr="E:\Images 2\SVASD\10 zig CC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816" y="4459601"/>
            <a:ext cx="1659461" cy="10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e2c5db-3213-459e-bcbb-f4a6062d886b">
      <UserInfo>
        <DisplayName>Rebecca Murphy</DisplayName>
        <AccountId>73</AccountId>
        <AccountType/>
      </UserInfo>
      <UserInfo>
        <DisplayName>Emily Senerth</DisplayName>
        <AccountId>94</AccountId>
        <AccountType/>
      </UserInfo>
      <UserInfo>
        <DisplayName>Amanda Pettyjohn</DisplayName>
        <AccountId>146</AccountId>
        <AccountType/>
      </UserInfo>
      <UserInfo>
        <DisplayName>Rachel Pham</DisplayName>
        <AccountId>17</AccountId>
        <AccountType/>
      </UserInfo>
      <UserInfo>
        <DisplayName>Rose Haller-Kaplan</DisplayName>
        <AccountId>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812ACD454854EAA38F12312074856" ma:contentTypeVersion="15" ma:contentTypeDescription="Create a new document." ma:contentTypeScope="" ma:versionID="7e93461c9a39da567289a6dd0ab1fe23">
  <xsd:schema xmlns:xsd="http://www.w3.org/2001/XMLSchema" xmlns:xs="http://www.w3.org/2001/XMLSchema" xmlns:p="http://schemas.microsoft.com/office/2006/metadata/properties" xmlns:ns3="f0e2c5db-3213-459e-bcbb-f4a6062d886b" xmlns:ns4="d15900a0-0a1c-43d0-96b8-f4d18283f82c" targetNamespace="http://schemas.microsoft.com/office/2006/metadata/properties" ma:root="true" ma:fieldsID="01bec692ce7da1478699d3511cafe8cd" ns3:_="" ns4:_="">
    <xsd:import namespace="f0e2c5db-3213-459e-bcbb-f4a6062d886b"/>
    <xsd:import namespace="d15900a0-0a1c-43d0-96b8-f4d18283f82c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2c5db-3213-459e-bcbb-f4a6062d886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900a0-0a1c-43d0-96b8-f4d18283f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F2ED03-D9F8-47E4-A4B8-8B87BDF21B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E8365-278F-4F03-9365-09EB80E18BAD}">
  <ds:schemaRefs>
    <ds:schemaRef ds:uri="http://purl.org/dc/dcmitype/"/>
    <ds:schemaRef ds:uri="http://schemas.microsoft.com/office/2006/documentManagement/types"/>
    <ds:schemaRef ds:uri="f0e2c5db-3213-459e-bcbb-f4a6062d886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15900a0-0a1c-43d0-96b8-f4d18283f8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D77AC1-946D-46F6-8AAA-D57CFC91F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2c5db-3213-459e-bcbb-f4a6062d886b"/>
    <ds:schemaRef ds:uri="d15900a0-0a1c-43d0-96b8-f4d18283f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236</Words>
  <Application>Microsoft Office PowerPoint</Application>
  <PresentationFormat>Widescreen</PresentationFormat>
  <Paragraphs>52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DTLArgoT</vt:lpstr>
      <vt:lpstr>Office Theme</vt:lpstr>
      <vt:lpstr>International experience of 10 zig Covered CP stent correction of Sinus Venosus ASD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Kaysha Johnston</dc:creator>
  <cp:lastModifiedBy>Katy Frame</cp:lastModifiedBy>
  <cp:revision>30</cp:revision>
  <dcterms:created xsi:type="dcterms:W3CDTF">2019-03-26T15:12:40Z</dcterms:created>
  <dcterms:modified xsi:type="dcterms:W3CDTF">2021-04-27T19:00:59Z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0x010100387812ACD454854EAA38F12312074856</vt:lpwstr>
  </property>
</Properties>
</file>