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399203" y="1132332"/>
            <a:ext cx="3121660" cy="3028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357" y="259587"/>
            <a:ext cx="603186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2522" y="1442211"/>
            <a:ext cx="5159375" cy="299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Relationship Id="rId8" Type="http://schemas.openxmlformats.org/officeDocument/2006/relationships/image" Target="../media/image4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8510" y="2101776"/>
            <a:ext cx="6603365" cy="214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727200">
              <a:lnSpc>
                <a:spcPct val="123400"/>
              </a:lnSpc>
              <a:spcBef>
                <a:spcPts val="95"/>
              </a:spcBef>
            </a:pPr>
            <a:r>
              <a:rPr dirty="0" sz="1750" spc="10" b="0">
                <a:latin typeface="Calibri Light"/>
                <a:cs typeface="Calibri Light"/>
              </a:rPr>
              <a:t>Reviving</a:t>
            </a:r>
            <a:r>
              <a:rPr dirty="0" sz="1750" spc="280" b="0">
                <a:latin typeface="Calibri Light"/>
                <a:cs typeface="Calibri Light"/>
              </a:rPr>
              <a:t> </a:t>
            </a:r>
            <a:r>
              <a:rPr dirty="0" sz="1750" spc="10" b="0">
                <a:latin typeface="Calibri Light"/>
                <a:cs typeface="Calibri Light"/>
              </a:rPr>
              <a:t>Early</a:t>
            </a:r>
            <a:r>
              <a:rPr dirty="0" sz="1750" spc="280" b="0">
                <a:latin typeface="Calibri Light"/>
                <a:cs typeface="Calibri Light"/>
              </a:rPr>
              <a:t> </a:t>
            </a:r>
            <a:r>
              <a:rPr dirty="0" sz="1750" spc="10" b="0">
                <a:latin typeface="Calibri Light"/>
                <a:cs typeface="Calibri Light"/>
              </a:rPr>
              <a:t>Diagnosis</a:t>
            </a:r>
            <a:r>
              <a:rPr dirty="0" sz="1750" spc="295" b="0">
                <a:latin typeface="Calibri Light"/>
                <a:cs typeface="Calibri Light"/>
              </a:rPr>
              <a:t> </a:t>
            </a:r>
            <a:r>
              <a:rPr dirty="0" sz="1750" spc="10" b="0">
                <a:latin typeface="Calibri Light"/>
                <a:cs typeface="Calibri Light"/>
              </a:rPr>
              <a:t>of</a:t>
            </a:r>
            <a:r>
              <a:rPr dirty="0" sz="1750" spc="290" b="0">
                <a:latin typeface="Calibri Light"/>
                <a:cs typeface="Calibri Light"/>
              </a:rPr>
              <a:t> </a:t>
            </a:r>
            <a:r>
              <a:rPr dirty="0" sz="1750" spc="10" b="0">
                <a:latin typeface="Calibri Light"/>
                <a:cs typeface="Calibri Light"/>
              </a:rPr>
              <a:t>CardioVascular</a:t>
            </a:r>
            <a:r>
              <a:rPr dirty="0" sz="1750" spc="290" b="0">
                <a:latin typeface="Calibri Light"/>
                <a:cs typeface="Calibri Light"/>
              </a:rPr>
              <a:t> </a:t>
            </a:r>
            <a:r>
              <a:rPr dirty="0" sz="1750" spc="35" b="0">
                <a:latin typeface="Calibri Light"/>
                <a:cs typeface="Calibri Light"/>
              </a:rPr>
              <a:t>Disease: </a:t>
            </a:r>
            <a:r>
              <a:rPr dirty="0" sz="1750" b="0">
                <a:solidFill>
                  <a:srgbClr val="C00000"/>
                </a:solidFill>
                <a:latin typeface="Calibri Light"/>
                <a:cs typeface="Calibri Light"/>
              </a:rPr>
              <a:t>A</a:t>
            </a:r>
            <a:r>
              <a:rPr dirty="0" sz="1750" spc="44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1750" b="0">
                <a:solidFill>
                  <a:srgbClr val="C00000"/>
                </a:solidFill>
                <a:latin typeface="Calibri Light"/>
                <a:cs typeface="Calibri Light"/>
              </a:rPr>
              <a:t>cluster-randomized</a:t>
            </a:r>
            <a:r>
              <a:rPr dirty="0" sz="1750" spc="45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1750" b="0">
                <a:solidFill>
                  <a:srgbClr val="C00000"/>
                </a:solidFill>
                <a:latin typeface="Calibri Light"/>
                <a:cs typeface="Calibri Light"/>
              </a:rPr>
              <a:t>diagnostic</a:t>
            </a:r>
            <a:r>
              <a:rPr dirty="0" sz="1750" spc="44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1750" spc="-10" b="0">
                <a:solidFill>
                  <a:srgbClr val="C00000"/>
                </a:solidFill>
                <a:latin typeface="Calibri Light"/>
                <a:cs typeface="Calibri Light"/>
              </a:rPr>
              <a:t>trial</a:t>
            </a:r>
            <a:endParaRPr sz="1750">
              <a:latin typeface="Calibri Light"/>
              <a:cs typeface="Calibri Light"/>
            </a:endParaRPr>
          </a:p>
          <a:p>
            <a:pPr marL="16510" marR="5080">
              <a:lnSpc>
                <a:spcPct val="263800"/>
              </a:lnSpc>
              <a:spcBef>
                <a:spcPts val="1410"/>
              </a:spcBef>
            </a:pPr>
            <a:r>
              <a:rPr dirty="0" sz="1600">
                <a:latin typeface="Calibri"/>
                <a:cs typeface="Calibri"/>
              </a:rPr>
              <a:t>Amy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Groenewegen,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MD,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epidemiologist,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behalf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RED-CVD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investigators </a:t>
            </a:r>
            <a:r>
              <a:rPr dirty="0" sz="1600">
                <a:solidFill>
                  <a:srgbClr val="AE1022"/>
                </a:solidFill>
                <a:latin typeface="Calibri"/>
                <a:cs typeface="Calibri"/>
              </a:rPr>
              <a:t>28</a:t>
            </a:r>
            <a:r>
              <a:rPr dirty="0" sz="1600" spc="-20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AE1022"/>
                </a:solidFill>
                <a:latin typeface="Calibri"/>
                <a:cs typeface="Calibri"/>
              </a:rPr>
              <a:t>August</a:t>
            </a:r>
            <a:r>
              <a:rPr dirty="0" sz="1600" spc="-20">
                <a:solidFill>
                  <a:srgbClr val="AE1022"/>
                </a:solidFill>
                <a:latin typeface="Calibri"/>
                <a:cs typeface="Calibri"/>
              </a:rPr>
              <a:t> 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0909" y="923035"/>
            <a:ext cx="23044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/>
              <a:t>RED-</a:t>
            </a:r>
            <a:r>
              <a:rPr dirty="0" sz="4800" spc="-25"/>
              <a:t>CVD</a:t>
            </a:r>
            <a:endParaRPr sz="4800"/>
          </a:p>
        </p:txBody>
      </p:sp>
      <p:grpSp>
        <p:nvGrpSpPr>
          <p:cNvPr id="4" name="object 4" descr=""/>
          <p:cNvGrpSpPr/>
          <p:nvPr/>
        </p:nvGrpSpPr>
        <p:grpSpPr>
          <a:xfrm>
            <a:off x="3347863" y="3636766"/>
            <a:ext cx="4886325" cy="896619"/>
            <a:chOff x="3347863" y="3636766"/>
            <a:chExt cx="4886325" cy="896619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4886" y="3762885"/>
              <a:ext cx="1287887" cy="64394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863" y="3756088"/>
              <a:ext cx="1733845" cy="61586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1316" y="3636766"/>
              <a:ext cx="1792362" cy="8961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786778" y="2742644"/>
            <a:ext cx="2256790" cy="856615"/>
            <a:chOff x="4786778" y="2742644"/>
            <a:chExt cx="2256790" cy="856615"/>
          </a:xfrm>
        </p:grpSpPr>
        <p:sp>
          <p:nvSpPr>
            <p:cNvPr id="3" name="object 3" descr=""/>
            <p:cNvSpPr/>
            <p:nvPr/>
          </p:nvSpPr>
          <p:spPr>
            <a:xfrm>
              <a:off x="4799478" y="2755344"/>
              <a:ext cx="2231390" cy="831215"/>
            </a:xfrm>
            <a:custGeom>
              <a:avLst/>
              <a:gdLst/>
              <a:ahLst/>
              <a:cxnLst/>
              <a:rect l="l" t="t" r="r" b="b"/>
              <a:pathLst>
                <a:path w="2231390" h="831214">
                  <a:moveTo>
                    <a:pt x="1815660" y="0"/>
                  </a:moveTo>
                  <a:lnTo>
                    <a:pt x="1815660" y="207749"/>
                  </a:lnTo>
                  <a:lnTo>
                    <a:pt x="0" y="207749"/>
                  </a:lnTo>
                  <a:lnTo>
                    <a:pt x="207749" y="415499"/>
                  </a:lnTo>
                  <a:lnTo>
                    <a:pt x="0" y="623248"/>
                  </a:lnTo>
                  <a:lnTo>
                    <a:pt x="1815660" y="623248"/>
                  </a:lnTo>
                  <a:lnTo>
                    <a:pt x="1815660" y="830997"/>
                  </a:lnTo>
                  <a:lnTo>
                    <a:pt x="2231158" y="415499"/>
                  </a:lnTo>
                  <a:lnTo>
                    <a:pt x="1815660" y="0"/>
                  </a:lnTo>
                  <a:close/>
                </a:path>
              </a:pathLst>
            </a:custGeom>
            <a:solidFill>
              <a:srgbClr val="002B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799478" y="2755344"/>
              <a:ext cx="2231390" cy="831215"/>
            </a:xfrm>
            <a:custGeom>
              <a:avLst/>
              <a:gdLst/>
              <a:ahLst/>
              <a:cxnLst/>
              <a:rect l="l" t="t" r="r" b="b"/>
              <a:pathLst>
                <a:path w="2231390" h="831214">
                  <a:moveTo>
                    <a:pt x="0" y="207748"/>
                  </a:moveTo>
                  <a:lnTo>
                    <a:pt x="1815661" y="207748"/>
                  </a:lnTo>
                  <a:lnTo>
                    <a:pt x="1815661" y="0"/>
                  </a:lnTo>
                  <a:lnTo>
                    <a:pt x="2231158" y="415500"/>
                  </a:lnTo>
                  <a:lnTo>
                    <a:pt x="1815661" y="830998"/>
                  </a:lnTo>
                  <a:lnTo>
                    <a:pt x="1815661" y="623249"/>
                  </a:lnTo>
                  <a:lnTo>
                    <a:pt x="0" y="623249"/>
                  </a:lnTo>
                  <a:lnTo>
                    <a:pt x="207748" y="415500"/>
                  </a:lnTo>
                  <a:lnTo>
                    <a:pt x="0" y="207748"/>
                  </a:lnTo>
                  <a:close/>
                </a:path>
              </a:pathLst>
            </a:custGeom>
            <a:ln w="25400">
              <a:solidFill>
                <a:srgbClr val="002B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4772107" y="1118890"/>
            <a:ext cx="2256790" cy="1299845"/>
            <a:chOff x="4772107" y="1118890"/>
            <a:chExt cx="2256790" cy="1299845"/>
          </a:xfrm>
        </p:grpSpPr>
        <p:sp>
          <p:nvSpPr>
            <p:cNvPr id="6" name="object 6" descr=""/>
            <p:cNvSpPr/>
            <p:nvPr/>
          </p:nvSpPr>
          <p:spPr>
            <a:xfrm>
              <a:off x="4784807" y="1438335"/>
              <a:ext cx="2231390" cy="831215"/>
            </a:xfrm>
            <a:custGeom>
              <a:avLst/>
              <a:gdLst/>
              <a:ahLst/>
              <a:cxnLst/>
              <a:rect l="l" t="t" r="r" b="b"/>
              <a:pathLst>
                <a:path w="2231390" h="831214">
                  <a:moveTo>
                    <a:pt x="1815660" y="0"/>
                  </a:moveTo>
                  <a:lnTo>
                    <a:pt x="1815660" y="207749"/>
                  </a:lnTo>
                  <a:lnTo>
                    <a:pt x="0" y="207749"/>
                  </a:lnTo>
                  <a:lnTo>
                    <a:pt x="207749" y="415500"/>
                  </a:lnTo>
                  <a:lnTo>
                    <a:pt x="0" y="623248"/>
                  </a:lnTo>
                  <a:lnTo>
                    <a:pt x="1815660" y="623248"/>
                  </a:lnTo>
                  <a:lnTo>
                    <a:pt x="1815660" y="830997"/>
                  </a:lnTo>
                  <a:lnTo>
                    <a:pt x="2231157" y="415500"/>
                  </a:lnTo>
                  <a:lnTo>
                    <a:pt x="1815660" y="0"/>
                  </a:lnTo>
                  <a:close/>
                </a:path>
              </a:pathLst>
            </a:custGeom>
            <a:solidFill>
              <a:srgbClr val="AE1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84807" y="1438335"/>
              <a:ext cx="2231390" cy="831215"/>
            </a:xfrm>
            <a:custGeom>
              <a:avLst/>
              <a:gdLst/>
              <a:ahLst/>
              <a:cxnLst/>
              <a:rect l="l" t="t" r="r" b="b"/>
              <a:pathLst>
                <a:path w="2231390" h="831214">
                  <a:moveTo>
                    <a:pt x="0" y="207748"/>
                  </a:moveTo>
                  <a:lnTo>
                    <a:pt x="1815661" y="207748"/>
                  </a:lnTo>
                  <a:lnTo>
                    <a:pt x="1815661" y="0"/>
                  </a:lnTo>
                  <a:lnTo>
                    <a:pt x="2231158" y="415500"/>
                  </a:lnTo>
                  <a:lnTo>
                    <a:pt x="1815661" y="830998"/>
                  </a:lnTo>
                  <a:lnTo>
                    <a:pt x="1815661" y="623249"/>
                  </a:lnTo>
                  <a:lnTo>
                    <a:pt x="0" y="623249"/>
                  </a:lnTo>
                  <a:lnTo>
                    <a:pt x="207748" y="415500"/>
                  </a:lnTo>
                  <a:lnTo>
                    <a:pt x="0" y="207748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3634" y="1131590"/>
              <a:ext cx="1289833" cy="127444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203634" y="1131590"/>
              <a:ext cx="1290320" cy="1274445"/>
            </a:xfrm>
            <a:custGeom>
              <a:avLst/>
              <a:gdLst/>
              <a:ahLst/>
              <a:cxnLst/>
              <a:rect l="l" t="t" r="r" b="b"/>
              <a:pathLst>
                <a:path w="1290320" h="1274445">
                  <a:moveTo>
                    <a:pt x="0" y="0"/>
                  </a:moveTo>
                  <a:lnTo>
                    <a:pt x="1289834" y="0"/>
                  </a:lnTo>
                  <a:lnTo>
                    <a:pt x="1289834" y="1274443"/>
                  </a:lnTo>
                  <a:lnTo>
                    <a:pt x="0" y="127444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Structure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20"/>
              <a:t>trial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829055" y="1225296"/>
            <a:ext cx="1472565" cy="1122045"/>
            <a:chOff x="829055" y="1225296"/>
            <a:chExt cx="1472565" cy="1122045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3791" y="1429512"/>
              <a:ext cx="917447" cy="91744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055" y="1225296"/>
              <a:ext cx="917447" cy="917447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829055" y="2712720"/>
            <a:ext cx="1466215" cy="1125220"/>
            <a:chOff x="829055" y="2712720"/>
            <a:chExt cx="1466215" cy="1125220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055" y="2712720"/>
              <a:ext cx="917447" cy="91744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7695" y="2919984"/>
              <a:ext cx="917447" cy="917447"/>
            </a:xfrm>
            <a:prstGeom prst="rect">
              <a:avLst/>
            </a:prstGeom>
          </p:spPr>
        </p:pic>
      </p:grpSp>
      <p:sp>
        <p:nvSpPr>
          <p:cNvPr id="17" name="object 17" descr=""/>
          <p:cNvSpPr/>
          <p:nvPr/>
        </p:nvSpPr>
        <p:spPr>
          <a:xfrm>
            <a:off x="216509" y="2240190"/>
            <a:ext cx="514350" cy="1023619"/>
          </a:xfrm>
          <a:custGeom>
            <a:avLst/>
            <a:gdLst/>
            <a:ahLst/>
            <a:cxnLst/>
            <a:rect l="l" t="t" r="r" b="b"/>
            <a:pathLst>
              <a:path w="514350" h="1023620">
                <a:moveTo>
                  <a:pt x="514311" y="1023162"/>
                </a:moveTo>
                <a:lnTo>
                  <a:pt x="501218" y="981875"/>
                </a:lnTo>
                <a:lnTo>
                  <a:pt x="485343" y="931811"/>
                </a:lnTo>
                <a:lnTo>
                  <a:pt x="464845" y="951712"/>
                </a:lnTo>
                <a:lnTo>
                  <a:pt x="23342" y="497039"/>
                </a:lnTo>
                <a:lnTo>
                  <a:pt x="41859" y="513575"/>
                </a:lnTo>
                <a:lnTo>
                  <a:pt x="435457" y="73431"/>
                </a:lnTo>
                <a:lnTo>
                  <a:pt x="456755" y="92468"/>
                </a:lnTo>
                <a:lnTo>
                  <a:pt x="470039" y="43726"/>
                </a:lnTo>
                <a:lnTo>
                  <a:pt x="481952" y="0"/>
                </a:lnTo>
                <a:lnTo>
                  <a:pt x="392861" y="35331"/>
                </a:lnTo>
                <a:lnTo>
                  <a:pt x="414159" y="54381"/>
                </a:lnTo>
                <a:lnTo>
                  <a:pt x="20726" y="494347"/>
                </a:lnTo>
                <a:lnTo>
                  <a:pt x="20510" y="494106"/>
                </a:lnTo>
                <a:lnTo>
                  <a:pt x="0" y="514007"/>
                </a:lnTo>
                <a:lnTo>
                  <a:pt x="444347" y="971613"/>
                </a:lnTo>
                <a:lnTo>
                  <a:pt x="423837" y="991527"/>
                </a:lnTo>
                <a:lnTo>
                  <a:pt x="514311" y="1023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166811" y="4640936"/>
            <a:ext cx="8882380" cy="464184"/>
            <a:chOff x="166811" y="4640936"/>
            <a:chExt cx="8882380" cy="464184"/>
          </a:xfrm>
        </p:grpSpPr>
        <p:sp>
          <p:nvSpPr>
            <p:cNvPr id="19" name="object 19" descr=""/>
            <p:cNvSpPr/>
            <p:nvPr/>
          </p:nvSpPr>
          <p:spPr>
            <a:xfrm>
              <a:off x="179511" y="4653636"/>
              <a:ext cx="8856980" cy="438784"/>
            </a:xfrm>
            <a:custGeom>
              <a:avLst/>
              <a:gdLst/>
              <a:ahLst/>
              <a:cxnLst/>
              <a:rect l="l" t="t" r="r" b="b"/>
              <a:pathLst>
                <a:path w="8856980" h="438785">
                  <a:moveTo>
                    <a:pt x="8856983" y="0"/>
                  </a:moveTo>
                  <a:lnTo>
                    <a:pt x="0" y="0"/>
                  </a:lnTo>
                  <a:lnTo>
                    <a:pt x="0" y="438695"/>
                  </a:lnTo>
                  <a:lnTo>
                    <a:pt x="8856983" y="438695"/>
                  </a:lnTo>
                  <a:lnTo>
                    <a:pt x="8856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79511" y="4653636"/>
              <a:ext cx="8856980" cy="438784"/>
            </a:xfrm>
            <a:custGeom>
              <a:avLst/>
              <a:gdLst/>
              <a:ahLst/>
              <a:cxnLst/>
              <a:rect l="l" t="t" r="r" b="b"/>
              <a:pathLst>
                <a:path w="8856980" h="438785">
                  <a:moveTo>
                    <a:pt x="0" y="0"/>
                  </a:moveTo>
                  <a:lnTo>
                    <a:pt x="8856984" y="0"/>
                  </a:lnTo>
                  <a:lnTo>
                    <a:pt x="8856984" y="438696"/>
                  </a:lnTo>
                  <a:lnTo>
                    <a:pt x="0" y="4386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387650" y="4273803"/>
            <a:ext cx="18935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Randomisation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of </a:t>
            </a:r>
            <a:r>
              <a:rPr dirty="0" sz="1600" b="1">
                <a:latin typeface="Calibri"/>
                <a:cs typeface="Calibri"/>
              </a:rPr>
              <a:t>primary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care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practices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3783" y="2645664"/>
            <a:ext cx="1658112" cy="112776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40735" y="1274063"/>
            <a:ext cx="1658112" cy="1127760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2741905" y="4273803"/>
            <a:ext cx="18929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Inclusion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 </a:t>
            </a:r>
            <a:r>
              <a:rPr dirty="0" sz="1600" spc="-25" b="1">
                <a:latin typeface="Calibri"/>
                <a:cs typeface="Calibri"/>
              </a:rPr>
              <a:t>650 </a:t>
            </a:r>
            <a:r>
              <a:rPr dirty="0" sz="1600" b="1">
                <a:latin typeface="Calibri"/>
                <a:cs typeface="Calibri"/>
              </a:rPr>
              <a:t>patients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with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COPD</a:t>
            </a:r>
            <a:r>
              <a:rPr dirty="0" sz="1600" spc="-25" b="1">
                <a:latin typeface="Calibri"/>
                <a:cs typeface="Calibri"/>
              </a:rPr>
              <a:t> 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063914" y="4758435"/>
            <a:ext cx="12496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T2DM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per </a:t>
            </a:r>
            <a:r>
              <a:rPr dirty="0" sz="1600" spc="-25" b="1">
                <a:latin typeface="Calibri"/>
                <a:cs typeface="Calibri"/>
              </a:rPr>
              <a:t>arm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203634" y="2603502"/>
            <a:ext cx="1290320" cy="1274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2B4A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marL="313690" marR="220345" indent="-80010">
              <a:lnSpc>
                <a:spcPct val="101400"/>
              </a:lnSpc>
              <a:spcBef>
                <a:spcPts val="1370"/>
              </a:spcBef>
            </a:pPr>
            <a:r>
              <a:rPr dirty="0" sz="2800" spc="-10" b="1">
                <a:solidFill>
                  <a:srgbClr val="002B4A"/>
                </a:solidFill>
                <a:latin typeface="Calibri"/>
                <a:cs typeface="Calibri"/>
              </a:rPr>
              <a:t>Usual </a:t>
            </a:r>
            <a:r>
              <a:rPr dirty="0" sz="2800" spc="-20" b="1">
                <a:solidFill>
                  <a:srgbClr val="002B4A"/>
                </a:solidFill>
                <a:latin typeface="Calibri"/>
                <a:cs typeface="Calibri"/>
              </a:rPr>
              <a:t>Care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937809" y="4273803"/>
            <a:ext cx="197231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32004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Calibri"/>
                <a:cs typeface="Calibri"/>
              </a:rPr>
              <a:t>Performance</a:t>
            </a:r>
            <a:r>
              <a:rPr dirty="0" sz="1600" spc="-7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of </a:t>
            </a:r>
            <a:r>
              <a:rPr dirty="0" sz="1600" b="1">
                <a:latin typeface="Calibri"/>
                <a:cs typeface="Calibri"/>
              </a:rPr>
              <a:t>diagnostic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intervention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336081" y="4755388"/>
            <a:ext cx="11766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OR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usual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0983" y="2371343"/>
            <a:ext cx="1783079" cy="178308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786778" y="2742644"/>
            <a:ext cx="2256790" cy="856615"/>
            <a:chOff x="4786778" y="2742644"/>
            <a:chExt cx="2256790" cy="856615"/>
          </a:xfrm>
        </p:grpSpPr>
        <p:sp>
          <p:nvSpPr>
            <p:cNvPr id="4" name="object 4" descr=""/>
            <p:cNvSpPr/>
            <p:nvPr/>
          </p:nvSpPr>
          <p:spPr>
            <a:xfrm>
              <a:off x="4799478" y="2755344"/>
              <a:ext cx="2231390" cy="831215"/>
            </a:xfrm>
            <a:custGeom>
              <a:avLst/>
              <a:gdLst/>
              <a:ahLst/>
              <a:cxnLst/>
              <a:rect l="l" t="t" r="r" b="b"/>
              <a:pathLst>
                <a:path w="2231390" h="831214">
                  <a:moveTo>
                    <a:pt x="1815660" y="0"/>
                  </a:moveTo>
                  <a:lnTo>
                    <a:pt x="1815660" y="207749"/>
                  </a:lnTo>
                  <a:lnTo>
                    <a:pt x="0" y="207749"/>
                  </a:lnTo>
                  <a:lnTo>
                    <a:pt x="207749" y="415499"/>
                  </a:lnTo>
                  <a:lnTo>
                    <a:pt x="0" y="623248"/>
                  </a:lnTo>
                  <a:lnTo>
                    <a:pt x="1815660" y="623248"/>
                  </a:lnTo>
                  <a:lnTo>
                    <a:pt x="1815660" y="830997"/>
                  </a:lnTo>
                  <a:lnTo>
                    <a:pt x="2231158" y="415499"/>
                  </a:lnTo>
                  <a:lnTo>
                    <a:pt x="1815660" y="0"/>
                  </a:lnTo>
                  <a:close/>
                </a:path>
              </a:pathLst>
            </a:custGeom>
            <a:solidFill>
              <a:srgbClr val="002B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799478" y="2755344"/>
              <a:ext cx="2231390" cy="831215"/>
            </a:xfrm>
            <a:custGeom>
              <a:avLst/>
              <a:gdLst/>
              <a:ahLst/>
              <a:cxnLst/>
              <a:rect l="l" t="t" r="r" b="b"/>
              <a:pathLst>
                <a:path w="2231390" h="831214">
                  <a:moveTo>
                    <a:pt x="0" y="207748"/>
                  </a:moveTo>
                  <a:lnTo>
                    <a:pt x="1815661" y="207748"/>
                  </a:lnTo>
                  <a:lnTo>
                    <a:pt x="1815661" y="0"/>
                  </a:lnTo>
                  <a:lnTo>
                    <a:pt x="2231158" y="415500"/>
                  </a:lnTo>
                  <a:lnTo>
                    <a:pt x="1815661" y="830998"/>
                  </a:lnTo>
                  <a:lnTo>
                    <a:pt x="1815661" y="623249"/>
                  </a:lnTo>
                  <a:lnTo>
                    <a:pt x="0" y="623249"/>
                  </a:lnTo>
                  <a:lnTo>
                    <a:pt x="207748" y="415500"/>
                  </a:lnTo>
                  <a:lnTo>
                    <a:pt x="0" y="207748"/>
                  </a:lnTo>
                  <a:close/>
                </a:path>
              </a:pathLst>
            </a:custGeom>
            <a:ln w="25400">
              <a:solidFill>
                <a:srgbClr val="002B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4772107" y="1118890"/>
            <a:ext cx="2256790" cy="1299845"/>
            <a:chOff x="4772107" y="1118890"/>
            <a:chExt cx="2256790" cy="1299845"/>
          </a:xfrm>
        </p:grpSpPr>
        <p:sp>
          <p:nvSpPr>
            <p:cNvPr id="7" name="object 7" descr=""/>
            <p:cNvSpPr/>
            <p:nvPr/>
          </p:nvSpPr>
          <p:spPr>
            <a:xfrm>
              <a:off x="4784807" y="1438335"/>
              <a:ext cx="2231390" cy="831215"/>
            </a:xfrm>
            <a:custGeom>
              <a:avLst/>
              <a:gdLst/>
              <a:ahLst/>
              <a:cxnLst/>
              <a:rect l="l" t="t" r="r" b="b"/>
              <a:pathLst>
                <a:path w="2231390" h="831214">
                  <a:moveTo>
                    <a:pt x="1815660" y="0"/>
                  </a:moveTo>
                  <a:lnTo>
                    <a:pt x="1815660" y="207749"/>
                  </a:lnTo>
                  <a:lnTo>
                    <a:pt x="0" y="207749"/>
                  </a:lnTo>
                  <a:lnTo>
                    <a:pt x="207749" y="415500"/>
                  </a:lnTo>
                  <a:lnTo>
                    <a:pt x="0" y="623248"/>
                  </a:lnTo>
                  <a:lnTo>
                    <a:pt x="1815660" y="623248"/>
                  </a:lnTo>
                  <a:lnTo>
                    <a:pt x="1815660" y="830997"/>
                  </a:lnTo>
                  <a:lnTo>
                    <a:pt x="2231157" y="415500"/>
                  </a:lnTo>
                  <a:lnTo>
                    <a:pt x="1815660" y="0"/>
                  </a:lnTo>
                  <a:close/>
                </a:path>
              </a:pathLst>
            </a:custGeom>
            <a:solidFill>
              <a:srgbClr val="AE1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784807" y="1438335"/>
              <a:ext cx="2231390" cy="831215"/>
            </a:xfrm>
            <a:custGeom>
              <a:avLst/>
              <a:gdLst/>
              <a:ahLst/>
              <a:cxnLst/>
              <a:rect l="l" t="t" r="r" b="b"/>
              <a:pathLst>
                <a:path w="2231390" h="831214">
                  <a:moveTo>
                    <a:pt x="0" y="207748"/>
                  </a:moveTo>
                  <a:lnTo>
                    <a:pt x="1815661" y="207748"/>
                  </a:lnTo>
                  <a:lnTo>
                    <a:pt x="1815661" y="0"/>
                  </a:lnTo>
                  <a:lnTo>
                    <a:pt x="2231158" y="415500"/>
                  </a:lnTo>
                  <a:lnTo>
                    <a:pt x="1815661" y="830998"/>
                  </a:lnTo>
                  <a:lnTo>
                    <a:pt x="1815661" y="623249"/>
                  </a:lnTo>
                  <a:lnTo>
                    <a:pt x="0" y="623249"/>
                  </a:lnTo>
                  <a:lnTo>
                    <a:pt x="207748" y="415500"/>
                  </a:lnTo>
                  <a:lnTo>
                    <a:pt x="0" y="207748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3634" y="1131590"/>
              <a:ext cx="1289833" cy="127444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203634" y="1131590"/>
              <a:ext cx="1290320" cy="1274445"/>
            </a:xfrm>
            <a:custGeom>
              <a:avLst/>
              <a:gdLst/>
              <a:ahLst/>
              <a:cxnLst/>
              <a:rect l="l" t="t" r="r" b="b"/>
              <a:pathLst>
                <a:path w="1290320" h="1274445">
                  <a:moveTo>
                    <a:pt x="0" y="0"/>
                  </a:moveTo>
                  <a:lnTo>
                    <a:pt x="1289834" y="0"/>
                  </a:lnTo>
                  <a:lnTo>
                    <a:pt x="1289834" y="1274443"/>
                  </a:lnTo>
                  <a:lnTo>
                    <a:pt x="0" y="127444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Structure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20"/>
              <a:t>trial</a:t>
            </a:r>
          </a:p>
        </p:txBody>
      </p:sp>
      <p:grpSp>
        <p:nvGrpSpPr>
          <p:cNvPr id="12" name="object 12" descr=""/>
          <p:cNvGrpSpPr/>
          <p:nvPr/>
        </p:nvGrpSpPr>
        <p:grpSpPr>
          <a:xfrm>
            <a:off x="829055" y="1225296"/>
            <a:ext cx="1472565" cy="1122045"/>
            <a:chOff x="829055" y="1225296"/>
            <a:chExt cx="1472565" cy="112204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3791" y="1429512"/>
              <a:ext cx="917447" cy="91744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055" y="1225296"/>
              <a:ext cx="917447" cy="917447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829055" y="2712720"/>
            <a:ext cx="1466215" cy="1125220"/>
            <a:chOff x="829055" y="2712720"/>
            <a:chExt cx="1466215" cy="1125220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9055" y="2712720"/>
              <a:ext cx="917447" cy="91744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7695" y="2919984"/>
              <a:ext cx="917447" cy="917447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216509" y="2240190"/>
            <a:ext cx="514350" cy="1023619"/>
          </a:xfrm>
          <a:custGeom>
            <a:avLst/>
            <a:gdLst/>
            <a:ahLst/>
            <a:cxnLst/>
            <a:rect l="l" t="t" r="r" b="b"/>
            <a:pathLst>
              <a:path w="514350" h="1023620">
                <a:moveTo>
                  <a:pt x="514311" y="1023162"/>
                </a:moveTo>
                <a:lnTo>
                  <a:pt x="501218" y="981875"/>
                </a:lnTo>
                <a:lnTo>
                  <a:pt x="485343" y="931811"/>
                </a:lnTo>
                <a:lnTo>
                  <a:pt x="464845" y="951712"/>
                </a:lnTo>
                <a:lnTo>
                  <a:pt x="23342" y="497039"/>
                </a:lnTo>
                <a:lnTo>
                  <a:pt x="41859" y="513575"/>
                </a:lnTo>
                <a:lnTo>
                  <a:pt x="435457" y="73431"/>
                </a:lnTo>
                <a:lnTo>
                  <a:pt x="456755" y="92468"/>
                </a:lnTo>
                <a:lnTo>
                  <a:pt x="470039" y="43726"/>
                </a:lnTo>
                <a:lnTo>
                  <a:pt x="481952" y="0"/>
                </a:lnTo>
                <a:lnTo>
                  <a:pt x="392861" y="35331"/>
                </a:lnTo>
                <a:lnTo>
                  <a:pt x="414159" y="54381"/>
                </a:lnTo>
                <a:lnTo>
                  <a:pt x="20726" y="494347"/>
                </a:lnTo>
                <a:lnTo>
                  <a:pt x="20510" y="494106"/>
                </a:lnTo>
                <a:lnTo>
                  <a:pt x="0" y="514007"/>
                </a:lnTo>
                <a:lnTo>
                  <a:pt x="444347" y="971613"/>
                </a:lnTo>
                <a:lnTo>
                  <a:pt x="423837" y="991527"/>
                </a:lnTo>
                <a:lnTo>
                  <a:pt x="514311" y="1023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214071" y="4592112"/>
            <a:ext cx="8882380" cy="464184"/>
            <a:chOff x="214071" y="4592112"/>
            <a:chExt cx="8882380" cy="464184"/>
          </a:xfrm>
        </p:grpSpPr>
        <p:sp>
          <p:nvSpPr>
            <p:cNvPr id="20" name="object 20" descr=""/>
            <p:cNvSpPr/>
            <p:nvPr/>
          </p:nvSpPr>
          <p:spPr>
            <a:xfrm>
              <a:off x="226771" y="4604812"/>
              <a:ext cx="8856980" cy="438784"/>
            </a:xfrm>
            <a:custGeom>
              <a:avLst/>
              <a:gdLst/>
              <a:ahLst/>
              <a:cxnLst/>
              <a:rect l="l" t="t" r="r" b="b"/>
              <a:pathLst>
                <a:path w="8856980" h="438785">
                  <a:moveTo>
                    <a:pt x="8856984" y="0"/>
                  </a:moveTo>
                  <a:lnTo>
                    <a:pt x="0" y="0"/>
                  </a:lnTo>
                  <a:lnTo>
                    <a:pt x="0" y="438696"/>
                  </a:lnTo>
                  <a:lnTo>
                    <a:pt x="8856984" y="438696"/>
                  </a:lnTo>
                  <a:lnTo>
                    <a:pt x="8856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26771" y="4604812"/>
              <a:ext cx="8856980" cy="438784"/>
            </a:xfrm>
            <a:custGeom>
              <a:avLst/>
              <a:gdLst/>
              <a:ahLst/>
              <a:cxnLst/>
              <a:rect l="l" t="t" r="r" b="b"/>
              <a:pathLst>
                <a:path w="8856980" h="438785">
                  <a:moveTo>
                    <a:pt x="0" y="0"/>
                  </a:moveTo>
                  <a:lnTo>
                    <a:pt x="8856984" y="0"/>
                  </a:lnTo>
                  <a:lnTo>
                    <a:pt x="8856984" y="438696"/>
                  </a:lnTo>
                  <a:lnTo>
                    <a:pt x="0" y="4386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87650" y="4273803"/>
            <a:ext cx="18935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Randomisation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of </a:t>
            </a:r>
            <a:r>
              <a:rPr dirty="0" sz="1600" b="1">
                <a:latin typeface="Calibri"/>
                <a:cs typeface="Calibri"/>
              </a:rPr>
              <a:t>primary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care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practices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43783" y="2645664"/>
            <a:ext cx="1658112" cy="1127760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40735" y="1274063"/>
            <a:ext cx="1658112" cy="1127760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2741905" y="4273803"/>
            <a:ext cx="18929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Inclusion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 </a:t>
            </a:r>
            <a:r>
              <a:rPr dirty="0" sz="1600" spc="-25" b="1">
                <a:latin typeface="Calibri"/>
                <a:cs typeface="Calibri"/>
              </a:rPr>
              <a:t>650 </a:t>
            </a:r>
            <a:r>
              <a:rPr dirty="0" sz="1600" b="1">
                <a:latin typeface="Calibri"/>
                <a:cs typeface="Calibri"/>
              </a:rPr>
              <a:t>patients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with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COPD</a:t>
            </a:r>
            <a:r>
              <a:rPr dirty="0" sz="1600" spc="-25" b="1">
                <a:latin typeface="Calibri"/>
                <a:cs typeface="Calibri"/>
              </a:rPr>
              <a:t> 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063914" y="4758435"/>
            <a:ext cx="12496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T2DM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per </a:t>
            </a:r>
            <a:r>
              <a:rPr dirty="0" sz="1600" spc="-25" b="1">
                <a:latin typeface="Calibri"/>
                <a:cs typeface="Calibri"/>
              </a:rPr>
              <a:t>arm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203634" y="2603502"/>
            <a:ext cx="1290320" cy="1274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2B4A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marL="313690" marR="220345" indent="-80010">
              <a:lnSpc>
                <a:spcPct val="101400"/>
              </a:lnSpc>
              <a:spcBef>
                <a:spcPts val="1370"/>
              </a:spcBef>
            </a:pPr>
            <a:r>
              <a:rPr dirty="0" sz="2800" spc="-10" b="1">
                <a:solidFill>
                  <a:srgbClr val="002B4A"/>
                </a:solidFill>
                <a:latin typeface="Calibri"/>
                <a:cs typeface="Calibri"/>
              </a:rPr>
              <a:t>Usual </a:t>
            </a:r>
            <a:r>
              <a:rPr dirty="0" sz="2800" spc="-20" b="1">
                <a:solidFill>
                  <a:srgbClr val="002B4A"/>
                </a:solidFill>
                <a:latin typeface="Calibri"/>
                <a:cs typeface="Calibri"/>
              </a:rPr>
              <a:t>Care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937809" y="4273803"/>
            <a:ext cx="197231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32004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Calibri"/>
                <a:cs typeface="Calibri"/>
              </a:rPr>
              <a:t>Performance</a:t>
            </a:r>
            <a:r>
              <a:rPr dirty="0" sz="1600" spc="-7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of </a:t>
            </a:r>
            <a:r>
              <a:rPr dirty="0" sz="1600" b="1">
                <a:latin typeface="Calibri"/>
                <a:cs typeface="Calibri"/>
              </a:rPr>
              <a:t>diagnostic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intervention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336081" y="4755388"/>
            <a:ext cx="11766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OR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usual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7114031" y="914400"/>
            <a:ext cx="1783080" cy="2869565"/>
            <a:chOff x="7114031" y="914400"/>
            <a:chExt cx="1783080" cy="2869565"/>
          </a:xfrm>
        </p:grpSpPr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14031" y="914400"/>
              <a:ext cx="1783079" cy="1783080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7540881" y="2647731"/>
              <a:ext cx="1257300" cy="1123950"/>
            </a:xfrm>
            <a:custGeom>
              <a:avLst/>
              <a:gdLst/>
              <a:ahLst/>
              <a:cxnLst/>
              <a:rect l="l" t="t" r="r" b="b"/>
              <a:pathLst>
                <a:path w="1257300" h="1123950">
                  <a:moveTo>
                    <a:pt x="1256964" y="0"/>
                  </a:moveTo>
                  <a:lnTo>
                    <a:pt x="0" y="0"/>
                  </a:lnTo>
                  <a:lnTo>
                    <a:pt x="0" y="1123360"/>
                  </a:lnTo>
                  <a:lnTo>
                    <a:pt x="1256964" y="1123360"/>
                  </a:lnTo>
                  <a:lnTo>
                    <a:pt x="1256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540881" y="2647731"/>
              <a:ext cx="1257300" cy="1123950"/>
            </a:xfrm>
            <a:custGeom>
              <a:avLst/>
              <a:gdLst/>
              <a:ahLst/>
              <a:cxnLst/>
              <a:rect l="l" t="t" r="r" b="b"/>
              <a:pathLst>
                <a:path w="1257300" h="1123950">
                  <a:moveTo>
                    <a:pt x="0" y="0"/>
                  </a:moveTo>
                  <a:lnTo>
                    <a:pt x="1256964" y="0"/>
                  </a:lnTo>
                  <a:lnTo>
                    <a:pt x="1256964" y="1123361"/>
                  </a:lnTo>
                  <a:lnTo>
                    <a:pt x="0" y="112336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40751" y="2737104"/>
              <a:ext cx="1127759" cy="917447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7269417" y="4267708"/>
            <a:ext cx="14243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Numbers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new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038847" y="4560315"/>
            <a:ext cx="1885314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56565" marR="5080" indent="-44450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Calibri"/>
                <a:cs typeface="Calibri"/>
              </a:rPr>
              <a:t>CAD,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AF,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HF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diagnoses </a:t>
            </a:r>
            <a:r>
              <a:rPr dirty="0" sz="1600" b="1">
                <a:latin typeface="Calibri"/>
                <a:cs typeface="Calibri"/>
              </a:rPr>
              <a:t>after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</a:t>
            </a:r>
            <a:r>
              <a:rPr dirty="0" sz="1600" spc="-20" b="1">
                <a:latin typeface="Calibri"/>
                <a:cs typeface="Calibri"/>
              </a:rPr>
              <a:t> year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30"/>
              <a:t> </a:t>
            </a:r>
            <a:r>
              <a:rPr dirty="0"/>
              <a:t>diagnostic</a:t>
            </a:r>
            <a:r>
              <a:rPr dirty="0" spc="-25"/>
              <a:t> </a:t>
            </a:r>
            <a:r>
              <a:rPr dirty="0" spc="-10"/>
              <a:t>intervention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24617" y="1059582"/>
            <a:ext cx="2088514" cy="2016760"/>
          </a:xfrm>
          <a:custGeom>
            <a:avLst/>
            <a:gdLst/>
            <a:ahLst/>
            <a:cxnLst/>
            <a:rect l="l" t="t" r="r" b="b"/>
            <a:pathLst>
              <a:path w="2088514" h="2016760">
                <a:moveTo>
                  <a:pt x="0" y="0"/>
                </a:moveTo>
                <a:lnTo>
                  <a:pt x="2087910" y="0"/>
                </a:lnTo>
                <a:lnTo>
                  <a:pt x="2087910" y="2016224"/>
                </a:lnTo>
                <a:lnTo>
                  <a:pt x="0" y="201622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48A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10400" y="1079500"/>
            <a:ext cx="71691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Calibri"/>
                <a:cs typeface="Calibri"/>
              </a:rPr>
              <a:t>STEP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spc="-50" b="1"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1102" y="1881123"/>
            <a:ext cx="1675130" cy="6902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271145">
              <a:lnSpc>
                <a:spcPts val="2590"/>
              </a:lnSpc>
              <a:spcBef>
                <a:spcPts val="225"/>
              </a:spcBef>
            </a:pPr>
            <a:r>
              <a:rPr dirty="0" sz="2200" spc="-10" b="1">
                <a:latin typeface="Calibri"/>
                <a:cs typeface="Calibri"/>
              </a:rPr>
              <a:t>Symptom Questionnaire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0061" y="3880611"/>
            <a:ext cx="189039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Calibri"/>
                <a:cs typeface="Calibri"/>
              </a:rPr>
              <a:t>Proceed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to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step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II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if </a:t>
            </a:r>
            <a:r>
              <a:rPr dirty="0" sz="1600" b="1">
                <a:latin typeface="Calibri"/>
                <a:cs typeface="Calibri"/>
              </a:rPr>
              <a:t>score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above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threshold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13296" y="2666793"/>
            <a:ext cx="1175385" cy="1175385"/>
            <a:chOff x="813296" y="2666793"/>
            <a:chExt cx="1175385" cy="1175385"/>
          </a:xfrm>
        </p:grpSpPr>
        <p:sp>
          <p:nvSpPr>
            <p:cNvPr id="8" name="object 8" descr=""/>
            <p:cNvSpPr/>
            <p:nvPr/>
          </p:nvSpPr>
          <p:spPr>
            <a:xfrm>
              <a:off x="827583" y="2681080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10" h="1146810">
                  <a:moveTo>
                    <a:pt x="573227" y="0"/>
                  </a:moveTo>
                  <a:lnTo>
                    <a:pt x="526213" y="1900"/>
                  </a:lnTo>
                  <a:lnTo>
                    <a:pt x="480246" y="7502"/>
                  </a:lnTo>
                  <a:lnTo>
                    <a:pt x="435474" y="16659"/>
                  </a:lnTo>
                  <a:lnTo>
                    <a:pt x="392043" y="29223"/>
                  </a:lnTo>
                  <a:lnTo>
                    <a:pt x="350101" y="45047"/>
                  </a:lnTo>
                  <a:lnTo>
                    <a:pt x="309796" y="63982"/>
                  </a:lnTo>
                  <a:lnTo>
                    <a:pt x="271275" y="85882"/>
                  </a:lnTo>
                  <a:lnTo>
                    <a:pt x="234686" y="110599"/>
                  </a:lnTo>
                  <a:lnTo>
                    <a:pt x="200177" y="137986"/>
                  </a:lnTo>
                  <a:lnTo>
                    <a:pt x="167894" y="167894"/>
                  </a:lnTo>
                  <a:lnTo>
                    <a:pt x="137986" y="200177"/>
                  </a:lnTo>
                  <a:lnTo>
                    <a:pt x="110599" y="234686"/>
                  </a:lnTo>
                  <a:lnTo>
                    <a:pt x="85882" y="271275"/>
                  </a:lnTo>
                  <a:lnTo>
                    <a:pt x="63982" y="309796"/>
                  </a:lnTo>
                  <a:lnTo>
                    <a:pt x="45047" y="350101"/>
                  </a:lnTo>
                  <a:lnTo>
                    <a:pt x="29223" y="392043"/>
                  </a:lnTo>
                  <a:lnTo>
                    <a:pt x="16659" y="435474"/>
                  </a:lnTo>
                  <a:lnTo>
                    <a:pt x="7502" y="480246"/>
                  </a:lnTo>
                  <a:lnTo>
                    <a:pt x="1900" y="526213"/>
                  </a:lnTo>
                  <a:lnTo>
                    <a:pt x="0" y="573227"/>
                  </a:lnTo>
                  <a:lnTo>
                    <a:pt x="1900" y="620240"/>
                  </a:lnTo>
                  <a:lnTo>
                    <a:pt x="7502" y="666207"/>
                  </a:lnTo>
                  <a:lnTo>
                    <a:pt x="16659" y="710980"/>
                  </a:lnTo>
                  <a:lnTo>
                    <a:pt x="29223" y="754411"/>
                  </a:lnTo>
                  <a:lnTo>
                    <a:pt x="45047" y="796352"/>
                  </a:lnTo>
                  <a:lnTo>
                    <a:pt x="63982" y="836657"/>
                  </a:lnTo>
                  <a:lnTo>
                    <a:pt x="85882" y="875178"/>
                  </a:lnTo>
                  <a:lnTo>
                    <a:pt x="110599" y="911767"/>
                  </a:lnTo>
                  <a:lnTo>
                    <a:pt x="137986" y="946277"/>
                  </a:lnTo>
                  <a:lnTo>
                    <a:pt x="167894" y="978559"/>
                  </a:lnTo>
                  <a:lnTo>
                    <a:pt x="200177" y="1008468"/>
                  </a:lnTo>
                  <a:lnTo>
                    <a:pt x="234686" y="1035854"/>
                  </a:lnTo>
                  <a:lnTo>
                    <a:pt x="271275" y="1060571"/>
                  </a:lnTo>
                  <a:lnTo>
                    <a:pt x="309796" y="1082471"/>
                  </a:lnTo>
                  <a:lnTo>
                    <a:pt x="350101" y="1101407"/>
                  </a:lnTo>
                  <a:lnTo>
                    <a:pt x="392043" y="1117230"/>
                  </a:lnTo>
                  <a:lnTo>
                    <a:pt x="435474" y="1129794"/>
                  </a:lnTo>
                  <a:lnTo>
                    <a:pt x="480246" y="1138951"/>
                  </a:lnTo>
                  <a:lnTo>
                    <a:pt x="526213" y="1144554"/>
                  </a:lnTo>
                  <a:lnTo>
                    <a:pt x="573227" y="1146454"/>
                  </a:lnTo>
                  <a:lnTo>
                    <a:pt x="620240" y="1144554"/>
                  </a:lnTo>
                  <a:lnTo>
                    <a:pt x="666207" y="1138951"/>
                  </a:lnTo>
                  <a:lnTo>
                    <a:pt x="710980" y="1129794"/>
                  </a:lnTo>
                  <a:lnTo>
                    <a:pt x="754411" y="1117230"/>
                  </a:lnTo>
                  <a:lnTo>
                    <a:pt x="796353" y="1101407"/>
                  </a:lnTo>
                  <a:lnTo>
                    <a:pt x="836658" y="1082471"/>
                  </a:lnTo>
                  <a:lnTo>
                    <a:pt x="875178" y="1060571"/>
                  </a:lnTo>
                  <a:lnTo>
                    <a:pt x="911767" y="1035854"/>
                  </a:lnTo>
                  <a:lnTo>
                    <a:pt x="946277" y="1008468"/>
                  </a:lnTo>
                  <a:lnTo>
                    <a:pt x="978560" y="978559"/>
                  </a:lnTo>
                  <a:lnTo>
                    <a:pt x="1008468" y="946277"/>
                  </a:lnTo>
                  <a:lnTo>
                    <a:pt x="1035854" y="911767"/>
                  </a:lnTo>
                  <a:lnTo>
                    <a:pt x="1060571" y="875178"/>
                  </a:lnTo>
                  <a:lnTo>
                    <a:pt x="1082471" y="836657"/>
                  </a:lnTo>
                  <a:lnTo>
                    <a:pt x="1101407" y="796352"/>
                  </a:lnTo>
                  <a:lnTo>
                    <a:pt x="1117230" y="754411"/>
                  </a:lnTo>
                  <a:lnTo>
                    <a:pt x="1129795" y="710980"/>
                  </a:lnTo>
                  <a:lnTo>
                    <a:pt x="1138951" y="666207"/>
                  </a:lnTo>
                  <a:lnTo>
                    <a:pt x="1144554" y="620240"/>
                  </a:lnTo>
                  <a:lnTo>
                    <a:pt x="1146454" y="573227"/>
                  </a:lnTo>
                  <a:lnTo>
                    <a:pt x="1144554" y="526213"/>
                  </a:lnTo>
                  <a:lnTo>
                    <a:pt x="1138951" y="480246"/>
                  </a:lnTo>
                  <a:lnTo>
                    <a:pt x="1129795" y="435474"/>
                  </a:lnTo>
                  <a:lnTo>
                    <a:pt x="1117230" y="392043"/>
                  </a:lnTo>
                  <a:lnTo>
                    <a:pt x="1101407" y="350101"/>
                  </a:lnTo>
                  <a:lnTo>
                    <a:pt x="1082471" y="309796"/>
                  </a:lnTo>
                  <a:lnTo>
                    <a:pt x="1060571" y="271275"/>
                  </a:lnTo>
                  <a:lnTo>
                    <a:pt x="1035854" y="234686"/>
                  </a:lnTo>
                  <a:lnTo>
                    <a:pt x="1008468" y="200177"/>
                  </a:lnTo>
                  <a:lnTo>
                    <a:pt x="978560" y="167894"/>
                  </a:lnTo>
                  <a:lnTo>
                    <a:pt x="946277" y="137986"/>
                  </a:lnTo>
                  <a:lnTo>
                    <a:pt x="911767" y="110599"/>
                  </a:lnTo>
                  <a:lnTo>
                    <a:pt x="875178" y="85882"/>
                  </a:lnTo>
                  <a:lnTo>
                    <a:pt x="836658" y="63982"/>
                  </a:lnTo>
                  <a:lnTo>
                    <a:pt x="796353" y="45047"/>
                  </a:lnTo>
                  <a:lnTo>
                    <a:pt x="754411" y="29223"/>
                  </a:lnTo>
                  <a:lnTo>
                    <a:pt x="710980" y="16659"/>
                  </a:lnTo>
                  <a:lnTo>
                    <a:pt x="666207" y="7502"/>
                  </a:lnTo>
                  <a:lnTo>
                    <a:pt x="620240" y="1900"/>
                  </a:lnTo>
                  <a:lnTo>
                    <a:pt x="573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27583" y="2681080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10" h="1146810">
                  <a:moveTo>
                    <a:pt x="0" y="573227"/>
                  </a:moveTo>
                  <a:lnTo>
                    <a:pt x="1900" y="526213"/>
                  </a:lnTo>
                  <a:lnTo>
                    <a:pt x="7502" y="480246"/>
                  </a:lnTo>
                  <a:lnTo>
                    <a:pt x="16659" y="435473"/>
                  </a:lnTo>
                  <a:lnTo>
                    <a:pt x="29223" y="392042"/>
                  </a:lnTo>
                  <a:lnTo>
                    <a:pt x="45047" y="350101"/>
                  </a:lnTo>
                  <a:lnTo>
                    <a:pt x="63982" y="309796"/>
                  </a:lnTo>
                  <a:lnTo>
                    <a:pt x="85882" y="271275"/>
                  </a:lnTo>
                  <a:lnTo>
                    <a:pt x="110599" y="234686"/>
                  </a:lnTo>
                  <a:lnTo>
                    <a:pt x="137985" y="200177"/>
                  </a:lnTo>
                  <a:lnTo>
                    <a:pt x="167894" y="167894"/>
                  </a:lnTo>
                  <a:lnTo>
                    <a:pt x="200177" y="137985"/>
                  </a:lnTo>
                  <a:lnTo>
                    <a:pt x="234686" y="110599"/>
                  </a:lnTo>
                  <a:lnTo>
                    <a:pt x="271275" y="85882"/>
                  </a:lnTo>
                  <a:lnTo>
                    <a:pt x="309796" y="63982"/>
                  </a:lnTo>
                  <a:lnTo>
                    <a:pt x="350101" y="45047"/>
                  </a:lnTo>
                  <a:lnTo>
                    <a:pt x="392042" y="29223"/>
                  </a:lnTo>
                  <a:lnTo>
                    <a:pt x="435473" y="16659"/>
                  </a:lnTo>
                  <a:lnTo>
                    <a:pt x="480246" y="7502"/>
                  </a:lnTo>
                  <a:lnTo>
                    <a:pt x="526213" y="1900"/>
                  </a:lnTo>
                  <a:lnTo>
                    <a:pt x="573227" y="0"/>
                  </a:lnTo>
                  <a:lnTo>
                    <a:pt x="620240" y="1900"/>
                  </a:lnTo>
                  <a:lnTo>
                    <a:pt x="666207" y="7502"/>
                  </a:lnTo>
                  <a:lnTo>
                    <a:pt x="710980" y="16659"/>
                  </a:lnTo>
                  <a:lnTo>
                    <a:pt x="754411" y="29223"/>
                  </a:lnTo>
                  <a:lnTo>
                    <a:pt x="796352" y="45047"/>
                  </a:lnTo>
                  <a:lnTo>
                    <a:pt x="836657" y="63982"/>
                  </a:lnTo>
                  <a:lnTo>
                    <a:pt x="875178" y="85882"/>
                  </a:lnTo>
                  <a:lnTo>
                    <a:pt x="911767" y="110599"/>
                  </a:lnTo>
                  <a:lnTo>
                    <a:pt x="946276" y="137985"/>
                  </a:lnTo>
                  <a:lnTo>
                    <a:pt x="978559" y="167894"/>
                  </a:lnTo>
                  <a:lnTo>
                    <a:pt x="1008468" y="200177"/>
                  </a:lnTo>
                  <a:lnTo>
                    <a:pt x="1035854" y="234686"/>
                  </a:lnTo>
                  <a:lnTo>
                    <a:pt x="1060571" y="271275"/>
                  </a:lnTo>
                  <a:lnTo>
                    <a:pt x="1082471" y="309796"/>
                  </a:lnTo>
                  <a:lnTo>
                    <a:pt x="1101406" y="350101"/>
                  </a:lnTo>
                  <a:lnTo>
                    <a:pt x="1117230" y="392042"/>
                  </a:lnTo>
                  <a:lnTo>
                    <a:pt x="1129794" y="435473"/>
                  </a:lnTo>
                  <a:lnTo>
                    <a:pt x="1138951" y="480246"/>
                  </a:lnTo>
                  <a:lnTo>
                    <a:pt x="1144553" y="526213"/>
                  </a:lnTo>
                  <a:lnTo>
                    <a:pt x="1146454" y="573227"/>
                  </a:lnTo>
                  <a:lnTo>
                    <a:pt x="1144553" y="620240"/>
                  </a:lnTo>
                  <a:lnTo>
                    <a:pt x="1138951" y="666207"/>
                  </a:lnTo>
                  <a:lnTo>
                    <a:pt x="1129794" y="710980"/>
                  </a:lnTo>
                  <a:lnTo>
                    <a:pt x="1117230" y="754411"/>
                  </a:lnTo>
                  <a:lnTo>
                    <a:pt x="1101406" y="796352"/>
                  </a:lnTo>
                  <a:lnTo>
                    <a:pt x="1082471" y="836657"/>
                  </a:lnTo>
                  <a:lnTo>
                    <a:pt x="1060571" y="875178"/>
                  </a:lnTo>
                  <a:lnTo>
                    <a:pt x="1035854" y="911767"/>
                  </a:lnTo>
                  <a:lnTo>
                    <a:pt x="1008468" y="946276"/>
                  </a:lnTo>
                  <a:lnTo>
                    <a:pt x="978559" y="978559"/>
                  </a:lnTo>
                  <a:lnTo>
                    <a:pt x="946276" y="1008468"/>
                  </a:lnTo>
                  <a:lnTo>
                    <a:pt x="911767" y="1035854"/>
                  </a:lnTo>
                  <a:lnTo>
                    <a:pt x="875178" y="1060571"/>
                  </a:lnTo>
                  <a:lnTo>
                    <a:pt x="836657" y="1082471"/>
                  </a:lnTo>
                  <a:lnTo>
                    <a:pt x="796352" y="1101406"/>
                  </a:lnTo>
                  <a:lnTo>
                    <a:pt x="754411" y="1117230"/>
                  </a:lnTo>
                  <a:lnTo>
                    <a:pt x="710980" y="1129794"/>
                  </a:lnTo>
                  <a:lnTo>
                    <a:pt x="666207" y="1138951"/>
                  </a:lnTo>
                  <a:lnTo>
                    <a:pt x="620240" y="1144553"/>
                  </a:lnTo>
                  <a:lnTo>
                    <a:pt x="573227" y="1146454"/>
                  </a:lnTo>
                  <a:lnTo>
                    <a:pt x="526213" y="1144553"/>
                  </a:lnTo>
                  <a:lnTo>
                    <a:pt x="480246" y="1138951"/>
                  </a:lnTo>
                  <a:lnTo>
                    <a:pt x="435473" y="1129794"/>
                  </a:lnTo>
                  <a:lnTo>
                    <a:pt x="392042" y="1117230"/>
                  </a:lnTo>
                  <a:lnTo>
                    <a:pt x="350101" y="1101406"/>
                  </a:lnTo>
                  <a:lnTo>
                    <a:pt x="309796" y="1082471"/>
                  </a:lnTo>
                  <a:lnTo>
                    <a:pt x="271275" y="1060571"/>
                  </a:lnTo>
                  <a:lnTo>
                    <a:pt x="234686" y="1035854"/>
                  </a:lnTo>
                  <a:lnTo>
                    <a:pt x="200177" y="1008468"/>
                  </a:lnTo>
                  <a:lnTo>
                    <a:pt x="167894" y="978559"/>
                  </a:lnTo>
                  <a:lnTo>
                    <a:pt x="137985" y="946276"/>
                  </a:lnTo>
                  <a:lnTo>
                    <a:pt x="110599" y="911767"/>
                  </a:lnTo>
                  <a:lnTo>
                    <a:pt x="85882" y="875178"/>
                  </a:lnTo>
                  <a:lnTo>
                    <a:pt x="63982" y="836657"/>
                  </a:lnTo>
                  <a:lnTo>
                    <a:pt x="45047" y="796352"/>
                  </a:lnTo>
                  <a:lnTo>
                    <a:pt x="29223" y="754411"/>
                  </a:lnTo>
                  <a:lnTo>
                    <a:pt x="16659" y="710980"/>
                  </a:lnTo>
                  <a:lnTo>
                    <a:pt x="7502" y="666207"/>
                  </a:lnTo>
                  <a:lnTo>
                    <a:pt x="1900" y="620240"/>
                  </a:lnTo>
                  <a:lnTo>
                    <a:pt x="0" y="573227"/>
                  </a:lnTo>
                  <a:close/>
                </a:path>
              </a:pathLst>
            </a:custGeom>
            <a:ln w="28575">
              <a:solidFill>
                <a:srgbClr val="F48A9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204" y="2787774"/>
              <a:ext cx="941498" cy="941497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915494" y="1059582"/>
            <a:ext cx="3169285" cy="3672840"/>
          </a:xfrm>
          <a:prstGeom prst="rect">
            <a:avLst/>
          </a:prstGeom>
          <a:ln w="28575">
            <a:solidFill>
              <a:srgbClr val="F48A96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91440" marR="2393950">
              <a:lnSpc>
                <a:spcPts val="2300"/>
              </a:lnSpc>
              <a:spcBef>
                <a:spcPts val="15"/>
              </a:spcBef>
            </a:pPr>
            <a:r>
              <a:rPr dirty="0" sz="1600">
                <a:latin typeface="Calibri"/>
                <a:cs typeface="Calibri"/>
              </a:rPr>
              <a:t>Age,</a:t>
            </a:r>
            <a:r>
              <a:rPr dirty="0" sz="1600" spc="-25">
                <a:latin typeface="Calibri"/>
                <a:cs typeface="Calibri"/>
              </a:rPr>
              <a:t> sex BMI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dirty="0" sz="1600" spc="-10">
                <a:latin typeface="Calibri"/>
                <a:cs typeface="Calibri"/>
              </a:rPr>
              <a:t>Smoking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Calibri"/>
                <a:cs typeface="Calibri"/>
              </a:rPr>
              <a:t>Palpitations</a:t>
            </a:r>
            <a:endParaRPr sz="1600">
              <a:latin typeface="Calibri"/>
              <a:cs typeface="Calibri"/>
            </a:endParaRPr>
          </a:p>
          <a:p>
            <a:pPr marL="91440" marR="160020">
              <a:lnSpc>
                <a:spcPct val="120000"/>
              </a:lnSpc>
            </a:pPr>
            <a:r>
              <a:rPr dirty="0" sz="1600">
                <a:latin typeface="Calibri"/>
                <a:cs typeface="Calibri"/>
              </a:rPr>
              <a:t>Chest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pain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during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exercise </a:t>
            </a:r>
            <a:r>
              <a:rPr dirty="0" sz="1600">
                <a:latin typeface="Calibri"/>
                <a:cs typeface="Calibri"/>
              </a:rPr>
              <a:t>Shortness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breath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during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exercise </a:t>
            </a:r>
            <a:r>
              <a:rPr dirty="0" sz="1600">
                <a:latin typeface="Calibri"/>
                <a:cs typeface="Calibri"/>
              </a:rPr>
              <a:t>Reduced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exercise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tolerance Claudication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91440" marR="841375">
              <a:lnSpc>
                <a:spcPct val="120000"/>
              </a:lnSpc>
            </a:pPr>
            <a:r>
              <a:rPr dirty="0" sz="1600" spc="-10">
                <a:latin typeface="Calibri"/>
                <a:cs typeface="Calibri"/>
              </a:rPr>
              <a:t>Health-</a:t>
            </a:r>
            <a:r>
              <a:rPr dirty="0" sz="1600">
                <a:latin typeface="Calibri"/>
                <a:cs typeface="Calibri"/>
              </a:rPr>
              <a:t>related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stress </a:t>
            </a:r>
            <a:r>
              <a:rPr dirty="0" sz="1600">
                <a:latin typeface="Calibri"/>
                <a:cs typeface="Calibri"/>
              </a:rPr>
              <a:t>Expected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health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worsening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30"/>
              <a:t> </a:t>
            </a:r>
            <a:r>
              <a:rPr dirty="0"/>
              <a:t>diagnostic</a:t>
            </a:r>
            <a:r>
              <a:rPr dirty="0" spc="-25"/>
              <a:t> </a:t>
            </a:r>
            <a:r>
              <a:rPr dirty="0" spc="-10"/>
              <a:t>intervention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24617" y="1059582"/>
            <a:ext cx="2088514" cy="2016760"/>
          </a:xfrm>
          <a:custGeom>
            <a:avLst/>
            <a:gdLst/>
            <a:ahLst/>
            <a:cxnLst/>
            <a:rect l="l" t="t" r="r" b="b"/>
            <a:pathLst>
              <a:path w="2088514" h="2016760">
                <a:moveTo>
                  <a:pt x="0" y="0"/>
                </a:moveTo>
                <a:lnTo>
                  <a:pt x="2087910" y="0"/>
                </a:lnTo>
                <a:lnTo>
                  <a:pt x="2087910" y="2016224"/>
                </a:lnTo>
                <a:lnTo>
                  <a:pt x="0" y="201622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48A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10400" y="1079500"/>
            <a:ext cx="71691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Calibri"/>
                <a:cs typeface="Calibri"/>
              </a:rPr>
              <a:t>STEP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spc="-50" b="1"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1102" y="1881123"/>
            <a:ext cx="1675130" cy="6902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271145">
              <a:lnSpc>
                <a:spcPts val="2590"/>
              </a:lnSpc>
              <a:spcBef>
                <a:spcPts val="225"/>
              </a:spcBef>
            </a:pPr>
            <a:r>
              <a:rPr dirty="0" sz="2200" spc="-10" b="1">
                <a:latin typeface="Calibri"/>
                <a:cs typeface="Calibri"/>
              </a:rPr>
              <a:t>Symptom Questionnaire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189419" y="1059582"/>
            <a:ext cx="2088514" cy="2016760"/>
          </a:xfrm>
          <a:custGeom>
            <a:avLst/>
            <a:gdLst/>
            <a:ahLst/>
            <a:cxnLst/>
            <a:rect l="l" t="t" r="r" b="b"/>
            <a:pathLst>
              <a:path w="2088514" h="2016760">
                <a:moveTo>
                  <a:pt x="0" y="0"/>
                </a:moveTo>
                <a:lnTo>
                  <a:pt x="2087910" y="0"/>
                </a:lnTo>
                <a:lnTo>
                  <a:pt x="2087910" y="2016224"/>
                </a:lnTo>
                <a:lnTo>
                  <a:pt x="0" y="201622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413493" y="1021588"/>
            <a:ext cx="1640205" cy="162560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dirty="0" sz="2200" b="1">
                <a:latin typeface="Calibri"/>
                <a:cs typeface="Calibri"/>
              </a:rPr>
              <a:t>STEP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spc="-35" b="1">
                <a:latin typeface="Calibri"/>
                <a:cs typeface="Calibri"/>
              </a:rPr>
              <a:t>II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2200" b="1">
                <a:latin typeface="Calibri"/>
                <a:cs typeface="Calibri"/>
              </a:rPr>
              <a:t>Physical</a:t>
            </a:r>
            <a:r>
              <a:rPr dirty="0" sz="2200" spc="-9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Exam</a:t>
            </a:r>
            <a:endParaRPr sz="2200">
              <a:latin typeface="Calibri"/>
              <a:cs typeface="Calibri"/>
            </a:endParaRPr>
          </a:p>
          <a:p>
            <a:pPr algn="ctr" marL="181610" marR="174625">
              <a:lnSpc>
                <a:spcPct val="120900"/>
              </a:lnSpc>
              <a:spcBef>
                <a:spcPts val="25"/>
              </a:spcBef>
            </a:pPr>
            <a:r>
              <a:rPr dirty="0" sz="2200" spc="-60" b="1">
                <a:latin typeface="Calibri"/>
                <a:cs typeface="Calibri"/>
              </a:rPr>
              <a:t>NT-</a:t>
            </a:r>
            <a:r>
              <a:rPr dirty="0" sz="2200" spc="-10" b="1">
                <a:latin typeface="Calibri"/>
                <a:cs typeface="Calibri"/>
              </a:rPr>
              <a:t>proBNP </a:t>
            </a:r>
            <a:r>
              <a:rPr dirty="0" sz="2200" spc="-25" b="1">
                <a:latin typeface="Calibri"/>
                <a:cs typeface="Calibri"/>
              </a:rPr>
              <a:t>ECG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054219" y="1059582"/>
            <a:ext cx="2088514" cy="2016760"/>
          </a:xfrm>
          <a:custGeom>
            <a:avLst/>
            <a:gdLst/>
            <a:ahLst/>
            <a:cxnLst/>
            <a:rect l="l" t="t" r="r" b="b"/>
            <a:pathLst>
              <a:path w="2088515" h="2016760">
                <a:moveTo>
                  <a:pt x="0" y="0"/>
                </a:moveTo>
                <a:lnTo>
                  <a:pt x="2087910" y="0"/>
                </a:lnTo>
                <a:lnTo>
                  <a:pt x="2087910" y="2016224"/>
                </a:lnTo>
                <a:lnTo>
                  <a:pt x="0" y="201622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570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665389" y="1079500"/>
            <a:ext cx="86614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Calibri"/>
                <a:cs typeface="Calibri"/>
              </a:rPr>
              <a:t>STEP</a:t>
            </a:r>
            <a:r>
              <a:rPr dirty="0" sz="2200" spc="-25" b="1">
                <a:latin typeface="Calibri"/>
                <a:cs typeface="Calibri"/>
              </a:rPr>
              <a:t> III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626527" y="1881123"/>
            <a:ext cx="9436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latin typeface="Calibri"/>
                <a:cs typeface="Calibri"/>
              </a:rPr>
              <a:t>Referral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480820" y="1622945"/>
            <a:ext cx="655320" cy="817880"/>
            <a:chOff x="2480820" y="1622945"/>
            <a:chExt cx="655320" cy="817880"/>
          </a:xfrm>
        </p:grpSpPr>
        <p:sp>
          <p:nvSpPr>
            <p:cNvPr id="12" name="object 12" descr=""/>
            <p:cNvSpPr/>
            <p:nvPr/>
          </p:nvSpPr>
          <p:spPr>
            <a:xfrm>
              <a:off x="2493520" y="1635645"/>
              <a:ext cx="629920" cy="792480"/>
            </a:xfrm>
            <a:custGeom>
              <a:avLst/>
              <a:gdLst/>
              <a:ahLst/>
              <a:cxnLst/>
              <a:rect l="l" t="t" r="r" b="b"/>
              <a:pathLst>
                <a:path w="629919" h="792480">
                  <a:moveTo>
                    <a:pt x="314667" y="0"/>
                  </a:moveTo>
                  <a:lnTo>
                    <a:pt x="0" y="0"/>
                  </a:lnTo>
                  <a:lnTo>
                    <a:pt x="314667" y="396044"/>
                  </a:lnTo>
                  <a:lnTo>
                    <a:pt x="0" y="792088"/>
                  </a:lnTo>
                  <a:lnTo>
                    <a:pt x="314667" y="792088"/>
                  </a:lnTo>
                  <a:lnTo>
                    <a:pt x="629335" y="396044"/>
                  </a:lnTo>
                  <a:lnTo>
                    <a:pt x="314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93520" y="1635645"/>
              <a:ext cx="629920" cy="792480"/>
            </a:xfrm>
            <a:custGeom>
              <a:avLst/>
              <a:gdLst/>
              <a:ahLst/>
              <a:cxnLst/>
              <a:rect l="l" t="t" r="r" b="b"/>
              <a:pathLst>
                <a:path w="629919" h="792480">
                  <a:moveTo>
                    <a:pt x="0" y="0"/>
                  </a:moveTo>
                  <a:lnTo>
                    <a:pt x="314668" y="0"/>
                  </a:lnTo>
                  <a:lnTo>
                    <a:pt x="629336" y="396044"/>
                  </a:lnTo>
                  <a:lnTo>
                    <a:pt x="314668" y="792088"/>
                  </a:lnTo>
                  <a:lnTo>
                    <a:pt x="0" y="792088"/>
                  </a:lnTo>
                  <a:lnTo>
                    <a:pt x="314668" y="39604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48A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338405" y="1622945"/>
            <a:ext cx="655320" cy="817880"/>
            <a:chOff x="5338405" y="1622945"/>
            <a:chExt cx="655320" cy="817880"/>
          </a:xfrm>
        </p:grpSpPr>
        <p:sp>
          <p:nvSpPr>
            <p:cNvPr id="15" name="object 15" descr=""/>
            <p:cNvSpPr/>
            <p:nvPr/>
          </p:nvSpPr>
          <p:spPr>
            <a:xfrm>
              <a:off x="5351105" y="1635645"/>
              <a:ext cx="629920" cy="792480"/>
            </a:xfrm>
            <a:custGeom>
              <a:avLst/>
              <a:gdLst/>
              <a:ahLst/>
              <a:cxnLst/>
              <a:rect l="l" t="t" r="r" b="b"/>
              <a:pathLst>
                <a:path w="629920" h="792480">
                  <a:moveTo>
                    <a:pt x="314667" y="0"/>
                  </a:moveTo>
                  <a:lnTo>
                    <a:pt x="0" y="0"/>
                  </a:lnTo>
                  <a:lnTo>
                    <a:pt x="314667" y="396044"/>
                  </a:lnTo>
                  <a:lnTo>
                    <a:pt x="0" y="792088"/>
                  </a:lnTo>
                  <a:lnTo>
                    <a:pt x="314667" y="792088"/>
                  </a:lnTo>
                  <a:lnTo>
                    <a:pt x="629335" y="396044"/>
                  </a:lnTo>
                  <a:lnTo>
                    <a:pt x="314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351105" y="1635645"/>
              <a:ext cx="629920" cy="792480"/>
            </a:xfrm>
            <a:custGeom>
              <a:avLst/>
              <a:gdLst/>
              <a:ahLst/>
              <a:cxnLst/>
              <a:rect l="l" t="t" r="r" b="b"/>
              <a:pathLst>
                <a:path w="629920" h="792480">
                  <a:moveTo>
                    <a:pt x="0" y="0"/>
                  </a:moveTo>
                  <a:lnTo>
                    <a:pt x="314668" y="0"/>
                  </a:lnTo>
                  <a:lnTo>
                    <a:pt x="629336" y="396044"/>
                  </a:lnTo>
                  <a:lnTo>
                    <a:pt x="314668" y="792088"/>
                  </a:lnTo>
                  <a:lnTo>
                    <a:pt x="0" y="792088"/>
                  </a:lnTo>
                  <a:lnTo>
                    <a:pt x="314668" y="39604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60061" y="3880611"/>
            <a:ext cx="189039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Calibri"/>
                <a:cs typeface="Calibri"/>
              </a:rPr>
              <a:t>Proceed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to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step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II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if </a:t>
            </a:r>
            <a:r>
              <a:rPr dirty="0" sz="1600" b="1">
                <a:latin typeface="Calibri"/>
                <a:cs typeface="Calibri"/>
              </a:rPr>
              <a:t>score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above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threshold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321323" y="3880611"/>
            <a:ext cx="182626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Calibri"/>
                <a:cs typeface="Calibri"/>
              </a:rPr>
              <a:t>Proceed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to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step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III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in </a:t>
            </a:r>
            <a:r>
              <a:rPr dirty="0" sz="1600" b="1">
                <a:latin typeface="Calibri"/>
                <a:cs typeface="Calibri"/>
              </a:rPr>
              <a:t>case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 </a:t>
            </a:r>
            <a:r>
              <a:rPr dirty="0" sz="1600" spc="-10" b="1">
                <a:latin typeface="Calibri"/>
                <a:cs typeface="Calibri"/>
              </a:rPr>
              <a:t>abnormalities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158355" y="3886708"/>
            <a:ext cx="17830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At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GPs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discretion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813296" y="2666793"/>
            <a:ext cx="1175385" cy="1175385"/>
            <a:chOff x="813296" y="2666793"/>
            <a:chExt cx="1175385" cy="1175385"/>
          </a:xfrm>
        </p:grpSpPr>
        <p:sp>
          <p:nvSpPr>
            <p:cNvPr id="21" name="object 21" descr=""/>
            <p:cNvSpPr/>
            <p:nvPr/>
          </p:nvSpPr>
          <p:spPr>
            <a:xfrm>
              <a:off x="827583" y="2681080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10" h="1146810">
                  <a:moveTo>
                    <a:pt x="573227" y="0"/>
                  </a:moveTo>
                  <a:lnTo>
                    <a:pt x="526213" y="1900"/>
                  </a:lnTo>
                  <a:lnTo>
                    <a:pt x="480246" y="7502"/>
                  </a:lnTo>
                  <a:lnTo>
                    <a:pt x="435474" y="16659"/>
                  </a:lnTo>
                  <a:lnTo>
                    <a:pt x="392043" y="29223"/>
                  </a:lnTo>
                  <a:lnTo>
                    <a:pt x="350101" y="45047"/>
                  </a:lnTo>
                  <a:lnTo>
                    <a:pt x="309796" y="63982"/>
                  </a:lnTo>
                  <a:lnTo>
                    <a:pt x="271275" y="85882"/>
                  </a:lnTo>
                  <a:lnTo>
                    <a:pt x="234686" y="110599"/>
                  </a:lnTo>
                  <a:lnTo>
                    <a:pt x="200177" y="137986"/>
                  </a:lnTo>
                  <a:lnTo>
                    <a:pt x="167894" y="167894"/>
                  </a:lnTo>
                  <a:lnTo>
                    <a:pt x="137986" y="200177"/>
                  </a:lnTo>
                  <a:lnTo>
                    <a:pt x="110599" y="234686"/>
                  </a:lnTo>
                  <a:lnTo>
                    <a:pt x="85882" y="271275"/>
                  </a:lnTo>
                  <a:lnTo>
                    <a:pt x="63982" y="309796"/>
                  </a:lnTo>
                  <a:lnTo>
                    <a:pt x="45047" y="350101"/>
                  </a:lnTo>
                  <a:lnTo>
                    <a:pt x="29223" y="392043"/>
                  </a:lnTo>
                  <a:lnTo>
                    <a:pt x="16659" y="435474"/>
                  </a:lnTo>
                  <a:lnTo>
                    <a:pt x="7502" y="480246"/>
                  </a:lnTo>
                  <a:lnTo>
                    <a:pt x="1900" y="526213"/>
                  </a:lnTo>
                  <a:lnTo>
                    <a:pt x="0" y="573227"/>
                  </a:lnTo>
                  <a:lnTo>
                    <a:pt x="1900" y="620240"/>
                  </a:lnTo>
                  <a:lnTo>
                    <a:pt x="7502" y="666207"/>
                  </a:lnTo>
                  <a:lnTo>
                    <a:pt x="16659" y="710980"/>
                  </a:lnTo>
                  <a:lnTo>
                    <a:pt x="29223" y="754411"/>
                  </a:lnTo>
                  <a:lnTo>
                    <a:pt x="45047" y="796352"/>
                  </a:lnTo>
                  <a:lnTo>
                    <a:pt x="63982" y="836657"/>
                  </a:lnTo>
                  <a:lnTo>
                    <a:pt x="85882" y="875178"/>
                  </a:lnTo>
                  <a:lnTo>
                    <a:pt x="110599" y="911767"/>
                  </a:lnTo>
                  <a:lnTo>
                    <a:pt x="137986" y="946277"/>
                  </a:lnTo>
                  <a:lnTo>
                    <a:pt x="167894" y="978559"/>
                  </a:lnTo>
                  <a:lnTo>
                    <a:pt x="200177" y="1008468"/>
                  </a:lnTo>
                  <a:lnTo>
                    <a:pt x="234686" y="1035854"/>
                  </a:lnTo>
                  <a:lnTo>
                    <a:pt x="271275" y="1060571"/>
                  </a:lnTo>
                  <a:lnTo>
                    <a:pt x="309796" y="1082471"/>
                  </a:lnTo>
                  <a:lnTo>
                    <a:pt x="350101" y="1101407"/>
                  </a:lnTo>
                  <a:lnTo>
                    <a:pt x="392043" y="1117230"/>
                  </a:lnTo>
                  <a:lnTo>
                    <a:pt x="435474" y="1129794"/>
                  </a:lnTo>
                  <a:lnTo>
                    <a:pt x="480246" y="1138951"/>
                  </a:lnTo>
                  <a:lnTo>
                    <a:pt x="526213" y="1144554"/>
                  </a:lnTo>
                  <a:lnTo>
                    <a:pt x="573227" y="1146454"/>
                  </a:lnTo>
                  <a:lnTo>
                    <a:pt x="620240" y="1144554"/>
                  </a:lnTo>
                  <a:lnTo>
                    <a:pt x="666207" y="1138951"/>
                  </a:lnTo>
                  <a:lnTo>
                    <a:pt x="710980" y="1129794"/>
                  </a:lnTo>
                  <a:lnTo>
                    <a:pt x="754411" y="1117230"/>
                  </a:lnTo>
                  <a:lnTo>
                    <a:pt x="796353" y="1101407"/>
                  </a:lnTo>
                  <a:lnTo>
                    <a:pt x="836658" y="1082471"/>
                  </a:lnTo>
                  <a:lnTo>
                    <a:pt x="875178" y="1060571"/>
                  </a:lnTo>
                  <a:lnTo>
                    <a:pt x="911767" y="1035854"/>
                  </a:lnTo>
                  <a:lnTo>
                    <a:pt x="946277" y="1008468"/>
                  </a:lnTo>
                  <a:lnTo>
                    <a:pt x="978560" y="978559"/>
                  </a:lnTo>
                  <a:lnTo>
                    <a:pt x="1008468" y="946277"/>
                  </a:lnTo>
                  <a:lnTo>
                    <a:pt x="1035854" y="911767"/>
                  </a:lnTo>
                  <a:lnTo>
                    <a:pt x="1060571" y="875178"/>
                  </a:lnTo>
                  <a:lnTo>
                    <a:pt x="1082471" y="836657"/>
                  </a:lnTo>
                  <a:lnTo>
                    <a:pt x="1101407" y="796352"/>
                  </a:lnTo>
                  <a:lnTo>
                    <a:pt x="1117230" y="754411"/>
                  </a:lnTo>
                  <a:lnTo>
                    <a:pt x="1129795" y="710980"/>
                  </a:lnTo>
                  <a:lnTo>
                    <a:pt x="1138951" y="666207"/>
                  </a:lnTo>
                  <a:lnTo>
                    <a:pt x="1144554" y="620240"/>
                  </a:lnTo>
                  <a:lnTo>
                    <a:pt x="1146454" y="573227"/>
                  </a:lnTo>
                  <a:lnTo>
                    <a:pt x="1144554" y="526213"/>
                  </a:lnTo>
                  <a:lnTo>
                    <a:pt x="1138951" y="480246"/>
                  </a:lnTo>
                  <a:lnTo>
                    <a:pt x="1129795" y="435474"/>
                  </a:lnTo>
                  <a:lnTo>
                    <a:pt x="1117230" y="392043"/>
                  </a:lnTo>
                  <a:lnTo>
                    <a:pt x="1101407" y="350101"/>
                  </a:lnTo>
                  <a:lnTo>
                    <a:pt x="1082471" y="309796"/>
                  </a:lnTo>
                  <a:lnTo>
                    <a:pt x="1060571" y="271275"/>
                  </a:lnTo>
                  <a:lnTo>
                    <a:pt x="1035854" y="234686"/>
                  </a:lnTo>
                  <a:lnTo>
                    <a:pt x="1008468" y="200177"/>
                  </a:lnTo>
                  <a:lnTo>
                    <a:pt x="978560" y="167894"/>
                  </a:lnTo>
                  <a:lnTo>
                    <a:pt x="946277" y="137986"/>
                  </a:lnTo>
                  <a:lnTo>
                    <a:pt x="911767" y="110599"/>
                  </a:lnTo>
                  <a:lnTo>
                    <a:pt x="875178" y="85882"/>
                  </a:lnTo>
                  <a:lnTo>
                    <a:pt x="836658" y="63982"/>
                  </a:lnTo>
                  <a:lnTo>
                    <a:pt x="796353" y="45047"/>
                  </a:lnTo>
                  <a:lnTo>
                    <a:pt x="754411" y="29223"/>
                  </a:lnTo>
                  <a:lnTo>
                    <a:pt x="710980" y="16659"/>
                  </a:lnTo>
                  <a:lnTo>
                    <a:pt x="666207" y="7502"/>
                  </a:lnTo>
                  <a:lnTo>
                    <a:pt x="620240" y="1900"/>
                  </a:lnTo>
                  <a:lnTo>
                    <a:pt x="573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27583" y="2681080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10" h="1146810">
                  <a:moveTo>
                    <a:pt x="0" y="573227"/>
                  </a:moveTo>
                  <a:lnTo>
                    <a:pt x="1900" y="526213"/>
                  </a:lnTo>
                  <a:lnTo>
                    <a:pt x="7502" y="480246"/>
                  </a:lnTo>
                  <a:lnTo>
                    <a:pt x="16659" y="435473"/>
                  </a:lnTo>
                  <a:lnTo>
                    <a:pt x="29223" y="392042"/>
                  </a:lnTo>
                  <a:lnTo>
                    <a:pt x="45047" y="350101"/>
                  </a:lnTo>
                  <a:lnTo>
                    <a:pt x="63982" y="309796"/>
                  </a:lnTo>
                  <a:lnTo>
                    <a:pt x="85882" y="271275"/>
                  </a:lnTo>
                  <a:lnTo>
                    <a:pt x="110599" y="234686"/>
                  </a:lnTo>
                  <a:lnTo>
                    <a:pt x="137985" y="200177"/>
                  </a:lnTo>
                  <a:lnTo>
                    <a:pt x="167894" y="167894"/>
                  </a:lnTo>
                  <a:lnTo>
                    <a:pt x="200177" y="137985"/>
                  </a:lnTo>
                  <a:lnTo>
                    <a:pt x="234686" y="110599"/>
                  </a:lnTo>
                  <a:lnTo>
                    <a:pt x="271275" y="85882"/>
                  </a:lnTo>
                  <a:lnTo>
                    <a:pt x="309796" y="63982"/>
                  </a:lnTo>
                  <a:lnTo>
                    <a:pt x="350101" y="45047"/>
                  </a:lnTo>
                  <a:lnTo>
                    <a:pt x="392042" y="29223"/>
                  </a:lnTo>
                  <a:lnTo>
                    <a:pt x="435473" y="16659"/>
                  </a:lnTo>
                  <a:lnTo>
                    <a:pt x="480246" y="7502"/>
                  </a:lnTo>
                  <a:lnTo>
                    <a:pt x="526213" y="1900"/>
                  </a:lnTo>
                  <a:lnTo>
                    <a:pt x="573227" y="0"/>
                  </a:lnTo>
                  <a:lnTo>
                    <a:pt x="620240" y="1900"/>
                  </a:lnTo>
                  <a:lnTo>
                    <a:pt x="666207" y="7502"/>
                  </a:lnTo>
                  <a:lnTo>
                    <a:pt x="710980" y="16659"/>
                  </a:lnTo>
                  <a:lnTo>
                    <a:pt x="754411" y="29223"/>
                  </a:lnTo>
                  <a:lnTo>
                    <a:pt x="796352" y="45047"/>
                  </a:lnTo>
                  <a:lnTo>
                    <a:pt x="836657" y="63982"/>
                  </a:lnTo>
                  <a:lnTo>
                    <a:pt x="875178" y="85882"/>
                  </a:lnTo>
                  <a:lnTo>
                    <a:pt x="911767" y="110599"/>
                  </a:lnTo>
                  <a:lnTo>
                    <a:pt x="946276" y="137985"/>
                  </a:lnTo>
                  <a:lnTo>
                    <a:pt x="978559" y="167894"/>
                  </a:lnTo>
                  <a:lnTo>
                    <a:pt x="1008468" y="200177"/>
                  </a:lnTo>
                  <a:lnTo>
                    <a:pt x="1035854" y="234686"/>
                  </a:lnTo>
                  <a:lnTo>
                    <a:pt x="1060571" y="271275"/>
                  </a:lnTo>
                  <a:lnTo>
                    <a:pt x="1082471" y="309796"/>
                  </a:lnTo>
                  <a:lnTo>
                    <a:pt x="1101406" y="350101"/>
                  </a:lnTo>
                  <a:lnTo>
                    <a:pt x="1117230" y="392042"/>
                  </a:lnTo>
                  <a:lnTo>
                    <a:pt x="1129794" y="435473"/>
                  </a:lnTo>
                  <a:lnTo>
                    <a:pt x="1138951" y="480246"/>
                  </a:lnTo>
                  <a:lnTo>
                    <a:pt x="1144553" y="526213"/>
                  </a:lnTo>
                  <a:lnTo>
                    <a:pt x="1146454" y="573227"/>
                  </a:lnTo>
                  <a:lnTo>
                    <a:pt x="1144553" y="620240"/>
                  </a:lnTo>
                  <a:lnTo>
                    <a:pt x="1138951" y="666207"/>
                  </a:lnTo>
                  <a:lnTo>
                    <a:pt x="1129794" y="710980"/>
                  </a:lnTo>
                  <a:lnTo>
                    <a:pt x="1117230" y="754411"/>
                  </a:lnTo>
                  <a:lnTo>
                    <a:pt x="1101406" y="796352"/>
                  </a:lnTo>
                  <a:lnTo>
                    <a:pt x="1082471" y="836657"/>
                  </a:lnTo>
                  <a:lnTo>
                    <a:pt x="1060571" y="875178"/>
                  </a:lnTo>
                  <a:lnTo>
                    <a:pt x="1035854" y="911767"/>
                  </a:lnTo>
                  <a:lnTo>
                    <a:pt x="1008468" y="946276"/>
                  </a:lnTo>
                  <a:lnTo>
                    <a:pt x="978559" y="978559"/>
                  </a:lnTo>
                  <a:lnTo>
                    <a:pt x="946276" y="1008468"/>
                  </a:lnTo>
                  <a:lnTo>
                    <a:pt x="911767" y="1035854"/>
                  </a:lnTo>
                  <a:lnTo>
                    <a:pt x="875178" y="1060571"/>
                  </a:lnTo>
                  <a:lnTo>
                    <a:pt x="836657" y="1082471"/>
                  </a:lnTo>
                  <a:lnTo>
                    <a:pt x="796352" y="1101406"/>
                  </a:lnTo>
                  <a:lnTo>
                    <a:pt x="754411" y="1117230"/>
                  </a:lnTo>
                  <a:lnTo>
                    <a:pt x="710980" y="1129794"/>
                  </a:lnTo>
                  <a:lnTo>
                    <a:pt x="666207" y="1138951"/>
                  </a:lnTo>
                  <a:lnTo>
                    <a:pt x="620240" y="1144553"/>
                  </a:lnTo>
                  <a:lnTo>
                    <a:pt x="573227" y="1146454"/>
                  </a:lnTo>
                  <a:lnTo>
                    <a:pt x="526213" y="1144553"/>
                  </a:lnTo>
                  <a:lnTo>
                    <a:pt x="480246" y="1138951"/>
                  </a:lnTo>
                  <a:lnTo>
                    <a:pt x="435473" y="1129794"/>
                  </a:lnTo>
                  <a:lnTo>
                    <a:pt x="392042" y="1117230"/>
                  </a:lnTo>
                  <a:lnTo>
                    <a:pt x="350101" y="1101406"/>
                  </a:lnTo>
                  <a:lnTo>
                    <a:pt x="309796" y="1082471"/>
                  </a:lnTo>
                  <a:lnTo>
                    <a:pt x="271275" y="1060571"/>
                  </a:lnTo>
                  <a:lnTo>
                    <a:pt x="234686" y="1035854"/>
                  </a:lnTo>
                  <a:lnTo>
                    <a:pt x="200177" y="1008468"/>
                  </a:lnTo>
                  <a:lnTo>
                    <a:pt x="167894" y="978559"/>
                  </a:lnTo>
                  <a:lnTo>
                    <a:pt x="137985" y="946276"/>
                  </a:lnTo>
                  <a:lnTo>
                    <a:pt x="110599" y="911767"/>
                  </a:lnTo>
                  <a:lnTo>
                    <a:pt x="85882" y="875178"/>
                  </a:lnTo>
                  <a:lnTo>
                    <a:pt x="63982" y="836657"/>
                  </a:lnTo>
                  <a:lnTo>
                    <a:pt x="45047" y="796352"/>
                  </a:lnTo>
                  <a:lnTo>
                    <a:pt x="29223" y="754411"/>
                  </a:lnTo>
                  <a:lnTo>
                    <a:pt x="16659" y="710980"/>
                  </a:lnTo>
                  <a:lnTo>
                    <a:pt x="7502" y="666207"/>
                  </a:lnTo>
                  <a:lnTo>
                    <a:pt x="1900" y="620240"/>
                  </a:lnTo>
                  <a:lnTo>
                    <a:pt x="0" y="573227"/>
                  </a:lnTo>
                  <a:close/>
                </a:path>
              </a:pathLst>
            </a:custGeom>
            <a:ln w="28575">
              <a:solidFill>
                <a:srgbClr val="F48A9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204" y="2787774"/>
              <a:ext cx="941498" cy="941497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3660288" y="2668946"/>
            <a:ext cx="1175385" cy="1175385"/>
            <a:chOff x="3660288" y="2668946"/>
            <a:chExt cx="1175385" cy="1175385"/>
          </a:xfrm>
        </p:grpSpPr>
        <p:sp>
          <p:nvSpPr>
            <p:cNvPr id="25" name="object 25" descr=""/>
            <p:cNvSpPr/>
            <p:nvPr/>
          </p:nvSpPr>
          <p:spPr>
            <a:xfrm>
              <a:off x="3674576" y="2683234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10" h="1146810">
                  <a:moveTo>
                    <a:pt x="573227" y="0"/>
                  </a:moveTo>
                  <a:lnTo>
                    <a:pt x="526213" y="1900"/>
                  </a:lnTo>
                  <a:lnTo>
                    <a:pt x="480246" y="7502"/>
                  </a:lnTo>
                  <a:lnTo>
                    <a:pt x="435474" y="16659"/>
                  </a:lnTo>
                  <a:lnTo>
                    <a:pt x="392043" y="29223"/>
                  </a:lnTo>
                  <a:lnTo>
                    <a:pt x="350101" y="45046"/>
                  </a:lnTo>
                  <a:lnTo>
                    <a:pt x="309796" y="63982"/>
                  </a:lnTo>
                  <a:lnTo>
                    <a:pt x="271275" y="85882"/>
                  </a:lnTo>
                  <a:lnTo>
                    <a:pt x="234686" y="110599"/>
                  </a:lnTo>
                  <a:lnTo>
                    <a:pt x="200177" y="137985"/>
                  </a:lnTo>
                  <a:lnTo>
                    <a:pt x="167894" y="167893"/>
                  </a:lnTo>
                  <a:lnTo>
                    <a:pt x="137986" y="200176"/>
                  </a:lnTo>
                  <a:lnTo>
                    <a:pt x="110599" y="234685"/>
                  </a:lnTo>
                  <a:lnTo>
                    <a:pt x="85882" y="271274"/>
                  </a:lnTo>
                  <a:lnTo>
                    <a:pt x="63982" y="309795"/>
                  </a:lnTo>
                  <a:lnTo>
                    <a:pt x="45047" y="350100"/>
                  </a:lnTo>
                  <a:lnTo>
                    <a:pt x="29223" y="392042"/>
                  </a:lnTo>
                  <a:lnTo>
                    <a:pt x="16659" y="435472"/>
                  </a:lnTo>
                  <a:lnTo>
                    <a:pt x="7502" y="480245"/>
                  </a:lnTo>
                  <a:lnTo>
                    <a:pt x="1900" y="526212"/>
                  </a:lnTo>
                  <a:lnTo>
                    <a:pt x="0" y="573225"/>
                  </a:lnTo>
                  <a:lnTo>
                    <a:pt x="1900" y="620239"/>
                  </a:lnTo>
                  <a:lnTo>
                    <a:pt x="7502" y="666206"/>
                  </a:lnTo>
                  <a:lnTo>
                    <a:pt x="16659" y="710979"/>
                  </a:lnTo>
                  <a:lnTo>
                    <a:pt x="29223" y="754410"/>
                  </a:lnTo>
                  <a:lnTo>
                    <a:pt x="45047" y="796352"/>
                  </a:lnTo>
                  <a:lnTo>
                    <a:pt x="63982" y="836657"/>
                  </a:lnTo>
                  <a:lnTo>
                    <a:pt x="85882" y="875177"/>
                  </a:lnTo>
                  <a:lnTo>
                    <a:pt x="110599" y="911766"/>
                  </a:lnTo>
                  <a:lnTo>
                    <a:pt x="137986" y="946276"/>
                  </a:lnTo>
                  <a:lnTo>
                    <a:pt x="167894" y="978559"/>
                  </a:lnTo>
                  <a:lnTo>
                    <a:pt x="200177" y="1008467"/>
                  </a:lnTo>
                  <a:lnTo>
                    <a:pt x="234686" y="1035853"/>
                  </a:lnTo>
                  <a:lnTo>
                    <a:pt x="271275" y="1060570"/>
                  </a:lnTo>
                  <a:lnTo>
                    <a:pt x="309796" y="1082470"/>
                  </a:lnTo>
                  <a:lnTo>
                    <a:pt x="350101" y="1101406"/>
                  </a:lnTo>
                  <a:lnTo>
                    <a:pt x="392043" y="1117229"/>
                  </a:lnTo>
                  <a:lnTo>
                    <a:pt x="435474" y="1129793"/>
                  </a:lnTo>
                  <a:lnTo>
                    <a:pt x="480246" y="1138950"/>
                  </a:lnTo>
                  <a:lnTo>
                    <a:pt x="526213" y="1144552"/>
                  </a:lnTo>
                  <a:lnTo>
                    <a:pt x="573227" y="1146453"/>
                  </a:lnTo>
                  <a:lnTo>
                    <a:pt x="620240" y="1144552"/>
                  </a:lnTo>
                  <a:lnTo>
                    <a:pt x="666207" y="1138950"/>
                  </a:lnTo>
                  <a:lnTo>
                    <a:pt x="710980" y="1129793"/>
                  </a:lnTo>
                  <a:lnTo>
                    <a:pt x="754411" y="1117229"/>
                  </a:lnTo>
                  <a:lnTo>
                    <a:pt x="796352" y="1101406"/>
                  </a:lnTo>
                  <a:lnTo>
                    <a:pt x="836657" y="1082470"/>
                  </a:lnTo>
                  <a:lnTo>
                    <a:pt x="875178" y="1060570"/>
                  </a:lnTo>
                  <a:lnTo>
                    <a:pt x="911767" y="1035853"/>
                  </a:lnTo>
                  <a:lnTo>
                    <a:pt x="946277" y="1008467"/>
                  </a:lnTo>
                  <a:lnTo>
                    <a:pt x="978559" y="978559"/>
                  </a:lnTo>
                  <a:lnTo>
                    <a:pt x="1008468" y="946276"/>
                  </a:lnTo>
                  <a:lnTo>
                    <a:pt x="1035854" y="911766"/>
                  </a:lnTo>
                  <a:lnTo>
                    <a:pt x="1060571" y="875177"/>
                  </a:lnTo>
                  <a:lnTo>
                    <a:pt x="1082471" y="836657"/>
                  </a:lnTo>
                  <a:lnTo>
                    <a:pt x="1101407" y="796352"/>
                  </a:lnTo>
                  <a:lnTo>
                    <a:pt x="1117230" y="754410"/>
                  </a:lnTo>
                  <a:lnTo>
                    <a:pt x="1129794" y="710979"/>
                  </a:lnTo>
                  <a:lnTo>
                    <a:pt x="1138951" y="666206"/>
                  </a:lnTo>
                  <a:lnTo>
                    <a:pt x="1144554" y="620239"/>
                  </a:lnTo>
                  <a:lnTo>
                    <a:pt x="1146454" y="573225"/>
                  </a:lnTo>
                  <a:lnTo>
                    <a:pt x="1144554" y="526212"/>
                  </a:lnTo>
                  <a:lnTo>
                    <a:pt x="1138951" y="480245"/>
                  </a:lnTo>
                  <a:lnTo>
                    <a:pt x="1129794" y="435472"/>
                  </a:lnTo>
                  <a:lnTo>
                    <a:pt x="1117230" y="392042"/>
                  </a:lnTo>
                  <a:lnTo>
                    <a:pt x="1101407" y="350100"/>
                  </a:lnTo>
                  <a:lnTo>
                    <a:pt x="1082471" y="309795"/>
                  </a:lnTo>
                  <a:lnTo>
                    <a:pt x="1060571" y="271274"/>
                  </a:lnTo>
                  <a:lnTo>
                    <a:pt x="1035854" y="234685"/>
                  </a:lnTo>
                  <a:lnTo>
                    <a:pt x="1008468" y="200176"/>
                  </a:lnTo>
                  <a:lnTo>
                    <a:pt x="978559" y="167893"/>
                  </a:lnTo>
                  <a:lnTo>
                    <a:pt x="946277" y="137985"/>
                  </a:lnTo>
                  <a:lnTo>
                    <a:pt x="911767" y="110599"/>
                  </a:lnTo>
                  <a:lnTo>
                    <a:pt x="875178" y="85882"/>
                  </a:lnTo>
                  <a:lnTo>
                    <a:pt x="836657" y="63982"/>
                  </a:lnTo>
                  <a:lnTo>
                    <a:pt x="796352" y="45046"/>
                  </a:lnTo>
                  <a:lnTo>
                    <a:pt x="754411" y="29223"/>
                  </a:lnTo>
                  <a:lnTo>
                    <a:pt x="710980" y="16659"/>
                  </a:lnTo>
                  <a:lnTo>
                    <a:pt x="666207" y="7502"/>
                  </a:lnTo>
                  <a:lnTo>
                    <a:pt x="620240" y="1900"/>
                  </a:lnTo>
                  <a:lnTo>
                    <a:pt x="573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674576" y="2683234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10" h="1146810">
                  <a:moveTo>
                    <a:pt x="0" y="573227"/>
                  </a:moveTo>
                  <a:lnTo>
                    <a:pt x="1900" y="526213"/>
                  </a:lnTo>
                  <a:lnTo>
                    <a:pt x="7502" y="480246"/>
                  </a:lnTo>
                  <a:lnTo>
                    <a:pt x="16659" y="435473"/>
                  </a:lnTo>
                  <a:lnTo>
                    <a:pt x="29223" y="392042"/>
                  </a:lnTo>
                  <a:lnTo>
                    <a:pt x="45047" y="350101"/>
                  </a:lnTo>
                  <a:lnTo>
                    <a:pt x="63982" y="309796"/>
                  </a:lnTo>
                  <a:lnTo>
                    <a:pt x="85882" y="271275"/>
                  </a:lnTo>
                  <a:lnTo>
                    <a:pt x="110599" y="234686"/>
                  </a:lnTo>
                  <a:lnTo>
                    <a:pt x="137985" y="200177"/>
                  </a:lnTo>
                  <a:lnTo>
                    <a:pt x="167894" y="167894"/>
                  </a:lnTo>
                  <a:lnTo>
                    <a:pt x="200177" y="137985"/>
                  </a:lnTo>
                  <a:lnTo>
                    <a:pt x="234686" y="110599"/>
                  </a:lnTo>
                  <a:lnTo>
                    <a:pt x="271275" y="85882"/>
                  </a:lnTo>
                  <a:lnTo>
                    <a:pt x="309796" y="63982"/>
                  </a:lnTo>
                  <a:lnTo>
                    <a:pt x="350101" y="45047"/>
                  </a:lnTo>
                  <a:lnTo>
                    <a:pt x="392042" y="29223"/>
                  </a:lnTo>
                  <a:lnTo>
                    <a:pt x="435473" y="16659"/>
                  </a:lnTo>
                  <a:lnTo>
                    <a:pt x="480246" y="7502"/>
                  </a:lnTo>
                  <a:lnTo>
                    <a:pt x="526213" y="1900"/>
                  </a:lnTo>
                  <a:lnTo>
                    <a:pt x="573227" y="0"/>
                  </a:lnTo>
                  <a:lnTo>
                    <a:pt x="620240" y="1900"/>
                  </a:lnTo>
                  <a:lnTo>
                    <a:pt x="666207" y="7502"/>
                  </a:lnTo>
                  <a:lnTo>
                    <a:pt x="710980" y="16659"/>
                  </a:lnTo>
                  <a:lnTo>
                    <a:pt x="754411" y="29223"/>
                  </a:lnTo>
                  <a:lnTo>
                    <a:pt x="796352" y="45047"/>
                  </a:lnTo>
                  <a:lnTo>
                    <a:pt x="836657" y="63982"/>
                  </a:lnTo>
                  <a:lnTo>
                    <a:pt x="875178" y="85882"/>
                  </a:lnTo>
                  <a:lnTo>
                    <a:pt x="911767" y="110599"/>
                  </a:lnTo>
                  <a:lnTo>
                    <a:pt x="946276" y="137985"/>
                  </a:lnTo>
                  <a:lnTo>
                    <a:pt x="978559" y="167894"/>
                  </a:lnTo>
                  <a:lnTo>
                    <a:pt x="1008468" y="200177"/>
                  </a:lnTo>
                  <a:lnTo>
                    <a:pt x="1035854" y="234686"/>
                  </a:lnTo>
                  <a:lnTo>
                    <a:pt x="1060571" y="271275"/>
                  </a:lnTo>
                  <a:lnTo>
                    <a:pt x="1082471" y="309796"/>
                  </a:lnTo>
                  <a:lnTo>
                    <a:pt x="1101406" y="350101"/>
                  </a:lnTo>
                  <a:lnTo>
                    <a:pt x="1117230" y="392042"/>
                  </a:lnTo>
                  <a:lnTo>
                    <a:pt x="1129794" y="435473"/>
                  </a:lnTo>
                  <a:lnTo>
                    <a:pt x="1138951" y="480246"/>
                  </a:lnTo>
                  <a:lnTo>
                    <a:pt x="1144553" y="526213"/>
                  </a:lnTo>
                  <a:lnTo>
                    <a:pt x="1146454" y="573227"/>
                  </a:lnTo>
                  <a:lnTo>
                    <a:pt x="1144553" y="620240"/>
                  </a:lnTo>
                  <a:lnTo>
                    <a:pt x="1138951" y="666207"/>
                  </a:lnTo>
                  <a:lnTo>
                    <a:pt x="1129794" y="710980"/>
                  </a:lnTo>
                  <a:lnTo>
                    <a:pt x="1117230" y="754411"/>
                  </a:lnTo>
                  <a:lnTo>
                    <a:pt x="1101406" y="796352"/>
                  </a:lnTo>
                  <a:lnTo>
                    <a:pt x="1082471" y="836657"/>
                  </a:lnTo>
                  <a:lnTo>
                    <a:pt x="1060571" y="875178"/>
                  </a:lnTo>
                  <a:lnTo>
                    <a:pt x="1035854" y="911767"/>
                  </a:lnTo>
                  <a:lnTo>
                    <a:pt x="1008468" y="946276"/>
                  </a:lnTo>
                  <a:lnTo>
                    <a:pt x="978559" y="978559"/>
                  </a:lnTo>
                  <a:lnTo>
                    <a:pt x="946276" y="1008468"/>
                  </a:lnTo>
                  <a:lnTo>
                    <a:pt x="911767" y="1035854"/>
                  </a:lnTo>
                  <a:lnTo>
                    <a:pt x="875178" y="1060571"/>
                  </a:lnTo>
                  <a:lnTo>
                    <a:pt x="836657" y="1082471"/>
                  </a:lnTo>
                  <a:lnTo>
                    <a:pt x="796352" y="1101406"/>
                  </a:lnTo>
                  <a:lnTo>
                    <a:pt x="754411" y="1117230"/>
                  </a:lnTo>
                  <a:lnTo>
                    <a:pt x="710980" y="1129794"/>
                  </a:lnTo>
                  <a:lnTo>
                    <a:pt x="666207" y="1138951"/>
                  </a:lnTo>
                  <a:lnTo>
                    <a:pt x="620240" y="1144553"/>
                  </a:lnTo>
                  <a:lnTo>
                    <a:pt x="573227" y="1146454"/>
                  </a:lnTo>
                  <a:lnTo>
                    <a:pt x="526213" y="1144553"/>
                  </a:lnTo>
                  <a:lnTo>
                    <a:pt x="480246" y="1138951"/>
                  </a:lnTo>
                  <a:lnTo>
                    <a:pt x="435473" y="1129794"/>
                  </a:lnTo>
                  <a:lnTo>
                    <a:pt x="392042" y="1117230"/>
                  </a:lnTo>
                  <a:lnTo>
                    <a:pt x="350101" y="1101406"/>
                  </a:lnTo>
                  <a:lnTo>
                    <a:pt x="309796" y="1082471"/>
                  </a:lnTo>
                  <a:lnTo>
                    <a:pt x="271275" y="1060571"/>
                  </a:lnTo>
                  <a:lnTo>
                    <a:pt x="234686" y="1035854"/>
                  </a:lnTo>
                  <a:lnTo>
                    <a:pt x="200177" y="1008468"/>
                  </a:lnTo>
                  <a:lnTo>
                    <a:pt x="167894" y="978559"/>
                  </a:lnTo>
                  <a:lnTo>
                    <a:pt x="137985" y="946276"/>
                  </a:lnTo>
                  <a:lnTo>
                    <a:pt x="110599" y="911767"/>
                  </a:lnTo>
                  <a:lnTo>
                    <a:pt x="85882" y="875178"/>
                  </a:lnTo>
                  <a:lnTo>
                    <a:pt x="63982" y="836657"/>
                  </a:lnTo>
                  <a:lnTo>
                    <a:pt x="45047" y="796352"/>
                  </a:lnTo>
                  <a:lnTo>
                    <a:pt x="29223" y="754411"/>
                  </a:lnTo>
                  <a:lnTo>
                    <a:pt x="16659" y="710980"/>
                  </a:lnTo>
                  <a:lnTo>
                    <a:pt x="7502" y="666207"/>
                  </a:lnTo>
                  <a:lnTo>
                    <a:pt x="1900" y="620240"/>
                  </a:lnTo>
                  <a:lnTo>
                    <a:pt x="0" y="573227"/>
                  </a:lnTo>
                  <a:close/>
                </a:path>
              </a:pathLst>
            </a:custGeom>
            <a:ln w="28575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3927" y="2852456"/>
              <a:ext cx="803701" cy="803701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6525090" y="2635314"/>
            <a:ext cx="1175385" cy="1175385"/>
            <a:chOff x="6525090" y="2635314"/>
            <a:chExt cx="1175385" cy="1175385"/>
          </a:xfrm>
        </p:grpSpPr>
        <p:sp>
          <p:nvSpPr>
            <p:cNvPr id="29" name="object 29" descr=""/>
            <p:cNvSpPr/>
            <p:nvPr/>
          </p:nvSpPr>
          <p:spPr>
            <a:xfrm>
              <a:off x="6539377" y="2649602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09" h="1146810">
                  <a:moveTo>
                    <a:pt x="573225" y="0"/>
                  </a:moveTo>
                  <a:lnTo>
                    <a:pt x="526212" y="1900"/>
                  </a:lnTo>
                  <a:lnTo>
                    <a:pt x="480245" y="7502"/>
                  </a:lnTo>
                  <a:lnTo>
                    <a:pt x="435472" y="16659"/>
                  </a:lnTo>
                  <a:lnTo>
                    <a:pt x="392042" y="29223"/>
                  </a:lnTo>
                  <a:lnTo>
                    <a:pt x="350100" y="45047"/>
                  </a:lnTo>
                  <a:lnTo>
                    <a:pt x="309795" y="63982"/>
                  </a:lnTo>
                  <a:lnTo>
                    <a:pt x="271274" y="85882"/>
                  </a:lnTo>
                  <a:lnTo>
                    <a:pt x="234685" y="110599"/>
                  </a:lnTo>
                  <a:lnTo>
                    <a:pt x="200176" y="137986"/>
                  </a:lnTo>
                  <a:lnTo>
                    <a:pt x="167893" y="167894"/>
                  </a:lnTo>
                  <a:lnTo>
                    <a:pt x="137985" y="200177"/>
                  </a:lnTo>
                  <a:lnTo>
                    <a:pt x="110599" y="234686"/>
                  </a:lnTo>
                  <a:lnTo>
                    <a:pt x="85882" y="271275"/>
                  </a:lnTo>
                  <a:lnTo>
                    <a:pt x="63982" y="309796"/>
                  </a:lnTo>
                  <a:lnTo>
                    <a:pt x="45046" y="350101"/>
                  </a:lnTo>
                  <a:lnTo>
                    <a:pt x="29223" y="392043"/>
                  </a:lnTo>
                  <a:lnTo>
                    <a:pt x="16659" y="435474"/>
                  </a:lnTo>
                  <a:lnTo>
                    <a:pt x="7502" y="480246"/>
                  </a:lnTo>
                  <a:lnTo>
                    <a:pt x="1900" y="526213"/>
                  </a:lnTo>
                  <a:lnTo>
                    <a:pt x="0" y="573227"/>
                  </a:lnTo>
                  <a:lnTo>
                    <a:pt x="1900" y="620240"/>
                  </a:lnTo>
                  <a:lnTo>
                    <a:pt x="7502" y="666207"/>
                  </a:lnTo>
                  <a:lnTo>
                    <a:pt x="16659" y="710980"/>
                  </a:lnTo>
                  <a:lnTo>
                    <a:pt x="29223" y="754411"/>
                  </a:lnTo>
                  <a:lnTo>
                    <a:pt x="45046" y="796352"/>
                  </a:lnTo>
                  <a:lnTo>
                    <a:pt x="63982" y="836657"/>
                  </a:lnTo>
                  <a:lnTo>
                    <a:pt x="85882" y="875178"/>
                  </a:lnTo>
                  <a:lnTo>
                    <a:pt x="110599" y="911767"/>
                  </a:lnTo>
                  <a:lnTo>
                    <a:pt x="137985" y="946277"/>
                  </a:lnTo>
                  <a:lnTo>
                    <a:pt x="167893" y="978559"/>
                  </a:lnTo>
                  <a:lnTo>
                    <a:pt x="200176" y="1008468"/>
                  </a:lnTo>
                  <a:lnTo>
                    <a:pt x="234685" y="1035854"/>
                  </a:lnTo>
                  <a:lnTo>
                    <a:pt x="271274" y="1060571"/>
                  </a:lnTo>
                  <a:lnTo>
                    <a:pt x="309795" y="1082471"/>
                  </a:lnTo>
                  <a:lnTo>
                    <a:pt x="350100" y="1101407"/>
                  </a:lnTo>
                  <a:lnTo>
                    <a:pt x="392042" y="1117230"/>
                  </a:lnTo>
                  <a:lnTo>
                    <a:pt x="435472" y="1129794"/>
                  </a:lnTo>
                  <a:lnTo>
                    <a:pt x="480245" y="1138951"/>
                  </a:lnTo>
                  <a:lnTo>
                    <a:pt x="526212" y="1144554"/>
                  </a:lnTo>
                  <a:lnTo>
                    <a:pt x="573225" y="1146454"/>
                  </a:lnTo>
                  <a:lnTo>
                    <a:pt x="620239" y="1144554"/>
                  </a:lnTo>
                  <a:lnTo>
                    <a:pt x="666206" y="1138951"/>
                  </a:lnTo>
                  <a:lnTo>
                    <a:pt x="710978" y="1129794"/>
                  </a:lnTo>
                  <a:lnTo>
                    <a:pt x="754409" y="1117230"/>
                  </a:lnTo>
                  <a:lnTo>
                    <a:pt x="796351" y="1101407"/>
                  </a:lnTo>
                  <a:lnTo>
                    <a:pt x="836656" y="1082471"/>
                  </a:lnTo>
                  <a:lnTo>
                    <a:pt x="875177" y="1060571"/>
                  </a:lnTo>
                  <a:lnTo>
                    <a:pt x="911766" y="1035854"/>
                  </a:lnTo>
                  <a:lnTo>
                    <a:pt x="946275" y="1008468"/>
                  </a:lnTo>
                  <a:lnTo>
                    <a:pt x="978558" y="978559"/>
                  </a:lnTo>
                  <a:lnTo>
                    <a:pt x="1008467" y="946277"/>
                  </a:lnTo>
                  <a:lnTo>
                    <a:pt x="1035853" y="911767"/>
                  </a:lnTo>
                  <a:lnTo>
                    <a:pt x="1060570" y="875178"/>
                  </a:lnTo>
                  <a:lnTo>
                    <a:pt x="1082470" y="836657"/>
                  </a:lnTo>
                  <a:lnTo>
                    <a:pt x="1101406" y="796352"/>
                  </a:lnTo>
                  <a:lnTo>
                    <a:pt x="1117229" y="754411"/>
                  </a:lnTo>
                  <a:lnTo>
                    <a:pt x="1129793" y="710980"/>
                  </a:lnTo>
                  <a:lnTo>
                    <a:pt x="1138950" y="666207"/>
                  </a:lnTo>
                  <a:lnTo>
                    <a:pt x="1144552" y="620240"/>
                  </a:lnTo>
                  <a:lnTo>
                    <a:pt x="1146453" y="573227"/>
                  </a:lnTo>
                  <a:lnTo>
                    <a:pt x="1144552" y="526213"/>
                  </a:lnTo>
                  <a:lnTo>
                    <a:pt x="1138950" y="480246"/>
                  </a:lnTo>
                  <a:lnTo>
                    <a:pt x="1129793" y="435474"/>
                  </a:lnTo>
                  <a:lnTo>
                    <a:pt x="1117229" y="392043"/>
                  </a:lnTo>
                  <a:lnTo>
                    <a:pt x="1101406" y="350101"/>
                  </a:lnTo>
                  <a:lnTo>
                    <a:pt x="1082470" y="309796"/>
                  </a:lnTo>
                  <a:lnTo>
                    <a:pt x="1060570" y="271275"/>
                  </a:lnTo>
                  <a:lnTo>
                    <a:pt x="1035853" y="234686"/>
                  </a:lnTo>
                  <a:lnTo>
                    <a:pt x="1008467" y="200177"/>
                  </a:lnTo>
                  <a:lnTo>
                    <a:pt x="978558" y="167894"/>
                  </a:lnTo>
                  <a:lnTo>
                    <a:pt x="946275" y="137986"/>
                  </a:lnTo>
                  <a:lnTo>
                    <a:pt x="911766" y="110599"/>
                  </a:lnTo>
                  <a:lnTo>
                    <a:pt x="875177" y="85882"/>
                  </a:lnTo>
                  <a:lnTo>
                    <a:pt x="836656" y="63982"/>
                  </a:lnTo>
                  <a:lnTo>
                    <a:pt x="796351" y="45047"/>
                  </a:lnTo>
                  <a:lnTo>
                    <a:pt x="754409" y="29223"/>
                  </a:lnTo>
                  <a:lnTo>
                    <a:pt x="710978" y="16659"/>
                  </a:lnTo>
                  <a:lnTo>
                    <a:pt x="666206" y="7502"/>
                  </a:lnTo>
                  <a:lnTo>
                    <a:pt x="620239" y="1900"/>
                  </a:lnTo>
                  <a:lnTo>
                    <a:pt x="573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539377" y="2649602"/>
              <a:ext cx="1146810" cy="1146810"/>
            </a:xfrm>
            <a:custGeom>
              <a:avLst/>
              <a:gdLst/>
              <a:ahLst/>
              <a:cxnLst/>
              <a:rect l="l" t="t" r="r" b="b"/>
              <a:pathLst>
                <a:path w="1146809" h="1146810">
                  <a:moveTo>
                    <a:pt x="0" y="573227"/>
                  </a:moveTo>
                  <a:lnTo>
                    <a:pt x="1900" y="526213"/>
                  </a:lnTo>
                  <a:lnTo>
                    <a:pt x="7502" y="480246"/>
                  </a:lnTo>
                  <a:lnTo>
                    <a:pt x="16659" y="435473"/>
                  </a:lnTo>
                  <a:lnTo>
                    <a:pt x="29223" y="392042"/>
                  </a:lnTo>
                  <a:lnTo>
                    <a:pt x="45047" y="350101"/>
                  </a:lnTo>
                  <a:lnTo>
                    <a:pt x="63982" y="309796"/>
                  </a:lnTo>
                  <a:lnTo>
                    <a:pt x="85882" y="271275"/>
                  </a:lnTo>
                  <a:lnTo>
                    <a:pt x="110599" y="234686"/>
                  </a:lnTo>
                  <a:lnTo>
                    <a:pt x="137985" y="200177"/>
                  </a:lnTo>
                  <a:lnTo>
                    <a:pt x="167894" y="167894"/>
                  </a:lnTo>
                  <a:lnTo>
                    <a:pt x="200177" y="137985"/>
                  </a:lnTo>
                  <a:lnTo>
                    <a:pt x="234686" y="110599"/>
                  </a:lnTo>
                  <a:lnTo>
                    <a:pt x="271275" y="85882"/>
                  </a:lnTo>
                  <a:lnTo>
                    <a:pt x="309796" y="63982"/>
                  </a:lnTo>
                  <a:lnTo>
                    <a:pt x="350101" y="45047"/>
                  </a:lnTo>
                  <a:lnTo>
                    <a:pt x="392042" y="29223"/>
                  </a:lnTo>
                  <a:lnTo>
                    <a:pt x="435473" y="16659"/>
                  </a:lnTo>
                  <a:lnTo>
                    <a:pt x="480246" y="7502"/>
                  </a:lnTo>
                  <a:lnTo>
                    <a:pt x="526213" y="1900"/>
                  </a:lnTo>
                  <a:lnTo>
                    <a:pt x="573227" y="0"/>
                  </a:lnTo>
                  <a:lnTo>
                    <a:pt x="620240" y="1900"/>
                  </a:lnTo>
                  <a:lnTo>
                    <a:pt x="666207" y="7502"/>
                  </a:lnTo>
                  <a:lnTo>
                    <a:pt x="710980" y="16659"/>
                  </a:lnTo>
                  <a:lnTo>
                    <a:pt x="754411" y="29223"/>
                  </a:lnTo>
                  <a:lnTo>
                    <a:pt x="796352" y="45047"/>
                  </a:lnTo>
                  <a:lnTo>
                    <a:pt x="836657" y="63982"/>
                  </a:lnTo>
                  <a:lnTo>
                    <a:pt x="875178" y="85882"/>
                  </a:lnTo>
                  <a:lnTo>
                    <a:pt x="911767" y="110599"/>
                  </a:lnTo>
                  <a:lnTo>
                    <a:pt x="946276" y="137985"/>
                  </a:lnTo>
                  <a:lnTo>
                    <a:pt x="978559" y="167894"/>
                  </a:lnTo>
                  <a:lnTo>
                    <a:pt x="1008468" y="200177"/>
                  </a:lnTo>
                  <a:lnTo>
                    <a:pt x="1035854" y="234686"/>
                  </a:lnTo>
                  <a:lnTo>
                    <a:pt x="1060571" y="271275"/>
                  </a:lnTo>
                  <a:lnTo>
                    <a:pt x="1082471" y="309796"/>
                  </a:lnTo>
                  <a:lnTo>
                    <a:pt x="1101406" y="350101"/>
                  </a:lnTo>
                  <a:lnTo>
                    <a:pt x="1117230" y="392042"/>
                  </a:lnTo>
                  <a:lnTo>
                    <a:pt x="1129794" y="435473"/>
                  </a:lnTo>
                  <a:lnTo>
                    <a:pt x="1138951" y="480246"/>
                  </a:lnTo>
                  <a:lnTo>
                    <a:pt x="1144553" y="526213"/>
                  </a:lnTo>
                  <a:lnTo>
                    <a:pt x="1146454" y="573227"/>
                  </a:lnTo>
                  <a:lnTo>
                    <a:pt x="1144553" y="620240"/>
                  </a:lnTo>
                  <a:lnTo>
                    <a:pt x="1138951" y="666207"/>
                  </a:lnTo>
                  <a:lnTo>
                    <a:pt x="1129794" y="710980"/>
                  </a:lnTo>
                  <a:lnTo>
                    <a:pt x="1117230" y="754411"/>
                  </a:lnTo>
                  <a:lnTo>
                    <a:pt x="1101406" y="796352"/>
                  </a:lnTo>
                  <a:lnTo>
                    <a:pt x="1082471" y="836657"/>
                  </a:lnTo>
                  <a:lnTo>
                    <a:pt x="1060571" y="875178"/>
                  </a:lnTo>
                  <a:lnTo>
                    <a:pt x="1035854" y="911767"/>
                  </a:lnTo>
                  <a:lnTo>
                    <a:pt x="1008468" y="946276"/>
                  </a:lnTo>
                  <a:lnTo>
                    <a:pt x="978559" y="978559"/>
                  </a:lnTo>
                  <a:lnTo>
                    <a:pt x="946276" y="1008468"/>
                  </a:lnTo>
                  <a:lnTo>
                    <a:pt x="911767" y="1035854"/>
                  </a:lnTo>
                  <a:lnTo>
                    <a:pt x="875178" y="1060571"/>
                  </a:lnTo>
                  <a:lnTo>
                    <a:pt x="836657" y="1082471"/>
                  </a:lnTo>
                  <a:lnTo>
                    <a:pt x="796352" y="1101406"/>
                  </a:lnTo>
                  <a:lnTo>
                    <a:pt x="754411" y="1117230"/>
                  </a:lnTo>
                  <a:lnTo>
                    <a:pt x="710980" y="1129794"/>
                  </a:lnTo>
                  <a:lnTo>
                    <a:pt x="666207" y="1138951"/>
                  </a:lnTo>
                  <a:lnTo>
                    <a:pt x="620240" y="1144553"/>
                  </a:lnTo>
                  <a:lnTo>
                    <a:pt x="573227" y="1146454"/>
                  </a:lnTo>
                  <a:lnTo>
                    <a:pt x="526213" y="1144553"/>
                  </a:lnTo>
                  <a:lnTo>
                    <a:pt x="480246" y="1138951"/>
                  </a:lnTo>
                  <a:lnTo>
                    <a:pt x="435473" y="1129794"/>
                  </a:lnTo>
                  <a:lnTo>
                    <a:pt x="392042" y="1117230"/>
                  </a:lnTo>
                  <a:lnTo>
                    <a:pt x="350101" y="1101406"/>
                  </a:lnTo>
                  <a:lnTo>
                    <a:pt x="309796" y="1082471"/>
                  </a:lnTo>
                  <a:lnTo>
                    <a:pt x="271275" y="1060571"/>
                  </a:lnTo>
                  <a:lnTo>
                    <a:pt x="234686" y="1035854"/>
                  </a:lnTo>
                  <a:lnTo>
                    <a:pt x="200177" y="1008468"/>
                  </a:lnTo>
                  <a:lnTo>
                    <a:pt x="167894" y="978559"/>
                  </a:lnTo>
                  <a:lnTo>
                    <a:pt x="137985" y="946276"/>
                  </a:lnTo>
                  <a:lnTo>
                    <a:pt x="110599" y="911767"/>
                  </a:lnTo>
                  <a:lnTo>
                    <a:pt x="85882" y="875178"/>
                  </a:lnTo>
                  <a:lnTo>
                    <a:pt x="63982" y="836657"/>
                  </a:lnTo>
                  <a:lnTo>
                    <a:pt x="45047" y="796352"/>
                  </a:lnTo>
                  <a:lnTo>
                    <a:pt x="29223" y="754411"/>
                  </a:lnTo>
                  <a:lnTo>
                    <a:pt x="16659" y="710980"/>
                  </a:lnTo>
                  <a:lnTo>
                    <a:pt x="7502" y="666207"/>
                  </a:lnTo>
                  <a:lnTo>
                    <a:pt x="1900" y="620240"/>
                  </a:lnTo>
                  <a:lnTo>
                    <a:pt x="0" y="573227"/>
                  </a:lnTo>
                  <a:close/>
                </a:path>
              </a:pathLst>
            </a:custGeom>
            <a:ln w="28575">
              <a:solidFill>
                <a:srgbClr val="57081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1065" y="2786231"/>
              <a:ext cx="823077" cy="8230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7" y="259587"/>
            <a:ext cx="149479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Flowchart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581655" y="414527"/>
            <a:ext cx="4401820" cy="3923665"/>
            <a:chOff x="2581655" y="414527"/>
            <a:chExt cx="4401820" cy="3923665"/>
          </a:xfrm>
        </p:grpSpPr>
        <p:sp>
          <p:nvSpPr>
            <p:cNvPr id="4" name="object 4" descr=""/>
            <p:cNvSpPr/>
            <p:nvPr/>
          </p:nvSpPr>
          <p:spPr>
            <a:xfrm>
              <a:off x="5940510" y="3375351"/>
              <a:ext cx="128270" cy="463550"/>
            </a:xfrm>
            <a:custGeom>
              <a:avLst/>
              <a:gdLst/>
              <a:ahLst/>
              <a:cxnLst/>
              <a:rect l="l" t="t" r="r" b="b"/>
              <a:pathLst>
                <a:path w="128270" h="463550">
                  <a:moveTo>
                    <a:pt x="0" y="0"/>
                  </a:moveTo>
                  <a:lnTo>
                    <a:pt x="0" y="463038"/>
                  </a:lnTo>
                  <a:lnTo>
                    <a:pt x="127977" y="463038"/>
                  </a:lnTo>
                </a:path>
              </a:pathLst>
            </a:custGeom>
            <a:ln w="25400">
              <a:solidFill>
                <a:srgbClr val="9D0D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940510" y="3375351"/>
              <a:ext cx="635" cy="948055"/>
            </a:xfrm>
            <a:custGeom>
              <a:avLst/>
              <a:gdLst/>
              <a:ahLst/>
              <a:cxnLst/>
              <a:rect l="l" t="t" r="r" b="b"/>
              <a:pathLst>
                <a:path w="635" h="948054">
                  <a:moveTo>
                    <a:pt x="0" y="0"/>
                  </a:moveTo>
                  <a:lnTo>
                    <a:pt x="0" y="817717"/>
                  </a:lnTo>
                  <a:lnTo>
                    <a:pt x="161" y="817717"/>
                  </a:lnTo>
                  <a:lnTo>
                    <a:pt x="161" y="947964"/>
                  </a:lnTo>
                </a:path>
              </a:pathLst>
            </a:custGeom>
            <a:ln w="25400">
              <a:solidFill>
                <a:srgbClr val="9D0D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939406" y="2838752"/>
              <a:ext cx="1270" cy="87630"/>
            </a:xfrm>
            <a:custGeom>
              <a:avLst/>
              <a:gdLst/>
              <a:ahLst/>
              <a:cxnLst/>
              <a:rect l="l" t="t" r="r" b="b"/>
              <a:pathLst>
                <a:path w="1270" h="87630">
                  <a:moveTo>
                    <a:pt x="0" y="0"/>
                  </a:moveTo>
                  <a:lnTo>
                    <a:pt x="1104" y="0"/>
                  </a:lnTo>
                  <a:lnTo>
                    <a:pt x="1104" y="87203"/>
                  </a:lnTo>
                </a:path>
              </a:pathLst>
            </a:custGeom>
            <a:ln w="25400">
              <a:solidFill>
                <a:srgbClr val="9D0D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930710" y="2141147"/>
              <a:ext cx="8890" cy="93345"/>
            </a:xfrm>
            <a:custGeom>
              <a:avLst/>
              <a:gdLst/>
              <a:ahLst/>
              <a:cxnLst/>
              <a:rect l="l" t="t" r="r" b="b"/>
              <a:pathLst>
                <a:path w="8889" h="93344">
                  <a:moveTo>
                    <a:pt x="0" y="0"/>
                  </a:moveTo>
                  <a:lnTo>
                    <a:pt x="8695" y="0"/>
                  </a:lnTo>
                  <a:lnTo>
                    <a:pt x="8695" y="93008"/>
                  </a:lnTo>
                </a:path>
              </a:pathLst>
            </a:custGeom>
            <a:ln w="25400">
              <a:solidFill>
                <a:srgbClr val="9D0D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930710" y="1593315"/>
              <a:ext cx="3810" cy="94615"/>
            </a:xfrm>
            <a:custGeom>
              <a:avLst/>
              <a:gdLst/>
              <a:ahLst/>
              <a:cxnLst/>
              <a:rect l="l" t="t" r="r" b="b"/>
              <a:pathLst>
                <a:path w="3810" h="94614">
                  <a:moveTo>
                    <a:pt x="3721" y="0"/>
                  </a:moveTo>
                  <a:lnTo>
                    <a:pt x="0" y="0"/>
                  </a:lnTo>
                  <a:lnTo>
                    <a:pt x="0" y="94385"/>
                  </a:lnTo>
                </a:path>
              </a:pathLst>
            </a:custGeom>
            <a:ln w="25400">
              <a:solidFill>
                <a:srgbClr val="9D0D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781011" y="963898"/>
              <a:ext cx="1153795" cy="176530"/>
            </a:xfrm>
            <a:custGeom>
              <a:avLst/>
              <a:gdLst/>
              <a:ahLst/>
              <a:cxnLst/>
              <a:rect l="l" t="t" r="r" b="b"/>
              <a:pathLst>
                <a:path w="1153795" h="176530">
                  <a:moveTo>
                    <a:pt x="0" y="0"/>
                  </a:moveTo>
                  <a:lnTo>
                    <a:pt x="0" y="45722"/>
                  </a:lnTo>
                  <a:lnTo>
                    <a:pt x="1153420" y="45722"/>
                  </a:lnTo>
                  <a:lnTo>
                    <a:pt x="1153420" y="175970"/>
                  </a:lnTo>
                </a:path>
              </a:pathLst>
            </a:custGeom>
            <a:ln w="25400">
              <a:solidFill>
                <a:srgbClr val="8A0A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94112" y="963898"/>
              <a:ext cx="1187450" cy="175895"/>
            </a:xfrm>
            <a:custGeom>
              <a:avLst/>
              <a:gdLst/>
              <a:ahLst/>
              <a:cxnLst/>
              <a:rect l="l" t="t" r="r" b="b"/>
              <a:pathLst>
                <a:path w="1187450" h="175894">
                  <a:moveTo>
                    <a:pt x="1186900" y="0"/>
                  </a:moveTo>
                  <a:lnTo>
                    <a:pt x="1186900" y="45146"/>
                  </a:lnTo>
                  <a:lnTo>
                    <a:pt x="0" y="45146"/>
                  </a:lnTo>
                  <a:lnTo>
                    <a:pt x="0" y="175393"/>
                  </a:lnTo>
                </a:path>
              </a:pathLst>
            </a:custGeom>
            <a:ln w="25400">
              <a:solidFill>
                <a:srgbClr val="8A0A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1655" y="414527"/>
              <a:ext cx="4401312" cy="66446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591915" y="1592737"/>
              <a:ext cx="2540" cy="93345"/>
            </a:xfrm>
            <a:custGeom>
              <a:avLst/>
              <a:gdLst/>
              <a:ahLst/>
              <a:cxnLst/>
              <a:rect l="l" t="t" r="r" b="b"/>
              <a:pathLst>
                <a:path w="2539" h="93344">
                  <a:moveTo>
                    <a:pt x="2195" y="0"/>
                  </a:moveTo>
                  <a:lnTo>
                    <a:pt x="0" y="0"/>
                  </a:lnTo>
                  <a:lnTo>
                    <a:pt x="0" y="92798"/>
                  </a:lnTo>
                </a:path>
              </a:pathLst>
            </a:custGeom>
            <a:ln w="25400">
              <a:solidFill>
                <a:srgbClr val="9D0D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586421" y="2138169"/>
              <a:ext cx="5715" cy="87630"/>
            </a:xfrm>
            <a:custGeom>
              <a:avLst/>
              <a:gdLst/>
              <a:ahLst/>
              <a:cxnLst/>
              <a:rect l="l" t="t" r="r" b="b"/>
              <a:pathLst>
                <a:path w="5714" h="87630">
                  <a:moveTo>
                    <a:pt x="5495" y="0"/>
                  </a:moveTo>
                  <a:lnTo>
                    <a:pt x="0" y="0"/>
                  </a:lnTo>
                  <a:lnTo>
                    <a:pt x="0" y="87426"/>
                  </a:lnTo>
                </a:path>
              </a:pathLst>
            </a:custGeom>
            <a:ln w="25400">
              <a:solidFill>
                <a:srgbClr val="9D0D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85998" y="2828021"/>
              <a:ext cx="635" cy="94615"/>
            </a:xfrm>
            <a:custGeom>
              <a:avLst/>
              <a:gdLst/>
              <a:ahLst/>
              <a:cxnLst/>
              <a:rect l="l" t="t" r="r" b="b"/>
              <a:pathLst>
                <a:path w="635" h="94614">
                  <a:moveTo>
                    <a:pt x="421" y="0"/>
                  </a:moveTo>
                  <a:lnTo>
                    <a:pt x="0" y="0"/>
                  </a:lnTo>
                  <a:lnTo>
                    <a:pt x="0" y="94187"/>
                  </a:lnTo>
                </a:path>
              </a:pathLst>
            </a:custGeom>
            <a:ln w="25400">
              <a:solidFill>
                <a:srgbClr val="9D0D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531242" y="3370806"/>
              <a:ext cx="55244" cy="478790"/>
            </a:xfrm>
            <a:custGeom>
              <a:avLst/>
              <a:gdLst/>
              <a:ahLst/>
              <a:cxnLst/>
              <a:rect l="l" t="t" r="r" b="b"/>
              <a:pathLst>
                <a:path w="55245" h="478789">
                  <a:moveTo>
                    <a:pt x="54755" y="0"/>
                  </a:moveTo>
                  <a:lnTo>
                    <a:pt x="54755" y="478376"/>
                  </a:lnTo>
                  <a:lnTo>
                    <a:pt x="0" y="478376"/>
                  </a:lnTo>
                </a:path>
              </a:pathLst>
            </a:custGeom>
            <a:ln w="25400">
              <a:solidFill>
                <a:srgbClr val="9D0D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584832" y="3370806"/>
              <a:ext cx="1270" cy="955040"/>
            </a:xfrm>
            <a:custGeom>
              <a:avLst/>
              <a:gdLst/>
              <a:ahLst/>
              <a:cxnLst/>
              <a:rect l="l" t="t" r="r" b="b"/>
              <a:pathLst>
                <a:path w="1270" h="955039">
                  <a:moveTo>
                    <a:pt x="1166" y="0"/>
                  </a:moveTo>
                  <a:lnTo>
                    <a:pt x="1166" y="824335"/>
                  </a:lnTo>
                  <a:lnTo>
                    <a:pt x="0" y="824335"/>
                  </a:lnTo>
                  <a:lnTo>
                    <a:pt x="0" y="954582"/>
                  </a:lnTo>
                </a:path>
              </a:pathLst>
            </a:custGeom>
            <a:ln w="25400">
              <a:solidFill>
                <a:srgbClr val="9D0D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3497802" y="470915"/>
            <a:ext cx="256667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585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Primary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practices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randomized: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85"/>
              </a:lnSpc>
            </a:pPr>
            <a:r>
              <a:rPr dirty="0" sz="1400" spc="-25" b="1"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508504" y="1075944"/>
            <a:ext cx="2155190" cy="3855720"/>
            <a:chOff x="2508504" y="1075944"/>
            <a:chExt cx="2155190" cy="3855720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3368" y="1075944"/>
              <a:ext cx="2060448" cy="66446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320" y="1621536"/>
              <a:ext cx="2060448" cy="66446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7272" y="2139696"/>
              <a:ext cx="2060448" cy="85343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8504" y="2855976"/>
              <a:ext cx="2154936" cy="66446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6896" y="4267199"/>
              <a:ext cx="1975104" cy="664464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3173288" y="4323588"/>
            <a:ext cx="823594" cy="431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595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Usual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care: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</a:pPr>
            <a:r>
              <a:rPr dirty="0" sz="1400" spc="-25" b="1">
                <a:latin typeface="Calibri"/>
                <a:cs typeface="Calibri"/>
              </a:rPr>
              <a:t>592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1872" y="3438144"/>
            <a:ext cx="2319528" cy="883920"/>
          </a:xfrm>
          <a:prstGeom prst="rect">
            <a:avLst/>
          </a:prstGeom>
        </p:spPr>
      </p:pic>
      <p:sp>
        <p:nvSpPr>
          <p:cNvPr id="26" name="object 26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68095">
              <a:lnSpc>
                <a:spcPts val="1595"/>
              </a:lnSpc>
              <a:spcBef>
                <a:spcPts val="100"/>
              </a:spcBef>
            </a:pPr>
            <a:r>
              <a:rPr dirty="0"/>
              <a:t>Control</a:t>
            </a:r>
            <a:r>
              <a:rPr dirty="0" spc="-40"/>
              <a:t> </a:t>
            </a:r>
            <a:r>
              <a:rPr dirty="0" spc="-10"/>
              <a:t>practices:</a:t>
            </a:r>
          </a:p>
          <a:p>
            <a:pPr algn="ctr" marL="1268095">
              <a:lnSpc>
                <a:spcPts val="1595"/>
              </a:lnSpc>
            </a:pPr>
            <a:r>
              <a:rPr dirty="0" spc="-25" b="1">
                <a:latin typeface="Calibri"/>
                <a:cs typeface="Calibri"/>
              </a:rPr>
              <a:t>11</a:t>
            </a:r>
          </a:p>
          <a:p>
            <a:pPr algn="ctr" marL="1263650">
              <a:lnSpc>
                <a:spcPts val="1595"/>
              </a:lnSpc>
              <a:spcBef>
                <a:spcPts val="1100"/>
              </a:spcBef>
            </a:pPr>
            <a:r>
              <a:rPr dirty="0"/>
              <a:t>Eligible</a:t>
            </a:r>
            <a:r>
              <a:rPr dirty="0" spc="-25"/>
              <a:t> </a:t>
            </a:r>
            <a:r>
              <a:rPr dirty="0"/>
              <a:t>patients</a:t>
            </a:r>
            <a:r>
              <a:rPr dirty="0" spc="-25"/>
              <a:t> </a:t>
            </a:r>
            <a:r>
              <a:rPr dirty="0" spc="-10"/>
              <a:t>invited:</a:t>
            </a:r>
          </a:p>
          <a:p>
            <a:pPr algn="ctr" marL="1263650">
              <a:lnSpc>
                <a:spcPts val="1595"/>
              </a:lnSpc>
            </a:pPr>
            <a:r>
              <a:rPr dirty="0" spc="-20" b="1">
                <a:latin typeface="Calibri"/>
                <a:cs typeface="Calibri"/>
              </a:rPr>
              <a:t>2382</a:t>
            </a:r>
          </a:p>
          <a:p>
            <a:pPr algn="ctr" marL="1480185" marR="219710">
              <a:lnSpc>
                <a:spcPts val="1490"/>
              </a:lnSpc>
              <a:spcBef>
                <a:spcPts val="1100"/>
              </a:spcBef>
            </a:pPr>
            <a:r>
              <a:rPr dirty="0"/>
              <a:t>Received</a:t>
            </a:r>
            <a:r>
              <a:rPr dirty="0" spc="-65"/>
              <a:t> </a:t>
            </a:r>
            <a:r>
              <a:rPr dirty="0" spc="-10"/>
              <a:t>additional information:</a:t>
            </a:r>
          </a:p>
          <a:p>
            <a:pPr algn="ctr" marL="1252855">
              <a:lnSpc>
                <a:spcPts val="1490"/>
              </a:lnSpc>
            </a:pPr>
            <a:r>
              <a:rPr dirty="0" spc="-25" b="1">
                <a:latin typeface="Calibri"/>
                <a:cs typeface="Calibri"/>
              </a:rPr>
              <a:t>919</a:t>
            </a:r>
          </a:p>
          <a:p>
            <a:pPr algn="ctr" marL="1252220">
              <a:lnSpc>
                <a:spcPts val="1595"/>
              </a:lnSpc>
              <a:spcBef>
                <a:spcPts val="960"/>
              </a:spcBef>
            </a:pPr>
            <a:r>
              <a:rPr dirty="0"/>
              <a:t>Signed</a:t>
            </a:r>
            <a:r>
              <a:rPr dirty="0" spc="-25"/>
              <a:t> </a:t>
            </a:r>
            <a:r>
              <a:rPr dirty="0"/>
              <a:t>informed</a:t>
            </a:r>
            <a:r>
              <a:rPr dirty="0" spc="-25"/>
              <a:t> </a:t>
            </a:r>
            <a:r>
              <a:rPr dirty="0" spc="-10"/>
              <a:t>consent:</a:t>
            </a:r>
          </a:p>
          <a:p>
            <a:pPr algn="ctr" marL="1252220">
              <a:lnSpc>
                <a:spcPts val="1595"/>
              </a:lnSpc>
            </a:pPr>
            <a:r>
              <a:rPr dirty="0" spc="-25" b="1">
                <a:latin typeface="Calibri"/>
                <a:cs typeface="Calibri"/>
              </a:rPr>
              <a:t>628</a:t>
            </a:r>
          </a:p>
          <a:p>
            <a:pPr marL="100330" indent="-87630">
              <a:lnSpc>
                <a:spcPct val="100000"/>
              </a:lnSpc>
              <a:spcBef>
                <a:spcPts val="1465"/>
              </a:spcBef>
              <a:buChar char="-"/>
              <a:tabLst>
                <a:tab pos="100330" algn="l"/>
              </a:tabLst>
            </a:pPr>
            <a:r>
              <a:rPr dirty="0" sz="1300"/>
              <a:t>Inclusion</a:t>
            </a:r>
            <a:r>
              <a:rPr dirty="0" sz="1300" spc="-20"/>
              <a:t> </a:t>
            </a:r>
            <a:r>
              <a:rPr dirty="0" sz="1300"/>
              <a:t>criteria</a:t>
            </a:r>
            <a:r>
              <a:rPr dirty="0" sz="1300" spc="-15"/>
              <a:t> </a:t>
            </a:r>
            <a:r>
              <a:rPr dirty="0" sz="1300"/>
              <a:t>not</a:t>
            </a:r>
            <a:r>
              <a:rPr dirty="0" sz="1300" spc="-20"/>
              <a:t> </a:t>
            </a:r>
            <a:r>
              <a:rPr dirty="0" sz="1300"/>
              <a:t>met:</a:t>
            </a:r>
            <a:r>
              <a:rPr dirty="0" sz="1300" spc="-15"/>
              <a:t> </a:t>
            </a:r>
            <a:r>
              <a:rPr dirty="0" sz="1300" spc="-25" b="1">
                <a:latin typeface="Calibri"/>
                <a:cs typeface="Calibri"/>
              </a:rPr>
              <a:t>30</a:t>
            </a:r>
            <a:endParaRPr sz="1300">
              <a:latin typeface="Calibri"/>
              <a:cs typeface="Calibri"/>
            </a:endParaRPr>
          </a:p>
          <a:p>
            <a:pPr marL="12700" marR="1306830" indent="87630">
              <a:lnSpc>
                <a:spcPts val="1420"/>
              </a:lnSpc>
              <a:spcBef>
                <a:spcPts val="595"/>
              </a:spcBef>
              <a:buChar char="-"/>
              <a:tabLst>
                <a:tab pos="100330" algn="l"/>
              </a:tabLst>
            </a:pPr>
            <a:r>
              <a:rPr dirty="0" sz="1300" spc="-20"/>
              <a:t>Withdrew,</a:t>
            </a:r>
            <a:r>
              <a:rPr dirty="0" sz="1300" spc="-5"/>
              <a:t> </a:t>
            </a:r>
            <a:r>
              <a:rPr dirty="0" sz="1300"/>
              <a:t>moved or </a:t>
            </a:r>
            <a:r>
              <a:rPr dirty="0" sz="1300" spc="-20"/>
              <a:t>died </a:t>
            </a:r>
            <a:r>
              <a:rPr dirty="0" sz="1300"/>
              <a:t>before</a:t>
            </a:r>
            <a:r>
              <a:rPr dirty="0" sz="1300" spc="-30"/>
              <a:t> </a:t>
            </a:r>
            <a:r>
              <a:rPr dirty="0" sz="1300"/>
              <a:t>baseline</a:t>
            </a:r>
            <a:r>
              <a:rPr dirty="0" sz="1300" spc="-25"/>
              <a:t> </a:t>
            </a:r>
            <a:r>
              <a:rPr dirty="0" sz="1300"/>
              <a:t>visit:</a:t>
            </a:r>
            <a:r>
              <a:rPr dirty="0" sz="1300" spc="-30"/>
              <a:t> </a:t>
            </a:r>
            <a:r>
              <a:rPr dirty="0" sz="1300" spc="-50" b="1">
                <a:latin typeface="Calibri"/>
                <a:cs typeface="Calibri"/>
              </a:rPr>
              <a:t>5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864608" y="1075944"/>
            <a:ext cx="3389629" cy="3855720"/>
            <a:chOff x="4864608" y="1075944"/>
            <a:chExt cx="3389629" cy="3855720"/>
          </a:xfrm>
        </p:grpSpPr>
        <p:pic>
          <p:nvPicPr>
            <p:cNvPr id="28" name="object 2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4232" y="1075944"/>
              <a:ext cx="2060448" cy="66446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1184" y="1624584"/>
              <a:ext cx="2060448" cy="66446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0328" y="2148840"/>
              <a:ext cx="2060448" cy="85344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64608" y="2862072"/>
              <a:ext cx="2151888" cy="66141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19472" y="4267199"/>
              <a:ext cx="2081783" cy="66446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22264" y="3425951"/>
              <a:ext cx="2331719" cy="886967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5006266" y="1132332"/>
            <a:ext cx="3111500" cy="3622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247140">
              <a:lnSpc>
                <a:spcPts val="1595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Intervention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practices:</a:t>
            </a:r>
            <a:endParaRPr sz="1400">
              <a:latin typeface="Calibri"/>
              <a:cs typeface="Calibri"/>
            </a:endParaRPr>
          </a:p>
          <a:p>
            <a:pPr algn="ctr" marR="1247140">
              <a:lnSpc>
                <a:spcPts val="1595"/>
              </a:lnSpc>
            </a:pPr>
            <a:r>
              <a:rPr dirty="0" sz="1400" spc="-25" b="1"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  <a:p>
            <a:pPr algn="ctr" marR="1254760">
              <a:lnSpc>
                <a:spcPts val="1595"/>
              </a:lnSpc>
              <a:spcBef>
                <a:spcPts val="1125"/>
              </a:spcBef>
            </a:pPr>
            <a:r>
              <a:rPr dirty="0" sz="1400">
                <a:latin typeface="Calibri"/>
                <a:cs typeface="Calibri"/>
              </a:rPr>
              <a:t>Eligible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patients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invited:</a:t>
            </a:r>
            <a:endParaRPr sz="1400">
              <a:latin typeface="Calibri"/>
              <a:cs typeface="Calibri"/>
            </a:endParaRPr>
          </a:p>
          <a:p>
            <a:pPr algn="ctr" marR="1254760">
              <a:lnSpc>
                <a:spcPts val="1595"/>
              </a:lnSpc>
            </a:pPr>
            <a:r>
              <a:rPr dirty="0" sz="1400" spc="-20" b="1">
                <a:latin typeface="Calibri"/>
                <a:cs typeface="Calibri"/>
              </a:rPr>
              <a:t>2653</a:t>
            </a:r>
            <a:endParaRPr sz="1400">
              <a:latin typeface="Calibri"/>
              <a:cs typeface="Calibri"/>
            </a:endParaRPr>
          </a:p>
          <a:p>
            <a:pPr algn="ctr" marL="226060" marR="1463675">
              <a:lnSpc>
                <a:spcPts val="1510"/>
              </a:lnSpc>
              <a:spcBef>
                <a:spcPts val="1130"/>
              </a:spcBef>
            </a:pPr>
            <a:r>
              <a:rPr dirty="0" sz="1400">
                <a:latin typeface="Calibri"/>
                <a:cs typeface="Calibri"/>
              </a:rPr>
              <a:t>Received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additional information:</a:t>
            </a:r>
            <a:endParaRPr sz="1400">
              <a:latin typeface="Calibri"/>
              <a:cs typeface="Calibri"/>
            </a:endParaRPr>
          </a:p>
          <a:p>
            <a:pPr algn="ctr" marR="1236980">
              <a:lnSpc>
                <a:spcPts val="1470"/>
              </a:lnSpc>
            </a:pPr>
            <a:r>
              <a:rPr dirty="0" sz="1400" spc="-25" b="1">
                <a:latin typeface="Calibri"/>
                <a:cs typeface="Calibri"/>
              </a:rPr>
              <a:t>951</a:t>
            </a:r>
            <a:endParaRPr sz="1400">
              <a:latin typeface="Calibri"/>
              <a:cs typeface="Calibri"/>
            </a:endParaRPr>
          </a:p>
          <a:p>
            <a:pPr algn="ctr" marR="1235075">
              <a:lnSpc>
                <a:spcPts val="1585"/>
              </a:lnSpc>
              <a:spcBef>
                <a:spcPts val="935"/>
              </a:spcBef>
            </a:pPr>
            <a:r>
              <a:rPr dirty="0" sz="1400">
                <a:latin typeface="Calibri"/>
                <a:cs typeface="Calibri"/>
              </a:rPr>
              <a:t>Signed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informed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consent:</a:t>
            </a:r>
            <a:endParaRPr sz="1400">
              <a:latin typeface="Calibri"/>
              <a:cs typeface="Calibri"/>
            </a:endParaRPr>
          </a:p>
          <a:p>
            <a:pPr algn="ctr" marR="1235075">
              <a:lnSpc>
                <a:spcPts val="1585"/>
              </a:lnSpc>
            </a:pPr>
            <a:r>
              <a:rPr dirty="0" sz="1400" spc="-25" b="1">
                <a:latin typeface="Calibri"/>
                <a:cs typeface="Calibri"/>
              </a:rPr>
              <a:t>650</a:t>
            </a:r>
            <a:endParaRPr sz="1400">
              <a:latin typeface="Calibri"/>
              <a:cs typeface="Calibri"/>
            </a:endParaRPr>
          </a:p>
          <a:p>
            <a:pPr marL="1164590" indent="-93980">
              <a:lnSpc>
                <a:spcPct val="100000"/>
              </a:lnSpc>
              <a:spcBef>
                <a:spcPts val="1270"/>
              </a:spcBef>
              <a:buSzPct val="107692"/>
              <a:buChar char="-"/>
              <a:tabLst>
                <a:tab pos="1164590" algn="l"/>
              </a:tabLst>
            </a:pPr>
            <a:r>
              <a:rPr dirty="0" sz="1300">
                <a:latin typeface="Calibri"/>
                <a:cs typeface="Calibri"/>
              </a:rPr>
              <a:t>Inclusion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criteria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not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met: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5" b="1">
                <a:latin typeface="Calibri"/>
                <a:cs typeface="Calibri"/>
              </a:rPr>
              <a:t>10</a:t>
            </a:r>
            <a:endParaRPr sz="1300">
              <a:latin typeface="Calibri"/>
              <a:cs typeface="Calibri"/>
            </a:endParaRPr>
          </a:p>
          <a:p>
            <a:pPr marL="1070610" marR="238760" indent="87630">
              <a:lnSpc>
                <a:spcPts val="1390"/>
              </a:lnSpc>
              <a:spcBef>
                <a:spcPts val="625"/>
              </a:spcBef>
              <a:buChar char="-"/>
              <a:tabLst>
                <a:tab pos="1158240" algn="l"/>
              </a:tabLst>
            </a:pPr>
            <a:r>
              <a:rPr dirty="0" sz="1300" spc="-20">
                <a:latin typeface="Calibri"/>
                <a:cs typeface="Calibri"/>
              </a:rPr>
              <a:t>Withdrew,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moved or </a:t>
            </a:r>
            <a:r>
              <a:rPr dirty="0" sz="1300" spc="-20">
                <a:latin typeface="Calibri"/>
                <a:cs typeface="Calibri"/>
              </a:rPr>
              <a:t>died </a:t>
            </a:r>
            <a:r>
              <a:rPr dirty="0" sz="1300">
                <a:latin typeface="Calibri"/>
                <a:cs typeface="Calibri"/>
              </a:rPr>
              <a:t>before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baseline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visit: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5" b="1">
                <a:latin typeface="Calibri"/>
                <a:cs typeface="Calibri"/>
              </a:rPr>
              <a:t>16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Calibri"/>
              <a:cs typeface="Calibri"/>
            </a:endParaRPr>
          </a:p>
          <a:p>
            <a:pPr algn="ctr" marR="1234440">
              <a:lnSpc>
                <a:spcPts val="1595"/>
              </a:lnSpc>
            </a:pPr>
            <a:r>
              <a:rPr dirty="0" sz="1400">
                <a:latin typeface="Calibri"/>
                <a:cs typeface="Calibri"/>
              </a:rPr>
              <a:t>Early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diagnosis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strategy:</a:t>
            </a:r>
            <a:endParaRPr sz="1400">
              <a:latin typeface="Calibri"/>
              <a:cs typeface="Calibri"/>
            </a:endParaRPr>
          </a:p>
          <a:p>
            <a:pPr algn="ctr" marR="1234440">
              <a:lnSpc>
                <a:spcPts val="1595"/>
              </a:lnSpc>
            </a:pPr>
            <a:r>
              <a:rPr dirty="0" sz="1400" spc="-25" b="1">
                <a:latin typeface="Calibri"/>
                <a:cs typeface="Calibri"/>
              </a:rPr>
              <a:t>624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1174924" y="326801"/>
            <a:ext cx="7226300" cy="4562475"/>
            <a:chOff x="1174924" y="326801"/>
            <a:chExt cx="7226300" cy="4562475"/>
          </a:xfrm>
        </p:grpSpPr>
        <p:sp>
          <p:nvSpPr>
            <p:cNvPr id="36" name="object 36" descr=""/>
            <p:cNvSpPr/>
            <p:nvPr/>
          </p:nvSpPr>
          <p:spPr>
            <a:xfrm>
              <a:off x="2483768" y="339501"/>
              <a:ext cx="4537075" cy="1872614"/>
            </a:xfrm>
            <a:custGeom>
              <a:avLst/>
              <a:gdLst/>
              <a:ahLst/>
              <a:cxnLst/>
              <a:rect l="l" t="t" r="r" b="b"/>
              <a:pathLst>
                <a:path w="4537075" h="1872614">
                  <a:moveTo>
                    <a:pt x="0" y="0"/>
                  </a:moveTo>
                  <a:lnTo>
                    <a:pt x="4536504" y="0"/>
                  </a:lnTo>
                  <a:lnTo>
                    <a:pt x="4536504" y="1872208"/>
                  </a:lnTo>
                  <a:lnTo>
                    <a:pt x="0" y="187220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483768" y="2118467"/>
              <a:ext cx="4537075" cy="1317625"/>
            </a:xfrm>
            <a:custGeom>
              <a:avLst/>
              <a:gdLst/>
              <a:ahLst/>
              <a:cxnLst/>
              <a:rect l="l" t="t" r="r" b="b"/>
              <a:pathLst>
                <a:path w="4537075" h="1317625">
                  <a:moveTo>
                    <a:pt x="0" y="0"/>
                  </a:moveTo>
                  <a:lnTo>
                    <a:pt x="4536504" y="0"/>
                  </a:lnTo>
                  <a:lnTo>
                    <a:pt x="4536504" y="1317378"/>
                  </a:lnTo>
                  <a:lnTo>
                    <a:pt x="0" y="131737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87624" y="3439062"/>
              <a:ext cx="7200900" cy="1437005"/>
            </a:xfrm>
            <a:custGeom>
              <a:avLst/>
              <a:gdLst/>
              <a:ahLst/>
              <a:cxnLst/>
              <a:rect l="l" t="t" r="r" b="b"/>
              <a:pathLst>
                <a:path w="7200900" h="1437004">
                  <a:moveTo>
                    <a:pt x="0" y="0"/>
                  </a:moveTo>
                  <a:lnTo>
                    <a:pt x="7200800" y="0"/>
                  </a:lnTo>
                  <a:lnTo>
                    <a:pt x="7200800" y="1436943"/>
                  </a:lnTo>
                  <a:lnTo>
                    <a:pt x="0" y="143694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25"/>
              <a:t> </a:t>
            </a:r>
            <a:r>
              <a:rPr dirty="0"/>
              <a:t>Sample</a:t>
            </a:r>
            <a:r>
              <a:rPr dirty="0" spc="-5"/>
              <a:t> </a:t>
            </a:r>
            <a:r>
              <a:rPr dirty="0" spc="-10"/>
              <a:t>Characteristics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11917" y="837208"/>
          <a:ext cx="8093709" cy="406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"/>
                <a:gridCol w="4258945"/>
                <a:gridCol w="1873885"/>
                <a:gridCol w="1685924"/>
                <a:gridCol w="103504"/>
              </a:tblGrid>
              <a:tr h="221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Baseline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characteristics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1,216 patients with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COPD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or T2DM, subdivided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groups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Variable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Intervention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care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AE1022"/>
                      </a:solidFill>
                      <a:prstDash val="soli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E102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38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624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592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AE1022"/>
                      </a:solidFill>
                      <a:prstDash val="solid"/>
                    </a:lnR>
                    <a:lnT w="38100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E102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years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(SD)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67.9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(9.8)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68.8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(8.9)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AE102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E102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Female</a:t>
                      </a:r>
                      <a:r>
                        <a:rPr dirty="0" sz="12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sex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253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(41)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229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(39)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AE102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5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Comorbidities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baseline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5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Hypertension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426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(68)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438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(74)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15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Hypercholesterolaemia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1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489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(78)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1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442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(75)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E102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Diabetes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541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(87)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511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(86)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AE1022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E102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COPD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122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(20)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123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(21)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AE102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95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Peripheral</a:t>
                      </a:r>
                      <a:r>
                        <a:rPr dirty="0" sz="12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artery</a:t>
                      </a:r>
                      <a:r>
                        <a:rPr dirty="0" sz="12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disease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9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(5)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29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32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(5)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Stroke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(4)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28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(5)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TIA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(5)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29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(5)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smoking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83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(13)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78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(13)*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81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480" marR="66675">
                        <a:lnSpc>
                          <a:spcPct val="118300"/>
                        </a:lnSpc>
                        <a:spcBef>
                          <a:spcPts val="819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Information on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smoking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status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was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missing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 15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cases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(2.4%)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 the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arm;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percentages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were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calculated over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577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cases.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45"/>
              <a:t> </a:t>
            </a:r>
            <a:r>
              <a:rPr dirty="0"/>
              <a:t>Sample</a:t>
            </a:r>
            <a:r>
              <a:rPr dirty="0" spc="-35"/>
              <a:t> </a:t>
            </a:r>
            <a:r>
              <a:rPr dirty="0"/>
              <a:t>Characteristics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continued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89186" y="1190898"/>
          <a:ext cx="8442325" cy="2576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8780"/>
                <a:gridCol w="1381125"/>
                <a:gridCol w="1384934"/>
                <a:gridCol w="1378584"/>
              </a:tblGrid>
              <a:tr h="221615">
                <a:tc gridSpan="4"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Baseline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characteristics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1,216 patients with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COPD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or T2DM, subdivided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groups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748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Variable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Intervention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Usual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care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30" b="1">
                          <a:latin typeface="Calibri"/>
                          <a:cs typeface="Calibri"/>
                        </a:rPr>
                        <a:t>P-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value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diagnoses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baseline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failure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13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(2)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17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(3)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0.38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Atrial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fibrillation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atrial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flutter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59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(10)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68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(12)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artery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disease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(angina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pectoris,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prior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myocardial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ts val="142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infarction,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CABG,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PCI)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105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(17)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101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(17)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Prior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myocardial</a:t>
                      </a:r>
                      <a:r>
                        <a:rPr dirty="0" sz="12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infarction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59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(9)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(7)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43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0.21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E102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E1022"/>
                      </a:solidFill>
                      <a:prstDash val="solid"/>
                    </a:lnR>
                    <a:lnT w="28575">
                      <a:solidFill>
                        <a:srgbClr val="AE102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target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diagnosis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(atrial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fibrillation,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any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artery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disease,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failure)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baseline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E1022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154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(25)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159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(27)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0.39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AE1022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AE102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Results:</a:t>
            </a:r>
            <a:r>
              <a:rPr dirty="0" spc="-45"/>
              <a:t> </a:t>
            </a:r>
            <a:r>
              <a:rPr dirty="0"/>
              <a:t>Numbers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new</a:t>
            </a:r>
            <a:r>
              <a:rPr dirty="0" spc="-30"/>
              <a:t> </a:t>
            </a:r>
            <a:r>
              <a:rPr dirty="0" spc="-10"/>
              <a:t>diagnoses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987573"/>
            <a:ext cx="8304136" cy="35622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Results:</a:t>
            </a:r>
            <a:r>
              <a:rPr dirty="0" spc="-40"/>
              <a:t> </a:t>
            </a:r>
            <a:r>
              <a:rPr dirty="0"/>
              <a:t>Odds</a:t>
            </a:r>
            <a:r>
              <a:rPr dirty="0" spc="-40"/>
              <a:t> </a:t>
            </a:r>
            <a:r>
              <a:rPr dirty="0" spc="-10"/>
              <a:t>ratios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437" y="1131590"/>
            <a:ext cx="8301126" cy="33189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Results:</a:t>
            </a:r>
            <a:r>
              <a:rPr dirty="0" spc="-45"/>
              <a:t> </a:t>
            </a:r>
            <a:r>
              <a:rPr dirty="0"/>
              <a:t>components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10"/>
              <a:t>strategy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9986" y="1319039"/>
            <a:ext cx="8719820" cy="3125470"/>
            <a:chOff x="169986" y="1319039"/>
            <a:chExt cx="8719820" cy="31254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787" y="1319039"/>
              <a:ext cx="8559563" cy="312491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79511" y="2400118"/>
              <a:ext cx="2232660" cy="1385570"/>
            </a:xfrm>
            <a:custGeom>
              <a:avLst/>
              <a:gdLst/>
              <a:ahLst/>
              <a:cxnLst/>
              <a:rect l="l" t="t" r="r" b="b"/>
              <a:pathLst>
                <a:path w="2232660" h="1385570">
                  <a:moveTo>
                    <a:pt x="2232248" y="0"/>
                  </a:moveTo>
                  <a:lnTo>
                    <a:pt x="0" y="0"/>
                  </a:lnTo>
                  <a:lnTo>
                    <a:pt x="0" y="1384995"/>
                  </a:lnTo>
                  <a:lnTo>
                    <a:pt x="2232248" y="1384995"/>
                  </a:lnTo>
                  <a:lnTo>
                    <a:pt x="223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9511" y="2400118"/>
              <a:ext cx="2232660" cy="1385570"/>
            </a:xfrm>
            <a:custGeom>
              <a:avLst/>
              <a:gdLst/>
              <a:ahLst/>
              <a:cxnLst/>
              <a:rect l="l" t="t" r="r" b="b"/>
              <a:pathLst>
                <a:path w="2232660" h="1385570">
                  <a:moveTo>
                    <a:pt x="0" y="0"/>
                  </a:moveTo>
                  <a:lnTo>
                    <a:pt x="2232248" y="0"/>
                  </a:lnTo>
                  <a:lnTo>
                    <a:pt x="2232248" y="1384995"/>
                  </a:lnTo>
                  <a:lnTo>
                    <a:pt x="0" y="138499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58251" y="2419604"/>
            <a:ext cx="1266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Shortness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of</a:t>
            </a:r>
            <a:r>
              <a:rPr dirty="0" sz="1200" spc="-10" b="1">
                <a:latin typeface="Calibri"/>
                <a:cs typeface="Calibri"/>
              </a:rPr>
              <a:t> breath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8251" y="2611627"/>
            <a:ext cx="1696085" cy="11226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363855">
              <a:lnSpc>
                <a:spcPts val="1390"/>
              </a:lnSpc>
              <a:spcBef>
                <a:spcPts val="185"/>
              </a:spcBef>
            </a:pPr>
            <a:r>
              <a:rPr dirty="0" sz="1200" spc="-10" b="1">
                <a:latin typeface="Calibri"/>
                <a:cs typeface="Calibri"/>
              </a:rPr>
              <a:t>Health-</a:t>
            </a:r>
            <a:r>
              <a:rPr dirty="0" sz="1200" b="1">
                <a:latin typeface="Calibri"/>
                <a:cs typeface="Calibri"/>
              </a:rPr>
              <a:t>related </a:t>
            </a:r>
            <a:r>
              <a:rPr dirty="0" sz="1200" spc="-10" b="1">
                <a:latin typeface="Calibri"/>
                <a:cs typeface="Calibri"/>
              </a:rPr>
              <a:t>stress Claudication </a:t>
            </a:r>
            <a:r>
              <a:rPr dirty="0" sz="1200" spc="-10">
                <a:latin typeface="Calibri"/>
                <a:cs typeface="Calibri"/>
              </a:rPr>
              <a:t>Palpitations</a:t>
            </a:r>
            <a:endParaRPr sz="1200">
              <a:latin typeface="Calibri"/>
              <a:cs typeface="Calibri"/>
            </a:endParaRPr>
          </a:p>
          <a:p>
            <a:pPr marL="12700" marR="382270">
              <a:lnSpc>
                <a:spcPts val="1390"/>
              </a:lnSpc>
              <a:spcBef>
                <a:spcPts val="130"/>
              </a:spcBef>
            </a:pPr>
            <a:r>
              <a:rPr dirty="0" sz="1200">
                <a:latin typeface="Calibri"/>
                <a:cs typeface="Calibri"/>
              </a:rPr>
              <a:t>Exercise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tolerance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↓ </a:t>
            </a:r>
            <a:r>
              <a:rPr dirty="0" sz="1200">
                <a:latin typeface="Calibri"/>
                <a:cs typeface="Calibri"/>
              </a:rPr>
              <a:t>Chest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pain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Calibri"/>
                <a:cs typeface="Calibri"/>
              </a:rPr>
              <a:t>Expected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health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worsening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00387" y="2439596"/>
            <a:ext cx="282575" cy="129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">
              <a:lnSpc>
                <a:spcPts val="1385"/>
              </a:lnSpc>
            </a:pPr>
            <a:r>
              <a:rPr dirty="0" sz="1200" spc="-25" b="1">
                <a:latin typeface="Calibri"/>
                <a:cs typeface="Calibri"/>
              </a:rPr>
              <a:t>44%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415"/>
              </a:lnSpc>
              <a:spcBef>
                <a:spcPts val="70"/>
              </a:spcBef>
            </a:pPr>
            <a:r>
              <a:rPr dirty="0" sz="1200" spc="-25" b="1">
                <a:latin typeface="Calibri"/>
                <a:cs typeface="Calibri"/>
              </a:rPr>
              <a:t>32%</a:t>
            </a:r>
            <a:endParaRPr sz="1200">
              <a:latin typeface="Calibri"/>
              <a:cs typeface="Calibri"/>
            </a:endParaRPr>
          </a:p>
          <a:p>
            <a:pPr marL="1905">
              <a:lnSpc>
                <a:spcPts val="1390"/>
              </a:lnSpc>
            </a:pPr>
            <a:r>
              <a:rPr dirty="0" sz="1200" spc="-25" b="1">
                <a:latin typeface="Calibri"/>
                <a:cs typeface="Calibri"/>
              </a:rPr>
              <a:t>26%</a:t>
            </a:r>
            <a:endParaRPr sz="1200">
              <a:latin typeface="Calibri"/>
              <a:cs typeface="Calibri"/>
            </a:endParaRPr>
          </a:p>
          <a:p>
            <a:pPr marL="65405">
              <a:lnSpc>
                <a:spcPts val="1415"/>
              </a:lnSpc>
            </a:pPr>
            <a:r>
              <a:rPr dirty="0" sz="1200" spc="-25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  <a:p>
            <a:pPr marL="17145">
              <a:lnSpc>
                <a:spcPts val="1415"/>
              </a:lnSpc>
              <a:spcBef>
                <a:spcPts val="75"/>
              </a:spcBef>
            </a:pPr>
            <a:r>
              <a:rPr dirty="0" sz="1200" spc="-25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  <a:p>
            <a:pPr marL="65405">
              <a:lnSpc>
                <a:spcPts val="1415"/>
              </a:lnSpc>
            </a:pPr>
            <a:r>
              <a:rPr dirty="0" sz="1200" spc="-25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10795">
              <a:lnSpc>
                <a:spcPct val="100000"/>
              </a:lnSpc>
              <a:spcBef>
                <a:spcPts val="70"/>
              </a:spcBef>
            </a:pPr>
            <a:r>
              <a:rPr dirty="0" sz="1200" spc="-25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042195" y="2490217"/>
            <a:ext cx="2251710" cy="1219835"/>
            <a:chOff x="2042195" y="2490217"/>
            <a:chExt cx="2251710" cy="1219835"/>
          </a:xfrm>
        </p:grpSpPr>
        <p:sp>
          <p:nvSpPr>
            <p:cNvPr id="11" name="object 11" descr=""/>
            <p:cNvSpPr/>
            <p:nvPr/>
          </p:nvSpPr>
          <p:spPr>
            <a:xfrm>
              <a:off x="2051720" y="2499742"/>
              <a:ext cx="2232660" cy="1200785"/>
            </a:xfrm>
            <a:custGeom>
              <a:avLst/>
              <a:gdLst/>
              <a:ahLst/>
              <a:cxnLst/>
              <a:rect l="l" t="t" r="r" b="b"/>
              <a:pathLst>
                <a:path w="2232660" h="1200785">
                  <a:moveTo>
                    <a:pt x="2232247" y="0"/>
                  </a:moveTo>
                  <a:lnTo>
                    <a:pt x="0" y="0"/>
                  </a:lnTo>
                  <a:lnTo>
                    <a:pt x="0" y="1200329"/>
                  </a:lnTo>
                  <a:lnTo>
                    <a:pt x="2232247" y="1200329"/>
                  </a:lnTo>
                  <a:lnTo>
                    <a:pt x="2232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051720" y="2499742"/>
              <a:ext cx="2232660" cy="1200785"/>
            </a:xfrm>
            <a:custGeom>
              <a:avLst/>
              <a:gdLst/>
              <a:ahLst/>
              <a:cxnLst/>
              <a:rect l="l" t="t" r="r" b="b"/>
              <a:pathLst>
                <a:path w="2232660" h="1200785">
                  <a:moveTo>
                    <a:pt x="0" y="0"/>
                  </a:moveTo>
                  <a:lnTo>
                    <a:pt x="2232248" y="0"/>
                  </a:lnTo>
                  <a:lnTo>
                    <a:pt x="2232248" y="1200329"/>
                  </a:lnTo>
                  <a:lnTo>
                    <a:pt x="0" y="120032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130460" y="2520188"/>
            <a:ext cx="1228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Peripheral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oedema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30460" y="2888995"/>
            <a:ext cx="774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Crepitations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975926" y="3065779"/>
            <a:ext cx="1073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7037" sz="1800">
                <a:latin typeface="Calibri"/>
                <a:cs typeface="Calibri"/>
              </a:rPr>
              <a:t>2</a:t>
            </a:r>
            <a:r>
              <a:rPr dirty="0" baseline="37037" sz="1800" spc="43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Irregular</a:t>
            </a:r>
            <a:r>
              <a:rPr dirty="0" sz="1200" spc="-20">
                <a:latin typeface="Calibri"/>
                <a:cs typeface="Calibri"/>
              </a:rPr>
              <a:t> pulse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30460" y="3257804"/>
            <a:ext cx="1461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Tachycardia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(≥100bpm)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75926" y="3434588"/>
            <a:ext cx="1498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7037" sz="1800">
                <a:latin typeface="Calibri"/>
                <a:cs typeface="Calibri"/>
              </a:rPr>
              <a:t>1</a:t>
            </a:r>
            <a:r>
              <a:rPr dirty="0" baseline="37037" sz="1800" spc="457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Abnormal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apical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beat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94655" y="2540180"/>
            <a:ext cx="267335" cy="1100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85"/>
              </a:lnSpc>
            </a:pPr>
            <a:r>
              <a:rPr dirty="0" sz="1200" spc="-25" b="1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  <a:p>
            <a:pPr marL="40005">
              <a:lnSpc>
                <a:spcPts val="1430"/>
              </a:lnSpc>
              <a:spcBef>
                <a:spcPts val="45"/>
              </a:spcBef>
            </a:pPr>
            <a:r>
              <a:rPr dirty="0" sz="1200" spc="-25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  <a:p>
            <a:pPr marL="26034">
              <a:lnSpc>
                <a:spcPts val="1405"/>
              </a:lnSpc>
            </a:pPr>
            <a:r>
              <a:rPr dirty="0" sz="1200" spc="-25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40005">
              <a:lnSpc>
                <a:spcPts val="1415"/>
              </a:lnSpc>
            </a:pPr>
            <a:r>
              <a:rPr dirty="0" sz="1200" spc="-25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  <a:p>
            <a:pPr marL="23495">
              <a:lnSpc>
                <a:spcPts val="1415"/>
              </a:lnSpc>
              <a:spcBef>
                <a:spcPts val="75"/>
              </a:spcBef>
            </a:pPr>
            <a:r>
              <a:rPr dirty="0" sz="1200" spc="-25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45720">
              <a:lnSpc>
                <a:spcPts val="1415"/>
              </a:lnSpc>
            </a:pPr>
            <a:r>
              <a:rPr dirty="0" sz="1200" spc="-25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588801" y="2368434"/>
            <a:ext cx="2251710" cy="1588770"/>
            <a:chOff x="3588801" y="2368434"/>
            <a:chExt cx="2251710" cy="1588770"/>
          </a:xfrm>
        </p:grpSpPr>
        <p:sp>
          <p:nvSpPr>
            <p:cNvPr id="20" name="object 20" descr=""/>
            <p:cNvSpPr/>
            <p:nvPr/>
          </p:nvSpPr>
          <p:spPr>
            <a:xfrm>
              <a:off x="3598326" y="2377959"/>
              <a:ext cx="2232660" cy="1569720"/>
            </a:xfrm>
            <a:custGeom>
              <a:avLst/>
              <a:gdLst/>
              <a:ahLst/>
              <a:cxnLst/>
              <a:rect l="l" t="t" r="r" b="b"/>
              <a:pathLst>
                <a:path w="2232660" h="1569720">
                  <a:moveTo>
                    <a:pt x="2232248" y="0"/>
                  </a:moveTo>
                  <a:lnTo>
                    <a:pt x="0" y="0"/>
                  </a:lnTo>
                  <a:lnTo>
                    <a:pt x="0" y="1569659"/>
                  </a:lnTo>
                  <a:lnTo>
                    <a:pt x="2232248" y="1569659"/>
                  </a:lnTo>
                  <a:lnTo>
                    <a:pt x="223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598326" y="2377959"/>
              <a:ext cx="2232660" cy="1569720"/>
            </a:xfrm>
            <a:custGeom>
              <a:avLst/>
              <a:gdLst/>
              <a:ahLst/>
              <a:cxnLst/>
              <a:rect l="l" t="t" r="r" b="b"/>
              <a:pathLst>
                <a:path w="2232660" h="1569720">
                  <a:moveTo>
                    <a:pt x="0" y="0"/>
                  </a:moveTo>
                  <a:lnTo>
                    <a:pt x="2232248" y="0"/>
                  </a:lnTo>
                  <a:lnTo>
                    <a:pt x="2232248" y="1569660"/>
                  </a:lnTo>
                  <a:lnTo>
                    <a:pt x="0" y="156966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677066" y="2398267"/>
            <a:ext cx="1196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 b="1">
                <a:latin typeface="Calibri"/>
                <a:cs typeface="Calibri"/>
              </a:rPr>
              <a:t>ST-</a:t>
            </a:r>
            <a:r>
              <a:rPr dirty="0" sz="1200" b="1">
                <a:latin typeface="Calibri"/>
                <a:cs typeface="Calibri"/>
              </a:rPr>
              <a:t>T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abnormalities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511454" y="2398267"/>
            <a:ext cx="215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105060" y="2709164"/>
            <a:ext cx="2965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Abnormal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heart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sounds</a:t>
            </a:r>
            <a:r>
              <a:rPr dirty="0" sz="1200" spc="420">
                <a:latin typeface="Calibri"/>
                <a:cs typeface="Calibri"/>
              </a:rPr>
              <a:t> </a:t>
            </a:r>
            <a:r>
              <a:rPr dirty="0" baseline="43981" sz="1800" b="1">
                <a:latin typeface="Calibri"/>
                <a:cs typeface="Calibri"/>
              </a:rPr>
              <a:t>Pathological</a:t>
            </a:r>
            <a:r>
              <a:rPr dirty="0" baseline="43981" sz="1800" spc="-22" b="1">
                <a:latin typeface="Calibri"/>
                <a:cs typeface="Calibri"/>
              </a:rPr>
              <a:t> </a:t>
            </a:r>
            <a:r>
              <a:rPr dirty="0" baseline="43981" sz="1800" b="1">
                <a:latin typeface="Calibri"/>
                <a:cs typeface="Calibri"/>
              </a:rPr>
              <a:t>Q</a:t>
            </a:r>
            <a:r>
              <a:rPr dirty="0" baseline="43981" sz="1800" spc="-15" b="1">
                <a:latin typeface="Calibri"/>
                <a:cs typeface="Calibri"/>
              </a:rPr>
              <a:t> </a:t>
            </a:r>
            <a:r>
              <a:rPr dirty="0" baseline="43981" sz="1800" spc="-30" b="1">
                <a:latin typeface="Calibri"/>
                <a:cs typeface="Calibri"/>
              </a:rPr>
              <a:t>waves</a:t>
            </a:r>
            <a:endParaRPr baseline="43981"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677066" y="2767076"/>
            <a:ext cx="146177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25">
                <a:latin typeface="Calibri"/>
                <a:cs typeface="Calibri"/>
              </a:rPr>
              <a:t>LVH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dirty="0" sz="1200" spc="-20">
                <a:latin typeface="Calibri"/>
                <a:cs typeface="Calibri"/>
              </a:rPr>
              <a:t>Tachycardia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(≥100bpm)</a:t>
            </a:r>
            <a:endParaRPr sz="1200">
              <a:latin typeface="Calibri"/>
              <a:cs typeface="Calibri"/>
            </a:endParaRPr>
          </a:p>
          <a:p>
            <a:pPr marL="12700" marR="90170">
              <a:lnSpc>
                <a:spcPct val="99400"/>
              </a:lnSpc>
              <a:spcBef>
                <a:spcPts val="80"/>
              </a:spcBef>
            </a:pPr>
            <a:r>
              <a:rPr dirty="0" sz="1200">
                <a:latin typeface="Calibri"/>
                <a:cs typeface="Calibri"/>
              </a:rPr>
              <a:t>Complete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LBBB </a:t>
            </a:r>
            <a:r>
              <a:rPr dirty="0" sz="1200" spc="-10">
                <a:latin typeface="Calibri"/>
                <a:cs typeface="Calibri"/>
              </a:rPr>
              <a:t>Trifascicular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block </a:t>
            </a:r>
            <a:r>
              <a:rPr dirty="0" sz="1200">
                <a:latin typeface="Calibri"/>
                <a:cs typeface="Calibri"/>
              </a:rPr>
              <a:t>Atrial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fibrillation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Third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degree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AV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block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403550" y="2590292"/>
            <a:ext cx="340360" cy="1299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5400">
              <a:lnSpc>
                <a:spcPts val="1415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  <a:p>
            <a:pPr algn="r" marR="20320">
              <a:lnSpc>
                <a:spcPts val="1390"/>
              </a:lnSpc>
            </a:pPr>
            <a:r>
              <a:rPr dirty="0" sz="1200" spc="-25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ts val="1415"/>
              </a:lnSpc>
            </a:pPr>
            <a:r>
              <a:rPr dirty="0" sz="1200" spc="-25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algn="r" marR="5715">
              <a:lnSpc>
                <a:spcPts val="1415"/>
              </a:lnSpc>
              <a:spcBef>
                <a:spcPts val="70"/>
              </a:spcBef>
            </a:pPr>
            <a:r>
              <a:rPr dirty="0" sz="1200" spc="-25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algn="r" marR="17145">
              <a:lnSpc>
                <a:spcPts val="1415"/>
              </a:lnSpc>
            </a:pPr>
            <a:r>
              <a:rPr dirty="0" sz="1200" spc="-20">
                <a:latin typeface="Calibri"/>
                <a:cs typeface="Calibri"/>
              </a:rPr>
              <a:t>0.4%</a:t>
            </a:r>
            <a:endParaRPr sz="1200">
              <a:latin typeface="Calibri"/>
              <a:cs typeface="Calibri"/>
            </a:endParaRPr>
          </a:p>
          <a:p>
            <a:pPr algn="r" marR="8255">
              <a:lnSpc>
                <a:spcPts val="1415"/>
              </a:lnSpc>
              <a:spcBef>
                <a:spcPts val="70"/>
              </a:spcBef>
            </a:pPr>
            <a:r>
              <a:rPr dirty="0" sz="1200" spc="-20">
                <a:latin typeface="Calibri"/>
                <a:cs typeface="Calibri"/>
              </a:rPr>
              <a:t>0.4%</a:t>
            </a:r>
            <a:endParaRPr sz="1200">
              <a:latin typeface="Calibri"/>
              <a:cs typeface="Calibri"/>
            </a:endParaRPr>
          </a:p>
          <a:p>
            <a:pPr algn="r" marR="8255">
              <a:lnSpc>
                <a:spcPts val="1415"/>
              </a:lnSpc>
            </a:pPr>
            <a:r>
              <a:rPr dirty="0" sz="1200" spc="-20">
                <a:latin typeface="Calibri"/>
                <a:cs typeface="Calibri"/>
              </a:rPr>
              <a:t>0.2%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 sz="2350">
                <a:solidFill>
                  <a:srgbClr val="A31123"/>
                </a:solidFill>
                <a:latin typeface="Arial"/>
                <a:cs typeface="Arial"/>
              </a:rPr>
              <a:t>Declaration</a:t>
            </a:r>
            <a:r>
              <a:rPr dirty="0" sz="2350" spc="385">
                <a:solidFill>
                  <a:srgbClr val="A31123"/>
                </a:solidFill>
                <a:latin typeface="Arial"/>
                <a:cs typeface="Arial"/>
              </a:rPr>
              <a:t> </a:t>
            </a:r>
            <a:r>
              <a:rPr dirty="0" sz="2350" spc="55">
                <a:solidFill>
                  <a:srgbClr val="A31123"/>
                </a:solidFill>
                <a:latin typeface="Arial"/>
                <a:cs typeface="Arial"/>
              </a:rPr>
              <a:t>of</a:t>
            </a:r>
            <a:r>
              <a:rPr dirty="0" sz="2350" spc="160">
                <a:solidFill>
                  <a:srgbClr val="A31123"/>
                </a:solidFill>
                <a:latin typeface="Arial"/>
                <a:cs typeface="Arial"/>
              </a:rPr>
              <a:t> </a:t>
            </a:r>
            <a:r>
              <a:rPr dirty="0" sz="2350" spc="-10">
                <a:solidFill>
                  <a:srgbClr val="A31123"/>
                </a:solidFill>
                <a:latin typeface="Arial"/>
                <a:cs typeface="Arial"/>
              </a:rPr>
              <a:t>interest</a:t>
            </a:r>
            <a:endParaRPr sz="23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26738" y="1493617"/>
            <a:ext cx="267525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0A050A"/>
                </a:solidFill>
                <a:latin typeface="Arial"/>
                <a:cs typeface="Arial"/>
              </a:rPr>
              <a:t>-</a:t>
            </a:r>
            <a:r>
              <a:rPr dirty="0" sz="1700" spc="-5">
                <a:solidFill>
                  <a:srgbClr val="0A050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81618"/>
                </a:solidFill>
                <a:latin typeface="Arial"/>
                <a:cs typeface="Arial"/>
              </a:rPr>
              <a:t>I</a:t>
            </a:r>
            <a:r>
              <a:rPr dirty="0" sz="1700" spc="5">
                <a:solidFill>
                  <a:srgbClr val="18161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0A050A"/>
                </a:solidFill>
                <a:latin typeface="Arial"/>
                <a:cs typeface="Arial"/>
              </a:rPr>
              <a:t>have</a:t>
            </a:r>
            <a:r>
              <a:rPr dirty="0" sz="1700" spc="95">
                <a:solidFill>
                  <a:srgbClr val="0A050A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0A050A"/>
                </a:solidFill>
                <a:latin typeface="Arial"/>
                <a:cs typeface="Arial"/>
              </a:rPr>
              <a:t>nothing</a:t>
            </a:r>
            <a:r>
              <a:rPr dirty="0" sz="1700" spc="-30">
                <a:solidFill>
                  <a:srgbClr val="0A050A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0A050A"/>
                </a:solidFill>
                <a:latin typeface="Arial"/>
                <a:cs typeface="Arial"/>
              </a:rPr>
              <a:t>to</a:t>
            </a:r>
            <a:r>
              <a:rPr dirty="0" sz="1700" spc="100">
                <a:solidFill>
                  <a:srgbClr val="0A050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0A050A"/>
                </a:solidFill>
                <a:latin typeface="Arial"/>
                <a:cs typeface="Arial"/>
              </a:rPr>
              <a:t>declare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1774" y="4700650"/>
            <a:ext cx="1452880" cy="337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25"/>
              </a:lnSpc>
              <a:spcBef>
                <a:spcPts val="100"/>
              </a:spcBef>
            </a:pPr>
            <a:r>
              <a:rPr dirty="0" sz="1100" b="1">
                <a:solidFill>
                  <a:srgbClr val="181618"/>
                </a:solidFill>
                <a:latin typeface="Arial"/>
                <a:cs typeface="Arial"/>
              </a:rPr>
              <a:t>ESC Congress</a:t>
            </a:r>
            <a:r>
              <a:rPr dirty="0" sz="1100" spc="125" b="1">
                <a:solidFill>
                  <a:srgbClr val="181618"/>
                </a:solidFill>
                <a:latin typeface="Arial"/>
                <a:cs typeface="Arial"/>
              </a:rPr>
              <a:t> </a:t>
            </a:r>
            <a:r>
              <a:rPr dirty="0" sz="1100" spc="140" b="1">
                <a:solidFill>
                  <a:srgbClr val="181618"/>
                </a:solidFill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  <a:p>
            <a:pPr marL="16510">
              <a:lnSpc>
                <a:spcPts val="1225"/>
              </a:lnSpc>
            </a:pPr>
            <a:r>
              <a:rPr dirty="0" sz="1100">
                <a:solidFill>
                  <a:srgbClr val="A31123"/>
                </a:solidFill>
                <a:latin typeface="Arial"/>
                <a:cs typeface="Arial"/>
              </a:rPr>
              <a:t>Amsterdam</a:t>
            </a:r>
            <a:r>
              <a:rPr dirty="0" sz="1100" spc="245">
                <a:solidFill>
                  <a:srgbClr val="A31123"/>
                </a:solidFill>
                <a:latin typeface="Arial"/>
                <a:cs typeface="Arial"/>
              </a:rPr>
              <a:t> </a:t>
            </a:r>
            <a:r>
              <a:rPr dirty="0" sz="1050" spc="55">
                <a:solidFill>
                  <a:srgbClr val="A31123"/>
                </a:solidFill>
                <a:latin typeface="Arial"/>
                <a:cs typeface="Arial"/>
              </a:rPr>
              <a:t>&amp;</a:t>
            </a:r>
            <a:r>
              <a:rPr dirty="0" sz="1050" spc="204">
                <a:solidFill>
                  <a:srgbClr val="A3112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A31123"/>
                </a:solidFill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63358" y="4470303"/>
            <a:ext cx="454659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7335" algn="l"/>
              </a:tabLst>
            </a:pPr>
            <a:r>
              <a:rPr dirty="0" sz="2550" spc="30">
                <a:solidFill>
                  <a:srgbClr val="858585"/>
                </a:solidFill>
                <a:latin typeface="Times New Roman"/>
                <a:cs typeface="Times New Roman"/>
              </a:rPr>
              <a:t>•</a:t>
            </a:r>
            <a:r>
              <a:rPr dirty="0" sz="2550">
                <a:solidFill>
                  <a:srgbClr val="858585"/>
                </a:solidFill>
                <a:latin typeface="Times New Roman"/>
                <a:cs typeface="Times New Roman"/>
              </a:rPr>
              <a:t>	</a:t>
            </a:r>
            <a:r>
              <a:rPr dirty="0" sz="3750">
                <a:solidFill>
                  <a:srgbClr val="A31123"/>
                </a:solidFill>
                <a:latin typeface="Arial"/>
                <a:cs typeface="Arial"/>
              </a:rPr>
              <a:t>•</a:t>
            </a:r>
            <a:endParaRPr sz="3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Results:</a:t>
            </a:r>
            <a:r>
              <a:rPr dirty="0" spc="-60"/>
              <a:t> </a:t>
            </a:r>
            <a:r>
              <a:rPr dirty="0"/>
              <a:t>medication</a:t>
            </a:r>
            <a:r>
              <a:rPr dirty="0" spc="-60"/>
              <a:t> </a:t>
            </a:r>
            <a:r>
              <a:rPr dirty="0" spc="-25"/>
              <a:t>use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1288796"/>
            <a:ext cx="6787515" cy="296100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b="1">
                <a:latin typeface="Calibri"/>
                <a:cs typeface="Calibri"/>
              </a:rPr>
              <a:t>All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patients:</a:t>
            </a:r>
            <a:endParaRPr sz="2400">
              <a:latin typeface="Calibri"/>
              <a:cs typeface="Calibri"/>
            </a:endParaRPr>
          </a:p>
          <a:p>
            <a:pPr marL="193675" marR="5080" indent="-180975">
              <a:lnSpc>
                <a:spcPts val="2780"/>
              </a:lnSpc>
              <a:spcBef>
                <a:spcPts val="800"/>
              </a:spcBef>
              <a:buClr>
                <a:srgbClr val="C00000"/>
              </a:buClr>
              <a:buChar char="-"/>
              <a:tabLst>
                <a:tab pos="193675" algn="l"/>
              </a:tabLst>
            </a:pPr>
            <a:r>
              <a:rPr dirty="0" sz="2400">
                <a:latin typeface="Calibri"/>
                <a:cs typeface="Calibri"/>
              </a:rPr>
              <a:t>No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difference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evidence-</a:t>
            </a:r>
            <a:r>
              <a:rPr dirty="0" sz="2400">
                <a:latin typeface="Calibri"/>
                <a:cs typeface="Calibri"/>
              </a:rPr>
              <a:t>based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medication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at follow-</a:t>
            </a:r>
            <a:r>
              <a:rPr dirty="0" sz="2400">
                <a:latin typeface="Calibri"/>
                <a:cs typeface="Calibri"/>
              </a:rPr>
              <a:t>up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between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arms.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-"/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Patients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with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new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diagnosis:</a:t>
            </a:r>
            <a:endParaRPr sz="2400">
              <a:latin typeface="Calibri"/>
              <a:cs typeface="Calibri"/>
            </a:endParaRPr>
          </a:p>
          <a:p>
            <a:pPr marL="12700" marR="24130" indent="161290">
              <a:lnSpc>
                <a:spcPct val="100800"/>
              </a:lnSpc>
              <a:spcBef>
                <a:spcPts val="505"/>
              </a:spcBef>
              <a:buChar char="-"/>
              <a:tabLst>
                <a:tab pos="173990" algn="l"/>
              </a:tabLst>
            </a:pPr>
            <a:r>
              <a:rPr dirty="0" sz="2400">
                <a:latin typeface="Calibri"/>
                <a:cs typeface="Calibri"/>
              </a:rPr>
              <a:t>No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difference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evidence-</a:t>
            </a:r>
            <a:r>
              <a:rPr dirty="0" sz="2400">
                <a:latin typeface="Calibri"/>
                <a:cs typeface="Calibri"/>
              </a:rPr>
              <a:t>based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medication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at follow-</a:t>
            </a:r>
            <a:r>
              <a:rPr dirty="0" sz="2400">
                <a:latin typeface="Calibri"/>
                <a:cs typeface="Calibri"/>
              </a:rPr>
              <a:t>up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between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arms.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62307" y="1425955"/>
            <a:ext cx="7059295" cy="28422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68580" marR="5080">
              <a:lnSpc>
                <a:spcPct val="100800"/>
              </a:lnSpc>
              <a:spcBef>
                <a:spcPts val="75"/>
              </a:spcBef>
            </a:pP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diagnostic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strategy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more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than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doubled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number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new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diagnoses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heart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failure,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atrial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fibrillation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and </a:t>
            </a:r>
            <a:r>
              <a:rPr dirty="0" sz="2400" b="1">
                <a:latin typeface="Calibri"/>
                <a:cs typeface="Calibri"/>
              </a:rPr>
              <a:t>coronary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artery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800" spc="-30" b="1">
                <a:latin typeface="Calibri"/>
                <a:cs typeface="Calibri"/>
              </a:rPr>
              <a:t>Easy-</a:t>
            </a:r>
            <a:r>
              <a:rPr dirty="0" sz="1800" spc="-20" b="1">
                <a:latin typeface="Calibri"/>
                <a:cs typeface="Calibri"/>
              </a:rPr>
              <a:t>to-</a:t>
            </a:r>
            <a:r>
              <a:rPr dirty="0" sz="1800" spc="-25" b="1">
                <a:latin typeface="Calibri"/>
                <a:cs typeface="Calibri"/>
              </a:rPr>
              <a:t>use</a:t>
            </a:r>
            <a:endParaRPr sz="18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45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800" spc="-25" b="1">
                <a:latin typeface="Calibri"/>
                <a:cs typeface="Calibri"/>
              </a:rPr>
              <a:t>Tools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available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primary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care</a:t>
            </a:r>
            <a:endParaRPr sz="1800">
              <a:latin typeface="Calibri"/>
              <a:cs typeface="Calibri"/>
            </a:endParaRPr>
          </a:p>
          <a:p>
            <a:pPr marL="193040" marR="212725" indent="-180975">
              <a:lnSpc>
                <a:spcPct val="102200"/>
              </a:lnSpc>
              <a:spcBef>
                <a:spcPts val="38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800" b="1">
                <a:latin typeface="Calibri"/>
                <a:cs typeface="Calibri"/>
              </a:rPr>
              <a:t>Implemented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existing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disease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management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programs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T2DM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and </a:t>
            </a:r>
            <a:r>
              <a:rPr dirty="0" sz="1800" spc="-20" b="1">
                <a:latin typeface="Calibri"/>
                <a:cs typeface="Calibri"/>
              </a:rPr>
              <a:t>COPD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0825" y="238265"/>
            <a:ext cx="6714540" cy="111177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037" y="2852761"/>
            <a:ext cx="1269658" cy="125837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7467" y="2767241"/>
            <a:ext cx="732495" cy="98959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0627" y="2767241"/>
            <a:ext cx="988868" cy="100181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37700" y="2767241"/>
            <a:ext cx="732495" cy="100181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342" y="4343269"/>
            <a:ext cx="424236" cy="6230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14361" y="4355486"/>
            <a:ext cx="207540" cy="427604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164811" y="1802077"/>
            <a:ext cx="0" cy="2541270"/>
          </a:xfrm>
          <a:custGeom>
            <a:avLst/>
            <a:gdLst/>
            <a:ahLst/>
            <a:cxnLst/>
            <a:rect l="l" t="t" r="r" b="b"/>
            <a:pathLst>
              <a:path w="0" h="2541270">
                <a:moveTo>
                  <a:pt x="0" y="2541193"/>
                </a:moveTo>
                <a:lnTo>
                  <a:pt x="0" y="0"/>
                </a:lnTo>
              </a:path>
            </a:pathLst>
          </a:custGeom>
          <a:ln w="701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65529" y="336004"/>
            <a:ext cx="0" cy="1539875"/>
          </a:xfrm>
          <a:custGeom>
            <a:avLst/>
            <a:gdLst/>
            <a:ahLst/>
            <a:cxnLst/>
            <a:rect l="l" t="t" r="r" b="b"/>
            <a:pathLst>
              <a:path w="0" h="1539875">
                <a:moveTo>
                  <a:pt x="0" y="1539376"/>
                </a:moveTo>
                <a:lnTo>
                  <a:pt x="0" y="0"/>
                </a:lnTo>
              </a:path>
            </a:pathLst>
          </a:custGeom>
          <a:ln w="213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45241" y="1350037"/>
            <a:ext cx="0" cy="431165"/>
          </a:xfrm>
          <a:custGeom>
            <a:avLst/>
            <a:gdLst/>
            <a:ahLst/>
            <a:cxnLst/>
            <a:rect l="l" t="t" r="r" b="b"/>
            <a:pathLst>
              <a:path w="0" h="431164">
                <a:moveTo>
                  <a:pt x="0" y="430658"/>
                </a:moveTo>
                <a:lnTo>
                  <a:pt x="0" y="0"/>
                </a:lnTo>
              </a:path>
            </a:pathLst>
          </a:custGeom>
          <a:ln w="763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565886" y="1927304"/>
            <a:ext cx="0" cy="2306320"/>
          </a:xfrm>
          <a:custGeom>
            <a:avLst/>
            <a:gdLst/>
            <a:ahLst/>
            <a:cxnLst/>
            <a:rect l="l" t="t" r="r" b="b"/>
            <a:pathLst>
              <a:path w="0" h="2306320">
                <a:moveTo>
                  <a:pt x="0" y="2306010"/>
                </a:moveTo>
                <a:lnTo>
                  <a:pt x="0" y="0"/>
                </a:lnTo>
              </a:path>
            </a:pathLst>
          </a:custGeom>
          <a:ln w="213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907894" y="1350037"/>
            <a:ext cx="0" cy="434340"/>
          </a:xfrm>
          <a:custGeom>
            <a:avLst/>
            <a:gdLst/>
            <a:ahLst/>
            <a:cxnLst/>
            <a:rect l="l" t="t" r="r" b="b"/>
            <a:pathLst>
              <a:path w="0" h="434339">
                <a:moveTo>
                  <a:pt x="0" y="433713"/>
                </a:moveTo>
                <a:lnTo>
                  <a:pt x="0" y="0"/>
                </a:lnTo>
              </a:path>
            </a:pathLst>
          </a:custGeom>
          <a:ln w="671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8896763" y="394036"/>
            <a:ext cx="0" cy="1506220"/>
          </a:xfrm>
          <a:custGeom>
            <a:avLst/>
            <a:gdLst/>
            <a:ahLst/>
            <a:cxnLst/>
            <a:rect l="l" t="t" r="r" b="b"/>
            <a:pathLst>
              <a:path w="0" h="1506220">
                <a:moveTo>
                  <a:pt x="0" y="1505779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985273" y="1811240"/>
            <a:ext cx="0" cy="2544445"/>
          </a:xfrm>
          <a:custGeom>
            <a:avLst/>
            <a:gdLst/>
            <a:ahLst/>
            <a:cxnLst/>
            <a:rect l="l" t="t" r="r" b="b"/>
            <a:pathLst>
              <a:path w="0" h="2544445">
                <a:moveTo>
                  <a:pt x="0" y="2544247"/>
                </a:moveTo>
                <a:lnTo>
                  <a:pt x="0" y="0"/>
                </a:lnTo>
              </a:path>
            </a:pathLst>
          </a:custGeom>
          <a:ln w="671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37163" y="67224"/>
            <a:ext cx="8070215" cy="0"/>
          </a:xfrm>
          <a:custGeom>
            <a:avLst/>
            <a:gdLst/>
            <a:ahLst/>
            <a:cxnLst/>
            <a:rect l="l" t="t" r="r" b="b"/>
            <a:pathLst>
              <a:path w="8070215" h="0">
                <a:moveTo>
                  <a:pt x="0" y="0"/>
                </a:moveTo>
                <a:lnTo>
                  <a:pt x="8069654" y="0"/>
                </a:lnTo>
              </a:path>
            </a:pathLst>
          </a:custGeom>
          <a:ln w="12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868218" y="1740990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90" h="0">
                <a:moveTo>
                  <a:pt x="0" y="0"/>
                </a:moveTo>
                <a:lnTo>
                  <a:pt x="1049909" y="0"/>
                </a:lnTo>
              </a:path>
            </a:pathLst>
          </a:custGeom>
          <a:ln w="671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25852" y="1740990"/>
            <a:ext cx="1062355" cy="0"/>
          </a:xfrm>
          <a:custGeom>
            <a:avLst/>
            <a:gdLst/>
            <a:ahLst/>
            <a:cxnLst/>
            <a:rect l="l" t="t" r="r" b="b"/>
            <a:pathLst>
              <a:path w="1062355" h="0">
                <a:moveTo>
                  <a:pt x="0" y="0"/>
                </a:moveTo>
                <a:lnTo>
                  <a:pt x="1062117" y="0"/>
                </a:lnTo>
              </a:path>
            </a:pathLst>
          </a:custGeom>
          <a:ln w="671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61579" y="4517366"/>
            <a:ext cx="8253095" cy="0"/>
          </a:xfrm>
          <a:custGeom>
            <a:avLst/>
            <a:gdLst/>
            <a:ahLst/>
            <a:cxnLst/>
            <a:rect l="l" t="t" r="r" b="b"/>
            <a:pathLst>
              <a:path w="8253095" h="0">
                <a:moveTo>
                  <a:pt x="0" y="0"/>
                </a:moveTo>
                <a:lnTo>
                  <a:pt x="8252778" y="0"/>
                </a:lnTo>
              </a:path>
            </a:pathLst>
          </a:custGeom>
          <a:ln w="70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61579" y="4966351"/>
            <a:ext cx="8087995" cy="0"/>
          </a:xfrm>
          <a:custGeom>
            <a:avLst/>
            <a:gdLst/>
            <a:ahLst/>
            <a:cxnLst/>
            <a:rect l="l" t="t" r="r" b="b"/>
            <a:pathLst>
              <a:path w="8087995" h="0">
                <a:moveTo>
                  <a:pt x="0" y="0"/>
                </a:moveTo>
                <a:lnTo>
                  <a:pt x="8087966" y="0"/>
                </a:lnTo>
              </a:path>
            </a:pathLst>
          </a:custGeom>
          <a:ln w="21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072936" y="1316975"/>
            <a:ext cx="289687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16EBD"/>
                </a:solidFill>
                <a:latin typeface="Arial"/>
                <a:cs typeface="Arial"/>
              </a:rPr>
              <a:t>A</a:t>
            </a:r>
            <a:r>
              <a:rPr dirty="0" spc="200">
                <a:solidFill>
                  <a:srgbClr val="016EB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16EBD"/>
                </a:solidFill>
                <a:latin typeface="Arial"/>
                <a:cs typeface="Arial"/>
              </a:rPr>
              <a:t>Bigger</a:t>
            </a:r>
            <a:r>
              <a:rPr dirty="0" spc="320">
                <a:solidFill>
                  <a:srgbClr val="016EBD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016EBD"/>
                </a:solidFill>
                <a:latin typeface="Arial"/>
                <a:cs typeface="Arial"/>
              </a:rPr>
              <a:t>Picture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408370" y="1874396"/>
            <a:ext cx="3869054" cy="709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875" marR="5080" indent="-3810">
              <a:lnSpc>
                <a:spcPct val="113500"/>
              </a:lnSpc>
              <a:spcBef>
                <a:spcPts val="95"/>
              </a:spcBef>
            </a:pP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75">
                <a:latin typeface="Arial"/>
                <a:cs typeface="Arial"/>
              </a:rPr>
              <a:t> </a:t>
            </a:r>
            <a:r>
              <a:rPr dirty="0" sz="1300" spc="55">
                <a:latin typeface="Arial"/>
                <a:cs typeface="Arial"/>
              </a:rPr>
              <a:t>the</a:t>
            </a:r>
            <a:r>
              <a:rPr dirty="0" sz="1300" spc="11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Netherlands,</a:t>
            </a:r>
            <a:r>
              <a:rPr dirty="0" sz="1300" spc="185">
                <a:latin typeface="Arial"/>
                <a:cs typeface="Arial"/>
              </a:rPr>
              <a:t> </a:t>
            </a:r>
            <a:r>
              <a:rPr dirty="0" sz="1350" spc="75" b="1">
                <a:solidFill>
                  <a:srgbClr val="016EBD"/>
                </a:solidFill>
                <a:latin typeface="Times New Roman"/>
                <a:cs typeface="Times New Roman"/>
              </a:rPr>
              <a:t>858.651</a:t>
            </a:r>
            <a:r>
              <a:rPr dirty="0" sz="1350" spc="100" b="1">
                <a:solidFill>
                  <a:srgbClr val="016EB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latin typeface="Arial"/>
                <a:cs typeface="Arial"/>
              </a:rPr>
              <a:t>patients</a:t>
            </a:r>
            <a:r>
              <a:rPr dirty="0" sz="1300" spc="185">
                <a:latin typeface="Arial"/>
                <a:cs typeface="Arial"/>
              </a:rPr>
              <a:t> </a:t>
            </a:r>
            <a:r>
              <a:rPr dirty="0" sz="1300" spc="75">
                <a:latin typeface="Arial"/>
                <a:cs typeface="Arial"/>
              </a:rPr>
              <a:t>with </a:t>
            </a:r>
            <a:r>
              <a:rPr dirty="0" sz="1300" spc="-20">
                <a:latin typeface="Arial"/>
                <a:cs typeface="Arial"/>
              </a:rPr>
              <a:t>COPD </a:t>
            </a:r>
            <a:r>
              <a:rPr dirty="0" sz="1300" spc="55">
                <a:latin typeface="Arial"/>
                <a:cs typeface="Arial"/>
              </a:rPr>
              <a:t>and/or</a:t>
            </a:r>
            <a:r>
              <a:rPr dirty="0" sz="1300" spc="1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T2DM</a:t>
            </a:r>
            <a:r>
              <a:rPr dirty="0" sz="1300" spc="1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participate</a:t>
            </a:r>
            <a:r>
              <a:rPr dirty="0" sz="1300" spc="20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10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1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primary</a:t>
            </a:r>
            <a:r>
              <a:rPr dirty="0" sz="1300" spc="1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care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disease </a:t>
            </a:r>
            <a:r>
              <a:rPr dirty="0" sz="1300">
                <a:latin typeface="Arial"/>
                <a:cs typeface="Arial"/>
              </a:rPr>
              <a:t>management</a:t>
            </a:r>
            <a:r>
              <a:rPr dirty="0" sz="1300" spc="36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program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083578" y="2929382"/>
            <a:ext cx="1692275" cy="104521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275"/>
              </a:spcBef>
            </a:pPr>
            <a:r>
              <a:rPr dirty="0" sz="2050" spc="85" b="1">
                <a:solidFill>
                  <a:srgbClr val="016EBD"/>
                </a:solidFill>
                <a:latin typeface="Times New Roman"/>
                <a:cs typeface="Times New Roman"/>
              </a:rPr>
              <a:t>718.366</a:t>
            </a:r>
            <a:r>
              <a:rPr dirty="0" sz="2050" spc="5" b="1">
                <a:solidFill>
                  <a:srgbClr val="016EBD"/>
                </a:solidFill>
                <a:latin typeface="Times New Roman"/>
                <a:cs typeface="Times New Roman"/>
              </a:rPr>
              <a:t> </a:t>
            </a:r>
            <a:r>
              <a:rPr dirty="0" sz="2100" spc="-90">
                <a:latin typeface="Times New Roman"/>
                <a:cs typeface="Times New Roman"/>
              </a:rPr>
              <a:t>T2DM</a:t>
            </a:r>
            <a:endParaRPr sz="21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180"/>
              </a:spcBef>
              <a:tabLst>
                <a:tab pos="1014094" algn="l"/>
              </a:tabLst>
            </a:pPr>
            <a:r>
              <a:rPr dirty="0" sz="2050" spc="80" b="1">
                <a:solidFill>
                  <a:srgbClr val="016EBD"/>
                </a:solidFill>
                <a:latin typeface="Times New Roman"/>
                <a:cs typeface="Times New Roman"/>
              </a:rPr>
              <a:t>78.284</a:t>
            </a:r>
            <a:r>
              <a:rPr dirty="0" sz="2050" b="1">
                <a:solidFill>
                  <a:srgbClr val="016EBD"/>
                </a:solidFill>
                <a:latin typeface="Times New Roman"/>
                <a:cs typeface="Times New Roman"/>
              </a:rPr>
              <a:t>	</a:t>
            </a:r>
            <a:r>
              <a:rPr dirty="0" sz="1900" spc="-55">
                <a:latin typeface="Arial"/>
                <a:cs typeface="Arial"/>
              </a:rPr>
              <a:t>COPD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1017905" algn="l"/>
              </a:tabLst>
            </a:pPr>
            <a:r>
              <a:rPr dirty="0" sz="2050" spc="80" b="1">
                <a:solidFill>
                  <a:srgbClr val="016EBD"/>
                </a:solidFill>
                <a:latin typeface="Times New Roman"/>
                <a:cs typeface="Times New Roman"/>
              </a:rPr>
              <a:t>61.661</a:t>
            </a:r>
            <a:r>
              <a:rPr dirty="0" sz="2050" b="1">
                <a:solidFill>
                  <a:srgbClr val="016EBD"/>
                </a:solidFill>
                <a:latin typeface="Times New Roman"/>
                <a:cs typeface="Times New Roman"/>
              </a:rPr>
              <a:t>	</a:t>
            </a:r>
            <a:r>
              <a:rPr dirty="0" sz="1900" spc="50">
                <a:latin typeface="Arial"/>
                <a:cs typeface="Arial"/>
              </a:rPr>
              <a:t>Both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10210" y="1901876"/>
            <a:ext cx="3938270" cy="704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-635">
              <a:lnSpc>
                <a:spcPct val="112500"/>
              </a:lnSpc>
              <a:spcBef>
                <a:spcPts val="125"/>
              </a:spcBef>
            </a:pPr>
            <a:r>
              <a:rPr dirty="0" sz="1300">
                <a:latin typeface="Arial"/>
                <a:cs typeface="Arial"/>
              </a:rPr>
              <a:t>Applying</a:t>
            </a:r>
            <a:r>
              <a:rPr dirty="0" sz="1300" spc="80">
                <a:latin typeface="Arial"/>
                <a:cs typeface="Arial"/>
              </a:rPr>
              <a:t> </a:t>
            </a:r>
            <a:r>
              <a:rPr dirty="0" sz="1300" spc="55">
                <a:latin typeface="Arial"/>
                <a:cs typeface="Arial"/>
              </a:rPr>
              <a:t>the</a:t>
            </a:r>
            <a:r>
              <a:rPr dirty="0" sz="1300" spc="9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screening</a:t>
            </a:r>
            <a:r>
              <a:rPr dirty="0" sz="1300" spc="1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strategy</a:t>
            </a:r>
            <a:r>
              <a:rPr dirty="0" sz="1300" spc="1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9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all</a:t>
            </a:r>
            <a:r>
              <a:rPr dirty="0" sz="1300" spc="10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participants</a:t>
            </a:r>
            <a:r>
              <a:rPr dirty="0" sz="1300" spc="500">
                <a:latin typeface="Arial"/>
                <a:cs typeface="Arial"/>
              </a:rPr>
              <a:t>  </a:t>
            </a:r>
            <a:r>
              <a:rPr dirty="0" sz="1300">
                <a:latin typeface="Arial"/>
                <a:cs typeface="Arial"/>
              </a:rPr>
              <a:t>of T2DM</a:t>
            </a:r>
            <a:r>
              <a:rPr dirty="0" sz="1300" spc="10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COPD</a:t>
            </a:r>
            <a:r>
              <a:rPr dirty="0" sz="1300" spc="9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disease</a:t>
            </a:r>
            <a:r>
              <a:rPr dirty="0" sz="1300" spc="7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management</a:t>
            </a:r>
            <a:r>
              <a:rPr dirty="0" sz="1300" spc="21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programs </a:t>
            </a:r>
            <a:r>
              <a:rPr dirty="0" sz="1300" spc="50">
                <a:latin typeface="Arial"/>
                <a:cs typeface="Arial"/>
              </a:rPr>
              <a:t>would</a:t>
            </a:r>
            <a:r>
              <a:rPr dirty="0" sz="1300" spc="1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result</a:t>
            </a:r>
            <a:r>
              <a:rPr dirty="0" sz="1300" spc="17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55">
                <a:latin typeface="Arial"/>
                <a:cs typeface="Arial"/>
              </a:rPr>
              <a:t> </a:t>
            </a:r>
            <a:r>
              <a:rPr dirty="0" sz="1350" spc="70" b="1">
                <a:solidFill>
                  <a:srgbClr val="016EBD"/>
                </a:solidFill>
                <a:latin typeface="Times New Roman"/>
                <a:cs typeface="Times New Roman"/>
              </a:rPr>
              <a:t>47.224</a:t>
            </a:r>
            <a:r>
              <a:rPr dirty="0" sz="1350" spc="114" b="1">
                <a:solidFill>
                  <a:srgbClr val="016EB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latin typeface="Arial"/>
                <a:cs typeface="Arial"/>
              </a:rPr>
              <a:t>additional</a:t>
            </a:r>
            <a:r>
              <a:rPr dirty="0" sz="1300" spc="18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CVD</a:t>
            </a:r>
            <a:r>
              <a:rPr dirty="0" sz="1300" spc="114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diagnoses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32521" y="3886929"/>
            <a:ext cx="1010285" cy="46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350" spc="-25" b="1">
                <a:solidFill>
                  <a:srgbClr val="016EBD"/>
                </a:solidFill>
                <a:latin typeface="Times New Roman"/>
                <a:cs typeface="Times New Roman"/>
              </a:rPr>
              <a:t>CAD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350" spc="65" b="1">
                <a:solidFill>
                  <a:srgbClr val="016EBD"/>
                </a:solidFill>
                <a:latin typeface="Times New Roman"/>
                <a:cs typeface="Times New Roman"/>
              </a:rPr>
              <a:t>10.303</a:t>
            </a:r>
            <a:r>
              <a:rPr dirty="0" sz="1350" spc="30" b="1">
                <a:solidFill>
                  <a:srgbClr val="016EBD"/>
                </a:solidFill>
                <a:latin typeface="Times New Roman"/>
                <a:cs typeface="Times New Roman"/>
              </a:rPr>
              <a:t> </a:t>
            </a:r>
            <a:r>
              <a:rPr dirty="0" sz="1450" spc="-20" b="1">
                <a:solidFill>
                  <a:srgbClr val="016EBD"/>
                </a:solidFill>
                <a:latin typeface="Times New Roman"/>
                <a:cs typeface="Times New Roman"/>
              </a:rPr>
              <a:t>cases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363939" y="3888684"/>
            <a:ext cx="1005840" cy="4616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85"/>
              </a:spcBef>
            </a:pPr>
            <a:r>
              <a:rPr dirty="0" sz="1250" spc="-25" b="1">
                <a:solidFill>
                  <a:srgbClr val="016EBD"/>
                </a:solidFill>
                <a:latin typeface="Arial"/>
                <a:cs typeface="Arial"/>
              </a:rPr>
              <a:t>AF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65" b="1">
                <a:solidFill>
                  <a:srgbClr val="016EBD"/>
                </a:solidFill>
                <a:latin typeface="Times New Roman"/>
                <a:cs typeface="Times New Roman"/>
              </a:rPr>
              <a:t>11.162</a:t>
            </a:r>
            <a:r>
              <a:rPr dirty="0" sz="1350" spc="30" b="1">
                <a:solidFill>
                  <a:srgbClr val="016EBD"/>
                </a:solidFill>
                <a:latin typeface="Times New Roman"/>
                <a:cs typeface="Times New Roman"/>
              </a:rPr>
              <a:t> </a:t>
            </a:r>
            <a:r>
              <a:rPr dirty="0" sz="1450" spc="-20" b="1">
                <a:solidFill>
                  <a:srgbClr val="016EBD"/>
                </a:solidFill>
                <a:latin typeface="Times New Roman"/>
                <a:cs typeface="Times New Roman"/>
              </a:rPr>
              <a:t>cases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796463" y="3886929"/>
            <a:ext cx="1002030" cy="46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255">
              <a:lnSpc>
                <a:spcPct val="100000"/>
              </a:lnSpc>
              <a:spcBef>
                <a:spcPts val="100"/>
              </a:spcBef>
            </a:pPr>
            <a:r>
              <a:rPr dirty="0" sz="1350" spc="-25" b="1">
                <a:solidFill>
                  <a:srgbClr val="016EBD"/>
                </a:solidFill>
                <a:latin typeface="Times New Roman"/>
                <a:cs typeface="Times New Roman"/>
              </a:rPr>
              <a:t>HF</a:t>
            </a:r>
            <a:endParaRPr sz="1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350" spc="60" b="1">
                <a:solidFill>
                  <a:srgbClr val="016EBD"/>
                </a:solidFill>
                <a:latin typeface="Times New Roman"/>
                <a:cs typeface="Times New Roman"/>
              </a:rPr>
              <a:t>25.759</a:t>
            </a:r>
            <a:r>
              <a:rPr dirty="0" sz="1350" spc="30" b="1">
                <a:solidFill>
                  <a:srgbClr val="016EBD"/>
                </a:solidFill>
                <a:latin typeface="Times New Roman"/>
                <a:cs typeface="Times New Roman"/>
              </a:rPr>
              <a:t> </a:t>
            </a:r>
            <a:r>
              <a:rPr dirty="0" sz="1450" spc="-10" b="1">
                <a:solidFill>
                  <a:srgbClr val="016EBD"/>
                </a:solidFill>
                <a:latin typeface="Times New Roman"/>
                <a:cs typeface="Times New Roman"/>
              </a:rPr>
              <a:t>cases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Acknowledgements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131" y="1664345"/>
            <a:ext cx="1916099" cy="174493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318642" y="3440610"/>
            <a:ext cx="1993264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55040" algn="l"/>
                <a:tab pos="1310005" algn="l"/>
              </a:tabLst>
            </a:pPr>
            <a:r>
              <a:rPr dirty="0" sz="2050" spc="165">
                <a:solidFill>
                  <a:srgbClr val="3F000A"/>
                </a:solidFill>
                <a:latin typeface="Tahoma"/>
                <a:cs typeface="Tahoma"/>
              </a:rPr>
              <a:t>R</a:t>
            </a:r>
            <a:r>
              <a:rPr dirty="0" sz="2050" spc="20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 spc="170">
                <a:solidFill>
                  <a:srgbClr val="3F000A"/>
                </a:solidFill>
                <a:latin typeface="Tahoma"/>
                <a:cs typeface="Tahoma"/>
              </a:rPr>
              <a:t>E</a:t>
            </a:r>
            <a:r>
              <a:rPr dirty="0" sz="2050" spc="20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 spc="15">
                <a:solidFill>
                  <a:srgbClr val="3F000A"/>
                </a:solidFill>
                <a:latin typeface="Tahoma"/>
                <a:cs typeface="Tahoma"/>
              </a:rPr>
              <a:t>D</a:t>
            </a:r>
            <a:r>
              <a:rPr dirty="0" sz="2050">
                <a:solidFill>
                  <a:srgbClr val="3F000A"/>
                </a:solidFill>
                <a:latin typeface="Tahoma"/>
                <a:cs typeface="Tahoma"/>
              </a:rPr>
              <a:t>	</a:t>
            </a:r>
            <a:r>
              <a:rPr dirty="0" sz="2050" spc="140">
                <a:solidFill>
                  <a:srgbClr val="3F000A"/>
                </a:solidFill>
                <a:latin typeface="Tahoma"/>
                <a:cs typeface="Tahoma"/>
              </a:rPr>
              <a:t>-</a:t>
            </a:r>
            <a:r>
              <a:rPr dirty="0" sz="2050">
                <a:solidFill>
                  <a:srgbClr val="3F000A"/>
                </a:solidFill>
                <a:latin typeface="Tahoma"/>
                <a:cs typeface="Tahoma"/>
              </a:rPr>
              <a:t>	C</a:t>
            </a:r>
            <a:r>
              <a:rPr dirty="0" sz="2050" spc="10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>
                <a:solidFill>
                  <a:srgbClr val="3F000A"/>
                </a:solidFill>
                <a:latin typeface="Tahoma"/>
                <a:cs typeface="Tahoma"/>
              </a:rPr>
              <a:t>V</a:t>
            </a:r>
            <a:r>
              <a:rPr dirty="0" sz="2050" spc="35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 spc="15">
                <a:solidFill>
                  <a:srgbClr val="3F000A"/>
                </a:solidFill>
                <a:latin typeface="Tahoma"/>
                <a:cs typeface="Tahoma"/>
              </a:rPr>
              <a:t>D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2522" y="919988"/>
            <a:ext cx="16662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Many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thanks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to…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8895" rIns="0" bIns="0" rtlCol="0" vert="horz">
            <a:spAutoFit/>
          </a:bodyPr>
          <a:lstStyle/>
          <a:p>
            <a:pPr marL="129539" indent="-116839">
              <a:lnSpc>
                <a:spcPct val="100000"/>
              </a:lnSpc>
              <a:spcBef>
                <a:spcPts val="385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 spc="-10"/>
              <a:t>Prof.</a:t>
            </a:r>
            <a:r>
              <a:rPr dirty="0" spc="-45"/>
              <a:t> </a:t>
            </a:r>
            <a:r>
              <a:rPr dirty="0"/>
              <a:t>Frans</a:t>
            </a:r>
            <a:r>
              <a:rPr dirty="0" spc="-45"/>
              <a:t> </a:t>
            </a:r>
            <a:r>
              <a:rPr dirty="0"/>
              <a:t>Rutten,</a:t>
            </a:r>
            <a:r>
              <a:rPr dirty="0" spc="-40"/>
              <a:t> </a:t>
            </a:r>
            <a:r>
              <a:rPr dirty="0" spc="-45"/>
              <a:t>GP,</a:t>
            </a:r>
            <a:r>
              <a:rPr dirty="0" spc="-40"/>
              <a:t> </a:t>
            </a:r>
            <a:r>
              <a:rPr dirty="0"/>
              <a:t>UMC</a:t>
            </a:r>
            <a:r>
              <a:rPr dirty="0" spc="-35"/>
              <a:t> </a:t>
            </a:r>
            <a:r>
              <a:rPr dirty="0" spc="-10"/>
              <a:t>Utrecht</a:t>
            </a:r>
          </a:p>
          <a:p>
            <a:pPr marL="129539" indent="-116839">
              <a:lnSpc>
                <a:spcPct val="100000"/>
              </a:lnSpc>
              <a:spcBef>
                <a:spcPts val="290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 spc="-10"/>
              <a:t>Prof.</a:t>
            </a:r>
            <a:r>
              <a:rPr dirty="0" spc="-60"/>
              <a:t> </a:t>
            </a:r>
            <a:r>
              <a:rPr dirty="0"/>
              <a:t>Rudolf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 spc="-10"/>
              <a:t>Boer,</a:t>
            </a:r>
            <a:r>
              <a:rPr dirty="0" spc="-45"/>
              <a:t> </a:t>
            </a:r>
            <a:r>
              <a:rPr dirty="0"/>
              <a:t>cardiologist,</a:t>
            </a:r>
            <a:r>
              <a:rPr dirty="0" spc="-45"/>
              <a:t> </a:t>
            </a:r>
            <a:r>
              <a:rPr dirty="0"/>
              <a:t>Erasmus</a:t>
            </a:r>
            <a:r>
              <a:rPr dirty="0" spc="-40"/>
              <a:t> </a:t>
            </a:r>
            <a:r>
              <a:rPr dirty="0" spc="-25"/>
              <a:t>MC</a:t>
            </a:r>
          </a:p>
          <a:p>
            <a:pPr marL="129539" indent="-116839">
              <a:lnSpc>
                <a:spcPct val="100000"/>
              </a:lnSpc>
              <a:spcBef>
                <a:spcPts val="165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 spc="-10"/>
              <a:t>Prof.</a:t>
            </a:r>
            <a:r>
              <a:rPr dirty="0" spc="-65"/>
              <a:t> </a:t>
            </a:r>
            <a:r>
              <a:rPr dirty="0"/>
              <a:t>Michiel</a:t>
            </a:r>
            <a:r>
              <a:rPr dirty="0" spc="-55"/>
              <a:t> </a:t>
            </a:r>
            <a:r>
              <a:rPr dirty="0"/>
              <a:t>Rienstra,</a:t>
            </a:r>
            <a:r>
              <a:rPr dirty="0" spc="-50"/>
              <a:t> </a:t>
            </a:r>
            <a:r>
              <a:rPr dirty="0"/>
              <a:t>cardiologist</a:t>
            </a:r>
            <a:r>
              <a:rPr dirty="0" spc="-45"/>
              <a:t> </a:t>
            </a:r>
            <a:r>
              <a:rPr dirty="0"/>
              <a:t>UMC</a:t>
            </a:r>
            <a:r>
              <a:rPr dirty="0" spc="-45"/>
              <a:t> </a:t>
            </a:r>
            <a:r>
              <a:rPr dirty="0" spc="-10"/>
              <a:t>Groningen</a:t>
            </a:r>
          </a:p>
          <a:p>
            <a:pPr marL="129539" indent="-116839">
              <a:lnSpc>
                <a:spcPct val="100000"/>
              </a:lnSpc>
              <a:spcBef>
                <a:spcPts val="195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 spc="-10"/>
              <a:t>Prof.</a:t>
            </a:r>
            <a:r>
              <a:rPr dirty="0" spc="-55"/>
              <a:t> </a:t>
            </a:r>
            <a:r>
              <a:rPr dirty="0"/>
              <a:t>Yvonne</a:t>
            </a:r>
            <a:r>
              <a:rPr dirty="0" spc="-45"/>
              <a:t> </a:t>
            </a:r>
            <a:r>
              <a:rPr dirty="0"/>
              <a:t>van</a:t>
            </a:r>
            <a:r>
              <a:rPr dirty="0" spc="-40"/>
              <a:t> </a:t>
            </a:r>
            <a:r>
              <a:rPr dirty="0"/>
              <a:t>der</a:t>
            </a:r>
            <a:r>
              <a:rPr dirty="0" spc="-35"/>
              <a:t> </a:t>
            </a:r>
            <a:r>
              <a:rPr dirty="0" spc="-10"/>
              <a:t>Schouw,</a:t>
            </a:r>
            <a:r>
              <a:rPr dirty="0" spc="-40"/>
              <a:t> </a:t>
            </a:r>
            <a:r>
              <a:rPr dirty="0"/>
              <a:t>epidemiologist,</a:t>
            </a:r>
            <a:r>
              <a:rPr dirty="0" spc="-40"/>
              <a:t> </a:t>
            </a:r>
            <a:r>
              <a:rPr dirty="0"/>
              <a:t>UMC</a:t>
            </a:r>
            <a:r>
              <a:rPr dirty="0" spc="-40"/>
              <a:t> </a:t>
            </a:r>
            <a:r>
              <a:rPr dirty="0" spc="-10"/>
              <a:t>Utrecht</a:t>
            </a:r>
          </a:p>
          <a:p>
            <a:pPr marL="129539" indent="-116839">
              <a:lnSpc>
                <a:spcPct val="100000"/>
              </a:lnSpc>
              <a:spcBef>
                <a:spcPts val="165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/>
              <a:t>Assoc.</a:t>
            </a:r>
            <a:r>
              <a:rPr dirty="0" spc="-40"/>
              <a:t> </a:t>
            </a:r>
            <a:r>
              <a:rPr dirty="0" spc="-10"/>
              <a:t>Prof.</a:t>
            </a:r>
            <a:r>
              <a:rPr dirty="0" spc="-25"/>
              <a:t> </a:t>
            </a:r>
            <a:r>
              <a:rPr dirty="0" spc="-10"/>
              <a:t>Maarten-</a:t>
            </a:r>
            <a:r>
              <a:rPr dirty="0"/>
              <a:t>Jan</a:t>
            </a:r>
            <a:r>
              <a:rPr dirty="0" spc="-15"/>
              <a:t> </a:t>
            </a:r>
            <a:r>
              <a:rPr dirty="0" spc="-20"/>
              <a:t>Cramer, </a:t>
            </a:r>
            <a:r>
              <a:rPr dirty="0"/>
              <a:t>cardiologist,</a:t>
            </a:r>
            <a:r>
              <a:rPr dirty="0" spc="-20"/>
              <a:t> </a:t>
            </a:r>
            <a:r>
              <a:rPr dirty="0"/>
              <a:t>UMC</a:t>
            </a:r>
            <a:r>
              <a:rPr dirty="0" spc="-20"/>
              <a:t> </a:t>
            </a:r>
            <a:r>
              <a:rPr dirty="0" spc="-10"/>
              <a:t>Utrecht</a:t>
            </a:r>
          </a:p>
          <a:p>
            <a:pPr marL="129539" indent="-116839">
              <a:lnSpc>
                <a:spcPct val="100000"/>
              </a:lnSpc>
              <a:spcBef>
                <a:spcPts val="195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/>
              <a:t>Assoc.</a:t>
            </a:r>
            <a:r>
              <a:rPr dirty="0" spc="-55"/>
              <a:t> </a:t>
            </a:r>
            <a:r>
              <a:rPr dirty="0" spc="-10"/>
              <a:t>Prof.</a:t>
            </a:r>
            <a:r>
              <a:rPr dirty="0" spc="-40"/>
              <a:t> </a:t>
            </a:r>
            <a:r>
              <a:rPr dirty="0"/>
              <a:t>Erik</a:t>
            </a:r>
            <a:r>
              <a:rPr dirty="0" spc="-50"/>
              <a:t> </a:t>
            </a:r>
            <a:r>
              <a:rPr dirty="0"/>
              <a:t>Koffijberg,</a:t>
            </a:r>
            <a:r>
              <a:rPr dirty="0" spc="-35"/>
              <a:t> </a:t>
            </a:r>
            <a:r>
              <a:rPr dirty="0" spc="-20"/>
              <a:t>HTA</a:t>
            </a:r>
            <a:r>
              <a:rPr dirty="0" spc="-35"/>
              <a:t> </a:t>
            </a:r>
            <a:r>
              <a:rPr dirty="0"/>
              <a:t>expert,</a:t>
            </a:r>
            <a:r>
              <a:rPr dirty="0" spc="-4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 spc="-10"/>
              <a:t>Twente</a:t>
            </a:r>
          </a:p>
          <a:p>
            <a:pPr marL="129539" indent="-116839">
              <a:lnSpc>
                <a:spcPct val="100000"/>
              </a:lnSpc>
              <a:spcBef>
                <a:spcPts val="165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 spc="-10"/>
              <a:t>Prof.</a:t>
            </a:r>
            <a:r>
              <a:rPr dirty="0" spc="-50"/>
              <a:t> </a:t>
            </a:r>
            <a:r>
              <a:rPr dirty="0"/>
              <a:t>Arno</a:t>
            </a:r>
            <a:r>
              <a:rPr dirty="0" spc="-30"/>
              <a:t> </a:t>
            </a:r>
            <a:r>
              <a:rPr dirty="0"/>
              <a:t>Hoes,</a:t>
            </a:r>
            <a:r>
              <a:rPr dirty="0" spc="-30"/>
              <a:t> </a:t>
            </a:r>
            <a:r>
              <a:rPr dirty="0"/>
              <a:t>klinisch</a:t>
            </a:r>
            <a:r>
              <a:rPr dirty="0" spc="-25"/>
              <a:t> </a:t>
            </a:r>
            <a:r>
              <a:rPr dirty="0"/>
              <a:t>epidemiologist,</a:t>
            </a:r>
            <a:r>
              <a:rPr dirty="0" spc="-30"/>
              <a:t> </a:t>
            </a:r>
            <a:r>
              <a:rPr dirty="0"/>
              <a:t>UMC</a:t>
            </a:r>
            <a:r>
              <a:rPr dirty="0" spc="-30"/>
              <a:t> </a:t>
            </a:r>
            <a:r>
              <a:rPr dirty="0" spc="-10"/>
              <a:t>Utrecht</a:t>
            </a:r>
          </a:p>
          <a:p>
            <a:pPr marL="129539" indent="-116839">
              <a:lnSpc>
                <a:spcPct val="100000"/>
              </a:lnSpc>
              <a:spcBef>
                <a:spcPts val="195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/>
              <a:t>Assist.</a:t>
            </a:r>
            <a:r>
              <a:rPr dirty="0" spc="-45"/>
              <a:t> </a:t>
            </a:r>
            <a:r>
              <a:rPr dirty="0" spc="-10"/>
              <a:t>Prof.</a:t>
            </a:r>
            <a:r>
              <a:rPr dirty="0" spc="-30"/>
              <a:t> </a:t>
            </a:r>
            <a:r>
              <a:rPr dirty="0"/>
              <a:t>Monika</a:t>
            </a:r>
            <a:r>
              <a:rPr dirty="0" spc="-35"/>
              <a:t> </a:t>
            </a:r>
            <a:r>
              <a:rPr dirty="0" spc="-10"/>
              <a:t>Hollander,</a:t>
            </a:r>
            <a:r>
              <a:rPr dirty="0" spc="-30"/>
              <a:t> </a:t>
            </a:r>
            <a:r>
              <a:rPr dirty="0" spc="-10"/>
              <a:t>GPSI-</a:t>
            </a:r>
            <a:r>
              <a:rPr dirty="0"/>
              <a:t>CVD,</a:t>
            </a:r>
            <a:r>
              <a:rPr dirty="0" spc="-30"/>
              <a:t> </a:t>
            </a:r>
            <a:r>
              <a:rPr dirty="0"/>
              <a:t>UMC</a:t>
            </a:r>
            <a:r>
              <a:rPr dirty="0" spc="-25"/>
              <a:t> </a:t>
            </a:r>
            <a:r>
              <a:rPr dirty="0" spc="-10"/>
              <a:t>Utrecht</a:t>
            </a:r>
          </a:p>
          <a:p>
            <a:pPr marL="129539" indent="-116839">
              <a:lnSpc>
                <a:spcPct val="100000"/>
              </a:lnSpc>
              <a:spcBef>
                <a:spcPts val="170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/>
              <a:t>Victor</a:t>
            </a:r>
            <a:r>
              <a:rPr dirty="0" spc="-40"/>
              <a:t> </a:t>
            </a:r>
            <a:r>
              <a:rPr dirty="0"/>
              <a:t>Zwartkruis,</a:t>
            </a:r>
            <a:r>
              <a:rPr dirty="0" spc="-35"/>
              <a:t> </a:t>
            </a:r>
            <a:r>
              <a:rPr dirty="0"/>
              <a:t>PhD</a:t>
            </a:r>
            <a:r>
              <a:rPr dirty="0" spc="-25"/>
              <a:t> </a:t>
            </a:r>
            <a:r>
              <a:rPr dirty="0"/>
              <a:t>student,</a:t>
            </a:r>
            <a:r>
              <a:rPr dirty="0" spc="-35"/>
              <a:t> </a:t>
            </a:r>
            <a:r>
              <a:rPr dirty="0"/>
              <a:t>UMC</a:t>
            </a:r>
            <a:r>
              <a:rPr dirty="0" spc="-30"/>
              <a:t> </a:t>
            </a:r>
            <a:r>
              <a:rPr dirty="0" spc="-10"/>
              <a:t>Groningen</a:t>
            </a:r>
          </a:p>
          <a:p>
            <a:pPr marL="129539" indent="-116839">
              <a:lnSpc>
                <a:spcPct val="100000"/>
              </a:lnSpc>
              <a:spcBef>
                <a:spcPts val="285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/>
              <a:t>Martijn</a:t>
            </a:r>
            <a:r>
              <a:rPr dirty="0" spc="-45"/>
              <a:t> </a:t>
            </a:r>
            <a:r>
              <a:rPr dirty="0"/>
              <a:t>Oude</a:t>
            </a:r>
            <a:r>
              <a:rPr dirty="0" spc="-40"/>
              <a:t> </a:t>
            </a:r>
            <a:r>
              <a:rPr dirty="0"/>
              <a:t>Wolcherink,</a:t>
            </a:r>
            <a:r>
              <a:rPr dirty="0" spc="-35"/>
              <a:t> </a:t>
            </a:r>
            <a:r>
              <a:rPr dirty="0"/>
              <a:t>PhD</a:t>
            </a:r>
            <a:r>
              <a:rPr dirty="0" spc="-35"/>
              <a:t> </a:t>
            </a:r>
            <a:r>
              <a:rPr dirty="0"/>
              <a:t>student,</a:t>
            </a:r>
            <a:r>
              <a:rPr dirty="0" spc="-35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 spc="-10"/>
              <a:t>Twente</a:t>
            </a:r>
          </a:p>
          <a:p>
            <a:pPr marL="129539" indent="-116839">
              <a:lnSpc>
                <a:spcPct val="100000"/>
              </a:lnSpc>
              <a:spcBef>
                <a:spcPts val="170"/>
              </a:spcBef>
              <a:buClr>
                <a:srgbClr val="C00000"/>
              </a:buClr>
              <a:buFont typeface="Arial"/>
              <a:buChar char="•"/>
              <a:tabLst>
                <a:tab pos="129539" algn="l"/>
              </a:tabLst>
            </a:pPr>
            <a:r>
              <a:rPr dirty="0"/>
              <a:t>Dr</a:t>
            </a:r>
            <a:r>
              <a:rPr dirty="0" spc="-15"/>
              <a:t> </a:t>
            </a:r>
            <a:r>
              <a:rPr dirty="0"/>
              <a:t>Nicolaas</a:t>
            </a:r>
            <a:r>
              <a:rPr dirty="0" spc="-10"/>
              <a:t> Zuithoff,</a:t>
            </a:r>
            <a:r>
              <a:rPr dirty="0" spc="-5"/>
              <a:t> </a:t>
            </a:r>
            <a:r>
              <a:rPr dirty="0" spc="-10"/>
              <a:t>biostatistics,</a:t>
            </a:r>
            <a:r>
              <a:rPr dirty="0" spc="-5"/>
              <a:t> </a:t>
            </a:r>
            <a:r>
              <a:rPr dirty="0"/>
              <a:t>UMC</a:t>
            </a:r>
            <a:r>
              <a:rPr dirty="0" spc="-5"/>
              <a:t> </a:t>
            </a:r>
            <a:r>
              <a:rPr dirty="0" spc="-10"/>
              <a:t>Utrecht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Acknowledgements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131" y="1664345"/>
            <a:ext cx="1916099" cy="174493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2522" y="944371"/>
            <a:ext cx="16662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Many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thanks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to…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2522" y="2445004"/>
            <a:ext cx="7729220" cy="133731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522855" indent="-8255">
              <a:lnSpc>
                <a:spcPts val="1900"/>
              </a:lnSpc>
              <a:spcBef>
                <a:spcPts val="180"/>
              </a:spcBef>
              <a:buClr>
                <a:srgbClr val="C00000"/>
              </a:buClr>
              <a:buSzPct val="93750"/>
              <a:buFont typeface="Arial"/>
              <a:buChar char="•"/>
              <a:tabLst>
                <a:tab pos="83820" algn="l"/>
              </a:tabLst>
            </a:pP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b="1">
                <a:latin typeface="Calibri"/>
                <a:cs typeface="Calibri"/>
              </a:rPr>
              <a:t>ALL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30" b="1">
                <a:latin typeface="Calibri"/>
                <a:cs typeface="Calibri"/>
              </a:rPr>
              <a:t>PARTICIPATING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GENERAL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PRACTITIONERS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AND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PRACTICE NURSES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665"/>
              </a:spcBef>
              <a:tabLst>
                <a:tab pos="942340" algn="l"/>
                <a:tab pos="1297305" algn="l"/>
              </a:tabLst>
            </a:pPr>
            <a:r>
              <a:rPr dirty="0" sz="2050" spc="165">
                <a:solidFill>
                  <a:srgbClr val="3F000A"/>
                </a:solidFill>
                <a:latin typeface="Tahoma"/>
                <a:cs typeface="Tahoma"/>
              </a:rPr>
              <a:t>R</a:t>
            </a:r>
            <a:r>
              <a:rPr dirty="0" sz="2050" spc="20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 spc="170">
                <a:solidFill>
                  <a:srgbClr val="3F000A"/>
                </a:solidFill>
                <a:latin typeface="Tahoma"/>
                <a:cs typeface="Tahoma"/>
              </a:rPr>
              <a:t>E</a:t>
            </a:r>
            <a:r>
              <a:rPr dirty="0" sz="2050" spc="20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 spc="15">
                <a:solidFill>
                  <a:srgbClr val="3F000A"/>
                </a:solidFill>
                <a:latin typeface="Tahoma"/>
                <a:cs typeface="Tahoma"/>
              </a:rPr>
              <a:t>D</a:t>
            </a:r>
            <a:r>
              <a:rPr dirty="0" sz="2050">
                <a:solidFill>
                  <a:srgbClr val="3F000A"/>
                </a:solidFill>
                <a:latin typeface="Tahoma"/>
                <a:cs typeface="Tahoma"/>
              </a:rPr>
              <a:t>	</a:t>
            </a:r>
            <a:r>
              <a:rPr dirty="0" sz="2050" spc="140">
                <a:solidFill>
                  <a:srgbClr val="3F000A"/>
                </a:solidFill>
                <a:latin typeface="Tahoma"/>
                <a:cs typeface="Tahoma"/>
              </a:rPr>
              <a:t>-</a:t>
            </a:r>
            <a:r>
              <a:rPr dirty="0" sz="2050">
                <a:solidFill>
                  <a:srgbClr val="3F000A"/>
                </a:solidFill>
                <a:latin typeface="Tahoma"/>
                <a:cs typeface="Tahoma"/>
              </a:rPr>
              <a:t>	C</a:t>
            </a:r>
            <a:r>
              <a:rPr dirty="0" sz="2050" spc="10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>
                <a:solidFill>
                  <a:srgbClr val="3F000A"/>
                </a:solidFill>
                <a:latin typeface="Tahoma"/>
                <a:cs typeface="Tahoma"/>
              </a:rPr>
              <a:t>V</a:t>
            </a:r>
            <a:r>
              <a:rPr dirty="0" sz="2050" spc="35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 spc="15">
                <a:solidFill>
                  <a:srgbClr val="3F000A"/>
                </a:solidFill>
                <a:latin typeface="Tahoma"/>
                <a:cs typeface="Tahoma"/>
              </a:rPr>
              <a:t>D</a:t>
            </a:r>
            <a:endParaRPr sz="205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1826" y="2867573"/>
            <a:ext cx="3168351" cy="18001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36460" y="1232915"/>
            <a:ext cx="927100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6045">
              <a:lnSpc>
                <a:spcPct val="121000"/>
              </a:lnSpc>
              <a:spcBef>
                <a:spcPts val="100"/>
              </a:spcBef>
            </a:pPr>
            <a:r>
              <a:rPr dirty="0" sz="2000" b="1">
                <a:solidFill>
                  <a:srgbClr val="AE1022"/>
                </a:solidFill>
                <a:latin typeface="Calibri"/>
                <a:cs typeface="Calibri"/>
              </a:rPr>
              <a:t>Type</a:t>
            </a:r>
            <a:r>
              <a:rPr dirty="0" sz="2000" spc="-60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AE1022"/>
                </a:solidFill>
                <a:latin typeface="Calibri"/>
                <a:cs typeface="Calibri"/>
              </a:rPr>
              <a:t>2 </a:t>
            </a:r>
            <a:r>
              <a:rPr dirty="0" sz="2000" spc="-10" b="1">
                <a:solidFill>
                  <a:srgbClr val="AE1022"/>
                </a:solidFill>
                <a:latin typeface="Calibri"/>
                <a:cs typeface="Calibri"/>
              </a:rPr>
              <a:t>diabetes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865450"/>
            <a:ext cx="1919840" cy="187035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073" y="2787774"/>
            <a:ext cx="1919839" cy="187202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287368" y="3454908"/>
            <a:ext cx="6254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solidFill>
                  <a:srgbClr val="AE1022"/>
                </a:solidFill>
                <a:latin typeface="Calibri"/>
                <a:cs typeface="Calibri"/>
              </a:rPr>
              <a:t>COPD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04047" y="1491630"/>
            <a:ext cx="936625" cy="2232660"/>
          </a:xfrm>
          <a:custGeom>
            <a:avLst/>
            <a:gdLst/>
            <a:ahLst/>
            <a:cxnLst/>
            <a:rect l="l" t="t" r="r" b="b"/>
            <a:pathLst>
              <a:path w="936625" h="2232660">
                <a:moveTo>
                  <a:pt x="0" y="0"/>
                </a:moveTo>
                <a:lnTo>
                  <a:pt x="69165" y="1549"/>
                </a:lnTo>
                <a:lnTo>
                  <a:pt x="135179" y="6048"/>
                </a:lnTo>
                <a:lnTo>
                  <a:pt x="197318" y="13278"/>
                </a:lnTo>
                <a:lnTo>
                  <a:pt x="254859" y="23016"/>
                </a:lnTo>
                <a:lnTo>
                  <a:pt x="307076" y="35042"/>
                </a:lnTo>
                <a:lnTo>
                  <a:pt x="353246" y="49135"/>
                </a:lnTo>
                <a:lnTo>
                  <a:pt x="392645" y="65074"/>
                </a:lnTo>
                <a:lnTo>
                  <a:pt x="448235" y="101605"/>
                </a:lnTo>
                <a:lnTo>
                  <a:pt x="468052" y="142867"/>
                </a:lnTo>
                <a:lnTo>
                  <a:pt x="468052" y="1005647"/>
                </a:lnTo>
                <a:lnTo>
                  <a:pt x="473126" y="1026758"/>
                </a:lnTo>
                <a:lnTo>
                  <a:pt x="511553" y="1065876"/>
                </a:lnTo>
                <a:lnTo>
                  <a:pt x="582857" y="1099378"/>
                </a:lnTo>
                <a:lnTo>
                  <a:pt x="629027" y="1113471"/>
                </a:lnTo>
                <a:lnTo>
                  <a:pt x="681244" y="1125497"/>
                </a:lnTo>
                <a:lnTo>
                  <a:pt x="738785" y="1135235"/>
                </a:lnTo>
                <a:lnTo>
                  <a:pt x="800924" y="1142465"/>
                </a:lnTo>
                <a:lnTo>
                  <a:pt x="866938" y="1146964"/>
                </a:lnTo>
                <a:lnTo>
                  <a:pt x="936104" y="1148514"/>
                </a:lnTo>
                <a:lnTo>
                  <a:pt x="866938" y="1150063"/>
                </a:lnTo>
                <a:lnTo>
                  <a:pt x="800924" y="1154562"/>
                </a:lnTo>
                <a:lnTo>
                  <a:pt x="738785" y="1161792"/>
                </a:lnTo>
                <a:lnTo>
                  <a:pt x="681244" y="1171530"/>
                </a:lnTo>
                <a:lnTo>
                  <a:pt x="629027" y="1183556"/>
                </a:lnTo>
                <a:lnTo>
                  <a:pt x="582857" y="1197649"/>
                </a:lnTo>
                <a:lnTo>
                  <a:pt x="543458" y="1213588"/>
                </a:lnTo>
                <a:lnTo>
                  <a:pt x="487868" y="1250119"/>
                </a:lnTo>
                <a:lnTo>
                  <a:pt x="468052" y="1291381"/>
                </a:lnTo>
                <a:lnTo>
                  <a:pt x="468052" y="2089381"/>
                </a:lnTo>
                <a:lnTo>
                  <a:pt x="462977" y="2110492"/>
                </a:lnTo>
                <a:lnTo>
                  <a:pt x="424550" y="2149610"/>
                </a:lnTo>
                <a:lnTo>
                  <a:pt x="353246" y="2183112"/>
                </a:lnTo>
                <a:lnTo>
                  <a:pt x="307076" y="2197205"/>
                </a:lnTo>
                <a:lnTo>
                  <a:pt x="254859" y="2209231"/>
                </a:lnTo>
                <a:lnTo>
                  <a:pt x="197318" y="2218969"/>
                </a:lnTo>
                <a:lnTo>
                  <a:pt x="135179" y="2226199"/>
                </a:lnTo>
                <a:lnTo>
                  <a:pt x="69165" y="2230698"/>
                </a:lnTo>
                <a:lnTo>
                  <a:pt x="0" y="2232248"/>
                </a:lnTo>
              </a:path>
            </a:pathLst>
          </a:custGeom>
          <a:ln w="38100">
            <a:solidFill>
              <a:srgbClr val="AE0C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01642" y="1854707"/>
            <a:ext cx="150939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20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41%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have </a:t>
            </a:r>
            <a:r>
              <a:rPr dirty="0" sz="2000" b="1">
                <a:latin typeface="Calibri"/>
                <a:cs typeface="Calibri"/>
              </a:rPr>
              <a:t>unknown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but </a:t>
            </a:r>
            <a:r>
              <a:rPr dirty="0" sz="2000" spc="-10" b="1">
                <a:latin typeface="Calibri"/>
                <a:cs typeface="Calibri"/>
              </a:rPr>
              <a:t>treatable </a:t>
            </a:r>
            <a:r>
              <a:rPr dirty="0" sz="2000" spc="-10">
                <a:latin typeface="Calibri"/>
                <a:cs typeface="Calibri"/>
              </a:rPr>
              <a:t>cardiovascular disease*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23476" y="4623308"/>
            <a:ext cx="4665980" cy="4006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dirty="0" sz="1200">
                <a:latin typeface="Calibri"/>
                <a:cs typeface="Calibri"/>
              </a:rPr>
              <a:t>*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Based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opportunistic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screening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studies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(Rutten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2005,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Muhlestein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2014, </a:t>
            </a:r>
            <a:r>
              <a:rPr dirty="0" sz="1200">
                <a:latin typeface="Calibri"/>
                <a:cs typeface="Calibri"/>
              </a:rPr>
              <a:t>Rasmussen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2013, </a:t>
            </a:r>
            <a:r>
              <a:rPr dirty="0" sz="1200" spc="-10">
                <a:latin typeface="Calibri"/>
                <a:cs typeface="Calibri"/>
              </a:rPr>
              <a:t>Boonman-</a:t>
            </a: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Winter </a:t>
            </a:r>
            <a:r>
              <a:rPr dirty="0" sz="1200" spc="-10">
                <a:latin typeface="Calibri"/>
                <a:cs typeface="Calibri"/>
              </a:rPr>
              <a:t>2015)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36460" y="1232915"/>
            <a:ext cx="927100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6045">
              <a:lnSpc>
                <a:spcPct val="121000"/>
              </a:lnSpc>
              <a:spcBef>
                <a:spcPts val="100"/>
              </a:spcBef>
            </a:pPr>
            <a:r>
              <a:rPr dirty="0" sz="2000" b="1">
                <a:solidFill>
                  <a:srgbClr val="AE1022"/>
                </a:solidFill>
                <a:latin typeface="Calibri"/>
                <a:cs typeface="Calibri"/>
              </a:rPr>
              <a:t>Type</a:t>
            </a:r>
            <a:r>
              <a:rPr dirty="0" sz="2000" spc="-60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AE1022"/>
                </a:solidFill>
                <a:latin typeface="Calibri"/>
                <a:cs typeface="Calibri"/>
              </a:rPr>
              <a:t>2 </a:t>
            </a:r>
            <a:r>
              <a:rPr dirty="0" sz="2000" spc="-10" b="1">
                <a:solidFill>
                  <a:srgbClr val="AE1022"/>
                </a:solidFill>
                <a:latin typeface="Calibri"/>
                <a:cs typeface="Calibri"/>
              </a:rPr>
              <a:t>diabetes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865450"/>
            <a:ext cx="1919840" cy="187035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073" y="2787774"/>
            <a:ext cx="1919839" cy="187202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287368" y="3454908"/>
            <a:ext cx="6254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solidFill>
                  <a:srgbClr val="AE1022"/>
                </a:solidFill>
                <a:latin typeface="Calibri"/>
                <a:cs typeface="Calibri"/>
              </a:rPr>
              <a:t>COPD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04047" y="1491630"/>
            <a:ext cx="936625" cy="2232660"/>
          </a:xfrm>
          <a:custGeom>
            <a:avLst/>
            <a:gdLst/>
            <a:ahLst/>
            <a:cxnLst/>
            <a:rect l="l" t="t" r="r" b="b"/>
            <a:pathLst>
              <a:path w="936625" h="2232660">
                <a:moveTo>
                  <a:pt x="0" y="0"/>
                </a:moveTo>
                <a:lnTo>
                  <a:pt x="69165" y="1549"/>
                </a:lnTo>
                <a:lnTo>
                  <a:pt x="135179" y="6048"/>
                </a:lnTo>
                <a:lnTo>
                  <a:pt x="197318" y="13278"/>
                </a:lnTo>
                <a:lnTo>
                  <a:pt x="254859" y="23016"/>
                </a:lnTo>
                <a:lnTo>
                  <a:pt x="307076" y="35042"/>
                </a:lnTo>
                <a:lnTo>
                  <a:pt x="353246" y="49135"/>
                </a:lnTo>
                <a:lnTo>
                  <a:pt x="392645" y="65074"/>
                </a:lnTo>
                <a:lnTo>
                  <a:pt x="448235" y="101605"/>
                </a:lnTo>
                <a:lnTo>
                  <a:pt x="468052" y="142867"/>
                </a:lnTo>
                <a:lnTo>
                  <a:pt x="468052" y="1005647"/>
                </a:lnTo>
                <a:lnTo>
                  <a:pt x="473126" y="1026758"/>
                </a:lnTo>
                <a:lnTo>
                  <a:pt x="511553" y="1065876"/>
                </a:lnTo>
                <a:lnTo>
                  <a:pt x="582857" y="1099378"/>
                </a:lnTo>
                <a:lnTo>
                  <a:pt x="629027" y="1113471"/>
                </a:lnTo>
                <a:lnTo>
                  <a:pt x="681244" y="1125497"/>
                </a:lnTo>
                <a:lnTo>
                  <a:pt x="738785" y="1135235"/>
                </a:lnTo>
                <a:lnTo>
                  <a:pt x="800924" y="1142465"/>
                </a:lnTo>
                <a:lnTo>
                  <a:pt x="866938" y="1146964"/>
                </a:lnTo>
                <a:lnTo>
                  <a:pt x="936104" y="1148514"/>
                </a:lnTo>
                <a:lnTo>
                  <a:pt x="866938" y="1150063"/>
                </a:lnTo>
                <a:lnTo>
                  <a:pt x="800924" y="1154562"/>
                </a:lnTo>
                <a:lnTo>
                  <a:pt x="738785" y="1161792"/>
                </a:lnTo>
                <a:lnTo>
                  <a:pt x="681244" y="1171530"/>
                </a:lnTo>
                <a:lnTo>
                  <a:pt x="629027" y="1183556"/>
                </a:lnTo>
                <a:lnTo>
                  <a:pt x="582857" y="1197649"/>
                </a:lnTo>
                <a:lnTo>
                  <a:pt x="543458" y="1213588"/>
                </a:lnTo>
                <a:lnTo>
                  <a:pt x="487868" y="1250119"/>
                </a:lnTo>
                <a:lnTo>
                  <a:pt x="468052" y="1291381"/>
                </a:lnTo>
                <a:lnTo>
                  <a:pt x="468052" y="2089381"/>
                </a:lnTo>
                <a:lnTo>
                  <a:pt x="462977" y="2110492"/>
                </a:lnTo>
                <a:lnTo>
                  <a:pt x="424550" y="2149610"/>
                </a:lnTo>
                <a:lnTo>
                  <a:pt x="353246" y="2183112"/>
                </a:lnTo>
                <a:lnTo>
                  <a:pt x="307076" y="2197205"/>
                </a:lnTo>
                <a:lnTo>
                  <a:pt x="254859" y="2209231"/>
                </a:lnTo>
                <a:lnTo>
                  <a:pt x="197318" y="2218969"/>
                </a:lnTo>
                <a:lnTo>
                  <a:pt x="135179" y="2226199"/>
                </a:lnTo>
                <a:lnTo>
                  <a:pt x="69165" y="2230698"/>
                </a:lnTo>
                <a:lnTo>
                  <a:pt x="0" y="2232248"/>
                </a:lnTo>
              </a:path>
            </a:pathLst>
          </a:custGeom>
          <a:ln w="38100">
            <a:solidFill>
              <a:srgbClr val="AE0C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273651" y="1647444"/>
            <a:ext cx="1942464" cy="1744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3055">
              <a:lnSpc>
                <a:spcPct val="100000"/>
              </a:lnSpc>
              <a:spcBef>
                <a:spcPts val="100"/>
              </a:spcBef>
              <a:buAutoNum type="arabicPlain" startAt="20"/>
              <a:tabLst>
                <a:tab pos="325755" algn="l"/>
              </a:tabLst>
            </a:pPr>
            <a:r>
              <a:rPr dirty="0" sz="2000" b="1">
                <a:latin typeface="Calibri"/>
                <a:cs typeface="Calibri"/>
              </a:rPr>
              <a:t>–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41%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coronary </a:t>
            </a:r>
            <a:r>
              <a:rPr dirty="0" sz="2000">
                <a:latin typeface="Calibri"/>
                <a:cs typeface="Calibri"/>
              </a:rPr>
              <a:t>artery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stenosis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20">
                <a:latin typeface="Calibri"/>
                <a:cs typeface="Calibri"/>
              </a:rPr>
              <a:t>≥50%</a:t>
            </a:r>
            <a:endParaRPr sz="2000">
              <a:latin typeface="Calibri"/>
              <a:cs typeface="Calibri"/>
            </a:endParaRPr>
          </a:p>
          <a:p>
            <a:pPr marL="12700" marR="366395" indent="313055">
              <a:lnSpc>
                <a:spcPct val="100000"/>
              </a:lnSpc>
              <a:spcBef>
                <a:spcPts val="1535"/>
              </a:spcBef>
              <a:buAutoNum type="arabicPlain" startAt="21"/>
              <a:tabLst>
                <a:tab pos="325755" algn="l"/>
              </a:tabLst>
            </a:pPr>
            <a:r>
              <a:rPr dirty="0" sz="2000" b="1">
                <a:latin typeface="Calibri"/>
                <a:cs typeface="Calibri"/>
              </a:rPr>
              <a:t>–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28%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heart failure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23476" y="4623308"/>
            <a:ext cx="4696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Rutten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2005,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Muhlestein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2014,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Rasmussen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2013,</a:t>
            </a:r>
            <a:r>
              <a:rPr dirty="0" sz="1200" spc="-10">
                <a:latin typeface="Calibri"/>
                <a:cs typeface="Calibri"/>
              </a:rPr>
              <a:t> Boonman-</a:t>
            </a: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Winter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54285" y="3804312"/>
            <a:ext cx="2175510" cy="58483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29539" marR="138430">
              <a:lnSpc>
                <a:spcPts val="1900"/>
              </a:lnSpc>
              <a:spcBef>
                <a:spcPts val="345"/>
              </a:spcBef>
            </a:pPr>
            <a:r>
              <a:rPr dirty="0" sz="1600" b="1">
                <a:latin typeface="Calibri"/>
                <a:cs typeface="Calibri"/>
              </a:rPr>
              <a:t>Most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these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patients </a:t>
            </a:r>
            <a:r>
              <a:rPr dirty="0" sz="1600" b="1">
                <a:latin typeface="Calibri"/>
                <a:cs typeface="Calibri"/>
              </a:rPr>
              <a:t>experience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symptoms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524" y="259587"/>
            <a:ext cx="7432040" cy="7696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930"/>
              </a:lnSpc>
              <a:spcBef>
                <a:spcPts val="100"/>
              </a:spcBef>
            </a:pPr>
            <a:r>
              <a:rPr dirty="0" spc="-10"/>
              <a:t>RED-</a:t>
            </a:r>
            <a:r>
              <a:rPr dirty="0" spc="-25"/>
              <a:t>CVD</a:t>
            </a:r>
          </a:p>
          <a:p>
            <a:pPr algn="ctr">
              <a:lnSpc>
                <a:spcPts val="2930"/>
              </a:lnSpc>
            </a:pPr>
            <a:r>
              <a:rPr dirty="0"/>
              <a:t>R</a:t>
            </a:r>
            <a:r>
              <a:rPr dirty="0">
                <a:solidFill>
                  <a:srgbClr val="000000"/>
                </a:solidFill>
              </a:rPr>
              <a:t>eviving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/>
              <a:t>E</a:t>
            </a:r>
            <a:r>
              <a:rPr dirty="0">
                <a:solidFill>
                  <a:srgbClr val="000000"/>
                </a:solidFill>
              </a:rPr>
              <a:t>arly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/>
              <a:t>D</a:t>
            </a:r>
            <a:r>
              <a:rPr dirty="0">
                <a:solidFill>
                  <a:srgbClr val="000000"/>
                </a:solidFill>
              </a:rPr>
              <a:t>iagnosis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dirty="0" spc="-40">
                <a:solidFill>
                  <a:srgbClr val="000000"/>
                </a:solidFill>
              </a:rPr>
              <a:t> </a:t>
            </a:r>
            <a:r>
              <a:rPr dirty="0" spc="-10"/>
              <a:t>C</a:t>
            </a:r>
            <a:r>
              <a:rPr dirty="0" spc="-10">
                <a:solidFill>
                  <a:srgbClr val="000000"/>
                </a:solidFill>
              </a:rPr>
              <a:t>ardio</a:t>
            </a:r>
            <a:r>
              <a:rPr dirty="0" spc="-10"/>
              <a:t>V</a:t>
            </a:r>
            <a:r>
              <a:rPr dirty="0" spc="-10">
                <a:solidFill>
                  <a:srgbClr val="000000"/>
                </a:solidFill>
              </a:rPr>
              <a:t>ascular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/>
              <a:t>D</a:t>
            </a:r>
            <a:r>
              <a:rPr dirty="0" spc="-10">
                <a:solidFill>
                  <a:srgbClr val="000000"/>
                </a:solidFill>
              </a:rPr>
              <a:t>isease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4156" y="1674844"/>
            <a:ext cx="1916098" cy="174493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534667" y="3451109"/>
            <a:ext cx="1993264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55040" algn="l"/>
                <a:tab pos="1310005" algn="l"/>
              </a:tabLst>
            </a:pPr>
            <a:r>
              <a:rPr dirty="0" sz="2050" spc="165">
                <a:solidFill>
                  <a:srgbClr val="3F000A"/>
                </a:solidFill>
                <a:latin typeface="Tahoma"/>
                <a:cs typeface="Tahoma"/>
              </a:rPr>
              <a:t>R</a:t>
            </a:r>
            <a:r>
              <a:rPr dirty="0" sz="2050" spc="20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 spc="170">
                <a:solidFill>
                  <a:srgbClr val="3F000A"/>
                </a:solidFill>
                <a:latin typeface="Tahoma"/>
                <a:cs typeface="Tahoma"/>
              </a:rPr>
              <a:t>E</a:t>
            </a:r>
            <a:r>
              <a:rPr dirty="0" sz="2050" spc="20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 spc="15">
                <a:solidFill>
                  <a:srgbClr val="3F000A"/>
                </a:solidFill>
                <a:latin typeface="Tahoma"/>
                <a:cs typeface="Tahoma"/>
              </a:rPr>
              <a:t>D</a:t>
            </a:r>
            <a:r>
              <a:rPr dirty="0" sz="2050">
                <a:solidFill>
                  <a:srgbClr val="3F000A"/>
                </a:solidFill>
                <a:latin typeface="Tahoma"/>
                <a:cs typeface="Tahoma"/>
              </a:rPr>
              <a:t>	</a:t>
            </a:r>
            <a:r>
              <a:rPr dirty="0" sz="2050" spc="140">
                <a:solidFill>
                  <a:srgbClr val="3F000A"/>
                </a:solidFill>
                <a:latin typeface="Tahoma"/>
                <a:cs typeface="Tahoma"/>
              </a:rPr>
              <a:t>-</a:t>
            </a:r>
            <a:r>
              <a:rPr dirty="0" sz="2050">
                <a:solidFill>
                  <a:srgbClr val="3F000A"/>
                </a:solidFill>
                <a:latin typeface="Tahoma"/>
                <a:cs typeface="Tahoma"/>
              </a:rPr>
              <a:t>	C</a:t>
            </a:r>
            <a:r>
              <a:rPr dirty="0" sz="2050" spc="10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>
                <a:solidFill>
                  <a:srgbClr val="3F000A"/>
                </a:solidFill>
                <a:latin typeface="Tahoma"/>
                <a:cs typeface="Tahoma"/>
              </a:rPr>
              <a:t>V</a:t>
            </a:r>
            <a:r>
              <a:rPr dirty="0" sz="2050" spc="35">
                <a:solidFill>
                  <a:srgbClr val="3F000A"/>
                </a:solidFill>
                <a:latin typeface="Tahoma"/>
                <a:cs typeface="Tahoma"/>
              </a:rPr>
              <a:t> </a:t>
            </a:r>
            <a:r>
              <a:rPr dirty="0" sz="2050" spc="15">
                <a:solidFill>
                  <a:srgbClr val="3F000A"/>
                </a:solidFill>
                <a:latin typeface="Tahoma"/>
                <a:cs typeface="Tahoma"/>
              </a:rPr>
              <a:t>D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2473" y="1465770"/>
            <a:ext cx="5304155" cy="264350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dirty="0" u="heavy" sz="27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Aim</a:t>
            </a:r>
            <a:endParaRPr sz="2700">
              <a:latin typeface="Calibri"/>
              <a:cs typeface="Calibri"/>
            </a:endParaRPr>
          </a:p>
          <a:p>
            <a:pPr algn="ctr" marL="563880" marR="556895">
              <a:lnSpc>
                <a:spcPts val="3479"/>
              </a:lnSpc>
              <a:spcBef>
                <a:spcPts val="180"/>
              </a:spcBef>
            </a:pP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uncover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cardiovascular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disease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early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stage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easy-</a:t>
            </a:r>
            <a:r>
              <a:rPr dirty="0" sz="2400" spc="-10" b="1">
                <a:latin typeface="Calibri"/>
                <a:cs typeface="Calibri"/>
              </a:rPr>
              <a:t>to-</a:t>
            </a:r>
            <a:r>
              <a:rPr dirty="0" sz="2400" b="1">
                <a:latin typeface="Calibri"/>
                <a:cs typeface="Calibri"/>
              </a:rPr>
              <a:t>use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diagnostic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strategy</a:t>
            </a:r>
            <a:endParaRPr sz="2400">
              <a:latin typeface="Calibri"/>
              <a:cs typeface="Calibri"/>
            </a:endParaRPr>
          </a:p>
          <a:p>
            <a:pPr algn="ctr" marL="12065" marR="5080">
              <a:lnSpc>
                <a:spcPct val="100800"/>
              </a:lnSpc>
              <a:spcBef>
                <a:spcPts val="600"/>
              </a:spcBef>
            </a:pP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primary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care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patients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COPD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and/or </a:t>
            </a:r>
            <a:r>
              <a:rPr dirty="0" sz="2400" spc="-20">
                <a:latin typeface="Calibri"/>
                <a:cs typeface="Calibri"/>
              </a:rPr>
              <a:t>T2DM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466" y="555525"/>
            <a:ext cx="3404477" cy="40324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Design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2590" y="929019"/>
            <a:ext cx="5295900" cy="370776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425"/>
              </a:spcBef>
            </a:pPr>
            <a:r>
              <a:rPr dirty="0" sz="2000" spc="-10" b="1">
                <a:latin typeface="Calibri"/>
                <a:cs typeface="Calibri"/>
              </a:rPr>
              <a:t>Design</a:t>
            </a:r>
            <a:endParaRPr sz="2000">
              <a:latin typeface="Calibri"/>
              <a:cs typeface="Calibri"/>
            </a:endParaRPr>
          </a:p>
          <a:p>
            <a:pPr marL="459740" indent="-178435">
              <a:lnSpc>
                <a:spcPct val="100000"/>
              </a:lnSpc>
              <a:spcBef>
                <a:spcPts val="300"/>
              </a:spcBef>
              <a:buClr>
                <a:srgbClr val="AE1022"/>
              </a:buClr>
              <a:buFont typeface="Arial"/>
              <a:buChar char="•"/>
              <a:tabLst>
                <a:tab pos="459740" algn="l"/>
              </a:tabLst>
            </a:pPr>
            <a:r>
              <a:rPr dirty="0" sz="1800" spc="-20">
                <a:latin typeface="Calibri"/>
                <a:cs typeface="Calibri"/>
              </a:rPr>
              <a:t>Cluster-</a:t>
            </a:r>
            <a:r>
              <a:rPr dirty="0" sz="1800">
                <a:latin typeface="Calibri"/>
                <a:cs typeface="Calibri"/>
              </a:rPr>
              <a:t>randomized: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randomization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practices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AE1022"/>
              </a:buClr>
              <a:buFont typeface="Arial"/>
              <a:buChar char="•"/>
            </a:pPr>
            <a:endParaRPr sz="23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Main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inclusion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criterium</a:t>
            </a:r>
            <a:endParaRPr sz="2000">
              <a:latin typeface="Calibri"/>
              <a:cs typeface="Calibri"/>
            </a:endParaRPr>
          </a:p>
          <a:p>
            <a:pPr marL="460375" marR="5080" indent="-179070">
              <a:lnSpc>
                <a:spcPts val="1989"/>
              </a:lnSpc>
              <a:spcBef>
                <a:spcPts val="405"/>
              </a:spcBef>
              <a:buClr>
                <a:srgbClr val="AE1022"/>
              </a:buClr>
              <a:buFont typeface="Arial"/>
              <a:buChar char="•"/>
              <a:tabLst>
                <a:tab pos="460375" algn="l"/>
              </a:tabLst>
            </a:pPr>
            <a:r>
              <a:rPr dirty="0" sz="1800">
                <a:latin typeface="Calibri"/>
                <a:cs typeface="Calibri"/>
              </a:rPr>
              <a:t>Participation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primary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disease</a:t>
            </a:r>
            <a:r>
              <a:rPr dirty="0" sz="1800" spc="-10">
                <a:latin typeface="Calibri"/>
                <a:cs typeface="Calibri"/>
              </a:rPr>
              <a:t> management </a:t>
            </a:r>
            <a:r>
              <a:rPr dirty="0" sz="1800">
                <a:latin typeface="Calibri"/>
                <a:cs typeface="Calibri"/>
              </a:rPr>
              <a:t>program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COPD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and/or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T2DM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E1022"/>
              </a:buClr>
              <a:buFont typeface="Arial"/>
              <a:buChar char="•"/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Primary</a:t>
            </a:r>
            <a:r>
              <a:rPr dirty="0" sz="2000" spc="-10" b="1">
                <a:latin typeface="Calibri"/>
                <a:cs typeface="Calibri"/>
              </a:rPr>
              <a:t> endpoint</a:t>
            </a:r>
            <a:endParaRPr sz="2000">
              <a:latin typeface="Calibri"/>
              <a:cs typeface="Calibri"/>
            </a:endParaRPr>
          </a:p>
          <a:p>
            <a:pPr marL="459740" indent="-178435">
              <a:lnSpc>
                <a:spcPct val="100000"/>
              </a:lnSpc>
              <a:spcBef>
                <a:spcPts val="200"/>
              </a:spcBef>
              <a:buClr>
                <a:srgbClr val="AE1022"/>
              </a:buClr>
              <a:buFont typeface="Arial"/>
              <a:buChar char="•"/>
              <a:tabLst>
                <a:tab pos="459740" algn="l"/>
              </a:tabLst>
            </a:pPr>
            <a:r>
              <a:rPr dirty="0" sz="1800">
                <a:latin typeface="Calibri"/>
                <a:cs typeface="Calibri"/>
              </a:rPr>
              <a:t>Newly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detected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CVD</a:t>
            </a:r>
            <a:r>
              <a:rPr dirty="0" sz="1800" spc="-20">
                <a:latin typeface="Calibri"/>
                <a:cs typeface="Calibri"/>
              </a:rPr>
              <a:t> (</a:t>
            </a:r>
            <a:r>
              <a:rPr dirty="0" sz="1800" spc="-20" b="1">
                <a:latin typeface="Calibri"/>
                <a:cs typeface="Calibri"/>
              </a:rPr>
              <a:t>AF,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HF,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CAD</a:t>
            </a:r>
            <a:r>
              <a:rPr dirty="0" sz="1800">
                <a:latin typeface="Calibri"/>
                <a:cs typeface="Calibri"/>
              </a:rPr>
              <a:t>)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E1022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Secondary </a:t>
            </a:r>
            <a:r>
              <a:rPr dirty="0" sz="2000" spc="-10" b="1">
                <a:latin typeface="Calibri"/>
                <a:cs typeface="Calibri"/>
              </a:rPr>
              <a:t>endpoint(s)</a:t>
            </a:r>
            <a:endParaRPr sz="2000">
              <a:latin typeface="Calibri"/>
              <a:cs typeface="Calibri"/>
            </a:endParaRPr>
          </a:p>
          <a:p>
            <a:pPr marL="459740" indent="-178435">
              <a:lnSpc>
                <a:spcPct val="100000"/>
              </a:lnSpc>
              <a:spcBef>
                <a:spcPts val="200"/>
              </a:spcBef>
              <a:buClr>
                <a:srgbClr val="AE1022"/>
              </a:buClr>
              <a:buFont typeface="Arial"/>
              <a:buChar char="•"/>
              <a:tabLst>
                <a:tab pos="459740" algn="l"/>
              </a:tabLst>
            </a:pPr>
            <a:r>
              <a:rPr dirty="0" sz="1800">
                <a:latin typeface="Calibri"/>
                <a:cs typeface="Calibri"/>
              </a:rPr>
              <a:t>Subsequent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treatment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828873" y="830858"/>
            <a:ext cx="1717039" cy="2905760"/>
            <a:chOff x="6828873" y="830858"/>
            <a:chExt cx="1717039" cy="290576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5723" y="830858"/>
              <a:ext cx="169778" cy="1694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3636" y="2271017"/>
              <a:ext cx="169778" cy="1694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1346" y="2703065"/>
              <a:ext cx="169778" cy="16941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7611" y="3567162"/>
              <a:ext cx="169778" cy="16941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2510" y="3279129"/>
              <a:ext cx="169778" cy="16941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5683" y="1982985"/>
              <a:ext cx="169778" cy="16941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8873" y="2847082"/>
              <a:ext cx="169778" cy="1694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Statistics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843787"/>
            <a:ext cx="3561715" cy="84137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72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400" b="1">
                <a:latin typeface="Calibri"/>
                <a:cs typeface="Calibri"/>
              </a:rPr>
              <a:t>Sample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size: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1170</a:t>
            </a:r>
            <a:endParaRPr sz="2400">
              <a:latin typeface="Calibri"/>
              <a:cs typeface="Calibri"/>
            </a:endParaRPr>
          </a:p>
          <a:p>
            <a:pPr lvl="1" marL="459740" indent="-178435">
              <a:lnSpc>
                <a:spcPct val="100000"/>
              </a:lnSpc>
              <a:spcBef>
                <a:spcPts val="520"/>
              </a:spcBef>
              <a:buClr>
                <a:srgbClr val="AE1022"/>
              </a:buClr>
              <a:buFont typeface="Arial"/>
              <a:buChar char="•"/>
              <a:tabLst>
                <a:tab pos="459740" algn="l"/>
              </a:tabLst>
            </a:pPr>
            <a:r>
              <a:rPr dirty="0" sz="2000" b="1">
                <a:latin typeface="Calibri"/>
                <a:cs typeface="Calibri"/>
              </a:rPr>
              <a:t>1300,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including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10%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drop-</a:t>
            </a:r>
            <a:r>
              <a:rPr dirty="0" sz="2000" spc="-25" b="1">
                <a:latin typeface="Calibri"/>
                <a:cs typeface="Calibri"/>
              </a:rPr>
              <a:t>out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2590" y="2077212"/>
            <a:ext cx="4387215" cy="148336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800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400" b="1">
                <a:latin typeface="Calibri"/>
                <a:cs typeface="Calibri"/>
              </a:rPr>
              <a:t>Primary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secondary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outcome:</a:t>
            </a:r>
            <a:endParaRPr sz="2400">
              <a:latin typeface="Calibri"/>
              <a:cs typeface="Calibri"/>
            </a:endParaRPr>
          </a:p>
          <a:p>
            <a:pPr algn="r" lvl="1" marL="178435" marR="872490" indent="-178435">
              <a:lnSpc>
                <a:spcPct val="100000"/>
              </a:lnSpc>
              <a:spcBef>
                <a:spcPts val="530"/>
              </a:spcBef>
              <a:buClr>
                <a:srgbClr val="AE1022"/>
              </a:buClr>
              <a:buFont typeface="Arial"/>
              <a:buChar char="•"/>
              <a:tabLst>
                <a:tab pos="178435" algn="l"/>
              </a:tabLst>
            </a:pPr>
            <a:r>
              <a:rPr dirty="0" sz="1800" spc="-10" b="1">
                <a:latin typeface="Calibri"/>
                <a:cs typeface="Calibri"/>
              </a:rPr>
              <a:t>generalized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mixed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linear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models</a:t>
            </a:r>
            <a:endParaRPr sz="1800">
              <a:latin typeface="Calibri"/>
              <a:cs typeface="Calibri"/>
            </a:endParaRPr>
          </a:p>
          <a:p>
            <a:pPr algn="r" lvl="2" marL="178435" marR="937894" indent="-178435">
              <a:lnSpc>
                <a:spcPct val="100000"/>
              </a:lnSpc>
              <a:spcBef>
                <a:spcPts val="430"/>
              </a:spcBef>
              <a:buClr>
                <a:srgbClr val="AE1022"/>
              </a:buClr>
              <a:buFont typeface="Arial"/>
              <a:buChar char="•"/>
              <a:tabLst>
                <a:tab pos="178435" algn="l"/>
              </a:tabLst>
            </a:pPr>
            <a:r>
              <a:rPr dirty="0" sz="1800" b="1">
                <a:latin typeface="Calibri"/>
                <a:cs typeface="Calibri"/>
              </a:rPr>
              <a:t>Random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intercept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clusters</a:t>
            </a:r>
            <a:endParaRPr sz="1800">
              <a:latin typeface="Calibri"/>
              <a:cs typeface="Calibri"/>
            </a:endParaRPr>
          </a:p>
          <a:p>
            <a:pPr lvl="2" marL="640080" indent="-178435">
              <a:lnSpc>
                <a:spcPct val="100000"/>
              </a:lnSpc>
              <a:spcBef>
                <a:spcPts val="459"/>
              </a:spcBef>
              <a:buClr>
                <a:srgbClr val="AE1022"/>
              </a:buClr>
              <a:buFont typeface="Arial"/>
              <a:buChar char="•"/>
              <a:tabLst>
                <a:tab pos="640080" algn="l"/>
              </a:tabLst>
            </a:pPr>
            <a:r>
              <a:rPr dirty="0" sz="1800" b="1">
                <a:latin typeface="Calibri"/>
                <a:cs typeface="Calibri"/>
              </a:rPr>
              <a:t>Fixed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effects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potential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confounders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652119" y="2355725"/>
            <a:ext cx="504190" cy="1080135"/>
          </a:xfrm>
          <a:custGeom>
            <a:avLst/>
            <a:gdLst/>
            <a:ahLst/>
            <a:cxnLst/>
            <a:rect l="l" t="t" r="r" b="b"/>
            <a:pathLst>
              <a:path w="504189" h="1080135">
                <a:moveTo>
                  <a:pt x="0" y="0"/>
                </a:moveTo>
                <a:lnTo>
                  <a:pt x="79660" y="2141"/>
                </a:lnTo>
                <a:lnTo>
                  <a:pt x="148844" y="8104"/>
                </a:lnTo>
                <a:lnTo>
                  <a:pt x="203401" y="17196"/>
                </a:lnTo>
                <a:lnTo>
                  <a:pt x="252028" y="42003"/>
                </a:lnTo>
                <a:lnTo>
                  <a:pt x="252028" y="505315"/>
                </a:lnTo>
                <a:lnTo>
                  <a:pt x="264876" y="518591"/>
                </a:lnTo>
                <a:lnTo>
                  <a:pt x="300654" y="530121"/>
                </a:lnTo>
                <a:lnTo>
                  <a:pt x="355211" y="539214"/>
                </a:lnTo>
                <a:lnTo>
                  <a:pt x="424395" y="545177"/>
                </a:lnTo>
                <a:lnTo>
                  <a:pt x="504056" y="547318"/>
                </a:lnTo>
                <a:lnTo>
                  <a:pt x="424395" y="549460"/>
                </a:lnTo>
                <a:lnTo>
                  <a:pt x="355211" y="555422"/>
                </a:lnTo>
                <a:lnTo>
                  <a:pt x="300654" y="564515"/>
                </a:lnTo>
                <a:lnTo>
                  <a:pt x="264876" y="576045"/>
                </a:lnTo>
                <a:lnTo>
                  <a:pt x="252028" y="589322"/>
                </a:lnTo>
                <a:lnTo>
                  <a:pt x="252028" y="1038117"/>
                </a:lnTo>
                <a:lnTo>
                  <a:pt x="239179" y="1051392"/>
                </a:lnTo>
                <a:lnTo>
                  <a:pt x="203401" y="1062923"/>
                </a:lnTo>
                <a:lnTo>
                  <a:pt x="148844" y="1072015"/>
                </a:lnTo>
                <a:lnTo>
                  <a:pt x="79660" y="1077978"/>
                </a:lnTo>
                <a:lnTo>
                  <a:pt x="0" y="1080120"/>
                </a:lnTo>
              </a:path>
            </a:pathLst>
          </a:custGeom>
          <a:ln w="12700">
            <a:solidFill>
              <a:srgbClr val="AE0C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345659" y="2743707"/>
            <a:ext cx="15138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Intention-to-</a:t>
            </a:r>
            <a:r>
              <a:rPr dirty="0" sz="1600" spc="-20" b="1">
                <a:latin typeface="Calibri"/>
                <a:cs typeface="Calibri"/>
              </a:rPr>
              <a:t>treat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 spc="-20"/>
              <a:t>trial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29055" y="1225296"/>
            <a:ext cx="1472565" cy="1122045"/>
            <a:chOff x="829055" y="1225296"/>
            <a:chExt cx="1472565" cy="11220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3791" y="1429512"/>
              <a:ext cx="917447" cy="9174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55" y="1225296"/>
              <a:ext cx="917447" cy="917447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829055" y="2712720"/>
            <a:ext cx="1466215" cy="1125220"/>
            <a:chOff x="829055" y="2712720"/>
            <a:chExt cx="1466215" cy="112522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055" y="2712720"/>
              <a:ext cx="917447" cy="91744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7695" y="2919984"/>
              <a:ext cx="917447" cy="917447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216509" y="2240190"/>
            <a:ext cx="514350" cy="1023619"/>
          </a:xfrm>
          <a:custGeom>
            <a:avLst/>
            <a:gdLst/>
            <a:ahLst/>
            <a:cxnLst/>
            <a:rect l="l" t="t" r="r" b="b"/>
            <a:pathLst>
              <a:path w="514350" h="1023620">
                <a:moveTo>
                  <a:pt x="514311" y="1023162"/>
                </a:moveTo>
                <a:lnTo>
                  <a:pt x="501218" y="981875"/>
                </a:lnTo>
                <a:lnTo>
                  <a:pt x="485343" y="931811"/>
                </a:lnTo>
                <a:lnTo>
                  <a:pt x="464845" y="951712"/>
                </a:lnTo>
                <a:lnTo>
                  <a:pt x="23342" y="497039"/>
                </a:lnTo>
                <a:lnTo>
                  <a:pt x="41859" y="513575"/>
                </a:lnTo>
                <a:lnTo>
                  <a:pt x="435457" y="73431"/>
                </a:lnTo>
                <a:lnTo>
                  <a:pt x="456755" y="92468"/>
                </a:lnTo>
                <a:lnTo>
                  <a:pt x="470039" y="43726"/>
                </a:lnTo>
                <a:lnTo>
                  <a:pt x="481952" y="0"/>
                </a:lnTo>
                <a:lnTo>
                  <a:pt x="392861" y="35331"/>
                </a:lnTo>
                <a:lnTo>
                  <a:pt x="414159" y="54381"/>
                </a:lnTo>
                <a:lnTo>
                  <a:pt x="20726" y="494347"/>
                </a:lnTo>
                <a:lnTo>
                  <a:pt x="20510" y="494106"/>
                </a:lnTo>
                <a:lnTo>
                  <a:pt x="0" y="514007"/>
                </a:lnTo>
                <a:lnTo>
                  <a:pt x="444347" y="971613"/>
                </a:lnTo>
                <a:lnTo>
                  <a:pt x="423837" y="991527"/>
                </a:lnTo>
                <a:lnTo>
                  <a:pt x="514311" y="1023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66811" y="4640936"/>
            <a:ext cx="8882380" cy="464184"/>
            <a:chOff x="166811" y="4640936"/>
            <a:chExt cx="8882380" cy="464184"/>
          </a:xfrm>
        </p:grpSpPr>
        <p:sp>
          <p:nvSpPr>
            <p:cNvPr id="11" name="object 11" descr=""/>
            <p:cNvSpPr/>
            <p:nvPr/>
          </p:nvSpPr>
          <p:spPr>
            <a:xfrm>
              <a:off x="179511" y="4653636"/>
              <a:ext cx="8856980" cy="438784"/>
            </a:xfrm>
            <a:custGeom>
              <a:avLst/>
              <a:gdLst/>
              <a:ahLst/>
              <a:cxnLst/>
              <a:rect l="l" t="t" r="r" b="b"/>
              <a:pathLst>
                <a:path w="8856980" h="438785">
                  <a:moveTo>
                    <a:pt x="8856983" y="0"/>
                  </a:moveTo>
                  <a:lnTo>
                    <a:pt x="0" y="0"/>
                  </a:lnTo>
                  <a:lnTo>
                    <a:pt x="0" y="438695"/>
                  </a:lnTo>
                  <a:lnTo>
                    <a:pt x="8856983" y="438695"/>
                  </a:lnTo>
                  <a:lnTo>
                    <a:pt x="8856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79511" y="4653636"/>
              <a:ext cx="8856980" cy="438784"/>
            </a:xfrm>
            <a:custGeom>
              <a:avLst/>
              <a:gdLst/>
              <a:ahLst/>
              <a:cxnLst/>
              <a:rect l="l" t="t" r="r" b="b"/>
              <a:pathLst>
                <a:path w="8856980" h="438785">
                  <a:moveTo>
                    <a:pt x="0" y="0"/>
                  </a:moveTo>
                  <a:lnTo>
                    <a:pt x="8856984" y="0"/>
                  </a:lnTo>
                  <a:lnTo>
                    <a:pt x="8856984" y="438696"/>
                  </a:lnTo>
                  <a:lnTo>
                    <a:pt x="0" y="4386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87650" y="4273803"/>
            <a:ext cx="18935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Randomisation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of </a:t>
            </a:r>
            <a:r>
              <a:rPr dirty="0" sz="1600" b="1">
                <a:latin typeface="Calibri"/>
                <a:cs typeface="Calibri"/>
              </a:rPr>
              <a:t>primary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care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practices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Structure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20"/>
              <a:t>trial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29055" y="1225296"/>
            <a:ext cx="1472565" cy="1122045"/>
            <a:chOff x="829055" y="1225296"/>
            <a:chExt cx="1472565" cy="11220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3791" y="1429512"/>
              <a:ext cx="917447" cy="9174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55" y="1225296"/>
              <a:ext cx="917447" cy="917447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829055" y="2712720"/>
            <a:ext cx="1466215" cy="1125220"/>
            <a:chOff x="829055" y="2712720"/>
            <a:chExt cx="1466215" cy="112522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055" y="2712720"/>
              <a:ext cx="917447" cy="91744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7695" y="2919984"/>
              <a:ext cx="917447" cy="917447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216509" y="2240190"/>
            <a:ext cx="514350" cy="1023619"/>
          </a:xfrm>
          <a:custGeom>
            <a:avLst/>
            <a:gdLst/>
            <a:ahLst/>
            <a:cxnLst/>
            <a:rect l="l" t="t" r="r" b="b"/>
            <a:pathLst>
              <a:path w="514350" h="1023620">
                <a:moveTo>
                  <a:pt x="514311" y="1023162"/>
                </a:moveTo>
                <a:lnTo>
                  <a:pt x="501218" y="981875"/>
                </a:lnTo>
                <a:lnTo>
                  <a:pt x="485343" y="931811"/>
                </a:lnTo>
                <a:lnTo>
                  <a:pt x="464845" y="951712"/>
                </a:lnTo>
                <a:lnTo>
                  <a:pt x="23342" y="497039"/>
                </a:lnTo>
                <a:lnTo>
                  <a:pt x="41859" y="513575"/>
                </a:lnTo>
                <a:lnTo>
                  <a:pt x="435457" y="73431"/>
                </a:lnTo>
                <a:lnTo>
                  <a:pt x="456755" y="92468"/>
                </a:lnTo>
                <a:lnTo>
                  <a:pt x="470039" y="43726"/>
                </a:lnTo>
                <a:lnTo>
                  <a:pt x="481952" y="0"/>
                </a:lnTo>
                <a:lnTo>
                  <a:pt x="392861" y="35331"/>
                </a:lnTo>
                <a:lnTo>
                  <a:pt x="414159" y="54381"/>
                </a:lnTo>
                <a:lnTo>
                  <a:pt x="20726" y="494347"/>
                </a:lnTo>
                <a:lnTo>
                  <a:pt x="20510" y="494106"/>
                </a:lnTo>
                <a:lnTo>
                  <a:pt x="0" y="514007"/>
                </a:lnTo>
                <a:lnTo>
                  <a:pt x="444347" y="971613"/>
                </a:lnTo>
                <a:lnTo>
                  <a:pt x="423837" y="991527"/>
                </a:lnTo>
                <a:lnTo>
                  <a:pt x="514311" y="1023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66811" y="4640936"/>
            <a:ext cx="8882380" cy="464184"/>
            <a:chOff x="166811" y="4640936"/>
            <a:chExt cx="8882380" cy="464184"/>
          </a:xfrm>
        </p:grpSpPr>
        <p:sp>
          <p:nvSpPr>
            <p:cNvPr id="11" name="object 11" descr=""/>
            <p:cNvSpPr/>
            <p:nvPr/>
          </p:nvSpPr>
          <p:spPr>
            <a:xfrm>
              <a:off x="179511" y="4653636"/>
              <a:ext cx="8856980" cy="438784"/>
            </a:xfrm>
            <a:custGeom>
              <a:avLst/>
              <a:gdLst/>
              <a:ahLst/>
              <a:cxnLst/>
              <a:rect l="l" t="t" r="r" b="b"/>
              <a:pathLst>
                <a:path w="8856980" h="438785">
                  <a:moveTo>
                    <a:pt x="8856983" y="0"/>
                  </a:moveTo>
                  <a:lnTo>
                    <a:pt x="0" y="0"/>
                  </a:lnTo>
                  <a:lnTo>
                    <a:pt x="0" y="438695"/>
                  </a:lnTo>
                  <a:lnTo>
                    <a:pt x="8856983" y="438695"/>
                  </a:lnTo>
                  <a:lnTo>
                    <a:pt x="8856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79511" y="4653636"/>
              <a:ext cx="8856980" cy="438784"/>
            </a:xfrm>
            <a:custGeom>
              <a:avLst/>
              <a:gdLst/>
              <a:ahLst/>
              <a:cxnLst/>
              <a:rect l="l" t="t" r="r" b="b"/>
              <a:pathLst>
                <a:path w="8856980" h="438785">
                  <a:moveTo>
                    <a:pt x="0" y="0"/>
                  </a:moveTo>
                  <a:lnTo>
                    <a:pt x="8856984" y="0"/>
                  </a:lnTo>
                  <a:lnTo>
                    <a:pt x="8856984" y="438696"/>
                  </a:lnTo>
                  <a:lnTo>
                    <a:pt x="0" y="4386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87650" y="4273803"/>
            <a:ext cx="18935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Randomisation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of </a:t>
            </a:r>
            <a:r>
              <a:rPr dirty="0" sz="1600" b="1">
                <a:latin typeface="Calibri"/>
                <a:cs typeface="Calibri"/>
              </a:rPr>
              <a:t>primary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care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practices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3783" y="2645664"/>
            <a:ext cx="1658112" cy="112776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0735" y="1274063"/>
            <a:ext cx="1658112" cy="112776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741905" y="4273803"/>
            <a:ext cx="18929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Inclusion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 </a:t>
            </a:r>
            <a:r>
              <a:rPr dirty="0" sz="1600" spc="-25" b="1">
                <a:latin typeface="Calibri"/>
                <a:cs typeface="Calibri"/>
              </a:rPr>
              <a:t>650 </a:t>
            </a:r>
            <a:r>
              <a:rPr dirty="0" sz="1600" b="1">
                <a:latin typeface="Calibri"/>
                <a:cs typeface="Calibri"/>
              </a:rPr>
              <a:t>patients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with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COPD</a:t>
            </a:r>
            <a:r>
              <a:rPr dirty="0" sz="1600" spc="-25" b="1">
                <a:latin typeface="Calibri"/>
                <a:cs typeface="Calibri"/>
              </a:rPr>
              <a:t> 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063914" y="4758435"/>
            <a:ext cx="12496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T2DM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per </a:t>
            </a:r>
            <a:r>
              <a:rPr dirty="0" sz="1600" spc="-25" b="1">
                <a:latin typeface="Calibri"/>
                <a:cs typeface="Calibri"/>
              </a:rPr>
              <a:t>arm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2023-08-28T16:51:56Z</dcterms:created>
  <dcterms:modified xsi:type="dcterms:W3CDTF">2023-08-28T16:51:56Z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LastSaved">
    <vt:filetime>2023-08-28T00:00:00Z</vt:filetime>
  </property>
  <property fmtid="{D5CDD505-2E9C-101B-9397-08002B2CF9AE}" pid="4" name="Producer">
    <vt:lpwstr>macOS Version 11.7.6 (assemblage 20G1231) Quartz PDFContext</vt:lpwstr>
  </property>
</Properties>
</file>