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4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38684" y="6065520"/>
            <a:ext cx="1757172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1">
                <a:solidFill>
                  <a:srgbClr val="FFD966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871219" y="1995627"/>
            <a:ext cx="4793615" cy="3435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09536" y="2318004"/>
            <a:ext cx="5086350" cy="344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8365" y="239395"/>
            <a:ext cx="17411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7311" y="1467688"/>
            <a:ext cx="8977376" cy="167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1">
                <a:solidFill>
                  <a:srgbClr val="FFD966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Relationship Id="rId5" Type="http://schemas.openxmlformats.org/officeDocument/2006/relationships/image" Target="../media/image38.png"/><Relationship Id="rId6" Type="http://schemas.openxmlformats.org/officeDocument/2006/relationships/image" Target="../media/image3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48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4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Relationship Id="rId14" Type="http://schemas.openxmlformats.org/officeDocument/2006/relationships/image" Target="../media/image28.png"/><Relationship Id="rId15" Type="http://schemas.openxmlformats.org/officeDocument/2006/relationships/image" Target="../media/image29.png"/><Relationship Id="rId16" Type="http://schemas.openxmlformats.org/officeDocument/2006/relationships/image" Target="../media/image30.png"/><Relationship Id="rId17" Type="http://schemas.openxmlformats.org/officeDocument/2006/relationships/image" Target="../media/image31.png"/><Relationship Id="rId18" Type="http://schemas.openxmlformats.org/officeDocument/2006/relationships/image" Target="../media/image32.png"/><Relationship Id="rId19" Type="http://schemas.openxmlformats.org/officeDocument/2006/relationships/image" Target="../media/image33.png"/><Relationship Id="rId20" Type="http://schemas.openxmlformats.org/officeDocument/2006/relationships/image" Target="../media/image34.png"/><Relationship Id="rId21" Type="http://schemas.openxmlformats.org/officeDocument/2006/relationships/image" Target="../media/image35.png"/><Relationship Id="rId22" Type="http://schemas.openxmlformats.org/officeDocument/2006/relationships/image" Target="../media/image36.png"/><Relationship Id="rId23" Type="http://schemas.openxmlformats.org/officeDocument/2006/relationships/image" Target="../media/image3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3" y="0"/>
            <a:ext cx="12189460" cy="4243070"/>
          </a:xfrm>
          <a:custGeom>
            <a:avLst/>
            <a:gdLst/>
            <a:ahLst/>
            <a:cxnLst/>
            <a:rect l="l" t="t" r="r" b="b"/>
            <a:pathLst>
              <a:path w="12189460" h="4243070">
                <a:moveTo>
                  <a:pt x="0" y="4242816"/>
                </a:moveTo>
                <a:lnTo>
                  <a:pt x="12188952" y="4242816"/>
                </a:lnTo>
                <a:lnTo>
                  <a:pt x="12188952" y="0"/>
                </a:lnTo>
                <a:lnTo>
                  <a:pt x="0" y="0"/>
                </a:lnTo>
                <a:lnTo>
                  <a:pt x="0" y="4242816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ts val="2420"/>
              </a:lnSpc>
              <a:spcBef>
                <a:spcPts val="95"/>
              </a:spcBef>
            </a:pPr>
            <a:r>
              <a:rPr dirty="0" spc="-30"/>
              <a:t>ACC.20/WCC:</a:t>
            </a:r>
          </a:p>
          <a:p>
            <a:pPr algn="ctr" marL="6985" marR="5080" indent="6985">
              <a:lnSpc>
                <a:spcPct val="90000"/>
              </a:lnSpc>
              <a:spcBef>
                <a:spcPts val="165"/>
              </a:spcBef>
            </a:pPr>
            <a:r>
              <a:rPr dirty="0" sz="3200" b="1">
                <a:solidFill>
                  <a:srgbClr val="FFFFFF"/>
                </a:solidFill>
                <a:latin typeface="Calibri"/>
                <a:cs typeface="Calibri"/>
              </a:rPr>
              <a:t>A Composite </a:t>
            </a:r>
            <a:r>
              <a:rPr dirty="0" sz="3200" spc="-5" b="1">
                <a:solidFill>
                  <a:srgbClr val="FFFFFF"/>
                </a:solidFill>
                <a:latin typeface="Calibri"/>
                <a:cs typeface="Calibri"/>
              </a:rPr>
              <a:t>Metric </a:t>
            </a:r>
            <a:r>
              <a:rPr dirty="0" sz="3200" spc="-20" b="1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3200" b="1">
                <a:solidFill>
                  <a:srgbClr val="FFFFFF"/>
                </a:solidFill>
                <a:latin typeface="Calibri"/>
                <a:cs typeface="Calibri"/>
              </a:rPr>
              <a:t>Benchmarking </a:t>
            </a:r>
            <a:r>
              <a:rPr dirty="0" sz="3200" spc="-10" b="1">
                <a:solidFill>
                  <a:srgbClr val="FFFFFF"/>
                </a:solidFill>
                <a:latin typeface="Calibri"/>
                <a:cs typeface="Calibri"/>
              </a:rPr>
              <a:t>Site  </a:t>
            </a:r>
            <a:r>
              <a:rPr dirty="0" sz="3200" spc="-10" b="1" i="1">
                <a:solidFill>
                  <a:srgbClr val="FFFFFF"/>
                </a:solidFill>
                <a:latin typeface="Calibri"/>
                <a:cs typeface="Calibri"/>
              </a:rPr>
              <a:t>Performance </a:t>
            </a:r>
            <a:r>
              <a:rPr dirty="0" sz="3200" b="1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3200" spc="-15" b="1" i="1">
                <a:solidFill>
                  <a:srgbClr val="FFFFFF"/>
                </a:solidFill>
                <a:latin typeface="Calibri"/>
                <a:cs typeface="Calibri"/>
              </a:rPr>
              <a:t>Transcatheter </a:t>
            </a:r>
            <a:r>
              <a:rPr dirty="0" sz="3200" b="1" i="1">
                <a:solidFill>
                  <a:srgbClr val="FFFFFF"/>
                </a:solidFill>
                <a:latin typeface="Calibri"/>
                <a:cs typeface="Calibri"/>
              </a:rPr>
              <a:t>Aortic </a:t>
            </a:r>
            <a:r>
              <a:rPr dirty="0" sz="3200" spc="-30" b="1" i="1">
                <a:solidFill>
                  <a:srgbClr val="FFFFFF"/>
                </a:solidFill>
                <a:latin typeface="Calibri"/>
                <a:cs typeface="Calibri"/>
              </a:rPr>
              <a:t>Valve  </a:t>
            </a:r>
            <a:r>
              <a:rPr dirty="0" sz="3200" spc="-10" b="1" i="1">
                <a:solidFill>
                  <a:srgbClr val="FFFFFF"/>
                </a:solidFill>
                <a:latin typeface="Calibri"/>
                <a:cs typeface="Calibri"/>
              </a:rPr>
              <a:t>Replacement: Results From </a:t>
            </a:r>
            <a:r>
              <a:rPr dirty="0" sz="3200" spc="-5" b="1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200" spc="-40" b="1" i="1">
                <a:solidFill>
                  <a:srgbClr val="FFFFFF"/>
                </a:solidFill>
                <a:latin typeface="Calibri"/>
                <a:cs typeface="Calibri"/>
              </a:rPr>
              <a:t>STS/ACC </a:t>
            </a:r>
            <a:r>
              <a:rPr dirty="0" sz="3200" spc="-5" b="1" i="1">
                <a:solidFill>
                  <a:srgbClr val="FFFFFF"/>
                </a:solidFill>
                <a:latin typeface="Calibri"/>
                <a:cs typeface="Calibri"/>
              </a:rPr>
              <a:t>TVT</a:t>
            </a:r>
            <a:r>
              <a:rPr dirty="0" sz="3200" spc="1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10" b="1" i="1">
                <a:solidFill>
                  <a:srgbClr val="FFFFFF"/>
                </a:solidFill>
                <a:latin typeface="Calibri"/>
                <a:cs typeface="Calibri"/>
              </a:rPr>
              <a:t>Registry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2410" y="4511116"/>
            <a:ext cx="7646034" cy="662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ts val="2510"/>
              </a:lnSpc>
              <a:spcBef>
                <a:spcPts val="95"/>
              </a:spcBef>
            </a:pPr>
            <a:r>
              <a:rPr dirty="0" sz="2200" spc="-5" i="1">
                <a:solidFill>
                  <a:srgbClr val="585858"/>
                </a:solidFill>
                <a:latin typeface="Calibri"/>
                <a:cs typeface="Calibri"/>
              </a:rPr>
              <a:t>Nimesh </a:t>
            </a:r>
            <a:r>
              <a:rPr dirty="0" sz="2200" spc="-35" i="1">
                <a:solidFill>
                  <a:srgbClr val="585858"/>
                </a:solidFill>
                <a:latin typeface="Calibri"/>
                <a:cs typeface="Calibri"/>
              </a:rPr>
              <a:t>D. </a:t>
            </a:r>
            <a:r>
              <a:rPr dirty="0" sz="2200" spc="-10" i="1">
                <a:solidFill>
                  <a:srgbClr val="585858"/>
                </a:solidFill>
                <a:latin typeface="Calibri"/>
                <a:cs typeface="Calibri"/>
              </a:rPr>
              <a:t>Desai MD</a:t>
            </a:r>
            <a:r>
              <a:rPr dirty="0" sz="2200" spc="15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200" spc="-5" i="1">
                <a:solidFill>
                  <a:srgbClr val="585858"/>
                </a:solidFill>
                <a:latin typeface="Calibri"/>
                <a:cs typeface="Calibri"/>
              </a:rPr>
              <a:t>PhD</a:t>
            </a:r>
            <a:endParaRPr sz="2200">
              <a:latin typeface="Calibri"/>
              <a:cs typeface="Calibri"/>
            </a:endParaRPr>
          </a:p>
          <a:p>
            <a:pPr algn="ctr">
              <a:lnSpc>
                <a:spcPts val="2510"/>
              </a:lnSpc>
            </a:pPr>
            <a:r>
              <a:rPr dirty="0" sz="2200" spc="-5" i="1">
                <a:solidFill>
                  <a:srgbClr val="585858"/>
                </a:solidFill>
                <a:latin typeface="Calibri"/>
                <a:cs typeface="Calibri"/>
              </a:rPr>
              <a:t>On </a:t>
            </a:r>
            <a:r>
              <a:rPr dirty="0" sz="2200" spc="-10" i="1">
                <a:solidFill>
                  <a:srgbClr val="585858"/>
                </a:solidFill>
                <a:latin typeface="Calibri"/>
                <a:cs typeface="Calibri"/>
              </a:rPr>
              <a:t>behalf </a:t>
            </a:r>
            <a:r>
              <a:rPr dirty="0" sz="2200" spc="-5" i="1">
                <a:solidFill>
                  <a:srgbClr val="585858"/>
                </a:solidFill>
                <a:latin typeface="Calibri"/>
                <a:cs typeface="Calibri"/>
              </a:rPr>
              <a:t>of the </a:t>
            </a:r>
            <a:r>
              <a:rPr dirty="0" sz="2200" spc="-25" i="1">
                <a:solidFill>
                  <a:srgbClr val="585858"/>
                </a:solidFill>
                <a:latin typeface="Calibri"/>
                <a:cs typeface="Calibri"/>
              </a:rPr>
              <a:t>STS/ACC </a:t>
            </a:r>
            <a:r>
              <a:rPr dirty="0" sz="2200" spc="-10" i="1">
                <a:solidFill>
                  <a:srgbClr val="585858"/>
                </a:solidFill>
                <a:latin typeface="Calibri"/>
                <a:cs typeface="Calibri"/>
              </a:rPr>
              <a:t>TVT </a:t>
            </a:r>
            <a:r>
              <a:rPr dirty="0" sz="2200" spc="-15" i="1">
                <a:solidFill>
                  <a:srgbClr val="585858"/>
                </a:solidFill>
                <a:latin typeface="Calibri"/>
                <a:cs typeface="Calibri"/>
              </a:rPr>
              <a:t>Registry </a:t>
            </a:r>
            <a:r>
              <a:rPr dirty="0" sz="2200" spc="-5" i="1">
                <a:solidFill>
                  <a:srgbClr val="585858"/>
                </a:solidFill>
                <a:latin typeface="Calibri"/>
                <a:cs typeface="Calibri"/>
              </a:rPr>
              <a:t>Risk Modeling</a:t>
            </a:r>
            <a:r>
              <a:rPr dirty="0" sz="2200" spc="145" i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200" spc="-15" i="1">
                <a:solidFill>
                  <a:srgbClr val="585858"/>
                </a:solidFill>
                <a:latin typeface="Calibri"/>
                <a:cs typeface="Calibri"/>
              </a:rPr>
              <a:t>Subcommittee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8365" y="211963"/>
            <a:ext cx="9095105" cy="1300480"/>
          </a:xfrm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  <a:tabLst>
                <a:tab pos="1971039" algn="l"/>
              </a:tabLst>
            </a:pPr>
            <a:r>
              <a:rPr dirty="0" spc="-40"/>
              <a:t>Results:	</a:t>
            </a:r>
            <a:r>
              <a:rPr dirty="0" spc="-30"/>
              <a:t>TVT </a:t>
            </a:r>
            <a:r>
              <a:rPr dirty="0" spc="-20"/>
              <a:t>Risk </a:t>
            </a:r>
            <a:r>
              <a:rPr dirty="0" spc="-35"/>
              <a:t>Model </a:t>
            </a:r>
            <a:r>
              <a:rPr dirty="0"/>
              <a:t>– </a:t>
            </a:r>
            <a:r>
              <a:rPr dirty="0" spc="-30"/>
              <a:t>Site</a:t>
            </a:r>
            <a:r>
              <a:rPr dirty="0" spc="-385"/>
              <a:t> </a:t>
            </a:r>
            <a:r>
              <a:rPr dirty="0" spc="-55"/>
              <a:t>Difference  </a:t>
            </a:r>
            <a:r>
              <a:rPr dirty="0" spc="-35"/>
              <a:t>Morbidity </a:t>
            </a:r>
            <a:r>
              <a:rPr dirty="0" spc="-25"/>
              <a:t>and </a:t>
            </a:r>
            <a:r>
              <a:rPr dirty="0" spc="-40"/>
              <a:t>Mortality Composite </a:t>
            </a:r>
            <a:r>
              <a:rPr dirty="0" sz="2400"/>
              <a:t>(3</a:t>
            </a:r>
            <a:r>
              <a:rPr dirty="0" sz="2400" spc="-265"/>
              <a:t> </a:t>
            </a:r>
            <a:r>
              <a:rPr dirty="0" sz="2400" spc="-10"/>
              <a:t>yr)</a:t>
            </a:r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862932" y="2811217"/>
            <a:ext cx="10526485" cy="30741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00209" y="5626591"/>
            <a:ext cx="7906384" cy="396240"/>
          </a:xfrm>
          <a:custGeom>
            <a:avLst/>
            <a:gdLst/>
            <a:ahLst/>
            <a:cxnLst/>
            <a:rect l="l" t="t" r="r" b="b"/>
            <a:pathLst>
              <a:path w="7906384" h="396239">
                <a:moveTo>
                  <a:pt x="0" y="0"/>
                </a:moveTo>
                <a:lnTo>
                  <a:pt x="7906261" y="0"/>
                </a:lnTo>
                <a:lnTo>
                  <a:pt x="7906261" y="396082"/>
                </a:lnTo>
                <a:lnTo>
                  <a:pt x="0" y="39608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081868" y="5640716"/>
            <a:ext cx="55810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Participant Sorted by Site </a:t>
            </a:r>
            <a:r>
              <a:rPr dirty="0" sz="2000" spc="-10">
                <a:latin typeface="Calibri"/>
                <a:cs typeface="Calibri"/>
              </a:rPr>
              <a:t>Difference </a:t>
            </a:r>
            <a:r>
              <a:rPr dirty="0" sz="2000">
                <a:latin typeface="Calibri"/>
                <a:cs typeface="Calibri"/>
              </a:rPr>
              <a:t>(Higher is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Better)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00641" y="2860052"/>
            <a:ext cx="369570" cy="2601595"/>
          </a:xfrm>
          <a:custGeom>
            <a:avLst/>
            <a:gdLst/>
            <a:ahLst/>
            <a:cxnLst/>
            <a:rect l="l" t="t" r="r" b="b"/>
            <a:pathLst>
              <a:path w="369569" h="2601595">
                <a:moveTo>
                  <a:pt x="0" y="2601164"/>
                </a:moveTo>
                <a:lnTo>
                  <a:pt x="0" y="0"/>
                </a:lnTo>
                <a:lnTo>
                  <a:pt x="369170" y="0"/>
                </a:lnTo>
                <a:lnTo>
                  <a:pt x="369170" y="2601164"/>
                </a:lnTo>
                <a:lnTo>
                  <a:pt x="0" y="26011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77395" y="3001063"/>
            <a:ext cx="254635" cy="23717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14"/>
              </a:lnSpc>
            </a:pPr>
            <a:r>
              <a:rPr dirty="0" sz="1800" spc="-5">
                <a:latin typeface="Calibri"/>
                <a:cs typeface="Calibri"/>
              </a:rPr>
              <a:t>Estimated Site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Difference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9016" y="1626107"/>
            <a:ext cx="11387328" cy="10972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30402" y="212852"/>
            <a:ext cx="7945120" cy="543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400" spc="-40"/>
              <a:t>Validity: </a:t>
            </a:r>
            <a:r>
              <a:rPr dirty="0" sz="3400" spc="-15"/>
              <a:t>Risk </a:t>
            </a:r>
            <a:r>
              <a:rPr dirty="0" sz="3400" spc="-35"/>
              <a:t>Adjusted </a:t>
            </a:r>
            <a:r>
              <a:rPr dirty="0" sz="3400" spc="-40"/>
              <a:t>Outcomes </a:t>
            </a:r>
            <a:r>
              <a:rPr dirty="0" sz="3400" spc="-25"/>
              <a:t>by </a:t>
            </a:r>
            <a:r>
              <a:rPr dirty="0" sz="3400" spc="-20"/>
              <a:t>Site</a:t>
            </a:r>
            <a:r>
              <a:rPr dirty="0" sz="3400" spc="-260"/>
              <a:t> </a:t>
            </a:r>
            <a:r>
              <a:rPr dirty="0" sz="3400" spc="-30"/>
              <a:t>Status</a:t>
            </a:r>
            <a:endParaRPr sz="3400"/>
          </a:p>
        </p:txBody>
      </p:sp>
      <p:sp>
        <p:nvSpPr>
          <p:cNvPr id="6" name="object 6"/>
          <p:cNvSpPr/>
          <p:nvPr/>
        </p:nvSpPr>
        <p:spPr>
          <a:xfrm>
            <a:off x="10850880" y="4629911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 h="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390631" y="462991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930383" y="462991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91600" y="4629911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531352" y="4629911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071104" y="4629911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70547" y="4629911"/>
            <a:ext cx="1031875" cy="0"/>
          </a:xfrm>
          <a:custGeom>
            <a:avLst/>
            <a:gdLst/>
            <a:ahLst/>
            <a:cxnLst/>
            <a:rect l="l" t="t" r="r" b="b"/>
            <a:pathLst>
              <a:path w="1031875" h="0">
                <a:moveTo>
                  <a:pt x="0" y="0"/>
                </a:moveTo>
                <a:lnTo>
                  <a:pt x="103174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10300" y="4629911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71515" y="4629911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811267" y="4629911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51020" y="4629911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12235" y="4629911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51988" y="4629911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90216" y="4629911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37944" y="4629911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4" h="0">
                <a:moveTo>
                  <a:pt x="0" y="0"/>
                </a:moveTo>
                <a:lnTo>
                  <a:pt x="28498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390631" y="3800855"/>
            <a:ext cx="746760" cy="0"/>
          </a:xfrm>
          <a:custGeom>
            <a:avLst/>
            <a:gdLst/>
            <a:ahLst/>
            <a:cxnLst/>
            <a:rect l="l" t="t" r="r" b="b"/>
            <a:pathLst>
              <a:path w="746759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930383" y="380085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4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531352" y="3800855"/>
            <a:ext cx="1030605" cy="0"/>
          </a:xfrm>
          <a:custGeom>
            <a:avLst/>
            <a:gdLst/>
            <a:ahLst/>
            <a:cxnLst/>
            <a:rect l="l" t="t" r="r" b="b"/>
            <a:pathLst>
              <a:path w="1030604" h="0">
                <a:moveTo>
                  <a:pt x="0" y="0"/>
                </a:moveTo>
                <a:lnTo>
                  <a:pt x="1030224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071104" y="3800855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 h="0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670547" y="3800855"/>
            <a:ext cx="1031875" cy="0"/>
          </a:xfrm>
          <a:custGeom>
            <a:avLst/>
            <a:gdLst/>
            <a:ahLst/>
            <a:cxnLst/>
            <a:rect l="l" t="t" r="r" b="b"/>
            <a:pathLst>
              <a:path w="1031875" h="0">
                <a:moveTo>
                  <a:pt x="0" y="0"/>
                </a:moveTo>
                <a:lnTo>
                  <a:pt x="103174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10300" y="380085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811267" y="3800855"/>
            <a:ext cx="1031875" cy="0"/>
          </a:xfrm>
          <a:custGeom>
            <a:avLst/>
            <a:gdLst/>
            <a:ahLst/>
            <a:cxnLst/>
            <a:rect l="l" t="t" r="r" b="b"/>
            <a:pathLst>
              <a:path w="1031875" h="0">
                <a:moveTo>
                  <a:pt x="0" y="0"/>
                </a:moveTo>
                <a:lnTo>
                  <a:pt x="103174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351020" y="380085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51988" y="3800855"/>
            <a:ext cx="1030605" cy="0"/>
          </a:xfrm>
          <a:custGeom>
            <a:avLst/>
            <a:gdLst/>
            <a:ahLst/>
            <a:cxnLst/>
            <a:rect l="l" t="t" r="r" b="b"/>
            <a:pathLst>
              <a:path w="1030604" h="0">
                <a:moveTo>
                  <a:pt x="0" y="0"/>
                </a:moveTo>
                <a:lnTo>
                  <a:pt x="1030224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90216" y="3800855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 h="0">
                <a:moveTo>
                  <a:pt x="0" y="0"/>
                </a:moveTo>
                <a:lnTo>
                  <a:pt x="92963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837944" y="3800855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4" h="0">
                <a:moveTo>
                  <a:pt x="0" y="0"/>
                </a:moveTo>
                <a:lnTo>
                  <a:pt x="28498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930383" y="2973323"/>
            <a:ext cx="1207135" cy="0"/>
          </a:xfrm>
          <a:custGeom>
            <a:avLst/>
            <a:gdLst/>
            <a:ahLst/>
            <a:cxnLst/>
            <a:rect l="l" t="t" r="r" b="b"/>
            <a:pathLst>
              <a:path w="1207134" h="0">
                <a:moveTo>
                  <a:pt x="0" y="0"/>
                </a:moveTo>
                <a:lnTo>
                  <a:pt x="120700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10300" y="2973323"/>
            <a:ext cx="3351529" cy="0"/>
          </a:xfrm>
          <a:custGeom>
            <a:avLst/>
            <a:gdLst/>
            <a:ahLst/>
            <a:cxnLst/>
            <a:rect l="l" t="t" r="r" b="b"/>
            <a:pathLst>
              <a:path w="3351529" h="0">
                <a:moveTo>
                  <a:pt x="0" y="0"/>
                </a:moveTo>
                <a:lnTo>
                  <a:pt x="3351276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37944" y="2973323"/>
            <a:ext cx="4005579" cy="0"/>
          </a:xfrm>
          <a:custGeom>
            <a:avLst/>
            <a:gdLst/>
            <a:ahLst/>
            <a:cxnLst/>
            <a:rect l="l" t="t" r="r" b="b"/>
            <a:pathLst>
              <a:path w="4005579" h="0">
                <a:moveTo>
                  <a:pt x="0" y="0"/>
                </a:moveTo>
                <a:lnTo>
                  <a:pt x="4005072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10300" y="2144267"/>
            <a:ext cx="4927600" cy="0"/>
          </a:xfrm>
          <a:custGeom>
            <a:avLst/>
            <a:gdLst/>
            <a:ahLst/>
            <a:cxnLst/>
            <a:rect l="l" t="t" r="r" b="b"/>
            <a:pathLst>
              <a:path w="4927600" h="0">
                <a:moveTo>
                  <a:pt x="0" y="0"/>
                </a:moveTo>
                <a:lnTo>
                  <a:pt x="4927092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837944" y="2144267"/>
            <a:ext cx="4005579" cy="0"/>
          </a:xfrm>
          <a:custGeom>
            <a:avLst/>
            <a:gdLst/>
            <a:ahLst/>
            <a:cxnLst/>
            <a:rect l="l" t="t" r="r" b="b"/>
            <a:pathLst>
              <a:path w="4005579" h="0">
                <a:moveTo>
                  <a:pt x="0" y="0"/>
                </a:moveTo>
                <a:lnTo>
                  <a:pt x="4005072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837944" y="1316736"/>
            <a:ext cx="9299575" cy="0"/>
          </a:xfrm>
          <a:custGeom>
            <a:avLst/>
            <a:gdLst/>
            <a:ahLst/>
            <a:cxnLst/>
            <a:rect l="l" t="t" r="r" b="b"/>
            <a:pathLst>
              <a:path w="9299575" h="0">
                <a:moveTo>
                  <a:pt x="0" y="0"/>
                </a:moveTo>
                <a:lnTo>
                  <a:pt x="9299448" y="0"/>
                </a:lnTo>
              </a:path>
            </a:pathLst>
          </a:custGeom>
          <a:ln w="3175">
            <a:solidFill>
              <a:srgbClr val="D9D9D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22932" y="3387852"/>
            <a:ext cx="367665" cy="2070100"/>
          </a:xfrm>
          <a:custGeom>
            <a:avLst/>
            <a:gdLst/>
            <a:ahLst/>
            <a:cxnLst/>
            <a:rect l="l" t="t" r="r" b="b"/>
            <a:pathLst>
              <a:path w="367664" h="2070100">
                <a:moveTo>
                  <a:pt x="367284" y="0"/>
                </a:moveTo>
                <a:lnTo>
                  <a:pt x="0" y="0"/>
                </a:lnTo>
                <a:lnTo>
                  <a:pt x="0" y="2069592"/>
                </a:lnTo>
                <a:lnTo>
                  <a:pt x="367284" y="2069592"/>
                </a:lnTo>
                <a:lnTo>
                  <a:pt x="36728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982211" y="3320796"/>
            <a:ext cx="368935" cy="2136775"/>
          </a:xfrm>
          <a:custGeom>
            <a:avLst/>
            <a:gdLst/>
            <a:ahLst/>
            <a:cxnLst/>
            <a:rect l="l" t="t" r="r" b="b"/>
            <a:pathLst>
              <a:path w="368935" h="2136775">
                <a:moveTo>
                  <a:pt x="368808" y="0"/>
                </a:moveTo>
                <a:lnTo>
                  <a:pt x="0" y="0"/>
                </a:lnTo>
                <a:lnTo>
                  <a:pt x="0" y="2136647"/>
                </a:lnTo>
                <a:lnTo>
                  <a:pt x="368808" y="2136647"/>
                </a:lnTo>
                <a:lnTo>
                  <a:pt x="36880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843015" y="1929383"/>
            <a:ext cx="367665" cy="3528060"/>
          </a:xfrm>
          <a:custGeom>
            <a:avLst/>
            <a:gdLst/>
            <a:ahLst/>
            <a:cxnLst/>
            <a:rect l="l" t="t" r="r" b="b"/>
            <a:pathLst>
              <a:path w="367664" h="3528060">
                <a:moveTo>
                  <a:pt x="367284" y="0"/>
                </a:moveTo>
                <a:lnTo>
                  <a:pt x="0" y="0"/>
                </a:lnTo>
                <a:lnTo>
                  <a:pt x="0" y="3528059"/>
                </a:lnTo>
                <a:lnTo>
                  <a:pt x="367284" y="3528059"/>
                </a:lnTo>
                <a:lnTo>
                  <a:pt x="36728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702295" y="3518915"/>
            <a:ext cx="368935" cy="1938655"/>
          </a:xfrm>
          <a:custGeom>
            <a:avLst/>
            <a:gdLst/>
            <a:ahLst/>
            <a:cxnLst/>
            <a:rect l="l" t="t" r="r" b="b"/>
            <a:pathLst>
              <a:path w="368934" h="1938654">
                <a:moveTo>
                  <a:pt x="368807" y="0"/>
                </a:moveTo>
                <a:lnTo>
                  <a:pt x="0" y="0"/>
                </a:lnTo>
                <a:lnTo>
                  <a:pt x="0" y="1938528"/>
                </a:lnTo>
                <a:lnTo>
                  <a:pt x="368807" y="1938528"/>
                </a:lnTo>
                <a:lnTo>
                  <a:pt x="36880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9561576" y="2144267"/>
            <a:ext cx="368935" cy="3313429"/>
          </a:xfrm>
          <a:custGeom>
            <a:avLst/>
            <a:gdLst/>
            <a:ahLst/>
            <a:cxnLst/>
            <a:rect l="l" t="t" r="r" b="b"/>
            <a:pathLst>
              <a:path w="368934" h="3313429">
                <a:moveTo>
                  <a:pt x="368807" y="0"/>
                </a:moveTo>
                <a:lnTo>
                  <a:pt x="0" y="0"/>
                </a:lnTo>
                <a:lnTo>
                  <a:pt x="0" y="3313176"/>
                </a:lnTo>
                <a:lnTo>
                  <a:pt x="368807" y="3313176"/>
                </a:lnTo>
                <a:lnTo>
                  <a:pt x="36880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583179" y="3784091"/>
            <a:ext cx="368935" cy="1673860"/>
          </a:xfrm>
          <a:custGeom>
            <a:avLst/>
            <a:gdLst/>
            <a:ahLst/>
            <a:cxnLst/>
            <a:rect l="l" t="t" r="r" b="b"/>
            <a:pathLst>
              <a:path w="368935" h="1673860">
                <a:moveTo>
                  <a:pt x="368807" y="0"/>
                </a:moveTo>
                <a:lnTo>
                  <a:pt x="0" y="0"/>
                </a:lnTo>
                <a:lnTo>
                  <a:pt x="0" y="1673351"/>
                </a:lnTo>
                <a:lnTo>
                  <a:pt x="368807" y="1673351"/>
                </a:lnTo>
                <a:lnTo>
                  <a:pt x="368807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442459" y="3752088"/>
            <a:ext cx="368935" cy="1705610"/>
          </a:xfrm>
          <a:custGeom>
            <a:avLst/>
            <a:gdLst/>
            <a:ahLst/>
            <a:cxnLst/>
            <a:rect l="l" t="t" r="r" b="b"/>
            <a:pathLst>
              <a:path w="368935" h="1705610">
                <a:moveTo>
                  <a:pt x="368807" y="0"/>
                </a:moveTo>
                <a:lnTo>
                  <a:pt x="0" y="0"/>
                </a:lnTo>
                <a:lnTo>
                  <a:pt x="0" y="1705356"/>
                </a:lnTo>
                <a:lnTo>
                  <a:pt x="368807" y="1705356"/>
                </a:lnTo>
                <a:lnTo>
                  <a:pt x="368807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03264" y="3767328"/>
            <a:ext cx="367665" cy="1690370"/>
          </a:xfrm>
          <a:custGeom>
            <a:avLst/>
            <a:gdLst/>
            <a:ahLst/>
            <a:cxnLst/>
            <a:rect l="l" t="t" r="r" b="b"/>
            <a:pathLst>
              <a:path w="367665" h="1690370">
                <a:moveTo>
                  <a:pt x="367284" y="0"/>
                </a:moveTo>
                <a:lnTo>
                  <a:pt x="0" y="0"/>
                </a:lnTo>
                <a:lnTo>
                  <a:pt x="0" y="1690116"/>
                </a:lnTo>
                <a:lnTo>
                  <a:pt x="367284" y="1690116"/>
                </a:lnTo>
                <a:lnTo>
                  <a:pt x="367284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162543" y="3602735"/>
            <a:ext cx="368935" cy="1854835"/>
          </a:xfrm>
          <a:custGeom>
            <a:avLst/>
            <a:gdLst/>
            <a:ahLst/>
            <a:cxnLst/>
            <a:rect l="l" t="t" r="r" b="b"/>
            <a:pathLst>
              <a:path w="368934" h="1854835">
                <a:moveTo>
                  <a:pt x="368807" y="0"/>
                </a:moveTo>
                <a:lnTo>
                  <a:pt x="0" y="0"/>
                </a:lnTo>
                <a:lnTo>
                  <a:pt x="0" y="1854708"/>
                </a:lnTo>
                <a:lnTo>
                  <a:pt x="368807" y="1854708"/>
                </a:lnTo>
                <a:lnTo>
                  <a:pt x="368807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023347" y="3486911"/>
            <a:ext cx="367665" cy="1971039"/>
          </a:xfrm>
          <a:custGeom>
            <a:avLst/>
            <a:gdLst/>
            <a:ahLst/>
            <a:cxnLst/>
            <a:rect l="l" t="t" r="r" b="b"/>
            <a:pathLst>
              <a:path w="367665" h="1971039">
                <a:moveTo>
                  <a:pt x="367283" y="0"/>
                </a:moveTo>
                <a:lnTo>
                  <a:pt x="0" y="0"/>
                </a:lnTo>
                <a:lnTo>
                  <a:pt x="0" y="1970532"/>
                </a:lnTo>
                <a:lnTo>
                  <a:pt x="367283" y="1970532"/>
                </a:lnTo>
                <a:lnTo>
                  <a:pt x="367283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43427" y="4280915"/>
            <a:ext cx="368935" cy="1176655"/>
          </a:xfrm>
          <a:custGeom>
            <a:avLst/>
            <a:gdLst/>
            <a:ahLst/>
            <a:cxnLst/>
            <a:rect l="l" t="t" r="r" b="b"/>
            <a:pathLst>
              <a:path w="368935" h="1176654">
                <a:moveTo>
                  <a:pt x="368808" y="0"/>
                </a:moveTo>
                <a:lnTo>
                  <a:pt x="0" y="0"/>
                </a:lnTo>
                <a:lnTo>
                  <a:pt x="0" y="1176527"/>
                </a:lnTo>
                <a:lnTo>
                  <a:pt x="368808" y="1176527"/>
                </a:lnTo>
                <a:lnTo>
                  <a:pt x="3688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902708" y="4248911"/>
            <a:ext cx="368935" cy="1209040"/>
          </a:xfrm>
          <a:custGeom>
            <a:avLst/>
            <a:gdLst/>
            <a:ahLst/>
            <a:cxnLst/>
            <a:rect l="l" t="t" r="r" b="b"/>
            <a:pathLst>
              <a:path w="368935" h="1209039">
                <a:moveTo>
                  <a:pt x="368807" y="0"/>
                </a:moveTo>
                <a:lnTo>
                  <a:pt x="0" y="0"/>
                </a:lnTo>
                <a:lnTo>
                  <a:pt x="0" y="1208532"/>
                </a:lnTo>
                <a:lnTo>
                  <a:pt x="368807" y="1208532"/>
                </a:lnTo>
                <a:lnTo>
                  <a:pt x="3688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763511" y="4712208"/>
            <a:ext cx="367665" cy="745490"/>
          </a:xfrm>
          <a:custGeom>
            <a:avLst/>
            <a:gdLst/>
            <a:ahLst/>
            <a:cxnLst/>
            <a:rect l="l" t="t" r="r" b="b"/>
            <a:pathLst>
              <a:path w="367665" h="745489">
                <a:moveTo>
                  <a:pt x="367284" y="0"/>
                </a:moveTo>
                <a:lnTo>
                  <a:pt x="0" y="0"/>
                </a:lnTo>
                <a:lnTo>
                  <a:pt x="0" y="745236"/>
                </a:lnTo>
                <a:lnTo>
                  <a:pt x="367284" y="745236"/>
                </a:lnTo>
                <a:lnTo>
                  <a:pt x="36728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622792" y="4347971"/>
            <a:ext cx="368935" cy="1109980"/>
          </a:xfrm>
          <a:custGeom>
            <a:avLst/>
            <a:gdLst/>
            <a:ahLst/>
            <a:cxnLst/>
            <a:rect l="l" t="t" r="r" b="b"/>
            <a:pathLst>
              <a:path w="368934" h="1109979">
                <a:moveTo>
                  <a:pt x="368807" y="0"/>
                </a:moveTo>
                <a:lnTo>
                  <a:pt x="0" y="0"/>
                </a:lnTo>
                <a:lnTo>
                  <a:pt x="0" y="1109471"/>
                </a:lnTo>
                <a:lnTo>
                  <a:pt x="368807" y="1109471"/>
                </a:lnTo>
                <a:lnTo>
                  <a:pt x="36880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0483595" y="4181855"/>
            <a:ext cx="367665" cy="1275715"/>
          </a:xfrm>
          <a:custGeom>
            <a:avLst/>
            <a:gdLst/>
            <a:ahLst/>
            <a:cxnLst/>
            <a:rect l="l" t="t" r="r" b="b"/>
            <a:pathLst>
              <a:path w="367665" h="1275714">
                <a:moveTo>
                  <a:pt x="367283" y="0"/>
                </a:moveTo>
                <a:lnTo>
                  <a:pt x="0" y="0"/>
                </a:lnTo>
                <a:lnTo>
                  <a:pt x="0" y="1275588"/>
                </a:lnTo>
                <a:lnTo>
                  <a:pt x="367283" y="1275588"/>
                </a:lnTo>
                <a:lnTo>
                  <a:pt x="36728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837944" y="1316736"/>
            <a:ext cx="0" cy="4140835"/>
          </a:xfrm>
          <a:custGeom>
            <a:avLst/>
            <a:gdLst/>
            <a:ahLst/>
            <a:cxnLst/>
            <a:rect l="l" t="t" r="r" b="b"/>
            <a:pathLst>
              <a:path w="0" h="4140835">
                <a:moveTo>
                  <a:pt x="0" y="4140707"/>
                </a:moveTo>
                <a:lnTo>
                  <a:pt x="0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37944" y="5457444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37944" y="5042915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837944" y="4629911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37944" y="4215384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837944" y="3800855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837944" y="3387852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837944" y="2973323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837944" y="2558795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37944" y="2144267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837944" y="1731264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837944" y="1316736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6" y="0"/>
                </a:lnTo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837944" y="5457444"/>
            <a:ext cx="9299575" cy="0"/>
          </a:xfrm>
          <a:custGeom>
            <a:avLst/>
            <a:gdLst/>
            <a:ahLst/>
            <a:cxnLst/>
            <a:rect l="l" t="t" r="r" b="b"/>
            <a:pathLst>
              <a:path w="9299575" h="0">
                <a:moveTo>
                  <a:pt x="0" y="0"/>
                </a:moveTo>
                <a:lnTo>
                  <a:pt x="92994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180589" y="3156966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040885" y="3090798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1.29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900673" y="1699005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2.13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773669" y="3289554"/>
            <a:ext cx="238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9701910" y="1914524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640838" y="3554729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1.01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501134" y="3521455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1.03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361303" y="3537965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1.02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234171" y="3372358"/>
            <a:ext cx="238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0081641" y="3256279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1.19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51988" y="4051553"/>
            <a:ext cx="1030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0.71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11267" y="4018534"/>
            <a:ext cx="1031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256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0.73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834505" y="4482465"/>
            <a:ext cx="238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0.45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531352" y="4117975"/>
            <a:ext cx="1030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256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0.67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541889" y="3952113"/>
            <a:ext cx="251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404040"/>
                </a:solidFill>
                <a:latin typeface="Calibri"/>
                <a:cs typeface="Calibri"/>
              </a:rPr>
              <a:t>0.77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462532" y="5264911"/>
            <a:ext cx="1549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0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75333" y="4436186"/>
            <a:ext cx="34226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0">
                <a:solidFill>
                  <a:srgbClr val="585858"/>
                </a:solidFill>
                <a:latin typeface="Calibri Light"/>
                <a:cs typeface="Calibri Light"/>
              </a:rPr>
              <a:t>0</a:t>
            </a:r>
            <a:r>
              <a:rPr dirty="0" sz="2000" spc="-15" b="0">
                <a:solidFill>
                  <a:srgbClr val="585858"/>
                </a:solidFill>
                <a:latin typeface="Calibri Light"/>
                <a:cs typeface="Calibri Light"/>
              </a:rPr>
              <a:t>.</a:t>
            </a: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5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462532" y="3608323"/>
            <a:ext cx="1549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1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75333" y="2779902"/>
            <a:ext cx="3422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0" b="0">
                <a:solidFill>
                  <a:srgbClr val="585858"/>
                </a:solidFill>
                <a:latin typeface="Calibri Light"/>
                <a:cs typeface="Calibri Light"/>
              </a:rPr>
              <a:t>1</a:t>
            </a:r>
            <a:r>
              <a:rPr dirty="0" sz="2000" spc="-10" b="0">
                <a:solidFill>
                  <a:srgbClr val="585858"/>
                </a:solidFill>
                <a:latin typeface="Calibri Light"/>
                <a:cs typeface="Calibri Light"/>
              </a:rPr>
              <a:t>.</a:t>
            </a: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5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462532" y="1951482"/>
            <a:ext cx="15494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2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275333" y="1122629"/>
            <a:ext cx="34226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0">
                <a:solidFill>
                  <a:srgbClr val="585858"/>
                </a:solidFill>
                <a:latin typeface="Calibri Light"/>
                <a:cs typeface="Calibri Light"/>
              </a:rPr>
              <a:t>2</a:t>
            </a:r>
            <a:r>
              <a:rPr dirty="0" sz="2000" spc="-15" b="0">
                <a:solidFill>
                  <a:srgbClr val="585858"/>
                </a:solidFill>
                <a:latin typeface="Calibri Light"/>
                <a:cs typeface="Calibri Light"/>
              </a:rPr>
              <a:t>.</a:t>
            </a:r>
            <a:r>
              <a:rPr dirty="0" sz="2000" b="0">
                <a:solidFill>
                  <a:srgbClr val="585858"/>
                </a:solidFill>
                <a:latin typeface="Calibri Light"/>
                <a:cs typeface="Calibri Light"/>
              </a:rPr>
              <a:t>5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99741" y="5566054"/>
            <a:ext cx="5353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341114" y="5566054"/>
            <a:ext cx="5721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St</a:t>
            </a:r>
            <a:r>
              <a:rPr dirty="0" sz="1600" b="1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1600" spc="-15" b="1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ke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651372" y="5566054"/>
            <a:ext cx="1671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Major/LT/DA</a:t>
            </a:r>
            <a:r>
              <a:rPr dirty="0" sz="1600" spc="-6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Bleed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803006" y="5566054"/>
            <a:ext cx="1090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AKI: Stage</a:t>
            </a:r>
            <a:r>
              <a:rPr dirty="0" sz="1600" spc="-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III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672242" y="5566054"/>
            <a:ext cx="1162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585858"/>
                </a:solidFill>
                <a:latin typeface="Calibri"/>
                <a:cs typeface="Calibri"/>
              </a:rPr>
              <a:t>Mod/Sev</a:t>
            </a:r>
            <a:r>
              <a:rPr dirty="0" sz="1600" spc="-4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585858"/>
                </a:solidFill>
                <a:latin typeface="Calibri"/>
                <a:cs typeface="Calibri"/>
              </a:rPr>
              <a:t>PVL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78433" y="1504791"/>
            <a:ext cx="280035" cy="371030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 spc="-5" b="1">
                <a:solidFill>
                  <a:srgbClr val="585858"/>
                </a:solidFill>
                <a:latin typeface="Calibri"/>
                <a:cs typeface="Calibri"/>
              </a:rPr>
              <a:t>Adjusted Observed/Expected</a:t>
            </a:r>
            <a:r>
              <a:rPr dirty="0" sz="2000" spc="-11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585858"/>
                </a:solidFill>
                <a:latin typeface="Calibri"/>
                <a:cs typeface="Calibri"/>
              </a:rPr>
              <a:t>Ratio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906768" y="1389888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906768" y="1664207"/>
            <a:ext cx="125095" cy="127000"/>
          </a:xfrm>
          <a:custGeom>
            <a:avLst/>
            <a:gdLst/>
            <a:ahLst/>
            <a:cxnLst/>
            <a:rect l="l" t="t" r="r" b="b"/>
            <a:pathLst>
              <a:path w="125095" h="127000">
                <a:moveTo>
                  <a:pt x="0" y="126491"/>
                </a:moveTo>
                <a:lnTo>
                  <a:pt x="124968" y="126491"/>
                </a:lnTo>
                <a:lnTo>
                  <a:pt x="12496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7078218" y="1277239"/>
            <a:ext cx="195961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20" b="0">
                <a:solidFill>
                  <a:srgbClr val="585858"/>
                </a:solidFill>
                <a:latin typeface="Calibri Light"/>
                <a:cs typeface="Calibri Light"/>
              </a:rPr>
              <a:t>Worse </a:t>
            </a:r>
            <a:r>
              <a:rPr dirty="0" sz="1800" spc="-15" b="0">
                <a:solidFill>
                  <a:srgbClr val="585858"/>
                </a:solidFill>
                <a:latin typeface="Calibri Light"/>
                <a:cs typeface="Calibri Light"/>
              </a:rPr>
              <a:t>than</a:t>
            </a:r>
            <a:r>
              <a:rPr dirty="0" sz="1800" spc="-95" b="0">
                <a:solidFill>
                  <a:srgbClr val="585858"/>
                </a:solidFill>
                <a:latin typeface="Calibri Light"/>
                <a:cs typeface="Calibri Light"/>
              </a:rPr>
              <a:t> </a:t>
            </a:r>
            <a:r>
              <a:rPr dirty="0" sz="1800" spc="-15" b="0">
                <a:solidFill>
                  <a:srgbClr val="585858"/>
                </a:solidFill>
                <a:latin typeface="Calibri Light"/>
                <a:cs typeface="Calibri Light"/>
              </a:rPr>
              <a:t>Expected  </a:t>
            </a:r>
            <a:r>
              <a:rPr dirty="0" sz="1800" spc="-10" b="0">
                <a:solidFill>
                  <a:srgbClr val="585858"/>
                </a:solidFill>
                <a:latin typeface="Calibri Light"/>
                <a:cs typeface="Calibri Light"/>
              </a:rPr>
              <a:t>As</a:t>
            </a:r>
            <a:r>
              <a:rPr dirty="0" sz="1800" spc="-35" b="0">
                <a:solidFill>
                  <a:srgbClr val="585858"/>
                </a:solidFill>
                <a:latin typeface="Calibri Light"/>
                <a:cs typeface="Calibri Light"/>
              </a:rPr>
              <a:t> </a:t>
            </a:r>
            <a:r>
              <a:rPr dirty="0" sz="1800" spc="-15" b="0">
                <a:solidFill>
                  <a:srgbClr val="585858"/>
                </a:solidFill>
                <a:latin typeface="Calibri Light"/>
                <a:cs typeface="Calibri Light"/>
              </a:rPr>
              <a:t>Expected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906768" y="1940051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7078218" y="1827403"/>
            <a:ext cx="19367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0">
                <a:solidFill>
                  <a:srgbClr val="585858"/>
                </a:solidFill>
                <a:latin typeface="Calibri Light"/>
                <a:cs typeface="Calibri Light"/>
              </a:rPr>
              <a:t>Better than</a:t>
            </a:r>
            <a:r>
              <a:rPr dirty="0" sz="1800" spc="-100" b="0">
                <a:solidFill>
                  <a:srgbClr val="585858"/>
                </a:solidFill>
                <a:latin typeface="Calibri Light"/>
                <a:cs typeface="Calibri Light"/>
              </a:rPr>
              <a:t> </a:t>
            </a:r>
            <a:r>
              <a:rPr dirty="0" sz="1800" spc="-15" b="0">
                <a:solidFill>
                  <a:srgbClr val="585858"/>
                </a:solidFill>
                <a:latin typeface="Calibri Light"/>
                <a:cs typeface="Calibri Light"/>
              </a:rPr>
              <a:t>Expected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54296" y="0"/>
            <a:ext cx="142240" cy="6858000"/>
          </a:xfrm>
          <a:custGeom>
            <a:avLst/>
            <a:gdLst/>
            <a:ahLst/>
            <a:cxnLst/>
            <a:rect l="l" t="t" r="r" b="b"/>
            <a:pathLst>
              <a:path w="142239" h="6858000">
                <a:moveTo>
                  <a:pt x="0" y="6858000"/>
                </a:moveTo>
                <a:lnTo>
                  <a:pt x="141731" y="6858000"/>
                </a:lnTo>
                <a:lnTo>
                  <a:pt x="14173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54550" cy="6858000"/>
          </a:xfrm>
          <a:custGeom>
            <a:avLst/>
            <a:gdLst/>
            <a:ahLst/>
            <a:cxnLst/>
            <a:rect l="l" t="t" r="r" b="b"/>
            <a:pathLst>
              <a:path w="4654550" h="6858000">
                <a:moveTo>
                  <a:pt x="0" y="6858000"/>
                </a:moveTo>
                <a:lnTo>
                  <a:pt x="4654296" y="6858000"/>
                </a:lnTo>
                <a:lnTo>
                  <a:pt x="465429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>
              <a:alpha val="79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3411" y="1201877"/>
            <a:ext cx="2811780" cy="2056764"/>
          </a:xfrm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35"/>
              </a:spcBef>
            </a:pPr>
            <a:r>
              <a:rPr dirty="0" sz="3600">
                <a:solidFill>
                  <a:srgbClr val="FFFFFF"/>
                </a:solidFill>
              </a:rPr>
              <a:t>Sensitivity  </a:t>
            </a:r>
            <a:r>
              <a:rPr dirty="0" sz="3600" spc="-10">
                <a:solidFill>
                  <a:srgbClr val="FFFFFF"/>
                </a:solidFill>
              </a:rPr>
              <a:t>Analyses:  </a:t>
            </a:r>
            <a:r>
              <a:rPr dirty="0" sz="3600" spc="-25">
                <a:solidFill>
                  <a:srgbClr val="FFFFFF"/>
                </a:solidFill>
              </a:rPr>
              <a:t>Remove </a:t>
            </a:r>
            <a:r>
              <a:rPr dirty="0" sz="3600" spc="-50">
                <a:solidFill>
                  <a:srgbClr val="FFFFFF"/>
                </a:solidFill>
              </a:rPr>
              <a:t>KCCQ  </a:t>
            </a:r>
            <a:r>
              <a:rPr dirty="0" sz="3600">
                <a:solidFill>
                  <a:srgbClr val="FFFFFF"/>
                </a:solidFill>
              </a:rPr>
              <a:t>and </a:t>
            </a:r>
            <a:r>
              <a:rPr dirty="0" sz="3600" spc="-5">
                <a:solidFill>
                  <a:srgbClr val="FFFFFF"/>
                </a:solidFill>
              </a:rPr>
              <a:t>Gait</a:t>
            </a:r>
            <a:r>
              <a:rPr dirty="0" sz="3600" spc="-9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Speed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883411" y="3759784"/>
            <a:ext cx="3164840" cy="98044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 marR="5080">
              <a:lnSpc>
                <a:spcPct val="93100"/>
              </a:lnSpc>
              <a:spcBef>
                <a:spcPts val="345"/>
              </a:spcBef>
            </a:pPr>
            <a:r>
              <a:rPr dirty="0" sz="2800" spc="-10" b="0">
                <a:solidFill>
                  <a:srgbClr val="FFD966"/>
                </a:solidFill>
                <a:latin typeface="Calibri Light"/>
                <a:cs typeface="Calibri Light"/>
              </a:rPr>
              <a:t>Eligible </a:t>
            </a:r>
            <a:r>
              <a:rPr dirty="0" sz="2900" spc="-15" b="0">
                <a:solidFill>
                  <a:srgbClr val="FFD966"/>
                </a:solidFill>
                <a:latin typeface="Calibri Light"/>
                <a:cs typeface="Calibri Light"/>
              </a:rPr>
              <a:t>Centers </a:t>
            </a:r>
            <a:r>
              <a:rPr dirty="0" sz="2900" b="0">
                <a:solidFill>
                  <a:srgbClr val="FFD966"/>
                </a:solidFill>
                <a:latin typeface="Calibri Light"/>
                <a:cs typeface="Calibri Light"/>
              </a:rPr>
              <a:t>in  </a:t>
            </a:r>
            <a:r>
              <a:rPr dirty="0" sz="2900" spc="-10" b="0">
                <a:solidFill>
                  <a:srgbClr val="FFD966"/>
                </a:solidFill>
                <a:latin typeface="Calibri Light"/>
                <a:cs typeface="Calibri Light"/>
              </a:rPr>
              <a:t>cohort: </a:t>
            </a:r>
            <a:r>
              <a:rPr dirty="0" sz="3600" b="0">
                <a:solidFill>
                  <a:srgbClr val="FFD966"/>
                </a:solidFill>
                <a:latin typeface="Calibri Light"/>
                <a:cs typeface="Calibri Light"/>
              </a:rPr>
              <a:t>301 </a:t>
            </a:r>
            <a:r>
              <a:rPr dirty="0" sz="3600" spc="-20" b="0">
                <a:solidFill>
                  <a:srgbClr val="FFD966"/>
                </a:solidFill>
                <a:latin typeface="Calibri Light"/>
                <a:cs typeface="Calibri Light"/>
              </a:rPr>
              <a:t>to</a:t>
            </a:r>
            <a:r>
              <a:rPr dirty="0" sz="3600" spc="-60" b="0">
                <a:solidFill>
                  <a:srgbClr val="FFD966"/>
                </a:solidFill>
                <a:latin typeface="Calibri Light"/>
                <a:cs typeface="Calibri Light"/>
              </a:rPr>
              <a:t> </a:t>
            </a:r>
            <a:r>
              <a:rPr dirty="0" sz="3600" b="0">
                <a:solidFill>
                  <a:srgbClr val="FFD966"/>
                </a:solidFill>
                <a:latin typeface="Calibri Light"/>
                <a:cs typeface="Calibri Light"/>
              </a:rPr>
              <a:t>447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771869" y="174503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0" y="41837"/>
                </a:moveTo>
                <a:lnTo>
                  <a:pt x="3027" y="58930"/>
                </a:lnTo>
                <a:lnTo>
                  <a:pt x="11568" y="72108"/>
                </a:lnTo>
                <a:lnTo>
                  <a:pt x="24808" y="80589"/>
                </a:lnTo>
                <a:lnTo>
                  <a:pt x="41932" y="83590"/>
                </a:lnTo>
                <a:lnTo>
                  <a:pt x="59016" y="80589"/>
                </a:lnTo>
                <a:lnTo>
                  <a:pt x="72170" y="72108"/>
                </a:lnTo>
                <a:lnTo>
                  <a:pt x="80625" y="58930"/>
                </a:lnTo>
                <a:lnTo>
                  <a:pt x="83613" y="41837"/>
                </a:lnTo>
                <a:lnTo>
                  <a:pt x="80625" y="24695"/>
                </a:lnTo>
                <a:lnTo>
                  <a:pt x="72170" y="11492"/>
                </a:lnTo>
                <a:lnTo>
                  <a:pt x="59016" y="3002"/>
                </a:lnTo>
                <a:lnTo>
                  <a:pt x="41932" y="0"/>
                </a:lnTo>
                <a:lnTo>
                  <a:pt x="24808" y="3002"/>
                </a:lnTo>
                <a:lnTo>
                  <a:pt x="11568" y="11492"/>
                </a:lnTo>
                <a:lnTo>
                  <a:pt x="3027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504322" y="1971092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2004"/>
                </a:moveTo>
                <a:lnTo>
                  <a:pt x="3039" y="59110"/>
                </a:lnTo>
                <a:lnTo>
                  <a:pt x="11600" y="72317"/>
                </a:lnTo>
                <a:lnTo>
                  <a:pt x="24843" y="80827"/>
                </a:lnTo>
                <a:lnTo>
                  <a:pt x="41932" y="83841"/>
                </a:lnTo>
                <a:lnTo>
                  <a:pt x="59029" y="80827"/>
                </a:lnTo>
                <a:lnTo>
                  <a:pt x="72211" y="72317"/>
                </a:lnTo>
                <a:lnTo>
                  <a:pt x="80695" y="59110"/>
                </a:lnTo>
                <a:lnTo>
                  <a:pt x="83697" y="42004"/>
                </a:lnTo>
                <a:lnTo>
                  <a:pt x="80695" y="24766"/>
                </a:lnTo>
                <a:lnTo>
                  <a:pt x="72211" y="11513"/>
                </a:lnTo>
                <a:lnTo>
                  <a:pt x="59029" y="3004"/>
                </a:lnTo>
                <a:lnTo>
                  <a:pt x="41932" y="0"/>
                </a:lnTo>
                <a:lnTo>
                  <a:pt x="24843" y="3004"/>
                </a:lnTo>
                <a:lnTo>
                  <a:pt x="11600" y="11513"/>
                </a:lnTo>
                <a:lnTo>
                  <a:pt x="3039" y="24766"/>
                </a:lnTo>
                <a:lnTo>
                  <a:pt x="0" y="42004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33136" y="773347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0" y="41837"/>
                </a:moveTo>
                <a:lnTo>
                  <a:pt x="3027" y="58943"/>
                </a:lnTo>
                <a:lnTo>
                  <a:pt x="11568" y="72150"/>
                </a:lnTo>
                <a:lnTo>
                  <a:pt x="24808" y="80660"/>
                </a:lnTo>
                <a:lnTo>
                  <a:pt x="41932" y="83674"/>
                </a:lnTo>
                <a:lnTo>
                  <a:pt x="59029" y="80660"/>
                </a:lnTo>
                <a:lnTo>
                  <a:pt x="72211" y="72150"/>
                </a:lnTo>
                <a:lnTo>
                  <a:pt x="80695" y="58943"/>
                </a:lnTo>
                <a:lnTo>
                  <a:pt x="83697" y="41837"/>
                </a:lnTo>
                <a:lnTo>
                  <a:pt x="80695" y="24695"/>
                </a:lnTo>
                <a:lnTo>
                  <a:pt x="72211" y="11492"/>
                </a:lnTo>
                <a:lnTo>
                  <a:pt x="59029" y="3002"/>
                </a:lnTo>
                <a:lnTo>
                  <a:pt x="41932" y="0"/>
                </a:lnTo>
                <a:lnTo>
                  <a:pt x="24808" y="3002"/>
                </a:lnTo>
                <a:lnTo>
                  <a:pt x="11568" y="11492"/>
                </a:lnTo>
                <a:lnTo>
                  <a:pt x="3027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738457" y="1661197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753"/>
                </a:moveTo>
                <a:lnTo>
                  <a:pt x="3001" y="58934"/>
                </a:lnTo>
                <a:lnTo>
                  <a:pt x="11485" y="72223"/>
                </a:lnTo>
                <a:lnTo>
                  <a:pt x="24667" y="80799"/>
                </a:lnTo>
                <a:lnTo>
                  <a:pt x="41765" y="83841"/>
                </a:lnTo>
                <a:lnTo>
                  <a:pt x="58959" y="80799"/>
                </a:lnTo>
                <a:lnTo>
                  <a:pt x="72191" y="72223"/>
                </a:lnTo>
                <a:lnTo>
                  <a:pt x="80692" y="58934"/>
                </a:lnTo>
                <a:lnTo>
                  <a:pt x="83697" y="41753"/>
                </a:lnTo>
                <a:lnTo>
                  <a:pt x="80692" y="24660"/>
                </a:lnTo>
                <a:lnTo>
                  <a:pt x="72191" y="11482"/>
                </a:lnTo>
                <a:lnTo>
                  <a:pt x="58959" y="3001"/>
                </a:lnTo>
                <a:lnTo>
                  <a:pt x="41765" y="0"/>
                </a:lnTo>
                <a:lnTo>
                  <a:pt x="24667" y="3001"/>
                </a:lnTo>
                <a:lnTo>
                  <a:pt x="11485" y="11482"/>
                </a:lnTo>
                <a:lnTo>
                  <a:pt x="3001" y="24660"/>
                </a:lnTo>
                <a:lnTo>
                  <a:pt x="0" y="41753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231704" y="1368002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0" y="41837"/>
                </a:moveTo>
                <a:lnTo>
                  <a:pt x="3001" y="58943"/>
                </a:lnTo>
                <a:lnTo>
                  <a:pt x="11485" y="72150"/>
                </a:lnTo>
                <a:lnTo>
                  <a:pt x="24667" y="80660"/>
                </a:lnTo>
                <a:lnTo>
                  <a:pt x="41765" y="83674"/>
                </a:lnTo>
                <a:lnTo>
                  <a:pt x="58862" y="80660"/>
                </a:lnTo>
                <a:lnTo>
                  <a:pt x="72044" y="72150"/>
                </a:lnTo>
                <a:lnTo>
                  <a:pt x="80528" y="58943"/>
                </a:lnTo>
                <a:lnTo>
                  <a:pt x="83530" y="41837"/>
                </a:lnTo>
                <a:lnTo>
                  <a:pt x="80528" y="24695"/>
                </a:lnTo>
                <a:lnTo>
                  <a:pt x="72044" y="11492"/>
                </a:lnTo>
                <a:lnTo>
                  <a:pt x="58862" y="3002"/>
                </a:lnTo>
                <a:lnTo>
                  <a:pt x="41765" y="0"/>
                </a:lnTo>
                <a:lnTo>
                  <a:pt x="24667" y="3002"/>
                </a:lnTo>
                <a:lnTo>
                  <a:pt x="11485" y="11492"/>
                </a:lnTo>
                <a:lnTo>
                  <a:pt x="3001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16265" y="2142953"/>
            <a:ext cx="2858817" cy="2847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596372" y="1786875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753"/>
                </a:moveTo>
                <a:lnTo>
                  <a:pt x="3000" y="58934"/>
                </a:lnTo>
                <a:lnTo>
                  <a:pt x="11474" y="72223"/>
                </a:lnTo>
                <a:lnTo>
                  <a:pt x="24632" y="80799"/>
                </a:lnTo>
                <a:lnTo>
                  <a:pt x="41681" y="83841"/>
                </a:lnTo>
                <a:lnTo>
                  <a:pt x="58924" y="80799"/>
                </a:lnTo>
                <a:lnTo>
                  <a:pt x="72180" y="72223"/>
                </a:lnTo>
                <a:lnTo>
                  <a:pt x="80691" y="58934"/>
                </a:lnTo>
                <a:lnTo>
                  <a:pt x="83697" y="41753"/>
                </a:lnTo>
                <a:lnTo>
                  <a:pt x="80691" y="24660"/>
                </a:lnTo>
                <a:lnTo>
                  <a:pt x="72180" y="11482"/>
                </a:lnTo>
                <a:lnTo>
                  <a:pt x="58924" y="3001"/>
                </a:lnTo>
                <a:lnTo>
                  <a:pt x="41681" y="0"/>
                </a:lnTo>
                <a:lnTo>
                  <a:pt x="24632" y="3001"/>
                </a:lnTo>
                <a:lnTo>
                  <a:pt x="11474" y="11482"/>
                </a:lnTo>
                <a:lnTo>
                  <a:pt x="3000" y="24660"/>
                </a:lnTo>
                <a:lnTo>
                  <a:pt x="0" y="41753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596372" y="1962658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2087"/>
                </a:moveTo>
                <a:lnTo>
                  <a:pt x="3000" y="59180"/>
                </a:lnTo>
                <a:lnTo>
                  <a:pt x="11474" y="72359"/>
                </a:lnTo>
                <a:lnTo>
                  <a:pt x="24632" y="80840"/>
                </a:lnTo>
                <a:lnTo>
                  <a:pt x="41681" y="83841"/>
                </a:lnTo>
                <a:lnTo>
                  <a:pt x="58924" y="80840"/>
                </a:lnTo>
                <a:lnTo>
                  <a:pt x="72180" y="72359"/>
                </a:lnTo>
                <a:lnTo>
                  <a:pt x="80691" y="59180"/>
                </a:lnTo>
                <a:lnTo>
                  <a:pt x="83697" y="42087"/>
                </a:lnTo>
                <a:lnTo>
                  <a:pt x="80691" y="24836"/>
                </a:lnTo>
                <a:lnTo>
                  <a:pt x="72180" y="11555"/>
                </a:lnTo>
                <a:lnTo>
                  <a:pt x="58924" y="3018"/>
                </a:lnTo>
                <a:lnTo>
                  <a:pt x="41681" y="0"/>
                </a:lnTo>
                <a:lnTo>
                  <a:pt x="24632" y="3018"/>
                </a:lnTo>
                <a:lnTo>
                  <a:pt x="11474" y="11555"/>
                </a:lnTo>
                <a:lnTo>
                  <a:pt x="3000" y="24836"/>
                </a:lnTo>
                <a:lnTo>
                  <a:pt x="0" y="4208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223351" y="1275810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837"/>
                </a:moveTo>
                <a:lnTo>
                  <a:pt x="3001" y="59074"/>
                </a:lnTo>
                <a:lnTo>
                  <a:pt x="11485" y="72327"/>
                </a:lnTo>
                <a:lnTo>
                  <a:pt x="24667" y="80836"/>
                </a:lnTo>
                <a:lnTo>
                  <a:pt x="41765" y="83841"/>
                </a:lnTo>
                <a:lnTo>
                  <a:pt x="58862" y="80836"/>
                </a:lnTo>
                <a:lnTo>
                  <a:pt x="72044" y="72327"/>
                </a:lnTo>
                <a:lnTo>
                  <a:pt x="80528" y="59074"/>
                </a:lnTo>
                <a:lnTo>
                  <a:pt x="83530" y="41837"/>
                </a:lnTo>
                <a:lnTo>
                  <a:pt x="80528" y="24695"/>
                </a:lnTo>
                <a:lnTo>
                  <a:pt x="72044" y="11492"/>
                </a:lnTo>
                <a:lnTo>
                  <a:pt x="58862" y="3002"/>
                </a:lnTo>
                <a:lnTo>
                  <a:pt x="41765" y="0"/>
                </a:lnTo>
                <a:lnTo>
                  <a:pt x="24667" y="3002"/>
                </a:lnTo>
                <a:lnTo>
                  <a:pt x="11485" y="11492"/>
                </a:lnTo>
                <a:lnTo>
                  <a:pt x="3001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164712" y="1476979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0" y="41837"/>
                </a:moveTo>
                <a:lnTo>
                  <a:pt x="3005" y="58930"/>
                </a:lnTo>
                <a:lnTo>
                  <a:pt x="11516" y="72108"/>
                </a:lnTo>
                <a:lnTo>
                  <a:pt x="24773" y="80589"/>
                </a:lnTo>
                <a:lnTo>
                  <a:pt x="42015" y="83590"/>
                </a:lnTo>
                <a:lnTo>
                  <a:pt x="59065" y="80589"/>
                </a:lnTo>
                <a:lnTo>
                  <a:pt x="72222" y="72108"/>
                </a:lnTo>
                <a:lnTo>
                  <a:pt x="80696" y="58930"/>
                </a:lnTo>
                <a:lnTo>
                  <a:pt x="83697" y="41837"/>
                </a:lnTo>
                <a:lnTo>
                  <a:pt x="80696" y="24695"/>
                </a:lnTo>
                <a:lnTo>
                  <a:pt x="72222" y="11492"/>
                </a:lnTo>
                <a:lnTo>
                  <a:pt x="59065" y="3002"/>
                </a:lnTo>
                <a:lnTo>
                  <a:pt x="42015" y="0"/>
                </a:lnTo>
                <a:lnTo>
                  <a:pt x="24773" y="3002"/>
                </a:lnTo>
                <a:lnTo>
                  <a:pt x="11516" y="11492"/>
                </a:lnTo>
                <a:lnTo>
                  <a:pt x="3005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571313" y="1937606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837"/>
                </a:moveTo>
                <a:lnTo>
                  <a:pt x="3001" y="59074"/>
                </a:lnTo>
                <a:lnTo>
                  <a:pt x="11485" y="72327"/>
                </a:lnTo>
                <a:lnTo>
                  <a:pt x="24667" y="80836"/>
                </a:lnTo>
                <a:lnTo>
                  <a:pt x="41765" y="83841"/>
                </a:lnTo>
                <a:lnTo>
                  <a:pt x="58853" y="80836"/>
                </a:lnTo>
                <a:lnTo>
                  <a:pt x="72097" y="72327"/>
                </a:lnTo>
                <a:lnTo>
                  <a:pt x="80657" y="59074"/>
                </a:lnTo>
                <a:lnTo>
                  <a:pt x="83697" y="41837"/>
                </a:lnTo>
                <a:lnTo>
                  <a:pt x="80657" y="24695"/>
                </a:lnTo>
                <a:lnTo>
                  <a:pt x="72097" y="11492"/>
                </a:lnTo>
                <a:lnTo>
                  <a:pt x="58853" y="3002"/>
                </a:lnTo>
                <a:lnTo>
                  <a:pt x="41765" y="0"/>
                </a:lnTo>
                <a:lnTo>
                  <a:pt x="24667" y="3002"/>
                </a:lnTo>
                <a:lnTo>
                  <a:pt x="11485" y="11492"/>
                </a:lnTo>
                <a:lnTo>
                  <a:pt x="3001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905601" y="1694600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2087"/>
                </a:moveTo>
                <a:lnTo>
                  <a:pt x="3004" y="59180"/>
                </a:lnTo>
                <a:lnTo>
                  <a:pt x="11506" y="72359"/>
                </a:lnTo>
                <a:lnTo>
                  <a:pt x="24738" y="80840"/>
                </a:lnTo>
                <a:lnTo>
                  <a:pt x="41932" y="83841"/>
                </a:lnTo>
                <a:lnTo>
                  <a:pt x="59029" y="80840"/>
                </a:lnTo>
                <a:lnTo>
                  <a:pt x="72211" y="72359"/>
                </a:lnTo>
                <a:lnTo>
                  <a:pt x="80695" y="59180"/>
                </a:lnTo>
                <a:lnTo>
                  <a:pt x="83697" y="42087"/>
                </a:lnTo>
                <a:lnTo>
                  <a:pt x="80695" y="24836"/>
                </a:lnTo>
                <a:lnTo>
                  <a:pt x="72211" y="11555"/>
                </a:lnTo>
                <a:lnTo>
                  <a:pt x="59029" y="3018"/>
                </a:lnTo>
                <a:lnTo>
                  <a:pt x="41932" y="0"/>
                </a:lnTo>
                <a:lnTo>
                  <a:pt x="24738" y="3018"/>
                </a:lnTo>
                <a:lnTo>
                  <a:pt x="11506" y="11555"/>
                </a:lnTo>
                <a:lnTo>
                  <a:pt x="3004" y="24836"/>
                </a:lnTo>
                <a:lnTo>
                  <a:pt x="0" y="4208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838861" y="1702950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2087"/>
                </a:moveTo>
                <a:lnTo>
                  <a:pt x="2988" y="59193"/>
                </a:lnTo>
                <a:lnTo>
                  <a:pt x="11443" y="72400"/>
                </a:lnTo>
                <a:lnTo>
                  <a:pt x="24597" y="80910"/>
                </a:lnTo>
                <a:lnTo>
                  <a:pt x="41681" y="83924"/>
                </a:lnTo>
                <a:lnTo>
                  <a:pt x="58779" y="80910"/>
                </a:lnTo>
                <a:lnTo>
                  <a:pt x="71961" y="72400"/>
                </a:lnTo>
                <a:lnTo>
                  <a:pt x="80444" y="59193"/>
                </a:lnTo>
                <a:lnTo>
                  <a:pt x="83446" y="42087"/>
                </a:lnTo>
                <a:lnTo>
                  <a:pt x="80444" y="24836"/>
                </a:lnTo>
                <a:lnTo>
                  <a:pt x="71961" y="11555"/>
                </a:lnTo>
                <a:lnTo>
                  <a:pt x="58779" y="3018"/>
                </a:lnTo>
                <a:lnTo>
                  <a:pt x="41681" y="0"/>
                </a:lnTo>
                <a:lnTo>
                  <a:pt x="24597" y="3018"/>
                </a:lnTo>
                <a:lnTo>
                  <a:pt x="11443" y="11555"/>
                </a:lnTo>
                <a:lnTo>
                  <a:pt x="2988" y="24836"/>
                </a:lnTo>
                <a:lnTo>
                  <a:pt x="0" y="4208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880542" y="1611009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0" y="41837"/>
                </a:moveTo>
                <a:lnTo>
                  <a:pt x="3001" y="58930"/>
                </a:lnTo>
                <a:lnTo>
                  <a:pt x="11485" y="72108"/>
                </a:lnTo>
                <a:lnTo>
                  <a:pt x="24667" y="80589"/>
                </a:lnTo>
                <a:lnTo>
                  <a:pt x="41765" y="83590"/>
                </a:lnTo>
                <a:lnTo>
                  <a:pt x="58959" y="80589"/>
                </a:lnTo>
                <a:lnTo>
                  <a:pt x="72191" y="72108"/>
                </a:lnTo>
                <a:lnTo>
                  <a:pt x="80692" y="58930"/>
                </a:lnTo>
                <a:lnTo>
                  <a:pt x="83697" y="41837"/>
                </a:lnTo>
                <a:lnTo>
                  <a:pt x="80692" y="24695"/>
                </a:lnTo>
                <a:lnTo>
                  <a:pt x="72191" y="11492"/>
                </a:lnTo>
                <a:lnTo>
                  <a:pt x="58959" y="3002"/>
                </a:lnTo>
                <a:lnTo>
                  <a:pt x="41765" y="0"/>
                </a:lnTo>
                <a:lnTo>
                  <a:pt x="24667" y="3002"/>
                </a:lnTo>
                <a:lnTo>
                  <a:pt x="11485" y="11492"/>
                </a:lnTo>
                <a:lnTo>
                  <a:pt x="3001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495969" y="1979443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2004"/>
                </a:moveTo>
                <a:lnTo>
                  <a:pt x="3039" y="59110"/>
                </a:lnTo>
                <a:lnTo>
                  <a:pt x="11600" y="72317"/>
                </a:lnTo>
                <a:lnTo>
                  <a:pt x="24843" y="80827"/>
                </a:lnTo>
                <a:lnTo>
                  <a:pt x="41932" y="83841"/>
                </a:lnTo>
                <a:lnTo>
                  <a:pt x="59029" y="80827"/>
                </a:lnTo>
                <a:lnTo>
                  <a:pt x="72211" y="72317"/>
                </a:lnTo>
                <a:lnTo>
                  <a:pt x="80695" y="59110"/>
                </a:lnTo>
                <a:lnTo>
                  <a:pt x="83697" y="42004"/>
                </a:lnTo>
                <a:lnTo>
                  <a:pt x="80695" y="24766"/>
                </a:lnTo>
                <a:lnTo>
                  <a:pt x="72211" y="11513"/>
                </a:lnTo>
                <a:lnTo>
                  <a:pt x="59029" y="3004"/>
                </a:lnTo>
                <a:lnTo>
                  <a:pt x="41932" y="0"/>
                </a:lnTo>
                <a:lnTo>
                  <a:pt x="24843" y="3004"/>
                </a:lnTo>
                <a:lnTo>
                  <a:pt x="11600" y="11513"/>
                </a:lnTo>
                <a:lnTo>
                  <a:pt x="3039" y="24766"/>
                </a:lnTo>
                <a:lnTo>
                  <a:pt x="0" y="42004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578525" y="869550"/>
            <a:ext cx="92042" cy="921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00128" y="714557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4">
                <a:moveTo>
                  <a:pt x="0" y="41837"/>
                </a:moveTo>
                <a:lnTo>
                  <a:pt x="3001" y="59074"/>
                </a:lnTo>
                <a:lnTo>
                  <a:pt x="11485" y="72327"/>
                </a:lnTo>
                <a:lnTo>
                  <a:pt x="24667" y="80836"/>
                </a:lnTo>
                <a:lnTo>
                  <a:pt x="41765" y="83841"/>
                </a:lnTo>
                <a:lnTo>
                  <a:pt x="58814" y="80836"/>
                </a:lnTo>
                <a:lnTo>
                  <a:pt x="71971" y="72327"/>
                </a:lnTo>
                <a:lnTo>
                  <a:pt x="80446" y="59074"/>
                </a:lnTo>
                <a:lnTo>
                  <a:pt x="83446" y="41837"/>
                </a:lnTo>
                <a:lnTo>
                  <a:pt x="80446" y="24731"/>
                </a:lnTo>
                <a:lnTo>
                  <a:pt x="71971" y="11524"/>
                </a:lnTo>
                <a:lnTo>
                  <a:pt x="58814" y="3014"/>
                </a:lnTo>
                <a:lnTo>
                  <a:pt x="41765" y="0"/>
                </a:lnTo>
                <a:lnTo>
                  <a:pt x="24667" y="3014"/>
                </a:lnTo>
                <a:lnTo>
                  <a:pt x="11485" y="11524"/>
                </a:lnTo>
                <a:lnTo>
                  <a:pt x="3001" y="24731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663363" y="1786875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753"/>
                </a:moveTo>
                <a:lnTo>
                  <a:pt x="3000" y="58934"/>
                </a:lnTo>
                <a:lnTo>
                  <a:pt x="11474" y="72223"/>
                </a:lnTo>
                <a:lnTo>
                  <a:pt x="24632" y="80799"/>
                </a:lnTo>
                <a:lnTo>
                  <a:pt x="41681" y="83841"/>
                </a:lnTo>
                <a:lnTo>
                  <a:pt x="58779" y="80799"/>
                </a:lnTo>
                <a:lnTo>
                  <a:pt x="71961" y="72223"/>
                </a:lnTo>
                <a:lnTo>
                  <a:pt x="80444" y="58934"/>
                </a:lnTo>
                <a:lnTo>
                  <a:pt x="83446" y="41753"/>
                </a:lnTo>
                <a:lnTo>
                  <a:pt x="80444" y="24660"/>
                </a:lnTo>
                <a:lnTo>
                  <a:pt x="71961" y="11482"/>
                </a:lnTo>
                <a:lnTo>
                  <a:pt x="58779" y="3001"/>
                </a:lnTo>
                <a:lnTo>
                  <a:pt x="41681" y="0"/>
                </a:lnTo>
                <a:lnTo>
                  <a:pt x="24632" y="3001"/>
                </a:lnTo>
                <a:lnTo>
                  <a:pt x="11474" y="11482"/>
                </a:lnTo>
                <a:lnTo>
                  <a:pt x="3000" y="24660"/>
                </a:lnTo>
                <a:lnTo>
                  <a:pt x="0" y="41753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123030" y="1401489"/>
            <a:ext cx="83820" cy="84455"/>
          </a:xfrm>
          <a:custGeom>
            <a:avLst/>
            <a:gdLst/>
            <a:ahLst/>
            <a:cxnLst/>
            <a:rect l="l" t="t" r="r" b="b"/>
            <a:pathLst>
              <a:path w="83820" h="84455">
                <a:moveTo>
                  <a:pt x="0" y="41837"/>
                </a:moveTo>
                <a:lnTo>
                  <a:pt x="3000" y="59074"/>
                </a:lnTo>
                <a:lnTo>
                  <a:pt x="11474" y="72327"/>
                </a:lnTo>
                <a:lnTo>
                  <a:pt x="24632" y="80836"/>
                </a:lnTo>
                <a:lnTo>
                  <a:pt x="41681" y="83841"/>
                </a:lnTo>
                <a:lnTo>
                  <a:pt x="58818" y="80836"/>
                </a:lnTo>
                <a:lnTo>
                  <a:pt x="72086" y="72327"/>
                </a:lnTo>
                <a:lnTo>
                  <a:pt x="80656" y="59074"/>
                </a:lnTo>
                <a:lnTo>
                  <a:pt x="83697" y="41837"/>
                </a:lnTo>
                <a:lnTo>
                  <a:pt x="80656" y="24695"/>
                </a:lnTo>
                <a:lnTo>
                  <a:pt x="72086" y="11492"/>
                </a:lnTo>
                <a:lnTo>
                  <a:pt x="58818" y="3002"/>
                </a:lnTo>
                <a:lnTo>
                  <a:pt x="41681" y="0"/>
                </a:lnTo>
                <a:lnTo>
                  <a:pt x="24632" y="3002"/>
                </a:lnTo>
                <a:lnTo>
                  <a:pt x="11474" y="11492"/>
                </a:lnTo>
                <a:lnTo>
                  <a:pt x="3000" y="24695"/>
                </a:lnTo>
                <a:lnTo>
                  <a:pt x="0" y="41837"/>
                </a:lnTo>
                <a:close/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954893" y="5112305"/>
            <a:ext cx="4012565" cy="0"/>
          </a:xfrm>
          <a:custGeom>
            <a:avLst/>
            <a:gdLst/>
            <a:ahLst/>
            <a:cxnLst/>
            <a:rect l="l" t="t" r="r" b="b"/>
            <a:pathLst>
              <a:path w="4012565" h="0">
                <a:moveTo>
                  <a:pt x="0" y="0"/>
                </a:moveTo>
                <a:lnTo>
                  <a:pt x="4012378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54893" y="5112305"/>
            <a:ext cx="0" cy="84455"/>
          </a:xfrm>
          <a:custGeom>
            <a:avLst/>
            <a:gdLst/>
            <a:ahLst/>
            <a:cxnLst/>
            <a:rect l="l" t="t" r="r" b="b"/>
            <a:pathLst>
              <a:path w="0" h="84454">
                <a:moveTo>
                  <a:pt x="0" y="0"/>
                </a:moveTo>
                <a:lnTo>
                  <a:pt x="0" y="83866"/>
                </a:lnTo>
              </a:path>
            </a:pathLst>
          </a:custGeom>
          <a:ln w="8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292464" y="5112305"/>
            <a:ext cx="0" cy="84455"/>
          </a:xfrm>
          <a:custGeom>
            <a:avLst/>
            <a:gdLst/>
            <a:ahLst/>
            <a:cxnLst/>
            <a:rect l="l" t="t" r="r" b="b"/>
            <a:pathLst>
              <a:path w="0" h="84454">
                <a:moveTo>
                  <a:pt x="0" y="0"/>
                </a:moveTo>
                <a:lnTo>
                  <a:pt x="0" y="83866"/>
                </a:lnTo>
              </a:path>
            </a:pathLst>
          </a:custGeom>
          <a:ln w="8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629785" y="5112305"/>
            <a:ext cx="0" cy="84455"/>
          </a:xfrm>
          <a:custGeom>
            <a:avLst/>
            <a:gdLst/>
            <a:ahLst/>
            <a:cxnLst/>
            <a:rect l="l" t="t" r="r" b="b"/>
            <a:pathLst>
              <a:path w="0" h="84454">
                <a:moveTo>
                  <a:pt x="0" y="0"/>
                </a:moveTo>
                <a:lnTo>
                  <a:pt x="0" y="83866"/>
                </a:lnTo>
              </a:path>
            </a:pathLst>
          </a:custGeom>
          <a:ln w="8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967272" y="5112305"/>
            <a:ext cx="0" cy="84455"/>
          </a:xfrm>
          <a:custGeom>
            <a:avLst/>
            <a:gdLst/>
            <a:ahLst/>
            <a:cxnLst/>
            <a:rect l="l" t="t" r="r" b="b"/>
            <a:pathLst>
              <a:path w="0" h="84454">
                <a:moveTo>
                  <a:pt x="0" y="0"/>
                </a:moveTo>
                <a:lnTo>
                  <a:pt x="0" y="83866"/>
                </a:lnTo>
              </a:path>
            </a:pathLst>
          </a:custGeom>
          <a:ln w="8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775049" y="5200674"/>
            <a:ext cx="37084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5">
                <a:latin typeface="Arial"/>
                <a:cs typeface="Arial"/>
              </a:rPr>
              <a:t>-</a:t>
            </a:r>
            <a:r>
              <a:rPr dirty="0" sz="1550" spc="-10">
                <a:latin typeface="Arial"/>
                <a:cs typeface="Arial"/>
              </a:rPr>
              <a:t>0</a:t>
            </a:r>
            <a:r>
              <a:rPr dirty="0" sz="1550" spc="20">
                <a:latin typeface="Arial"/>
                <a:cs typeface="Arial"/>
              </a:rPr>
              <a:t>.</a:t>
            </a:r>
            <a:r>
              <a:rPr dirty="0" sz="1550" spc="15">
                <a:latin typeface="Arial"/>
                <a:cs typeface="Arial"/>
              </a:rPr>
              <a:t>5</a:t>
            </a:r>
            <a:endParaRPr sz="1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83269" y="5200674"/>
            <a:ext cx="3041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latin typeface="Arial"/>
                <a:cs typeface="Arial"/>
              </a:rPr>
              <a:t>0</a:t>
            </a:r>
            <a:r>
              <a:rPr dirty="0" sz="1550" spc="20">
                <a:latin typeface="Arial"/>
                <a:cs typeface="Arial"/>
              </a:rPr>
              <a:t>.</a:t>
            </a:r>
            <a:r>
              <a:rPr dirty="0" sz="1550" spc="15">
                <a:latin typeface="Arial"/>
                <a:cs typeface="Arial"/>
              </a:rPr>
              <a:t>5</a:t>
            </a:r>
            <a:endParaRPr sz="1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820840" y="5200674"/>
            <a:ext cx="3041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latin typeface="Arial"/>
                <a:cs typeface="Arial"/>
              </a:rPr>
              <a:t>1</a:t>
            </a:r>
            <a:r>
              <a:rPr dirty="0" sz="1550" spc="20">
                <a:latin typeface="Arial"/>
                <a:cs typeface="Arial"/>
              </a:rPr>
              <a:t>.</a:t>
            </a:r>
            <a:r>
              <a:rPr dirty="0" sz="1550" spc="15">
                <a:latin typeface="Arial"/>
                <a:cs typeface="Arial"/>
              </a:rPr>
              <a:t>0</a:t>
            </a:r>
            <a:endParaRPr sz="15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495226" y="605664"/>
            <a:ext cx="0" cy="3978910"/>
          </a:xfrm>
          <a:custGeom>
            <a:avLst/>
            <a:gdLst/>
            <a:ahLst/>
            <a:cxnLst/>
            <a:rect l="l" t="t" r="r" b="b"/>
            <a:pathLst>
              <a:path w="0" h="3978910">
                <a:moveTo>
                  <a:pt x="0" y="3978874"/>
                </a:moveTo>
                <a:lnTo>
                  <a:pt x="0" y="0"/>
                </a:lnTo>
              </a:path>
            </a:pathLst>
          </a:custGeom>
          <a:ln w="83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11562" y="4584538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83663" y="0"/>
                </a:moveTo>
                <a:lnTo>
                  <a:pt x="0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411562" y="3261197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83663" y="0"/>
                </a:moveTo>
                <a:lnTo>
                  <a:pt x="0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11562" y="1937606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83663" y="0"/>
                </a:moveTo>
                <a:lnTo>
                  <a:pt x="0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11562" y="6056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 h="0">
                <a:moveTo>
                  <a:pt x="83663" y="0"/>
                </a:moveTo>
                <a:lnTo>
                  <a:pt x="0" y="0"/>
                </a:lnTo>
              </a:path>
            </a:pathLst>
          </a:custGeom>
          <a:ln w="8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116964" y="4394516"/>
            <a:ext cx="249554" cy="3708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>
                <a:latin typeface="Arial"/>
                <a:cs typeface="Arial"/>
              </a:rPr>
              <a:t>-</a:t>
            </a:r>
            <a:r>
              <a:rPr dirty="0" sz="1550" spc="-25">
                <a:latin typeface="Arial"/>
                <a:cs typeface="Arial"/>
              </a:rPr>
              <a:t>0</a:t>
            </a:r>
            <a:r>
              <a:rPr dirty="0" sz="1550" spc="15">
                <a:latin typeface="Arial"/>
                <a:cs typeface="Arial"/>
              </a:rPr>
              <a:t>.</a:t>
            </a:r>
            <a:r>
              <a:rPr dirty="0" sz="1550">
                <a:latin typeface="Arial"/>
                <a:cs typeface="Arial"/>
              </a:rPr>
              <a:t>5</a:t>
            </a:r>
            <a:endParaRPr sz="15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16964" y="1780686"/>
            <a:ext cx="249554" cy="3041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-25">
                <a:latin typeface="Arial"/>
                <a:cs typeface="Arial"/>
              </a:rPr>
              <a:t>0</a:t>
            </a:r>
            <a:r>
              <a:rPr dirty="0" sz="1550" spc="15">
                <a:latin typeface="Arial"/>
                <a:cs typeface="Arial"/>
              </a:rPr>
              <a:t>.</a:t>
            </a:r>
            <a:r>
              <a:rPr dirty="0" sz="1550">
                <a:latin typeface="Arial"/>
                <a:cs typeface="Arial"/>
              </a:rPr>
              <a:t>5</a:t>
            </a:r>
            <a:endParaRPr sz="1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16964" y="448744"/>
            <a:ext cx="249554" cy="3041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-25">
                <a:latin typeface="Arial"/>
                <a:cs typeface="Arial"/>
              </a:rPr>
              <a:t>1</a:t>
            </a:r>
            <a:r>
              <a:rPr dirty="0" sz="1550" spc="15">
                <a:latin typeface="Arial"/>
                <a:cs typeface="Arial"/>
              </a:rPr>
              <a:t>.</a:t>
            </a:r>
            <a:r>
              <a:rPr dirty="0" sz="1550">
                <a:latin typeface="Arial"/>
                <a:cs typeface="Arial"/>
              </a:rPr>
              <a:t>0</a:t>
            </a:r>
            <a:endParaRPr sz="15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495226" y="588962"/>
            <a:ext cx="4514215" cy="4523740"/>
          </a:xfrm>
          <a:custGeom>
            <a:avLst/>
            <a:gdLst/>
            <a:ahLst/>
            <a:cxnLst/>
            <a:rect l="l" t="t" r="r" b="b"/>
            <a:pathLst>
              <a:path w="4514215" h="4523740">
                <a:moveTo>
                  <a:pt x="0" y="4523342"/>
                </a:moveTo>
                <a:lnTo>
                  <a:pt x="4513727" y="4523342"/>
                </a:lnTo>
                <a:lnTo>
                  <a:pt x="4513727" y="0"/>
                </a:lnTo>
                <a:lnTo>
                  <a:pt x="0" y="0"/>
                </a:lnTo>
                <a:lnTo>
                  <a:pt x="0" y="4523342"/>
                </a:lnTo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8145949" y="5122779"/>
            <a:ext cx="963930" cy="66230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550" spc="10">
                <a:latin typeface="Arial"/>
                <a:cs typeface="Arial"/>
              </a:rPr>
              <a:t>0.0</a:t>
            </a:r>
            <a:endParaRPr sz="155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650"/>
              </a:spcBef>
            </a:pPr>
            <a:r>
              <a:rPr dirty="0" sz="1550" spc="40">
                <a:latin typeface="Arial"/>
                <a:cs typeface="Arial"/>
              </a:rPr>
              <a:t>O</a:t>
            </a:r>
            <a:r>
              <a:rPr dirty="0" sz="1550" spc="5">
                <a:latin typeface="Arial"/>
                <a:cs typeface="Arial"/>
              </a:rPr>
              <a:t>r</a:t>
            </a:r>
            <a:r>
              <a:rPr dirty="0" sz="1550" spc="-20">
                <a:latin typeface="Arial"/>
                <a:cs typeface="Arial"/>
              </a:rPr>
              <a:t>i</a:t>
            </a:r>
            <a:r>
              <a:rPr dirty="0" sz="1550" spc="55">
                <a:latin typeface="Arial"/>
                <a:cs typeface="Arial"/>
              </a:rPr>
              <a:t>g</a:t>
            </a:r>
            <a:r>
              <a:rPr dirty="0" sz="1550" spc="-20">
                <a:latin typeface="Arial"/>
                <a:cs typeface="Arial"/>
              </a:rPr>
              <a:t>i</a:t>
            </a:r>
            <a:r>
              <a:rPr dirty="0" sz="1550" spc="55">
                <a:latin typeface="Arial"/>
                <a:cs typeface="Arial"/>
              </a:rPr>
              <a:t>n</a:t>
            </a:r>
            <a:r>
              <a:rPr dirty="0" sz="1550" spc="-10">
                <a:latin typeface="Arial"/>
                <a:cs typeface="Arial"/>
              </a:rPr>
              <a:t>a</a:t>
            </a:r>
            <a:r>
              <a:rPr dirty="0" sz="1550" spc="5"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99382" y="2460352"/>
            <a:ext cx="567055" cy="9480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88595">
              <a:lnSpc>
                <a:spcPts val="1839"/>
              </a:lnSpc>
            </a:pPr>
            <a:r>
              <a:rPr dirty="0" sz="1550" spc="-5">
                <a:latin typeface="Arial"/>
                <a:cs typeface="Arial"/>
              </a:rPr>
              <a:t>Modified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550" spc="5">
                <a:latin typeface="Arial"/>
                <a:cs typeface="Arial"/>
              </a:rPr>
              <a:t>0.0</a:t>
            </a:r>
            <a:endParaRPr sz="15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495226" y="588712"/>
            <a:ext cx="4488815" cy="4457065"/>
          </a:xfrm>
          <a:custGeom>
            <a:avLst/>
            <a:gdLst/>
            <a:ahLst/>
            <a:cxnLst/>
            <a:rect l="l" t="t" r="r" b="b"/>
            <a:pathLst>
              <a:path w="4488815" h="4457065">
                <a:moveTo>
                  <a:pt x="0" y="4456703"/>
                </a:moveTo>
                <a:lnTo>
                  <a:pt x="4488663" y="0"/>
                </a:lnTo>
              </a:path>
            </a:pathLst>
          </a:custGeom>
          <a:ln w="83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758343" y="1540221"/>
            <a:ext cx="173164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latin typeface="Arial"/>
                <a:cs typeface="Arial"/>
              </a:rPr>
              <a:t>Correlation </a:t>
            </a:r>
            <a:r>
              <a:rPr dirty="0" sz="1550" spc="15">
                <a:latin typeface="Arial"/>
                <a:cs typeface="Arial"/>
              </a:rPr>
              <a:t>=</a:t>
            </a:r>
            <a:r>
              <a:rPr dirty="0" sz="1550" spc="50">
                <a:latin typeface="Arial"/>
                <a:cs typeface="Arial"/>
              </a:rPr>
              <a:t> </a:t>
            </a:r>
            <a:r>
              <a:rPr dirty="0" sz="1550">
                <a:latin typeface="Arial"/>
                <a:cs typeface="Arial"/>
              </a:rPr>
              <a:t>0.996</a:t>
            </a:r>
            <a:endParaRPr sz="15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83411" y="5104638"/>
            <a:ext cx="271399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D966"/>
                </a:solidFill>
                <a:latin typeface="Calibri"/>
                <a:cs typeface="Calibri"/>
              </a:rPr>
              <a:t>1 </a:t>
            </a:r>
            <a:r>
              <a:rPr dirty="0" sz="2400" spc="-5">
                <a:solidFill>
                  <a:srgbClr val="FFD966"/>
                </a:solidFill>
                <a:latin typeface="Calibri"/>
                <a:cs typeface="Calibri"/>
              </a:rPr>
              <a:t>of 301 Original</a:t>
            </a:r>
            <a:r>
              <a:rPr dirty="0" sz="2400" spc="-110">
                <a:solidFill>
                  <a:srgbClr val="FFD966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D966"/>
                </a:solidFill>
                <a:latin typeface="Calibri"/>
                <a:cs typeface="Calibri"/>
              </a:rPr>
              <a:t>Sites  Change Star</a:t>
            </a:r>
            <a:r>
              <a:rPr dirty="0" sz="2400" spc="-55">
                <a:solidFill>
                  <a:srgbClr val="FFD966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D966"/>
                </a:solidFill>
                <a:latin typeface="Calibri"/>
                <a:cs typeface="Calibri"/>
              </a:rPr>
              <a:t>Category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2691" y="144526"/>
            <a:ext cx="964184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Sensitivity </a:t>
            </a:r>
            <a:r>
              <a:rPr dirty="0" spc="-10"/>
              <a:t>Analyses: </a:t>
            </a:r>
            <a:r>
              <a:rPr dirty="0" sz="3100" spc="-5"/>
              <a:t>3 </a:t>
            </a:r>
            <a:r>
              <a:rPr dirty="0" sz="3100" spc="-30"/>
              <a:t>State </a:t>
            </a:r>
            <a:r>
              <a:rPr dirty="0" sz="3100" spc="-20"/>
              <a:t>instead </a:t>
            </a:r>
            <a:r>
              <a:rPr dirty="0" sz="3100" spc="-5"/>
              <a:t>of 6 </a:t>
            </a:r>
            <a:r>
              <a:rPr dirty="0" sz="3100" spc="-30"/>
              <a:t>State</a:t>
            </a:r>
            <a:r>
              <a:rPr dirty="0" sz="3100" spc="80"/>
              <a:t> </a:t>
            </a:r>
            <a:r>
              <a:rPr dirty="0" sz="3100" spc="-5"/>
              <a:t>model</a:t>
            </a:r>
            <a:endParaRPr sz="3100"/>
          </a:p>
        </p:txBody>
      </p:sp>
      <p:sp>
        <p:nvSpPr>
          <p:cNvPr id="3" name="object 3"/>
          <p:cNvSpPr/>
          <p:nvPr/>
        </p:nvSpPr>
        <p:spPr>
          <a:xfrm>
            <a:off x="461772" y="1132332"/>
            <a:ext cx="1260335" cy="1754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4255" y="1179575"/>
            <a:ext cx="1140460" cy="1629410"/>
          </a:xfrm>
          <a:custGeom>
            <a:avLst/>
            <a:gdLst/>
            <a:ahLst/>
            <a:cxnLst/>
            <a:rect l="l" t="t" r="r" b="b"/>
            <a:pathLst>
              <a:path w="1140460" h="1629410">
                <a:moveTo>
                  <a:pt x="0" y="0"/>
                </a:moveTo>
                <a:lnTo>
                  <a:pt x="0" y="1059179"/>
                </a:lnTo>
                <a:lnTo>
                  <a:pt x="569976" y="1629156"/>
                </a:lnTo>
                <a:lnTo>
                  <a:pt x="1139952" y="1059179"/>
                </a:lnTo>
                <a:lnTo>
                  <a:pt x="1139952" y="569976"/>
                </a:lnTo>
                <a:lnTo>
                  <a:pt x="569976" y="569976"/>
                </a:lnTo>
                <a:lnTo>
                  <a:pt x="0" y="0"/>
                </a:lnTo>
                <a:close/>
              </a:path>
              <a:path w="1140460" h="1629410">
                <a:moveTo>
                  <a:pt x="1139952" y="0"/>
                </a:moveTo>
                <a:lnTo>
                  <a:pt x="569976" y="569976"/>
                </a:lnTo>
                <a:lnTo>
                  <a:pt x="1139952" y="569976"/>
                </a:lnTo>
                <a:lnTo>
                  <a:pt x="113995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4255" y="1179575"/>
            <a:ext cx="1140460" cy="1629410"/>
          </a:xfrm>
          <a:custGeom>
            <a:avLst/>
            <a:gdLst/>
            <a:ahLst/>
            <a:cxnLst/>
            <a:rect l="l" t="t" r="r" b="b"/>
            <a:pathLst>
              <a:path w="1140460" h="1629410">
                <a:moveTo>
                  <a:pt x="1139952" y="0"/>
                </a:moveTo>
                <a:lnTo>
                  <a:pt x="1139952" y="1059179"/>
                </a:lnTo>
                <a:lnTo>
                  <a:pt x="569976" y="1629156"/>
                </a:lnTo>
                <a:lnTo>
                  <a:pt x="0" y="1059179"/>
                </a:lnTo>
                <a:lnTo>
                  <a:pt x="0" y="0"/>
                </a:lnTo>
                <a:lnTo>
                  <a:pt x="569976" y="569976"/>
                </a:lnTo>
                <a:lnTo>
                  <a:pt x="1139952" y="0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4207" y="1179575"/>
            <a:ext cx="4902835" cy="1059180"/>
          </a:xfrm>
          <a:custGeom>
            <a:avLst/>
            <a:gdLst/>
            <a:ahLst/>
            <a:cxnLst/>
            <a:rect l="l" t="t" r="r" b="b"/>
            <a:pathLst>
              <a:path w="4902834" h="1059180">
                <a:moveTo>
                  <a:pt x="4726178" y="0"/>
                </a:moveTo>
                <a:lnTo>
                  <a:pt x="0" y="0"/>
                </a:lnTo>
                <a:lnTo>
                  <a:pt x="0" y="1059179"/>
                </a:lnTo>
                <a:lnTo>
                  <a:pt x="4726178" y="1059179"/>
                </a:lnTo>
                <a:lnTo>
                  <a:pt x="4773120" y="1052877"/>
                </a:lnTo>
                <a:lnTo>
                  <a:pt x="4815294" y="1035087"/>
                </a:lnTo>
                <a:lnTo>
                  <a:pt x="4851019" y="1007490"/>
                </a:lnTo>
                <a:lnTo>
                  <a:pt x="4878615" y="971766"/>
                </a:lnTo>
                <a:lnTo>
                  <a:pt x="4896405" y="929592"/>
                </a:lnTo>
                <a:lnTo>
                  <a:pt x="4902708" y="882650"/>
                </a:lnTo>
                <a:lnTo>
                  <a:pt x="4902708" y="176529"/>
                </a:lnTo>
                <a:lnTo>
                  <a:pt x="4896405" y="129587"/>
                </a:lnTo>
                <a:lnTo>
                  <a:pt x="4878615" y="87413"/>
                </a:lnTo>
                <a:lnTo>
                  <a:pt x="4851019" y="51688"/>
                </a:lnTo>
                <a:lnTo>
                  <a:pt x="4815294" y="24092"/>
                </a:lnTo>
                <a:lnTo>
                  <a:pt x="4773120" y="6302"/>
                </a:lnTo>
                <a:lnTo>
                  <a:pt x="472617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64207" y="1179575"/>
            <a:ext cx="4902835" cy="1059180"/>
          </a:xfrm>
          <a:custGeom>
            <a:avLst/>
            <a:gdLst/>
            <a:ahLst/>
            <a:cxnLst/>
            <a:rect l="l" t="t" r="r" b="b"/>
            <a:pathLst>
              <a:path w="4902834" h="1059180">
                <a:moveTo>
                  <a:pt x="4902708" y="176529"/>
                </a:moveTo>
                <a:lnTo>
                  <a:pt x="4902708" y="882650"/>
                </a:lnTo>
                <a:lnTo>
                  <a:pt x="4896405" y="929592"/>
                </a:lnTo>
                <a:lnTo>
                  <a:pt x="4878615" y="971766"/>
                </a:lnTo>
                <a:lnTo>
                  <a:pt x="4851019" y="1007490"/>
                </a:lnTo>
                <a:lnTo>
                  <a:pt x="4815294" y="1035087"/>
                </a:lnTo>
                <a:lnTo>
                  <a:pt x="4773120" y="1052877"/>
                </a:lnTo>
                <a:lnTo>
                  <a:pt x="4726178" y="1059179"/>
                </a:lnTo>
                <a:lnTo>
                  <a:pt x="0" y="1059179"/>
                </a:lnTo>
                <a:lnTo>
                  <a:pt x="0" y="0"/>
                </a:lnTo>
                <a:lnTo>
                  <a:pt x="4726178" y="0"/>
                </a:lnTo>
                <a:lnTo>
                  <a:pt x="4773120" y="6302"/>
                </a:lnTo>
                <a:lnTo>
                  <a:pt x="4815294" y="24092"/>
                </a:lnTo>
                <a:lnTo>
                  <a:pt x="4851019" y="51688"/>
                </a:lnTo>
                <a:lnTo>
                  <a:pt x="4878615" y="87413"/>
                </a:lnTo>
                <a:lnTo>
                  <a:pt x="4896405" y="129587"/>
                </a:lnTo>
                <a:lnTo>
                  <a:pt x="4902708" y="176529"/>
                </a:lnTo>
                <a:close/>
              </a:path>
            </a:pathLst>
          </a:custGeom>
          <a:ln w="6096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50493" y="1490082"/>
            <a:ext cx="4439920" cy="61595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184275" indent="-229235">
              <a:lnSpc>
                <a:spcPct val="100000"/>
              </a:lnSpc>
              <a:spcBef>
                <a:spcPts val="285"/>
              </a:spcBef>
              <a:buFont typeface="Calibri"/>
              <a:buChar char="•"/>
              <a:tabLst>
                <a:tab pos="1184910" algn="l"/>
              </a:tabLst>
            </a:pPr>
            <a:r>
              <a:rPr dirty="0" sz="2000" spc="-5" b="1">
                <a:latin typeface="Calibri"/>
                <a:cs typeface="Calibri"/>
              </a:rPr>
              <a:t>In-Hospital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30-day</a:t>
            </a:r>
            <a:r>
              <a:rPr dirty="0" sz="2000" spc="-8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Death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1772" y="2567939"/>
            <a:ext cx="1260335" cy="175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7095" y="3191217"/>
            <a:ext cx="1409699" cy="5486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24255" y="2615183"/>
            <a:ext cx="1140460" cy="1628139"/>
          </a:xfrm>
          <a:custGeom>
            <a:avLst/>
            <a:gdLst/>
            <a:ahLst/>
            <a:cxnLst/>
            <a:rect l="l" t="t" r="r" b="b"/>
            <a:pathLst>
              <a:path w="1140460" h="1628139">
                <a:moveTo>
                  <a:pt x="0" y="0"/>
                </a:moveTo>
                <a:lnTo>
                  <a:pt x="0" y="1057655"/>
                </a:lnTo>
                <a:lnTo>
                  <a:pt x="569976" y="1627632"/>
                </a:lnTo>
                <a:lnTo>
                  <a:pt x="1139952" y="1057655"/>
                </a:lnTo>
                <a:lnTo>
                  <a:pt x="1139952" y="569976"/>
                </a:lnTo>
                <a:lnTo>
                  <a:pt x="569976" y="569976"/>
                </a:lnTo>
                <a:lnTo>
                  <a:pt x="0" y="0"/>
                </a:lnTo>
                <a:close/>
              </a:path>
              <a:path w="1140460" h="1628139">
                <a:moveTo>
                  <a:pt x="1139952" y="0"/>
                </a:moveTo>
                <a:lnTo>
                  <a:pt x="569976" y="569976"/>
                </a:lnTo>
                <a:lnTo>
                  <a:pt x="1139952" y="569976"/>
                </a:lnTo>
                <a:lnTo>
                  <a:pt x="1139952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24255" y="2615183"/>
            <a:ext cx="1140460" cy="1628139"/>
          </a:xfrm>
          <a:custGeom>
            <a:avLst/>
            <a:gdLst/>
            <a:ahLst/>
            <a:cxnLst/>
            <a:rect l="l" t="t" r="r" b="b"/>
            <a:pathLst>
              <a:path w="1140460" h="1628139">
                <a:moveTo>
                  <a:pt x="1139952" y="0"/>
                </a:moveTo>
                <a:lnTo>
                  <a:pt x="1139952" y="1057655"/>
                </a:lnTo>
                <a:lnTo>
                  <a:pt x="569976" y="1627632"/>
                </a:lnTo>
                <a:lnTo>
                  <a:pt x="0" y="1057655"/>
                </a:lnTo>
                <a:lnTo>
                  <a:pt x="0" y="0"/>
                </a:lnTo>
                <a:lnTo>
                  <a:pt x="569976" y="569976"/>
                </a:lnTo>
                <a:lnTo>
                  <a:pt x="1139952" y="0"/>
                </a:lnTo>
                <a:close/>
              </a:path>
            </a:pathLst>
          </a:custGeom>
          <a:ln w="6096">
            <a:solidFill>
              <a:srgbClr val="C481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64207" y="2615183"/>
            <a:ext cx="4902835" cy="1057910"/>
          </a:xfrm>
          <a:custGeom>
            <a:avLst/>
            <a:gdLst/>
            <a:ahLst/>
            <a:cxnLst/>
            <a:rect l="l" t="t" r="r" b="b"/>
            <a:pathLst>
              <a:path w="4902834" h="1057910">
                <a:moveTo>
                  <a:pt x="4726432" y="0"/>
                </a:moveTo>
                <a:lnTo>
                  <a:pt x="0" y="0"/>
                </a:lnTo>
                <a:lnTo>
                  <a:pt x="0" y="1057655"/>
                </a:lnTo>
                <a:lnTo>
                  <a:pt x="4726432" y="1057655"/>
                </a:lnTo>
                <a:lnTo>
                  <a:pt x="4773312" y="1051363"/>
                </a:lnTo>
                <a:lnTo>
                  <a:pt x="4815426" y="1033601"/>
                </a:lnTo>
                <a:lnTo>
                  <a:pt x="4851098" y="1006046"/>
                </a:lnTo>
                <a:lnTo>
                  <a:pt x="4878653" y="970374"/>
                </a:lnTo>
                <a:lnTo>
                  <a:pt x="4896415" y="928260"/>
                </a:lnTo>
                <a:lnTo>
                  <a:pt x="4902708" y="881379"/>
                </a:lnTo>
                <a:lnTo>
                  <a:pt x="4902708" y="176275"/>
                </a:lnTo>
                <a:lnTo>
                  <a:pt x="4896415" y="129395"/>
                </a:lnTo>
                <a:lnTo>
                  <a:pt x="4878653" y="87281"/>
                </a:lnTo>
                <a:lnTo>
                  <a:pt x="4851098" y="51609"/>
                </a:lnTo>
                <a:lnTo>
                  <a:pt x="4815426" y="24054"/>
                </a:lnTo>
                <a:lnTo>
                  <a:pt x="4773312" y="6292"/>
                </a:lnTo>
                <a:lnTo>
                  <a:pt x="472643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64207" y="2615183"/>
            <a:ext cx="4902835" cy="1057910"/>
          </a:xfrm>
          <a:custGeom>
            <a:avLst/>
            <a:gdLst/>
            <a:ahLst/>
            <a:cxnLst/>
            <a:rect l="l" t="t" r="r" b="b"/>
            <a:pathLst>
              <a:path w="4902834" h="1057910">
                <a:moveTo>
                  <a:pt x="4902708" y="176275"/>
                </a:moveTo>
                <a:lnTo>
                  <a:pt x="4902708" y="881379"/>
                </a:lnTo>
                <a:lnTo>
                  <a:pt x="4896415" y="928260"/>
                </a:lnTo>
                <a:lnTo>
                  <a:pt x="4878653" y="970374"/>
                </a:lnTo>
                <a:lnTo>
                  <a:pt x="4851098" y="1006046"/>
                </a:lnTo>
                <a:lnTo>
                  <a:pt x="4815426" y="1033601"/>
                </a:lnTo>
                <a:lnTo>
                  <a:pt x="4773312" y="1051363"/>
                </a:lnTo>
                <a:lnTo>
                  <a:pt x="4726432" y="1057655"/>
                </a:lnTo>
                <a:lnTo>
                  <a:pt x="0" y="1057655"/>
                </a:lnTo>
                <a:lnTo>
                  <a:pt x="0" y="0"/>
                </a:lnTo>
                <a:lnTo>
                  <a:pt x="4726432" y="0"/>
                </a:lnTo>
                <a:lnTo>
                  <a:pt x="4773312" y="6292"/>
                </a:lnTo>
                <a:lnTo>
                  <a:pt x="4815426" y="24054"/>
                </a:lnTo>
                <a:lnTo>
                  <a:pt x="4851098" y="51609"/>
                </a:lnTo>
                <a:lnTo>
                  <a:pt x="4878653" y="87281"/>
                </a:lnTo>
                <a:lnTo>
                  <a:pt x="4896415" y="129395"/>
                </a:lnTo>
                <a:lnTo>
                  <a:pt x="4902708" y="176275"/>
                </a:lnTo>
                <a:close/>
              </a:path>
            </a:pathLst>
          </a:custGeom>
          <a:ln w="6095">
            <a:solidFill>
              <a:srgbClr val="C4816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57885" y="2925437"/>
            <a:ext cx="5797550" cy="61595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477010" indent="-229235">
              <a:lnSpc>
                <a:spcPct val="100000"/>
              </a:lnSpc>
              <a:spcBef>
                <a:spcPts val="285"/>
              </a:spcBef>
              <a:buFont typeface="Calibri"/>
              <a:buChar char="•"/>
              <a:tabLst>
                <a:tab pos="1477645" algn="l"/>
              </a:tabLst>
            </a:pPr>
            <a:r>
              <a:rPr dirty="0" sz="2000" spc="-5" b="1">
                <a:latin typeface="Calibri"/>
                <a:cs typeface="Calibri"/>
              </a:rPr>
              <a:t>In-Hospital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30-day major</a:t>
            </a:r>
            <a:r>
              <a:rPr dirty="0" sz="2000" spc="-6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complication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Major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Comp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1772" y="4002011"/>
            <a:ext cx="1260335" cy="17541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4255" y="4049267"/>
            <a:ext cx="1140460" cy="1629410"/>
          </a:xfrm>
          <a:custGeom>
            <a:avLst/>
            <a:gdLst/>
            <a:ahLst/>
            <a:cxnLst/>
            <a:rect l="l" t="t" r="r" b="b"/>
            <a:pathLst>
              <a:path w="1140460" h="1629410">
                <a:moveTo>
                  <a:pt x="0" y="0"/>
                </a:moveTo>
                <a:lnTo>
                  <a:pt x="0" y="1059179"/>
                </a:lnTo>
                <a:lnTo>
                  <a:pt x="569976" y="1629155"/>
                </a:lnTo>
                <a:lnTo>
                  <a:pt x="1139952" y="1059179"/>
                </a:lnTo>
                <a:lnTo>
                  <a:pt x="1139952" y="569975"/>
                </a:lnTo>
                <a:lnTo>
                  <a:pt x="569976" y="569975"/>
                </a:lnTo>
                <a:lnTo>
                  <a:pt x="0" y="0"/>
                </a:lnTo>
                <a:close/>
              </a:path>
              <a:path w="1140460" h="1629410">
                <a:moveTo>
                  <a:pt x="1139952" y="0"/>
                </a:moveTo>
                <a:lnTo>
                  <a:pt x="569976" y="569975"/>
                </a:lnTo>
                <a:lnTo>
                  <a:pt x="1139952" y="569975"/>
                </a:lnTo>
                <a:lnTo>
                  <a:pt x="11399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4255" y="4049267"/>
            <a:ext cx="1140460" cy="1629410"/>
          </a:xfrm>
          <a:custGeom>
            <a:avLst/>
            <a:gdLst/>
            <a:ahLst/>
            <a:cxnLst/>
            <a:rect l="l" t="t" r="r" b="b"/>
            <a:pathLst>
              <a:path w="1140460" h="1629410">
                <a:moveTo>
                  <a:pt x="1139952" y="0"/>
                </a:moveTo>
                <a:lnTo>
                  <a:pt x="1139952" y="1059179"/>
                </a:lnTo>
                <a:lnTo>
                  <a:pt x="569976" y="1629155"/>
                </a:lnTo>
                <a:lnTo>
                  <a:pt x="0" y="1059179"/>
                </a:lnTo>
                <a:lnTo>
                  <a:pt x="0" y="0"/>
                </a:lnTo>
                <a:lnTo>
                  <a:pt x="569976" y="569975"/>
                </a:lnTo>
                <a:lnTo>
                  <a:pt x="1139952" y="0"/>
                </a:lnTo>
                <a:close/>
              </a:path>
            </a:pathLst>
          </a:custGeom>
          <a:ln w="6096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64207" y="4049267"/>
            <a:ext cx="4902835" cy="1059180"/>
          </a:xfrm>
          <a:custGeom>
            <a:avLst/>
            <a:gdLst/>
            <a:ahLst/>
            <a:cxnLst/>
            <a:rect l="l" t="t" r="r" b="b"/>
            <a:pathLst>
              <a:path w="4902834" h="1059179">
                <a:moveTo>
                  <a:pt x="4726178" y="0"/>
                </a:moveTo>
                <a:lnTo>
                  <a:pt x="0" y="0"/>
                </a:lnTo>
                <a:lnTo>
                  <a:pt x="0" y="1059179"/>
                </a:lnTo>
                <a:lnTo>
                  <a:pt x="4726178" y="1059179"/>
                </a:lnTo>
                <a:lnTo>
                  <a:pt x="4773120" y="1052877"/>
                </a:lnTo>
                <a:lnTo>
                  <a:pt x="4815294" y="1035087"/>
                </a:lnTo>
                <a:lnTo>
                  <a:pt x="4851019" y="1007490"/>
                </a:lnTo>
                <a:lnTo>
                  <a:pt x="4878615" y="971766"/>
                </a:lnTo>
                <a:lnTo>
                  <a:pt x="4896405" y="929592"/>
                </a:lnTo>
                <a:lnTo>
                  <a:pt x="4902708" y="882649"/>
                </a:lnTo>
                <a:lnTo>
                  <a:pt x="4902708" y="176529"/>
                </a:lnTo>
                <a:lnTo>
                  <a:pt x="4896405" y="129587"/>
                </a:lnTo>
                <a:lnTo>
                  <a:pt x="4878615" y="87413"/>
                </a:lnTo>
                <a:lnTo>
                  <a:pt x="4851019" y="51688"/>
                </a:lnTo>
                <a:lnTo>
                  <a:pt x="4815294" y="24092"/>
                </a:lnTo>
                <a:lnTo>
                  <a:pt x="4773120" y="6302"/>
                </a:lnTo>
                <a:lnTo>
                  <a:pt x="472617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64207" y="4049267"/>
            <a:ext cx="4902835" cy="1059180"/>
          </a:xfrm>
          <a:custGeom>
            <a:avLst/>
            <a:gdLst/>
            <a:ahLst/>
            <a:cxnLst/>
            <a:rect l="l" t="t" r="r" b="b"/>
            <a:pathLst>
              <a:path w="4902834" h="1059179">
                <a:moveTo>
                  <a:pt x="4902708" y="176529"/>
                </a:moveTo>
                <a:lnTo>
                  <a:pt x="4902708" y="882649"/>
                </a:lnTo>
                <a:lnTo>
                  <a:pt x="4896405" y="929592"/>
                </a:lnTo>
                <a:lnTo>
                  <a:pt x="4878615" y="971766"/>
                </a:lnTo>
                <a:lnTo>
                  <a:pt x="4851019" y="1007490"/>
                </a:lnTo>
                <a:lnTo>
                  <a:pt x="4815294" y="1035087"/>
                </a:lnTo>
                <a:lnTo>
                  <a:pt x="4773120" y="1052877"/>
                </a:lnTo>
                <a:lnTo>
                  <a:pt x="4726178" y="1059179"/>
                </a:lnTo>
                <a:lnTo>
                  <a:pt x="0" y="1059179"/>
                </a:lnTo>
                <a:lnTo>
                  <a:pt x="0" y="0"/>
                </a:lnTo>
                <a:lnTo>
                  <a:pt x="4726178" y="0"/>
                </a:lnTo>
                <a:lnTo>
                  <a:pt x="4773120" y="6302"/>
                </a:lnTo>
                <a:lnTo>
                  <a:pt x="4815294" y="24092"/>
                </a:lnTo>
                <a:lnTo>
                  <a:pt x="4851019" y="51688"/>
                </a:lnTo>
                <a:lnTo>
                  <a:pt x="4878615" y="87413"/>
                </a:lnTo>
                <a:lnTo>
                  <a:pt x="4896405" y="129587"/>
                </a:lnTo>
                <a:lnTo>
                  <a:pt x="4902708" y="176529"/>
                </a:lnTo>
                <a:close/>
              </a:path>
            </a:pathLst>
          </a:custGeom>
          <a:ln w="6096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53846" y="4360950"/>
            <a:ext cx="3149600" cy="61531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181100" indent="-229235">
              <a:lnSpc>
                <a:spcPct val="100000"/>
              </a:lnSpc>
              <a:spcBef>
                <a:spcPts val="280"/>
              </a:spcBef>
              <a:buFont typeface="Calibri"/>
              <a:buChar char="•"/>
              <a:tabLst>
                <a:tab pos="1181735" algn="l"/>
              </a:tabLst>
            </a:pPr>
            <a:r>
              <a:rPr dirty="0" sz="2000" b="1">
                <a:latin typeface="Calibri"/>
                <a:cs typeface="Calibri"/>
              </a:rPr>
              <a:t>None of the</a:t>
            </a:r>
            <a:r>
              <a:rPr dirty="0" sz="2000" spc="-9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above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None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903462" y="1511491"/>
            <a:ext cx="64135" cy="70485"/>
          </a:xfrm>
          <a:custGeom>
            <a:avLst/>
            <a:gdLst/>
            <a:ahLst/>
            <a:cxnLst/>
            <a:rect l="l" t="t" r="r" b="b"/>
            <a:pathLst>
              <a:path w="64134" h="70484">
                <a:moveTo>
                  <a:pt x="0" y="35197"/>
                </a:moveTo>
                <a:lnTo>
                  <a:pt x="2319" y="49578"/>
                </a:lnTo>
                <a:lnTo>
                  <a:pt x="8861" y="60665"/>
                </a:lnTo>
                <a:lnTo>
                  <a:pt x="19001" y="67800"/>
                </a:lnTo>
                <a:lnTo>
                  <a:pt x="32117" y="70325"/>
                </a:lnTo>
                <a:lnTo>
                  <a:pt x="45213" y="67800"/>
                </a:lnTo>
                <a:lnTo>
                  <a:pt x="55310" y="60665"/>
                </a:lnTo>
                <a:lnTo>
                  <a:pt x="61808" y="49578"/>
                </a:lnTo>
                <a:lnTo>
                  <a:pt x="64107" y="35197"/>
                </a:lnTo>
                <a:lnTo>
                  <a:pt x="61808" y="20776"/>
                </a:lnTo>
                <a:lnTo>
                  <a:pt x="55310" y="9668"/>
                </a:lnTo>
                <a:lnTo>
                  <a:pt x="45213" y="2525"/>
                </a:lnTo>
                <a:lnTo>
                  <a:pt x="32117" y="0"/>
                </a:lnTo>
                <a:lnTo>
                  <a:pt x="19001" y="2525"/>
                </a:lnTo>
                <a:lnTo>
                  <a:pt x="8861" y="9668"/>
                </a:lnTo>
                <a:lnTo>
                  <a:pt x="2319" y="20776"/>
                </a:lnTo>
                <a:lnTo>
                  <a:pt x="0" y="35197"/>
                </a:lnTo>
                <a:close/>
              </a:path>
            </a:pathLst>
          </a:custGeom>
          <a:ln w="66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519392" y="1948480"/>
            <a:ext cx="64135" cy="70485"/>
          </a:xfrm>
          <a:custGeom>
            <a:avLst/>
            <a:gdLst/>
            <a:ahLst/>
            <a:cxnLst/>
            <a:rect l="l" t="t" r="r" b="b"/>
            <a:pathLst>
              <a:path w="64134" h="70485">
                <a:moveTo>
                  <a:pt x="0" y="35127"/>
                </a:moveTo>
                <a:lnTo>
                  <a:pt x="2299" y="49548"/>
                </a:lnTo>
                <a:lnTo>
                  <a:pt x="8797" y="60656"/>
                </a:lnTo>
                <a:lnTo>
                  <a:pt x="18893" y="67799"/>
                </a:lnTo>
                <a:lnTo>
                  <a:pt x="31989" y="70325"/>
                </a:lnTo>
                <a:lnTo>
                  <a:pt x="45085" y="67799"/>
                </a:lnTo>
                <a:lnTo>
                  <a:pt x="55182" y="60656"/>
                </a:lnTo>
                <a:lnTo>
                  <a:pt x="61680" y="49548"/>
                </a:lnTo>
                <a:lnTo>
                  <a:pt x="63979" y="35127"/>
                </a:lnTo>
                <a:lnTo>
                  <a:pt x="61680" y="20747"/>
                </a:lnTo>
                <a:lnTo>
                  <a:pt x="55182" y="9660"/>
                </a:lnTo>
                <a:lnTo>
                  <a:pt x="45085" y="2524"/>
                </a:lnTo>
                <a:lnTo>
                  <a:pt x="31989" y="0"/>
                </a:lnTo>
                <a:lnTo>
                  <a:pt x="18893" y="2524"/>
                </a:lnTo>
                <a:lnTo>
                  <a:pt x="8797" y="9660"/>
                </a:lnTo>
                <a:lnTo>
                  <a:pt x="2299" y="20747"/>
                </a:lnTo>
                <a:lnTo>
                  <a:pt x="0" y="35127"/>
                </a:lnTo>
                <a:close/>
              </a:path>
            </a:pathLst>
          </a:custGeom>
          <a:ln w="6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750009" y="2297458"/>
            <a:ext cx="2535755" cy="28396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512994" y="1948480"/>
            <a:ext cx="64135" cy="70485"/>
          </a:xfrm>
          <a:custGeom>
            <a:avLst/>
            <a:gdLst/>
            <a:ahLst/>
            <a:cxnLst/>
            <a:rect l="l" t="t" r="r" b="b"/>
            <a:pathLst>
              <a:path w="64134" h="70485">
                <a:moveTo>
                  <a:pt x="0" y="35127"/>
                </a:moveTo>
                <a:lnTo>
                  <a:pt x="2299" y="49548"/>
                </a:lnTo>
                <a:lnTo>
                  <a:pt x="8797" y="60656"/>
                </a:lnTo>
                <a:lnTo>
                  <a:pt x="18893" y="67799"/>
                </a:lnTo>
                <a:lnTo>
                  <a:pt x="31989" y="70325"/>
                </a:lnTo>
                <a:lnTo>
                  <a:pt x="45085" y="67799"/>
                </a:lnTo>
                <a:lnTo>
                  <a:pt x="55182" y="60656"/>
                </a:lnTo>
                <a:lnTo>
                  <a:pt x="61680" y="49548"/>
                </a:lnTo>
                <a:lnTo>
                  <a:pt x="63979" y="35127"/>
                </a:lnTo>
                <a:lnTo>
                  <a:pt x="61680" y="20747"/>
                </a:lnTo>
                <a:lnTo>
                  <a:pt x="55182" y="9660"/>
                </a:lnTo>
                <a:lnTo>
                  <a:pt x="45085" y="2524"/>
                </a:lnTo>
                <a:lnTo>
                  <a:pt x="31989" y="0"/>
                </a:lnTo>
                <a:lnTo>
                  <a:pt x="18893" y="2524"/>
                </a:lnTo>
                <a:lnTo>
                  <a:pt x="8797" y="9660"/>
                </a:lnTo>
                <a:lnTo>
                  <a:pt x="2299" y="20747"/>
                </a:lnTo>
                <a:lnTo>
                  <a:pt x="0" y="35127"/>
                </a:lnTo>
                <a:close/>
              </a:path>
            </a:pathLst>
          </a:custGeom>
          <a:ln w="6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468081" y="1976582"/>
            <a:ext cx="64135" cy="70485"/>
          </a:xfrm>
          <a:custGeom>
            <a:avLst/>
            <a:gdLst/>
            <a:ahLst/>
            <a:cxnLst/>
            <a:rect l="l" t="t" r="r" b="b"/>
            <a:pathLst>
              <a:path w="64134" h="70485">
                <a:moveTo>
                  <a:pt x="0" y="35197"/>
                </a:moveTo>
                <a:lnTo>
                  <a:pt x="2302" y="49589"/>
                </a:lnTo>
                <a:lnTo>
                  <a:pt x="8821" y="60700"/>
                </a:lnTo>
                <a:lnTo>
                  <a:pt x="18974" y="67860"/>
                </a:lnTo>
                <a:lnTo>
                  <a:pt x="32181" y="70395"/>
                </a:lnTo>
                <a:lnTo>
                  <a:pt x="45240" y="67860"/>
                </a:lnTo>
                <a:lnTo>
                  <a:pt x="55318" y="60700"/>
                </a:lnTo>
                <a:lnTo>
                  <a:pt x="61809" y="49589"/>
                </a:lnTo>
                <a:lnTo>
                  <a:pt x="64107" y="35197"/>
                </a:lnTo>
                <a:lnTo>
                  <a:pt x="61809" y="20776"/>
                </a:lnTo>
                <a:lnTo>
                  <a:pt x="55318" y="9668"/>
                </a:lnTo>
                <a:lnTo>
                  <a:pt x="45240" y="2525"/>
                </a:lnTo>
                <a:lnTo>
                  <a:pt x="32181" y="0"/>
                </a:lnTo>
                <a:lnTo>
                  <a:pt x="18974" y="2525"/>
                </a:lnTo>
                <a:lnTo>
                  <a:pt x="8821" y="9668"/>
                </a:lnTo>
                <a:lnTo>
                  <a:pt x="2302" y="20776"/>
                </a:lnTo>
                <a:lnTo>
                  <a:pt x="0" y="35197"/>
                </a:lnTo>
                <a:close/>
              </a:path>
            </a:pathLst>
          </a:custGeom>
          <a:ln w="66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269616" y="2039953"/>
            <a:ext cx="64135" cy="71120"/>
          </a:xfrm>
          <a:custGeom>
            <a:avLst/>
            <a:gdLst/>
            <a:ahLst/>
            <a:cxnLst/>
            <a:rect l="l" t="t" r="r" b="b"/>
            <a:pathLst>
              <a:path w="64134" h="71119">
                <a:moveTo>
                  <a:pt x="0" y="35338"/>
                </a:moveTo>
                <a:lnTo>
                  <a:pt x="2301" y="49729"/>
                </a:lnTo>
                <a:lnTo>
                  <a:pt x="8813" y="60841"/>
                </a:lnTo>
                <a:lnTo>
                  <a:pt x="18947" y="68000"/>
                </a:lnTo>
                <a:lnTo>
                  <a:pt x="32117" y="70536"/>
                </a:lnTo>
                <a:lnTo>
                  <a:pt x="45213" y="68000"/>
                </a:lnTo>
                <a:lnTo>
                  <a:pt x="55310" y="60841"/>
                </a:lnTo>
                <a:lnTo>
                  <a:pt x="61808" y="49729"/>
                </a:lnTo>
                <a:lnTo>
                  <a:pt x="64107" y="35338"/>
                </a:lnTo>
                <a:lnTo>
                  <a:pt x="61808" y="20895"/>
                </a:lnTo>
                <a:lnTo>
                  <a:pt x="55310" y="9739"/>
                </a:lnTo>
                <a:lnTo>
                  <a:pt x="45213" y="2547"/>
                </a:lnTo>
                <a:lnTo>
                  <a:pt x="32117" y="0"/>
                </a:lnTo>
                <a:lnTo>
                  <a:pt x="18947" y="2547"/>
                </a:lnTo>
                <a:lnTo>
                  <a:pt x="8813" y="9739"/>
                </a:lnTo>
                <a:lnTo>
                  <a:pt x="2301" y="20895"/>
                </a:lnTo>
                <a:lnTo>
                  <a:pt x="0" y="35338"/>
                </a:lnTo>
                <a:close/>
              </a:path>
            </a:pathLst>
          </a:custGeom>
          <a:ln w="6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250422" y="2039953"/>
            <a:ext cx="64135" cy="71120"/>
          </a:xfrm>
          <a:custGeom>
            <a:avLst/>
            <a:gdLst/>
            <a:ahLst/>
            <a:cxnLst/>
            <a:rect l="l" t="t" r="r" b="b"/>
            <a:pathLst>
              <a:path w="64134" h="71119">
                <a:moveTo>
                  <a:pt x="0" y="35338"/>
                </a:moveTo>
                <a:lnTo>
                  <a:pt x="2299" y="49729"/>
                </a:lnTo>
                <a:lnTo>
                  <a:pt x="8797" y="60841"/>
                </a:lnTo>
                <a:lnTo>
                  <a:pt x="18893" y="68000"/>
                </a:lnTo>
                <a:lnTo>
                  <a:pt x="31989" y="70536"/>
                </a:lnTo>
                <a:lnTo>
                  <a:pt x="45159" y="68000"/>
                </a:lnTo>
                <a:lnTo>
                  <a:pt x="55294" y="60841"/>
                </a:lnTo>
                <a:lnTo>
                  <a:pt x="61806" y="49729"/>
                </a:lnTo>
                <a:lnTo>
                  <a:pt x="64107" y="35338"/>
                </a:lnTo>
                <a:lnTo>
                  <a:pt x="61806" y="20895"/>
                </a:lnTo>
                <a:lnTo>
                  <a:pt x="55294" y="9739"/>
                </a:lnTo>
                <a:lnTo>
                  <a:pt x="45159" y="2547"/>
                </a:lnTo>
                <a:lnTo>
                  <a:pt x="31989" y="0"/>
                </a:lnTo>
                <a:lnTo>
                  <a:pt x="18893" y="2547"/>
                </a:lnTo>
                <a:lnTo>
                  <a:pt x="8797" y="9739"/>
                </a:lnTo>
                <a:lnTo>
                  <a:pt x="2299" y="20895"/>
                </a:lnTo>
                <a:lnTo>
                  <a:pt x="0" y="35338"/>
                </a:lnTo>
                <a:close/>
              </a:path>
            </a:pathLst>
          </a:custGeom>
          <a:ln w="6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784882" y="1649001"/>
            <a:ext cx="70813" cy="772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954773" y="1469057"/>
            <a:ext cx="64135" cy="71120"/>
          </a:xfrm>
          <a:custGeom>
            <a:avLst/>
            <a:gdLst/>
            <a:ahLst/>
            <a:cxnLst/>
            <a:rect l="l" t="t" r="r" b="b"/>
            <a:pathLst>
              <a:path w="64134" h="71119">
                <a:moveTo>
                  <a:pt x="0" y="35408"/>
                </a:moveTo>
                <a:lnTo>
                  <a:pt x="2299" y="49789"/>
                </a:lnTo>
                <a:lnTo>
                  <a:pt x="8797" y="60876"/>
                </a:lnTo>
                <a:lnTo>
                  <a:pt x="18893" y="68011"/>
                </a:lnTo>
                <a:lnTo>
                  <a:pt x="31989" y="70536"/>
                </a:lnTo>
                <a:lnTo>
                  <a:pt x="45048" y="68011"/>
                </a:lnTo>
                <a:lnTo>
                  <a:pt x="55126" y="60876"/>
                </a:lnTo>
                <a:lnTo>
                  <a:pt x="61617" y="49789"/>
                </a:lnTo>
                <a:lnTo>
                  <a:pt x="63915" y="35408"/>
                </a:lnTo>
                <a:lnTo>
                  <a:pt x="61617" y="20954"/>
                </a:lnTo>
                <a:lnTo>
                  <a:pt x="55126" y="9774"/>
                </a:lnTo>
                <a:lnTo>
                  <a:pt x="45048" y="2558"/>
                </a:lnTo>
                <a:lnTo>
                  <a:pt x="31989" y="0"/>
                </a:lnTo>
                <a:lnTo>
                  <a:pt x="18893" y="2558"/>
                </a:lnTo>
                <a:lnTo>
                  <a:pt x="8797" y="9774"/>
                </a:lnTo>
                <a:lnTo>
                  <a:pt x="2299" y="20954"/>
                </a:lnTo>
                <a:lnTo>
                  <a:pt x="0" y="35408"/>
                </a:lnTo>
                <a:close/>
              </a:path>
            </a:pathLst>
          </a:custGeom>
          <a:ln w="66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436155" y="2011780"/>
            <a:ext cx="64135" cy="71120"/>
          </a:xfrm>
          <a:custGeom>
            <a:avLst/>
            <a:gdLst/>
            <a:ahLst/>
            <a:cxnLst/>
            <a:rect l="l" t="t" r="r" b="b"/>
            <a:pathLst>
              <a:path w="64134" h="71119">
                <a:moveTo>
                  <a:pt x="0" y="35197"/>
                </a:moveTo>
                <a:lnTo>
                  <a:pt x="2298" y="49700"/>
                </a:lnTo>
                <a:lnTo>
                  <a:pt x="8789" y="60849"/>
                </a:lnTo>
                <a:lnTo>
                  <a:pt x="18866" y="68008"/>
                </a:lnTo>
                <a:lnTo>
                  <a:pt x="31925" y="70536"/>
                </a:lnTo>
                <a:lnTo>
                  <a:pt x="45051" y="68008"/>
                </a:lnTo>
                <a:lnTo>
                  <a:pt x="55214" y="60849"/>
                </a:lnTo>
                <a:lnTo>
                  <a:pt x="61778" y="49700"/>
                </a:lnTo>
                <a:lnTo>
                  <a:pt x="64107" y="35197"/>
                </a:lnTo>
                <a:lnTo>
                  <a:pt x="61778" y="20776"/>
                </a:lnTo>
                <a:lnTo>
                  <a:pt x="55214" y="9668"/>
                </a:lnTo>
                <a:lnTo>
                  <a:pt x="45051" y="2525"/>
                </a:lnTo>
                <a:lnTo>
                  <a:pt x="31925" y="0"/>
                </a:lnTo>
                <a:lnTo>
                  <a:pt x="18866" y="2525"/>
                </a:lnTo>
                <a:lnTo>
                  <a:pt x="8789" y="9668"/>
                </a:lnTo>
                <a:lnTo>
                  <a:pt x="2298" y="20776"/>
                </a:lnTo>
                <a:lnTo>
                  <a:pt x="0" y="35197"/>
                </a:lnTo>
                <a:close/>
              </a:path>
            </a:pathLst>
          </a:custGeom>
          <a:ln w="6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009537" y="5239456"/>
            <a:ext cx="3073400" cy="0"/>
          </a:xfrm>
          <a:custGeom>
            <a:avLst/>
            <a:gdLst/>
            <a:ahLst/>
            <a:cxnLst/>
            <a:rect l="l" t="t" r="r" b="b"/>
            <a:pathLst>
              <a:path w="3073400" h="0">
                <a:moveTo>
                  <a:pt x="0" y="0"/>
                </a:moveTo>
                <a:lnTo>
                  <a:pt x="3073259" y="0"/>
                </a:lnTo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009537" y="5239456"/>
            <a:ext cx="0" cy="71120"/>
          </a:xfrm>
          <a:custGeom>
            <a:avLst/>
            <a:gdLst/>
            <a:ahLst/>
            <a:cxnLst/>
            <a:rect l="l" t="t" r="r" b="b"/>
            <a:pathLst>
              <a:path w="0" h="71120">
                <a:moveTo>
                  <a:pt x="0" y="0"/>
                </a:moveTo>
                <a:lnTo>
                  <a:pt x="0" y="70557"/>
                </a:lnTo>
              </a:path>
            </a:pathLst>
          </a:custGeom>
          <a:ln w="63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034042" y="5239456"/>
            <a:ext cx="0" cy="71120"/>
          </a:xfrm>
          <a:custGeom>
            <a:avLst/>
            <a:gdLst/>
            <a:ahLst/>
            <a:cxnLst/>
            <a:rect l="l" t="t" r="r" b="b"/>
            <a:pathLst>
              <a:path w="0" h="71120">
                <a:moveTo>
                  <a:pt x="0" y="0"/>
                </a:moveTo>
                <a:lnTo>
                  <a:pt x="0" y="70557"/>
                </a:lnTo>
              </a:path>
            </a:pathLst>
          </a:custGeom>
          <a:ln w="63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058355" y="5239456"/>
            <a:ext cx="0" cy="71120"/>
          </a:xfrm>
          <a:custGeom>
            <a:avLst/>
            <a:gdLst/>
            <a:ahLst/>
            <a:cxnLst/>
            <a:rect l="l" t="t" r="r" b="b"/>
            <a:pathLst>
              <a:path w="0" h="71120">
                <a:moveTo>
                  <a:pt x="0" y="0"/>
                </a:moveTo>
                <a:lnTo>
                  <a:pt x="0" y="70557"/>
                </a:lnTo>
              </a:path>
            </a:pathLst>
          </a:custGeom>
          <a:ln w="63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1082797" y="5239456"/>
            <a:ext cx="0" cy="71120"/>
          </a:xfrm>
          <a:custGeom>
            <a:avLst/>
            <a:gdLst/>
            <a:ahLst/>
            <a:cxnLst/>
            <a:rect l="l" t="t" r="r" b="b"/>
            <a:pathLst>
              <a:path w="0" h="71120">
                <a:moveTo>
                  <a:pt x="0" y="0"/>
                </a:moveTo>
                <a:lnTo>
                  <a:pt x="0" y="70557"/>
                </a:lnTo>
              </a:path>
            </a:pathLst>
          </a:custGeom>
          <a:ln w="63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7868814" y="5311786"/>
            <a:ext cx="290195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-35">
                <a:latin typeface="Arial"/>
                <a:cs typeface="Arial"/>
              </a:rPr>
              <a:t>-</a:t>
            </a:r>
            <a:r>
              <a:rPr dirty="0" sz="1300" spc="-75">
                <a:latin typeface="Arial"/>
                <a:cs typeface="Arial"/>
              </a:rPr>
              <a:t>0</a:t>
            </a:r>
            <a:r>
              <a:rPr dirty="0" sz="1300" spc="-15">
                <a:latin typeface="Arial"/>
                <a:cs typeface="Arial"/>
              </a:rPr>
              <a:t>.</a:t>
            </a:r>
            <a:r>
              <a:rPr dirty="0" sz="1300" spc="-55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943160" y="5311786"/>
            <a:ext cx="238760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-75">
                <a:latin typeface="Arial"/>
                <a:cs typeface="Arial"/>
              </a:rPr>
              <a:t>0</a:t>
            </a:r>
            <a:r>
              <a:rPr dirty="0" sz="1300" spc="-15">
                <a:latin typeface="Arial"/>
                <a:cs typeface="Arial"/>
              </a:rPr>
              <a:t>.</a:t>
            </a:r>
            <a:r>
              <a:rPr dirty="0" sz="1300" spc="-55">
                <a:latin typeface="Arial"/>
                <a:cs typeface="Arial"/>
              </a:rPr>
              <a:t>5</a:t>
            </a:r>
            <a:endParaRPr sz="13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967665" y="5311786"/>
            <a:ext cx="238760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-75">
                <a:latin typeface="Arial"/>
                <a:cs typeface="Arial"/>
              </a:rPr>
              <a:t>1</a:t>
            </a:r>
            <a:r>
              <a:rPr dirty="0" sz="1300" spc="-15">
                <a:latin typeface="Arial"/>
                <a:cs typeface="Arial"/>
              </a:rPr>
              <a:t>.</a:t>
            </a:r>
            <a:r>
              <a:rPr dirty="0" sz="1300" spc="-55"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657457" y="2476871"/>
            <a:ext cx="0" cy="2368550"/>
          </a:xfrm>
          <a:custGeom>
            <a:avLst/>
            <a:gdLst/>
            <a:ahLst/>
            <a:cxnLst/>
            <a:rect l="l" t="t" r="r" b="b"/>
            <a:pathLst>
              <a:path w="0" h="2368550">
                <a:moveTo>
                  <a:pt x="0" y="2368030"/>
                </a:moveTo>
                <a:lnTo>
                  <a:pt x="0" y="0"/>
                </a:lnTo>
              </a:path>
            </a:pathLst>
          </a:custGeom>
          <a:ln w="63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593375" y="484490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64081" y="0"/>
                </a:moveTo>
                <a:lnTo>
                  <a:pt x="0" y="0"/>
                </a:lnTo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593375" y="3660957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64081" y="0"/>
                </a:moveTo>
                <a:lnTo>
                  <a:pt x="0" y="0"/>
                </a:lnTo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593375" y="2476871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 h="0">
                <a:moveTo>
                  <a:pt x="64081" y="0"/>
                </a:moveTo>
                <a:lnTo>
                  <a:pt x="0" y="0"/>
                </a:lnTo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7364757" y="4682878"/>
            <a:ext cx="197485" cy="3162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200">
                <a:latin typeface="Arial"/>
                <a:cs typeface="Arial"/>
              </a:rPr>
              <a:t>-</a:t>
            </a:r>
            <a:r>
              <a:rPr dirty="0" sz="1200" spc="-20">
                <a:latin typeface="Arial"/>
                <a:cs typeface="Arial"/>
              </a:rPr>
              <a:t>0</a:t>
            </a:r>
            <a:r>
              <a:rPr dirty="0" sz="1200" spc="15">
                <a:latin typeface="Arial"/>
                <a:cs typeface="Arial"/>
              </a:rPr>
              <a:t>.</a:t>
            </a:r>
            <a:r>
              <a:rPr dirty="0" sz="120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364757" y="2342838"/>
            <a:ext cx="197485" cy="2597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200" spc="-20">
                <a:latin typeface="Arial"/>
                <a:cs typeface="Arial"/>
              </a:rPr>
              <a:t>0</a:t>
            </a:r>
            <a:r>
              <a:rPr dirty="0" sz="1200" spc="15">
                <a:latin typeface="Arial"/>
                <a:cs typeface="Arial"/>
              </a:rPr>
              <a:t>.</a:t>
            </a:r>
            <a:r>
              <a:rPr dirty="0" sz="120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657457" y="1363533"/>
            <a:ext cx="3457575" cy="3876040"/>
          </a:xfrm>
          <a:custGeom>
            <a:avLst/>
            <a:gdLst/>
            <a:ahLst/>
            <a:cxnLst/>
            <a:rect l="l" t="t" r="r" b="b"/>
            <a:pathLst>
              <a:path w="3457575" h="3876040">
                <a:moveTo>
                  <a:pt x="0" y="3875922"/>
                </a:moveTo>
                <a:lnTo>
                  <a:pt x="3457265" y="3875922"/>
                </a:lnTo>
                <a:lnTo>
                  <a:pt x="3457265" y="0"/>
                </a:lnTo>
                <a:lnTo>
                  <a:pt x="0" y="0"/>
                </a:lnTo>
                <a:lnTo>
                  <a:pt x="0" y="3875922"/>
                </a:lnTo>
              </a:path>
            </a:pathLst>
          </a:custGeom>
          <a:ln w="66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8918847" y="5246253"/>
            <a:ext cx="744220" cy="56134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300" spc="-50">
                <a:latin typeface="Arial"/>
                <a:cs typeface="Arial"/>
              </a:rPr>
              <a:t>0.0</a:t>
            </a:r>
            <a:endParaRPr sz="1300">
              <a:latin typeface="Arial"/>
              <a:cs typeface="Arial"/>
            </a:endParaRPr>
          </a:p>
          <a:p>
            <a:pPr marL="198120">
              <a:lnSpc>
                <a:spcPct val="100000"/>
              </a:lnSpc>
              <a:spcBef>
                <a:spcPts val="545"/>
              </a:spcBef>
            </a:pPr>
            <a:r>
              <a:rPr dirty="0" sz="1300" spc="-40">
                <a:latin typeface="Arial"/>
                <a:cs typeface="Arial"/>
              </a:rPr>
              <a:t>Original</a:t>
            </a:r>
            <a:endParaRPr sz="13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21506" y="2971132"/>
            <a:ext cx="440690" cy="8153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74625">
              <a:lnSpc>
                <a:spcPts val="1435"/>
              </a:lnSpc>
            </a:pPr>
            <a:r>
              <a:rPr dirty="0" sz="1200" spc="45">
                <a:latin typeface="Arial"/>
                <a:cs typeface="Arial"/>
              </a:rPr>
              <a:t>Modified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200" spc="55">
                <a:latin typeface="Arial"/>
                <a:cs typeface="Arial"/>
              </a:rPr>
              <a:t>0.0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668779" y="1363322"/>
            <a:ext cx="3359785" cy="3877310"/>
          </a:xfrm>
          <a:custGeom>
            <a:avLst/>
            <a:gdLst/>
            <a:ahLst/>
            <a:cxnLst/>
            <a:rect l="l" t="t" r="r" b="b"/>
            <a:pathLst>
              <a:path w="3359784" h="3877310">
                <a:moveTo>
                  <a:pt x="0" y="3877187"/>
                </a:moveTo>
                <a:lnTo>
                  <a:pt x="3359174" y="0"/>
                </a:lnTo>
              </a:path>
            </a:pathLst>
          </a:custGeom>
          <a:ln w="66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7856018" y="2133507"/>
            <a:ext cx="1332865" cy="2279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00" spc="-50">
                <a:latin typeface="Arial"/>
                <a:cs typeface="Arial"/>
              </a:rPr>
              <a:t>Correlation </a:t>
            </a:r>
            <a:r>
              <a:rPr dirty="0" sz="1300" spc="-55">
                <a:latin typeface="Arial"/>
                <a:cs typeface="Arial"/>
              </a:rPr>
              <a:t>=</a:t>
            </a:r>
            <a:r>
              <a:rPr dirty="0" sz="1300" spc="10">
                <a:latin typeface="Arial"/>
                <a:cs typeface="Arial"/>
              </a:rPr>
              <a:t> </a:t>
            </a:r>
            <a:r>
              <a:rPr dirty="0" sz="1300" spc="-60">
                <a:latin typeface="Arial"/>
                <a:cs typeface="Arial"/>
              </a:rPr>
              <a:t>0.998</a:t>
            </a:r>
            <a:endParaRPr sz="13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06270" y="5310936"/>
            <a:ext cx="4400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2 </a:t>
            </a:r>
            <a:r>
              <a:rPr dirty="0" sz="2400" spc="-5">
                <a:latin typeface="Calibri"/>
                <a:cs typeface="Calibri"/>
              </a:rPr>
              <a:t>of 301 </a:t>
            </a:r>
            <a:r>
              <a:rPr dirty="0" sz="2400" spc="-10">
                <a:latin typeface="Calibri"/>
                <a:cs typeface="Calibri"/>
              </a:rPr>
              <a:t>Sites Change Star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Category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8684" y="6065520"/>
            <a:ext cx="1757172" cy="6934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753567"/>
            <a:ext cx="381444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5"/>
              <a:t>Reliability</a:t>
            </a:r>
            <a:r>
              <a:rPr dirty="0" spc="-175"/>
              <a:t> </a:t>
            </a:r>
            <a:r>
              <a:rPr dirty="0" spc="-90"/>
              <a:t>Testing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57785" rIns="0" bIns="0" rtlCol="0" vert="horz">
            <a:spAutoFit/>
          </a:bodyPr>
          <a:lstStyle/>
          <a:p>
            <a:pPr marL="241300" marR="5080" indent="-228600">
              <a:lnSpc>
                <a:spcPts val="2810"/>
              </a:lnSpc>
              <a:spcBef>
                <a:spcPts val="45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pc="-5"/>
              <a:t>Reliability: </a:t>
            </a:r>
            <a:r>
              <a:rPr dirty="0"/>
              <a:t>A </a:t>
            </a:r>
            <a:r>
              <a:rPr dirty="0" spc="-5"/>
              <a:t>measure </a:t>
            </a:r>
            <a:r>
              <a:rPr dirty="0"/>
              <a:t>of </a:t>
            </a:r>
            <a:r>
              <a:rPr dirty="0" spc="-10"/>
              <a:t>how </a:t>
            </a:r>
            <a:r>
              <a:rPr dirty="0" spc="-5"/>
              <a:t>well  one </a:t>
            </a:r>
            <a:r>
              <a:rPr dirty="0" spc="-10"/>
              <a:t>can confidently </a:t>
            </a:r>
            <a:r>
              <a:rPr dirty="0" spc="-5"/>
              <a:t>distinguish  </a:t>
            </a:r>
            <a:r>
              <a:rPr dirty="0"/>
              <a:t>the </a:t>
            </a:r>
            <a:r>
              <a:rPr dirty="0" spc="-10"/>
              <a:t>performance </a:t>
            </a:r>
            <a:r>
              <a:rPr dirty="0" spc="-5"/>
              <a:t>of one</a:t>
            </a:r>
            <a:r>
              <a:rPr dirty="0" spc="-45"/>
              <a:t> </a:t>
            </a:r>
            <a:r>
              <a:rPr dirty="0" spc="-10"/>
              <a:t>site</a:t>
            </a:r>
          </a:p>
          <a:p>
            <a:pPr marL="241300">
              <a:lnSpc>
                <a:spcPts val="2765"/>
              </a:lnSpc>
            </a:pPr>
            <a:r>
              <a:rPr dirty="0" spc="-10"/>
              <a:t>from </a:t>
            </a:r>
            <a:r>
              <a:rPr dirty="0"/>
              <a:t>another (Signal </a:t>
            </a:r>
            <a:r>
              <a:rPr dirty="0" spc="-15"/>
              <a:t>to</a:t>
            </a:r>
            <a:r>
              <a:rPr dirty="0" spc="-40"/>
              <a:t> </a:t>
            </a:r>
            <a:r>
              <a:rPr dirty="0"/>
              <a:t>Noise)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/>
          </a:p>
          <a:p>
            <a:pPr marL="241300" marR="380365" indent="-228600">
              <a:lnSpc>
                <a:spcPct val="9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pc="-10"/>
              <a:t>There are </a:t>
            </a:r>
            <a:r>
              <a:rPr dirty="0" spc="-5"/>
              <a:t>three </a:t>
            </a:r>
            <a:r>
              <a:rPr dirty="0"/>
              <a:t>main </a:t>
            </a:r>
            <a:r>
              <a:rPr dirty="0" spc="-10"/>
              <a:t>drivers</a:t>
            </a:r>
            <a:r>
              <a:rPr dirty="0" spc="-120"/>
              <a:t> </a:t>
            </a:r>
            <a:r>
              <a:rPr dirty="0" spc="-5"/>
              <a:t>of  reliability: sample </a:t>
            </a:r>
            <a:r>
              <a:rPr dirty="0" spc="-15"/>
              <a:t>size,  differences </a:t>
            </a:r>
            <a:r>
              <a:rPr dirty="0" spc="-5"/>
              <a:t>between sites, </a:t>
            </a:r>
            <a:r>
              <a:rPr dirty="0"/>
              <a:t>and  </a:t>
            </a:r>
            <a:r>
              <a:rPr dirty="0" spc="-5"/>
              <a:t>measurement</a:t>
            </a:r>
            <a:r>
              <a:rPr dirty="0" spc="-50"/>
              <a:t> error.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398767" y="3421126"/>
            <a:ext cx="17373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Low </a:t>
            </a:r>
            <a:r>
              <a:rPr dirty="0" sz="2000" spc="-25" b="1">
                <a:solidFill>
                  <a:srgbClr val="FFFFFF"/>
                </a:solidFill>
                <a:latin typeface="Calibri"/>
                <a:cs typeface="Calibri"/>
              </a:rPr>
              <a:t>Event</a:t>
            </a:r>
            <a:r>
              <a:rPr dirty="0" sz="20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Rates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98767" y="3993641"/>
            <a:ext cx="4975860" cy="1476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Short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Periods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Observation(1-3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years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0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data)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Programs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Small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Sample</a:t>
            </a: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Size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Limited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Variation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Outcomes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b/w</a:t>
            </a:r>
            <a:r>
              <a:rPr dirty="0" sz="20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Programs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8462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1477263" y="0"/>
                </a:moveTo>
                <a:lnTo>
                  <a:pt x="100075" y="0"/>
                </a:lnTo>
                <a:lnTo>
                  <a:pt x="61132" y="7868"/>
                </a:lnTo>
                <a:lnTo>
                  <a:pt x="29321" y="29321"/>
                </a:lnTo>
                <a:lnTo>
                  <a:pt x="7868" y="61132"/>
                </a:lnTo>
                <a:lnTo>
                  <a:pt x="0" y="100075"/>
                </a:lnTo>
                <a:lnTo>
                  <a:pt x="0" y="901192"/>
                </a:lnTo>
                <a:lnTo>
                  <a:pt x="7868" y="940135"/>
                </a:lnTo>
                <a:lnTo>
                  <a:pt x="29321" y="971946"/>
                </a:lnTo>
                <a:lnTo>
                  <a:pt x="61132" y="993399"/>
                </a:lnTo>
                <a:lnTo>
                  <a:pt x="100075" y="1001268"/>
                </a:lnTo>
                <a:lnTo>
                  <a:pt x="1477263" y="1001268"/>
                </a:lnTo>
                <a:lnTo>
                  <a:pt x="1516207" y="993399"/>
                </a:lnTo>
                <a:lnTo>
                  <a:pt x="1548018" y="971946"/>
                </a:lnTo>
                <a:lnTo>
                  <a:pt x="1569471" y="940135"/>
                </a:lnTo>
                <a:lnTo>
                  <a:pt x="1577339" y="901192"/>
                </a:lnTo>
                <a:lnTo>
                  <a:pt x="1577339" y="100075"/>
                </a:lnTo>
                <a:lnTo>
                  <a:pt x="1569471" y="61132"/>
                </a:lnTo>
                <a:lnTo>
                  <a:pt x="1548018" y="29321"/>
                </a:lnTo>
                <a:lnTo>
                  <a:pt x="1516207" y="7868"/>
                </a:lnTo>
                <a:lnTo>
                  <a:pt x="147726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8462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0" y="100075"/>
                </a:moveTo>
                <a:lnTo>
                  <a:pt x="7868" y="61132"/>
                </a:lnTo>
                <a:lnTo>
                  <a:pt x="29321" y="29321"/>
                </a:lnTo>
                <a:lnTo>
                  <a:pt x="61132" y="7868"/>
                </a:lnTo>
                <a:lnTo>
                  <a:pt x="100075" y="0"/>
                </a:lnTo>
                <a:lnTo>
                  <a:pt x="1477263" y="0"/>
                </a:lnTo>
                <a:lnTo>
                  <a:pt x="1516207" y="7868"/>
                </a:lnTo>
                <a:lnTo>
                  <a:pt x="1548018" y="29321"/>
                </a:lnTo>
                <a:lnTo>
                  <a:pt x="1569471" y="61132"/>
                </a:lnTo>
                <a:lnTo>
                  <a:pt x="1577339" y="100075"/>
                </a:lnTo>
                <a:lnTo>
                  <a:pt x="1577339" y="901192"/>
                </a:lnTo>
                <a:lnTo>
                  <a:pt x="1569471" y="940135"/>
                </a:lnTo>
                <a:lnTo>
                  <a:pt x="1548018" y="971946"/>
                </a:lnTo>
                <a:lnTo>
                  <a:pt x="1516207" y="993399"/>
                </a:lnTo>
                <a:lnTo>
                  <a:pt x="1477263" y="1001268"/>
                </a:lnTo>
                <a:lnTo>
                  <a:pt x="100075" y="1001268"/>
                </a:lnTo>
                <a:lnTo>
                  <a:pt x="61132" y="993399"/>
                </a:lnTo>
                <a:lnTo>
                  <a:pt x="29321" y="971946"/>
                </a:lnTo>
                <a:lnTo>
                  <a:pt x="7868" y="940135"/>
                </a:lnTo>
                <a:lnTo>
                  <a:pt x="0" y="901192"/>
                </a:lnTo>
                <a:lnTo>
                  <a:pt x="0" y="1000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585966" y="1497838"/>
            <a:ext cx="1377315" cy="801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920">
              <a:lnSpc>
                <a:spcPts val="2065"/>
              </a:lnSpc>
              <a:spcBef>
                <a:spcPts val="100"/>
              </a:spcBef>
            </a:pPr>
            <a:r>
              <a:rPr dirty="0" sz="1800" spc="-20">
                <a:latin typeface="Calibri"/>
                <a:cs typeface="Calibri"/>
              </a:rPr>
              <a:t>Value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below</a:t>
            </a:r>
            <a:endParaRPr sz="1800">
              <a:latin typeface="Calibri"/>
              <a:cs typeface="Calibri"/>
            </a:endParaRPr>
          </a:p>
          <a:p>
            <a:pPr marL="12700" marR="5080" indent="92710">
              <a:lnSpc>
                <a:spcPts val="1980"/>
              </a:lnSpc>
              <a:spcBef>
                <a:spcPts val="120"/>
              </a:spcBef>
            </a:pPr>
            <a:r>
              <a:rPr dirty="0" sz="1800">
                <a:latin typeface="Calibri"/>
                <a:cs typeface="Calibri"/>
              </a:rPr>
              <a:t>0.5 </a:t>
            </a:r>
            <a:r>
              <a:rPr dirty="0" sz="1800" spc="-10">
                <a:latin typeface="Calibri"/>
                <a:cs typeface="Calibri"/>
              </a:rPr>
              <a:t>indicates  </a:t>
            </a:r>
            <a:r>
              <a:rPr dirty="0" sz="1800" spc="-5">
                <a:latin typeface="Calibri"/>
                <a:cs typeface="Calibri"/>
              </a:rPr>
              <a:t>poor</a:t>
            </a:r>
            <a:r>
              <a:rPr dirty="0" sz="1800" spc="-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reliability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41248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1477264" y="0"/>
                </a:moveTo>
                <a:lnTo>
                  <a:pt x="100075" y="0"/>
                </a:lnTo>
                <a:lnTo>
                  <a:pt x="61132" y="7868"/>
                </a:lnTo>
                <a:lnTo>
                  <a:pt x="29321" y="29321"/>
                </a:lnTo>
                <a:lnTo>
                  <a:pt x="7868" y="61132"/>
                </a:lnTo>
                <a:lnTo>
                  <a:pt x="0" y="100075"/>
                </a:lnTo>
                <a:lnTo>
                  <a:pt x="0" y="901192"/>
                </a:lnTo>
                <a:lnTo>
                  <a:pt x="7868" y="940135"/>
                </a:lnTo>
                <a:lnTo>
                  <a:pt x="29321" y="971946"/>
                </a:lnTo>
                <a:lnTo>
                  <a:pt x="61132" y="993399"/>
                </a:lnTo>
                <a:lnTo>
                  <a:pt x="100075" y="1001268"/>
                </a:lnTo>
                <a:lnTo>
                  <a:pt x="1477264" y="1001268"/>
                </a:lnTo>
                <a:lnTo>
                  <a:pt x="1516207" y="993399"/>
                </a:lnTo>
                <a:lnTo>
                  <a:pt x="1548018" y="971946"/>
                </a:lnTo>
                <a:lnTo>
                  <a:pt x="1569471" y="940135"/>
                </a:lnTo>
                <a:lnTo>
                  <a:pt x="1577340" y="901192"/>
                </a:lnTo>
                <a:lnTo>
                  <a:pt x="1577340" y="100075"/>
                </a:lnTo>
                <a:lnTo>
                  <a:pt x="1569471" y="61132"/>
                </a:lnTo>
                <a:lnTo>
                  <a:pt x="1548018" y="29321"/>
                </a:lnTo>
                <a:lnTo>
                  <a:pt x="1516207" y="7868"/>
                </a:lnTo>
                <a:lnTo>
                  <a:pt x="1477264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41248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0" y="100075"/>
                </a:moveTo>
                <a:lnTo>
                  <a:pt x="7868" y="61132"/>
                </a:lnTo>
                <a:lnTo>
                  <a:pt x="29321" y="29321"/>
                </a:lnTo>
                <a:lnTo>
                  <a:pt x="61132" y="7868"/>
                </a:lnTo>
                <a:lnTo>
                  <a:pt x="100075" y="0"/>
                </a:lnTo>
                <a:lnTo>
                  <a:pt x="1477264" y="0"/>
                </a:lnTo>
                <a:lnTo>
                  <a:pt x="1516207" y="7868"/>
                </a:lnTo>
                <a:lnTo>
                  <a:pt x="1548018" y="29321"/>
                </a:lnTo>
                <a:lnTo>
                  <a:pt x="1569471" y="61132"/>
                </a:lnTo>
                <a:lnTo>
                  <a:pt x="1577340" y="100075"/>
                </a:lnTo>
                <a:lnTo>
                  <a:pt x="1577340" y="901192"/>
                </a:lnTo>
                <a:lnTo>
                  <a:pt x="1569471" y="940135"/>
                </a:lnTo>
                <a:lnTo>
                  <a:pt x="1548018" y="971946"/>
                </a:lnTo>
                <a:lnTo>
                  <a:pt x="1516207" y="993399"/>
                </a:lnTo>
                <a:lnTo>
                  <a:pt x="1477264" y="1001268"/>
                </a:lnTo>
                <a:lnTo>
                  <a:pt x="100075" y="1001268"/>
                </a:lnTo>
                <a:lnTo>
                  <a:pt x="61132" y="993399"/>
                </a:lnTo>
                <a:lnTo>
                  <a:pt x="29321" y="971946"/>
                </a:lnTo>
                <a:lnTo>
                  <a:pt x="7868" y="940135"/>
                </a:lnTo>
                <a:lnTo>
                  <a:pt x="0" y="901192"/>
                </a:lnTo>
                <a:lnTo>
                  <a:pt x="0" y="1000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607043" y="1372361"/>
            <a:ext cx="1191260" cy="1052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480">
              <a:lnSpc>
                <a:spcPts val="2065"/>
              </a:lnSpc>
              <a:spcBef>
                <a:spcPts val="100"/>
              </a:spcBef>
            </a:pPr>
            <a:r>
              <a:rPr dirty="0" sz="1800" spc="-20">
                <a:latin typeface="Calibri"/>
                <a:cs typeface="Calibri"/>
              </a:rPr>
              <a:t>Value</a:t>
            </a:r>
            <a:r>
              <a:rPr dirty="0" sz="1800" spc="-7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above</a:t>
            </a:r>
            <a:endParaRPr sz="1800">
              <a:latin typeface="Calibri"/>
              <a:cs typeface="Calibri"/>
            </a:endParaRPr>
          </a:p>
          <a:p>
            <a:pPr marL="93345" marR="5080" indent="-81280">
              <a:lnSpc>
                <a:spcPts val="1980"/>
              </a:lnSpc>
              <a:spcBef>
                <a:spcPts val="120"/>
              </a:spcBef>
            </a:pPr>
            <a:r>
              <a:rPr dirty="0" sz="1800">
                <a:latin typeface="Calibri"/>
                <a:cs typeface="Calibri"/>
              </a:rPr>
              <a:t>0.5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indicates  </a:t>
            </a:r>
            <a:r>
              <a:rPr dirty="0" sz="1800" spc="-5">
                <a:latin typeface="Calibri"/>
                <a:cs typeface="Calibri"/>
              </a:rPr>
              <a:t>acceptable  reliability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34034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1477263" y="0"/>
                </a:moveTo>
                <a:lnTo>
                  <a:pt x="100075" y="0"/>
                </a:lnTo>
                <a:lnTo>
                  <a:pt x="61132" y="7868"/>
                </a:lnTo>
                <a:lnTo>
                  <a:pt x="29321" y="29321"/>
                </a:lnTo>
                <a:lnTo>
                  <a:pt x="7868" y="61132"/>
                </a:lnTo>
                <a:lnTo>
                  <a:pt x="0" y="100075"/>
                </a:lnTo>
                <a:lnTo>
                  <a:pt x="0" y="901192"/>
                </a:lnTo>
                <a:lnTo>
                  <a:pt x="7868" y="940135"/>
                </a:lnTo>
                <a:lnTo>
                  <a:pt x="29321" y="971946"/>
                </a:lnTo>
                <a:lnTo>
                  <a:pt x="61132" y="993399"/>
                </a:lnTo>
                <a:lnTo>
                  <a:pt x="100075" y="1001268"/>
                </a:lnTo>
                <a:lnTo>
                  <a:pt x="1477263" y="1001268"/>
                </a:lnTo>
                <a:lnTo>
                  <a:pt x="1516207" y="993399"/>
                </a:lnTo>
                <a:lnTo>
                  <a:pt x="1548018" y="971946"/>
                </a:lnTo>
                <a:lnTo>
                  <a:pt x="1569471" y="940135"/>
                </a:lnTo>
                <a:lnTo>
                  <a:pt x="1577339" y="901192"/>
                </a:lnTo>
                <a:lnTo>
                  <a:pt x="1577339" y="100075"/>
                </a:lnTo>
                <a:lnTo>
                  <a:pt x="1569471" y="61132"/>
                </a:lnTo>
                <a:lnTo>
                  <a:pt x="1548018" y="29321"/>
                </a:lnTo>
                <a:lnTo>
                  <a:pt x="1516207" y="7868"/>
                </a:lnTo>
                <a:lnTo>
                  <a:pt x="147726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340340" y="1424939"/>
            <a:ext cx="1577340" cy="1001394"/>
          </a:xfrm>
          <a:custGeom>
            <a:avLst/>
            <a:gdLst/>
            <a:ahLst/>
            <a:cxnLst/>
            <a:rect l="l" t="t" r="r" b="b"/>
            <a:pathLst>
              <a:path w="1577340" h="1001394">
                <a:moveTo>
                  <a:pt x="0" y="100075"/>
                </a:moveTo>
                <a:lnTo>
                  <a:pt x="7868" y="61132"/>
                </a:lnTo>
                <a:lnTo>
                  <a:pt x="29321" y="29321"/>
                </a:lnTo>
                <a:lnTo>
                  <a:pt x="61132" y="7868"/>
                </a:lnTo>
                <a:lnTo>
                  <a:pt x="100075" y="0"/>
                </a:lnTo>
                <a:lnTo>
                  <a:pt x="1477263" y="0"/>
                </a:lnTo>
                <a:lnTo>
                  <a:pt x="1516207" y="7868"/>
                </a:lnTo>
                <a:lnTo>
                  <a:pt x="1548018" y="29321"/>
                </a:lnTo>
                <a:lnTo>
                  <a:pt x="1569471" y="61132"/>
                </a:lnTo>
                <a:lnTo>
                  <a:pt x="1577339" y="100075"/>
                </a:lnTo>
                <a:lnTo>
                  <a:pt x="1577339" y="901192"/>
                </a:lnTo>
                <a:lnTo>
                  <a:pt x="1569471" y="940135"/>
                </a:lnTo>
                <a:lnTo>
                  <a:pt x="1548018" y="971946"/>
                </a:lnTo>
                <a:lnTo>
                  <a:pt x="1516207" y="993399"/>
                </a:lnTo>
                <a:lnTo>
                  <a:pt x="1477263" y="1001268"/>
                </a:lnTo>
                <a:lnTo>
                  <a:pt x="100075" y="1001268"/>
                </a:lnTo>
                <a:lnTo>
                  <a:pt x="61132" y="993399"/>
                </a:lnTo>
                <a:lnTo>
                  <a:pt x="29321" y="971946"/>
                </a:lnTo>
                <a:lnTo>
                  <a:pt x="7868" y="940135"/>
                </a:lnTo>
                <a:lnTo>
                  <a:pt x="0" y="901192"/>
                </a:lnTo>
                <a:lnTo>
                  <a:pt x="0" y="1000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507471" y="1497838"/>
            <a:ext cx="1244600" cy="801370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ctr" marL="12700" marR="5080">
              <a:lnSpc>
                <a:spcPct val="91400"/>
              </a:lnSpc>
              <a:spcBef>
                <a:spcPts val="285"/>
              </a:spcBef>
            </a:pPr>
            <a:r>
              <a:rPr dirty="0" sz="1800" spc="-20">
                <a:latin typeface="Calibri"/>
                <a:cs typeface="Calibri"/>
              </a:rPr>
              <a:t>Values</a:t>
            </a:r>
            <a:r>
              <a:rPr dirty="0" sz="1800" spc="-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above  </a:t>
            </a:r>
            <a:r>
              <a:rPr dirty="0" sz="1800">
                <a:latin typeface="Calibri"/>
                <a:cs typeface="Calibri"/>
              </a:rPr>
              <a:t>0.7-0.8 </a:t>
            </a:r>
            <a:r>
              <a:rPr dirty="0" sz="1800" spc="-10">
                <a:latin typeface="Calibri"/>
                <a:cs typeface="Calibri"/>
              </a:rPr>
              <a:t>are  desirable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27775" y="2866085"/>
            <a:ext cx="376809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latin typeface="Calibri"/>
                <a:cs typeface="Calibri"/>
              </a:rPr>
              <a:t>Potential </a:t>
            </a:r>
            <a:r>
              <a:rPr dirty="0" sz="2000" spc="-5" b="1">
                <a:latin typeface="Calibri"/>
                <a:cs typeface="Calibri"/>
              </a:rPr>
              <a:t>Causes </a:t>
            </a:r>
            <a:r>
              <a:rPr dirty="0" sz="2000" b="1">
                <a:latin typeface="Calibri"/>
                <a:cs typeface="Calibri"/>
              </a:rPr>
              <a:t>of </a:t>
            </a:r>
            <a:r>
              <a:rPr dirty="0" sz="2000" spc="-10" b="1">
                <a:latin typeface="Calibri"/>
                <a:cs typeface="Calibri"/>
              </a:rPr>
              <a:t>Poor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Reliability: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584" y="1295146"/>
            <a:ext cx="2751455" cy="3378835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algn="ctr" marL="12700" marR="5080" indent="113664">
              <a:lnSpc>
                <a:spcPct val="90000"/>
              </a:lnSpc>
              <a:spcBef>
                <a:spcPts val="575"/>
              </a:spcBef>
            </a:pPr>
            <a:r>
              <a:rPr dirty="0" sz="4000" spc="-45" b="0">
                <a:latin typeface="Calibri Light"/>
                <a:cs typeface="Calibri Light"/>
              </a:rPr>
              <a:t>Estimated  </a:t>
            </a:r>
            <a:r>
              <a:rPr dirty="0" sz="4000" spc="-35" b="0">
                <a:latin typeface="Calibri Light"/>
                <a:cs typeface="Calibri Light"/>
              </a:rPr>
              <a:t>reliability </a:t>
            </a:r>
            <a:r>
              <a:rPr dirty="0" sz="4000" spc="-15" b="0">
                <a:latin typeface="Calibri Light"/>
                <a:cs typeface="Calibri Light"/>
              </a:rPr>
              <a:t>as</a:t>
            </a:r>
            <a:r>
              <a:rPr dirty="0" sz="4000" spc="-140" b="0">
                <a:latin typeface="Calibri Light"/>
                <a:cs typeface="Calibri Light"/>
              </a:rPr>
              <a:t> </a:t>
            </a:r>
            <a:r>
              <a:rPr dirty="0" sz="4000" spc="-5" b="0">
                <a:latin typeface="Calibri Light"/>
                <a:cs typeface="Calibri Light"/>
              </a:rPr>
              <a:t>a  </a:t>
            </a:r>
            <a:r>
              <a:rPr dirty="0" sz="4000" spc="-25" b="0">
                <a:latin typeface="Calibri Light"/>
                <a:cs typeface="Calibri Light"/>
              </a:rPr>
              <a:t>function </a:t>
            </a:r>
            <a:r>
              <a:rPr dirty="0" sz="4000" spc="-15" b="0">
                <a:latin typeface="Calibri Light"/>
                <a:cs typeface="Calibri Light"/>
              </a:rPr>
              <a:t>of  </a:t>
            </a:r>
            <a:r>
              <a:rPr dirty="0" sz="4000" spc="-40" b="0">
                <a:latin typeface="Calibri Light"/>
                <a:cs typeface="Calibri Light"/>
              </a:rPr>
              <a:t>volume  </a:t>
            </a:r>
            <a:r>
              <a:rPr dirty="0" sz="4000" spc="-35" b="0">
                <a:latin typeface="Calibri Light"/>
                <a:cs typeface="Calibri Light"/>
              </a:rPr>
              <a:t>threshold </a:t>
            </a:r>
            <a:r>
              <a:rPr dirty="0" sz="4000" spc="-45" b="0">
                <a:latin typeface="Calibri Light"/>
                <a:cs typeface="Calibri Light"/>
              </a:rPr>
              <a:t>for  </a:t>
            </a:r>
            <a:r>
              <a:rPr dirty="0" sz="4000" spc="-35" b="0">
                <a:latin typeface="Calibri Light"/>
                <a:cs typeface="Calibri Light"/>
              </a:rPr>
              <a:t>reporting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27695" y="5546547"/>
            <a:ext cx="350075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Derived </a:t>
            </a:r>
            <a:r>
              <a:rPr dirty="0" sz="1800" spc="-10">
                <a:latin typeface="Calibri"/>
                <a:cs typeface="Calibri"/>
              </a:rPr>
              <a:t>from Monte </a:t>
            </a:r>
            <a:r>
              <a:rPr dirty="0" sz="1800" spc="-5">
                <a:latin typeface="Calibri"/>
                <a:cs typeface="Calibri"/>
              </a:rPr>
              <a:t>Carlo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Simulation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666490" y="440690"/>
          <a:ext cx="7969884" cy="5093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  <a:gridCol w="1971039"/>
                <a:gridCol w="2245360"/>
              </a:tblGrid>
              <a:tr h="58318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</a:pPr>
                      <a:r>
                        <a:rPr dirty="0" sz="2800" spc="-10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Hospital </a:t>
                      </a:r>
                      <a:r>
                        <a:rPr dirty="0" sz="2800" spc="-100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TAVR</a:t>
                      </a:r>
                      <a:r>
                        <a:rPr dirty="0" sz="2800" spc="5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30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Volume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E549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2800" spc="-15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Outcome</a:t>
                      </a:r>
                      <a:r>
                        <a:rPr dirty="0" sz="2800" spc="-10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5" b="1">
                          <a:solidFill>
                            <a:srgbClr val="FFE699"/>
                          </a:solidFill>
                          <a:latin typeface="Calibri"/>
                          <a:cs typeface="Calibri"/>
                        </a:rPr>
                        <a:t>Measure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E549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058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E54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10">
                          <a:solidFill>
                            <a:srgbClr val="DEEBF7"/>
                          </a:solidFill>
                          <a:latin typeface="Calibri"/>
                          <a:cs typeface="Calibri"/>
                        </a:rPr>
                        <a:t>30-Day</a:t>
                      </a:r>
                      <a:r>
                        <a:rPr dirty="0" sz="2000" spc="-55">
                          <a:solidFill>
                            <a:srgbClr val="DEEBF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solidFill>
                            <a:srgbClr val="DEEBF7"/>
                          </a:solidFill>
                          <a:latin typeface="Calibri"/>
                          <a:cs typeface="Calibri"/>
                        </a:rPr>
                        <a:t>Mortality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549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1290" marR="151130" indent="-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2000" spc="-10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30-Day </a:t>
                      </a:r>
                      <a:r>
                        <a:rPr dirty="0" sz="2000" spc="-5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Mortality  </a:t>
                      </a:r>
                      <a:r>
                        <a:rPr dirty="0" sz="2000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and Morbidity  </a:t>
                      </a:r>
                      <a:r>
                        <a:rPr dirty="0" sz="2000" spc="-10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Ranked</a:t>
                      </a:r>
                      <a:r>
                        <a:rPr dirty="0" sz="2000" spc="-65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>
                          <a:solidFill>
                            <a:srgbClr val="FFF1CC"/>
                          </a:solidFill>
                          <a:latin typeface="Calibri"/>
                          <a:cs typeface="Calibri"/>
                        </a:rPr>
                        <a:t>Composite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5496"/>
                    </a:solidFill>
                  </a:tcPr>
                </a:tc>
              </a:tr>
              <a:tr h="4987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0.14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0.58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987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25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0.17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0.62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987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0.19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0.67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987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75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0.22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0.71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987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100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0.26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0.74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987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Hospitals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2000" spc="-10">
                          <a:latin typeface="Calibri"/>
                          <a:cs typeface="Calibri"/>
                        </a:rPr>
                        <a:t>at 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200</a:t>
                      </a:r>
                      <a:r>
                        <a:rPr dirty="0"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0.34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0.82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9885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Hospitals with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500</a:t>
                      </a:r>
                      <a:r>
                        <a:rPr dirty="0"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cases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0.50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897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0.89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8768" y="307924"/>
            <a:ext cx="7764145" cy="1301115"/>
          </a:xfrm>
          <a:prstGeom prst="rect"/>
        </p:spPr>
        <p:txBody>
          <a:bodyPr wrap="square" lIns="0" tIns="89535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dirty="0" spc="-10"/>
              <a:t>How </a:t>
            </a:r>
            <a:r>
              <a:rPr dirty="0"/>
              <a:t>does the </a:t>
            </a:r>
            <a:r>
              <a:rPr dirty="0" spc="-5"/>
              <a:t>model </a:t>
            </a:r>
            <a:r>
              <a:rPr dirty="0" spc="-15"/>
              <a:t>perform </a:t>
            </a:r>
            <a:r>
              <a:rPr dirty="0"/>
              <a:t>with  </a:t>
            </a:r>
            <a:r>
              <a:rPr dirty="0" spc="-20"/>
              <a:t>contemporary</a:t>
            </a:r>
            <a:r>
              <a:rPr dirty="0" spc="-5"/>
              <a:t> </a:t>
            </a:r>
            <a:r>
              <a:rPr dirty="0" spc="-25"/>
              <a:t>data?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243320" y="2519679"/>
          <a:ext cx="5704205" cy="1839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245"/>
                <a:gridCol w="1080135"/>
                <a:gridCol w="994410"/>
              </a:tblGrid>
              <a:tr h="260858">
                <a:tc>
                  <a:txBody>
                    <a:bodyPr/>
                    <a:lstStyle/>
                    <a:p>
                      <a:pPr marL="36830">
                        <a:lnSpc>
                          <a:spcPts val="186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Endpoint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Category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6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Number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860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Percent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36830">
                        <a:lnSpc>
                          <a:spcPts val="186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Death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6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1307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6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marL="36830">
                        <a:lnSpc>
                          <a:spcPts val="1860"/>
                        </a:lnSpc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Stroke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6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1009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6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36830">
                        <a:lnSpc>
                          <a:spcPts val="1860"/>
                        </a:lnSpc>
                      </a:pPr>
                      <a:r>
                        <a:rPr dirty="0" sz="1600" spc="-30">
                          <a:latin typeface="Calibri"/>
                          <a:cs typeface="Calibri"/>
                        </a:rPr>
                        <a:t>VARC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Major or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LT/Disabling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Bleed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6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2513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6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858">
                <a:tc>
                  <a:txBody>
                    <a:bodyPr/>
                    <a:lstStyle/>
                    <a:p>
                      <a:pPr marL="36830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AKI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(Stage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III)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250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984">
                <a:tc>
                  <a:txBody>
                    <a:bodyPr/>
                    <a:lstStyle/>
                    <a:p>
                      <a:pPr marL="36830">
                        <a:lnSpc>
                          <a:spcPts val="1864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Moderate/Severe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peri-valvular</a:t>
                      </a:r>
                      <a:r>
                        <a:rPr dirty="0" sz="16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625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858">
                <a:tc>
                  <a:txBody>
                    <a:bodyPr/>
                    <a:lstStyle/>
                    <a:p>
                      <a:pPr marL="36830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None of the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above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45037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88.8%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96848" y="1820926"/>
            <a:ext cx="87680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79720" algn="l"/>
              </a:tabLst>
            </a:pPr>
            <a:r>
              <a:rPr dirty="0" sz="2400" spc="-5" b="1">
                <a:latin typeface="Calibri"/>
                <a:cs typeface="Calibri"/>
              </a:rPr>
              <a:t>Jan </a:t>
            </a:r>
            <a:r>
              <a:rPr dirty="0" sz="2400" b="1">
                <a:latin typeface="Calibri"/>
                <a:cs typeface="Calibri"/>
              </a:rPr>
              <a:t>1, </a:t>
            </a:r>
            <a:r>
              <a:rPr dirty="0" sz="2400" spc="-5" b="1">
                <a:latin typeface="Calibri"/>
                <a:cs typeface="Calibri"/>
              </a:rPr>
              <a:t>2015 </a:t>
            </a:r>
            <a:r>
              <a:rPr dirty="0" sz="2400" spc="-15" b="1">
                <a:latin typeface="Calibri"/>
                <a:cs typeface="Calibri"/>
              </a:rPr>
              <a:t>to </a:t>
            </a:r>
            <a:r>
              <a:rPr dirty="0" sz="2400" spc="-5" b="1">
                <a:latin typeface="Calibri"/>
                <a:cs typeface="Calibri"/>
              </a:rPr>
              <a:t>Dec</a:t>
            </a:r>
            <a:r>
              <a:rPr dirty="0" sz="2400" spc="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31,</a:t>
            </a:r>
            <a:r>
              <a:rPr dirty="0" sz="2400" spc="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2017	Jan </a:t>
            </a:r>
            <a:r>
              <a:rPr dirty="0" sz="2400" b="1">
                <a:latin typeface="Calibri"/>
                <a:cs typeface="Calibri"/>
              </a:rPr>
              <a:t>1, </a:t>
            </a:r>
            <a:r>
              <a:rPr dirty="0" sz="2400" spc="-5" b="1">
                <a:latin typeface="Calibri"/>
                <a:cs typeface="Calibri"/>
              </a:rPr>
              <a:t>2018 </a:t>
            </a:r>
            <a:r>
              <a:rPr dirty="0" sz="2400" spc="-15" b="1">
                <a:latin typeface="Calibri"/>
                <a:cs typeface="Calibri"/>
              </a:rPr>
              <a:t>to </a:t>
            </a:r>
            <a:r>
              <a:rPr dirty="0" sz="2400" spc="-5" b="1">
                <a:latin typeface="Calibri"/>
                <a:cs typeface="Calibri"/>
              </a:rPr>
              <a:t>Jun 30,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2019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243320" y="4470146"/>
          <a:ext cx="5704205" cy="925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839"/>
                <a:gridCol w="1895475"/>
                <a:gridCol w="1895475"/>
              </a:tblGrid>
              <a:tr h="586994">
                <a:tc>
                  <a:txBody>
                    <a:bodyPr/>
                    <a:lstStyle/>
                    <a:p>
                      <a:pPr algn="ctr" marL="635">
                        <a:lnSpc>
                          <a:spcPts val="2095"/>
                        </a:lnSpc>
                      </a:pP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Worse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5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095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Better</a:t>
                      </a:r>
                      <a:r>
                        <a:rPr dirty="0" sz="18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 marL="305435">
                        <a:lnSpc>
                          <a:spcPts val="2345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34/373</a:t>
                      </a:r>
                      <a:r>
                        <a:rPr dirty="0" sz="20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(9%)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45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328/373</a:t>
                      </a:r>
                      <a:r>
                        <a:rPr dirty="0" sz="20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(88%)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ts val="2345"/>
                        </a:lnSpc>
                      </a:pPr>
                      <a:r>
                        <a:rPr dirty="0" sz="20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11/373</a:t>
                      </a:r>
                      <a:r>
                        <a:rPr dirty="0" sz="2000" spc="-55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(3%)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84150" y="2534920"/>
          <a:ext cx="5704205" cy="1839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7920"/>
                <a:gridCol w="1021079"/>
                <a:gridCol w="985520"/>
              </a:tblGrid>
              <a:tr h="260984">
                <a:tc>
                  <a:txBody>
                    <a:bodyPr/>
                    <a:lstStyle/>
                    <a:p>
                      <a:pPr marL="36195">
                        <a:lnSpc>
                          <a:spcPts val="186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Endpoint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Category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5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Number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95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Percent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  <a:tr h="260858">
                <a:tc>
                  <a:txBody>
                    <a:bodyPr/>
                    <a:lstStyle/>
                    <a:p>
                      <a:pPr marL="36195">
                        <a:lnSpc>
                          <a:spcPts val="186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Death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5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1671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3.2%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36195">
                        <a:lnSpc>
                          <a:spcPts val="1860"/>
                        </a:lnSpc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Stroke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5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1077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marL="36195">
                        <a:lnSpc>
                          <a:spcPts val="1864"/>
                        </a:lnSpc>
                      </a:pPr>
                      <a:r>
                        <a:rPr dirty="0" sz="1600" spc="-30">
                          <a:latin typeface="Calibri"/>
                          <a:cs typeface="Calibri"/>
                        </a:rPr>
                        <a:t>VARC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Major or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LT/Disabling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Bleed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3024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5.8%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36195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AKI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(Stage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III)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336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0.6%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 marL="36195">
                        <a:lnSpc>
                          <a:spcPts val="1864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Moderate/Severe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peri-valvular</a:t>
                      </a:r>
                      <a:r>
                        <a:rPr dirty="0" sz="16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leak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5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1304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60984">
                <a:tc>
                  <a:txBody>
                    <a:bodyPr/>
                    <a:lstStyle/>
                    <a:p>
                      <a:pPr marL="36195">
                        <a:lnSpc>
                          <a:spcPts val="1864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None of the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above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45149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85.9%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84150" y="4481321"/>
          <a:ext cx="5704205" cy="904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839"/>
                <a:gridCol w="1895475"/>
                <a:gridCol w="1895475"/>
              </a:tblGrid>
              <a:tr h="586994">
                <a:tc>
                  <a:txBody>
                    <a:bodyPr/>
                    <a:lstStyle/>
                    <a:p>
                      <a:pPr algn="ctr">
                        <a:lnSpc>
                          <a:spcPts val="2095"/>
                        </a:lnSpc>
                      </a:pP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Worse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5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5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Better</a:t>
                      </a:r>
                      <a:r>
                        <a:rPr dirty="0" sz="18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Expected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182245">
                        <a:lnSpc>
                          <a:spcPts val="2280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34 / 301</a:t>
                      </a:r>
                      <a:r>
                        <a:rPr dirty="0" sz="20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(11%)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80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242 / 301</a:t>
                      </a:r>
                      <a:r>
                        <a:rPr dirty="0" sz="20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(80%)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ts val="2280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25 / 301</a:t>
                      </a:r>
                      <a:r>
                        <a:rPr dirty="0" sz="20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(8%)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31951"/>
            <a:ext cx="24904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Limi</a:t>
            </a:r>
            <a:r>
              <a:rPr dirty="0" spc="-60"/>
              <a:t>t</a:t>
            </a:r>
            <a:r>
              <a:rPr dirty="0" spc="-50"/>
              <a:t>a</a:t>
            </a:r>
            <a:r>
              <a:rPr dirty="0"/>
              <a:t>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55496"/>
            <a:ext cx="9841865" cy="390207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711835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0">
                <a:latin typeface="Calibri"/>
                <a:cs typeface="Calibri"/>
              </a:rPr>
              <a:t>This analysis does not </a:t>
            </a:r>
            <a:r>
              <a:rPr dirty="0" sz="2800" spc="-20">
                <a:latin typeface="Calibri"/>
                <a:cs typeface="Calibri"/>
              </a:rPr>
              <a:t>examine </a:t>
            </a:r>
            <a:r>
              <a:rPr dirty="0" sz="2800" spc="-10">
                <a:latin typeface="Calibri"/>
                <a:cs typeface="Calibri"/>
              </a:rPr>
              <a:t>quality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5">
                <a:latin typeface="Calibri"/>
                <a:cs typeface="Calibri"/>
              </a:rPr>
              <a:t>care </a:t>
            </a:r>
            <a:r>
              <a:rPr dirty="0" sz="2800" spc="-10">
                <a:latin typeface="Calibri"/>
                <a:cs typeface="Calibri"/>
              </a:rPr>
              <a:t>in patients </a:t>
            </a:r>
            <a:r>
              <a:rPr dirty="0" sz="2800" spc="-5">
                <a:latin typeface="Calibri"/>
                <a:cs typeface="Calibri"/>
              </a:rPr>
              <a:t>who  </a:t>
            </a:r>
            <a:r>
              <a:rPr dirty="0" sz="2800" spc="-10">
                <a:latin typeface="Calibri"/>
                <a:cs typeface="Calibri"/>
              </a:rPr>
              <a:t>underwent </a:t>
            </a:r>
            <a:r>
              <a:rPr dirty="0" sz="2800" spc="-90">
                <a:latin typeface="Calibri"/>
                <a:cs typeface="Calibri"/>
              </a:rPr>
              <a:t>TAVR </a:t>
            </a:r>
            <a:r>
              <a:rPr dirty="0" sz="2800" spc="-10">
                <a:latin typeface="Calibri"/>
                <a:cs typeface="Calibri"/>
              </a:rPr>
              <a:t>using </a:t>
            </a:r>
            <a:r>
              <a:rPr dirty="0" sz="2800" spc="-20">
                <a:latin typeface="Calibri"/>
                <a:cs typeface="Calibri"/>
              </a:rPr>
              <a:t>non-femoral</a:t>
            </a:r>
            <a:r>
              <a:rPr dirty="0" sz="2800" spc="18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access</a:t>
            </a:r>
            <a:endParaRPr sz="2800">
              <a:latin typeface="Calibri"/>
              <a:cs typeface="Calibri"/>
            </a:endParaRPr>
          </a:p>
          <a:p>
            <a:pPr marL="241300" marR="18415" indent="-228600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dirty="0"/>
              <a:t>	</a:t>
            </a:r>
            <a:r>
              <a:rPr dirty="0" sz="2800" spc="-10">
                <a:latin typeface="Calibri"/>
                <a:cs typeface="Calibri"/>
              </a:rPr>
              <a:t>Missing baseline </a:t>
            </a:r>
            <a:r>
              <a:rPr dirty="0" sz="2800" spc="-20">
                <a:latin typeface="Calibri"/>
                <a:cs typeface="Calibri"/>
              </a:rPr>
              <a:t>KCCQ-12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gait </a:t>
            </a:r>
            <a:r>
              <a:rPr dirty="0" sz="2800" spc="-10">
                <a:latin typeface="Calibri"/>
                <a:cs typeface="Calibri"/>
              </a:rPr>
              <a:t>speed </a:t>
            </a:r>
            <a:r>
              <a:rPr dirty="0" sz="2800" spc="-20">
                <a:latin typeface="Calibri"/>
                <a:cs typeface="Calibri"/>
              </a:rPr>
              <a:t>data </a:t>
            </a:r>
            <a:r>
              <a:rPr dirty="0" sz="2800" spc="-10">
                <a:latin typeface="Calibri"/>
                <a:cs typeface="Calibri"/>
              </a:rPr>
              <a:t>limited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10">
                <a:latin typeface="Calibri"/>
                <a:cs typeface="Calibri"/>
              </a:rPr>
              <a:t>number 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sites </a:t>
            </a:r>
            <a:r>
              <a:rPr dirty="0" sz="2800" spc="-5">
                <a:latin typeface="Calibri"/>
                <a:cs typeface="Calibri"/>
              </a:rPr>
              <a:t>included in this</a:t>
            </a:r>
            <a:r>
              <a:rPr dirty="0" sz="2800" spc="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analysis.</a:t>
            </a:r>
            <a:endParaRPr sz="2800">
              <a:latin typeface="Calibri"/>
              <a:cs typeface="Calibri"/>
            </a:endParaRPr>
          </a:p>
          <a:p>
            <a:pPr lvl="1" marL="698500" marR="744855" indent="-228600">
              <a:lnSpc>
                <a:spcPts val="2600"/>
              </a:lnSpc>
              <a:spcBef>
                <a:spcPts val="51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libri"/>
                <a:cs typeface="Calibri"/>
              </a:rPr>
              <a:t>Sensitivity analyses </a:t>
            </a:r>
            <a:r>
              <a:rPr dirty="0" sz="2400" spc="-10">
                <a:latin typeface="Calibri"/>
                <a:cs typeface="Calibri"/>
              </a:rPr>
              <a:t>showed that exclusion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>
                <a:latin typeface="Calibri"/>
                <a:cs typeface="Calibri"/>
              </a:rPr>
              <a:t>these </a:t>
            </a:r>
            <a:r>
              <a:rPr dirty="0" sz="2400" spc="-10">
                <a:latin typeface="Calibri"/>
                <a:cs typeface="Calibri"/>
              </a:rPr>
              <a:t>variables </a:t>
            </a:r>
            <a:r>
              <a:rPr dirty="0" sz="2400" spc="-5">
                <a:latin typeface="Calibri"/>
                <a:cs typeface="Calibri"/>
              </a:rPr>
              <a:t>did not  meaningfully change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categorization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sites</a:t>
            </a:r>
            <a:endParaRPr sz="2400">
              <a:latin typeface="Calibri"/>
              <a:cs typeface="Calibri"/>
            </a:endParaRPr>
          </a:p>
          <a:p>
            <a:pPr algn="just" lvl="1" marL="698500" marR="5080" indent="-228600">
              <a:lnSpc>
                <a:spcPts val="2590"/>
              </a:lnSpc>
              <a:spcBef>
                <a:spcPts val="49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10">
                <a:latin typeface="Calibri"/>
                <a:cs typeface="Calibri"/>
              </a:rPr>
              <a:t>significant </a:t>
            </a:r>
            <a:r>
              <a:rPr dirty="0" sz="2400" spc="-5">
                <a:latin typeface="Calibri"/>
                <a:cs typeface="Calibri"/>
              </a:rPr>
              <a:t>educational </a:t>
            </a:r>
            <a:r>
              <a:rPr dirty="0" sz="2400" spc="-20">
                <a:latin typeface="Calibri"/>
                <a:cs typeface="Calibri"/>
              </a:rPr>
              <a:t>efforts </a:t>
            </a:r>
            <a:r>
              <a:rPr dirty="0" sz="2400" spc="-15">
                <a:latin typeface="Calibri"/>
                <a:cs typeface="Calibri"/>
              </a:rPr>
              <a:t>are </a:t>
            </a:r>
            <a:r>
              <a:rPr dirty="0" sz="2400" spc="-5">
                <a:latin typeface="Calibri"/>
                <a:cs typeface="Calibri"/>
              </a:rPr>
              <a:t>being </a:t>
            </a:r>
            <a:r>
              <a:rPr dirty="0" sz="2400">
                <a:latin typeface="Calibri"/>
                <a:cs typeface="Calibri"/>
              </a:rPr>
              <a:t>made </a:t>
            </a:r>
            <a:r>
              <a:rPr dirty="0" sz="2400" spc="-15">
                <a:latin typeface="Calibri"/>
                <a:cs typeface="Calibri"/>
              </a:rPr>
              <a:t>to improve </a:t>
            </a:r>
            <a:r>
              <a:rPr dirty="0" sz="2400" spc="-10">
                <a:latin typeface="Calibri"/>
                <a:cs typeface="Calibri"/>
              </a:rPr>
              <a:t>compliance </a:t>
            </a:r>
            <a:r>
              <a:rPr dirty="0" sz="2400">
                <a:latin typeface="Calibri"/>
                <a:cs typeface="Calibri"/>
              </a:rPr>
              <a:t>and  the </a:t>
            </a:r>
            <a:r>
              <a:rPr dirty="0" sz="2400" spc="-5">
                <a:latin typeface="Calibri"/>
                <a:cs typeface="Calibri"/>
              </a:rPr>
              <a:t>inclusion of </a:t>
            </a:r>
            <a:r>
              <a:rPr dirty="0" sz="2400">
                <a:latin typeface="Calibri"/>
                <a:cs typeface="Calibri"/>
              </a:rPr>
              <a:t>these </a:t>
            </a:r>
            <a:r>
              <a:rPr dirty="0" sz="2400" spc="-10">
                <a:latin typeface="Calibri"/>
                <a:cs typeface="Calibri"/>
              </a:rPr>
              <a:t>variables </a:t>
            </a:r>
            <a:r>
              <a:rPr dirty="0" sz="2400">
                <a:latin typeface="Calibri"/>
                <a:cs typeface="Calibri"/>
              </a:rPr>
              <a:t>within the </a:t>
            </a:r>
            <a:r>
              <a:rPr dirty="0" sz="2400" spc="-10">
                <a:latin typeface="Calibri"/>
                <a:cs typeface="Calibri"/>
              </a:rPr>
              <a:t>TVT registry </a:t>
            </a:r>
            <a:r>
              <a:rPr dirty="0" sz="2400" spc="-5">
                <a:latin typeface="Calibri"/>
                <a:cs typeface="Calibri"/>
              </a:rPr>
              <a:t>remains </a:t>
            </a:r>
            <a:r>
              <a:rPr dirty="0" sz="2400" spc="-10" b="1" i="1">
                <a:latin typeface="Calibri"/>
                <a:cs typeface="Calibri"/>
              </a:rPr>
              <a:t>mandated  </a:t>
            </a:r>
            <a:r>
              <a:rPr dirty="0" sz="2400" spc="-10">
                <a:latin typeface="Calibri"/>
                <a:cs typeface="Calibri"/>
              </a:rPr>
              <a:t>by</a:t>
            </a:r>
            <a:r>
              <a:rPr dirty="0" sz="2400" spc="-5">
                <a:latin typeface="Calibri"/>
                <a:cs typeface="Calibri"/>
              </a:rPr>
              <a:t> CMS.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 b="1">
                <a:solidFill>
                  <a:srgbClr val="C00000"/>
                </a:solidFill>
                <a:latin typeface="Calibri"/>
                <a:cs typeface="Calibri"/>
              </a:rPr>
              <a:t>2019: 92%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completeness </a:t>
            </a:r>
            <a:r>
              <a:rPr dirty="0" sz="2400" spc="-15" b="1">
                <a:solidFill>
                  <a:srgbClr val="C00000"/>
                </a:solidFill>
                <a:latin typeface="Calibri"/>
                <a:cs typeface="Calibri"/>
              </a:rPr>
              <a:t>for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30" b="1">
                <a:solidFill>
                  <a:srgbClr val="C00000"/>
                </a:solidFill>
                <a:latin typeface="Calibri"/>
                <a:cs typeface="Calibri"/>
              </a:rPr>
              <a:t>KCCQ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0596"/>
            <a:ext cx="269557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Conclusions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0011" y="1383233"/>
            <a:ext cx="6617970" cy="368554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just" marL="241300" marR="38100" indent="-228600">
              <a:lnSpc>
                <a:spcPct val="90100"/>
              </a:lnSpc>
              <a:spcBef>
                <a:spcPts val="34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000" spc="-35">
                <a:latin typeface="Calibri"/>
                <a:cs typeface="Calibri"/>
              </a:rPr>
              <a:t>We </a:t>
            </a:r>
            <a:r>
              <a:rPr dirty="0" sz="2000" spc="-10">
                <a:latin typeface="Calibri"/>
                <a:cs typeface="Calibri"/>
              </a:rPr>
              <a:t>developed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0">
                <a:latin typeface="Calibri"/>
                <a:cs typeface="Calibri"/>
              </a:rPr>
              <a:t>novel </a:t>
            </a:r>
            <a:r>
              <a:rPr dirty="0" sz="2000" spc="-5">
                <a:latin typeface="Calibri"/>
                <a:cs typeface="Calibri"/>
              </a:rPr>
              <a:t>patient-centric </a:t>
            </a:r>
            <a:r>
              <a:rPr dirty="0" sz="2000" spc="-10">
                <a:latin typeface="Calibri"/>
                <a:cs typeface="Calibri"/>
              </a:rPr>
              <a:t>composite outcome </a:t>
            </a:r>
            <a:r>
              <a:rPr dirty="0" sz="2000" spc="-15">
                <a:latin typeface="Calibri"/>
                <a:cs typeface="Calibri"/>
              </a:rPr>
              <a:t>for  </a:t>
            </a:r>
            <a:r>
              <a:rPr dirty="0" sz="2000" spc="-65">
                <a:latin typeface="Calibri"/>
                <a:cs typeface="Calibri"/>
              </a:rPr>
              <a:t>TAVR </a:t>
            </a:r>
            <a:r>
              <a:rPr dirty="0" sz="2000" spc="-5">
                <a:latin typeface="Calibri"/>
                <a:cs typeface="Calibri"/>
              </a:rPr>
              <a:t>based on 30-day </a:t>
            </a:r>
            <a:r>
              <a:rPr dirty="0" sz="2000" spc="-10">
                <a:latin typeface="Calibri"/>
                <a:cs typeface="Calibri"/>
              </a:rPr>
              <a:t>outcomes </a:t>
            </a:r>
            <a:r>
              <a:rPr dirty="0" sz="2000">
                <a:latin typeface="Calibri"/>
                <a:cs typeface="Calibri"/>
              </a:rPr>
              <a:t>and their </a:t>
            </a:r>
            <a:r>
              <a:rPr dirty="0" sz="2000" spc="-20">
                <a:latin typeface="Calibri"/>
                <a:cs typeface="Calibri"/>
              </a:rPr>
              <a:t>ranked </a:t>
            </a:r>
            <a:r>
              <a:rPr dirty="0" sz="2000" spc="-5">
                <a:latin typeface="Calibri"/>
                <a:cs typeface="Calibri"/>
              </a:rPr>
              <a:t>association  with both 1-year mortality </a:t>
            </a:r>
            <a:r>
              <a:rPr dirty="0" sz="2000">
                <a:latin typeface="Calibri"/>
                <a:cs typeface="Calibri"/>
              </a:rPr>
              <a:t>and quality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life.</a:t>
            </a: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ts val="2160"/>
              </a:lnSpc>
              <a:spcBef>
                <a:spcPts val="163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35">
                <a:latin typeface="Calibri"/>
                <a:cs typeface="Calibri"/>
              </a:rPr>
              <a:t>We </a:t>
            </a:r>
            <a:r>
              <a:rPr dirty="0" sz="2000" spc="-20">
                <a:latin typeface="Calibri"/>
                <a:cs typeface="Calibri"/>
              </a:rPr>
              <a:t>have </a:t>
            </a:r>
            <a:r>
              <a:rPr dirty="0" sz="2000" spc="-5">
                <a:latin typeface="Calibri"/>
                <a:cs typeface="Calibri"/>
              </a:rPr>
              <a:t>identified significant </a:t>
            </a:r>
            <a:r>
              <a:rPr dirty="0" sz="2000" spc="-10">
                <a:latin typeface="Calibri"/>
                <a:cs typeface="Calibri"/>
              </a:rPr>
              <a:t>site-level variation </a:t>
            </a: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mortality  </a:t>
            </a:r>
            <a:r>
              <a:rPr dirty="0" sz="2000">
                <a:latin typeface="Calibri"/>
                <a:cs typeface="Calibri"/>
              </a:rPr>
              <a:t>and major </a:t>
            </a:r>
            <a:r>
              <a:rPr dirty="0" sz="2000" spc="-5">
                <a:latin typeface="Calibri"/>
                <a:cs typeface="Calibri"/>
              </a:rPr>
              <a:t>complications </a:t>
            </a:r>
            <a:r>
              <a:rPr dirty="0" sz="2000" spc="-10">
                <a:latin typeface="Calibri"/>
                <a:cs typeface="Calibri"/>
              </a:rPr>
              <a:t>after </a:t>
            </a:r>
            <a:r>
              <a:rPr dirty="0" sz="2000" spc="-65">
                <a:latin typeface="Calibri"/>
                <a:cs typeface="Calibri"/>
              </a:rPr>
              <a:t>TAVR </a:t>
            </a:r>
            <a:r>
              <a:rPr dirty="0" sz="2000" spc="-10">
                <a:latin typeface="Calibri"/>
                <a:cs typeface="Calibri"/>
              </a:rPr>
              <a:t>procedures </a:t>
            </a:r>
            <a:r>
              <a:rPr dirty="0" sz="2000">
                <a:latin typeface="Calibri"/>
                <a:cs typeface="Calibri"/>
              </a:rPr>
              <a:t>in the </a:t>
            </a:r>
            <a:r>
              <a:rPr dirty="0" sz="2000" spc="-5">
                <a:latin typeface="Calibri"/>
                <a:cs typeface="Calibri"/>
              </a:rPr>
              <a:t>United  </a:t>
            </a:r>
            <a:r>
              <a:rPr dirty="0" sz="2000" spc="-10">
                <a:latin typeface="Calibri"/>
                <a:cs typeface="Calibri"/>
              </a:rPr>
              <a:t>States.</a:t>
            </a:r>
            <a:endParaRPr sz="2000">
              <a:latin typeface="Calibri"/>
              <a:cs typeface="Calibri"/>
            </a:endParaRPr>
          </a:p>
          <a:p>
            <a:pPr marL="241300" marR="269240" indent="-228600">
              <a:lnSpc>
                <a:spcPts val="2160"/>
              </a:lnSpc>
              <a:spcBef>
                <a:spcPts val="161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>
                <a:latin typeface="Calibri"/>
                <a:cs typeface="Calibri"/>
              </a:rPr>
              <a:t>model </a:t>
            </a:r>
            <a:r>
              <a:rPr dirty="0" sz="2000" spc="-15">
                <a:latin typeface="Calibri"/>
                <a:cs typeface="Calibri"/>
              </a:rPr>
              <a:t>demonstrated excellent </a:t>
            </a:r>
            <a:r>
              <a:rPr dirty="0" sz="2000" spc="-5">
                <a:latin typeface="Calibri"/>
                <a:cs typeface="Calibri"/>
              </a:rPr>
              <a:t>performance </a:t>
            </a:r>
            <a:r>
              <a:rPr dirty="0" sz="2000">
                <a:latin typeface="Calibri"/>
                <a:cs typeface="Calibri"/>
              </a:rPr>
              <a:t>including  </a:t>
            </a:r>
            <a:r>
              <a:rPr dirty="0" sz="2000" spc="-5">
                <a:latin typeface="Calibri"/>
                <a:cs typeface="Calibri"/>
              </a:rPr>
              <a:t>internal </a:t>
            </a:r>
            <a:r>
              <a:rPr dirty="0" sz="2000" spc="-10">
                <a:latin typeface="Calibri"/>
                <a:cs typeface="Calibri"/>
              </a:rPr>
              <a:t>validity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moderate </a:t>
            </a:r>
            <a:r>
              <a:rPr dirty="0" sz="2000" spc="-15">
                <a:latin typeface="Calibri"/>
                <a:cs typeface="Calibri"/>
              </a:rPr>
              <a:t>to </a:t>
            </a:r>
            <a:r>
              <a:rPr dirty="0" sz="2000">
                <a:latin typeface="Calibri"/>
                <a:cs typeface="Calibri"/>
              </a:rPr>
              <a:t>high </a:t>
            </a:r>
            <a:r>
              <a:rPr dirty="0" sz="2000" spc="-5">
                <a:latin typeface="Calibri"/>
                <a:cs typeface="Calibri"/>
              </a:rPr>
              <a:t>reliability </a:t>
            </a:r>
            <a:r>
              <a:rPr dirty="0" sz="2000" spc="-10">
                <a:latin typeface="Calibri"/>
                <a:cs typeface="Calibri"/>
              </a:rPr>
              <a:t>even </a:t>
            </a:r>
            <a:r>
              <a:rPr dirty="0" sz="2000">
                <a:latin typeface="Calibri"/>
                <a:cs typeface="Calibri"/>
              </a:rPr>
              <a:t>when  including </a:t>
            </a:r>
            <a:r>
              <a:rPr dirty="0" sz="2000" spc="-10">
                <a:latin typeface="Calibri"/>
                <a:cs typeface="Calibri"/>
              </a:rPr>
              <a:t>lower-volume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programs</a:t>
            </a:r>
            <a:endParaRPr sz="2000">
              <a:latin typeface="Calibri"/>
              <a:cs typeface="Calibri"/>
            </a:endParaRPr>
          </a:p>
          <a:p>
            <a:pPr marL="241300" marR="273050" indent="-228600">
              <a:lnSpc>
                <a:spcPts val="2160"/>
              </a:lnSpc>
              <a:spcBef>
                <a:spcPts val="16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This 30-day </a:t>
            </a:r>
            <a:r>
              <a:rPr dirty="0" sz="2000" spc="-10">
                <a:latin typeface="Calibri"/>
                <a:cs typeface="Calibri"/>
              </a:rPr>
              <a:t>composite </a:t>
            </a:r>
            <a:r>
              <a:rPr dirty="0" sz="2000" spc="-5">
                <a:latin typeface="Calibri"/>
                <a:cs typeface="Calibri"/>
              </a:rPr>
              <a:t>metric </a:t>
            </a:r>
            <a:r>
              <a:rPr dirty="0" sz="2000">
                <a:latin typeface="Calibri"/>
                <a:cs typeface="Calibri"/>
              </a:rPr>
              <a:t>is </a:t>
            </a:r>
            <a:r>
              <a:rPr dirty="0" sz="2000" spc="-10">
                <a:latin typeface="Calibri"/>
                <a:cs typeface="Calibri"/>
              </a:rPr>
              <a:t>appropriate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high-stakes  </a:t>
            </a:r>
            <a:r>
              <a:rPr dirty="0" sz="2000" spc="-5">
                <a:latin typeface="Calibri"/>
                <a:cs typeface="Calibri"/>
              </a:rPr>
              <a:t>applications such </a:t>
            </a:r>
            <a:r>
              <a:rPr dirty="0" sz="2000">
                <a:latin typeface="Calibri"/>
                <a:cs typeface="Calibri"/>
              </a:rPr>
              <a:t>as </a:t>
            </a:r>
            <a:r>
              <a:rPr dirty="0" sz="2000" spc="-5">
                <a:latin typeface="Calibri"/>
                <a:cs typeface="Calibri"/>
              </a:rPr>
              <a:t>public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reporting.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85888" y="643108"/>
            <a:ext cx="4248781" cy="2627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628168" y="974813"/>
            <a:ext cx="1786255" cy="2073910"/>
          </a:xfrm>
          <a:custGeom>
            <a:avLst/>
            <a:gdLst/>
            <a:ahLst/>
            <a:cxnLst/>
            <a:rect l="l" t="t" r="r" b="b"/>
            <a:pathLst>
              <a:path w="1786254" h="2073910">
                <a:moveTo>
                  <a:pt x="0" y="1043058"/>
                </a:moveTo>
                <a:lnTo>
                  <a:pt x="1303194" y="0"/>
                </a:lnTo>
                <a:lnTo>
                  <a:pt x="1785677" y="1030904"/>
                </a:lnTo>
                <a:lnTo>
                  <a:pt x="482482" y="2073911"/>
                </a:lnTo>
                <a:lnTo>
                  <a:pt x="0" y="1043058"/>
                </a:lnTo>
                <a:close/>
              </a:path>
            </a:pathLst>
          </a:custGeom>
          <a:ln w="70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 rot="19320000">
            <a:off x="8642298" y="1558642"/>
            <a:ext cx="1405890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30"/>
              </a:lnSpc>
            </a:pPr>
            <a:r>
              <a:rPr dirty="0" sz="1750" spc="-105" i="1">
                <a:latin typeface="Calibri"/>
                <a:cs typeface="Calibri"/>
              </a:rPr>
              <a:t>Dra</a:t>
            </a:r>
            <a:r>
              <a:rPr dirty="0" baseline="1587" sz="2625" spc="-157" i="1">
                <a:latin typeface="Calibri"/>
                <a:cs typeface="Calibri"/>
              </a:rPr>
              <a:t>ft </a:t>
            </a:r>
            <a:r>
              <a:rPr dirty="0" baseline="1587" sz="2625" spc="-135" i="1">
                <a:latin typeface="Calibri"/>
                <a:cs typeface="Calibri"/>
              </a:rPr>
              <a:t>of</a:t>
            </a:r>
            <a:r>
              <a:rPr dirty="0" baseline="1587" sz="2625" spc="-97" i="1">
                <a:latin typeface="Calibri"/>
                <a:cs typeface="Calibri"/>
              </a:rPr>
              <a:t> </a:t>
            </a:r>
            <a:r>
              <a:rPr dirty="0" baseline="1587" sz="2625" spc="-165" i="1">
                <a:latin typeface="Calibri"/>
                <a:cs typeface="Calibri"/>
              </a:rPr>
              <a:t>Po</a:t>
            </a:r>
            <a:r>
              <a:rPr dirty="0" baseline="3174" sz="2625" spc="-165" i="1">
                <a:latin typeface="Calibri"/>
                <a:cs typeface="Calibri"/>
              </a:rPr>
              <a:t>tential</a:t>
            </a:r>
            <a:endParaRPr baseline="3174" sz="2625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 rot="19320000">
            <a:off x="8746628" y="1797212"/>
            <a:ext cx="1426583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30"/>
              </a:lnSpc>
            </a:pPr>
            <a:r>
              <a:rPr dirty="0" sz="1750" spc="-130" i="1">
                <a:latin typeface="Calibri"/>
                <a:cs typeface="Calibri"/>
              </a:rPr>
              <a:t>Mea</a:t>
            </a:r>
            <a:r>
              <a:rPr dirty="0" baseline="1587" sz="2625" spc="-195" i="1">
                <a:latin typeface="Calibri"/>
                <a:cs typeface="Calibri"/>
              </a:rPr>
              <a:t>ns </a:t>
            </a:r>
            <a:r>
              <a:rPr dirty="0" baseline="1587" sz="2625" spc="-142" i="1">
                <a:latin typeface="Calibri"/>
                <a:cs typeface="Calibri"/>
              </a:rPr>
              <a:t>of</a:t>
            </a:r>
            <a:r>
              <a:rPr dirty="0" baseline="1587" sz="2625" spc="-44" i="1">
                <a:latin typeface="Calibri"/>
                <a:cs typeface="Calibri"/>
              </a:rPr>
              <a:t> </a:t>
            </a:r>
            <a:r>
              <a:rPr dirty="0" baseline="1587" sz="2625" spc="-150" i="1">
                <a:latin typeface="Calibri"/>
                <a:cs typeface="Calibri"/>
              </a:rPr>
              <a:t>P</a:t>
            </a:r>
            <a:r>
              <a:rPr dirty="0" baseline="3174" sz="2625" spc="-150" i="1">
                <a:latin typeface="Calibri"/>
                <a:cs typeface="Calibri"/>
              </a:rPr>
              <a:t>ublicly</a:t>
            </a:r>
            <a:endParaRPr baseline="3174" sz="2625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 rot="19320000">
            <a:off x="8997752" y="2038204"/>
            <a:ext cx="1147082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20"/>
              </a:lnSpc>
            </a:pPr>
            <a:r>
              <a:rPr dirty="0" sz="1750" spc="-110" i="1">
                <a:latin typeface="Calibri"/>
                <a:cs typeface="Calibri"/>
              </a:rPr>
              <a:t>Rep</a:t>
            </a:r>
            <a:r>
              <a:rPr dirty="0" baseline="1587" sz="2625" spc="-165" i="1">
                <a:latin typeface="Calibri"/>
                <a:cs typeface="Calibri"/>
              </a:rPr>
              <a:t>orting </a:t>
            </a:r>
            <a:r>
              <a:rPr dirty="0" baseline="1587" sz="2625" spc="-150" i="1">
                <a:latin typeface="Calibri"/>
                <a:cs typeface="Calibri"/>
              </a:rPr>
              <a:t>S</a:t>
            </a:r>
            <a:r>
              <a:rPr dirty="0" baseline="3174" sz="2625" spc="-150" i="1">
                <a:latin typeface="Calibri"/>
                <a:cs typeface="Calibri"/>
              </a:rPr>
              <a:t>ite</a:t>
            </a:r>
            <a:endParaRPr baseline="3174" sz="2625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 rot="19320000">
            <a:off x="9161205" y="2280412"/>
            <a:ext cx="1049466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4"/>
              </a:lnSpc>
            </a:pPr>
            <a:r>
              <a:rPr dirty="0" sz="1750" spc="-120" i="1">
                <a:latin typeface="Calibri"/>
                <a:cs typeface="Calibri"/>
              </a:rPr>
              <a:t>Perf</a:t>
            </a:r>
            <a:r>
              <a:rPr dirty="0" baseline="1587" sz="2625" spc="-179" i="1">
                <a:latin typeface="Calibri"/>
                <a:cs typeface="Calibri"/>
              </a:rPr>
              <a:t>orman</a:t>
            </a:r>
            <a:r>
              <a:rPr dirty="0" baseline="3174" sz="2625" spc="-179" i="1">
                <a:latin typeface="Calibri"/>
                <a:cs typeface="Calibri"/>
              </a:rPr>
              <a:t>ce</a:t>
            </a:r>
            <a:endParaRPr baseline="3174" sz="2625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85888" y="3587496"/>
            <a:ext cx="4218940" cy="2032000"/>
          </a:xfrm>
          <a:prstGeom prst="rect">
            <a:avLst/>
          </a:prstGeom>
          <a:solidFill>
            <a:srgbClr val="8FAADC"/>
          </a:solidFill>
        </p:spPr>
        <p:txBody>
          <a:bodyPr wrap="square" lIns="0" tIns="34925" rIns="0" bIns="0" rtlCol="0" vert="horz">
            <a:spAutoFit/>
          </a:bodyPr>
          <a:lstStyle/>
          <a:p>
            <a:pPr marL="101600" marR="93980" indent="351790">
              <a:lnSpc>
                <a:spcPct val="100000"/>
              </a:lnSpc>
              <a:spcBef>
                <a:spcPts val="275"/>
              </a:spcBef>
            </a:pPr>
            <a:r>
              <a:rPr dirty="0" sz="1400" spc="-20" b="0">
                <a:latin typeface="Calibri Light"/>
                <a:cs typeface="Calibri Light"/>
              </a:rPr>
              <a:t>STS/ACC </a:t>
            </a:r>
            <a:r>
              <a:rPr dirty="0" sz="1400" spc="-15" b="0">
                <a:latin typeface="Calibri Light"/>
                <a:cs typeface="Calibri Light"/>
              </a:rPr>
              <a:t>Registry </a:t>
            </a:r>
            <a:r>
              <a:rPr dirty="0" sz="1400" spc="-5" b="0">
                <a:latin typeface="Calibri Light"/>
                <a:cs typeface="Calibri Light"/>
              </a:rPr>
              <a:t>Risk </a:t>
            </a:r>
            <a:r>
              <a:rPr dirty="0" sz="1400" spc="-10" b="0">
                <a:latin typeface="Calibri Light"/>
                <a:cs typeface="Calibri Light"/>
              </a:rPr>
              <a:t>Modeling </a:t>
            </a:r>
            <a:r>
              <a:rPr dirty="0" sz="1400" spc="-15" b="0">
                <a:latin typeface="Calibri Light"/>
                <a:cs typeface="Calibri Light"/>
              </a:rPr>
              <a:t>Subcommittee:  </a:t>
            </a:r>
            <a:r>
              <a:rPr dirty="0" sz="1400" spc="-10" b="0">
                <a:latin typeface="Calibri Light"/>
                <a:cs typeface="Calibri Light"/>
              </a:rPr>
              <a:t>Chairs: </a:t>
            </a:r>
            <a:r>
              <a:rPr dirty="0" sz="1400" b="0">
                <a:latin typeface="Calibri Light"/>
                <a:cs typeface="Calibri Light"/>
              </a:rPr>
              <a:t>Nimesh </a:t>
            </a:r>
            <a:r>
              <a:rPr dirty="0" sz="1400" spc="-20" b="0">
                <a:latin typeface="Calibri Light"/>
                <a:cs typeface="Calibri Light"/>
              </a:rPr>
              <a:t>D. </a:t>
            </a:r>
            <a:r>
              <a:rPr dirty="0" sz="1400" b="0">
                <a:latin typeface="Calibri Light"/>
                <a:cs typeface="Calibri Light"/>
              </a:rPr>
              <a:t>Desai MD </a:t>
            </a:r>
            <a:r>
              <a:rPr dirty="0" sz="1400" spc="-10" b="0">
                <a:latin typeface="Calibri Light"/>
                <a:cs typeface="Calibri Light"/>
              </a:rPr>
              <a:t>PhD, David </a:t>
            </a:r>
            <a:r>
              <a:rPr dirty="0" sz="1400" b="0">
                <a:latin typeface="Calibri Light"/>
                <a:cs typeface="Calibri Light"/>
              </a:rPr>
              <a:t>J Cohen MD</a:t>
            </a:r>
            <a:r>
              <a:rPr dirty="0" sz="1400" spc="-204" b="0">
                <a:latin typeface="Calibri Light"/>
                <a:cs typeface="Calibri Light"/>
              </a:rPr>
              <a:t> </a:t>
            </a:r>
            <a:r>
              <a:rPr dirty="0" sz="1400" spc="5" b="0">
                <a:latin typeface="Calibri Light"/>
                <a:cs typeface="Calibri Light"/>
              </a:rPr>
              <a:t>MSc  </a:t>
            </a:r>
            <a:r>
              <a:rPr dirty="0" sz="1400" spc="-15" b="0">
                <a:latin typeface="Calibri Light"/>
                <a:cs typeface="Calibri Light"/>
              </a:rPr>
              <a:t>Members: </a:t>
            </a:r>
            <a:r>
              <a:rPr dirty="0" sz="1400" spc="-5" b="0">
                <a:latin typeface="Calibri Light"/>
                <a:cs typeface="Calibri Light"/>
              </a:rPr>
              <a:t>John </a:t>
            </a:r>
            <a:r>
              <a:rPr dirty="0" sz="1400" spc="-10" b="0">
                <a:latin typeface="Calibri Light"/>
                <a:cs typeface="Calibri Light"/>
              </a:rPr>
              <a:t>Carroll MD, Sreekanth Vemulapalli MD,  </a:t>
            </a:r>
            <a:r>
              <a:rPr dirty="0" sz="1400" b="0">
                <a:latin typeface="Calibri Light"/>
                <a:cs typeface="Calibri Light"/>
              </a:rPr>
              <a:t>Sean O’Brien </a:t>
            </a:r>
            <a:r>
              <a:rPr dirty="0" sz="1400" spc="-10" b="0">
                <a:latin typeface="Calibri Light"/>
                <a:cs typeface="Calibri Light"/>
              </a:rPr>
              <a:t>PhD, </a:t>
            </a:r>
            <a:r>
              <a:rPr dirty="0" sz="1400" spc="-5" b="0">
                <a:latin typeface="Calibri Light"/>
                <a:cs typeface="Calibri Light"/>
              </a:rPr>
              <a:t>John </a:t>
            </a:r>
            <a:r>
              <a:rPr dirty="0" sz="1400" spc="-15" b="0">
                <a:latin typeface="Calibri Light"/>
                <a:cs typeface="Calibri Light"/>
              </a:rPr>
              <a:t>Forrest </a:t>
            </a:r>
            <a:r>
              <a:rPr dirty="0" sz="1400" spc="-10" b="0">
                <a:latin typeface="Calibri Light"/>
                <a:cs typeface="Calibri Light"/>
              </a:rPr>
              <a:t>MD, </a:t>
            </a:r>
            <a:r>
              <a:rPr dirty="0" sz="1400" spc="-5" b="0">
                <a:latin typeface="Calibri Light"/>
                <a:cs typeface="Calibri Light"/>
              </a:rPr>
              <a:t>Vinod Thourani</a:t>
            </a:r>
            <a:r>
              <a:rPr dirty="0" sz="1400" spc="-120" b="0">
                <a:latin typeface="Calibri Light"/>
                <a:cs typeface="Calibri Light"/>
              </a:rPr>
              <a:t> </a:t>
            </a:r>
            <a:r>
              <a:rPr dirty="0" sz="1400" spc="-10" b="0">
                <a:latin typeface="Calibri Light"/>
                <a:cs typeface="Calibri Light"/>
              </a:rPr>
              <a:t>MD,</a:t>
            </a:r>
            <a:endParaRPr sz="1400">
              <a:latin typeface="Calibri Light"/>
              <a:cs typeface="Calibri Light"/>
            </a:endParaRPr>
          </a:p>
          <a:p>
            <a:pPr algn="ctr" marL="167005" marR="160655" indent="2540">
              <a:lnSpc>
                <a:spcPct val="100000"/>
              </a:lnSpc>
              <a:spcBef>
                <a:spcPts val="5"/>
              </a:spcBef>
            </a:pPr>
            <a:r>
              <a:rPr dirty="0" sz="1400" spc="-10" b="0">
                <a:latin typeface="Calibri Light"/>
                <a:cs typeface="Calibri Light"/>
              </a:rPr>
              <a:t>Ajay Kirtane MD, </a:t>
            </a:r>
            <a:r>
              <a:rPr dirty="0" sz="1400" b="0">
                <a:latin typeface="Calibri Light"/>
                <a:cs typeface="Calibri Light"/>
              </a:rPr>
              <a:t>Brian O’Neil </a:t>
            </a:r>
            <a:r>
              <a:rPr dirty="0" sz="1400" spc="-10" b="0">
                <a:latin typeface="Calibri Light"/>
                <a:cs typeface="Calibri Light"/>
              </a:rPr>
              <a:t>MD, </a:t>
            </a:r>
            <a:r>
              <a:rPr dirty="0" sz="1400" spc="-15" b="0">
                <a:latin typeface="Calibri Light"/>
                <a:cs typeface="Calibri Light"/>
              </a:rPr>
              <a:t>Pratik </a:t>
            </a:r>
            <a:r>
              <a:rPr dirty="0" sz="1400" b="0">
                <a:latin typeface="Calibri Light"/>
                <a:cs typeface="Calibri Light"/>
              </a:rPr>
              <a:t>Manandhar  </a:t>
            </a:r>
            <a:r>
              <a:rPr dirty="0" sz="1400" spc="-10" b="0">
                <a:latin typeface="Calibri Light"/>
                <a:cs typeface="Calibri Light"/>
              </a:rPr>
              <a:t>MD, David </a:t>
            </a:r>
            <a:r>
              <a:rPr dirty="0" sz="1400" b="0">
                <a:latin typeface="Calibri Light"/>
                <a:cs typeface="Calibri Light"/>
              </a:rPr>
              <a:t>Shahian </a:t>
            </a:r>
            <a:r>
              <a:rPr dirty="0" sz="1400" spc="-10" b="0">
                <a:latin typeface="Calibri Light"/>
                <a:cs typeface="Calibri Light"/>
              </a:rPr>
              <a:t>MD, Vinay </a:t>
            </a:r>
            <a:r>
              <a:rPr dirty="0" sz="1400" spc="-5" b="0">
                <a:latin typeface="Calibri Light"/>
                <a:cs typeface="Calibri Light"/>
              </a:rPr>
              <a:t>Badhwar </a:t>
            </a:r>
            <a:r>
              <a:rPr dirty="0" sz="1400" spc="-10" b="0">
                <a:latin typeface="Calibri Light"/>
                <a:cs typeface="Calibri Light"/>
              </a:rPr>
              <a:t>MD, </a:t>
            </a:r>
            <a:r>
              <a:rPr dirty="0" sz="1400" spc="-5" b="0">
                <a:latin typeface="Calibri Light"/>
                <a:cs typeface="Calibri Light"/>
              </a:rPr>
              <a:t>Suzanne</a:t>
            </a:r>
            <a:r>
              <a:rPr dirty="0" sz="1400" spc="-110" b="0">
                <a:latin typeface="Calibri Light"/>
                <a:cs typeface="Calibri Light"/>
              </a:rPr>
              <a:t> </a:t>
            </a:r>
            <a:r>
              <a:rPr dirty="0" sz="1400" b="0">
                <a:latin typeface="Calibri Light"/>
                <a:cs typeface="Calibri Light"/>
              </a:rPr>
              <a:t>V  </a:t>
            </a:r>
            <a:r>
              <a:rPr dirty="0" sz="1400" spc="-5" b="0">
                <a:latin typeface="Calibri Light"/>
                <a:cs typeface="Calibri Light"/>
              </a:rPr>
              <a:t>Arnold </a:t>
            </a:r>
            <a:r>
              <a:rPr dirty="0" sz="1400" b="0">
                <a:latin typeface="Calibri Light"/>
                <a:cs typeface="Calibri Light"/>
              </a:rPr>
              <a:t>MD MHA, </a:t>
            </a:r>
            <a:r>
              <a:rPr dirty="0" sz="1400" spc="-5" b="0">
                <a:latin typeface="Calibri Light"/>
                <a:cs typeface="Calibri Light"/>
              </a:rPr>
              <a:t>Joseph </a:t>
            </a:r>
            <a:r>
              <a:rPr dirty="0" sz="1400" b="0">
                <a:latin typeface="Calibri Light"/>
                <a:cs typeface="Calibri Light"/>
              </a:rPr>
              <a:t>E </a:t>
            </a:r>
            <a:r>
              <a:rPr dirty="0" sz="1400" spc="-10" b="0">
                <a:latin typeface="Calibri Light"/>
                <a:cs typeface="Calibri Light"/>
              </a:rPr>
              <a:t>Bavaria</a:t>
            </a:r>
            <a:r>
              <a:rPr dirty="0" sz="1400" spc="-85" b="0">
                <a:latin typeface="Calibri Light"/>
                <a:cs typeface="Calibri Light"/>
              </a:rPr>
              <a:t> </a:t>
            </a:r>
            <a:r>
              <a:rPr dirty="0" sz="1400" b="0">
                <a:latin typeface="Calibri Light"/>
                <a:cs typeface="Calibri Light"/>
              </a:rPr>
              <a:t>MD</a:t>
            </a:r>
            <a:endParaRPr sz="14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</a:pPr>
            <a:r>
              <a:rPr dirty="0" sz="1400" spc="-10" b="0">
                <a:latin typeface="Calibri Light"/>
                <a:cs typeface="Calibri Light"/>
              </a:rPr>
              <a:t>ACC/STS </a:t>
            </a:r>
            <a:r>
              <a:rPr dirty="0" sz="1400" spc="-15" b="0">
                <a:latin typeface="Calibri Light"/>
                <a:cs typeface="Calibri Light"/>
              </a:rPr>
              <a:t>Staff: </a:t>
            </a:r>
            <a:r>
              <a:rPr dirty="0" sz="1400" spc="-10" b="0">
                <a:latin typeface="Calibri Light"/>
                <a:cs typeface="Calibri Light"/>
              </a:rPr>
              <a:t>Carole Crohn, </a:t>
            </a:r>
            <a:r>
              <a:rPr dirty="0" sz="1400" b="0">
                <a:latin typeface="Calibri Light"/>
                <a:cs typeface="Calibri Light"/>
              </a:rPr>
              <a:t>Joan Michaels,</a:t>
            </a:r>
            <a:r>
              <a:rPr dirty="0" sz="1400" spc="-155" b="0">
                <a:latin typeface="Calibri Light"/>
                <a:cs typeface="Calibri Light"/>
              </a:rPr>
              <a:t> </a:t>
            </a:r>
            <a:r>
              <a:rPr dirty="0" sz="1400" b="0">
                <a:latin typeface="Calibri Light"/>
                <a:cs typeface="Calibri Light"/>
              </a:rPr>
              <a:t>Susan</a:t>
            </a:r>
            <a:endParaRPr sz="14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</a:pPr>
            <a:r>
              <a:rPr dirty="0" sz="1400" spc="-5" b="0">
                <a:latin typeface="Calibri Light"/>
                <a:cs typeface="Calibri Light"/>
              </a:rPr>
              <a:t>Fitzgerald, </a:t>
            </a:r>
            <a:r>
              <a:rPr dirty="0" sz="1400" b="0">
                <a:latin typeface="Calibri Light"/>
                <a:cs typeface="Calibri Light"/>
              </a:rPr>
              <a:t>Donna</a:t>
            </a:r>
            <a:r>
              <a:rPr dirty="0" sz="1400" spc="-25" b="0">
                <a:latin typeface="Calibri Light"/>
                <a:cs typeface="Calibri Light"/>
              </a:rPr>
              <a:t> </a:t>
            </a:r>
            <a:r>
              <a:rPr dirty="0" sz="1400" spc="-5" b="0">
                <a:latin typeface="Calibri Light"/>
                <a:cs typeface="Calibri Light"/>
              </a:rPr>
              <a:t>Macdonald</a:t>
            </a:r>
            <a:endParaRPr sz="1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74535" y="1776983"/>
            <a:ext cx="4773168" cy="3712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736840" y="5508752"/>
            <a:ext cx="2810510" cy="311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850">
                <a:latin typeface="Calibri"/>
                <a:cs typeface="Calibri"/>
              </a:rPr>
              <a:t>Vemulapalli </a:t>
            </a:r>
            <a:r>
              <a:rPr dirty="0" sz="1850" spc="5">
                <a:latin typeface="Calibri"/>
                <a:cs typeface="Calibri"/>
              </a:rPr>
              <a:t>et al </a:t>
            </a:r>
            <a:r>
              <a:rPr dirty="0" sz="1850" spc="10">
                <a:latin typeface="Calibri"/>
                <a:cs typeface="Calibri"/>
              </a:rPr>
              <a:t>NEJM</a:t>
            </a:r>
            <a:r>
              <a:rPr dirty="0" sz="1850" spc="305">
                <a:latin typeface="Calibri"/>
                <a:cs typeface="Calibri"/>
              </a:rPr>
              <a:t> </a:t>
            </a:r>
            <a:r>
              <a:rPr dirty="0" sz="1850" spc="5">
                <a:latin typeface="Calibri"/>
                <a:cs typeface="Calibri"/>
              </a:rPr>
              <a:t>2019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1070" y="369570"/>
            <a:ext cx="6341745" cy="5594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500" spc="-125"/>
              <a:t>TAVR </a:t>
            </a:r>
            <a:r>
              <a:rPr dirty="0" sz="3500" spc="-40"/>
              <a:t>Outcomes </a:t>
            </a:r>
            <a:r>
              <a:rPr dirty="0" sz="3500"/>
              <a:t>in </a:t>
            </a:r>
            <a:r>
              <a:rPr dirty="0" sz="3500" spc="-10"/>
              <a:t>the </a:t>
            </a:r>
            <a:r>
              <a:rPr dirty="0" sz="3500" spc="-25"/>
              <a:t>United</a:t>
            </a:r>
            <a:r>
              <a:rPr dirty="0" sz="3500" spc="-275"/>
              <a:t> </a:t>
            </a:r>
            <a:r>
              <a:rPr dirty="0" sz="3500" spc="-40"/>
              <a:t>States</a:t>
            </a:r>
            <a:endParaRPr sz="3500"/>
          </a:p>
        </p:txBody>
      </p:sp>
      <p:sp>
        <p:nvSpPr>
          <p:cNvPr id="5" name="object 5"/>
          <p:cNvSpPr txBox="1"/>
          <p:nvPr/>
        </p:nvSpPr>
        <p:spPr>
          <a:xfrm>
            <a:off x="741070" y="1108709"/>
            <a:ext cx="75457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Wide </a:t>
            </a:r>
            <a:r>
              <a:rPr dirty="0" sz="2400" spc="-10">
                <a:latin typeface="Calibri"/>
                <a:cs typeface="Calibri"/>
              </a:rPr>
              <a:t>variation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80">
                <a:latin typeface="Calibri"/>
                <a:cs typeface="Calibri"/>
              </a:rPr>
              <a:t>TAVR </a:t>
            </a:r>
            <a:r>
              <a:rPr dirty="0" sz="2400" spc="-5">
                <a:latin typeface="Calibri"/>
                <a:cs typeface="Calibri"/>
              </a:rPr>
              <a:t>mortality </a:t>
            </a:r>
            <a:r>
              <a:rPr dirty="0" sz="2400">
                <a:latin typeface="Calibri"/>
                <a:cs typeface="Calibri"/>
              </a:rPr>
              <a:t>is </a:t>
            </a:r>
            <a:r>
              <a:rPr dirty="0" sz="2400" spc="-5">
                <a:latin typeface="Calibri"/>
                <a:cs typeface="Calibri"/>
              </a:rPr>
              <a:t>occurring </a:t>
            </a:r>
            <a:r>
              <a:rPr dirty="0" sz="2400" spc="-15">
                <a:latin typeface="Calibri"/>
                <a:cs typeface="Calibri"/>
              </a:rPr>
              <a:t>at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SITE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level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1416" y="1770888"/>
            <a:ext cx="5481828" cy="3713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41070" y="5508752"/>
            <a:ext cx="2484755" cy="311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850" spc="5">
                <a:latin typeface="Calibri"/>
                <a:cs typeface="Calibri"/>
              </a:rPr>
              <a:t>Murugiah et al </a:t>
            </a:r>
            <a:r>
              <a:rPr dirty="0" sz="1850" spc="-5">
                <a:latin typeface="Calibri"/>
                <a:cs typeface="Calibri"/>
              </a:rPr>
              <a:t>JACC</a:t>
            </a:r>
            <a:r>
              <a:rPr dirty="0" sz="1850" spc="-85">
                <a:latin typeface="Calibri"/>
                <a:cs typeface="Calibri"/>
              </a:rPr>
              <a:t> </a:t>
            </a:r>
            <a:r>
              <a:rPr dirty="0" sz="1850" spc="5">
                <a:latin typeface="Calibri"/>
                <a:cs typeface="Calibri"/>
              </a:rPr>
              <a:t>2015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05671" y="291084"/>
            <a:ext cx="2414016" cy="13944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1563" y="320040"/>
            <a:ext cx="11549380" cy="6217920"/>
          </a:xfrm>
          <a:custGeom>
            <a:avLst/>
            <a:gdLst/>
            <a:ahLst/>
            <a:cxnLst/>
            <a:rect l="l" t="t" r="r" b="b"/>
            <a:pathLst>
              <a:path w="11549380" h="6217920">
                <a:moveTo>
                  <a:pt x="0" y="6217920"/>
                </a:moveTo>
                <a:lnTo>
                  <a:pt x="11548872" y="6217920"/>
                </a:lnTo>
                <a:lnTo>
                  <a:pt x="11548872" y="0"/>
                </a:lnTo>
                <a:lnTo>
                  <a:pt x="0" y="0"/>
                </a:lnTo>
                <a:lnTo>
                  <a:pt x="0" y="6217920"/>
                </a:lnTo>
                <a:close/>
              </a:path>
            </a:pathLst>
          </a:custGeom>
          <a:solidFill>
            <a:srgbClr val="000000">
              <a:alpha val="7843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51405" y="842009"/>
            <a:ext cx="2458720" cy="605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ts val="2280"/>
              </a:lnSpc>
              <a:spcBef>
                <a:spcPts val="105"/>
              </a:spcBef>
            </a:pPr>
            <a:r>
              <a:rPr dirty="0" sz="2000" spc="-10" b="0" i="1">
                <a:solidFill>
                  <a:srgbClr val="1F3863"/>
                </a:solidFill>
                <a:latin typeface="Calibri Light"/>
                <a:cs typeface="Calibri Light"/>
              </a:rPr>
              <a:t>Going </a:t>
            </a:r>
            <a:r>
              <a:rPr dirty="0" sz="2000" spc="-15" b="0" i="1">
                <a:solidFill>
                  <a:srgbClr val="1F3863"/>
                </a:solidFill>
                <a:latin typeface="Calibri Light"/>
                <a:cs typeface="Calibri Light"/>
              </a:rPr>
              <a:t>Beyond</a:t>
            </a:r>
            <a:r>
              <a:rPr dirty="0" sz="2000" spc="-170" b="0" i="1">
                <a:solidFill>
                  <a:srgbClr val="1F3863"/>
                </a:solidFill>
                <a:latin typeface="Calibri Light"/>
                <a:cs typeface="Calibri Light"/>
              </a:rPr>
              <a:t> </a:t>
            </a:r>
            <a:r>
              <a:rPr dirty="0" sz="2000" spc="-15" b="0" i="1">
                <a:solidFill>
                  <a:srgbClr val="1F3863"/>
                </a:solidFill>
                <a:latin typeface="Calibri Light"/>
                <a:cs typeface="Calibri Light"/>
              </a:rPr>
              <a:t>Mortality</a:t>
            </a:r>
            <a:r>
              <a:rPr dirty="0" sz="2000" b="0" i="1">
                <a:solidFill>
                  <a:srgbClr val="1F3863"/>
                </a:solidFill>
                <a:latin typeface="Calibri Light"/>
                <a:cs typeface="Calibri Light"/>
              </a:rPr>
              <a:t> </a:t>
            </a:r>
            <a:endParaRPr sz="2000">
              <a:latin typeface="Calibri Light"/>
              <a:cs typeface="Calibri Light"/>
            </a:endParaRPr>
          </a:p>
          <a:p>
            <a:pPr algn="r" marR="60325">
              <a:lnSpc>
                <a:spcPts val="2280"/>
              </a:lnSpc>
            </a:pPr>
            <a:r>
              <a:rPr dirty="0" sz="2000" spc="-15" b="0" i="1">
                <a:solidFill>
                  <a:srgbClr val="1F3863"/>
                </a:solidFill>
                <a:latin typeface="Calibri Light"/>
                <a:cs typeface="Calibri Light"/>
              </a:rPr>
              <a:t>O</a:t>
            </a:r>
            <a:r>
              <a:rPr dirty="0" sz="2000" spc="-10" b="0" i="1">
                <a:solidFill>
                  <a:srgbClr val="1F3863"/>
                </a:solidFill>
                <a:latin typeface="Calibri Light"/>
                <a:cs typeface="Calibri Light"/>
              </a:rPr>
              <a:t>u</a:t>
            </a:r>
            <a:r>
              <a:rPr dirty="0" sz="2000" spc="-25" b="0" i="1">
                <a:solidFill>
                  <a:srgbClr val="1F3863"/>
                </a:solidFill>
                <a:latin typeface="Calibri Light"/>
                <a:cs typeface="Calibri Light"/>
              </a:rPr>
              <a:t>tc</a:t>
            </a:r>
            <a:r>
              <a:rPr dirty="0" sz="2000" spc="-20" b="0" i="1">
                <a:solidFill>
                  <a:srgbClr val="1F3863"/>
                </a:solidFill>
                <a:latin typeface="Calibri Light"/>
                <a:cs typeface="Calibri Light"/>
              </a:rPr>
              <a:t>o</a:t>
            </a:r>
            <a:r>
              <a:rPr dirty="0" sz="2000" spc="-35" b="0" i="1">
                <a:solidFill>
                  <a:srgbClr val="1F3863"/>
                </a:solidFill>
                <a:latin typeface="Calibri Light"/>
                <a:cs typeface="Calibri Light"/>
              </a:rPr>
              <a:t>m</a:t>
            </a:r>
            <a:r>
              <a:rPr dirty="0" sz="2000" spc="-20" b="0" i="1">
                <a:solidFill>
                  <a:srgbClr val="1F3863"/>
                </a:solidFill>
                <a:latin typeface="Calibri Light"/>
                <a:cs typeface="Calibri Light"/>
              </a:rPr>
              <a:t>es</a:t>
            </a:r>
            <a:r>
              <a:rPr dirty="0" sz="2000" b="0" i="1">
                <a:solidFill>
                  <a:srgbClr val="1F3863"/>
                </a:solidFill>
                <a:latin typeface="Calibri Light"/>
                <a:cs typeface="Calibri Light"/>
              </a:rPr>
              <a:t>: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0383" y="1882851"/>
            <a:ext cx="3214370" cy="371538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algn="r" marL="12700" marR="5080" indent="208915">
              <a:lnSpc>
                <a:spcPts val="4750"/>
              </a:lnSpc>
              <a:spcBef>
                <a:spcPts val="705"/>
              </a:spcBef>
            </a:pPr>
            <a:r>
              <a:rPr dirty="0" sz="4400" spc="-30" b="0">
                <a:solidFill>
                  <a:srgbClr val="4471C4"/>
                </a:solidFill>
                <a:latin typeface="Calibri Light"/>
                <a:cs typeface="Calibri Light"/>
              </a:rPr>
              <a:t>Why</a:t>
            </a:r>
            <a:r>
              <a:rPr dirty="0" sz="4400" spc="-80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spc="-15" b="0">
                <a:solidFill>
                  <a:srgbClr val="4471C4"/>
                </a:solidFill>
                <a:latin typeface="Calibri Light"/>
                <a:cs typeface="Calibri Light"/>
              </a:rPr>
              <a:t>Develop </a:t>
            </a:r>
            <a:r>
              <a:rPr dirty="0" sz="4400" spc="-5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a</a:t>
            </a:r>
            <a:r>
              <a:rPr dirty="0" sz="4400" spc="-85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spc="-10" b="0">
                <a:solidFill>
                  <a:srgbClr val="4471C4"/>
                </a:solidFill>
                <a:latin typeface="Calibri Light"/>
                <a:cs typeface="Calibri Light"/>
              </a:rPr>
              <a:t>Composite </a:t>
            </a: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Morbidity</a:t>
            </a:r>
            <a:r>
              <a:rPr dirty="0" sz="4400" spc="-90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and</a:t>
            </a:r>
            <a:endParaRPr sz="4400">
              <a:latin typeface="Calibri Light"/>
              <a:cs typeface="Calibri Light"/>
            </a:endParaRPr>
          </a:p>
          <a:p>
            <a:pPr algn="r" marL="455930" marR="6350" indent="667385">
              <a:lnSpc>
                <a:spcPts val="4750"/>
              </a:lnSpc>
              <a:spcBef>
                <a:spcPts val="10"/>
              </a:spcBef>
            </a:pP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Mor</a:t>
            </a:r>
            <a:r>
              <a:rPr dirty="0" sz="4400" spc="-60" b="0">
                <a:solidFill>
                  <a:srgbClr val="4471C4"/>
                </a:solidFill>
                <a:latin typeface="Calibri Light"/>
                <a:cs typeface="Calibri Light"/>
              </a:rPr>
              <a:t>t</a:t>
            </a:r>
            <a:r>
              <a:rPr dirty="0" sz="4400" b="0">
                <a:solidFill>
                  <a:srgbClr val="4471C4"/>
                </a:solidFill>
                <a:latin typeface="Calibri Light"/>
                <a:cs typeface="Calibri Light"/>
              </a:rPr>
              <a:t>ality  </a:t>
            </a:r>
            <a:r>
              <a:rPr dirty="0" sz="4400" spc="-10" b="0">
                <a:solidFill>
                  <a:srgbClr val="4471C4"/>
                </a:solidFill>
                <a:latin typeface="Calibri Light"/>
                <a:cs typeface="Calibri Light"/>
              </a:rPr>
              <a:t>Measure</a:t>
            </a:r>
            <a:r>
              <a:rPr dirty="0" sz="4400" spc="-90" b="0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400" spc="-40" b="0">
                <a:solidFill>
                  <a:srgbClr val="4471C4"/>
                </a:solidFill>
                <a:latin typeface="Calibri Light"/>
                <a:cs typeface="Calibri Light"/>
              </a:rPr>
              <a:t>for</a:t>
            </a:r>
            <a:endParaRPr sz="4400">
              <a:latin typeface="Calibri Light"/>
              <a:cs typeface="Calibri Light"/>
            </a:endParaRPr>
          </a:p>
          <a:p>
            <a:pPr marL="1814195">
              <a:lnSpc>
                <a:spcPts val="4685"/>
              </a:lnSpc>
            </a:pPr>
            <a:r>
              <a:rPr dirty="0" sz="4400" spc="-355" b="0">
                <a:solidFill>
                  <a:srgbClr val="4471C4"/>
                </a:solidFill>
                <a:latin typeface="Calibri Light"/>
                <a:cs typeface="Calibri Light"/>
              </a:rPr>
              <a:t>T</a:t>
            </a:r>
            <a:r>
              <a:rPr dirty="0" sz="4400" spc="-165" b="0">
                <a:solidFill>
                  <a:srgbClr val="4471C4"/>
                </a:solidFill>
                <a:latin typeface="Calibri Light"/>
                <a:cs typeface="Calibri Light"/>
              </a:rPr>
              <a:t>A</a:t>
            </a:r>
            <a:r>
              <a:rPr dirty="0" sz="4400" spc="-5" b="0">
                <a:solidFill>
                  <a:srgbClr val="4471C4"/>
                </a:solidFill>
                <a:latin typeface="Calibri Light"/>
                <a:cs typeface="Calibri Light"/>
              </a:rPr>
              <a:t>VR?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55058" y="2058161"/>
            <a:ext cx="0" cy="2743200"/>
          </a:xfrm>
          <a:custGeom>
            <a:avLst/>
            <a:gdLst/>
            <a:ahLst/>
            <a:cxnLst/>
            <a:rect l="l" t="t" r="r" b="b"/>
            <a:pathLst>
              <a:path w="0" h="2743200">
                <a:moveTo>
                  <a:pt x="0" y="0"/>
                </a:moveTo>
                <a:lnTo>
                  <a:pt x="0" y="2743200"/>
                </a:lnTo>
              </a:path>
            </a:pathLst>
          </a:custGeom>
          <a:ln w="19812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148834" y="580720"/>
            <a:ext cx="6458585" cy="3690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ts val="274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15" b="1" i="1">
                <a:solidFill>
                  <a:srgbClr val="2E5496"/>
                </a:solidFill>
                <a:latin typeface="Calibri"/>
                <a:cs typeface="Calibri"/>
              </a:rPr>
              <a:t>Patients </a:t>
            </a:r>
            <a:r>
              <a:rPr dirty="0" sz="2400" spc="-10" b="1" i="1">
                <a:solidFill>
                  <a:srgbClr val="2E5496"/>
                </a:solidFill>
                <a:latin typeface="Calibri"/>
                <a:cs typeface="Calibri"/>
              </a:rPr>
              <a:t>care </a:t>
            </a:r>
            <a:r>
              <a:rPr dirty="0" sz="2400" b="1" i="1">
                <a:solidFill>
                  <a:srgbClr val="2E5496"/>
                </a:solidFill>
                <a:latin typeface="Calibri"/>
                <a:cs typeface="Calibri"/>
              </a:rPr>
              <a:t>about </a:t>
            </a:r>
            <a:r>
              <a:rPr dirty="0" sz="2400" spc="-15" b="1" i="1">
                <a:solidFill>
                  <a:srgbClr val="2E5496"/>
                </a:solidFill>
                <a:latin typeface="Calibri"/>
                <a:cs typeface="Calibri"/>
              </a:rPr>
              <a:t>outcomes </a:t>
            </a:r>
            <a:r>
              <a:rPr dirty="0" sz="2400" spc="-10" b="1" i="1">
                <a:solidFill>
                  <a:srgbClr val="2E5496"/>
                </a:solidFill>
                <a:latin typeface="Calibri"/>
                <a:cs typeface="Calibri"/>
              </a:rPr>
              <a:t>beyond</a:t>
            </a:r>
            <a:r>
              <a:rPr dirty="0" sz="2400" spc="15" b="1" i="1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2E5496"/>
                </a:solidFill>
                <a:latin typeface="Calibri"/>
                <a:cs typeface="Calibri"/>
              </a:rPr>
              <a:t>peri-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740"/>
              </a:lnSpc>
            </a:pPr>
            <a:r>
              <a:rPr dirty="0" sz="2400" spc="-5" b="1" i="1">
                <a:solidFill>
                  <a:srgbClr val="2E5496"/>
                </a:solidFill>
                <a:latin typeface="Calibri"/>
                <a:cs typeface="Calibri"/>
              </a:rPr>
              <a:t>procedural</a:t>
            </a:r>
            <a:r>
              <a:rPr dirty="0" sz="2400" spc="-20" b="1" i="1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2E5496"/>
                </a:solidFill>
                <a:latin typeface="Calibri"/>
                <a:cs typeface="Calibri"/>
              </a:rPr>
              <a:t>mortality</a:t>
            </a:r>
            <a:endParaRPr sz="2400">
              <a:latin typeface="Calibri"/>
              <a:cs typeface="Calibri"/>
            </a:endParaRPr>
          </a:p>
          <a:p>
            <a:pPr lvl="1" marL="698500" marR="387350" indent="-229235">
              <a:lnSpc>
                <a:spcPts val="2160"/>
              </a:lnSpc>
              <a:spcBef>
                <a:spcPts val="56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000" spc="-5" b="1" i="1">
                <a:solidFill>
                  <a:srgbClr val="2E5496"/>
                </a:solidFill>
                <a:latin typeface="Calibri"/>
                <a:cs typeface="Calibri"/>
              </a:rPr>
              <a:t>Alive </a:t>
            </a:r>
            <a:r>
              <a:rPr dirty="0" sz="2000" b="1" i="1">
                <a:solidFill>
                  <a:srgbClr val="2E5496"/>
                </a:solidFill>
                <a:latin typeface="Calibri"/>
                <a:cs typeface="Calibri"/>
              </a:rPr>
              <a:t>and </a:t>
            </a:r>
            <a:r>
              <a:rPr dirty="0" sz="2000" spc="-25" b="1" i="1">
                <a:solidFill>
                  <a:srgbClr val="2E5496"/>
                </a:solidFill>
                <a:latin typeface="Calibri"/>
                <a:cs typeface="Calibri"/>
              </a:rPr>
              <a:t>Well </a:t>
            </a:r>
            <a:r>
              <a:rPr dirty="0" sz="2000" spc="-5" b="1" i="1">
                <a:solidFill>
                  <a:srgbClr val="2E5496"/>
                </a:solidFill>
                <a:latin typeface="Calibri"/>
                <a:cs typeface="Calibri"/>
              </a:rPr>
              <a:t>with improved functional </a:t>
            </a:r>
            <a:r>
              <a:rPr dirty="0" sz="2000" spc="-10" b="1" i="1">
                <a:solidFill>
                  <a:srgbClr val="2E5496"/>
                </a:solidFill>
                <a:latin typeface="Calibri"/>
                <a:cs typeface="Calibri"/>
              </a:rPr>
              <a:t>status </a:t>
            </a:r>
            <a:r>
              <a:rPr dirty="0" sz="2000" b="1" i="1">
                <a:solidFill>
                  <a:srgbClr val="2E5496"/>
                </a:solidFill>
                <a:latin typeface="Calibri"/>
                <a:cs typeface="Calibri"/>
              </a:rPr>
              <a:t>and  </a:t>
            </a:r>
            <a:r>
              <a:rPr dirty="0" sz="2000" b="1" i="1">
                <a:solidFill>
                  <a:srgbClr val="2E5496"/>
                </a:solidFill>
                <a:latin typeface="Calibri"/>
                <a:cs typeface="Calibri"/>
              </a:rPr>
              <a:t>quality </a:t>
            </a:r>
            <a:r>
              <a:rPr dirty="0" sz="2000" spc="-5" b="1" i="1">
                <a:solidFill>
                  <a:srgbClr val="2E5496"/>
                </a:solidFill>
                <a:latin typeface="Calibri"/>
                <a:cs typeface="Calibri"/>
              </a:rPr>
              <a:t>of</a:t>
            </a:r>
            <a:r>
              <a:rPr dirty="0" sz="2000" spc="-55" b="1" i="1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2E5496"/>
                </a:solidFill>
                <a:latin typeface="Calibri"/>
                <a:cs typeface="Calibri"/>
              </a:rPr>
              <a:t>life</a:t>
            </a:r>
            <a:endParaRPr sz="2000">
              <a:latin typeface="Calibri"/>
              <a:cs typeface="Calibri"/>
            </a:endParaRPr>
          </a:p>
          <a:p>
            <a:pPr marL="241300" marR="188595" indent="-228600">
              <a:lnSpc>
                <a:spcPts val="259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10">
                <a:latin typeface="Calibri"/>
                <a:cs typeface="Calibri"/>
              </a:rPr>
              <a:t>Composite measures can summarize </a:t>
            </a:r>
            <a:r>
              <a:rPr dirty="0" sz="2400">
                <a:latin typeface="Calibri"/>
                <a:cs typeface="Calibri"/>
              </a:rPr>
              <a:t>all </a:t>
            </a:r>
            <a:r>
              <a:rPr dirty="0" sz="2400" spc="-10">
                <a:latin typeface="Calibri"/>
                <a:cs typeface="Calibri"/>
              </a:rPr>
              <a:t>available  information </a:t>
            </a:r>
            <a:r>
              <a:rPr dirty="0" sz="2400">
                <a:latin typeface="Calibri"/>
                <a:cs typeface="Calibri"/>
              </a:rPr>
              <a:t>about the </a:t>
            </a:r>
            <a:r>
              <a:rPr dirty="0" sz="2400" spc="-5">
                <a:latin typeface="Calibri"/>
                <a:cs typeface="Calibri"/>
              </a:rPr>
              <a:t>quality of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care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555"/>
              </a:lnSpc>
            </a:pPr>
            <a:r>
              <a:rPr dirty="0" sz="2400" spc="-10">
                <a:latin typeface="Calibri"/>
                <a:cs typeface="Calibri"/>
              </a:rPr>
              <a:t>delivered </a:t>
            </a:r>
            <a:r>
              <a:rPr dirty="0" sz="2400" spc="-5">
                <a:latin typeface="Calibri"/>
                <a:cs typeface="Calibri"/>
              </a:rPr>
              <a:t>using high </a:t>
            </a:r>
            <a:r>
              <a:rPr dirty="0" sz="2400" spc="-25">
                <a:latin typeface="Calibri"/>
                <a:cs typeface="Calibri"/>
              </a:rPr>
              <a:t>quality, </a:t>
            </a:r>
            <a:r>
              <a:rPr dirty="0" sz="2400" spc="-10">
                <a:latin typeface="Calibri"/>
                <a:cs typeface="Calibri"/>
              </a:rPr>
              <a:t>validated </a:t>
            </a:r>
            <a:r>
              <a:rPr dirty="0" sz="2400" spc="-5">
                <a:latin typeface="Calibri"/>
                <a:cs typeface="Calibri"/>
              </a:rPr>
              <a:t>clinical</a:t>
            </a:r>
            <a:r>
              <a:rPr dirty="0" sz="2400" spc="-10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data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ts val="2735"/>
              </a:lnSpc>
              <a:spcBef>
                <a:spcPts val="72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15">
                <a:latin typeface="Calibri"/>
                <a:cs typeface="Calibri"/>
              </a:rPr>
              <a:t>Move </a:t>
            </a:r>
            <a:r>
              <a:rPr dirty="0" sz="2400" spc="-25">
                <a:latin typeface="Calibri"/>
                <a:cs typeface="Calibri"/>
              </a:rPr>
              <a:t>away </a:t>
            </a:r>
            <a:r>
              <a:rPr dirty="0" sz="2400" spc="-15">
                <a:latin typeface="Calibri"/>
                <a:cs typeface="Calibri"/>
              </a:rPr>
              <a:t>from </a:t>
            </a:r>
            <a:r>
              <a:rPr dirty="0" sz="2400" spc="-20">
                <a:latin typeface="Calibri"/>
                <a:cs typeface="Calibri"/>
              </a:rPr>
              <a:t>surrogate </a:t>
            </a:r>
            <a:r>
              <a:rPr dirty="0" sz="2400" spc="-5">
                <a:latin typeface="Calibri"/>
                <a:cs typeface="Calibri"/>
              </a:rPr>
              <a:t>measures of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quality</a:t>
            </a:r>
            <a:endParaRPr sz="2400">
              <a:latin typeface="Calibri"/>
              <a:cs typeface="Calibri"/>
            </a:endParaRPr>
          </a:p>
          <a:p>
            <a:pPr marL="241300">
              <a:lnSpc>
                <a:spcPts val="2735"/>
              </a:lnSpc>
            </a:pPr>
            <a:r>
              <a:rPr dirty="0" sz="2400" spc="-5">
                <a:latin typeface="Calibri"/>
                <a:cs typeface="Calibri"/>
              </a:rPr>
              <a:t>such </a:t>
            </a:r>
            <a:r>
              <a:rPr dirty="0" sz="2400">
                <a:latin typeface="Calibri"/>
                <a:cs typeface="Calibri"/>
              </a:rPr>
              <a:t>as </a:t>
            </a:r>
            <a:r>
              <a:rPr dirty="0" sz="2400" spc="-10">
                <a:latin typeface="Calibri"/>
                <a:cs typeface="Calibri"/>
              </a:rPr>
              <a:t>volume </a:t>
            </a:r>
            <a:r>
              <a:rPr dirty="0" sz="2400" spc="-20">
                <a:latin typeface="Calibri"/>
                <a:cs typeface="Calibri"/>
              </a:rPr>
              <a:t>towards </a:t>
            </a:r>
            <a:r>
              <a:rPr dirty="0" sz="2400" spc="-10">
                <a:latin typeface="Calibri"/>
                <a:cs typeface="Calibri"/>
              </a:rPr>
              <a:t>real </a:t>
            </a:r>
            <a:r>
              <a:rPr dirty="0" sz="2400" spc="-5">
                <a:latin typeface="Calibri"/>
                <a:cs typeface="Calibri"/>
              </a:rPr>
              <a:t>clinical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outcomes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 spc="-5">
                <a:latin typeface="Calibri"/>
                <a:cs typeface="Calibri"/>
              </a:rPr>
              <a:t>Concept </a:t>
            </a:r>
            <a:r>
              <a:rPr dirty="0" sz="2400">
                <a:latin typeface="Calibri"/>
                <a:cs typeface="Calibri"/>
              </a:rPr>
              <a:t>is </a:t>
            </a:r>
            <a:r>
              <a:rPr dirty="0" sz="2400" spc="-10">
                <a:latin typeface="Calibri"/>
                <a:cs typeface="Calibri"/>
              </a:rPr>
              <a:t>well </a:t>
            </a:r>
            <a:r>
              <a:rPr dirty="0" sz="2400" spc="-5">
                <a:latin typeface="Calibri"/>
                <a:cs typeface="Calibri"/>
              </a:rPr>
              <a:t>established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5">
                <a:latin typeface="Calibri"/>
                <a:cs typeface="Calibri"/>
              </a:rPr>
              <a:t>CABG, </a:t>
            </a:r>
            <a:r>
              <a:rPr dirty="0" sz="2400" spc="-35">
                <a:latin typeface="Calibri"/>
                <a:cs typeface="Calibri"/>
              </a:rPr>
              <a:t>Valve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91911" y="4318987"/>
            <a:ext cx="5881401" cy="1554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41345" y="4852622"/>
            <a:ext cx="987425" cy="23050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27305" rIns="0" bIns="0" rtlCol="0" vert="horz">
            <a:spAutoFit/>
          </a:bodyPr>
          <a:lstStyle/>
          <a:p>
            <a:pPr marL="164465">
              <a:lnSpc>
                <a:spcPct val="100000"/>
              </a:lnSpc>
              <a:spcBef>
                <a:spcPts val="215"/>
              </a:spcBef>
            </a:pPr>
            <a:r>
              <a:rPr dirty="0" sz="1050" spc="45">
                <a:latin typeface="Calibri"/>
                <a:cs typeface="Calibri"/>
              </a:rPr>
              <a:t>Participant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31951"/>
            <a:ext cx="325374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Study</a:t>
            </a:r>
            <a:r>
              <a:rPr dirty="0" spc="-75"/>
              <a:t> </a:t>
            </a:r>
            <a:r>
              <a:rPr dirty="0" spc="-10"/>
              <a:t>Purpose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21967"/>
            <a:ext cx="10314940" cy="398589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41300" marR="5080" indent="-228600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25" b="0" i="1">
                <a:latin typeface="Calibri Light"/>
                <a:cs typeface="Calibri Light"/>
              </a:rPr>
              <a:t>The purpose </a:t>
            </a:r>
            <a:r>
              <a:rPr dirty="0" sz="2800" spc="-15" b="0" i="1">
                <a:latin typeface="Calibri Light"/>
                <a:cs typeface="Calibri Light"/>
              </a:rPr>
              <a:t>of </a:t>
            </a:r>
            <a:r>
              <a:rPr dirty="0" sz="2800" spc="-10" b="0" i="1">
                <a:latin typeface="Calibri Light"/>
                <a:cs typeface="Calibri Light"/>
              </a:rPr>
              <a:t>this </a:t>
            </a:r>
            <a:r>
              <a:rPr dirty="0" sz="2800" spc="-25" b="0" i="1">
                <a:latin typeface="Calibri Light"/>
                <a:cs typeface="Calibri Light"/>
              </a:rPr>
              <a:t>study </a:t>
            </a:r>
            <a:r>
              <a:rPr dirty="0" sz="2800" spc="-20" b="0" i="1">
                <a:latin typeface="Calibri Light"/>
                <a:cs typeface="Calibri Light"/>
              </a:rPr>
              <a:t>was </a:t>
            </a:r>
            <a:r>
              <a:rPr dirty="0" sz="2800" spc="-25" b="0" i="1">
                <a:latin typeface="Calibri Light"/>
                <a:cs typeface="Calibri Light"/>
              </a:rPr>
              <a:t>to </a:t>
            </a:r>
            <a:r>
              <a:rPr dirty="0" sz="2800" spc="-30" b="0" i="1">
                <a:latin typeface="Calibri Light"/>
                <a:cs typeface="Calibri Light"/>
              </a:rPr>
              <a:t>determine </a:t>
            </a:r>
            <a:r>
              <a:rPr dirty="0" sz="2800" spc="-5" b="0" i="1">
                <a:latin typeface="Calibri Light"/>
                <a:cs typeface="Calibri Light"/>
              </a:rPr>
              <a:t>if </a:t>
            </a:r>
            <a:r>
              <a:rPr dirty="0" sz="2800" spc="-25" b="0" i="1">
                <a:latin typeface="Calibri Light"/>
                <a:cs typeface="Calibri Light"/>
              </a:rPr>
              <a:t>there </a:t>
            </a:r>
            <a:r>
              <a:rPr dirty="0" sz="2800" spc="-5" b="0" i="1">
                <a:latin typeface="Calibri Light"/>
                <a:cs typeface="Calibri Light"/>
              </a:rPr>
              <a:t>is </a:t>
            </a:r>
            <a:r>
              <a:rPr dirty="0" sz="2800" spc="-25" b="0" i="1">
                <a:latin typeface="Calibri Light"/>
                <a:cs typeface="Calibri Light"/>
              </a:rPr>
              <a:t>site-level </a:t>
            </a:r>
            <a:r>
              <a:rPr dirty="0" sz="2800" spc="-20" b="0" i="1">
                <a:latin typeface="Calibri Light"/>
                <a:cs typeface="Calibri Light"/>
              </a:rPr>
              <a:t>variation  </a:t>
            </a:r>
            <a:r>
              <a:rPr dirty="0" sz="2800" spc="-5" b="0" i="1">
                <a:latin typeface="Calibri Light"/>
                <a:cs typeface="Calibri Light"/>
              </a:rPr>
              <a:t>in </a:t>
            </a:r>
            <a:r>
              <a:rPr dirty="0" sz="2800" spc="-20" b="0" i="1">
                <a:latin typeface="Calibri Light"/>
                <a:cs typeface="Calibri Light"/>
              </a:rPr>
              <a:t>quality </a:t>
            </a:r>
            <a:r>
              <a:rPr dirty="0" sz="2800" spc="-15" b="0" i="1">
                <a:latin typeface="Calibri Light"/>
                <a:cs typeface="Calibri Light"/>
              </a:rPr>
              <a:t>of </a:t>
            </a:r>
            <a:r>
              <a:rPr dirty="0" sz="2800" spc="-25" b="0" i="1">
                <a:latin typeface="Calibri Light"/>
                <a:cs typeface="Calibri Light"/>
              </a:rPr>
              <a:t>care </a:t>
            </a:r>
            <a:r>
              <a:rPr dirty="0" sz="2800" spc="-5" b="0" i="1">
                <a:latin typeface="Calibri Light"/>
                <a:cs typeface="Calibri Light"/>
              </a:rPr>
              <a:t>in </a:t>
            </a:r>
            <a:r>
              <a:rPr dirty="0" sz="2800" spc="-120" b="0" i="1">
                <a:latin typeface="Calibri Light"/>
                <a:cs typeface="Calibri Light"/>
              </a:rPr>
              <a:t>TAVR </a:t>
            </a:r>
            <a:r>
              <a:rPr dirty="0" sz="2800" spc="-5" b="0" i="1">
                <a:latin typeface="Calibri Light"/>
                <a:cs typeface="Calibri Light"/>
              </a:rPr>
              <a:t>in </a:t>
            </a:r>
            <a:r>
              <a:rPr dirty="0" sz="2800" spc="-20" b="0" i="1">
                <a:latin typeface="Calibri Light"/>
                <a:cs typeface="Calibri Light"/>
              </a:rPr>
              <a:t>the </a:t>
            </a:r>
            <a:r>
              <a:rPr dirty="0" sz="2800" spc="-25" b="0" i="1">
                <a:latin typeface="Calibri Light"/>
                <a:cs typeface="Calibri Light"/>
              </a:rPr>
              <a:t>United </a:t>
            </a:r>
            <a:r>
              <a:rPr dirty="0" sz="2800" spc="-35" b="0" i="1">
                <a:latin typeface="Calibri Light"/>
                <a:cs typeface="Calibri Light"/>
              </a:rPr>
              <a:t>States </a:t>
            </a:r>
            <a:r>
              <a:rPr dirty="0" sz="2800" spc="-20" b="0" i="1">
                <a:latin typeface="Calibri Light"/>
                <a:cs typeface="Calibri Light"/>
              </a:rPr>
              <a:t>using a novel </a:t>
            </a:r>
            <a:r>
              <a:rPr dirty="0" sz="2800" spc="-30" b="0" i="1">
                <a:latin typeface="Calibri Light"/>
                <a:cs typeface="Calibri Light"/>
              </a:rPr>
              <a:t>patient-  </a:t>
            </a:r>
            <a:r>
              <a:rPr dirty="0" sz="2800" spc="-25" b="0" i="1">
                <a:latin typeface="Calibri Light"/>
                <a:cs typeface="Calibri Light"/>
              </a:rPr>
              <a:t>centric 30-day </a:t>
            </a:r>
            <a:r>
              <a:rPr dirty="0" sz="2800" spc="-30" b="0" i="1">
                <a:latin typeface="Calibri Light"/>
                <a:cs typeface="Calibri Light"/>
              </a:rPr>
              <a:t>composite </a:t>
            </a:r>
            <a:r>
              <a:rPr dirty="0" sz="2800" spc="-35" b="0" i="1">
                <a:latin typeface="Calibri Light"/>
                <a:cs typeface="Calibri Light"/>
              </a:rPr>
              <a:t>outcome</a:t>
            </a:r>
            <a:r>
              <a:rPr dirty="0" sz="2800" spc="-110" b="0" i="1">
                <a:latin typeface="Calibri Light"/>
                <a:cs typeface="Calibri Light"/>
              </a:rPr>
              <a:t> </a:t>
            </a:r>
            <a:r>
              <a:rPr dirty="0" sz="2800" spc="-25" b="0" i="1">
                <a:latin typeface="Calibri Light"/>
                <a:cs typeface="Calibri Light"/>
              </a:rPr>
              <a:t>measure.</a:t>
            </a:r>
            <a:endParaRPr sz="2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150">
              <a:latin typeface="Calibri Light"/>
              <a:cs typeface="Calibri Light"/>
            </a:endParaRPr>
          </a:p>
          <a:p>
            <a:pPr marL="469900">
              <a:lnSpc>
                <a:spcPts val="3329"/>
              </a:lnSpc>
            </a:pPr>
            <a:r>
              <a:rPr dirty="0" sz="2800" spc="-25">
                <a:solidFill>
                  <a:srgbClr val="1F3863"/>
                </a:solidFill>
                <a:latin typeface="Calibri"/>
                <a:cs typeface="Calibri"/>
              </a:rPr>
              <a:t>Key</a:t>
            </a:r>
            <a:r>
              <a:rPr dirty="0" sz="2800" spc="-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1F3863"/>
                </a:solidFill>
                <a:latin typeface="Calibri"/>
                <a:cs typeface="Calibri"/>
              </a:rPr>
              <a:t>Features:</a:t>
            </a:r>
            <a:endParaRPr sz="2800">
              <a:latin typeface="Calibri"/>
              <a:cs typeface="Calibri"/>
            </a:endParaRPr>
          </a:p>
          <a:p>
            <a:pPr lvl="1" marL="698500" indent="-229235">
              <a:lnSpc>
                <a:spcPts val="2820"/>
              </a:lnSpc>
              <a:buFont typeface="Arial"/>
              <a:buChar char="•"/>
              <a:tabLst>
                <a:tab pos="699135" algn="l"/>
              </a:tabLst>
            </a:pPr>
            <a:r>
              <a:rPr dirty="0" sz="2400" spc="-25">
                <a:solidFill>
                  <a:srgbClr val="1F3863"/>
                </a:solidFill>
                <a:latin typeface="Calibri"/>
                <a:cs typeface="Calibri"/>
              </a:rPr>
              <a:t>Fatal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and </a:t>
            </a: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Non-Fatal</a:t>
            </a:r>
            <a:r>
              <a:rPr dirty="0" sz="2400" spc="-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1F3863"/>
                </a:solidFill>
                <a:latin typeface="Calibri"/>
                <a:cs typeface="Calibri"/>
              </a:rPr>
              <a:t>Outcomes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05"/>
              </a:lnSpc>
              <a:buFont typeface="Arial"/>
              <a:buChar char="•"/>
              <a:tabLst>
                <a:tab pos="699135" algn="l"/>
              </a:tabLst>
            </a:pP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Robust,</a:t>
            </a:r>
            <a:r>
              <a:rPr dirty="0" sz="2400" spc="-2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1F3863"/>
                </a:solidFill>
                <a:latin typeface="Calibri"/>
                <a:cs typeface="Calibri"/>
              </a:rPr>
              <a:t>non-parsimonious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40"/>
              </a:lnSpc>
              <a:buFont typeface="Arial"/>
              <a:buChar char="•"/>
              <a:tabLst>
                <a:tab pos="699135" algn="l"/>
              </a:tabLst>
            </a:pPr>
            <a:r>
              <a:rPr dirty="0" sz="2400" spc="-10">
                <a:solidFill>
                  <a:srgbClr val="1F3863"/>
                </a:solidFill>
                <a:latin typeface="Calibri"/>
                <a:cs typeface="Calibri"/>
              </a:rPr>
              <a:t>Incorporating </a:t>
            </a: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novel data 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elements such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as </a:t>
            </a: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gait 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speed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and</a:t>
            </a: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400" spc="-30">
                <a:solidFill>
                  <a:srgbClr val="1F3863"/>
                </a:solidFill>
                <a:latin typeface="Calibri"/>
                <a:cs typeface="Calibri"/>
              </a:rPr>
              <a:t>KCCQ</a:t>
            </a:r>
            <a:endParaRPr sz="2400">
              <a:latin typeface="Calibri"/>
              <a:cs typeface="Calibri"/>
            </a:endParaRPr>
          </a:p>
          <a:p>
            <a:pPr lvl="2" marL="1155700" indent="-229235">
              <a:lnSpc>
                <a:spcPts val="2355"/>
              </a:lnSpc>
              <a:spcBef>
                <a:spcPts val="4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functional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status, patient reported </a:t>
            </a: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health</a:t>
            </a:r>
            <a:r>
              <a:rPr dirty="0" sz="2000" spc="4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000" spc="-15">
                <a:solidFill>
                  <a:srgbClr val="1F3863"/>
                </a:solidFill>
                <a:latin typeface="Calibri"/>
                <a:cs typeface="Calibri"/>
              </a:rPr>
              <a:t>status</a:t>
            </a:r>
            <a:endParaRPr sz="2000">
              <a:latin typeface="Calibri"/>
              <a:cs typeface="Calibri"/>
            </a:endParaRPr>
          </a:p>
          <a:p>
            <a:pPr lvl="1" marL="698500" indent="-229235">
              <a:lnSpc>
                <a:spcPts val="2795"/>
              </a:lnSpc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Highly patient-centric,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meaningful</a:t>
            </a:r>
            <a:r>
              <a:rPr dirty="0" sz="2400" spc="-3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endpoints</a:t>
            </a:r>
            <a:endParaRPr sz="2400">
              <a:latin typeface="Calibri"/>
              <a:cs typeface="Calibri"/>
            </a:endParaRPr>
          </a:p>
          <a:p>
            <a:pPr lvl="1" marL="698500" indent="-229235">
              <a:lnSpc>
                <a:spcPts val="2840"/>
              </a:lnSpc>
              <a:buFont typeface="Arial"/>
              <a:buChar char="•"/>
              <a:tabLst>
                <a:tab pos="699135" algn="l"/>
              </a:tabLst>
            </a:pPr>
            <a:r>
              <a:rPr dirty="0" sz="2400" spc="-10">
                <a:solidFill>
                  <a:srgbClr val="1F3863"/>
                </a:solidFill>
                <a:latin typeface="Calibri"/>
                <a:cs typeface="Calibri"/>
              </a:rPr>
              <a:t>Responsive </a:t>
            </a:r>
            <a:r>
              <a:rPr dirty="0" sz="2400" spc="-15">
                <a:solidFill>
                  <a:srgbClr val="1F3863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changes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in </a:t>
            </a:r>
            <a:r>
              <a:rPr dirty="0" sz="2400" spc="-10">
                <a:solidFill>
                  <a:srgbClr val="1F3863"/>
                </a:solidFill>
                <a:latin typeface="Calibri"/>
                <a:cs typeface="Calibri"/>
              </a:rPr>
              <a:t>patient 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populations </a:t>
            </a:r>
            <a:r>
              <a:rPr dirty="0" sz="2400">
                <a:solidFill>
                  <a:srgbClr val="1F3863"/>
                </a:solidFill>
                <a:latin typeface="Calibri"/>
                <a:cs typeface="Calibri"/>
              </a:rPr>
              <a:t>and</a:t>
            </a:r>
            <a:r>
              <a:rPr dirty="0" sz="2400" spc="-5">
                <a:solidFill>
                  <a:srgbClr val="1F3863"/>
                </a:solidFill>
                <a:latin typeface="Calibri"/>
                <a:cs typeface="Calibri"/>
              </a:rPr>
              <a:t> technologies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8684" y="6065520"/>
            <a:ext cx="1757172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4980" y="510920"/>
            <a:ext cx="55784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Methods: </a:t>
            </a:r>
            <a:r>
              <a:rPr dirty="0" spc="-30"/>
              <a:t>Patient</a:t>
            </a:r>
            <a:r>
              <a:rPr dirty="0" spc="-25"/>
              <a:t> </a:t>
            </a:r>
            <a:r>
              <a:rPr dirty="0" spc="-5"/>
              <a:t>Cohort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4980" y="1854174"/>
            <a:ext cx="5628640" cy="2911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153035" indent="-228600">
              <a:lnSpc>
                <a:spcPct val="11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All </a:t>
            </a:r>
            <a:r>
              <a:rPr dirty="0" sz="2000" spc="-10">
                <a:latin typeface="Calibri"/>
                <a:cs typeface="Calibri"/>
              </a:rPr>
              <a:t>patients </a:t>
            </a:r>
            <a:r>
              <a:rPr dirty="0" sz="2000" spc="-5">
                <a:latin typeface="Calibri"/>
                <a:cs typeface="Calibri"/>
              </a:rPr>
              <a:t>undergoing </a:t>
            </a:r>
            <a:r>
              <a:rPr dirty="0" sz="2000" spc="-5" b="1" i="1">
                <a:latin typeface="Calibri"/>
                <a:cs typeface="Calibri"/>
              </a:rPr>
              <a:t>TRANSFEMORAL </a:t>
            </a:r>
            <a:r>
              <a:rPr dirty="0" sz="2000" spc="-65">
                <a:latin typeface="Calibri"/>
                <a:cs typeface="Calibri"/>
              </a:rPr>
              <a:t>TAVR </a:t>
            </a:r>
            <a:r>
              <a:rPr dirty="0" sz="2000">
                <a:latin typeface="Calibri"/>
                <a:cs typeface="Calibri"/>
              </a:rPr>
              <a:t>in  the </a:t>
            </a:r>
            <a:r>
              <a:rPr dirty="0" sz="2000" spc="-5">
                <a:latin typeface="Calibri"/>
                <a:cs typeface="Calibri"/>
              </a:rPr>
              <a:t>United </a:t>
            </a:r>
            <a:r>
              <a:rPr dirty="0" sz="2000" spc="-10">
                <a:latin typeface="Calibri"/>
                <a:cs typeface="Calibri"/>
              </a:rPr>
              <a:t>States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 spc="-10">
                <a:latin typeface="Calibri"/>
                <a:cs typeface="Calibri"/>
              </a:rPr>
              <a:t>symptomatic </a:t>
            </a:r>
            <a:r>
              <a:rPr dirty="0" sz="2000" spc="-5">
                <a:latin typeface="Calibri"/>
                <a:cs typeface="Calibri"/>
              </a:rPr>
              <a:t>aortic </a:t>
            </a:r>
            <a:r>
              <a:rPr dirty="0" sz="2000" spc="-10">
                <a:latin typeface="Calibri"/>
                <a:cs typeface="Calibri"/>
              </a:rPr>
              <a:t>stenosis  </a:t>
            </a:r>
            <a:r>
              <a:rPr dirty="0" sz="2000" spc="-5">
                <a:latin typeface="Calibri"/>
                <a:cs typeface="Calibri"/>
              </a:rPr>
              <a:t>between </a:t>
            </a:r>
            <a:r>
              <a:rPr dirty="0" sz="2000">
                <a:latin typeface="Calibri"/>
                <a:cs typeface="Calibri"/>
              </a:rPr>
              <a:t>Jan 1, 2015 – </a:t>
            </a:r>
            <a:r>
              <a:rPr dirty="0" sz="2000" spc="-5">
                <a:latin typeface="Calibri"/>
                <a:cs typeface="Calibri"/>
              </a:rPr>
              <a:t>Dec </a:t>
            </a:r>
            <a:r>
              <a:rPr dirty="0" sz="2000">
                <a:latin typeface="Calibri"/>
                <a:cs typeface="Calibri"/>
              </a:rPr>
              <a:t>31, 2017 </a:t>
            </a:r>
            <a:r>
              <a:rPr dirty="0" sz="2000" spc="-15">
                <a:latin typeface="Calibri"/>
                <a:cs typeface="Calibri"/>
              </a:rPr>
              <a:t>were</a:t>
            </a:r>
            <a:r>
              <a:rPr dirty="0" sz="2000" spc="-1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included  </a:t>
            </a:r>
            <a:r>
              <a:rPr dirty="0" sz="2000" spc="-15">
                <a:latin typeface="Calibri"/>
                <a:cs typeface="Calibri"/>
              </a:rPr>
              <a:t>from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STS/ACC </a:t>
            </a:r>
            <a:r>
              <a:rPr dirty="0" sz="2000">
                <a:latin typeface="Calibri"/>
                <a:cs typeface="Calibri"/>
              </a:rPr>
              <a:t>TVT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Registry</a:t>
            </a:r>
            <a:endParaRPr sz="2000">
              <a:latin typeface="Calibri"/>
              <a:cs typeface="Calibri"/>
            </a:endParaRPr>
          </a:p>
          <a:p>
            <a:pPr marL="241300" marR="5080" indent="-228600">
              <a:lnSpc>
                <a:spcPct val="110000"/>
              </a:lnSpc>
              <a:spcBef>
                <a:spcPts val="15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Calibri"/>
                <a:cs typeface="Calibri"/>
              </a:rPr>
              <a:t>Based </a:t>
            </a:r>
            <a:r>
              <a:rPr dirty="0" sz="2000" spc="-5">
                <a:latin typeface="Calibri"/>
                <a:cs typeface="Calibri"/>
              </a:rPr>
              <a:t>on </a:t>
            </a:r>
            <a:r>
              <a:rPr dirty="0" sz="2000" spc="-10">
                <a:latin typeface="Calibri"/>
                <a:cs typeface="Calibri"/>
              </a:rPr>
              <a:t>conventions established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TVT </a:t>
            </a:r>
            <a:r>
              <a:rPr dirty="0" sz="2000" spc="5">
                <a:latin typeface="Calibri"/>
                <a:cs typeface="Calibri"/>
              </a:rPr>
              <a:t>30-  </a:t>
            </a:r>
            <a:r>
              <a:rPr dirty="0" sz="2000" spc="-15">
                <a:latin typeface="Calibri"/>
                <a:cs typeface="Calibri"/>
              </a:rPr>
              <a:t>day </a:t>
            </a:r>
            <a:r>
              <a:rPr dirty="0" sz="2000" spc="-5">
                <a:latin typeface="Calibri"/>
                <a:cs typeface="Calibri"/>
              </a:rPr>
              <a:t>mortality </a:t>
            </a:r>
            <a:r>
              <a:rPr dirty="0" sz="2000">
                <a:latin typeface="Calibri"/>
                <a:cs typeface="Calibri"/>
              </a:rPr>
              <a:t>model, </a:t>
            </a:r>
            <a:r>
              <a:rPr dirty="0" sz="2000" spc="-15">
                <a:latin typeface="Calibri"/>
                <a:cs typeface="Calibri"/>
              </a:rPr>
              <a:t>data from </a:t>
            </a:r>
            <a:r>
              <a:rPr dirty="0" sz="2000" spc="-5">
                <a:latin typeface="Calibri"/>
                <a:cs typeface="Calibri"/>
              </a:rPr>
              <a:t>hospitals with </a:t>
            </a:r>
            <a:r>
              <a:rPr dirty="0" sz="2000">
                <a:latin typeface="Calibri"/>
                <a:cs typeface="Calibri"/>
              </a:rPr>
              <a:t>&gt;10%  </a:t>
            </a:r>
            <a:r>
              <a:rPr dirty="0" sz="2000" spc="-5">
                <a:latin typeface="Calibri"/>
                <a:cs typeface="Calibri"/>
              </a:rPr>
              <a:t>missing </a:t>
            </a:r>
            <a:r>
              <a:rPr dirty="0" sz="2000" spc="-15">
                <a:latin typeface="Calibri"/>
                <a:cs typeface="Calibri"/>
              </a:rPr>
              <a:t>data for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outcome </a:t>
            </a:r>
            <a:r>
              <a:rPr dirty="0" sz="2000" spc="-5">
                <a:latin typeface="Calibri"/>
                <a:cs typeface="Calibri"/>
              </a:rPr>
              <a:t>variable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other </a:t>
            </a:r>
            <a:r>
              <a:rPr dirty="0" sz="2000" spc="-25">
                <a:latin typeface="Calibri"/>
                <a:cs typeface="Calibri"/>
              </a:rPr>
              <a:t>key  </a:t>
            </a:r>
            <a:r>
              <a:rPr dirty="0" sz="2000" spc="-5">
                <a:latin typeface="Calibri"/>
                <a:cs typeface="Calibri"/>
              </a:rPr>
              <a:t>study variables </a:t>
            </a:r>
            <a:r>
              <a:rPr dirty="0" sz="2000" spc="-15">
                <a:latin typeface="Calibri"/>
                <a:cs typeface="Calibri"/>
              </a:rPr>
              <a:t>were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excluded.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9166" y="1520444"/>
            <a:ext cx="4118610" cy="65722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55"/>
              </a:spcBef>
            </a:pPr>
            <a:r>
              <a:rPr dirty="0" sz="2300" spc="-20" b="0">
                <a:latin typeface="Calibri Light"/>
                <a:cs typeface="Calibri Light"/>
              </a:rPr>
              <a:t>Derivation cohort </a:t>
            </a:r>
            <a:r>
              <a:rPr dirty="0" sz="2300" spc="-5" b="0">
                <a:latin typeface="Calibri Light"/>
                <a:cs typeface="Calibri Light"/>
              </a:rPr>
              <a:t>of </a:t>
            </a:r>
            <a:r>
              <a:rPr dirty="0" sz="2300" spc="-20" b="0">
                <a:latin typeface="Calibri Light"/>
                <a:cs typeface="Calibri Light"/>
              </a:rPr>
              <a:t>Composite  Mortality </a:t>
            </a:r>
            <a:r>
              <a:rPr dirty="0" sz="2300" spc="-5" b="0">
                <a:latin typeface="Calibri Light"/>
                <a:cs typeface="Calibri Light"/>
              </a:rPr>
              <a:t>and </a:t>
            </a:r>
            <a:r>
              <a:rPr dirty="0" sz="2300" spc="-20" b="0">
                <a:latin typeface="Calibri Light"/>
                <a:cs typeface="Calibri Light"/>
              </a:rPr>
              <a:t>Morbidity </a:t>
            </a:r>
            <a:r>
              <a:rPr dirty="0" sz="2300" spc="-5" b="0">
                <a:latin typeface="Calibri Light"/>
                <a:cs typeface="Calibri Light"/>
              </a:rPr>
              <a:t>Risk</a:t>
            </a:r>
            <a:r>
              <a:rPr dirty="0" sz="2300" spc="-250" b="0">
                <a:latin typeface="Calibri Light"/>
                <a:cs typeface="Calibri Light"/>
              </a:rPr>
              <a:t> </a:t>
            </a:r>
            <a:r>
              <a:rPr dirty="0" sz="2300" spc="-20" b="0">
                <a:latin typeface="Calibri Light"/>
                <a:cs typeface="Calibri Light"/>
              </a:rPr>
              <a:t>Model</a:t>
            </a:r>
            <a:endParaRPr sz="2300">
              <a:latin typeface="Calibri Light"/>
              <a:cs typeface="Calibri Ligh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709536" y="2318004"/>
          <a:ext cx="6970395" cy="34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90795"/>
                <a:gridCol w="793749"/>
                <a:gridCol w="1085850"/>
              </a:tblGrid>
              <a:tr h="508889">
                <a:tc>
                  <a:txBody>
                    <a:bodyPr/>
                    <a:lstStyle/>
                    <a:p>
                      <a:pPr marR="1657985">
                        <a:lnSpc>
                          <a:spcPct val="100000"/>
                        </a:lnSpc>
                        <a:spcBef>
                          <a:spcPts val="1335"/>
                        </a:spcBef>
                        <a:tabLst>
                          <a:tab pos="3418204" algn="l"/>
                        </a:tabLst>
                      </a:pPr>
                      <a:r>
                        <a:rPr dirty="0" u="sng" sz="1800" spc="-7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8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Inclusion-Exclusion	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6954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1335"/>
                        </a:spcBef>
                        <a:tabLst>
                          <a:tab pos="790575" algn="l"/>
                        </a:tabLst>
                      </a:pPr>
                      <a:r>
                        <a:rPr dirty="0" u="sng" sz="18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Sites	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6954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1335"/>
                        </a:spcBef>
                        <a:tabLst>
                          <a:tab pos="1085215" algn="l"/>
                        </a:tabLst>
                      </a:pPr>
                      <a:r>
                        <a:rPr dirty="0" u="sng" sz="18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Records	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6954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985646">
                <a:tc>
                  <a:txBody>
                    <a:bodyPr/>
                    <a:lstStyle/>
                    <a:p>
                      <a:pPr marL="43180" marR="1740535">
                        <a:lnSpc>
                          <a:spcPts val="2130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Inclusion: Index </a:t>
                      </a:r>
                      <a:r>
                        <a:rPr dirty="0" sz="1800" spc="-55" b="1">
                          <a:latin typeface="Calibri"/>
                          <a:cs typeface="Calibri"/>
                        </a:rPr>
                        <a:t>TAVRs</a:t>
                      </a:r>
                      <a:r>
                        <a:rPr dirty="0" sz="18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procedures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180" marR="17405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patients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discharged</a:t>
                      </a:r>
                      <a:r>
                        <a:rPr dirty="0" sz="18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from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180" marR="17405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01JAN2015-31DEC2017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308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24460" marR="13081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556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6192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114121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</a:tr>
              <a:tr h="1323733">
                <a:tc>
                  <a:txBody>
                    <a:bodyPr/>
                    <a:lstStyle/>
                    <a:p>
                      <a:pPr marL="43180" marR="1885950">
                        <a:lnSpc>
                          <a:spcPct val="105000"/>
                        </a:lnSpc>
                        <a:spcBef>
                          <a:spcPts val="445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Inclusion: Sites with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&gt;=90% 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completeness data for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Ranked 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Endpoint,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KCCQ-baseline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and 5</a:t>
                      </a:r>
                      <a:r>
                        <a:rPr dirty="0" sz="1800" spc="-1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m 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walk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6515"/>
                </a:tc>
                <a:tc>
                  <a:txBody>
                    <a:bodyPr/>
                    <a:lstStyle/>
                    <a:p>
                      <a:pPr marR="13081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1308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4460" marR="13081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301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1971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54217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620687">
                <a:tc>
                  <a:txBody>
                    <a:bodyPr/>
                    <a:lstStyle/>
                    <a:p>
                      <a:pPr marL="43180" marR="17405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Inclusion: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Ranked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Endpoint</a:t>
                      </a:r>
                      <a:r>
                        <a:rPr dirty="0" sz="18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status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ts val="2150"/>
                        </a:lnSpc>
                        <a:spcBef>
                          <a:spcPts val="110"/>
                        </a:spcBef>
                        <a:tabLst>
                          <a:tab pos="5085715" algn="l"/>
                        </a:tabLst>
                      </a:pPr>
                      <a:r>
                        <a:rPr dirty="0" u="sng" sz="1800" spc="-7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8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available	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6355"/>
                </a:tc>
                <a:tc>
                  <a:txBody>
                    <a:bodyPr/>
                    <a:lstStyle/>
                    <a:p>
                      <a:pPr marL="124460" marR="130810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301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0500"/>
                </a:tc>
                <a:tc>
                  <a:txBody>
                    <a:bodyPr/>
                    <a:lstStyle/>
                    <a:p>
                      <a:pPr marL="219710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52561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905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3580" y="156210"/>
            <a:ext cx="11290935" cy="11836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dirty="0" sz="4000" spc="-10"/>
              <a:t>Methods: </a:t>
            </a:r>
            <a:r>
              <a:rPr dirty="0" sz="4000" spc="-15"/>
              <a:t>Development </a:t>
            </a:r>
            <a:r>
              <a:rPr dirty="0" sz="4000" spc="-5"/>
              <a:t>of </a:t>
            </a:r>
            <a:r>
              <a:rPr dirty="0" sz="4000" spc="-30"/>
              <a:t>Ranked </a:t>
            </a:r>
            <a:r>
              <a:rPr dirty="0" sz="4000" spc="-10"/>
              <a:t>Composite</a:t>
            </a:r>
            <a:r>
              <a:rPr dirty="0" sz="4000" spc="40"/>
              <a:t> </a:t>
            </a:r>
            <a:r>
              <a:rPr dirty="0" sz="4000" spc="-20"/>
              <a:t>Outcome</a:t>
            </a:r>
            <a:endParaRPr sz="4000"/>
          </a:p>
          <a:p>
            <a:pPr marL="12700">
              <a:lnSpc>
                <a:spcPts val="4560"/>
              </a:lnSpc>
            </a:pPr>
            <a:r>
              <a:rPr dirty="0" sz="4000" spc="-10" i="1">
                <a:solidFill>
                  <a:srgbClr val="4471C4"/>
                </a:solidFill>
                <a:latin typeface="Calibri Light"/>
                <a:cs typeface="Calibri Light"/>
              </a:rPr>
              <a:t>Understanding </a:t>
            </a:r>
            <a:r>
              <a:rPr dirty="0" sz="4000" spc="-5" i="1">
                <a:solidFill>
                  <a:srgbClr val="4471C4"/>
                </a:solidFill>
                <a:latin typeface="Calibri Light"/>
                <a:cs typeface="Calibri Light"/>
              </a:rPr>
              <a:t>what </a:t>
            </a:r>
            <a:r>
              <a:rPr dirty="0" sz="4000" spc="-20" i="1">
                <a:solidFill>
                  <a:srgbClr val="4471C4"/>
                </a:solidFill>
                <a:latin typeface="Calibri Light"/>
                <a:cs typeface="Calibri Light"/>
              </a:rPr>
              <a:t>Matters </a:t>
            </a:r>
            <a:r>
              <a:rPr dirty="0" sz="4000" spc="-30" i="1">
                <a:solidFill>
                  <a:srgbClr val="4471C4"/>
                </a:solidFill>
                <a:latin typeface="Calibri Light"/>
                <a:cs typeface="Calibri Light"/>
              </a:rPr>
              <a:t>to</a:t>
            </a:r>
            <a:r>
              <a:rPr dirty="0" sz="4000" spc="5" i="1">
                <a:solidFill>
                  <a:srgbClr val="4471C4"/>
                </a:solidFill>
                <a:latin typeface="Calibri Light"/>
                <a:cs typeface="Calibri Light"/>
              </a:rPr>
              <a:t> </a:t>
            </a:r>
            <a:r>
              <a:rPr dirty="0" sz="4000" spc="-20" i="1">
                <a:solidFill>
                  <a:srgbClr val="4471C4"/>
                </a:solidFill>
                <a:latin typeface="Calibri Light"/>
                <a:cs typeface="Calibri Light"/>
              </a:rPr>
              <a:t>Patients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779" y="1796542"/>
            <a:ext cx="3668395" cy="323088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34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5">
                <a:latin typeface="Calibri"/>
                <a:cs typeface="Calibri"/>
              </a:rPr>
              <a:t>The selection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rank order </a:t>
            </a:r>
            <a:r>
              <a:rPr dirty="0" sz="2000" spc="-5">
                <a:latin typeface="Calibri"/>
                <a:cs typeface="Calibri"/>
              </a:rPr>
              <a:t>of 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periprocedural </a:t>
            </a:r>
            <a:r>
              <a:rPr dirty="0" sz="2000" spc="-5">
                <a:latin typeface="Calibri"/>
                <a:cs typeface="Calibri"/>
              </a:rPr>
              <a:t>complications  </a:t>
            </a:r>
            <a:r>
              <a:rPr dirty="0" sz="2000" spc="-15">
                <a:latin typeface="Calibri"/>
                <a:cs typeface="Calibri"/>
              </a:rPr>
              <a:t>for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composite was  </a:t>
            </a:r>
            <a:r>
              <a:rPr dirty="0" sz="2000" spc="-5">
                <a:latin typeface="Calibri"/>
                <a:cs typeface="Calibri"/>
              </a:rPr>
              <a:t>determined by </a:t>
            </a:r>
            <a:r>
              <a:rPr dirty="0" sz="2000">
                <a:latin typeface="Calibri"/>
                <a:cs typeface="Calibri"/>
              </a:rPr>
              <a:t>their </a:t>
            </a:r>
            <a:r>
              <a:rPr dirty="0" sz="2000" spc="-10">
                <a:latin typeface="Calibri"/>
                <a:cs typeface="Calibri"/>
              </a:rPr>
              <a:t>adjusted  </a:t>
            </a:r>
            <a:r>
              <a:rPr dirty="0" sz="2000" spc="-5">
                <a:latin typeface="Calibri"/>
                <a:cs typeface="Calibri"/>
              </a:rPr>
              <a:t>association with 1-year mortality 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patient </a:t>
            </a:r>
            <a:r>
              <a:rPr dirty="0" sz="2000" spc="-5">
                <a:latin typeface="Calibri"/>
                <a:cs typeface="Calibri"/>
              </a:rPr>
              <a:t>quality </a:t>
            </a:r>
            <a:r>
              <a:rPr dirty="0" sz="2000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life(KCCQ)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dirty="0" sz="1600" spc="-5">
                <a:latin typeface="Calibri"/>
                <a:cs typeface="Calibri"/>
              </a:rPr>
              <a:t>Not </a:t>
            </a:r>
            <a:r>
              <a:rPr dirty="0" sz="1600" spc="-10">
                <a:latin typeface="Calibri"/>
                <a:cs typeface="Calibri"/>
              </a:rPr>
              <a:t>Expert </a:t>
            </a:r>
            <a:r>
              <a:rPr dirty="0" sz="1600" spc="-5">
                <a:latin typeface="Calibri"/>
                <a:cs typeface="Calibri"/>
              </a:rPr>
              <a:t>Opinion, </a:t>
            </a:r>
            <a:r>
              <a:rPr dirty="0" sz="1600" spc="-10">
                <a:latin typeface="Calibri"/>
                <a:cs typeface="Calibri"/>
              </a:rPr>
              <a:t>Delphi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Process</a:t>
            </a:r>
            <a:endParaRPr sz="1600">
              <a:latin typeface="Calibri"/>
              <a:cs typeface="Calibri"/>
            </a:endParaRPr>
          </a:p>
          <a:p>
            <a:pPr marL="241300" marR="74930" indent="-228600">
              <a:lnSpc>
                <a:spcPts val="2160"/>
              </a:lnSpc>
              <a:spcBef>
                <a:spcPts val="10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Calibri"/>
                <a:cs typeface="Calibri"/>
              </a:rPr>
              <a:t>Any outcome </a:t>
            </a:r>
            <a:r>
              <a:rPr dirty="0" sz="2000" spc="-5">
                <a:latin typeface="Calibri"/>
                <a:cs typeface="Calibri"/>
              </a:rPr>
              <a:t>with significant HR  </a:t>
            </a:r>
            <a:r>
              <a:rPr dirty="0" sz="2000" spc="-10">
                <a:latin typeface="Calibri"/>
                <a:cs typeface="Calibri"/>
              </a:rPr>
              <a:t>was</a:t>
            </a:r>
            <a:r>
              <a:rPr dirty="0" sz="2000" spc="-5">
                <a:latin typeface="Calibri"/>
                <a:cs typeface="Calibri"/>
              </a:rPr>
              <a:t> maintained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ts val="1825"/>
              </a:lnSpc>
              <a:spcBef>
                <a:spcPts val="8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600" spc="-10">
                <a:latin typeface="Calibri"/>
                <a:cs typeface="Calibri"/>
              </a:rPr>
              <a:t>(New </a:t>
            </a:r>
            <a:r>
              <a:rPr dirty="0" sz="1600" spc="-15">
                <a:latin typeface="Calibri"/>
                <a:cs typeface="Calibri"/>
              </a:rPr>
              <a:t>Pacemaker </a:t>
            </a:r>
            <a:r>
              <a:rPr dirty="0" sz="1600" spc="-5">
                <a:latin typeface="Calibri"/>
                <a:cs typeface="Calibri"/>
              </a:rPr>
              <a:t>and Major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Vascular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ts val="1825"/>
              </a:lnSpc>
            </a:pPr>
            <a:r>
              <a:rPr dirty="0" sz="1600" spc="-10">
                <a:latin typeface="Calibri"/>
                <a:cs typeface="Calibri"/>
              </a:rPr>
              <a:t>complications </a:t>
            </a:r>
            <a:r>
              <a:rPr dirty="0" sz="1600" spc="-15">
                <a:latin typeface="Calibri"/>
                <a:cs typeface="Calibri"/>
              </a:rPr>
              <a:t>were </a:t>
            </a:r>
            <a:r>
              <a:rPr dirty="0" sz="1600" spc="-10">
                <a:latin typeface="Calibri"/>
                <a:cs typeface="Calibri"/>
              </a:rPr>
              <a:t>not</a:t>
            </a:r>
            <a:r>
              <a:rPr dirty="0" sz="1600" spc="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significant)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344034" y="1563497"/>
          <a:ext cx="7630795" cy="3978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3880"/>
                <a:gridCol w="1446530"/>
                <a:gridCol w="781685"/>
                <a:gridCol w="1480820"/>
                <a:gridCol w="797559"/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700" spc="-5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1-yr</a:t>
                      </a:r>
                      <a:r>
                        <a:rPr dirty="0" sz="17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Mortality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416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700" spc="-5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1-yr</a:t>
                      </a:r>
                      <a:r>
                        <a:rPr dirty="0" sz="170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10" b="1" i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KCCQ-OS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13638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dirty="0" sz="2000" spc="-5" i="1">
                          <a:latin typeface="Calibri"/>
                          <a:cs typeface="Calibri"/>
                        </a:rPr>
                        <a:t>30-day</a:t>
                      </a:r>
                      <a:r>
                        <a:rPr dirty="0" sz="2000" spc="-3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i="1">
                          <a:latin typeface="Calibri"/>
                          <a:cs typeface="Calibri"/>
                        </a:rPr>
                        <a:t>Non-fatal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z="2000" spc="-5" i="1">
                          <a:latin typeface="Calibri"/>
                          <a:cs typeface="Calibri"/>
                        </a:rPr>
                        <a:t>complications after</a:t>
                      </a:r>
                      <a:r>
                        <a:rPr dirty="0" sz="2000" spc="-4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75" i="1">
                          <a:latin typeface="Calibri"/>
                          <a:cs typeface="Calibri"/>
                        </a:rPr>
                        <a:t>TAVR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358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158750" indent="165735">
                        <a:lnSpc>
                          <a:spcPct val="107100"/>
                        </a:lnSpc>
                        <a:spcBef>
                          <a:spcPts val="120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Adjusted  </a:t>
                      </a:r>
                      <a:r>
                        <a:rPr dirty="0" sz="1700" spc="-10">
                          <a:latin typeface="Calibri"/>
                          <a:cs typeface="Calibri"/>
                        </a:rPr>
                        <a:t>Hazard</a:t>
                      </a:r>
                      <a:r>
                        <a:rPr dirty="0" sz="17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Ratio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530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P-value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58775" marR="341630" indent="-7620">
                        <a:lnSpc>
                          <a:spcPct val="107100"/>
                        </a:lnSpc>
                        <a:spcBef>
                          <a:spcPts val="120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Adj</a:t>
                      </a:r>
                      <a:r>
                        <a:rPr dirty="0" sz="17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700" spc="-20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ed 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700" spc="-2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tim</a:t>
                      </a:r>
                      <a:r>
                        <a:rPr dirty="0" sz="17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700" spc="-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e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530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P-value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2000" spc="-1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2000" spc="-2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2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stroke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2.2(1.7,2.9)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-5.8</a:t>
                      </a:r>
                      <a:r>
                        <a:rPr dirty="0" sz="1700" spc="-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(-9.2,-2.4)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  <a:tr h="679703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0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Major </a:t>
                      </a:r>
                      <a:r>
                        <a:rPr dirty="0" sz="20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2000" spc="-3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Life-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threatening/Disabling</a:t>
                      </a:r>
                      <a:r>
                        <a:rPr dirty="0" sz="2000" spc="4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Bleed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1.9(1.4,2.6)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0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0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-.41</a:t>
                      </a:r>
                      <a:r>
                        <a:rPr dirty="0" sz="1700" spc="-3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(-2.0,1.19)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0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0.619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0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  <a:tr h="550163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20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Acute </a:t>
                      </a:r>
                      <a:r>
                        <a:rPr dirty="0" sz="20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kidney </a:t>
                      </a:r>
                      <a:r>
                        <a:rPr dirty="0" sz="20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injury (Stage</a:t>
                      </a:r>
                      <a:r>
                        <a:rPr dirty="0" sz="2000" spc="-7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III)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1.8(1.4,2.4)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-3.3</a:t>
                      </a:r>
                      <a:r>
                        <a:rPr dirty="0" sz="1700" spc="-3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(-6.8,0.28)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0.071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  <a:tr h="679577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2000" spc="-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Paravalvular</a:t>
                      </a:r>
                      <a:r>
                        <a:rPr dirty="0" sz="2000" spc="1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Leak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2000" spc="-1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(Moderate/Severe)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1.5(1.2],1.8)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&lt;.001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-2.0</a:t>
                      </a:r>
                      <a:r>
                        <a:rPr dirty="0" sz="1700" spc="-2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(-3.8,-.30)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17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0.021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936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448" y="856500"/>
            <a:ext cx="760488" cy="1039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04444" y="1121638"/>
            <a:ext cx="870216" cy="5501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8931" y="903732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0" y="0"/>
                </a:moveTo>
                <a:lnTo>
                  <a:pt x="0" y="594359"/>
                </a:lnTo>
                <a:lnTo>
                  <a:pt x="320040" y="914400"/>
                </a:lnTo>
                <a:lnTo>
                  <a:pt x="640080" y="594359"/>
                </a:lnTo>
                <a:lnTo>
                  <a:pt x="640080" y="320039"/>
                </a:lnTo>
                <a:lnTo>
                  <a:pt x="320040" y="320039"/>
                </a:lnTo>
                <a:lnTo>
                  <a:pt x="0" y="0"/>
                </a:lnTo>
                <a:close/>
              </a:path>
              <a:path w="640080" h="914400">
                <a:moveTo>
                  <a:pt x="640080" y="0"/>
                </a:moveTo>
                <a:lnTo>
                  <a:pt x="320040" y="320039"/>
                </a:lnTo>
                <a:lnTo>
                  <a:pt x="640080" y="320039"/>
                </a:lnTo>
                <a:lnTo>
                  <a:pt x="64008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8931" y="903732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640080" y="0"/>
                </a:moveTo>
                <a:lnTo>
                  <a:pt x="640080" y="594359"/>
                </a:lnTo>
                <a:lnTo>
                  <a:pt x="320040" y="914400"/>
                </a:lnTo>
                <a:lnTo>
                  <a:pt x="0" y="594359"/>
                </a:lnTo>
                <a:lnTo>
                  <a:pt x="0" y="0"/>
                </a:lnTo>
                <a:lnTo>
                  <a:pt x="320040" y="320039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75233" y="1203198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Dea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39011" y="903732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883652" y="0"/>
                </a:moveTo>
                <a:lnTo>
                  <a:pt x="0" y="0"/>
                </a:lnTo>
                <a:lnTo>
                  <a:pt x="0" y="594359"/>
                </a:lnTo>
                <a:lnTo>
                  <a:pt x="7883652" y="594359"/>
                </a:lnTo>
                <a:lnTo>
                  <a:pt x="7922222" y="586579"/>
                </a:lnTo>
                <a:lnTo>
                  <a:pt x="7953708" y="565356"/>
                </a:lnTo>
                <a:lnTo>
                  <a:pt x="7974931" y="533870"/>
                </a:lnTo>
                <a:lnTo>
                  <a:pt x="7982711" y="495300"/>
                </a:lnTo>
                <a:lnTo>
                  <a:pt x="7982711" y="99059"/>
                </a:lnTo>
                <a:lnTo>
                  <a:pt x="7974931" y="60489"/>
                </a:lnTo>
                <a:lnTo>
                  <a:pt x="7953708" y="29003"/>
                </a:lnTo>
                <a:lnTo>
                  <a:pt x="7922222" y="7780"/>
                </a:lnTo>
                <a:lnTo>
                  <a:pt x="78836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39011" y="903732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982711" y="99059"/>
                </a:moveTo>
                <a:lnTo>
                  <a:pt x="7982711" y="495300"/>
                </a:lnTo>
                <a:lnTo>
                  <a:pt x="7974931" y="533870"/>
                </a:lnTo>
                <a:lnTo>
                  <a:pt x="7953708" y="565356"/>
                </a:lnTo>
                <a:lnTo>
                  <a:pt x="7922222" y="586579"/>
                </a:lnTo>
                <a:lnTo>
                  <a:pt x="7883652" y="594359"/>
                </a:lnTo>
                <a:lnTo>
                  <a:pt x="0" y="594359"/>
                </a:lnTo>
                <a:lnTo>
                  <a:pt x="0" y="0"/>
                </a:lnTo>
                <a:lnTo>
                  <a:pt x="7883652" y="0"/>
                </a:lnTo>
                <a:lnTo>
                  <a:pt x="7922222" y="7780"/>
                </a:lnTo>
                <a:lnTo>
                  <a:pt x="7953708" y="29003"/>
                </a:lnTo>
                <a:lnTo>
                  <a:pt x="7974931" y="60489"/>
                </a:lnTo>
                <a:lnTo>
                  <a:pt x="7982711" y="99059"/>
                </a:lnTo>
                <a:close/>
              </a:path>
            </a:pathLst>
          </a:custGeom>
          <a:ln w="6096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68297" y="1004138"/>
            <a:ext cx="349694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spc="-5" b="1">
                <a:latin typeface="Calibri"/>
                <a:cs typeface="Calibri"/>
              </a:rPr>
              <a:t>In-Hospital </a:t>
            </a:r>
            <a:r>
              <a:rPr dirty="0" sz="2000" b="1">
                <a:latin typeface="Calibri"/>
                <a:cs typeface="Calibri"/>
              </a:rPr>
              <a:t>or </a:t>
            </a:r>
            <a:r>
              <a:rPr dirty="0" sz="2000" spc="-5" b="1">
                <a:latin typeface="Calibri"/>
                <a:cs typeface="Calibri"/>
              </a:rPr>
              <a:t>30-day</a:t>
            </a:r>
            <a:r>
              <a:rPr dirty="0" sz="2000" spc="-9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6448" y="1673364"/>
            <a:ext cx="760488" cy="1039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6344" y="1938502"/>
            <a:ext cx="900684" cy="5501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8931" y="1720595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0" y="0"/>
                </a:moveTo>
                <a:lnTo>
                  <a:pt x="0" y="594359"/>
                </a:lnTo>
                <a:lnTo>
                  <a:pt x="320040" y="914400"/>
                </a:lnTo>
                <a:lnTo>
                  <a:pt x="640080" y="594359"/>
                </a:lnTo>
                <a:lnTo>
                  <a:pt x="640080" y="320039"/>
                </a:lnTo>
                <a:lnTo>
                  <a:pt x="320040" y="320039"/>
                </a:lnTo>
                <a:lnTo>
                  <a:pt x="0" y="0"/>
                </a:lnTo>
                <a:close/>
              </a:path>
              <a:path w="640080" h="914400">
                <a:moveTo>
                  <a:pt x="640080" y="0"/>
                </a:moveTo>
                <a:lnTo>
                  <a:pt x="320040" y="320039"/>
                </a:lnTo>
                <a:lnTo>
                  <a:pt x="640080" y="320039"/>
                </a:lnTo>
                <a:lnTo>
                  <a:pt x="640080" y="0"/>
                </a:lnTo>
                <a:close/>
              </a:path>
            </a:pathLst>
          </a:custGeom>
          <a:solidFill>
            <a:srgbClr val="F4001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8931" y="1720595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640080" y="0"/>
                </a:moveTo>
                <a:lnTo>
                  <a:pt x="640080" y="594359"/>
                </a:lnTo>
                <a:lnTo>
                  <a:pt x="320040" y="914400"/>
                </a:lnTo>
                <a:lnTo>
                  <a:pt x="0" y="594359"/>
                </a:lnTo>
                <a:lnTo>
                  <a:pt x="0" y="0"/>
                </a:lnTo>
                <a:lnTo>
                  <a:pt x="320040" y="320039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B1F5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37133" y="2019757"/>
            <a:ext cx="5638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dirty="0" sz="1600" spc="-3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spc="-50" b="1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39011" y="1720595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883652" y="0"/>
                </a:moveTo>
                <a:lnTo>
                  <a:pt x="0" y="0"/>
                </a:lnTo>
                <a:lnTo>
                  <a:pt x="0" y="594359"/>
                </a:lnTo>
                <a:lnTo>
                  <a:pt x="7883652" y="594359"/>
                </a:lnTo>
                <a:lnTo>
                  <a:pt x="7922222" y="586579"/>
                </a:lnTo>
                <a:lnTo>
                  <a:pt x="7953708" y="565356"/>
                </a:lnTo>
                <a:lnTo>
                  <a:pt x="7974931" y="533870"/>
                </a:lnTo>
                <a:lnTo>
                  <a:pt x="7982711" y="495300"/>
                </a:lnTo>
                <a:lnTo>
                  <a:pt x="7982711" y="99059"/>
                </a:lnTo>
                <a:lnTo>
                  <a:pt x="7974931" y="60489"/>
                </a:lnTo>
                <a:lnTo>
                  <a:pt x="7953708" y="29003"/>
                </a:lnTo>
                <a:lnTo>
                  <a:pt x="7922222" y="7780"/>
                </a:lnTo>
                <a:lnTo>
                  <a:pt x="78836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39011" y="1720595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982711" y="99059"/>
                </a:moveTo>
                <a:lnTo>
                  <a:pt x="7982711" y="495300"/>
                </a:lnTo>
                <a:lnTo>
                  <a:pt x="7974931" y="533870"/>
                </a:lnTo>
                <a:lnTo>
                  <a:pt x="7953708" y="565356"/>
                </a:lnTo>
                <a:lnTo>
                  <a:pt x="7922222" y="586579"/>
                </a:lnTo>
                <a:lnTo>
                  <a:pt x="7883652" y="594359"/>
                </a:lnTo>
                <a:lnTo>
                  <a:pt x="0" y="594359"/>
                </a:lnTo>
                <a:lnTo>
                  <a:pt x="0" y="0"/>
                </a:lnTo>
                <a:lnTo>
                  <a:pt x="7883652" y="0"/>
                </a:lnTo>
                <a:lnTo>
                  <a:pt x="7922222" y="7780"/>
                </a:lnTo>
                <a:lnTo>
                  <a:pt x="7953708" y="29003"/>
                </a:lnTo>
                <a:lnTo>
                  <a:pt x="7974931" y="60489"/>
                </a:lnTo>
                <a:lnTo>
                  <a:pt x="7982711" y="99059"/>
                </a:lnTo>
                <a:close/>
              </a:path>
            </a:pathLst>
          </a:custGeom>
          <a:ln w="6096">
            <a:solidFill>
              <a:srgbClr val="B1F5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368297" y="1821561"/>
            <a:ext cx="31724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In-Hospital or </a:t>
            </a:r>
            <a:r>
              <a:rPr dirty="0" sz="2000" spc="-5" b="1">
                <a:latin typeface="Calibri"/>
                <a:cs typeface="Calibri"/>
              </a:rPr>
              <a:t>30-day</a:t>
            </a:r>
            <a:r>
              <a:rPr dirty="0" sz="2000" spc="-125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stroke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6448" y="2490228"/>
            <a:ext cx="760488" cy="1039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6823" y="2755353"/>
            <a:ext cx="839711" cy="5486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98931" y="2537460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0" y="0"/>
                </a:moveTo>
                <a:lnTo>
                  <a:pt x="0" y="594360"/>
                </a:lnTo>
                <a:lnTo>
                  <a:pt x="320040" y="914400"/>
                </a:lnTo>
                <a:lnTo>
                  <a:pt x="640080" y="594360"/>
                </a:lnTo>
                <a:lnTo>
                  <a:pt x="640080" y="320039"/>
                </a:lnTo>
                <a:lnTo>
                  <a:pt x="320040" y="320039"/>
                </a:lnTo>
                <a:lnTo>
                  <a:pt x="0" y="0"/>
                </a:lnTo>
                <a:close/>
              </a:path>
              <a:path w="640080" h="914400">
                <a:moveTo>
                  <a:pt x="640080" y="0"/>
                </a:moveTo>
                <a:lnTo>
                  <a:pt x="320040" y="320039"/>
                </a:lnTo>
                <a:lnTo>
                  <a:pt x="640080" y="320039"/>
                </a:lnTo>
                <a:lnTo>
                  <a:pt x="64008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98931" y="2537460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640080" y="0"/>
                </a:moveTo>
                <a:lnTo>
                  <a:pt x="640080" y="594360"/>
                </a:lnTo>
                <a:lnTo>
                  <a:pt x="320040" y="914400"/>
                </a:lnTo>
                <a:lnTo>
                  <a:pt x="0" y="594360"/>
                </a:lnTo>
                <a:lnTo>
                  <a:pt x="0" y="0"/>
                </a:lnTo>
                <a:lnTo>
                  <a:pt x="320040" y="320039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46EB2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67613" y="2837179"/>
            <a:ext cx="5029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767070"/>
                </a:solidFill>
                <a:latin typeface="Calibri"/>
                <a:cs typeface="Calibri"/>
              </a:rPr>
              <a:t>B</a:t>
            </a:r>
            <a:r>
              <a:rPr dirty="0" sz="1600" b="1">
                <a:solidFill>
                  <a:srgbClr val="767070"/>
                </a:solidFill>
                <a:latin typeface="Calibri"/>
                <a:cs typeface="Calibri"/>
              </a:rPr>
              <a:t>l</a:t>
            </a:r>
            <a:r>
              <a:rPr dirty="0" sz="1600" spc="-10" b="1">
                <a:solidFill>
                  <a:srgbClr val="767070"/>
                </a:solidFill>
                <a:latin typeface="Calibri"/>
                <a:cs typeface="Calibri"/>
              </a:rPr>
              <a:t>eed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39011" y="2537460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883652" y="0"/>
                </a:moveTo>
                <a:lnTo>
                  <a:pt x="0" y="0"/>
                </a:lnTo>
                <a:lnTo>
                  <a:pt x="0" y="594360"/>
                </a:lnTo>
                <a:lnTo>
                  <a:pt x="7883652" y="594360"/>
                </a:lnTo>
                <a:lnTo>
                  <a:pt x="7922222" y="586579"/>
                </a:lnTo>
                <a:lnTo>
                  <a:pt x="7953708" y="565356"/>
                </a:lnTo>
                <a:lnTo>
                  <a:pt x="7974931" y="533870"/>
                </a:lnTo>
                <a:lnTo>
                  <a:pt x="7982711" y="495300"/>
                </a:lnTo>
                <a:lnTo>
                  <a:pt x="7982711" y="99060"/>
                </a:lnTo>
                <a:lnTo>
                  <a:pt x="7974931" y="60489"/>
                </a:lnTo>
                <a:lnTo>
                  <a:pt x="7953708" y="29003"/>
                </a:lnTo>
                <a:lnTo>
                  <a:pt x="7922222" y="7780"/>
                </a:lnTo>
                <a:lnTo>
                  <a:pt x="78836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39011" y="2537460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982711" y="99060"/>
                </a:moveTo>
                <a:lnTo>
                  <a:pt x="7982711" y="495300"/>
                </a:lnTo>
                <a:lnTo>
                  <a:pt x="7974931" y="533870"/>
                </a:lnTo>
                <a:lnTo>
                  <a:pt x="7953708" y="565356"/>
                </a:lnTo>
                <a:lnTo>
                  <a:pt x="7922222" y="586579"/>
                </a:lnTo>
                <a:lnTo>
                  <a:pt x="7883652" y="594360"/>
                </a:lnTo>
                <a:lnTo>
                  <a:pt x="0" y="594360"/>
                </a:lnTo>
                <a:lnTo>
                  <a:pt x="0" y="0"/>
                </a:lnTo>
                <a:lnTo>
                  <a:pt x="7883652" y="0"/>
                </a:lnTo>
                <a:lnTo>
                  <a:pt x="7922222" y="7780"/>
                </a:lnTo>
                <a:lnTo>
                  <a:pt x="7953708" y="29003"/>
                </a:lnTo>
                <a:lnTo>
                  <a:pt x="7974931" y="60489"/>
                </a:lnTo>
                <a:lnTo>
                  <a:pt x="7982711" y="99060"/>
                </a:lnTo>
                <a:close/>
              </a:path>
            </a:pathLst>
          </a:custGeom>
          <a:ln w="6096">
            <a:solidFill>
              <a:srgbClr val="46EB2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368297" y="2638425"/>
            <a:ext cx="71748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In-hospital or </a:t>
            </a:r>
            <a:r>
              <a:rPr dirty="0" sz="2000" spc="-10" b="1">
                <a:latin typeface="Calibri"/>
                <a:cs typeface="Calibri"/>
              </a:rPr>
              <a:t>30-day </a:t>
            </a:r>
            <a:r>
              <a:rPr dirty="0" sz="2000" spc="-30" b="1">
                <a:latin typeface="Calibri"/>
                <a:cs typeface="Calibri"/>
              </a:rPr>
              <a:t>VARC </a:t>
            </a:r>
            <a:r>
              <a:rPr dirty="0" sz="2000" spc="-10" b="1">
                <a:latin typeface="Calibri"/>
                <a:cs typeface="Calibri"/>
              </a:rPr>
              <a:t>major/life </a:t>
            </a:r>
            <a:r>
              <a:rPr dirty="0" sz="2000" spc="-5" b="1">
                <a:latin typeface="Calibri"/>
                <a:cs typeface="Calibri"/>
              </a:rPr>
              <a:t>threatening/disabling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bleed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36448" y="3305568"/>
            <a:ext cx="760488" cy="10408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91312" y="3572218"/>
            <a:ext cx="650773" cy="5486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98931" y="3352800"/>
            <a:ext cx="640080" cy="916305"/>
          </a:xfrm>
          <a:custGeom>
            <a:avLst/>
            <a:gdLst/>
            <a:ahLst/>
            <a:cxnLst/>
            <a:rect l="l" t="t" r="r" b="b"/>
            <a:pathLst>
              <a:path w="640080" h="916304">
                <a:moveTo>
                  <a:pt x="0" y="0"/>
                </a:moveTo>
                <a:lnTo>
                  <a:pt x="0" y="595883"/>
                </a:lnTo>
                <a:lnTo>
                  <a:pt x="320040" y="915924"/>
                </a:lnTo>
                <a:lnTo>
                  <a:pt x="640080" y="595883"/>
                </a:lnTo>
                <a:lnTo>
                  <a:pt x="640080" y="320039"/>
                </a:lnTo>
                <a:lnTo>
                  <a:pt x="320040" y="320039"/>
                </a:lnTo>
                <a:lnTo>
                  <a:pt x="0" y="0"/>
                </a:lnTo>
                <a:close/>
              </a:path>
              <a:path w="640080" h="916304">
                <a:moveTo>
                  <a:pt x="640080" y="0"/>
                </a:moveTo>
                <a:lnTo>
                  <a:pt x="320040" y="320039"/>
                </a:lnTo>
                <a:lnTo>
                  <a:pt x="640080" y="320039"/>
                </a:lnTo>
                <a:lnTo>
                  <a:pt x="640080" y="0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98931" y="3352800"/>
            <a:ext cx="640080" cy="916305"/>
          </a:xfrm>
          <a:custGeom>
            <a:avLst/>
            <a:gdLst/>
            <a:ahLst/>
            <a:cxnLst/>
            <a:rect l="l" t="t" r="r" b="b"/>
            <a:pathLst>
              <a:path w="640080" h="916304">
                <a:moveTo>
                  <a:pt x="640080" y="0"/>
                </a:moveTo>
                <a:lnTo>
                  <a:pt x="640080" y="595883"/>
                </a:lnTo>
                <a:lnTo>
                  <a:pt x="320040" y="915924"/>
                </a:lnTo>
                <a:lnTo>
                  <a:pt x="0" y="595883"/>
                </a:lnTo>
                <a:lnTo>
                  <a:pt x="0" y="0"/>
                </a:lnTo>
                <a:lnTo>
                  <a:pt x="320040" y="320039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39E2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62101" y="3654044"/>
            <a:ext cx="3136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767070"/>
                </a:solidFill>
                <a:latin typeface="Calibri"/>
                <a:cs typeface="Calibri"/>
              </a:rPr>
              <a:t>AKI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39011" y="3352800"/>
            <a:ext cx="7983220" cy="596265"/>
          </a:xfrm>
          <a:custGeom>
            <a:avLst/>
            <a:gdLst/>
            <a:ahLst/>
            <a:cxnLst/>
            <a:rect l="l" t="t" r="r" b="b"/>
            <a:pathLst>
              <a:path w="7983220" h="596264">
                <a:moveTo>
                  <a:pt x="7883398" y="0"/>
                </a:moveTo>
                <a:lnTo>
                  <a:pt x="0" y="0"/>
                </a:lnTo>
                <a:lnTo>
                  <a:pt x="0" y="595883"/>
                </a:lnTo>
                <a:lnTo>
                  <a:pt x="7883398" y="595883"/>
                </a:lnTo>
                <a:lnTo>
                  <a:pt x="7922061" y="588081"/>
                </a:lnTo>
                <a:lnTo>
                  <a:pt x="7953629" y="566801"/>
                </a:lnTo>
                <a:lnTo>
                  <a:pt x="7974909" y="535233"/>
                </a:lnTo>
                <a:lnTo>
                  <a:pt x="7982711" y="496569"/>
                </a:lnTo>
                <a:lnTo>
                  <a:pt x="7982711" y="99313"/>
                </a:lnTo>
                <a:lnTo>
                  <a:pt x="7974909" y="60650"/>
                </a:lnTo>
                <a:lnTo>
                  <a:pt x="7953629" y="29083"/>
                </a:lnTo>
                <a:lnTo>
                  <a:pt x="7922061" y="7802"/>
                </a:lnTo>
                <a:lnTo>
                  <a:pt x="788339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39011" y="3352800"/>
            <a:ext cx="7983220" cy="596265"/>
          </a:xfrm>
          <a:custGeom>
            <a:avLst/>
            <a:gdLst/>
            <a:ahLst/>
            <a:cxnLst/>
            <a:rect l="l" t="t" r="r" b="b"/>
            <a:pathLst>
              <a:path w="7983220" h="596264">
                <a:moveTo>
                  <a:pt x="7982711" y="99313"/>
                </a:moveTo>
                <a:lnTo>
                  <a:pt x="7982711" y="496569"/>
                </a:lnTo>
                <a:lnTo>
                  <a:pt x="7974909" y="535233"/>
                </a:lnTo>
                <a:lnTo>
                  <a:pt x="7953629" y="566801"/>
                </a:lnTo>
                <a:lnTo>
                  <a:pt x="7922061" y="588081"/>
                </a:lnTo>
                <a:lnTo>
                  <a:pt x="7883398" y="595883"/>
                </a:lnTo>
                <a:lnTo>
                  <a:pt x="0" y="595883"/>
                </a:lnTo>
                <a:lnTo>
                  <a:pt x="0" y="0"/>
                </a:lnTo>
                <a:lnTo>
                  <a:pt x="7883398" y="0"/>
                </a:lnTo>
                <a:lnTo>
                  <a:pt x="7922061" y="7802"/>
                </a:lnTo>
                <a:lnTo>
                  <a:pt x="7953629" y="29083"/>
                </a:lnTo>
                <a:lnTo>
                  <a:pt x="7974909" y="60650"/>
                </a:lnTo>
                <a:lnTo>
                  <a:pt x="7982711" y="99313"/>
                </a:lnTo>
                <a:close/>
              </a:path>
            </a:pathLst>
          </a:custGeom>
          <a:ln w="6096">
            <a:solidFill>
              <a:srgbClr val="39E2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368297" y="3455289"/>
            <a:ext cx="768477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In-hospital of </a:t>
            </a:r>
            <a:r>
              <a:rPr dirty="0" sz="2000" spc="-10" b="1">
                <a:latin typeface="Calibri"/>
                <a:cs typeface="Calibri"/>
              </a:rPr>
              <a:t>30-day creatinine </a:t>
            </a:r>
            <a:r>
              <a:rPr dirty="0" sz="2000" spc="-5" b="1">
                <a:latin typeface="Calibri"/>
                <a:cs typeface="Calibri"/>
              </a:rPr>
              <a:t>increase </a:t>
            </a:r>
            <a:r>
              <a:rPr dirty="0" sz="2000" b="1">
                <a:latin typeface="Calibri"/>
                <a:cs typeface="Calibri"/>
              </a:rPr>
              <a:t>or 30 </a:t>
            </a:r>
            <a:r>
              <a:rPr dirty="0" sz="2000" spc="-15" b="1">
                <a:latin typeface="Calibri"/>
                <a:cs typeface="Calibri"/>
              </a:rPr>
              <a:t>day </a:t>
            </a:r>
            <a:r>
              <a:rPr dirty="0" sz="2000" spc="-5" b="1">
                <a:latin typeface="Calibri"/>
                <a:cs typeface="Calibri"/>
              </a:rPr>
              <a:t>new dialysis (AKI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III)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6448" y="4122432"/>
            <a:ext cx="760488" cy="1039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9119" y="4389081"/>
            <a:ext cx="675106" cy="5486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98931" y="4169664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0" y="0"/>
                </a:moveTo>
                <a:lnTo>
                  <a:pt x="0" y="594360"/>
                </a:lnTo>
                <a:lnTo>
                  <a:pt x="320040" y="914400"/>
                </a:lnTo>
                <a:lnTo>
                  <a:pt x="640080" y="594360"/>
                </a:lnTo>
                <a:lnTo>
                  <a:pt x="640080" y="320040"/>
                </a:lnTo>
                <a:lnTo>
                  <a:pt x="320040" y="320040"/>
                </a:lnTo>
                <a:lnTo>
                  <a:pt x="0" y="0"/>
                </a:lnTo>
                <a:close/>
              </a:path>
              <a:path w="640080" h="914400">
                <a:moveTo>
                  <a:pt x="640080" y="0"/>
                </a:moveTo>
                <a:lnTo>
                  <a:pt x="320040" y="320040"/>
                </a:lnTo>
                <a:lnTo>
                  <a:pt x="640080" y="320040"/>
                </a:lnTo>
                <a:lnTo>
                  <a:pt x="640080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98931" y="4169664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640080" y="0"/>
                </a:moveTo>
                <a:lnTo>
                  <a:pt x="640080" y="594360"/>
                </a:lnTo>
                <a:lnTo>
                  <a:pt x="320040" y="914400"/>
                </a:lnTo>
                <a:lnTo>
                  <a:pt x="0" y="594360"/>
                </a:lnTo>
                <a:lnTo>
                  <a:pt x="0" y="0"/>
                </a:lnTo>
                <a:lnTo>
                  <a:pt x="320040" y="320040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49DC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749909" y="4470908"/>
            <a:ext cx="3378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VL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239011" y="4169664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883652" y="0"/>
                </a:moveTo>
                <a:lnTo>
                  <a:pt x="0" y="0"/>
                </a:lnTo>
                <a:lnTo>
                  <a:pt x="0" y="594360"/>
                </a:lnTo>
                <a:lnTo>
                  <a:pt x="7883652" y="594360"/>
                </a:lnTo>
                <a:lnTo>
                  <a:pt x="7922222" y="586579"/>
                </a:lnTo>
                <a:lnTo>
                  <a:pt x="7953708" y="565356"/>
                </a:lnTo>
                <a:lnTo>
                  <a:pt x="7974931" y="533870"/>
                </a:lnTo>
                <a:lnTo>
                  <a:pt x="7982711" y="495300"/>
                </a:lnTo>
                <a:lnTo>
                  <a:pt x="7982711" y="99060"/>
                </a:lnTo>
                <a:lnTo>
                  <a:pt x="7974931" y="60489"/>
                </a:lnTo>
                <a:lnTo>
                  <a:pt x="7953708" y="29003"/>
                </a:lnTo>
                <a:lnTo>
                  <a:pt x="7922222" y="7780"/>
                </a:lnTo>
                <a:lnTo>
                  <a:pt x="78836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239011" y="4169664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982711" y="99060"/>
                </a:moveTo>
                <a:lnTo>
                  <a:pt x="7982711" y="495300"/>
                </a:lnTo>
                <a:lnTo>
                  <a:pt x="7974931" y="533870"/>
                </a:lnTo>
                <a:lnTo>
                  <a:pt x="7953708" y="565356"/>
                </a:lnTo>
                <a:lnTo>
                  <a:pt x="7922222" y="586579"/>
                </a:lnTo>
                <a:lnTo>
                  <a:pt x="7883652" y="594360"/>
                </a:lnTo>
                <a:lnTo>
                  <a:pt x="0" y="594360"/>
                </a:lnTo>
                <a:lnTo>
                  <a:pt x="0" y="0"/>
                </a:lnTo>
                <a:lnTo>
                  <a:pt x="7883652" y="0"/>
                </a:lnTo>
                <a:lnTo>
                  <a:pt x="7922222" y="7780"/>
                </a:lnTo>
                <a:lnTo>
                  <a:pt x="7953708" y="29003"/>
                </a:lnTo>
                <a:lnTo>
                  <a:pt x="7974931" y="60489"/>
                </a:lnTo>
                <a:lnTo>
                  <a:pt x="7982711" y="99060"/>
                </a:lnTo>
                <a:close/>
              </a:path>
            </a:pathLst>
          </a:custGeom>
          <a:ln w="6096">
            <a:solidFill>
              <a:srgbClr val="49DCD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368297" y="4272152"/>
            <a:ext cx="68084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In-hospital or </a:t>
            </a:r>
            <a:r>
              <a:rPr dirty="0" sz="2000" spc="-10" b="1">
                <a:latin typeface="Calibri"/>
                <a:cs typeface="Calibri"/>
              </a:rPr>
              <a:t>30-day </a:t>
            </a:r>
            <a:r>
              <a:rPr dirty="0" sz="2000" spc="-15" b="1">
                <a:latin typeface="Calibri"/>
                <a:cs typeface="Calibri"/>
              </a:rPr>
              <a:t>moderate/severe </a:t>
            </a:r>
            <a:r>
              <a:rPr dirty="0" sz="2000" spc="-5" b="1">
                <a:latin typeface="Calibri"/>
                <a:cs typeface="Calibri"/>
              </a:rPr>
              <a:t>peri-valvular leak</a:t>
            </a:r>
            <a:r>
              <a:rPr dirty="0" sz="2000" spc="-7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(PVL)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36448" y="4939284"/>
            <a:ext cx="760488" cy="1039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7491" y="5205984"/>
            <a:ext cx="816876" cy="5486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98931" y="4986528"/>
            <a:ext cx="640080" cy="9144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98931" y="4986528"/>
            <a:ext cx="640080" cy="914400"/>
          </a:xfrm>
          <a:custGeom>
            <a:avLst/>
            <a:gdLst/>
            <a:ahLst/>
            <a:cxnLst/>
            <a:rect l="l" t="t" r="r" b="b"/>
            <a:pathLst>
              <a:path w="640080" h="914400">
                <a:moveTo>
                  <a:pt x="640080" y="0"/>
                </a:moveTo>
                <a:lnTo>
                  <a:pt x="640080" y="594360"/>
                </a:lnTo>
                <a:lnTo>
                  <a:pt x="320040" y="914400"/>
                </a:lnTo>
                <a:lnTo>
                  <a:pt x="0" y="594360"/>
                </a:lnTo>
                <a:lnTo>
                  <a:pt x="0" y="0"/>
                </a:lnTo>
                <a:lnTo>
                  <a:pt x="320040" y="320040"/>
                </a:lnTo>
                <a:lnTo>
                  <a:pt x="640080" y="0"/>
                </a:lnTo>
                <a:close/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78281" y="5287771"/>
            <a:ext cx="4794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239011" y="4986528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883652" y="0"/>
                </a:moveTo>
                <a:lnTo>
                  <a:pt x="0" y="0"/>
                </a:lnTo>
                <a:lnTo>
                  <a:pt x="0" y="594360"/>
                </a:lnTo>
                <a:lnTo>
                  <a:pt x="7883652" y="594360"/>
                </a:lnTo>
                <a:lnTo>
                  <a:pt x="7922222" y="586579"/>
                </a:lnTo>
                <a:lnTo>
                  <a:pt x="7953708" y="565356"/>
                </a:lnTo>
                <a:lnTo>
                  <a:pt x="7974931" y="533870"/>
                </a:lnTo>
                <a:lnTo>
                  <a:pt x="7982711" y="495300"/>
                </a:lnTo>
                <a:lnTo>
                  <a:pt x="7982711" y="99060"/>
                </a:lnTo>
                <a:lnTo>
                  <a:pt x="7974931" y="60489"/>
                </a:lnTo>
                <a:lnTo>
                  <a:pt x="7953708" y="29003"/>
                </a:lnTo>
                <a:lnTo>
                  <a:pt x="7922222" y="7780"/>
                </a:lnTo>
                <a:lnTo>
                  <a:pt x="78836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239011" y="4986528"/>
            <a:ext cx="7983220" cy="594360"/>
          </a:xfrm>
          <a:custGeom>
            <a:avLst/>
            <a:gdLst/>
            <a:ahLst/>
            <a:cxnLst/>
            <a:rect l="l" t="t" r="r" b="b"/>
            <a:pathLst>
              <a:path w="7983220" h="594360">
                <a:moveTo>
                  <a:pt x="7982711" y="99060"/>
                </a:moveTo>
                <a:lnTo>
                  <a:pt x="7982711" y="495300"/>
                </a:lnTo>
                <a:lnTo>
                  <a:pt x="7974931" y="533870"/>
                </a:lnTo>
                <a:lnTo>
                  <a:pt x="7953708" y="565356"/>
                </a:lnTo>
                <a:lnTo>
                  <a:pt x="7922222" y="586579"/>
                </a:lnTo>
                <a:lnTo>
                  <a:pt x="7883652" y="594360"/>
                </a:lnTo>
                <a:lnTo>
                  <a:pt x="0" y="594360"/>
                </a:lnTo>
                <a:lnTo>
                  <a:pt x="0" y="0"/>
                </a:lnTo>
                <a:lnTo>
                  <a:pt x="7883652" y="0"/>
                </a:lnTo>
                <a:lnTo>
                  <a:pt x="7922222" y="7780"/>
                </a:lnTo>
                <a:lnTo>
                  <a:pt x="7953708" y="29003"/>
                </a:lnTo>
                <a:lnTo>
                  <a:pt x="7974931" y="60489"/>
                </a:lnTo>
                <a:lnTo>
                  <a:pt x="7982711" y="99060"/>
                </a:lnTo>
                <a:close/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368297" y="5089016"/>
            <a:ext cx="220916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Calibri"/>
              <a:buChar char="•"/>
              <a:tabLst>
                <a:tab pos="241300" algn="l"/>
              </a:tabLst>
            </a:pPr>
            <a:r>
              <a:rPr dirty="0" sz="2000" b="1">
                <a:latin typeface="Calibri"/>
                <a:cs typeface="Calibri"/>
              </a:rPr>
              <a:t>None of the</a:t>
            </a:r>
            <a:r>
              <a:rPr dirty="0" sz="2000" spc="-10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above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636828" y="20573"/>
            <a:ext cx="10109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TVT Risk </a:t>
            </a:r>
            <a:r>
              <a:rPr dirty="0" sz="3600" spc="-25"/>
              <a:t>Model </a:t>
            </a:r>
            <a:r>
              <a:rPr dirty="0" sz="3600" spc="-35"/>
              <a:t>Composite: </a:t>
            </a:r>
            <a:r>
              <a:rPr dirty="0" sz="3600" spc="-25"/>
              <a:t>Global Ranking </a:t>
            </a:r>
            <a:r>
              <a:rPr dirty="0" sz="3600" spc="-10"/>
              <a:t>of</a:t>
            </a:r>
            <a:r>
              <a:rPr dirty="0" sz="3600" spc="-355"/>
              <a:t> </a:t>
            </a:r>
            <a:r>
              <a:rPr dirty="0" sz="3600" spc="-30"/>
              <a:t>Endpoints</a:t>
            </a:r>
            <a:endParaRPr sz="3600"/>
          </a:p>
        </p:txBody>
      </p:sp>
      <p:sp>
        <p:nvSpPr>
          <p:cNvPr id="51" name="object 51"/>
          <p:cNvSpPr txBox="1"/>
          <p:nvPr/>
        </p:nvSpPr>
        <p:spPr>
          <a:xfrm>
            <a:off x="9368408" y="1522933"/>
            <a:ext cx="2512060" cy="3318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0" i="1">
                <a:latin typeface="Calibri Light"/>
                <a:cs typeface="Calibri Light"/>
              </a:rPr>
              <a:t>If </a:t>
            </a:r>
            <a:r>
              <a:rPr dirty="0" sz="2400" b="0" i="1">
                <a:latin typeface="Calibri Light"/>
                <a:cs typeface="Calibri Light"/>
              </a:rPr>
              <a:t>a </a:t>
            </a:r>
            <a:r>
              <a:rPr dirty="0" sz="2400" spc="-20" b="0" i="1">
                <a:latin typeface="Calibri Light"/>
                <a:cs typeface="Calibri Light"/>
              </a:rPr>
              <a:t>patient  experienced</a:t>
            </a:r>
            <a:r>
              <a:rPr dirty="0" sz="2400" spc="-85" b="0" i="1">
                <a:latin typeface="Calibri Light"/>
                <a:cs typeface="Calibri Light"/>
              </a:rPr>
              <a:t> </a:t>
            </a:r>
            <a:r>
              <a:rPr dirty="0" sz="2400" spc="-10" b="0" i="1">
                <a:latin typeface="Calibri Light"/>
                <a:cs typeface="Calibri Light"/>
              </a:rPr>
              <a:t>multiple </a:t>
            </a:r>
            <a:r>
              <a:rPr dirty="0" sz="2400" spc="-55" b="0" i="1">
                <a:latin typeface="Calibri Light"/>
                <a:cs typeface="Calibri Light"/>
              </a:rPr>
              <a:t> </a:t>
            </a:r>
            <a:r>
              <a:rPr dirty="0" sz="2400" spc="-25" b="0" i="1">
                <a:latin typeface="Calibri Light"/>
                <a:cs typeface="Calibri Light"/>
              </a:rPr>
              <a:t>outcomes </a:t>
            </a:r>
            <a:r>
              <a:rPr dirty="0" sz="2400" spc="-20" b="0" i="1">
                <a:latin typeface="Calibri Light"/>
                <a:cs typeface="Calibri Light"/>
              </a:rPr>
              <a:t>captured  </a:t>
            </a:r>
            <a:r>
              <a:rPr dirty="0" sz="2400" spc="-5" b="0" i="1">
                <a:latin typeface="Calibri Light"/>
                <a:cs typeface="Calibri Light"/>
              </a:rPr>
              <a:t>in the </a:t>
            </a:r>
            <a:r>
              <a:rPr dirty="0" sz="2400" spc="-15" b="0" i="1">
                <a:latin typeface="Calibri Light"/>
                <a:cs typeface="Calibri Light"/>
              </a:rPr>
              <a:t>global </a:t>
            </a:r>
            <a:r>
              <a:rPr dirty="0" sz="2400" spc="-10" b="0" i="1">
                <a:latin typeface="Calibri Light"/>
                <a:cs typeface="Calibri Light"/>
              </a:rPr>
              <a:t>rank  </a:t>
            </a:r>
            <a:r>
              <a:rPr dirty="0" sz="2400" spc="-25" b="0" i="1">
                <a:latin typeface="Calibri Light"/>
                <a:cs typeface="Calibri Light"/>
              </a:rPr>
              <a:t>composite </a:t>
            </a:r>
            <a:r>
              <a:rPr dirty="0" sz="2400" spc="-15" b="0" i="1">
                <a:latin typeface="Calibri Light"/>
                <a:cs typeface="Calibri Light"/>
              </a:rPr>
              <a:t>measure,  </a:t>
            </a:r>
            <a:r>
              <a:rPr dirty="0" sz="2400" spc="-5" b="0" i="1">
                <a:latin typeface="Calibri Light"/>
                <a:cs typeface="Calibri Light"/>
              </a:rPr>
              <a:t>the </a:t>
            </a:r>
            <a:r>
              <a:rPr dirty="0" sz="2400" spc="-25" b="0" i="1">
                <a:latin typeface="Calibri Light"/>
                <a:cs typeface="Calibri Light"/>
              </a:rPr>
              <a:t>outcome </a:t>
            </a:r>
            <a:r>
              <a:rPr dirty="0" sz="2400" spc="-15" b="0" i="1">
                <a:latin typeface="Calibri Light"/>
                <a:cs typeface="Calibri Light"/>
              </a:rPr>
              <a:t>with  </a:t>
            </a:r>
            <a:r>
              <a:rPr dirty="0" sz="2400" spc="-10" b="0" i="1">
                <a:latin typeface="Calibri Light"/>
                <a:cs typeface="Calibri Light"/>
              </a:rPr>
              <a:t>the </a:t>
            </a:r>
            <a:r>
              <a:rPr dirty="0" sz="2400" spc="-15" b="0" i="1">
                <a:latin typeface="Calibri Light"/>
                <a:cs typeface="Calibri Light"/>
              </a:rPr>
              <a:t>highest </a:t>
            </a:r>
            <a:r>
              <a:rPr dirty="0" sz="2400" spc="-10" b="0" i="1">
                <a:latin typeface="Calibri Light"/>
                <a:cs typeface="Calibri Light"/>
              </a:rPr>
              <a:t>rank  was</a:t>
            </a:r>
            <a:r>
              <a:rPr dirty="0" sz="2400" spc="-65" b="0" i="1">
                <a:latin typeface="Calibri Light"/>
                <a:cs typeface="Calibri Light"/>
              </a:rPr>
              <a:t> </a:t>
            </a:r>
            <a:r>
              <a:rPr dirty="0" sz="2400" spc="-15" b="0" i="1">
                <a:latin typeface="Calibri Light"/>
                <a:cs typeface="Calibri Light"/>
              </a:rPr>
              <a:t>assigned.</a:t>
            </a:r>
            <a:r>
              <a:rPr dirty="0" sz="2400" b="0" i="1">
                <a:latin typeface="Calibri Light"/>
                <a:cs typeface="Calibri Light"/>
              </a:rPr>
              <a:t> 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2613" y="6104585"/>
            <a:ext cx="1659551" cy="6055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0"/>
              <a:t>Results: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09587" y="2133473"/>
          <a:ext cx="12959715" cy="3133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2975"/>
                <a:gridCol w="3763009"/>
                <a:gridCol w="1902459"/>
              </a:tblGrid>
              <a:tr h="63207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2000" spc="-5" b="1">
                          <a:latin typeface="Calibri"/>
                          <a:cs typeface="Calibri"/>
                        </a:rPr>
                        <a:t>Endpoint</a:t>
                      </a:r>
                      <a:r>
                        <a:rPr dirty="0" sz="20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>
                          <a:latin typeface="Calibri"/>
                          <a:cs typeface="Calibri"/>
                        </a:rPr>
                        <a:t>Category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3652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69570" marR="1905000">
                        <a:lnSpc>
                          <a:spcPts val="2275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Number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163195" algn="l"/>
                          <a:tab pos="3754120" algn="l"/>
                        </a:tabLst>
                      </a:pPr>
                      <a:r>
                        <a:rPr dirty="0" u="sng"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	(N =</a:t>
                      </a:r>
                      <a:r>
                        <a:rPr dirty="0" u="sng" sz="2000" spc="-1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52,561)	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27368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2000" spc="-15" b="1">
                          <a:latin typeface="Calibri"/>
                          <a:cs typeface="Calibri"/>
                        </a:rPr>
                        <a:t>Percent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3652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68580">
                        <a:lnSpc>
                          <a:spcPts val="2100"/>
                        </a:lnSpc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1 =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In-hospital/30-day</a:t>
                      </a:r>
                      <a:r>
                        <a:rPr dirty="0" sz="2000" spc="4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10" b="1">
                          <a:latin typeface="Calibri"/>
                          <a:cs typeface="Calibri"/>
                        </a:rPr>
                        <a:t>death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4830" marR="1905000">
                        <a:lnSpc>
                          <a:spcPts val="2100"/>
                        </a:lnSpc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1671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72415">
                        <a:lnSpc>
                          <a:spcPts val="2100"/>
                        </a:lnSpc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3.2%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85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2 =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In-hospital/30-day</a:t>
                      </a:r>
                      <a:r>
                        <a:rPr dirty="0" sz="2000" spc="4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20" b="1">
                          <a:latin typeface="Calibri"/>
                          <a:cs typeface="Calibri"/>
                        </a:rPr>
                        <a:t>stroke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544830" marR="19050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1077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2.0%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</a:tr>
              <a:tr h="4185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3 =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In-hospital/30-day </a:t>
                      </a:r>
                      <a:r>
                        <a:rPr dirty="0" sz="2000" spc="-30" b="1">
                          <a:latin typeface="Calibri"/>
                          <a:cs typeface="Calibri"/>
                        </a:rPr>
                        <a:t>VARC </a:t>
                      </a:r>
                      <a:r>
                        <a:rPr dirty="0" sz="2000" spc="-10" b="1">
                          <a:latin typeface="Calibri"/>
                          <a:cs typeface="Calibri"/>
                        </a:rPr>
                        <a:t>major/life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threatening/disabling</a:t>
                      </a:r>
                      <a:r>
                        <a:rPr dirty="0" sz="2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bleed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544830" marR="19050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3024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5.8%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</a:tr>
              <a:tr h="4184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4 = AKI: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In-hospital/30-day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sig </a:t>
                      </a:r>
                      <a:r>
                        <a:rPr dirty="0" sz="2000" spc="-10" b="1">
                          <a:latin typeface="Calibri"/>
                          <a:cs typeface="Calibri"/>
                        </a:rPr>
                        <a:t>creatinine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increase </a:t>
                      </a:r>
                      <a:r>
                        <a:rPr dirty="0" sz="2000" b="1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new</a:t>
                      </a:r>
                      <a:r>
                        <a:rPr dirty="0" sz="20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dialysis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608330" marR="19050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336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0.6%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</a:tr>
              <a:tr h="41835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5 =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In-hospital/30-day </a:t>
                      </a:r>
                      <a:r>
                        <a:rPr dirty="0" sz="2000" spc="-15" b="1">
                          <a:latin typeface="Calibri"/>
                          <a:cs typeface="Calibri"/>
                        </a:rPr>
                        <a:t>moderate/severe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peri-valvular leak</a:t>
                      </a:r>
                      <a:r>
                        <a:rPr dirty="0" sz="20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(PVL)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marL="544830" marR="19050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1304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2.5%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8415"/>
                </a:tc>
              </a:tr>
              <a:tr h="4525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b="1">
                          <a:latin typeface="Calibri"/>
                          <a:cs typeface="Calibri"/>
                        </a:rPr>
                        <a:t>6 = None of the</a:t>
                      </a:r>
                      <a:r>
                        <a:rPr dirty="0" sz="20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b="1">
                          <a:latin typeface="Calibri"/>
                          <a:cs typeface="Calibri"/>
                        </a:rPr>
                        <a:t>above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8790" marR="190500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45149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736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>
                          <a:latin typeface="Calibri"/>
                          <a:cs typeface="Calibri"/>
                        </a:rPr>
                        <a:t>85.9%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88365" y="853567"/>
            <a:ext cx="9757410" cy="1229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0" b="0">
                <a:latin typeface="Calibri Light"/>
                <a:cs typeface="Calibri Light"/>
              </a:rPr>
              <a:t>Morbidity </a:t>
            </a:r>
            <a:r>
              <a:rPr dirty="0" sz="4000" spc="-20" b="0">
                <a:latin typeface="Calibri Light"/>
                <a:cs typeface="Calibri Light"/>
              </a:rPr>
              <a:t>and </a:t>
            </a:r>
            <a:r>
              <a:rPr dirty="0" sz="4000" spc="-35" b="0">
                <a:latin typeface="Calibri Light"/>
                <a:cs typeface="Calibri Light"/>
              </a:rPr>
              <a:t>Mortality Composite</a:t>
            </a:r>
            <a:r>
              <a:rPr dirty="0" sz="4000" spc="-315" b="0">
                <a:latin typeface="Calibri Light"/>
                <a:cs typeface="Calibri Light"/>
              </a:rPr>
              <a:t> </a:t>
            </a:r>
            <a:r>
              <a:rPr dirty="0" sz="4000" spc="-40" b="0">
                <a:latin typeface="Calibri Light"/>
                <a:cs typeface="Calibri Light"/>
              </a:rPr>
              <a:t>Components</a:t>
            </a:r>
            <a:endParaRPr sz="4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dirty="0" sz="2400" spc="-10" b="1">
                <a:latin typeface="Calibri"/>
                <a:cs typeface="Calibri"/>
              </a:rPr>
              <a:t>Frequency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Global Ranking </a:t>
            </a:r>
            <a:r>
              <a:rPr dirty="0" sz="2400" spc="-10" b="1">
                <a:latin typeface="Calibri"/>
                <a:cs typeface="Calibri"/>
              </a:rPr>
              <a:t>Categories </a:t>
            </a:r>
            <a:r>
              <a:rPr dirty="0" sz="2400" b="1">
                <a:latin typeface="Calibri"/>
                <a:cs typeface="Calibri"/>
              </a:rPr>
              <a:t>in </a:t>
            </a:r>
            <a:r>
              <a:rPr dirty="0" sz="2400" spc="-5" b="1">
                <a:latin typeface="Calibri"/>
                <a:cs typeface="Calibri"/>
              </a:rPr>
              <a:t>Study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Cohort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40635" y="6073140"/>
            <a:ext cx="2136648" cy="627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33031" y="6167628"/>
            <a:ext cx="5369052" cy="518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8684" y="6065520"/>
            <a:ext cx="1757172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35558" y="151587"/>
            <a:ext cx="2669540" cy="836294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421005" marR="5080" indent="-408940">
              <a:lnSpc>
                <a:spcPts val="3030"/>
              </a:lnSpc>
              <a:spcBef>
                <a:spcPts val="475"/>
              </a:spcBef>
            </a:pPr>
            <a:r>
              <a:rPr dirty="0" sz="2800" spc="-5" b="0" i="1">
                <a:latin typeface="Calibri Light"/>
                <a:cs typeface="Calibri Light"/>
              </a:rPr>
              <a:t>Primary </a:t>
            </a:r>
            <a:r>
              <a:rPr dirty="0" sz="2800" spc="-10" b="0" i="1">
                <a:latin typeface="Calibri Light"/>
                <a:cs typeface="Calibri Light"/>
              </a:rPr>
              <a:t>End-point  Assessment: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001" y="1419643"/>
            <a:ext cx="3651885" cy="200850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algn="ctr" marR="39370">
              <a:lnSpc>
                <a:spcPct val="100000"/>
              </a:lnSpc>
              <a:spcBef>
                <a:spcPts val="615"/>
              </a:spcBef>
            </a:pPr>
            <a:r>
              <a:rPr dirty="0" sz="3400" spc="-10" b="1" i="1">
                <a:latin typeface="Calibri"/>
                <a:cs typeface="Calibri"/>
              </a:rPr>
              <a:t>Overall</a:t>
            </a:r>
            <a:r>
              <a:rPr dirty="0" sz="3400" spc="10" b="1" i="1">
                <a:latin typeface="Calibri"/>
                <a:cs typeface="Calibri"/>
              </a:rPr>
              <a:t> </a:t>
            </a:r>
            <a:r>
              <a:rPr dirty="0" sz="3400" spc="-10" b="1" i="1">
                <a:latin typeface="Calibri"/>
                <a:cs typeface="Calibri"/>
              </a:rPr>
              <a:t>Model:</a:t>
            </a:r>
            <a:endParaRPr sz="3400">
              <a:latin typeface="Calibri"/>
              <a:cs typeface="Calibri"/>
            </a:endParaRPr>
          </a:p>
          <a:p>
            <a:pPr algn="ctr" marL="12065" marR="5080" indent="30480">
              <a:lnSpc>
                <a:spcPct val="80000"/>
              </a:lnSpc>
              <a:spcBef>
                <a:spcPts val="1030"/>
              </a:spcBef>
            </a:pPr>
            <a:r>
              <a:rPr dirty="0" sz="2600" spc="-25" b="0" i="1">
                <a:latin typeface="Calibri Light"/>
                <a:cs typeface="Calibri Light"/>
              </a:rPr>
              <a:t>Hierarchical multi-category  </a:t>
            </a:r>
            <a:r>
              <a:rPr dirty="0" sz="2600" spc="-20" b="0" i="1">
                <a:latin typeface="Calibri Light"/>
                <a:cs typeface="Calibri Light"/>
              </a:rPr>
              <a:t>logistic regression </a:t>
            </a:r>
            <a:r>
              <a:rPr dirty="0" sz="2600" spc="-25" b="0" i="1">
                <a:latin typeface="Calibri Light"/>
                <a:cs typeface="Calibri Light"/>
              </a:rPr>
              <a:t>model  which </a:t>
            </a:r>
            <a:r>
              <a:rPr dirty="0" sz="2600" spc="-30" b="0" i="1">
                <a:latin typeface="Calibri Light"/>
                <a:cs typeface="Calibri Light"/>
              </a:rPr>
              <a:t>estimates </a:t>
            </a:r>
            <a:r>
              <a:rPr dirty="0" sz="2600" spc="-15" b="0" i="1">
                <a:latin typeface="Calibri Light"/>
                <a:cs typeface="Calibri Light"/>
              </a:rPr>
              <a:t>a set </a:t>
            </a:r>
            <a:r>
              <a:rPr dirty="0" sz="2600" spc="-5" b="0" i="1">
                <a:latin typeface="Calibri Light"/>
                <a:cs typeface="Calibri Light"/>
              </a:rPr>
              <a:t>of  </a:t>
            </a:r>
            <a:r>
              <a:rPr dirty="0" sz="2600" spc="-25" b="0" i="1">
                <a:latin typeface="Calibri Light"/>
                <a:cs typeface="Calibri Light"/>
              </a:rPr>
              <a:t>hospital-specific </a:t>
            </a:r>
            <a:r>
              <a:rPr dirty="0" sz="2600" spc="-20" b="0" i="1">
                <a:latin typeface="Calibri Light"/>
                <a:cs typeface="Calibri Light"/>
              </a:rPr>
              <a:t>odds</a:t>
            </a:r>
            <a:r>
              <a:rPr dirty="0" sz="2600" spc="-100" b="0" i="1">
                <a:latin typeface="Calibri Light"/>
                <a:cs typeface="Calibri Light"/>
              </a:rPr>
              <a:t> </a:t>
            </a:r>
            <a:r>
              <a:rPr dirty="0" sz="2600" spc="-15" b="0" i="1">
                <a:latin typeface="Calibri Light"/>
                <a:cs typeface="Calibri Light"/>
              </a:rPr>
              <a:t>ratios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949" y="3538724"/>
            <a:ext cx="3676650" cy="1251585"/>
          </a:xfrm>
          <a:prstGeom prst="rect">
            <a:avLst/>
          </a:prstGeom>
        </p:spPr>
        <p:txBody>
          <a:bodyPr wrap="square" lIns="0" tIns="2184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20"/>
              </a:spcBef>
            </a:pPr>
            <a:r>
              <a:rPr dirty="0" sz="3400" spc="-10" b="1" i="1">
                <a:latin typeface="Calibri"/>
                <a:cs typeface="Calibri"/>
              </a:rPr>
              <a:t>Site</a:t>
            </a:r>
            <a:r>
              <a:rPr dirty="0" sz="3400" spc="-20" b="1" i="1">
                <a:latin typeface="Calibri"/>
                <a:cs typeface="Calibri"/>
              </a:rPr>
              <a:t> </a:t>
            </a:r>
            <a:r>
              <a:rPr dirty="0" sz="3400" spc="-10" b="1" i="1">
                <a:latin typeface="Calibri"/>
                <a:cs typeface="Calibri"/>
              </a:rPr>
              <a:t>Difference</a:t>
            </a:r>
            <a:endParaRPr sz="3400">
              <a:latin typeface="Calibri"/>
              <a:cs typeface="Calibri"/>
            </a:endParaRPr>
          </a:p>
          <a:p>
            <a:pPr algn="ctr" marL="12065" marR="5080">
              <a:lnSpc>
                <a:spcPct val="80000"/>
              </a:lnSpc>
              <a:spcBef>
                <a:spcPts val="1075"/>
              </a:spcBef>
            </a:pPr>
            <a:r>
              <a:rPr dirty="0" sz="1500" spc="-5" b="1" i="1">
                <a:latin typeface="Calibri"/>
                <a:cs typeface="Calibri"/>
              </a:rPr>
              <a:t>Novel </a:t>
            </a:r>
            <a:r>
              <a:rPr dirty="0" sz="1500" spc="-10" b="1" i="1">
                <a:latin typeface="Calibri"/>
                <a:cs typeface="Calibri"/>
              </a:rPr>
              <a:t>metric incorporating elements </a:t>
            </a:r>
            <a:r>
              <a:rPr dirty="0" sz="1500" spc="-5" b="1" i="1">
                <a:latin typeface="Calibri"/>
                <a:cs typeface="Calibri"/>
              </a:rPr>
              <a:t>similar </a:t>
            </a:r>
            <a:r>
              <a:rPr dirty="0" sz="1500" spc="-10" b="1" i="1">
                <a:latin typeface="Calibri"/>
                <a:cs typeface="Calibri"/>
              </a:rPr>
              <a:t>to  </a:t>
            </a:r>
            <a:r>
              <a:rPr dirty="0" sz="1500" b="1" i="1">
                <a:latin typeface="Calibri"/>
                <a:cs typeface="Calibri"/>
              </a:rPr>
              <a:t>‘Win</a:t>
            </a:r>
            <a:r>
              <a:rPr dirty="0" sz="1500" spc="-5" b="1" i="1">
                <a:latin typeface="Calibri"/>
                <a:cs typeface="Calibri"/>
              </a:rPr>
              <a:t> Ratio’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5569" y="5180533"/>
            <a:ext cx="3664585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20"/>
              </a:lnSpc>
              <a:spcBef>
                <a:spcPts val="100"/>
              </a:spcBef>
            </a:pPr>
            <a:r>
              <a:rPr dirty="0" sz="1500" spc="-5" b="1" i="1">
                <a:latin typeface="Calibri"/>
                <a:cs typeface="Calibri"/>
              </a:rPr>
              <a:t>Risk Adjusted with 46 Covariates </a:t>
            </a:r>
            <a:r>
              <a:rPr dirty="0" sz="1500" b="1" i="1">
                <a:latin typeface="Calibri"/>
                <a:cs typeface="Calibri"/>
              </a:rPr>
              <a:t>incl.</a:t>
            </a:r>
            <a:r>
              <a:rPr dirty="0" sz="1500" spc="-85" b="1" i="1">
                <a:latin typeface="Calibri"/>
                <a:cs typeface="Calibri"/>
              </a:rPr>
              <a:t> </a:t>
            </a:r>
            <a:r>
              <a:rPr dirty="0" sz="1500" spc="-5" b="1" i="1">
                <a:latin typeface="Calibri"/>
                <a:cs typeface="Calibri"/>
              </a:rPr>
              <a:t>Baseline</a:t>
            </a:r>
            <a:endParaRPr sz="1500">
              <a:latin typeface="Calibri"/>
              <a:cs typeface="Calibri"/>
            </a:endParaRPr>
          </a:p>
          <a:p>
            <a:pPr algn="ctr">
              <a:lnSpc>
                <a:spcPts val="1620"/>
              </a:lnSpc>
            </a:pPr>
            <a:r>
              <a:rPr dirty="0" sz="1500" spc="-20" b="1" i="1">
                <a:latin typeface="Calibri"/>
                <a:cs typeface="Calibri"/>
              </a:rPr>
              <a:t>KCCQ </a:t>
            </a:r>
            <a:r>
              <a:rPr dirty="0" sz="1500" b="1" i="1">
                <a:latin typeface="Calibri"/>
                <a:cs typeface="Calibri"/>
              </a:rPr>
              <a:t>and Gait</a:t>
            </a:r>
            <a:r>
              <a:rPr dirty="0" sz="1500" spc="-40" b="1" i="1">
                <a:latin typeface="Calibri"/>
                <a:cs typeface="Calibri"/>
              </a:rPr>
              <a:t> </a:t>
            </a:r>
            <a:r>
              <a:rPr dirty="0" sz="1500" spc="-10" b="1" i="1">
                <a:latin typeface="Calibri"/>
                <a:cs typeface="Calibri"/>
              </a:rPr>
              <a:t>Speed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25467" y="246888"/>
            <a:ext cx="7887461" cy="29055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25467" y="3214116"/>
            <a:ext cx="7887461" cy="14622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25467" y="4850891"/>
            <a:ext cx="7887461" cy="11102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513326" y="4933315"/>
            <a:ext cx="7113905" cy="890269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algn="ctr" marL="12065" marR="5080" indent="-2540">
              <a:lnSpc>
                <a:spcPct val="91700"/>
              </a:lnSpc>
              <a:spcBef>
                <a:spcPts val="300"/>
              </a:spcBef>
            </a:pP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Sites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whose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outcomes </a:t>
            </a:r>
            <a:r>
              <a:rPr dirty="0" sz="2000" spc="-15">
                <a:solidFill>
                  <a:srgbClr val="1F3863"/>
                </a:solidFill>
                <a:latin typeface="Calibri"/>
                <a:cs typeface="Calibri"/>
              </a:rPr>
              <a:t>were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outside </a:t>
            </a: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95%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confidence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intervals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of </a:t>
            </a: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the  </a:t>
            </a:r>
            <a:r>
              <a:rPr dirty="0" sz="2000" spc="-20">
                <a:solidFill>
                  <a:srgbClr val="1F3863"/>
                </a:solidFill>
                <a:latin typeface="Calibri"/>
                <a:cs typeface="Calibri"/>
              </a:rPr>
              <a:t>average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sites </a:t>
            </a:r>
            <a:r>
              <a:rPr dirty="0" sz="2000" spc="-15">
                <a:solidFill>
                  <a:srgbClr val="1F3863"/>
                </a:solidFill>
                <a:latin typeface="Calibri"/>
                <a:cs typeface="Calibri"/>
              </a:rPr>
              <a:t>were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considered </a:t>
            </a:r>
            <a:r>
              <a:rPr dirty="0" sz="2000" spc="-15">
                <a:solidFill>
                  <a:srgbClr val="1F3863"/>
                </a:solidFill>
                <a:latin typeface="Calibri"/>
                <a:cs typeface="Calibri"/>
              </a:rPr>
              <a:t>to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be performing </a:t>
            </a:r>
            <a:r>
              <a:rPr dirty="0" sz="2000" spc="-15">
                <a:solidFill>
                  <a:srgbClr val="1F3863"/>
                </a:solidFill>
                <a:latin typeface="Calibri"/>
                <a:cs typeface="Calibri"/>
              </a:rPr>
              <a:t>worse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or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better </a:t>
            </a: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than 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expected. </a:t>
            </a:r>
            <a:r>
              <a:rPr dirty="0" sz="2000">
                <a:solidFill>
                  <a:srgbClr val="1F3863"/>
                </a:solidFill>
                <a:latin typeface="Calibri"/>
                <a:cs typeface="Calibri"/>
              </a:rPr>
              <a:t>No </a:t>
            </a:r>
            <a:r>
              <a:rPr dirty="0" sz="2000" spc="-5">
                <a:solidFill>
                  <a:srgbClr val="1F3863"/>
                </a:solidFill>
                <a:latin typeface="Calibri"/>
                <a:cs typeface="Calibri"/>
              </a:rPr>
              <a:t>prespecified outlier</a:t>
            </a:r>
            <a:r>
              <a:rPr dirty="0" sz="2000" spc="-25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1F3863"/>
                </a:solidFill>
                <a:latin typeface="Calibri"/>
                <a:cs typeface="Calibri"/>
              </a:rPr>
              <a:t>proportions.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78601" y="1299099"/>
            <a:ext cx="412757" cy="9741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54914" y="2055995"/>
            <a:ext cx="407489" cy="9607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146490" y="908268"/>
            <a:ext cx="407701" cy="9691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72696" y="780874"/>
            <a:ext cx="416549" cy="96893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72696" y="1834710"/>
            <a:ext cx="450244" cy="104560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56988" y="1010386"/>
            <a:ext cx="415709" cy="9689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85386" y="1359064"/>
            <a:ext cx="407701" cy="96918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92607" y="1392735"/>
            <a:ext cx="407489" cy="96918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571260" y="1877458"/>
            <a:ext cx="415912" cy="9607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40753" y="1155082"/>
            <a:ext cx="407489" cy="96918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74046" y="1920205"/>
            <a:ext cx="407701" cy="96011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42129" y="1333619"/>
            <a:ext cx="407489" cy="96011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84525" y="1605199"/>
            <a:ext cx="501015" cy="323850"/>
          </a:xfrm>
          <a:custGeom>
            <a:avLst/>
            <a:gdLst/>
            <a:ahLst/>
            <a:cxnLst/>
            <a:rect l="l" t="t" r="r" b="b"/>
            <a:pathLst>
              <a:path w="501015" h="323850">
                <a:moveTo>
                  <a:pt x="339496" y="0"/>
                </a:moveTo>
                <a:lnTo>
                  <a:pt x="339496" y="80829"/>
                </a:lnTo>
                <a:lnTo>
                  <a:pt x="0" y="80829"/>
                </a:lnTo>
                <a:lnTo>
                  <a:pt x="0" y="242403"/>
                </a:lnTo>
                <a:lnTo>
                  <a:pt x="339496" y="242403"/>
                </a:lnTo>
                <a:lnTo>
                  <a:pt x="339496" y="323232"/>
                </a:lnTo>
                <a:lnTo>
                  <a:pt x="500591" y="161913"/>
                </a:lnTo>
                <a:lnTo>
                  <a:pt x="339496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84525" y="1605199"/>
            <a:ext cx="501015" cy="323850"/>
          </a:xfrm>
          <a:custGeom>
            <a:avLst/>
            <a:gdLst/>
            <a:ahLst/>
            <a:cxnLst/>
            <a:rect l="l" t="t" r="r" b="b"/>
            <a:pathLst>
              <a:path w="501015" h="323850">
                <a:moveTo>
                  <a:pt x="0" y="80829"/>
                </a:moveTo>
                <a:lnTo>
                  <a:pt x="339496" y="80829"/>
                </a:lnTo>
                <a:lnTo>
                  <a:pt x="339496" y="0"/>
                </a:lnTo>
                <a:lnTo>
                  <a:pt x="500591" y="161913"/>
                </a:lnTo>
                <a:lnTo>
                  <a:pt x="339496" y="323232"/>
                </a:lnTo>
                <a:lnTo>
                  <a:pt x="339496" y="242403"/>
                </a:lnTo>
                <a:lnTo>
                  <a:pt x="0" y="242403"/>
                </a:lnTo>
                <a:lnTo>
                  <a:pt x="0" y="80829"/>
                </a:lnTo>
                <a:close/>
              </a:path>
            </a:pathLst>
          </a:custGeom>
          <a:ln w="16634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42292" y="1260932"/>
            <a:ext cx="477520" cy="375920"/>
          </a:xfrm>
          <a:custGeom>
            <a:avLst/>
            <a:gdLst/>
            <a:ahLst/>
            <a:cxnLst/>
            <a:rect l="l" t="t" r="r" b="b"/>
            <a:pathLst>
              <a:path w="477520" h="375919">
                <a:moveTo>
                  <a:pt x="257124" y="0"/>
                </a:moveTo>
                <a:lnTo>
                  <a:pt x="296147" y="71414"/>
                </a:lnTo>
                <a:lnTo>
                  <a:pt x="0" y="233328"/>
                </a:lnTo>
                <a:lnTo>
                  <a:pt x="77705" y="375479"/>
                </a:lnTo>
                <a:lnTo>
                  <a:pt x="373853" y="213566"/>
                </a:lnTo>
                <a:lnTo>
                  <a:pt x="433281" y="213566"/>
                </a:lnTo>
                <a:lnTo>
                  <a:pt x="477008" y="64459"/>
                </a:lnTo>
                <a:lnTo>
                  <a:pt x="257124" y="0"/>
                </a:lnTo>
                <a:close/>
              </a:path>
              <a:path w="477520" h="375919">
                <a:moveTo>
                  <a:pt x="433281" y="213566"/>
                </a:moveTo>
                <a:lnTo>
                  <a:pt x="373853" y="213566"/>
                </a:lnTo>
                <a:lnTo>
                  <a:pt x="412536" y="284302"/>
                </a:lnTo>
                <a:lnTo>
                  <a:pt x="433281" y="213566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342292" y="1260932"/>
            <a:ext cx="477520" cy="375920"/>
          </a:xfrm>
          <a:custGeom>
            <a:avLst/>
            <a:gdLst/>
            <a:ahLst/>
            <a:cxnLst/>
            <a:rect l="l" t="t" r="r" b="b"/>
            <a:pathLst>
              <a:path w="477520" h="375919">
                <a:moveTo>
                  <a:pt x="0" y="233328"/>
                </a:moveTo>
                <a:lnTo>
                  <a:pt x="296147" y="71414"/>
                </a:lnTo>
                <a:lnTo>
                  <a:pt x="257124" y="0"/>
                </a:lnTo>
                <a:lnTo>
                  <a:pt x="477008" y="64459"/>
                </a:lnTo>
                <a:lnTo>
                  <a:pt x="412536" y="284302"/>
                </a:lnTo>
                <a:lnTo>
                  <a:pt x="373853" y="213566"/>
                </a:lnTo>
                <a:lnTo>
                  <a:pt x="77705" y="375479"/>
                </a:lnTo>
                <a:lnTo>
                  <a:pt x="0" y="233328"/>
                </a:lnTo>
                <a:close/>
              </a:path>
            </a:pathLst>
          </a:custGeom>
          <a:ln w="19161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363160" y="1867789"/>
            <a:ext cx="501015" cy="335280"/>
          </a:xfrm>
          <a:custGeom>
            <a:avLst/>
            <a:gdLst/>
            <a:ahLst/>
            <a:cxnLst/>
            <a:rect l="l" t="t" r="r" b="b"/>
            <a:pathLst>
              <a:path w="501015" h="335280">
                <a:moveTo>
                  <a:pt x="49711" y="0"/>
                </a:moveTo>
                <a:lnTo>
                  <a:pt x="0" y="154279"/>
                </a:lnTo>
                <a:lnTo>
                  <a:pt x="321766" y="257670"/>
                </a:lnTo>
                <a:lnTo>
                  <a:pt x="297589" y="334767"/>
                </a:lnTo>
                <a:lnTo>
                  <a:pt x="500591" y="229681"/>
                </a:lnTo>
                <a:lnTo>
                  <a:pt x="435168" y="102711"/>
                </a:lnTo>
                <a:lnTo>
                  <a:pt x="371308" y="102711"/>
                </a:lnTo>
                <a:lnTo>
                  <a:pt x="49711" y="0"/>
                </a:lnTo>
                <a:close/>
              </a:path>
              <a:path w="501015" h="335280">
                <a:moveTo>
                  <a:pt x="395485" y="25699"/>
                </a:moveTo>
                <a:lnTo>
                  <a:pt x="371308" y="102711"/>
                </a:lnTo>
                <a:lnTo>
                  <a:pt x="435168" y="102711"/>
                </a:lnTo>
                <a:lnTo>
                  <a:pt x="395485" y="25699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363160" y="1867789"/>
            <a:ext cx="501015" cy="335280"/>
          </a:xfrm>
          <a:custGeom>
            <a:avLst/>
            <a:gdLst/>
            <a:ahLst/>
            <a:cxnLst/>
            <a:rect l="l" t="t" r="r" b="b"/>
            <a:pathLst>
              <a:path w="501015" h="335280">
                <a:moveTo>
                  <a:pt x="49711" y="0"/>
                </a:moveTo>
                <a:lnTo>
                  <a:pt x="371308" y="102711"/>
                </a:lnTo>
                <a:lnTo>
                  <a:pt x="395485" y="25699"/>
                </a:lnTo>
                <a:lnTo>
                  <a:pt x="500591" y="229681"/>
                </a:lnTo>
                <a:lnTo>
                  <a:pt x="297589" y="334767"/>
                </a:lnTo>
                <a:lnTo>
                  <a:pt x="321766" y="257670"/>
                </a:lnTo>
                <a:lnTo>
                  <a:pt x="0" y="154279"/>
                </a:lnTo>
                <a:lnTo>
                  <a:pt x="49711" y="0"/>
                </a:lnTo>
                <a:close/>
              </a:path>
            </a:pathLst>
          </a:custGeom>
          <a:ln w="19160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8016619" y="1069587"/>
            <a:ext cx="866140" cy="442595"/>
          </a:xfrm>
          <a:prstGeom prst="rect">
            <a:avLst/>
          </a:prstGeom>
          <a:solidFill>
            <a:srgbClr val="8FAADC"/>
          </a:solidFill>
          <a:ln w="16633">
            <a:solidFill>
              <a:srgbClr val="1F3863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311150" marR="172720" indent="-135890">
              <a:lnSpc>
                <a:spcPts val="1400"/>
              </a:lnSpc>
              <a:spcBef>
                <a:spcPts val="355"/>
              </a:spcBef>
            </a:pP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Site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914736" y="874596"/>
            <a:ext cx="1061085" cy="195580"/>
          </a:xfrm>
          <a:custGeom>
            <a:avLst/>
            <a:gdLst/>
            <a:ahLst/>
            <a:cxnLst/>
            <a:rect l="l" t="t" r="r" b="b"/>
            <a:pathLst>
              <a:path w="1061084" h="195580">
                <a:moveTo>
                  <a:pt x="530452" y="0"/>
                </a:moveTo>
                <a:lnTo>
                  <a:pt x="0" y="194991"/>
                </a:lnTo>
                <a:lnTo>
                  <a:pt x="1060905" y="194991"/>
                </a:lnTo>
                <a:lnTo>
                  <a:pt x="530452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914736" y="874596"/>
            <a:ext cx="1061085" cy="195580"/>
          </a:xfrm>
          <a:custGeom>
            <a:avLst/>
            <a:gdLst/>
            <a:ahLst/>
            <a:cxnLst/>
            <a:rect l="l" t="t" r="r" b="b"/>
            <a:pathLst>
              <a:path w="1061084" h="195580">
                <a:moveTo>
                  <a:pt x="0" y="194991"/>
                </a:moveTo>
                <a:lnTo>
                  <a:pt x="530452" y="0"/>
                </a:lnTo>
                <a:lnTo>
                  <a:pt x="1060905" y="194991"/>
                </a:lnTo>
                <a:lnTo>
                  <a:pt x="0" y="194991"/>
                </a:lnTo>
                <a:close/>
              </a:path>
            </a:pathLst>
          </a:custGeom>
          <a:ln w="16633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8067602" y="2106969"/>
            <a:ext cx="866140" cy="441959"/>
          </a:xfrm>
          <a:prstGeom prst="rect">
            <a:avLst/>
          </a:prstGeom>
          <a:solidFill>
            <a:srgbClr val="8FAADC"/>
          </a:solidFill>
          <a:ln w="16633">
            <a:solidFill>
              <a:srgbClr val="1F3863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184785" marR="183515" indent="43180">
              <a:lnSpc>
                <a:spcPts val="1410"/>
              </a:lnSpc>
              <a:spcBef>
                <a:spcPts val="275"/>
              </a:spcBef>
            </a:pP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Site of 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965635" y="1911130"/>
            <a:ext cx="1061085" cy="196215"/>
          </a:xfrm>
          <a:custGeom>
            <a:avLst/>
            <a:gdLst/>
            <a:ahLst/>
            <a:cxnLst/>
            <a:rect l="l" t="t" r="r" b="b"/>
            <a:pathLst>
              <a:path w="1061084" h="196214">
                <a:moveTo>
                  <a:pt x="530537" y="0"/>
                </a:moveTo>
                <a:lnTo>
                  <a:pt x="0" y="195839"/>
                </a:lnTo>
                <a:lnTo>
                  <a:pt x="1060990" y="195839"/>
                </a:lnTo>
                <a:lnTo>
                  <a:pt x="53053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965635" y="1911129"/>
            <a:ext cx="1061085" cy="196215"/>
          </a:xfrm>
          <a:custGeom>
            <a:avLst/>
            <a:gdLst/>
            <a:ahLst/>
            <a:cxnLst/>
            <a:rect l="l" t="t" r="r" b="b"/>
            <a:pathLst>
              <a:path w="1061084" h="196214">
                <a:moveTo>
                  <a:pt x="0" y="195839"/>
                </a:moveTo>
                <a:lnTo>
                  <a:pt x="530537" y="0"/>
                </a:lnTo>
                <a:lnTo>
                  <a:pt x="1060990" y="195839"/>
                </a:lnTo>
                <a:lnTo>
                  <a:pt x="0" y="195839"/>
                </a:lnTo>
                <a:close/>
              </a:path>
            </a:pathLst>
          </a:custGeom>
          <a:ln w="16633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8026908" y="547526"/>
            <a:ext cx="82296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Mortality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222077" y="1545828"/>
            <a:ext cx="848994" cy="323850"/>
          </a:xfrm>
          <a:custGeom>
            <a:avLst/>
            <a:gdLst/>
            <a:ahLst/>
            <a:cxnLst/>
            <a:rect l="l" t="t" r="r" b="b"/>
            <a:pathLst>
              <a:path w="848995" h="323850">
                <a:moveTo>
                  <a:pt x="687730" y="0"/>
                </a:moveTo>
                <a:lnTo>
                  <a:pt x="687730" y="81083"/>
                </a:lnTo>
                <a:lnTo>
                  <a:pt x="0" y="81083"/>
                </a:lnTo>
                <a:lnTo>
                  <a:pt x="0" y="242318"/>
                </a:lnTo>
                <a:lnTo>
                  <a:pt x="687730" y="242318"/>
                </a:lnTo>
                <a:lnTo>
                  <a:pt x="687730" y="323232"/>
                </a:lnTo>
                <a:lnTo>
                  <a:pt x="848826" y="161319"/>
                </a:lnTo>
                <a:lnTo>
                  <a:pt x="687730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222077" y="1545828"/>
            <a:ext cx="848994" cy="323850"/>
          </a:xfrm>
          <a:custGeom>
            <a:avLst/>
            <a:gdLst/>
            <a:ahLst/>
            <a:cxnLst/>
            <a:rect l="l" t="t" r="r" b="b"/>
            <a:pathLst>
              <a:path w="848995" h="323850">
                <a:moveTo>
                  <a:pt x="0" y="81083"/>
                </a:moveTo>
                <a:lnTo>
                  <a:pt x="687730" y="81083"/>
                </a:lnTo>
                <a:lnTo>
                  <a:pt x="687730" y="0"/>
                </a:lnTo>
                <a:lnTo>
                  <a:pt x="848826" y="161319"/>
                </a:lnTo>
                <a:lnTo>
                  <a:pt x="687730" y="323232"/>
                </a:lnTo>
                <a:lnTo>
                  <a:pt x="687730" y="242318"/>
                </a:lnTo>
                <a:lnTo>
                  <a:pt x="0" y="242318"/>
                </a:lnTo>
                <a:lnTo>
                  <a:pt x="0" y="81083"/>
                </a:lnTo>
                <a:close/>
              </a:path>
            </a:pathLst>
          </a:custGeom>
          <a:ln w="16633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9065503" y="1252685"/>
            <a:ext cx="103695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No</a:t>
            </a:r>
            <a:r>
              <a:rPr dirty="0" sz="1600" spc="-50" b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Winner?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232677" y="1069587"/>
            <a:ext cx="866140" cy="442595"/>
          </a:xfrm>
          <a:prstGeom prst="rect">
            <a:avLst/>
          </a:prstGeom>
          <a:solidFill>
            <a:srgbClr val="8FAADC"/>
          </a:solidFill>
          <a:ln w="16633">
            <a:solidFill>
              <a:srgbClr val="1F3863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317500" marR="167005" indent="-136525">
              <a:lnSpc>
                <a:spcPts val="1400"/>
              </a:lnSpc>
              <a:spcBef>
                <a:spcPts val="355"/>
              </a:spcBef>
            </a:pP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Site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0139193" y="874596"/>
            <a:ext cx="1052830" cy="195580"/>
          </a:xfrm>
          <a:custGeom>
            <a:avLst/>
            <a:gdLst/>
            <a:ahLst/>
            <a:cxnLst/>
            <a:rect l="l" t="t" r="r" b="b"/>
            <a:pathLst>
              <a:path w="1052829" h="195580">
                <a:moveTo>
                  <a:pt x="526465" y="0"/>
                </a:moveTo>
                <a:lnTo>
                  <a:pt x="0" y="194991"/>
                </a:lnTo>
                <a:lnTo>
                  <a:pt x="1052507" y="194991"/>
                </a:lnTo>
                <a:lnTo>
                  <a:pt x="526465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0139193" y="874596"/>
            <a:ext cx="1052830" cy="195580"/>
          </a:xfrm>
          <a:custGeom>
            <a:avLst/>
            <a:gdLst/>
            <a:ahLst/>
            <a:cxnLst/>
            <a:rect l="l" t="t" r="r" b="b"/>
            <a:pathLst>
              <a:path w="1052829" h="195580">
                <a:moveTo>
                  <a:pt x="0" y="194991"/>
                </a:moveTo>
                <a:lnTo>
                  <a:pt x="526465" y="0"/>
                </a:lnTo>
                <a:lnTo>
                  <a:pt x="1052507" y="194991"/>
                </a:lnTo>
                <a:lnTo>
                  <a:pt x="0" y="194991"/>
                </a:lnTo>
                <a:close/>
              </a:path>
            </a:pathLst>
          </a:custGeom>
          <a:ln w="16633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0283662" y="2106969"/>
            <a:ext cx="866140" cy="441959"/>
          </a:xfrm>
          <a:prstGeom prst="rect">
            <a:avLst/>
          </a:prstGeom>
          <a:solidFill>
            <a:srgbClr val="8FAADC"/>
          </a:solidFill>
          <a:ln w="16633">
            <a:solidFill>
              <a:srgbClr val="1F3863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191135" marR="177800" indent="42545">
              <a:lnSpc>
                <a:spcPts val="1410"/>
              </a:lnSpc>
              <a:spcBef>
                <a:spcPts val="275"/>
              </a:spcBef>
            </a:pP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Site of  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190092" y="1911130"/>
            <a:ext cx="1052830" cy="196215"/>
          </a:xfrm>
          <a:custGeom>
            <a:avLst/>
            <a:gdLst/>
            <a:ahLst/>
            <a:cxnLst/>
            <a:rect l="l" t="t" r="r" b="b"/>
            <a:pathLst>
              <a:path w="1052829" h="196214">
                <a:moveTo>
                  <a:pt x="526550" y="0"/>
                </a:moveTo>
                <a:lnTo>
                  <a:pt x="0" y="195839"/>
                </a:lnTo>
                <a:lnTo>
                  <a:pt x="1052591" y="195839"/>
                </a:lnTo>
                <a:lnTo>
                  <a:pt x="526550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190092" y="1911129"/>
            <a:ext cx="1052830" cy="196215"/>
          </a:xfrm>
          <a:custGeom>
            <a:avLst/>
            <a:gdLst/>
            <a:ahLst/>
            <a:cxnLst/>
            <a:rect l="l" t="t" r="r" b="b"/>
            <a:pathLst>
              <a:path w="1052829" h="196214">
                <a:moveTo>
                  <a:pt x="0" y="195839"/>
                </a:moveTo>
                <a:lnTo>
                  <a:pt x="526550" y="0"/>
                </a:lnTo>
                <a:lnTo>
                  <a:pt x="1052591" y="195839"/>
                </a:lnTo>
                <a:lnTo>
                  <a:pt x="0" y="195839"/>
                </a:lnTo>
                <a:close/>
              </a:path>
            </a:pathLst>
          </a:custGeom>
          <a:ln w="16633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0377934" y="555753"/>
            <a:ext cx="56705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15" b="1">
                <a:solidFill>
                  <a:srgbClr val="1F3863"/>
                </a:solidFill>
                <a:latin typeface="Calibri"/>
                <a:cs typeface="Calibri"/>
              </a:rPr>
              <a:t>Stroke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1073071" y="1639430"/>
            <a:ext cx="169901" cy="1701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1276922" y="1648250"/>
            <a:ext cx="356531" cy="1695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456324" y="300797"/>
            <a:ext cx="1407795" cy="51752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83185" marR="5080" indent="-71120">
              <a:lnSpc>
                <a:spcPct val="101200"/>
              </a:lnSpc>
              <a:spcBef>
                <a:spcPts val="80"/>
              </a:spcBef>
            </a:pPr>
            <a:r>
              <a:rPr dirty="0" sz="1600" spc="-55" b="1">
                <a:solidFill>
                  <a:srgbClr val="1F3863"/>
                </a:solidFill>
                <a:latin typeface="Calibri"/>
                <a:cs typeface="Calibri"/>
              </a:rPr>
              <a:t>TAVR </a:t>
            </a: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Patients </a:t>
            </a: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at  Site of</a:t>
            </a:r>
            <a:r>
              <a:rPr dirty="0" sz="1600" spc="-35" b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Interest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41302" y="2256174"/>
            <a:ext cx="1264920" cy="76327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 indent="635">
              <a:lnSpc>
                <a:spcPct val="101099"/>
              </a:lnSpc>
              <a:spcBef>
                <a:spcPts val="85"/>
              </a:spcBef>
            </a:pP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Random  </a:t>
            </a: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Patient </a:t>
            </a:r>
            <a:r>
              <a:rPr dirty="0" sz="1600" spc="-5" b="1">
                <a:solidFill>
                  <a:srgbClr val="1F3863"/>
                </a:solidFill>
                <a:latin typeface="Calibri"/>
                <a:cs typeface="Calibri"/>
              </a:rPr>
              <a:t>from  Site </a:t>
            </a:r>
            <a:r>
              <a:rPr dirty="0" sz="1600" b="1">
                <a:solidFill>
                  <a:srgbClr val="1F3863"/>
                </a:solidFill>
                <a:latin typeface="Calibri"/>
                <a:cs typeface="Calibri"/>
              </a:rPr>
              <a:t>of</a:t>
            </a:r>
            <a:r>
              <a:rPr dirty="0" sz="1600" spc="-85" b="1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Calibri"/>
                <a:cs typeface="Calibri"/>
              </a:rPr>
              <a:t>Interest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1663025" y="1584165"/>
            <a:ext cx="238125" cy="297815"/>
          </a:xfrm>
          <a:custGeom>
            <a:avLst/>
            <a:gdLst/>
            <a:ahLst/>
            <a:cxnLst/>
            <a:rect l="l" t="t" r="r" b="b"/>
            <a:pathLst>
              <a:path w="238125" h="297814">
                <a:moveTo>
                  <a:pt x="40634" y="0"/>
                </a:moveTo>
                <a:lnTo>
                  <a:pt x="40634" y="74553"/>
                </a:lnTo>
                <a:lnTo>
                  <a:pt x="0" y="74553"/>
                </a:lnTo>
                <a:lnTo>
                  <a:pt x="0" y="223150"/>
                </a:lnTo>
                <a:lnTo>
                  <a:pt x="40634" y="223150"/>
                </a:lnTo>
                <a:lnTo>
                  <a:pt x="40634" y="297703"/>
                </a:lnTo>
                <a:lnTo>
                  <a:pt x="238122" y="148427"/>
                </a:lnTo>
                <a:lnTo>
                  <a:pt x="40634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1663025" y="1584165"/>
            <a:ext cx="238125" cy="297815"/>
          </a:xfrm>
          <a:custGeom>
            <a:avLst/>
            <a:gdLst/>
            <a:ahLst/>
            <a:cxnLst/>
            <a:rect l="l" t="t" r="r" b="b"/>
            <a:pathLst>
              <a:path w="238125" h="297814">
                <a:moveTo>
                  <a:pt x="0" y="74553"/>
                </a:moveTo>
                <a:lnTo>
                  <a:pt x="40634" y="74553"/>
                </a:lnTo>
                <a:lnTo>
                  <a:pt x="40634" y="0"/>
                </a:lnTo>
                <a:lnTo>
                  <a:pt x="238122" y="148427"/>
                </a:lnTo>
                <a:lnTo>
                  <a:pt x="40634" y="297703"/>
                </a:lnTo>
                <a:lnTo>
                  <a:pt x="40634" y="223150"/>
                </a:lnTo>
                <a:lnTo>
                  <a:pt x="0" y="223150"/>
                </a:lnTo>
                <a:lnTo>
                  <a:pt x="0" y="74553"/>
                </a:lnTo>
                <a:close/>
              </a:path>
            </a:pathLst>
          </a:custGeom>
          <a:ln w="8212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8928607" y="2820415"/>
            <a:ext cx="26593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E5496"/>
                </a:solidFill>
                <a:latin typeface="Calibri"/>
                <a:cs typeface="Calibri"/>
              </a:rPr>
              <a:t>Simplification </a:t>
            </a:r>
            <a:r>
              <a:rPr dirty="0" sz="1200" spc="-10">
                <a:solidFill>
                  <a:srgbClr val="2E5496"/>
                </a:solidFill>
                <a:latin typeface="Calibri"/>
                <a:cs typeface="Calibri"/>
              </a:rPr>
              <a:t>for Illustrative </a:t>
            </a:r>
            <a:r>
              <a:rPr dirty="0" sz="1200">
                <a:solidFill>
                  <a:srgbClr val="2E5496"/>
                </a:solidFill>
                <a:latin typeface="Calibri"/>
                <a:cs typeface="Calibri"/>
              </a:rPr>
              <a:t>Purposes</a:t>
            </a:r>
            <a:r>
              <a:rPr dirty="0" sz="1200" spc="-5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E5496"/>
                </a:solidFill>
                <a:latin typeface="Calibri"/>
                <a:cs typeface="Calibri"/>
              </a:rPr>
              <a:t>only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719828" y="4280915"/>
            <a:ext cx="6683502" cy="30861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480374" y="3313544"/>
            <a:ext cx="6619240" cy="12299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50" spc="-50">
                <a:solidFill>
                  <a:srgbClr val="1F3863"/>
                </a:solidFill>
                <a:latin typeface="Arial"/>
                <a:cs typeface="Arial"/>
              </a:rPr>
              <a:t>SI </a:t>
            </a:r>
            <a:r>
              <a:rPr dirty="0" sz="1950" spc="40">
                <a:solidFill>
                  <a:srgbClr val="1F3863"/>
                </a:solidFill>
                <a:latin typeface="Arial"/>
                <a:cs typeface="Arial"/>
              </a:rPr>
              <a:t>TE </a:t>
            </a:r>
            <a:r>
              <a:rPr dirty="0" sz="1950" spc="-45">
                <a:solidFill>
                  <a:srgbClr val="1F3863"/>
                </a:solidFill>
                <a:latin typeface="Arial"/>
                <a:cs typeface="Arial"/>
              </a:rPr>
              <a:t>DI </a:t>
            </a:r>
            <a:r>
              <a:rPr dirty="0" sz="1950" spc="-5">
                <a:solidFill>
                  <a:srgbClr val="1F3863"/>
                </a:solidFill>
                <a:latin typeface="Arial"/>
                <a:cs typeface="Arial"/>
              </a:rPr>
              <a:t>FFERENCE</a:t>
            </a:r>
            <a:r>
              <a:rPr dirty="0" sz="1950" spc="-16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=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383155" algn="l"/>
                <a:tab pos="4337685" algn="l"/>
                <a:tab pos="6248400" algn="l"/>
              </a:tabLst>
            </a:pP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p </a:t>
            </a:r>
            <a:r>
              <a:rPr dirty="0" sz="1950" spc="100">
                <a:solidFill>
                  <a:srgbClr val="1F3863"/>
                </a:solidFill>
                <a:latin typeface="Arial"/>
                <a:cs typeface="Arial"/>
              </a:rPr>
              <a:t>Random </a:t>
            </a:r>
            <a:r>
              <a:rPr dirty="0" sz="1950" spc="25">
                <a:solidFill>
                  <a:srgbClr val="1F3863"/>
                </a:solidFill>
                <a:latin typeface="Arial"/>
                <a:cs typeface="Arial"/>
              </a:rPr>
              <a:t>Pat</a:t>
            </a:r>
            <a:r>
              <a:rPr dirty="0" sz="1950" spc="-254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i</a:t>
            </a:r>
            <a:r>
              <a:rPr dirty="0" sz="1950" spc="-6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1F3863"/>
                </a:solidFill>
                <a:latin typeface="Arial"/>
                <a:cs typeface="Arial"/>
              </a:rPr>
              <a:t>ent	</a:t>
            </a:r>
            <a:r>
              <a:rPr dirty="0" sz="1950" spc="114">
                <a:solidFill>
                  <a:srgbClr val="1F3863"/>
                </a:solidFill>
                <a:latin typeface="Arial"/>
                <a:cs typeface="Arial"/>
              </a:rPr>
              <a:t>does </a:t>
            </a:r>
            <a:r>
              <a:rPr dirty="0" sz="1950" spc="-150">
                <a:solidFill>
                  <a:srgbClr val="1F3863"/>
                </a:solidFill>
                <a:latin typeface="Arial"/>
                <a:cs typeface="Arial"/>
              </a:rPr>
              <a:t>Wo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r</a:t>
            </a:r>
            <a:r>
              <a:rPr dirty="0" sz="1950" spc="-10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1F3863"/>
                </a:solidFill>
                <a:latin typeface="Arial"/>
                <a:cs typeface="Arial"/>
              </a:rPr>
              <a:t>se</a:t>
            </a:r>
            <a:r>
              <a:rPr dirty="0" sz="1950" spc="21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1F3863"/>
                </a:solidFill>
                <a:latin typeface="Arial"/>
                <a:cs typeface="Arial"/>
              </a:rPr>
              <a:t>at	</a:t>
            </a:r>
            <a:r>
              <a:rPr dirty="0" sz="1950" spc="15">
                <a:solidFill>
                  <a:srgbClr val="1F3863"/>
                </a:solidFill>
                <a:latin typeface="Arial"/>
                <a:cs typeface="Arial"/>
              </a:rPr>
              <a:t>Av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g </a:t>
            </a:r>
            <a:r>
              <a:rPr dirty="0" sz="1950" spc="100">
                <a:solidFill>
                  <a:srgbClr val="1F3863"/>
                </a:solidFill>
                <a:latin typeface="Arial"/>
                <a:cs typeface="Arial"/>
              </a:rPr>
              <a:t>Hospi</a:t>
            </a:r>
            <a:r>
              <a:rPr dirty="0" sz="1950" spc="-6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t</a:t>
            </a:r>
            <a:r>
              <a:rPr dirty="0" sz="1950" spc="1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1F3863"/>
                </a:solidFill>
                <a:latin typeface="Arial"/>
                <a:cs typeface="Arial"/>
              </a:rPr>
              <a:t>al	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-</a:t>
            </a:r>
            <a:endParaRPr sz="1950">
              <a:latin typeface="Arial"/>
              <a:cs typeface="Arial"/>
            </a:endParaRPr>
          </a:p>
          <a:p>
            <a:pPr marL="508000">
              <a:lnSpc>
                <a:spcPct val="100000"/>
              </a:lnSpc>
              <a:spcBef>
                <a:spcPts val="10"/>
              </a:spcBef>
              <a:tabLst>
                <a:tab pos="2878455" algn="l"/>
                <a:tab pos="4555490" algn="l"/>
                <a:tab pos="4929505" algn="l"/>
              </a:tabLst>
            </a:pP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p </a:t>
            </a:r>
            <a:r>
              <a:rPr dirty="0" sz="1950" spc="100">
                <a:solidFill>
                  <a:srgbClr val="1F3863"/>
                </a:solidFill>
                <a:latin typeface="Arial"/>
                <a:cs typeface="Arial"/>
              </a:rPr>
              <a:t>Random </a:t>
            </a:r>
            <a:r>
              <a:rPr dirty="0" sz="1950" spc="25">
                <a:solidFill>
                  <a:srgbClr val="1F3863"/>
                </a:solidFill>
                <a:latin typeface="Arial"/>
                <a:cs typeface="Arial"/>
              </a:rPr>
              <a:t>Pat</a:t>
            </a:r>
            <a:r>
              <a:rPr dirty="0" sz="1950" spc="-254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i</a:t>
            </a:r>
            <a:r>
              <a:rPr dirty="0" sz="1950" spc="-6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1F3863"/>
                </a:solidFill>
                <a:latin typeface="Arial"/>
                <a:cs typeface="Arial"/>
              </a:rPr>
              <a:t>ent	</a:t>
            </a:r>
            <a:r>
              <a:rPr dirty="0" sz="1950" spc="114">
                <a:solidFill>
                  <a:srgbClr val="1F3863"/>
                </a:solidFill>
                <a:latin typeface="Arial"/>
                <a:cs typeface="Arial"/>
              </a:rPr>
              <a:t>does </a:t>
            </a:r>
            <a:r>
              <a:rPr dirty="0" sz="1950" spc="45">
                <a:solidFill>
                  <a:srgbClr val="1F3863"/>
                </a:solidFill>
                <a:latin typeface="Arial"/>
                <a:cs typeface="Arial"/>
              </a:rPr>
              <a:t>Bet</a:t>
            </a:r>
            <a:r>
              <a:rPr dirty="0" sz="1950" spc="16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t</a:t>
            </a:r>
            <a:r>
              <a:rPr dirty="0" sz="1950" spc="1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1F3863"/>
                </a:solidFill>
                <a:latin typeface="Arial"/>
                <a:cs typeface="Arial"/>
              </a:rPr>
              <a:t>er	</a:t>
            </a:r>
            <a:r>
              <a:rPr dirty="0" sz="1950" spc="55">
                <a:solidFill>
                  <a:srgbClr val="1F3863"/>
                </a:solidFill>
                <a:latin typeface="Arial"/>
                <a:cs typeface="Arial"/>
              </a:rPr>
              <a:t>at	</a:t>
            </a:r>
            <a:r>
              <a:rPr dirty="0" sz="1950" spc="15">
                <a:solidFill>
                  <a:srgbClr val="1F3863"/>
                </a:solidFill>
                <a:latin typeface="Arial"/>
                <a:cs typeface="Arial"/>
              </a:rPr>
              <a:t>Av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g </a:t>
            </a:r>
            <a:r>
              <a:rPr dirty="0" sz="1950" spc="100">
                <a:solidFill>
                  <a:srgbClr val="1F3863"/>
                </a:solidFill>
                <a:latin typeface="Arial"/>
                <a:cs typeface="Arial"/>
              </a:rPr>
              <a:t>Hospi </a:t>
            </a:r>
            <a:r>
              <a:rPr dirty="0" sz="1950">
                <a:solidFill>
                  <a:srgbClr val="1F3863"/>
                </a:solidFill>
                <a:latin typeface="Arial"/>
                <a:cs typeface="Arial"/>
              </a:rPr>
              <a:t>t</a:t>
            </a:r>
            <a:r>
              <a:rPr dirty="0" sz="1950" spc="-25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1F3863"/>
                </a:solidFill>
                <a:latin typeface="Arial"/>
                <a:cs typeface="Arial"/>
              </a:rPr>
              <a:t>al</a:t>
            </a:r>
            <a:endParaRPr sz="1950">
              <a:latin typeface="Arial"/>
              <a:cs typeface="Arial"/>
            </a:endParaRPr>
          </a:p>
          <a:p>
            <a:pPr marL="332105">
              <a:lnSpc>
                <a:spcPct val="100000"/>
              </a:lnSpc>
              <a:spcBef>
                <a:spcPts val="755"/>
              </a:spcBef>
            </a:pPr>
            <a:r>
              <a:rPr dirty="0" sz="1400" spc="-15">
                <a:solidFill>
                  <a:srgbClr val="2E5496"/>
                </a:solidFill>
                <a:latin typeface="Constantia"/>
                <a:cs typeface="Constantia"/>
              </a:rPr>
              <a:t>Positive </a:t>
            </a:r>
            <a:r>
              <a:rPr dirty="0" sz="1400" spc="-5">
                <a:solidFill>
                  <a:srgbClr val="2E5496"/>
                </a:solidFill>
                <a:latin typeface="Constantia"/>
                <a:cs typeface="Constantia"/>
              </a:rPr>
              <a:t>Site </a:t>
            </a:r>
            <a:r>
              <a:rPr dirty="0" sz="1400" spc="-10">
                <a:solidFill>
                  <a:srgbClr val="2E5496"/>
                </a:solidFill>
                <a:latin typeface="Constantia"/>
                <a:cs typeface="Constantia"/>
              </a:rPr>
              <a:t>Difference </a:t>
            </a:r>
            <a:r>
              <a:rPr dirty="0" sz="1400" spc="-5">
                <a:solidFill>
                  <a:srgbClr val="2E5496"/>
                </a:solidFill>
                <a:latin typeface="Constantia"/>
                <a:cs typeface="Constantia"/>
              </a:rPr>
              <a:t>is </a:t>
            </a:r>
            <a:r>
              <a:rPr dirty="0" sz="1400" spc="-15">
                <a:solidFill>
                  <a:srgbClr val="2E5496"/>
                </a:solidFill>
                <a:latin typeface="Constantia"/>
                <a:cs typeface="Constantia"/>
              </a:rPr>
              <a:t>good, </a:t>
            </a:r>
            <a:r>
              <a:rPr dirty="0" sz="1400" spc="-10">
                <a:solidFill>
                  <a:srgbClr val="2E5496"/>
                </a:solidFill>
                <a:latin typeface="Constantia"/>
                <a:cs typeface="Constantia"/>
              </a:rPr>
              <a:t>Negative </a:t>
            </a:r>
            <a:r>
              <a:rPr dirty="0" sz="1400" spc="-5">
                <a:solidFill>
                  <a:srgbClr val="2E5496"/>
                </a:solidFill>
                <a:latin typeface="Constantia"/>
                <a:cs typeface="Constantia"/>
              </a:rPr>
              <a:t>Site </a:t>
            </a:r>
            <a:r>
              <a:rPr dirty="0" sz="1400" spc="-10">
                <a:solidFill>
                  <a:srgbClr val="2E5496"/>
                </a:solidFill>
                <a:latin typeface="Constantia"/>
                <a:cs typeface="Constantia"/>
              </a:rPr>
              <a:t>Difference </a:t>
            </a:r>
            <a:r>
              <a:rPr dirty="0" sz="1400" spc="-5">
                <a:solidFill>
                  <a:srgbClr val="2E5496"/>
                </a:solidFill>
                <a:latin typeface="Constantia"/>
                <a:cs typeface="Constantia"/>
              </a:rPr>
              <a:t>is</a:t>
            </a:r>
            <a:r>
              <a:rPr dirty="0" sz="1400" spc="-155">
                <a:solidFill>
                  <a:srgbClr val="2E5496"/>
                </a:solidFill>
                <a:latin typeface="Constantia"/>
                <a:cs typeface="Constantia"/>
              </a:rPr>
              <a:t> </a:t>
            </a:r>
            <a:r>
              <a:rPr dirty="0" sz="1400" spc="-5">
                <a:solidFill>
                  <a:srgbClr val="2E5496"/>
                </a:solidFill>
                <a:latin typeface="Constantia"/>
                <a:cs typeface="Constantia"/>
              </a:rPr>
              <a:t>bad.</a:t>
            </a:r>
            <a:endParaRPr sz="1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Desai, Nimesh</dc:creator>
  <dc:title>ACC.20/WCC: A Composite Metric For Benchmarking Site Performance In Transcatheter Aortic Valve Replacement: Results From The STS/ACC TVT Registry</dc:title>
  <dcterms:created xsi:type="dcterms:W3CDTF">2020-03-29T17:24:09Z</dcterms:created>
  <dcterms:modified xsi:type="dcterms:W3CDTF">2020-03-29T17:24:09Z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2020-03-29T00:00:00Z</vt:filetime>
  </property>
</Properties>
</file>