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841998"/>
            <a:ext cx="12191999" cy="1015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4021" y="189103"/>
            <a:ext cx="10436860" cy="578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1415034"/>
            <a:ext cx="5099050" cy="393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497" y="741679"/>
            <a:ext cx="450977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The </a:t>
            </a:r>
            <a:r>
              <a:rPr dirty="0" sz="4800" spc="-45"/>
              <a:t>STOP-</a:t>
            </a:r>
            <a:r>
              <a:rPr dirty="0" sz="4800"/>
              <a:t>CA</a:t>
            </a:r>
            <a:r>
              <a:rPr dirty="0" sz="4800" spc="25"/>
              <a:t> </a:t>
            </a:r>
            <a:r>
              <a:rPr dirty="0" sz="4800" spc="-40"/>
              <a:t>Trial</a:t>
            </a:r>
            <a:endParaRPr sz="4800"/>
          </a:p>
        </p:txBody>
      </p:sp>
      <p:sp>
        <p:nvSpPr>
          <p:cNvPr id="4" name="object 4" descr=""/>
          <p:cNvSpPr txBox="1"/>
          <p:nvPr/>
        </p:nvSpPr>
        <p:spPr>
          <a:xfrm>
            <a:off x="501497" y="2258282"/>
            <a:ext cx="5330825" cy="2752090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2400" b="1">
                <a:latin typeface="Calibri"/>
                <a:cs typeface="Calibri"/>
              </a:rPr>
              <a:t>Co-PI: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Tomas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G.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Neilan,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MD,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MPH</a:t>
            </a:r>
            <a:endParaRPr sz="2400">
              <a:latin typeface="Calibri"/>
              <a:cs typeface="Calibri"/>
            </a:endParaRPr>
          </a:p>
          <a:p>
            <a:pPr marL="12700" marR="1256030">
              <a:lnSpc>
                <a:spcPct val="142600"/>
              </a:lnSpc>
              <a:spcBef>
                <a:spcPts val="40"/>
              </a:spcBef>
            </a:pPr>
            <a:r>
              <a:rPr dirty="0" sz="1600" spc="-20" b="1">
                <a:latin typeface="Calibri"/>
                <a:cs typeface="Calibri"/>
              </a:rPr>
              <a:t>Director,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Cardio-</a:t>
            </a:r>
            <a:r>
              <a:rPr dirty="0" sz="1600" b="1">
                <a:latin typeface="Calibri"/>
                <a:cs typeface="Calibri"/>
              </a:rPr>
              <a:t>Oncology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Program, Massachusetts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General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Hospital,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@TomasNeilan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sz="2400" b="1">
                <a:latin typeface="Calibri"/>
                <a:cs typeface="Calibri"/>
              </a:rPr>
              <a:t>Co-PI: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Marielle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Scherrer-</a:t>
            </a:r>
            <a:r>
              <a:rPr dirty="0" sz="2400" b="1">
                <a:latin typeface="Calibri"/>
                <a:cs typeface="Calibri"/>
              </a:rPr>
              <a:t>Crosbie,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MD,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PhD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600" spc="-20" b="1">
                <a:latin typeface="Calibri"/>
                <a:cs typeface="Calibri"/>
              </a:rPr>
              <a:t>Director,</a:t>
            </a:r>
            <a:r>
              <a:rPr dirty="0" sz="1600" spc="-6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Echocardiography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Laboratory,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600" b="1">
                <a:latin typeface="Calibri"/>
                <a:cs typeface="Calibri"/>
              </a:rPr>
              <a:t>Hospital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University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Pennsylvania,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@Mariellesc1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4475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-35"/>
              <a:t> </a:t>
            </a:r>
            <a:r>
              <a:rPr dirty="0"/>
              <a:t>Primary</a:t>
            </a:r>
            <a:r>
              <a:rPr dirty="0" spc="-45"/>
              <a:t> </a:t>
            </a:r>
            <a:r>
              <a:rPr dirty="0"/>
              <a:t>Study</a:t>
            </a:r>
            <a:r>
              <a:rPr dirty="0" spc="-5"/>
              <a:t> </a:t>
            </a:r>
            <a:r>
              <a:rPr dirty="0"/>
              <a:t>Procedures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5"/>
              <a:t> </a:t>
            </a:r>
            <a:r>
              <a:rPr dirty="0" spc="-10"/>
              <a:t>Intervention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9843" y="2470323"/>
            <a:ext cx="1077468" cy="69959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4647" y="3321054"/>
            <a:ext cx="2011416" cy="124151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2537" y="1080516"/>
            <a:ext cx="4416705" cy="46969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9908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-10"/>
              <a:t> </a:t>
            </a:r>
            <a:r>
              <a:rPr dirty="0"/>
              <a:t>Study</a:t>
            </a:r>
            <a:r>
              <a:rPr dirty="0" spc="25"/>
              <a:t> </a:t>
            </a:r>
            <a:r>
              <a:rPr dirty="0" spc="-10"/>
              <a:t>Endpoints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93139" y="1667636"/>
            <a:ext cx="10077450" cy="388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7399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Primary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outcome: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Proportion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who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had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decline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≥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10%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20" b="1">
                <a:latin typeface="Calibri"/>
                <a:cs typeface="Calibri"/>
              </a:rPr>
              <a:t> less </a:t>
            </a:r>
            <a:r>
              <a:rPr dirty="0" sz="2400" b="1">
                <a:latin typeface="Calibri"/>
                <a:cs typeface="Calibri"/>
              </a:rPr>
              <a:t>than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55%.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Secondary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outcome: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Proportion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who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decline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≥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5%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less </a:t>
            </a:r>
            <a:r>
              <a:rPr dirty="0" sz="2400" b="1">
                <a:latin typeface="Calibri"/>
                <a:cs typeface="Calibri"/>
              </a:rPr>
              <a:t>than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55%.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Exploratory</a:t>
            </a:r>
            <a:r>
              <a:rPr dirty="0" sz="2400" spc="-1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outcomes:</a:t>
            </a:r>
            <a:endParaRPr sz="2400">
              <a:latin typeface="Calibri"/>
              <a:cs typeface="Calibri"/>
            </a:endParaRPr>
          </a:p>
          <a:p>
            <a:pPr lvl="1" marL="812800" indent="-3435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2400" b="1">
                <a:latin typeface="Calibri"/>
                <a:cs typeface="Calibri"/>
              </a:rPr>
              <a:t>Absolute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reduction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group.</a:t>
            </a:r>
            <a:endParaRPr sz="2400">
              <a:latin typeface="Calibri"/>
              <a:cs typeface="Calibri"/>
            </a:endParaRPr>
          </a:p>
          <a:p>
            <a:pPr lvl="1" marL="812800" indent="-34353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2400" spc="-10" b="1">
                <a:latin typeface="Calibri"/>
                <a:cs typeface="Calibri"/>
              </a:rPr>
              <a:t>Pre-</a:t>
            </a:r>
            <a:r>
              <a:rPr dirty="0" sz="2400" b="1">
                <a:latin typeface="Calibri"/>
                <a:cs typeface="Calibri"/>
              </a:rPr>
              <a:t>specified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subgroup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analyses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based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absolute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change.</a:t>
            </a:r>
            <a:endParaRPr sz="2400">
              <a:latin typeface="Calibri"/>
              <a:cs typeface="Calibri"/>
            </a:endParaRPr>
          </a:p>
          <a:p>
            <a:pPr lvl="1" marL="812800" indent="-3435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2400" b="1">
                <a:latin typeface="Calibri"/>
                <a:cs typeface="Calibri"/>
              </a:rPr>
              <a:t>Rates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incident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heart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failure.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Safety: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Adverse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events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special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interest.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6014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25"/>
              <a:t> </a:t>
            </a:r>
            <a:r>
              <a:rPr dirty="0" spc="-10"/>
              <a:t>Results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22832"/>
            <a:ext cx="12191999" cy="37490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6014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25"/>
              <a:t> </a:t>
            </a:r>
            <a:r>
              <a:rPr dirty="0" spc="-10"/>
              <a:t>Results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2636" y="1133337"/>
            <a:ext cx="3558540" cy="98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45204" algn="l"/>
              </a:tabLst>
            </a:pPr>
            <a:r>
              <a:rPr dirty="0" u="sng" sz="450" spc="3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Table</a:t>
            </a:r>
            <a:r>
              <a:rPr dirty="0" u="sng" sz="450" spc="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</a:t>
            </a:r>
            <a:r>
              <a:rPr dirty="0" u="sng" sz="450" spc="2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Patient</a:t>
            </a:r>
            <a:r>
              <a:rPr dirty="0" u="sng" sz="45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Demographics,</a:t>
            </a:r>
            <a:r>
              <a:rPr dirty="0" u="sng" sz="450" spc="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Cancer</a:t>
            </a:r>
            <a:r>
              <a:rPr dirty="0" u="sng" sz="450" spc="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Characteristics,</a:t>
            </a:r>
            <a:r>
              <a:rPr dirty="0" u="sng" sz="450" spc="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Drug</a:t>
            </a:r>
            <a:r>
              <a:rPr dirty="0" u="sng" sz="450" spc="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Exposure,</a:t>
            </a:r>
            <a:r>
              <a:rPr dirty="0" u="sng" sz="450" spc="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Radiation</a:t>
            </a:r>
            <a:r>
              <a:rPr dirty="0" u="sng" sz="45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sng" sz="450" spc="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5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Compliance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450">
              <a:latin typeface="Times New Roman"/>
              <a:cs typeface="Times New Roman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85336" y="1223114"/>
          <a:ext cx="3609340" cy="556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9220"/>
                <a:gridCol w="687069"/>
                <a:gridCol w="526414"/>
                <a:gridCol w="579755"/>
                <a:gridCol w="359409"/>
              </a:tblGrid>
              <a:tr h="14097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Characteristics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106045" indent="-52705">
                        <a:lnSpc>
                          <a:spcPct val="100000"/>
                        </a:lnSpc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Full</a:t>
                      </a:r>
                      <a:r>
                        <a:rPr dirty="0" sz="450" spc="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Cohort</a:t>
                      </a:r>
                      <a:r>
                        <a:rPr dirty="0" sz="450" spc="5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(n=300)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78740" indent="-63500">
                        <a:lnSpc>
                          <a:spcPct val="100000"/>
                        </a:lnSpc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Atorvastatin</a:t>
                      </a:r>
                      <a:r>
                        <a:rPr dirty="0" sz="450" spc="5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(n=150)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Placebo</a:t>
                      </a:r>
                      <a:r>
                        <a:rPr dirty="0" sz="450" spc="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(n=150)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z="450" b="1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450" spc="2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value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40640">
                        <a:lnSpc>
                          <a:spcPts val="450"/>
                        </a:lnSpc>
                        <a:spcBef>
                          <a:spcPts val="15"/>
                        </a:spcBef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Age</a:t>
                      </a:r>
                      <a:r>
                        <a:rPr dirty="0" sz="45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450" spc="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years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8580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dirty="0" sz="450" spc="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(±SD)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954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(17)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(17)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49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(16)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Median</a:t>
                      </a:r>
                      <a:r>
                        <a:rPr dirty="0" sz="450" spc="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(minimum,</a:t>
                      </a:r>
                      <a:r>
                        <a:rPr dirty="0" sz="450" spc="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maximum)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430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52</a:t>
                      </a:r>
                      <a:r>
                        <a:rPr dirty="0" sz="4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(20</a:t>
                      </a:r>
                      <a:r>
                        <a:rPr dirty="0" sz="4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4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91)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51</a:t>
                      </a:r>
                      <a:r>
                        <a:rPr dirty="0" sz="4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(20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4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91)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52</a:t>
                      </a:r>
                      <a:r>
                        <a:rPr dirty="0" sz="4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(20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4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83)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450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0.76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†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9215">
                <a:tc>
                  <a:txBody>
                    <a:bodyPr/>
                    <a:lstStyle/>
                    <a:p>
                      <a:pPr marL="40640">
                        <a:lnSpc>
                          <a:spcPts val="450"/>
                        </a:lnSpc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Sex</a:t>
                      </a:r>
                      <a:r>
                        <a:rPr dirty="0" sz="450" spc="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450" spc="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dirty="0" sz="450" spc="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450" spc="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patients</a:t>
                      </a:r>
                      <a:r>
                        <a:rPr dirty="0" sz="450" spc="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 b="1">
                          <a:latin typeface="Times New Roman"/>
                          <a:cs typeface="Times New Roman"/>
                        </a:rPr>
                        <a:t>(%)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8580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Female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430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142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(47)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68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(45)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74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(49)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445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0.56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spc="-20" b="1">
                          <a:latin typeface="Times New Roman"/>
                          <a:cs typeface="Times New Roman"/>
                        </a:rPr>
                        <a:t>Males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430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158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(53)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82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(55)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76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(51)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213429" y="1767337"/>
            <a:ext cx="724535" cy="98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50" b="1">
                <a:latin typeface="Times New Roman"/>
                <a:cs typeface="Times New Roman"/>
              </a:rPr>
              <a:t>Race</a:t>
            </a:r>
            <a:r>
              <a:rPr dirty="0" sz="450" spc="4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—</a:t>
            </a:r>
            <a:r>
              <a:rPr dirty="0" sz="450" spc="4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no.</a:t>
            </a:r>
            <a:r>
              <a:rPr dirty="0" sz="450" spc="3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of</a:t>
            </a:r>
            <a:r>
              <a:rPr dirty="0" sz="450" spc="4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patients</a:t>
            </a:r>
            <a:r>
              <a:rPr dirty="0" sz="450" spc="40" b="1">
                <a:latin typeface="Times New Roman"/>
                <a:cs typeface="Times New Roman"/>
              </a:rPr>
              <a:t> </a:t>
            </a:r>
            <a:r>
              <a:rPr dirty="0" sz="450" spc="-25" b="1">
                <a:latin typeface="Times New Roman"/>
                <a:cs typeface="Times New Roman"/>
              </a:rPr>
              <a:t>(%)</a:t>
            </a:r>
            <a:endParaRPr sz="450">
              <a:latin typeface="Times New Roman"/>
              <a:cs typeface="Times New Roman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85336" y="1853487"/>
          <a:ext cx="3609340" cy="760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9220"/>
                <a:gridCol w="687069"/>
                <a:gridCol w="526414"/>
                <a:gridCol w="579755"/>
                <a:gridCol w="359409"/>
              </a:tblGrid>
              <a:tr h="68580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Asian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478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445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0.77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Black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8580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Unknown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478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spc="-20" b="1">
                          <a:latin typeface="Times New Roman"/>
                          <a:cs typeface="Times New Roman"/>
                        </a:rPr>
                        <a:t>White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430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266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(89)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135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(90)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131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(87)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6675">
                <a:tc>
                  <a:txBody>
                    <a:bodyPr/>
                    <a:lstStyle/>
                    <a:p>
                      <a:pPr marL="40640">
                        <a:lnSpc>
                          <a:spcPts val="450"/>
                        </a:lnSpc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Ethnicity</a:t>
                      </a:r>
                      <a:r>
                        <a:rPr dirty="0" sz="450" spc="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45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dirty="0" sz="450" spc="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45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patients</a:t>
                      </a:r>
                      <a:r>
                        <a:rPr dirty="0" sz="45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 b="1">
                          <a:latin typeface="Times New Roman"/>
                          <a:cs typeface="Times New Roman"/>
                        </a:rPr>
                        <a:t>(%)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8580">
                <a:tc>
                  <a:txBody>
                    <a:bodyPr/>
                    <a:lstStyle/>
                    <a:p>
                      <a:pPr marL="343535" indent="-167640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43535" algn="l"/>
                          <a:tab pos="344170" algn="l"/>
                        </a:tabLst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Hispanic/Latino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478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(6)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(7)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445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0.68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9215">
                <a:tc>
                  <a:txBody>
                    <a:bodyPr/>
                    <a:lstStyle/>
                    <a:p>
                      <a:pPr marL="343535" indent="-167640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43535" algn="l"/>
                          <a:tab pos="344170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Non-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Hispanic/Latino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430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271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(90)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135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(90)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136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(91)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marL="343535" indent="-167640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43535" algn="l"/>
                          <a:tab pos="344170" algn="l"/>
                        </a:tabLst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Unknown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478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8580">
                <a:tc>
                  <a:txBody>
                    <a:bodyPr/>
                    <a:lstStyle/>
                    <a:p>
                      <a:pPr marL="40640">
                        <a:lnSpc>
                          <a:spcPts val="445"/>
                        </a:lnSpc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Body-mass</a:t>
                      </a:r>
                      <a:r>
                        <a:rPr dirty="0" sz="450" spc="9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index†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dirty="0" sz="450" spc="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(±SD)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192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>
                          <a:latin typeface="Times New Roman"/>
                          <a:cs typeface="Times New Roman"/>
                        </a:rPr>
                        <a:t>(6.1)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>
                          <a:latin typeface="Times New Roman"/>
                          <a:cs typeface="Times New Roman"/>
                        </a:rPr>
                        <a:t>(6.2)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>
                          <a:latin typeface="Times New Roman"/>
                          <a:cs typeface="Times New Roman"/>
                        </a:rPr>
                        <a:t>(6.1)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Median</a:t>
                      </a:r>
                      <a:r>
                        <a:rPr dirty="0" sz="450" spc="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(minimum,</a:t>
                      </a:r>
                      <a:r>
                        <a:rPr dirty="0" sz="450" spc="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maximum)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dirty="0" sz="4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(14</a:t>
                      </a:r>
                      <a:r>
                        <a:rPr dirty="0" sz="4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4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52)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dirty="0" sz="4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(14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4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52)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dirty="0" sz="4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(17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4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50)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450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0.65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†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188029" y="2600907"/>
            <a:ext cx="1106170" cy="98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450" b="1">
                <a:latin typeface="Times New Roman"/>
                <a:cs typeface="Times New Roman"/>
              </a:rPr>
              <a:t>Body</a:t>
            </a:r>
            <a:r>
              <a:rPr dirty="0" sz="450" spc="5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mass</a:t>
            </a:r>
            <a:r>
              <a:rPr dirty="0" sz="450" spc="6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index,</a:t>
            </a:r>
            <a:r>
              <a:rPr dirty="0" sz="450" spc="6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(kg/m</a:t>
            </a:r>
            <a:r>
              <a:rPr dirty="0" baseline="37037" sz="450" b="1">
                <a:latin typeface="Times New Roman"/>
                <a:cs typeface="Times New Roman"/>
              </a:rPr>
              <a:t>2</a:t>
            </a:r>
            <a:r>
              <a:rPr dirty="0" sz="450" b="1">
                <a:latin typeface="Times New Roman"/>
                <a:cs typeface="Times New Roman"/>
              </a:rPr>
              <a:t>)</a:t>
            </a:r>
            <a:r>
              <a:rPr dirty="0" sz="450" spc="5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WHO</a:t>
            </a:r>
            <a:r>
              <a:rPr dirty="0" sz="450" spc="55" b="1">
                <a:latin typeface="Times New Roman"/>
                <a:cs typeface="Times New Roman"/>
              </a:rPr>
              <a:t> </a:t>
            </a:r>
            <a:r>
              <a:rPr dirty="0" sz="450" spc="-10" b="1">
                <a:latin typeface="Times New Roman"/>
                <a:cs typeface="Times New Roman"/>
              </a:rPr>
              <a:t>criteria</a:t>
            </a:r>
            <a:endParaRPr sz="450">
              <a:latin typeface="Times New Roman"/>
              <a:cs typeface="Times New Roman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85336" y="2687026"/>
          <a:ext cx="3609340" cy="208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0260"/>
                <a:gridCol w="535939"/>
                <a:gridCol w="916304"/>
              </a:tblGrid>
              <a:tr h="69850">
                <a:tc>
                  <a:txBody>
                    <a:bodyPr/>
                    <a:lstStyle/>
                    <a:p>
                      <a:pPr marL="343535" indent="-167640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43535" algn="l"/>
                          <a:tab pos="344170" algn="l"/>
                          <a:tab pos="1742439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Underweight,</a:t>
                      </a:r>
                      <a:r>
                        <a:rPr dirty="0" sz="450" spc="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dirty="0" sz="450" spc="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 b="1">
                          <a:latin typeface="Times New Roman"/>
                          <a:cs typeface="Times New Roman"/>
                        </a:rPr>
                        <a:t>18.5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450"/>
                        </a:lnSpc>
                        <a:tabLst>
                          <a:tab pos="666750" algn="l"/>
                        </a:tabLst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(4)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0.60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marL="343535" indent="-167640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43535" algn="l"/>
                          <a:tab pos="344170" algn="l"/>
                          <a:tab pos="171259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dirty="0" sz="450" spc="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weight,</a:t>
                      </a:r>
                      <a:r>
                        <a:rPr dirty="0" sz="45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dirty="0" sz="45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 b="1">
                          <a:latin typeface="Times New Roman"/>
                          <a:cs typeface="Times New Roman"/>
                        </a:rPr>
                        <a:t>18.5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99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(33)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48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(32)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51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(34)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6675">
                <a:tc>
                  <a:txBody>
                    <a:bodyPr/>
                    <a:lstStyle/>
                    <a:p>
                      <a:pPr marL="343535" indent="-167640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43535" algn="l"/>
                          <a:tab pos="344170" algn="l"/>
                          <a:tab pos="16973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Overweight,</a:t>
                      </a:r>
                      <a:r>
                        <a:rPr dirty="0" sz="450" spc="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dirty="0" sz="450" spc="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 b="1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107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(36)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56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(37)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51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(34)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349406" y="2879443"/>
            <a:ext cx="2825750" cy="98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79070" indent="-167005">
              <a:lnSpc>
                <a:spcPct val="100000"/>
              </a:lnSpc>
              <a:spcBef>
                <a:spcPts val="125"/>
              </a:spcBef>
              <a:buFont typeface="Wingdings"/>
              <a:buChar char=""/>
              <a:tabLst>
                <a:tab pos="179070" algn="l"/>
                <a:tab pos="179705" algn="l"/>
                <a:tab pos="1548765" algn="l"/>
                <a:tab pos="2091689" algn="l"/>
                <a:tab pos="2635885" algn="l"/>
              </a:tabLst>
            </a:pPr>
            <a:r>
              <a:rPr dirty="0" sz="450" b="1">
                <a:latin typeface="Times New Roman"/>
                <a:cs typeface="Times New Roman"/>
              </a:rPr>
              <a:t>Obese,</a:t>
            </a:r>
            <a:r>
              <a:rPr dirty="0" sz="450" spc="3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≥</a:t>
            </a:r>
            <a:r>
              <a:rPr dirty="0" sz="450" spc="40" b="1">
                <a:latin typeface="Times New Roman"/>
                <a:cs typeface="Times New Roman"/>
              </a:rPr>
              <a:t> </a:t>
            </a:r>
            <a:r>
              <a:rPr dirty="0" sz="450" spc="-25" b="1">
                <a:latin typeface="Times New Roman"/>
                <a:cs typeface="Times New Roman"/>
              </a:rPr>
              <a:t>30</a:t>
            </a:r>
            <a:r>
              <a:rPr dirty="0" sz="450" b="1">
                <a:latin typeface="Times New Roman"/>
                <a:cs typeface="Times New Roman"/>
              </a:rPr>
              <a:t>	</a:t>
            </a:r>
            <a:r>
              <a:rPr dirty="0" sz="450">
                <a:latin typeface="Times New Roman"/>
                <a:cs typeface="Times New Roman"/>
              </a:rPr>
              <a:t>52</a:t>
            </a:r>
            <a:r>
              <a:rPr dirty="0" sz="450" spc="30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(17)</a:t>
            </a:r>
            <a:r>
              <a:rPr dirty="0" sz="450">
                <a:latin typeface="Times New Roman"/>
                <a:cs typeface="Times New Roman"/>
              </a:rPr>
              <a:t>	25</a:t>
            </a:r>
            <a:r>
              <a:rPr dirty="0" sz="450" spc="30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(17)</a:t>
            </a:r>
            <a:r>
              <a:rPr dirty="0" sz="450">
                <a:latin typeface="Times New Roman"/>
                <a:cs typeface="Times New Roman"/>
              </a:rPr>
              <a:t>	27</a:t>
            </a:r>
            <a:r>
              <a:rPr dirty="0" sz="450" spc="30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(18)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5336" y="2965593"/>
            <a:ext cx="3533140" cy="6985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343535" indent="-167640">
              <a:lnSpc>
                <a:spcPct val="100000"/>
              </a:lnSpc>
              <a:buFont typeface="Wingdings"/>
              <a:buChar char=""/>
              <a:tabLst>
                <a:tab pos="343535" algn="l"/>
                <a:tab pos="344170" algn="l"/>
                <a:tab pos="1712595" algn="l"/>
                <a:tab pos="2255520" algn="l"/>
                <a:tab pos="2799715" algn="l"/>
              </a:tabLst>
            </a:pPr>
            <a:r>
              <a:rPr dirty="0" sz="450" b="1">
                <a:latin typeface="Times New Roman"/>
                <a:cs typeface="Times New Roman"/>
              </a:rPr>
              <a:t>Severely</a:t>
            </a:r>
            <a:r>
              <a:rPr dirty="0" sz="450" spc="5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Obese,</a:t>
            </a:r>
            <a:r>
              <a:rPr dirty="0" sz="450" spc="5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≥</a:t>
            </a:r>
            <a:r>
              <a:rPr dirty="0" sz="450" spc="40" b="1">
                <a:latin typeface="Times New Roman"/>
                <a:cs typeface="Times New Roman"/>
              </a:rPr>
              <a:t> </a:t>
            </a:r>
            <a:r>
              <a:rPr dirty="0" sz="450" spc="-25" b="1">
                <a:latin typeface="Times New Roman"/>
                <a:cs typeface="Times New Roman"/>
              </a:rPr>
              <a:t>35</a:t>
            </a:r>
            <a:r>
              <a:rPr dirty="0" sz="450" b="1">
                <a:latin typeface="Times New Roman"/>
                <a:cs typeface="Times New Roman"/>
              </a:rPr>
              <a:t>	</a:t>
            </a:r>
            <a:r>
              <a:rPr dirty="0" sz="450">
                <a:latin typeface="Times New Roman"/>
                <a:cs typeface="Times New Roman"/>
              </a:rPr>
              <a:t>34</a:t>
            </a:r>
            <a:r>
              <a:rPr dirty="0" sz="450" spc="30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(11)</a:t>
            </a:r>
            <a:r>
              <a:rPr dirty="0" sz="450">
                <a:latin typeface="Times New Roman"/>
                <a:cs typeface="Times New Roman"/>
              </a:rPr>
              <a:t>	19</a:t>
            </a:r>
            <a:r>
              <a:rPr dirty="0" sz="450" spc="30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(13)</a:t>
            </a:r>
            <a:r>
              <a:rPr dirty="0" sz="450">
                <a:latin typeface="Times New Roman"/>
                <a:cs typeface="Times New Roman"/>
              </a:rPr>
              <a:t>	15</a:t>
            </a:r>
            <a:r>
              <a:rPr dirty="0" sz="450" spc="30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(10)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13429" y="3018182"/>
            <a:ext cx="1083945" cy="98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50" b="1">
                <a:latin typeface="Times New Roman"/>
                <a:cs typeface="Times New Roman"/>
              </a:rPr>
              <a:t>Type</a:t>
            </a:r>
            <a:r>
              <a:rPr dirty="0" sz="450" spc="4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of</a:t>
            </a:r>
            <a:r>
              <a:rPr dirty="0" sz="450" spc="5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lymphoma</a:t>
            </a:r>
            <a:r>
              <a:rPr dirty="0" sz="450" spc="5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—</a:t>
            </a:r>
            <a:r>
              <a:rPr dirty="0" sz="450" spc="5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no.</a:t>
            </a:r>
            <a:r>
              <a:rPr dirty="0" sz="450" spc="4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of</a:t>
            </a:r>
            <a:r>
              <a:rPr dirty="0" sz="450" spc="5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patients</a:t>
            </a:r>
            <a:r>
              <a:rPr dirty="0" sz="450" spc="50" b="1">
                <a:latin typeface="Times New Roman"/>
                <a:cs typeface="Times New Roman"/>
              </a:rPr>
              <a:t> </a:t>
            </a:r>
            <a:r>
              <a:rPr dirty="0" sz="450" spc="-25" b="1">
                <a:latin typeface="Times New Roman"/>
                <a:cs typeface="Times New Roman"/>
              </a:rPr>
              <a:t>(%)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85336" y="3104333"/>
            <a:ext cx="3533140" cy="6985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312420" indent="-136525">
              <a:lnSpc>
                <a:spcPct val="100000"/>
              </a:lnSpc>
              <a:buFont typeface="Wingdings"/>
              <a:buChar char=""/>
              <a:tabLst>
                <a:tab pos="313055" algn="l"/>
                <a:tab pos="1727200" algn="l"/>
                <a:tab pos="2286000" algn="l"/>
                <a:tab pos="2830195" algn="l"/>
                <a:tab pos="3282950" algn="l"/>
              </a:tabLst>
            </a:pPr>
            <a:r>
              <a:rPr dirty="0" sz="450" b="1">
                <a:latin typeface="Times New Roman"/>
                <a:cs typeface="Times New Roman"/>
              </a:rPr>
              <a:t>T-</a:t>
            </a:r>
            <a:r>
              <a:rPr dirty="0" sz="450" spc="-20" b="1">
                <a:latin typeface="Times New Roman"/>
                <a:cs typeface="Times New Roman"/>
              </a:rPr>
              <a:t>cell</a:t>
            </a:r>
            <a:r>
              <a:rPr dirty="0" sz="450" b="1">
                <a:latin typeface="Times New Roman"/>
                <a:cs typeface="Times New Roman"/>
              </a:rPr>
              <a:t>	</a:t>
            </a:r>
            <a:r>
              <a:rPr dirty="0" sz="450">
                <a:latin typeface="Times New Roman"/>
                <a:cs typeface="Times New Roman"/>
              </a:rPr>
              <a:t>14</a:t>
            </a:r>
            <a:r>
              <a:rPr dirty="0" sz="450" spc="30">
                <a:latin typeface="Times New Roman"/>
                <a:cs typeface="Times New Roman"/>
              </a:rPr>
              <a:t> </a:t>
            </a:r>
            <a:r>
              <a:rPr dirty="0" sz="450" spc="-25">
                <a:latin typeface="Times New Roman"/>
                <a:cs typeface="Times New Roman"/>
              </a:rPr>
              <a:t>(5)</a:t>
            </a:r>
            <a:r>
              <a:rPr dirty="0" sz="450">
                <a:latin typeface="Times New Roman"/>
                <a:cs typeface="Times New Roman"/>
              </a:rPr>
              <a:t>	9</a:t>
            </a:r>
            <a:r>
              <a:rPr dirty="0" sz="450" spc="20">
                <a:latin typeface="Times New Roman"/>
                <a:cs typeface="Times New Roman"/>
              </a:rPr>
              <a:t> </a:t>
            </a:r>
            <a:r>
              <a:rPr dirty="0" sz="450" spc="-25">
                <a:latin typeface="Times New Roman"/>
                <a:cs typeface="Times New Roman"/>
              </a:rPr>
              <a:t>(6)</a:t>
            </a:r>
            <a:r>
              <a:rPr dirty="0" sz="450">
                <a:latin typeface="Times New Roman"/>
                <a:cs typeface="Times New Roman"/>
              </a:rPr>
              <a:t>	5</a:t>
            </a:r>
            <a:r>
              <a:rPr dirty="0" sz="450" spc="20">
                <a:latin typeface="Times New Roman"/>
                <a:cs typeface="Times New Roman"/>
              </a:rPr>
              <a:t> </a:t>
            </a:r>
            <a:r>
              <a:rPr dirty="0" sz="450" spc="-25">
                <a:latin typeface="Times New Roman"/>
                <a:cs typeface="Times New Roman"/>
              </a:rPr>
              <a:t>(3)</a:t>
            </a:r>
            <a:r>
              <a:rPr dirty="0" sz="450">
                <a:latin typeface="Times New Roman"/>
                <a:cs typeface="Times New Roman"/>
              </a:rPr>
              <a:t>	</a:t>
            </a:r>
            <a:r>
              <a:rPr dirty="0" sz="450" spc="-20">
                <a:latin typeface="Times New Roman"/>
                <a:cs typeface="Times New Roman"/>
              </a:rPr>
              <a:t>0.45</a:t>
            </a:r>
            <a:r>
              <a:rPr dirty="0" baseline="37037" sz="450" spc="-30">
                <a:latin typeface="Times New Roman"/>
                <a:cs typeface="Times New Roman"/>
              </a:rPr>
              <a:t>‡</a:t>
            </a:r>
            <a:endParaRPr baseline="37037" sz="4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85331" y="3243986"/>
            <a:ext cx="3533140" cy="69215"/>
          </a:xfrm>
          <a:custGeom>
            <a:avLst/>
            <a:gdLst/>
            <a:ahLst/>
            <a:cxnLst/>
            <a:rect l="l" t="t" r="r" b="b"/>
            <a:pathLst>
              <a:path w="3533140" h="69214">
                <a:moveTo>
                  <a:pt x="2072093" y="0"/>
                </a:moveTo>
                <a:lnTo>
                  <a:pt x="1530718" y="0"/>
                </a:lnTo>
                <a:lnTo>
                  <a:pt x="0" y="0"/>
                </a:lnTo>
                <a:lnTo>
                  <a:pt x="0" y="68910"/>
                </a:lnTo>
                <a:lnTo>
                  <a:pt x="1530718" y="68910"/>
                </a:lnTo>
                <a:lnTo>
                  <a:pt x="2072093" y="68910"/>
                </a:lnTo>
                <a:lnTo>
                  <a:pt x="2072093" y="0"/>
                </a:lnTo>
                <a:close/>
              </a:path>
              <a:path w="3533140" h="69214">
                <a:moveTo>
                  <a:pt x="3533013" y="0"/>
                </a:moveTo>
                <a:lnTo>
                  <a:pt x="3533013" y="0"/>
                </a:lnTo>
                <a:lnTo>
                  <a:pt x="2072132" y="0"/>
                </a:lnTo>
                <a:lnTo>
                  <a:pt x="2072132" y="68910"/>
                </a:lnTo>
                <a:lnTo>
                  <a:pt x="3533013" y="68910"/>
                </a:lnTo>
                <a:lnTo>
                  <a:pt x="35330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13429" y="3157829"/>
            <a:ext cx="2977515" cy="237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84480" indent="-136525">
              <a:lnSpc>
                <a:spcPct val="100000"/>
              </a:lnSpc>
              <a:spcBef>
                <a:spcPts val="125"/>
              </a:spcBef>
              <a:buFont typeface="Wingdings"/>
              <a:buChar char=""/>
              <a:tabLst>
                <a:tab pos="285115" algn="l"/>
                <a:tab pos="1668780" algn="l"/>
                <a:tab pos="2212340" algn="l"/>
                <a:tab pos="2756535" algn="l"/>
              </a:tabLst>
            </a:pPr>
            <a:r>
              <a:rPr dirty="0" sz="450" b="1">
                <a:latin typeface="Times New Roman"/>
                <a:cs typeface="Times New Roman"/>
              </a:rPr>
              <a:t>B-</a:t>
            </a:r>
            <a:r>
              <a:rPr dirty="0" sz="450" spc="-20" b="1">
                <a:latin typeface="Times New Roman"/>
                <a:cs typeface="Times New Roman"/>
              </a:rPr>
              <a:t>cell</a:t>
            </a:r>
            <a:r>
              <a:rPr dirty="0" sz="450" b="1">
                <a:latin typeface="Times New Roman"/>
                <a:cs typeface="Times New Roman"/>
              </a:rPr>
              <a:t>	</a:t>
            </a:r>
            <a:r>
              <a:rPr dirty="0" sz="450">
                <a:latin typeface="Times New Roman"/>
                <a:cs typeface="Times New Roman"/>
              </a:rPr>
              <a:t>206</a:t>
            </a:r>
            <a:r>
              <a:rPr dirty="0" sz="450" spc="45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(69)</a:t>
            </a:r>
            <a:r>
              <a:rPr dirty="0" sz="450">
                <a:latin typeface="Times New Roman"/>
                <a:cs typeface="Times New Roman"/>
              </a:rPr>
              <a:t>	104</a:t>
            </a:r>
            <a:r>
              <a:rPr dirty="0" sz="450" spc="45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(69)</a:t>
            </a:r>
            <a:r>
              <a:rPr dirty="0" sz="450">
                <a:latin typeface="Times New Roman"/>
                <a:cs typeface="Times New Roman"/>
              </a:rPr>
              <a:t>	102</a:t>
            </a:r>
            <a:r>
              <a:rPr dirty="0" sz="450" spc="45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(68)</a:t>
            </a:r>
            <a:endParaRPr sz="450">
              <a:latin typeface="Times New Roman"/>
              <a:cs typeface="Times New Roman"/>
            </a:endParaRPr>
          </a:p>
          <a:p>
            <a:pPr marL="284480" indent="-13652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85115" algn="l"/>
                <a:tab pos="1684655" algn="l"/>
                <a:tab pos="2227580" algn="l"/>
                <a:tab pos="2771775" algn="l"/>
              </a:tabLst>
            </a:pPr>
            <a:r>
              <a:rPr dirty="0" sz="450" spc="-10" b="1">
                <a:latin typeface="Times New Roman"/>
                <a:cs typeface="Times New Roman"/>
              </a:rPr>
              <a:t>Hodgkin’s</a:t>
            </a:r>
            <a:r>
              <a:rPr dirty="0" sz="450" b="1">
                <a:latin typeface="Times New Roman"/>
                <a:cs typeface="Times New Roman"/>
              </a:rPr>
              <a:t>	</a:t>
            </a:r>
            <a:r>
              <a:rPr dirty="0" sz="450">
                <a:latin typeface="Times New Roman"/>
                <a:cs typeface="Times New Roman"/>
              </a:rPr>
              <a:t>80</a:t>
            </a:r>
            <a:r>
              <a:rPr dirty="0" sz="450" spc="30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(27)</a:t>
            </a:r>
            <a:r>
              <a:rPr dirty="0" sz="450">
                <a:latin typeface="Times New Roman"/>
                <a:cs typeface="Times New Roman"/>
              </a:rPr>
              <a:t>	37</a:t>
            </a:r>
            <a:r>
              <a:rPr dirty="0" sz="450" spc="30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(25)</a:t>
            </a:r>
            <a:r>
              <a:rPr dirty="0" sz="450">
                <a:latin typeface="Times New Roman"/>
                <a:cs typeface="Times New Roman"/>
              </a:rPr>
              <a:t>	43</a:t>
            </a:r>
            <a:r>
              <a:rPr dirty="0" sz="450" spc="30">
                <a:latin typeface="Times New Roman"/>
                <a:cs typeface="Times New Roman"/>
              </a:rPr>
              <a:t> </a:t>
            </a:r>
            <a:r>
              <a:rPr dirty="0" sz="450" spc="-20">
                <a:latin typeface="Times New Roman"/>
                <a:cs typeface="Times New Roman"/>
              </a:rPr>
              <a:t>(29)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450" b="1">
                <a:latin typeface="Times New Roman"/>
                <a:cs typeface="Times New Roman"/>
              </a:rPr>
              <a:t>ECOG</a:t>
            </a:r>
            <a:r>
              <a:rPr dirty="0" sz="450" spc="7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Performance</a:t>
            </a:r>
            <a:r>
              <a:rPr dirty="0" sz="450" spc="9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Status</a:t>
            </a:r>
            <a:r>
              <a:rPr dirty="0" sz="450" spc="80" b="1">
                <a:latin typeface="Times New Roman"/>
                <a:cs typeface="Times New Roman"/>
              </a:rPr>
              <a:t> </a:t>
            </a:r>
            <a:r>
              <a:rPr dirty="0" sz="450" spc="-10" b="1">
                <a:latin typeface="Times New Roman"/>
                <a:cs typeface="Times New Roman"/>
              </a:rPr>
              <a:t>Scale</a:t>
            </a:r>
            <a:endParaRPr sz="450">
              <a:latin typeface="Times New Roman"/>
              <a:cs typeface="Times New Roman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185336" y="3382869"/>
          <a:ext cx="3609340" cy="344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0935"/>
                <a:gridCol w="941069"/>
                <a:gridCol w="543560"/>
                <a:gridCol w="520700"/>
                <a:gridCol w="394335"/>
              </a:tblGrid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Grade</a:t>
                      </a:r>
                      <a:r>
                        <a:rPr dirty="0" sz="450" spc="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50" b="1">
                          <a:latin typeface="Times New Roman"/>
                          <a:cs typeface="Times New Roman"/>
                        </a:rPr>
                        <a:t>0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002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216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(72)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112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(75)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104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(69)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450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0.61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8580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Grade</a:t>
                      </a:r>
                      <a:r>
                        <a:rPr dirty="0" sz="450" spc="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50" b="1">
                          <a:latin typeface="Times New Roman"/>
                          <a:cs typeface="Times New Roman"/>
                        </a:rPr>
                        <a:t>1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5260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65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(22)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29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(19)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36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(24)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Grade</a:t>
                      </a:r>
                      <a:r>
                        <a:rPr dirty="0" sz="450" spc="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50" b="1">
                          <a:latin typeface="Times New Roman"/>
                          <a:cs typeface="Times New Roman"/>
                        </a:rPr>
                        <a:t>2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0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Grade</a:t>
                      </a:r>
                      <a:r>
                        <a:rPr dirty="0" sz="450" spc="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50" b="1">
                          <a:latin typeface="Times New Roman"/>
                          <a:cs typeface="Times New Roman"/>
                        </a:rPr>
                        <a:t>3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5104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8580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Unknown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5104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 descr=""/>
          <p:cNvSpPr txBox="1"/>
          <p:nvPr/>
        </p:nvSpPr>
        <p:spPr>
          <a:xfrm>
            <a:off x="213429" y="3713844"/>
            <a:ext cx="1129030" cy="98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50" b="1">
                <a:latin typeface="Times New Roman"/>
                <a:cs typeface="Times New Roman"/>
              </a:rPr>
              <a:t>Cardiac</a:t>
            </a:r>
            <a:r>
              <a:rPr dirty="0" sz="450" spc="4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medications</a:t>
            </a:r>
            <a:r>
              <a:rPr dirty="0" sz="450" spc="6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—</a:t>
            </a:r>
            <a:r>
              <a:rPr dirty="0" sz="450" spc="5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no.</a:t>
            </a:r>
            <a:r>
              <a:rPr dirty="0" sz="450" spc="5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of</a:t>
            </a:r>
            <a:r>
              <a:rPr dirty="0" sz="450" spc="6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patients</a:t>
            </a:r>
            <a:r>
              <a:rPr dirty="0" sz="450" spc="55" b="1">
                <a:latin typeface="Times New Roman"/>
                <a:cs typeface="Times New Roman"/>
              </a:rPr>
              <a:t> </a:t>
            </a:r>
            <a:r>
              <a:rPr dirty="0" sz="450" spc="-25" b="1">
                <a:latin typeface="Times New Roman"/>
                <a:cs typeface="Times New Roman"/>
              </a:rPr>
              <a:t>(%)</a:t>
            </a:r>
            <a:endParaRPr sz="450">
              <a:latin typeface="Times New Roman"/>
              <a:cs typeface="Times New Roman"/>
            </a:endParaRPr>
          </a:p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185336" y="3799994"/>
          <a:ext cx="3609340" cy="34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690"/>
                <a:gridCol w="489584"/>
                <a:gridCol w="543560"/>
                <a:gridCol w="501650"/>
                <a:gridCol w="414654"/>
              </a:tblGrid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ARB,</a:t>
                      </a:r>
                      <a:r>
                        <a:rPr dirty="0" sz="450" spc="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45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ACE</a:t>
                      </a:r>
                      <a:r>
                        <a:rPr dirty="0" sz="450" spc="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inhibitor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(6)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859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(7)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5570">
                        <a:lnSpc>
                          <a:spcPts val="450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0.47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8580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Beta-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blocker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5570">
                        <a:lnSpc>
                          <a:spcPts val="445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0.22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9850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Aspirin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(7)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5570">
                        <a:lnSpc>
                          <a:spcPts val="450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0.44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Calcium</a:t>
                      </a:r>
                      <a:r>
                        <a:rPr dirty="0" sz="450" spc="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channel</a:t>
                      </a:r>
                      <a:r>
                        <a:rPr dirty="0" sz="450" spc="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blocker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080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0.99</a:t>
                      </a:r>
                      <a:r>
                        <a:rPr dirty="0" baseline="37037" sz="450" spc="-30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8580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450" spc="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(e.g.,</a:t>
                      </a:r>
                      <a:r>
                        <a:rPr dirty="0" sz="450" spc="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diuretic,</a:t>
                      </a:r>
                      <a:r>
                        <a:rPr dirty="0" sz="450" spc="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aldosterone</a:t>
                      </a:r>
                      <a:r>
                        <a:rPr dirty="0" sz="450" spc="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antagonist)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080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0.99</a:t>
                      </a:r>
                      <a:r>
                        <a:rPr dirty="0" baseline="37037" sz="450" spc="-30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 descr=""/>
          <p:cNvSpPr txBox="1"/>
          <p:nvPr/>
        </p:nvSpPr>
        <p:spPr>
          <a:xfrm>
            <a:off x="213429" y="4131196"/>
            <a:ext cx="1147445" cy="98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50" b="1">
                <a:latin typeface="Times New Roman"/>
                <a:cs typeface="Times New Roman"/>
              </a:rPr>
              <a:t>Cardiac</a:t>
            </a:r>
            <a:r>
              <a:rPr dirty="0" sz="450" spc="4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Risk</a:t>
            </a:r>
            <a:r>
              <a:rPr dirty="0" sz="450" spc="4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Factors</a:t>
            </a:r>
            <a:r>
              <a:rPr dirty="0" sz="450" spc="6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—</a:t>
            </a:r>
            <a:r>
              <a:rPr dirty="0" sz="450" spc="4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no.</a:t>
            </a:r>
            <a:r>
              <a:rPr dirty="0" sz="450" spc="5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of</a:t>
            </a:r>
            <a:r>
              <a:rPr dirty="0" sz="450" spc="50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patients</a:t>
            </a:r>
            <a:r>
              <a:rPr dirty="0" sz="450" spc="55" b="1">
                <a:latin typeface="Times New Roman"/>
                <a:cs typeface="Times New Roman"/>
              </a:rPr>
              <a:t> </a:t>
            </a:r>
            <a:r>
              <a:rPr dirty="0" sz="450" spc="-25" b="1">
                <a:latin typeface="Times New Roman"/>
                <a:cs typeface="Times New Roman"/>
              </a:rPr>
              <a:t>(%)</a:t>
            </a:r>
            <a:endParaRPr sz="450">
              <a:latin typeface="Times New Roman"/>
              <a:cs typeface="Times New Roman"/>
            </a:endParaRPr>
          </a:p>
        </p:txBody>
      </p:sp>
      <p:graphicFrame>
        <p:nvGraphicFramePr>
          <p:cNvPr id="19" name="object 19" descr=""/>
          <p:cNvGraphicFramePr>
            <a:graphicFrameLocks noGrp="1"/>
          </p:cNvGraphicFramePr>
          <p:nvPr/>
        </p:nvGraphicFramePr>
        <p:xfrm>
          <a:off x="185336" y="4217346"/>
          <a:ext cx="3609340" cy="34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510"/>
                <a:gridCol w="528954"/>
                <a:gridCol w="549275"/>
                <a:gridCol w="545464"/>
                <a:gridCol w="369570"/>
              </a:tblGrid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Hypertension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34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(11)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(9)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(13)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0.36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Smoking</a:t>
                      </a:r>
                      <a:r>
                        <a:rPr dirty="0" sz="450" spc="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history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61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(20)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29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(19)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(21)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5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0.77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6675">
                <a:tc>
                  <a:txBody>
                    <a:bodyPr/>
                    <a:lstStyle/>
                    <a:p>
                      <a:pPr marL="584835" indent="-137160">
                        <a:lnSpc>
                          <a:spcPts val="450"/>
                        </a:lnSpc>
                        <a:buFont typeface="Courier New"/>
                        <a:buChar char="o"/>
                        <a:tabLst>
                          <a:tab pos="585470" algn="l"/>
                        </a:tabLst>
                      </a:pP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Current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Sleep</a:t>
                      </a:r>
                      <a:r>
                        <a:rPr dirty="0" sz="45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apnea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0.54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8580">
                <a:tc>
                  <a:txBody>
                    <a:bodyPr/>
                    <a:lstStyle/>
                    <a:p>
                      <a:pPr marL="40640">
                        <a:lnSpc>
                          <a:spcPts val="445"/>
                        </a:lnSpc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Cancer</a:t>
                      </a:r>
                      <a:r>
                        <a:rPr dirty="0" sz="450" spc="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treatment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 descr=""/>
          <p:cNvSpPr txBox="1"/>
          <p:nvPr/>
        </p:nvSpPr>
        <p:spPr>
          <a:xfrm>
            <a:off x="188029" y="4548494"/>
            <a:ext cx="1098550" cy="98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450" b="1">
                <a:latin typeface="Times New Roman"/>
                <a:cs typeface="Times New Roman"/>
              </a:rPr>
              <a:t>Cumulative</a:t>
            </a:r>
            <a:r>
              <a:rPr dirty="0" sz="450" spc="8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anthracycline</a:t>
            </a:r>
            <a:r>
              <a:rPr dirty="0" sz="450" spc="105" b="1">
                <a:latin typeface="Times New Roman"/>
                <a:cs typeface="Times New Roman"/>
              </a:rPr>
              <a:t> </a:t>
            </a:r>
            <a:r>
              <a:rPr dirty="0" sz="450" b="1">
                <a:latin typeface="Times New Roman"/>
                <a:cs typeface="Times New Roman"/>
              </a:rPr>
              <a:t>dose</a:t>
            </a:r>
            <a:r>
              <a:rPr dirty="0" sz="450" spc="90" b="1">
                <a:latin typeface="Times New Roman"/>
                <a:cs typeface="Times New Roman"/>
              </a:rPr>
              <a:t> </a:t>
            </a:r>
            <a:r>
              <a:rPr dirty="0" sz="450" spc="-10" b="1">
                <a:latin typeface="Times New Roman"/>
                <a:cs typeface="Times New Roman"/>
              </a:rPr>
              <a:t>(mg/m</a:t>
            </a:r>
            <a:r>
              <a:rPr dirty="0" baseline="37037" sz="450" spc="-15" b="1">
                <a:latin typeface="Times New Roman"/>
                <a:cs typeface="Times New Roman"/>
              </a:rPr>
              <a:t>2</a:t>
            </a:r>
            <a:r>
              <a:rPr dirty="0" sz="450" spc="-10" b="1">
                <a:latin typeface="Times New Roman"/>
                <a:cs typeface="Times New Roman"/>
              </a:rPr>
              <a:t>)</a:t>
            </a:r>
            <a:endParaRPr sz="450">
              <a:latin typeface="Times New Roman"/>
              <a:cs typeface="Times New Roman"/>
            </a:endParaRPr>
          </a:p>
        </p:txBody>
      </p:sp>
      <p:graphicFrame>
        <p:nvGraphicFramePr>
          <p:cNvPr id="21" name="object 21" descr=""/>
          <p:cNvGraphicFramePr>
            <a:graphicFrameLocks noGrp="1"/>
          </p:cNvGraphicFramePr>
          <p:nvPr/>
        </p:nvGraphicFramePr>
        <p:xfrm>
          <a:off x="185336" y="4634645"/>
          <a:ext cx="3609340" cy="492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510"/>
                <a:gridCol w="528954"/>
                <a:gridCol w="549275"/>
                <a:gridCol w="545464"/>
                <a:gridCol w="369570"/>
              </a:tblGrid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50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dirty="0" sz="450" spc="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(±SD)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264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(60)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268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(58)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260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(62)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marL="312420" indent="-136525">
                        <a:lnSpc>
                          <a:spcPts val="445"/>
                        </a:lnSpc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Median</a:t>
                      </a:r>
                      <a:r>
                        <a:rPr dirty="0" sz="450" spc="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(minimum,</a:t>
                      </a:r>
                      <a:r>
                        <a:rPr dirty="0" sz="450" spc="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b="1">
                          <a:latin typeface="Times New Roman"/>
                          <a:cs typeface="Times New Roman"/>
                        </a:rPr>
                        <a:t>maximum)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(50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4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312)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(100</a:t>
                      </a:r>
                      <a:r>
                        <a:rPr dirty="0" sz="4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308)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4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(50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312)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5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0.76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†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0485">
                <a:tc>
                  <a:txBody>
                    <a:bodyPr/>
                    <a:lstStyle/>
                    <a:p>
                      <a:pPr marL="40640">
                        <a:lnSpc>
                          <a:spcPts val="465"/>
                        </a:lnSpc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Radiation</a:t>
                      </a:r>
                      <a:r>
                        <a:rPr dirty="0" sz="450" spc="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treatment*</a:t>
                      </a:r>
                      <a:r>
                        <a:rPr dirty="0" sz="450" spc="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450" spc="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dirty="0" sz="45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450" spc="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patients</a:t>
                      </a:r>
                      <a:r>
                        <a:rPr dirty="0" sz="450" spc="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 b="1">
                          <a:latin typeface="Times New Roman"/>
                          <a:cs typeface="Times New Roman"/>
                        </a:rPr>
                        <a:t>(%)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33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(11)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46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>
                          <a:latin typeface="Times New Roman"/>
                          <a:cs typeface="Times New Roman"/>
                        </a:rPr>
                        <a:t>(8)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5"/>
                        </a:lnSpc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dirty="0" sz="4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(14)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5"/>
                        </a:lnSpc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0.14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40640">
                        <a:lnSpc>
                          <a:spcPts val="465"/>
                        </a:lnSpc>
                        <a:spcBef>
                          <a:spcPts val="15"/>
                        </a:spcBef>
                      </a:pPr>
                      <a:r>
                        <a:rPr dirty="0" sz="450" b="1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dirty="0" sz="450" spc="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drug</a:t>
                      </a:r>
                      <a:r>
                        <a:rPr dirty="0" sz="450" spc="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compliant</a:t>
                      </a:r>
                      <a:r>
                        <a:rPr dirty="0" sz="450" spc="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450" spc="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dirty="0" sz="450" spc="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450" spc="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b="1">
                          <a:latin typeface="Times New Roman"/>
                          <a:cs typeface="Times New Roman"/>
                        </a:rPr>
                        <a:t>patients</a:t>
                      </a:r>
                      <a:r>
                        <a:rPr dirty="0" sz="45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5" b="1">
                          <a:latin typeface="Times New Roman"/>
                          <a:cs typeface="Times New Roman"/>
                        </a:rPr>
                        <a:t>(%)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5"/>
                        </a:lnSpc>
                        <a:spcBef>
                          <a:spcPts val="15"/>
                        </a:spcBef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273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(91)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465"/>
                        </a:lnSpc>
                        <a:spcBef>
                          <a:spcPts val="15"/>
                        </a:spcBef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138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(92)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5"/>
                        </a:lnSpc>
                        <a:spcBef>
                          <a:spcPts val="15"/>
                        </a:spcBef>
                      </a:pPr>
                      <a:r>
                        <a:rPr dirty="0" sz="450">
                          <a:latin typeface="Times New Roman"/>
                          <a:cs typeface="Times New Roman"/>
                        </a:rPr>
                        <a:t>135</a:t>
                      </a:r>
                      <a:r>
                        <a:rPr dirty="0" sz="4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20">
                          <a:latin typeface="Times New Roman"/>
                          <a:cs typeface="Times New Roman"/>
                        </a:rPr>
                        <a:t>(90)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5"/>
                        </a:lnSpc>
                        <a:spcBef>
                          <a:spcPts val="15"/>
                        </a:spcBef>
                      </a:pPr>
                      <a:r>
                        <a:rPr dirty="0" sz="450" spc="-10">
                          <a:latin typeface="Times New Roman"/>
                          <a:cs typeface="Times New Roman"/>
                        </a:rPr>
                        <a:t>0.69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 gridSpan="5">
                  <a:txBody>
                    <a:bodyPr/>
                    <a:lstStyle/>
                    <a:p>
                      <a:pPr marL="40640" marR="863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450" i="1">
                          <a:latin typeface="Times New Roman"/>
                          <a:cs typeface="Times New Roman"/>
                        </a:rPr>
                        <a:t>‡Fisher's</a:t>
                      </a:r>
                      <a:r>
                        <a:rPr dirty="0" sz="450" spc="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exact</a:t>
                      </a:r>
                      <a:r>
                        <a:rPr dirty="0" sz="45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test,</a:t>
                      </a:r>
                      <a:r>
                        <a:rPr dirty="0" sz="450" spc="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†Wilcoxon</a:t>
                      </a:r>
                      <a:r>
                        <a:rPr dirty="0" sz="450" spc="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rank-sum</a:t>
                      </a:r>
                      <a:r>
                        <a:rPr dirty="0" sz="450" spc="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test,</a:t>
                      </a:r>
                      <a:r>
                        <a:rPr dirty="0" sz="450" spc="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ECOG</a:t>
                      </a:r>
                      <a:r>
                        <a:rPr dirty="0" sz="450" spc="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450" spc="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Eastern</a:t>
                      </a:r>
                      <a:r>
                        <a:rPr dirty="0" sz="450" spc="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Cooperative</a:t>
                      </a:r>
                      <a:r>
                        <a:rPr dirty="0" sz="450" spc="7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Oncology</a:t>
                      </a:r>
                      <a:r>
                        <a:rPr dirty="0" sz="450" spc="7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Group,</a:t>
                      </a:r>
                      <a:r>
                        <a:rPr dirty="0" sz="45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ARB</a:t>
                      </a:r>
                      <a:r>
                        <a:rPr dirty="0" sz="450" spc="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45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angiotensin</a:t>
                      </a:r>
                      <a:r>
                        <a:rPr dirty="0" sz="450" spc="7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receptor</a:t>
                      </a:r>
                      <a:r>
                        <a:rPr dirty="0" sz="450" spc="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blocker,</a:t>
                      </a:r>
                      <a:r>
                        <a:rPr dirty="0" sz="450" spc="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ACE</a:t>
                      </a:r>
                      <a:r>
                        <a:rPr dirty="0" sz="45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50" i="1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450" spc="50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angiotensin</a:t>
                      </a:r>
                      <a:r>
                        <a:rPr dirty="0" sz="45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converting</a:t>
                      </a:r>
                      <a:r>
                        <a:rPr dirty="0" sz="45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enzyme,</a:t>
                      </a:r>
                      <a:r>
                        <a:rPr dirty="0" sz="45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dirty="0" sz="45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45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participants</a:t>
                      </a:r>
                      <a:r>
                        <a:rPr dirty="0" sz="450" spc="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had</a:t>
                      </a:r>
                      <a:r>
                        <a:rPr dirty="0" sz="450" spc="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radiation</a:t>
                      </a:r>
                      <a:r>
                        <a:rPr dirty="0" sz="450" spc="7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treatment</a:t>
                      </a:r>
                      <a:r>
                        <a:rPr dirty="0" sz="450" spc="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45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involved</a:t>
                      </a:r>
                      <a:r>
                        <a:rPr dirty="0" sz="450" spc="7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450" spc="7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i="1">
                          <a:latin typeface="Times New Roman"/>
                          <a:cs typeface="Times New Roman"/>
                        </a:rPr>
                        <a:t>cardiac</a:t>
                      </a:r>
                      <a:r>
                        <a:rPr dirty="0" sz="45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50" spc="-10" i="1">
                          <a:latin typeface="Times New Roman"/>
                          <a:cs typeface="Times New Roman"/>
                        </a:rPr>
                        <a:t>silhouette.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22" name="object 22" descr=""/>
          <p:cNvGrpSpPr/>
          <p:nvPr/>
        </p:nvGrpSpPr>
        <p:grpSpPr>
          <a:xfrm>
            <a:off x="3816096" y="1220724"/>
            <a:ext cx="1332865" cy="2053589"/>
            <a:chOff x="3816096" y="1220724"/>
            <a:chExt cx="1332865" cy="2053589"/>
          </a:xfrm>
        </p:grpSpPr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1552" y="3180969"/>
              <a:ext cx="97155" cy="9321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884676" y="1246632"/>
              <a:ext cx="43180" cy="1864360"/>
            </a:xfrm>
            <a:custGeom>
              <a:avLst/>
              <a:gdLst/>
              <a:ahLst/>
              <a:cxnLst/>
              <a:rect l="l" t="t" r="r" b="b"/>
              <a:pathLst>
                <a:path w="43179" h="1864360">
                  <a:moveTo>
                    <a:pt x="42672" y="0"/>
                  </a:moveTo>
                  <a:lnTo>
                    <a:pt x="0" y="0"/>
                  </a:lnTo>
                  <a:lnTo>
                    <a:pt x="0" y="1863852"/>
                  </a:lnTo>
                  <a:lnTo>
                    <a:pt x="42672" y="186385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9144" y="1220724"/>
              <a:ext cx="108203" cy="9296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096" y="3038856"/>
              <a:ext cx="108203" cy="9144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3957828" y="2205863"/>
              <a:ext cx="1149985" cy="1031240"/>
            </a:xfrm>
            <a:custGeom>
              <a:avLst/>
              <a:gdLst/>
              <a:ahLst/>
              <a:cxnLst/>
              <a:rect l="l" t="t" r="r" b="b"/>
              <a:pathLst>
                <a:path w="1149985" h="1031239">
                  <a:moveTo>
                    <a:pt x="30352" y="0"/>
                  </a:moveTo>
                  <a:lnTo>
                    <a:pt x="0" y="34162"/>
                  </a:lnTo>
                  <a:lnTo>
                    <a:pt x="1119505" y="1031239"/>
                  </a:lnTo>
                  <a:lnTo>
                    <a:pt x="1149858" y="997076"/>
                  </a:lnTo>
                  <a:lnTo>
                    <a:pt x="303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5565780" y="1416835"/>
            <a:ext cx="54737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imes New Roman"/>
                <a:cs typeface="Times New Roman"/>
              </a:rPr>
              <a:t>Table</a:t>
            </a:r>
            <a:r>
              <a:rPr dirty="0" sz="1000" spc="-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1.</a:t>
            </a:r>
            <a:r>
              <a:rPr dirty="0" sz="1000" spc="22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Patient</a:t>
            </a:r>
            <a:r>
              <a:rPr dirty="0" sz="1000" spc="-20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Demographics,</a:t>
            </a:r>
            <a:r>
              <a:rPr dirty="0" sz="1000" spc="-1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Cancer</a:t>
            </a:r>
            <a:r>
              <a:rPr dirty="0" sz="1000" spc="-2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Characteristics,</a:t>
            </a:r>
            <a:r>
              <a:rPr dirty="0" sz="1000" spc="-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Drug</a:t>
            </a:r>
            <a:r>
              <a:rPr dirty="0" sz="1000" spc="2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Exposure,</a:t>
            </a:r>
            <a:r>
              <a:rPr dirty="0" sz="1000" spc="-1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Radiation</a:t>
            </a:r>
            <a:r>
              <a:rPr dirty="0" sz="1000" spc="-1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and</a:t>
            </a:r>
            <a:r>
              <a:rPr dirty="0" sz="1000" spc="-20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Compliance</a:t>
            </a:r>
            <a:endParaRPr sz="1000">
              <a:latin typeface="Times New Roman"/>
              <a:cs typeface="Times New Roman"/>
            </a:endParaRPr>
          </a:p>
        </p:txBody>
      </p:sp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5509660" y="1584035"/>
          <a:ext cx="6036945" cy="887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50"/>
                <a:gridCol w="2418080"/>
                <a:gridCol w="1021080"/>
                <a:gridCol w="950594"/>
                <a:gridCol w="839470"/>
                <a:gridCol w="687070"/>
              </a:tblGrid>
              <a:tr h="281940">
                <a:tc gridSpan="2"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Characteristics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5760" marR="119380" indent="-111760">
                        <a:lnSpc>
                          <a:spcPts val="1160"/>
                        </a:lnSpc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Full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Cohort (n=300)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127635" indent="-134620">
                        <a:lnSpc>
                          <a:spcPts val="1160"/>
                        </a:lnSpc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Atorvastatin (n=150)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181610" indent="-3175">
                        <a:lnSpc>
                          <a:spcPts val="1160"/>
                        </a:lnSpc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Placebo (n=150)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ts val="1165"/>
                        </a:lnSpc>
                      </a:pPr>
                      <a:r>
                        <a:rPr dirty="0" sz="1000" b="1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000" spc="-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value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 marL="24130">
                        <a:lnSpc>
                          <a:spcPts val="1120"/>
                        </a:lnSpc>
                        <a:spcBef>
                          <a:spcPts val="100"/>
                        </a:spcBef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Age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years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3234" indent="-230504">
                        <a:lnSpc>
                          <a:spcPts val="1045"/>
                        </a:lnSpc>
                        <a:buFont typeface="Wingdings"/>
                        <a:buChar char=""/>
                        <a:tabLst>
                          <a:tab pos="483234" algn="l"/>
                          <a:tab pos="483870" algn="l"/>
                        </a:tabLst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dirty="0" sz="1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(±SD)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8905">
                        <a:lnSpc>
                          <a:spcPts val="104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50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(17)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04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50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(17)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6195">
                        <a:lnSpc>
                          <a:spcPts val="104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49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(16)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3234" indent="-230504">
                        <a:lnSpc>
                          <a:spcPts val="1055"/>
                        </a:lnSpc>
                        <a:buFont typeface="Wingdings"/>
                        <a:buChar char=""/>
                        <a:tabLst>
                          <a:tab pos="483234" algn="l"/>
                          <a:tab pos="483870" algn="l"/>
                        </a:tabLst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Median</a:t>
                      </a:r>
                      <a:r>
                        <a:rPr dirty="0" sz="1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(minimum,</a:t>
                      </a:r>
                      <a:r>
                        <a:rPr dirty="0" sz="1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maximum)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3208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52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(20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91)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51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(20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91)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52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(20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83)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6515">
                        <a:lnSpc>
                          <a:spcPts val="1055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0.76</a:t>
                      </a:r>
                      <a:r>
                        <a:rPr dirty="0" baseline="29914" sz="975" spc="-15">
                          <a:latin typeface="Times New Roman"/>
                          <a:cs typeface="Times New Roman"/>
                        </a:rPr>
                        <a:t>†</a:t>
                      </a:r>
                      <a:endParaRPr baseline="29914" sz="97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0000"/>
                      </a:solidFill>
                      <a:prstDash val="solid"/>
                    </a:lnL>
                  </a:tcPr>
                </a:tc>
              </a:tr>
              <a:tr h="6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8382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0" name="object 30" descr=""/>
          <p:cNvGraphicFramePr>
            <a:graphicFrameLocks noGrp="1"/>
          </p:cNvGraphicFramePr>
          <p:nvPr/>
        </p:nvGraphicFramePr>
        <p:xfrm>
          <a:off x="5509660" y="2481294"/>
          <a:ext cx="6036945" cy="288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/>
                <a:gridCol w="1639570"/>
                <a:gridCol w="901064"/>
                <a:gridCol w="871855"/>
                <a:gridCol w="675639"/>
              </a:tblGrid>
              <a:tr h="141605">
                <a:tc>
                  <a:txBody>
                    <a:bodyPr/>
                    <a:lstStyle/>
                    <a:p>
                      <a:pPr marL="527685" indent="-230504">
                        <a:lnSpc>
                          <a:spcPts val="1015"/>
                        </a:lnSpc>
                        <a:buFont typeface="Wingdings"/>
                        <a:buChar char=""/>
                        <a:tabLst>
                          <a:tab pos="527685" algn="l"/>
                          <a:tab pos="528320" algn="l"/>
                        </a:tabLst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Female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8285">
                        <a:lnSpc>
                          <a:spcPts val="101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142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(47)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ts val="101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68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(45)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19075">
                        <a:lnSpc>
                          <a:spcPts val="101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74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(49)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015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0.56</a:t>
                      </a:r>
                      <a:r>
                        <a:rPr dirty="0" baseline="29914" sz="975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29914" sz="97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6685">
                <a:tc>
                  <a:txBody>
                    <a:bodyPr/>
                    <a:lstStyle/>
                    <a:p>
                      <a:pPr marL="527685" indent="-230504">
                        <a:lnSpc>
                          <a:spcPts val="1055"/>
                        </a:lnSpc>
                        <a:buFont typeface="Wingdings"/>
                        <a:buChar char=""/>
                        <a:tabLst>
                          <a:tab pos="527685" algn="l"/>
                          <a:tab pos="528320" algn="l"/>
                        </a:tabLst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Males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8285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158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(53)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82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(55)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9075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76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(51)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31" name="object 31" descr=""/>
          <p:cNvSpPr txBox="1"/>
          <p:nvPr/>
        </p:nvSpPr>
        <p:spPr>
          <a:xfrm>
            <a:off x="5565780" y="2749464"/>
            <a:ext cx="14979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imes New Roman"/>
                <a:cs typeface="Times New Roman"/>
              </a:rPr>
              <a:t>Race</a:t>
            </a:r>
            <a:r>
              <a:rPr dirty="0" sz="1000" spc="-1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—</a:t>
            </a:r>
            <a:r>
              <a:rPr dirty="0" sz="1000" spc="-1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no.</a:t>
            </a:r>
            <a:r>
              <a:rPr dirty="0" sz="1000" spc="-1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of</a:t>
            </a:r>
            <a:r>
              <a:rPr dirty="0" sz="1000" spc="-1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patients</a:t>
            </a:r>
            <a:r>
              <a:rPr dirty="0" sz="1000" spc="-20" b="1">
                <a:latin typeface="Times New Roman"/>
                <a:cs typeface="Times New Roman"/>
              </a:rPr>
              <a:t> </a:t>
            </a:r>
            <a:r>
              <a:rPr dirty="0" sz="1000" spc="-25" b="1">
                <a:latin typeface="Times New Roman"/>
                <a:cs typeface="Times New Roman"/>
              </a:rPr>
              <a:t>(%)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509660" y="2916665"/>
            <a:ext cx="5960745" cy="14541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527685" indent="-230504">
              <a:lnSpc>
                <a:spcPts val="1125"/>
              </a:lnSpc>
              <a:buFont typeface="Wingdings"/>
              <a:buChar char=""/>
              <a:tabLst>
                <a:tab pos="527685" algn="l"/>
                <a:tab pos="528320" algn="l"/>
                <a:tab pos="2883535" algn="l"/>
                <a:tab pos="3831590" algn="l"/>
                <a:tab pos="4749800" algn="l"/>
                <a:tab pos="5511800" algn="l"/>
              </a:tabLst>
            </a:pPr>
            <a:r>
              <a:rPr dirty="0" sz="1000" spc="-10" b="1">
                <a:latin typeface="Times New Roman"/>
                <a:cs typeface="Times New Roman"/>
              </a:rPr>
              <a:t>Asian</a:t>
            </a:r>
            <a:r>
              <a:rPr dirty="0" sz="1000" b="1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11 </a:t>
            </a:r>
            <a:r>
              <a:rPr dirty="0" sz="1000" spc="-25">
                <a:latin typeface="Times New Roman"/>
                <a:cs typeface="Times New Roman"/>
              </a:rPr>
              <a:t>(4)</a:t>
            </a:r>
            <a:r>
              <a:rPr dirty="0" sz="1000">
                <a:latin typeface="Times New Roman"/>
                <a:cs typeface="Times New Roman"/>
              </a:rPr>
              <a:t>	4 </a:t>
            </a:r>
            <a:r>
              <a:rPr dirty="0" sz="1000" spc="-25">
                <a:latin typeface="Times New Roman"/>
                <a:cs typeface="Times New Roman"/>
              </a:rPr>
              <a:t>(3)</a:t>
            </a:r>
            <a:r>
              <a:rPr dirty="0" sz="1000">
                <a:latin typeface="Times New Roman"/>
                <a:cs typeface="Times New Roman"/>
              </a:rPr>
              <a:t>	7 </a:t>
            </a:r>
            <a:r>
              <a:rPr dirty="0" sz="1000" spc="-25">
                <a:latin typeface="Times New Roman"/>
                <a:cs typeface="Times New Roman"/>
              </a:rPr>
              <a:t>(5)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10">
                <a:latin typeface="Times New Roman"/>
                <a:cs typeface="Times New Roman"/>
              </a:rPr>
              <a:t>0.77</a:t>
            </a:r>
            <a:r>
              <a:rPr dirty="0" baseline="29914" sz="975" spc="-15">
                <a:latin typeface="Times New Roman"/>
                <a:cs typeface="Times New Roman"/>
              </a:rPr>
              <a:t>‡</a:t>
            </a:r>
            <a:endParaRPr baseline="29914" sz="975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5509654" y="3208794"/>
            <a:ext cx="5960745" cy="147320"/>
          </a:xfrm>
          <a:custGeom>
            <a:avLst/>
            <a:gdLst/>
            <a:ahLst/>
            <a:cxnLst/>
            <a:rect l="l" t="t" r="r" b="b"/>
            <a:pathLst>
              <a:path w="5960745" h="147320">
                <a:moveTo>
                  <a:pt x="3495751" y="0"/>
                </a:moveTo>
                <a:lnTo>
                  <a:pt x="2580894" y="0"/>
                </a:lnTo>
                <a:lnTo>
                  <a:pt x="0" y="0"/>
                </a:lnTo>
                <a:lnTo>
                  <a:pt x="0" y="147154"/>
                </a:lnTo>
                <a:lnTo>
                  <a:pt x="2580894" y="147154"/>
                </a:lnTo>
                <a:lnTo>
                  <a:pt x="3495751" y="147154"/>
                </a:lnTo>
                <a:lnTo>
                  <a:pt x="3495751" y="0"/>
                </a:lnTo>
                <a:close/>
              </a:path>
              <a:path w="5960745" h="147320">
                <a:moveTo>
                  <a:pt x="5960415" y="0"/>
                </a:moveTo>
                <a:lnTo>
                  <a:pt x="5960415" y="0"/>
                </a:lnTo>
                <a:lnTo>
                  <a:pt x="3495827" y="0"/>
                </a:lnTo>
                <a:lnTo>
                  <a:pt x="3495827" y="147154"/>
                </a:lnTo>
                <a:lnTo>
                  <a:pt x="5960415" y="147154"/>
                </a:lnTo>
                <a:lnTo>
                  <a:pt x="59604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5795182" y="3041638"/>
            <a:ext cx="4817110" cy="471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935" indent="-229870">
              <a:lnSpc>
                <a:spcPts val="118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  <a:tab pos="242570" algn="l"/>
                <a:tab pos="2630170" algn="l"/>
                <a:tab pos="3546475" algn="l"/>
                <a:tab pos="4464050" algn="l"/>
              </a:tabLst>
            </a:pPr>
            <a:r>
              <a:rPr dirty="0" sz="1000" spc="-10" b="1">
                <a:latin typeface="Times New Roman"/>
                <a:cs typeface="Times New Roman"/>
              </a:rPr>
              <a:t>Black</a:t>
            </a:r>
            <a:r>
              <a:rPr dirty="0" sz="1000" b="1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9 </a:t>
            </a:r>
            <a:r>
              <a:rPr dirty="0" sz="1000" spc="-25">
                <a:latin typeface="Times New Roman"/>
                <a:cs typeface="Times New Roman"/>
              </a:rPr>
              <a:t>(3)</a:t>
            </a:r>
            <a:r>
              <a:rPr dirty="0" sz="1000">
                <a:latin typeface="Times New Roman"/>
                <a:cs typeface="Times New Roman"/>
              </a:rPr>
              <a:t>	5 </a:t>
            </a:r>
            <a:r>
              <a:rPr dirty="0" sz="1000" spc="-25">
                <a:latin typeface="Times New Roman"/>
                <a:cs typeface="Times New Roman"/>
              </a:rPr>
              <a:t>(3)</a:t>
            </a:r>
            <a:r>
              <a:rPr dirty="0" sz="1000">
                <a:latin typeface="Times New Roman"/>
                <a:cs typeface="Times New Roman"/>
              </a:rPr>
              <a:t>	4 </a:t>
            </a:r>
            <a:r>
              <a:rPr dirty="0" sz="1000" spc="-25">
                <a:latin typeface="Times New Roman"/>
                <a:cs typeface="Times New Roman"/>
              </a:rPr>
              <a:t>(3)</a:t>
            </a:r>
            <a:endParaRPr sz="1000">
              <a:latin typeface="Times New Roman"/>
              <a:cs typeface="Times New Roman"/>
            </a:endParaRPr>
          </a:p>
          <a:p>
            <a:pPr marL="241935" indent="-229870">
              <a:lnSpc>
                <a:spcPts val="1155"/>
              </a:lnSpc>
              <a:buFont typeface="Wingdings"/>
              <a:buChar char=""/>
              <a:tabLst>
                <a:tab pos="241935" algn="l"/>
                <a:tab pos="242570" algn="l"/>
                <a:tab pos="2597785" algn="l"/>
                <a:tab pos="3546475" algn="l"/>
                <a:tab pos="4464050" algn="l"/>
              </a:tabLst>
            </a:pPr>
            <a:r>
              <a:rPr dirty="0" sz="1000" spc="-10" b="1">
                <a:latin typeface="Times New Roman"/>
                <a:cs typeface="Times New Roman"/>
              </a:rPr>
              <a:t>Unknown</a:t>
            </a:r>
            <a:r>
              <a:rPr dirty="0" sz="1000" b="1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14 </a:t>
            </a:r>
            <a:r>
              <a:rPr dirty="0" sz="1000" spc="-25">
                <a:latin typeface="Times New Roman"/>
                <a:cs typeface="Times New Roman"/>
              </a:rPr>
              <a:t>(5)</a:t>
            </a:r>
            <a:r>
              <a:rPr dirty="0" sz="1000">
                <a:latin typeface="Times New Roman"/>
                <a:cs typeface="Times New Roman"/>
              </a:rPr>
              <a:t>	6 </a:t>
            </a:r>
            <a:r>
              <a:rPr dirty="0" sz="1000" spc="-25">
                <a:latin typeface="Times New Roman"/>
                <a:cs typeface="Times New Roman"/>
              </a:rPr>
              <a:t>(4)</a:t>
            </a:r>
            <a:r>
              <a:rPr dirty="0" sz="1000">
                <a:latin typeface="Times New Roman"/>
                <a:cs typeface="Times New Roman"/>
              </a:rPr>
              <a:t>	8 </a:t>
            </a:r>
            <a:r>
              <a:rPr dirty="0" sz="1000" spc="-25">
                <a:latin typeface="Times New Roman"/>
                <a:cs typeface="Times New Roman"/>
              </a:rPr>
              <a:t>(5)</a:t>
            </a:r>
            <a:endParaRPr sz="1000">
              <a:latin typeface="Times New Roman"/>
              <a:cs typeface="Times New Roman"/>
            </a:endParaRPr>
          </a:p>
          <a:p>
            <a:pPr marL="241935" indent="-229870">
              <a:lnSpc>
                <a:spcPts val="1180"/>
              </a:lnSpc>
              <a:buFont typeface="Wingdings"/>
              <a:buChar char=""/>
              <a:tabLst>
                <a:tab pos="241935" algn="l"/>
                <a:tab pos="242570" algn="l"/>
                <a:tab pos="2533650" algn="l"/>
                <a:tab pos="3449954" algn="l"/>
                <a:tab pos="4368165" algn="l"/>
              </a:tabLst>
            </a:pPr>
            <a:r>
              <a:rPr dirty="0" sz="1000" spc="-10" b="1">
                <a:latin typeface="Times New Roman"/>
                <a:cs typeface="Times New Roman"/>
              </a:rPr>
              <a:t>White</a:t>
            </a:r>
            <a:r>
              <a:rPr dirty="0" sz="1000" b="1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266 </a:t>
            </a:r>
            <a:r>
              <a:rPr dirty="0" sz="1000" spc="-20">
                <a:latin typeface="Times New Roman"/>
                <a:cs typeface="Times New Roman"/>
              </a:rPr>
              <a:t>(89)</a:t>
            </a:r>
            <a:r>
              <a:rPr dirty="0" sz="1000">
                <a:latin typeface="Times New Roman"/>
                <a:cs typeface="Times New Roman"/>
              </a:rPr>
              <a:t>	135 </a:t>
            </a:r>
            <a:r>
              <a:rPr dirty="0" sz="1000" spc="-20">
                <a:latin typeface="Times New Roman"/>
                <a:cs typeface="Times New Roman"/>
              </a:rPr>
              <a:t>(90)</a:t>
            </a:r>
            <a:r>
              <a:rPr dirty="0" sz="1000">
                <a:latin typeface="Times New Roman"/>
                <a:cs typeface="Times New Roman"/>
              </a:rPr>
              <a:t>	131 </a:t>
            </a:r>
            <a:r>
              <a:rPr dirty="0" sz="1000" spc="-20">
                <a:latin typeface="Times New Roman"/>
                <a:cs typeface="Times New Roman"/>
              </a:rPr>
              <a:t>(87)</a:t>
            </a:r>
            <a:endParaRPr sz="1000">
              <a:latin typeface="Times New Roman"/>
              <a:cs typeface="Times New Roman"/>
            </a:endParaRPr>
          </a:p>
        </p:txBody>
      </p:sp>
      <p:graphicFrame>
        <p:nvGraphicFramePr>
          <p:cNvPr id="35" name="object 35" descr=""/>
          <p:cNvGraphicFramePr>
            <a:graphicFrameLocks noGrp="1"/>
          </p:cNvGraphicFramePr>
          <p:nvPr/>
        </p:nvGraphicFramePr>
        <p:xfrm>
          <a:off x="5509660" y="3502798"/>
          <a:ext cx="6036945" cy="731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7745"/>
                <a:gridCol w="1217295"/>
                <a:gridCol w="916939"/>
                <a:gridCol w="887729"/>
                <a:gridCol w="659129"/>
              </a:tblGrid>
              <a:tr h="146685">
                <a:tc>
                  <a:txBody>
                    <a:bodyPr/>
                    <a:lstStyle/>
                    <a:p>
                      <a:pPr algn="r" marR="495934">
                        <a:lnSpc>
                          <a:spcPts val="1055"/>
                        </a:lnSpc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Ethnicity</a:t>
                      </a:r>
                      <a:r>
                        <a:rPr dirty="0" sz="1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patients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 (%)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6685">
                <a:tc>
                  <a:txBody>
                    <a:bodyPr/>
                    <a:lstStyle/>
                    <a:p>
                      <a:pPr marL="591820" indent="-294640">
                        <a:lnSpc>
                          <a:spcPts val="1055"/>
                        </a:lnSpc>
                        <a:buFont typeface="Wingdings"/>
                        <a:buChar char=""/>
                        <a:tabLst>
                          <a:tab pos="591820" algn="l"/>
                          <a:tab pos="592455" algn="l"/>
                        </a:tabLst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Hispanic/Latino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0099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19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(6)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11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(7)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ts val="1055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0.68</a:t>
                      </a:r>
                      <a:r>
                        <a:rPr dirty="0" baseline="29914" sz="975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29914" sz="97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4780">
                <a:tc>
                  <a:txBody>
                    <a:bodyPr/>
                    <a:lstStyle/>
                    <a:p>
                      <a:pPr algn="r" marL="293370" marR="533400" indent="-294005">
                        <a:lnSpc>
                          <a:spcPts val="1045"/>
                        </a:lnSpc>
                        <a:buFont typeface="Wingdings"/>
                        <a:buChar char=""/>
                        <a:tabLst>
                          <a:tab pos="293370" algn="l"/>
                          <a:tab pos="294005" algn="l"/>
                        </a:tabLst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Non-Hispanic/Latino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0990">
                        <a:lnSpc>
                          <a:spcPts val="104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271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(90)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135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(90)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ts val="104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136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(91)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marL="591820" indent="-294640">
                        <a:lnSpc>
                          <a:spcPts val="1055"/>
                        </a:lnSpc>
                        <a:buFont typeface="Wingdings"/>
                        <a:buChar char=""/>
                        <a:tabLst>
                          <a:tab pos="591820" algn="l"/>
                          <a:tab pos="592455" algn="l"/>
                        </a:tabLst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Unknown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0099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6685">
                <a:tc gridSpan="5">
                  <a:txBody>
                    <a:bodyPr/>
                    <a:lstStyle/>
                    <a:p>
                      <a:pPr marL="68580">
                        <a:lnSpc>
                          <a:spcPts val="1055"/>
                        </a:lnSpc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Body-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mass</a:t>
                      </a:r>
                      <a:r>
                        <a:rPr dirty="0" sz="10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index†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6" name="object 36" descr=""/>
          <p:cNvSpPr txBox="1"/>
          <p:nvPr/>
        </p:nvSpPr>
        <p:spPr>
          <a:xfrm>
            <a:off x="5795182" y="4215217"/>
            <a:ext cx="48018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  <a:tab pos="242570" algn="l"/>
                <a:tab pos="2550160" algn="l"/>
                <a:tab pos="3467100" algn="l"/>
                <a:tab pos="4384675" algn="l"/>
              </a:tabLst>
            </a:pPr>
            <a:r>
              <a:rPr dirty="0" sz="1000" b="1">
                <a:latin typeface="Times New Roman"/>
                <a:cs typeface="Times New Roman"/>
              </a:rPr>
              <a:t>Mean</a:t>
            </a:r>
            <a:r>
              <a:rPr dirty="0" sz="1000" spc="-30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(±SD)</a:t>
            </a:r>
            <a:r>
              <a:rPr dirty="0" sz="1000" b="1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28 </a:t>
            </a:r>
            <a:r>
              <a:rPr dirty="0" sz="1000" spc="-20">
                <a:latin typeface="Times New Roman"/>
                <a:cs typeface="Times New Roman"/>
              </a:rPr>
              <a:t>(6.1)</a:t>
            </a:r>
            <a:r>
              <a:rPr dirty="0" sz="1000">
                <a:latin typeface="Times New Roman"/>
                <a:cs typeface="Times New Roman"/>
              </a:rPr>
              <a:t>	28</a:t>
            </a:r>
            <a:r>
              <a:rPr dirty="0" sz="1000" spc="-10">
                <a:latin typeface="Times New Roman"/>
                <a:cs typeface="Times New Roman"/>
              </a:rPr>
              <a:t> (6.2)</a:t>
            </a:r>
            <a:r>
              <a:rPr dirty="0" sz="1000">
                <a:latin typeface="Times New Roman"/>
                <a:cs typeface="Times New Roman"/>
              </a:rPr>
              <a:t>	28</a:t>
            </a:r>
            <a:r>
              <a:rPr dirty="0" sz="1000" spc="-10">
                <a:latin typeface="Times New Roman"/>
                <a:cs typeface="Times New Roman"/>
              </a:rPr>
              <a:t> (6.1)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509660" y="4382417"/>
            <a:ext cx="5960745" cy="14732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527685" indent="-230504">
              <a:lnSpc>
                <a:spcPts val="1140"/>
              </a:lnSpc>
              <a:buFont typeface="Wingdings"/>
              <a:buChar char=""/>
              <a:tabLst>
                <a:tab pos="527685" algn="l"/>
                <a:tab pos="528320" algn="l"/>
                <a:tab pos="2734945" algn="l"/>
                <a:tab pos="3651250" algn="l"/>
                <a:tab pos="4569460" algn="l"/>
                <a:tab pos="5511800" algn="l"/>
              </a:tabLst>
            </a:pPr>
            <a:r>
              <a:rPr dirty="0" sz="1000" b="1">
                <a:latin typeface="Times New Roman"/>
                <a:cs typeface="Times New Roman"/>
              </a:rPr>
              <a:t>Median</a:t>
            </a:r>
            <a:r>
              <a:rPr dirty="0" sz="1000" spc="-4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(minimum,</a:t>
            </a:r>
            <a:r>
              <a:rPr dirty="0" sz="1000" spc="-40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maximum)</a:t>
            </a:r>
            <a:r>
              <a:rPr dirty="0" sz="1000" b="1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27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(14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-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25">
                <a:latin typeface="Times New Roman"/>
                <a:cs typeface="Times New Roman"/>
              </a:rPr>
              <a:t>52)</a:t>
            </a:r>
            <a:r>
              <a:rPr dirty="0" sz="1000">
                <a:latin typeface="Times New Roman"/>
                <a:cs typeface="Times New Roman"/>
              </a:rPr>
              <a:t>	27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(14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-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25">
                <a:latin typeface="Times New Roman"/>
                <a:cs typeface="Times New Roman"/>
              </a:rPr>
              <a:t>52)</a:t>
            </a:r>
            <a:r>
              <a:rPr dirty="0" sz="1000">
                <a:latin typeface="Times New Roman"/>
                <a:cs typeface="Times New Roman"/>
              </a:rPr>
              <a:t>	27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(17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-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25">
                <a:latin typeface="Times New Roman"/>
                <a:cs typeface="Times New Roman"/>
              </a:rPr>
              <a:t>50)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-10">
                <a:latin typeface="Times New Roman"/>
                <a:cs typeface="Times New Roman"/>
              </a:rPr>
              <a:t>0.65</a:t>
            </a:r>
            <a:r>
              <a:rPr dirty="0" baseline="29914" sz="975" spc="-15">
                <a:latin typeface="Times New Roman"/>
                <a:cs typeface="Times New Roman"/>
              </a:rPr>
              <a:t>†</a:t>
            </a:r>
            <a:endParaRPr baseline="29914" sz="975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540381" y="4507697"/>
            <a:ext cx="22485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Times New Roman"/>
                <a:cs typeface="Times New Roman"/>
              </a:rPr>
              <a:t>Body</a:t>
            </a:r>
            <a:r>
              <a:rPr dirty="0" sz="1000" spc="-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mass</a:t>
            </a:r>
            <a:r>
              <a:rPr dirty="0" sz="1000" spc="-3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index,</a:t>
            </a:r>
            <a:r>
              <a:rPr dirty="0" sz="1000" spc="-2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(kg/m</a:t>
            </a:r>
            <a:r>
              <a:rPr dirty="0" baseline="29914" sz="975" b="1">
                <a:latin typeface="Times New Roman"/>
                <a:cs typeface="Times New Roman"/>
              </a:rPr>
              <a:t>2</a:t>
            </a:r>
            <a:r>
              <a:rPr dirty="0" sz="1000" b="1">
                <a:latin typeface="Times New Roman"/>
                <a:cs typeface="Times New Roman"/>
              </a:rPr>
              <a:t>)</a:t>
            </a:r>
            <a:r>
              <a:rPr dirty="0" sz="1000" spc="-2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WHO</a:t>
            </a:r>
            <a:r>
              <a:rPr dirty="0" sz="1000" spc="-20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criteria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5509654" y="5262321"/>
            <a:ext cx="5332095" cy="109855"/>
          </a:xfrm>
          <a:custGeom>
            <a:avLst/>
            <a:gdLst/>
            <a:ahLst/>
            <a:cxnLst/>
            <a:rect l="l" t="t" r="r" b="b"/>
            <a:pathLst>
              <a:path w="5332095" h="109854">
                <a:moveTo>
                  <a:pt x="3495751" y="0"/>
                </a:moveTo>
                <a:lnTo>
                  <a:pt x="2580894" y="0"/>
                </a:lnTo>
                <a:lnTo>
                  <a:pt x="0" y="0"/>
                </a:lnTo>
                <a:lnTo>
                  <a:pt x="0" y="109791"/>
                </a:lnTo>
                <a:lnTo>
                  <a:pt x="2580894" y="109791"/>
                </a:lnTo>
                <a:lnTo>
                  <a:pt x="3495751" y="109791"/>
                </a:lnTo>
                <a:lnTo>
                  <a:pt x="3495751" y="0"/>
                </a:lnTo>
                <a:close/>
              </a:path>
              <a:path w="5332095" h="109854">
                <a:moveTo>
                  <a:pt x="5331599" y="0"/>
                </a:moveTo>
                <a:lnTo>
                  <a:pt x="4413732" y="0"/>
                </a:lnTo>
                <a:lnTo>
                  <a:pt x="3495827" y="0"/>
                </a:lnTo>
                <a:lnTo>
                  <a:pt x="3495827" y="109791"/>
                </a:lnTo>
                <a:lnTo>
                  <a:pt x="4413682" y="109791"/>
                </a:lnTo>
                <a:lnTo>
                  <a:pt x="5331599" y="109791"/>
                </a:lnTo>
                <a:lnTo>
                  <a:pt x="53315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0" name="object 40" descr=""/>
          <p:cNvGraphicFramePr>
            <a:graphicFrameLocks noGrp="1"/>
          </p:cNvGraphicFramePr>
          <p:nvPr/>
        </p:nvGraphicFramePr>
        <p:xfrm>
          <a:off x="5509660" y="4674897"/>
          <a:ext cx="6036945" cy="733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5050"/>
                <a:gridCol w="1206500"/>
                <a:gridCol w="901064"/>
                <a:gridCol w="871855"/>
                <a:gridCol w="675639"/>
              </a:tblGrid>
              <a:tr h="146685">
                <a:tc>
                  <a:txBody>
                    <a:bodyPr/>
                    <a:lstStyle/>
                    <a:p>
                      <a:pPr marL="591820" indent="-294640">
                        <a:lnSpc>
                          <a:spcPts val="1055"/>
                        </a:lnSpc>
                        <a:buFont typeface="Wingdings"/>
                        <a:buChar char=""/>
                        <a:tabLst>
                          <a:tab pos="591820" algn="l"/>
                          <a:tab pos="592455" algn="l"/>
                        </a:tabLst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Underweight,</a:t>
                      </a:r>
                      <a:r>
                        <a:rPr dirty="0" sz="1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dirty="0" sz="1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18.5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10235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(1)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055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0.60</a:t>
                      </a:r>
                      <a:r>
                        <a:rPr dirty="0" baseline="29914" sz="975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29914" sz="97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marL="591820" indent="-294640">
                        <a:lnSpc>
                          <a:spcPts val="1055"/>
                        </a:lnSpc>
                        <a:buFont typeface="Wingdings"/>
                        <a:buChar char=""/>
                        <a:tabLst>
                          <a:tab pos="591820" algn="l"/>
                          <a:tab pos="592455" algn="l"/>
                        </a:tabLst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weight,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dirty="0" sz="1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18.5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0035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99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(33)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48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(32)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51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(34)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6685">
                <a:tc>
                  <a:txBody>
                    <a:bodyPr/>
                    <a:lstStyle/>
                    <a:p>
                      <a:pPr marL="591820" indent="-294640">
                        <a:lnSpc>
                          <a:spcPts val="1055"/>
                        </a:lnSpc>
                        <a:buFont typeface="Wingdings"/>
                        <a:buChar char=""/>
                        <a:tabLst>
                          <a:tab pos="591820" algn="l"/>
                          <a:tab pos="592455" algn="l"/>
                        </a:tabLst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Overweight,</a:t>
                      </a:r>
                      <a:r>
                        <a:rPr dirty="0" sz="1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dirty="0" sz="1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8285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107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(36)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56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(37)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51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(34)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marL="591820" indent="-294640">
                        <a:lnSpc>
                          <a:spcPts val="1055"/>
                        </a:lnSpc>
                        <a:buFont typeface="Wingdings"/>
                        <a:buChar char=""/>
                        <a:tabLst>
                          <a:tab pos="591820" algn="l"/>
                          <a:tab pos="592455" algn="l"/>
                        </a:tabLst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Obese,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0035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52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(17)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25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(17)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27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(18)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6685">
                <a:tc>
                  <a:txBody>
                    <a:bodyPr/>
                    <a:lstStyle/>
                    <a:p>
                      <a:pPr marL="591820" indent="-294640">
                        <a:lnSpc>
                          <a:spcPts val="1055"/>
                        </a:lnSpc>
                        <a:buFont typeface="Wingdings"/>
                        <a:buChar char=""/>
                        <a:tabLst>
                          <a:tab pos="591820" algn="l"/>
                          <a:tab pos="592455" algn="l"/>
                        </a:tabLst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Severely</a:t>
                      </a:r>
                      <a:r>
                        <a:rPr dirty="0" sz="1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Obese,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dirty="0" sz="1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35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0035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34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(11)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19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(13)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ts val="105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(10)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41" name="object 41" descr=""/>
          <p:cNvGrpSpPr/>
          <p:nvPr/>
        </p:nvGrpSpPr>
        <p:grpSpPr>
          <a:xfrm>
            <a:off x="5370576" y="1458467"/>
            <a:ext cx="6099810" cy="3956685"/>
            <a:chOff x="5370576" y="1458467"/>
            <a:chExt cx="6099810" cy="3956685"/>
          </a:xfrm>
        </p:grpSpPr>
        <p:sp>
          <p:nvSpPr>
            <p:cNvPr id="42" name="object 42" descr=""/>
            <p:cNvSpPr/>
            <p:nvPr/>
          </p:nvSpPr>
          <p:spPr>
            <a:xfrm>
              <a:off x="10841206" y="5262309"/>
              <a:ext cx="629285" cy="109855"/>
            </a:xfrm>
            <a:custGeom>
              <a:avLst/>
              <a:gdLst/>
              <a:ahLst/>
              <a:cxnLst/>
              <a:rect l="l" t="t" r="r" b="b"/>
              <a:pathLst>
                <a:path w="629284" h="109854">
                  <a:moveTo>
                    <a:pt x="628866" y="0"/>
                  </a:moveTo>
                  <a:lnTo>
                    <a:pt x="0" y="0"/>
                  </a:lnTo>
                  <a:lnTo>
                    <a:pt x="0" y="109790"/>
                  </a:lnTo>
                  <a:lnTo>
                    <a:pt x="628866" y="109790"/>
                  </a:lnTo>
                  <a:lnTo>
                    <a:pt x="6288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370576" y="1485899"/>
              <a:ext cx="45720" cy="3886200"/>
            </a:xfrm>
            <a:custGeom>
              <a:avLst/>
              <a:gdLst/>
              <a:ahLst/>
              <a:cxnLst/>
              <a:rect l="l" t="t" r="r" b="b"/>
              <a:pathLst>
                <a:path w="45720" h="3886200">
                  <a:moveTo>
                    <a:pt x="45720" y="0"/>
                  </a:moveTo>
                  <a:lnTo>
                    <a:pt x="0" y="0"/>
                  </a:lnTo>
                  <a:lnTo>
                    <a:pt x="0" y="3886200"/>
                  </a:lnTo>
                  <a:lnTo>
                    <a:pt x="45720" y="388620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0576" y="1458467"/>
              <a:ext cx="108203" cy="9144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0576" y="5323332"/>
              <a:ext cx="108203" cy="9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6014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25"/>
              <a:t> </a:t>
            </a:r>
            <a:r>
              <a:rPr dirty="0" spc="-10"/>
              <a:t>Results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9437" y="1495807"/>
            <a:ext cx="370459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91254" algn="l"/>
              </a:tabLst>
            </a:pPr>
            <a:r>
              <a:rPr dirty="0" u="sng" sz="500" spc="2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Table</a:t>
            </a:r>
            <a:r>
              <a:rPr dirty="0" u="sng" sz="5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</a:t>
            </a:r>
            <a:r>
              <a:rPr dirty="0" u="sng" sz="500" spc="1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Patient</a:t>
            </a:r>
            <a:r>
              <a:rPr dirty="0" u="sng" sz="5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Demographics,</a:t>
            </a:r>
            <a:r>
              <a:rPr dirty="0" u="sng" sz="5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Cancer</a:t>
            </a:r>
            <a:r>
              <a:rPr dirty="0" u="sng" sz="5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Characteristics,</a:t>
            </a:r>
            <a:r>
              <a:rPr dirty="0" u="sng" sz="500" spc="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Drug</a:t>
            </a:r>
            <a:r>
              <a:rPr dirty="0" u="sng" sz="500" spc="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Exposure,</a:t>
            </a:r>
            <a:r>
              <a:rPr dirty="0" u="sng" sz="5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Radiation</a:t>
            </a:r>
            <a:r>
              <a:rPr dirty="0" u="sng" sz="5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u="sng" sz="5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Compliance</a:t>
            </a:r>
            <a:r>
              <a:rPr dirty="0" u="sng" sz="5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2137" y="1588743"/>
            <a:ext cx="1594485" cy="145415"/>
          </a:xfrm>
          <a:custGeom>
            <a:avLst/>
            <a:gdLst/>
            <a:ahLst/>
            <a:cxnLst/>
            <a:rect l="l" t="t" r="r" b="b"/>
            <a:pathLst>
              <a:path w="1594485" h="145414">
                <a:moveTo>
                  <a:pt x="1594052" y="0"/>
                </a:moveTo>
                <a:lnTo>
                  <a:pt x="0" y="0"/>
                </a:lnTo>
                <a:lnTo>
                  <a:pt x="0" y="145369"/>
                </a:lnTo>
                <a:lnTo>
                  <a:pt x="1594052" y="145369"/>
                </a:lnTo>
                <a:lnTo>
                  <a:pt x="15940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34618" y="1572268"/>
            <a:ext cx="42227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500" spc="-10" b="1">
                <a:latin typeface="Times New Roman"/>
                <a:cs typeface="Times New Roman"/>
              </a:rPr>
              <a:t>Characteristics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686190" y="1588743"/>
            <a:ext cx="563880" cy="145415"/>
          </a:xfrm>
          <a:custGeom>
            <a:avLst/>
            <a:gdLst/>
            <a:ahLst/>
            <a:cxnLst/>
            <a:rect l="l" t="t" r="r" b="b"/>
            <a:pathLst>
              <a:path w="563880" h="145414">
                <a:moveTo>
                  <a:pt x="563767" y="0"/>
                </a:moveTo>
                <a:lnTo>
                  <a:pt x="0" y="0"/>
                </a:lnTo>
                <a:lnTo>
                  <a:pt x="0" y="145369"/>
                </a:lnTo>
                <a:lnTo>
                  <a:pt x="563767" y="145369"/>
                </a:lnTo>
                <a:lnTo>
                  <a:pt x="56376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808912" y="1572268"/>
            <a:ext cx="330200" cy="1739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54610" marR="5080" indent="-55244">
              <a:lnSpc>
                <a:spcPts val="570"/>
              </a:lnSpc>
              <a:spcBef>
                <a:spcPts val="140"/>
              </a:spcBef>
            </a:pPr>
            <a:r>
              <a:rPr dirty="0" sz="500" b="1">
                <a:latin typeface="Times New Roman"/>
                <a:cs typeface="Times New Roman"/>
              </a:rPr>
              <a:t>Full</a:t>
            </a:r>
            <a:r>
              <a:rPr dirty="0" sz="500" spc="-10" b="1">
                <a:latin typeface="Times New Roman"/>
                <a:cs typeface="Times New Roman"/>
              </a:rPr>
              <a:t> Cohort</a:t>
            </a:r>
            <a:r>
              <a:rPr dirty="0" sz="500" spc="500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(n=300)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249995" y="1588744"/>
            <a:ext cx="1521460" cy="145415"/>
          </a:xfrm>
          <a:custGeom>
            <a:avLst/>
            <a:gdLst/>
            <a:ahLst/>
            <a:cxnLst/>
            <a:rect l="l" t="t" r="r" b="b"/>
            <a:pathLst>
              <a:path w="1521460" h="145414">
                <a:moveTo>
                  <a:pt x="1521320" y="0"/>
                </a:moveTo>
                <a:lnTo>
                  <a:pt x="1521320" y="0"/>
                </a:lnTo>
                <a:lnTo>
                  <a:pt x="0" y="0"/>
                </a:lnTo>
                <a:lnTo>
                  <a:pt x="0" y="145376"/>
                </a:lnTo>
                <a:lnTo>
                  <a:pt x="1521320" y="145376"/>
                </a:lnTo>
                <a:lnTo>
                  <a:pt x="15213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363286" y="1572268"/>
            <a:ext cx="1325245" cy="1739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66040" marR="5080" indent="-66675">
              <a:lnSpc>
                <a:spcPts val="570"/>
              </a:lnSpc>
              <a:spcBef>
                <a:spcPts val="140"/>
              </a:spcBef>
              <a:tabLst>
                <a:tab pos="520065" algn="l"/>
                <a:tab pos="1113790" algn="l"/>
              </a:tabLst>
            </a:pPr>
            <a:r>
              <a:rPr dirty="0" sz="500" spc="-10" b="1">
                <a:latin typeface="Times New Roman"/>
                <a:cs typeface="Times New Roman"/>
              </a:rPr>
              <a:t>Atorvastatin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500" spc="-10" b="1">
                <a:latin typeface="Times New Roman"/>
                <a:cs typeface="Times New Roman"/>
              </a:rPr>
              <a:t>Placebo</a:t>
            </a:r>
            <a:r>
              <a:rPr dirty="0" sz="500" spc="3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(n=150)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500" b="1" i="1">
                <a:latin typeface="Times New Roman"/>
                <a:cs typeface="Times New Roman"/>
              </a:rPr>
              <a:t>P</a:t>
            </a:r>
            <a:r>
              <a:rPr dirty="0" sz="500" spc="-5" b="1" i="1">
                <a:latin typeface="Times New Roman"/>
                <a:cs typeface="Times New Roman"/>
              </a:rPr>
              <a:t> </a:t>
            </a:r>
            <a:r>
              <a:rPr dirty="0" sz="500" spc="-20" b="1">
                <a:latin typeface="Times New Roman"/>
                <a:cs typeface="Times New Roman"/>
              </a:rPr>
              <a:t>value</a:t>
            </a:r>
            <a:r>
              <a:rPr dirty="0" sz="500" spc="500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(n=150)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1918" y="1721413"/>
            <a:ext cx="36957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b="1">
                <a:latin typeface="Times New Roman"/>
                <a:cs typeface="Times New Roman"/>
              </a:rPr>
              <a:t>Age</a:t>
            </a:r>
            <a:r>
              <a:rPr dirty="0" sz="500" spc="-15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—</a:t>
            </a:r>
            <a:r>
              <a:rPr dirty="0" sz="500" spc="-1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years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92125" y="1734121"/>
            <a:ext cx="3679190" cy="3810"/>
          </a:xfrm>
          <a:custGeom>
            <a:avLst/>
            <a:gdLst/>
            <a:ahLst/>
            <a:cxnLst/>
            <a:rect l="l" t="t" r="r" b="b"/>
            <a:pathLst>
              <a:path w="3679190" h="3810">
                <a:moveTo>
                  <a:pt x="2157831" y="0"/>
                </a:moveTo>
                <a:lnTo>
                  <a:pt x="1597837" y="0"/>
                </a:lnTo>
                <a:lnTo>
                  <a:pt x="1594053" y="0"/>
                </a:lnTo>
                <a:lnTo>
                  <a:pt x="0" y="0"/>
                </a:lnTo>
                <a:lnTo>
                  <a:pt x="0" y="3771"/>
                </a:lnTo>
                <a:lnTo>
                  <a:pt x="1594053" y="3771"/>
                </a:lnTo>
                <a:lnTo>
                  <a:pt x="1597837" y="3771"/>
                </a:lnTo>
                <a:lnTo>
                  <a:pt x="2157831" y="3771"/>
                </a:lnTo>
                <a:lnTo>
                  <a:pt x="2157831" y="0"/>
                </a:lnTo>
                <a:close/>
              </a:path>
              <a:path w="3679190" h="3810">
                <a:moveTo>
                  <a:pt x="3679190" y="0"/>
                </a:moveTo>
                <a:lnTo>
                  <a:pt x="3679190" y="0"/>
                </a:lnTo>
                <a:lnTo>
                  <a:pt x="2157869" y="0"/>
                </a:lnTo>
                <a:lnTo>
                  <a:pt x="2157869" y="3771"/>
                </a:lnTo>
                <a:lnTo>
                  <a:pt x="3679190" y="3771"/>
                </a:lnTo>
                <a:lnTo>
                  <a:pt x="3679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92137" y="1810621"/>
            <a:ext cx="1594485" cy="72390"/>
          </a:xfrm>
          <a:custGeom>
            <a:avLst/>
            <a:gdLst/>
            <a:ahLst/>
            <a:cxnLst/>
            <a:rect l="l" t="t" r="r" b="b"/>
            <a:pathLst>
              <a:path w="1594485" h="72389">
                <a:moveTo>
                  <a:pt x="1594052" y="0"/>
                </a:moveTo>
                <a:lnTo>
                  <a:pt x="0" y="0"/>
                </a:lnTo>
                <a:lnTo>
                  <a:pt x="0" y="71929"/>
                </a:lnTo>
                <a:lnTo>
                  <a:pt x="1594052" y="71929"/>
                </a:lnTo>
                <a:lnTo>
                  <a:pt x="15940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63520" y="1793390"/>
            <a:ext cx="49403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54940" algn="l"/>
              </a:tabLst>
            </a:pPr>
            <a:r>
              <a:rPr dirty="0" sz="500" b="1">
                <a:latin typeface="Times New Roman"/>
                <a:cs typeface="Times New Roman"/>
              </a:rPr>
              <a:t>Mean</a:t>
            </a:r>
            <a:r>
              <a:rPr dirty="0" sz="500" spc="-2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(±SD)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686190" y="1810621"/>
            <a:ext cx="563880" cy="72390"/>
          </a:xfrm>
          <a:custGeom>
            <a:avLst/>
            <a:gdLst/>
            <a:ahLst/>
            <a:cxnLst/>
            <a:rect l="l" t="t" r="r" b="b"/>
            <a:pathLst>
              <a:path w="563880" h="72389">
                <a:moveTo>
                  <a:pt x="563767" y="0"/>
                </a:moveTo>
                <a:lnTo>
                  <a:pt x="0" y="0"/>
                </a:lnTo>
                <a:lnTo>
                  <a:pt x="0" y="71929"/>
                </a:lnTo>
                <a:lnTo>
                  <a:pt x="563767" y="71929"/>
                </a:lnTo>
                <a:lnTo>
                  <a:pt x="56376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863237" y="1793390"/>
            <a:ext cx="21018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50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(17)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249995" y="1810626"/>
            <a:ext cx="1521460" cy="72390"/>
          </a:xfrm>
          <a:custGeom>
            <a:avLst/>
            <a:gdLst/>
            <a:ahLst/>
            <a:cxnLst/>
            <a:rect l="l" t="t" r="r" b="b"/>
            <a:pathLst>
              <a:path w="1521460" h="72389">
                <a:moveTo>
                  <a:pt x="1521320" y="0"/>
                </a:moveTo>
                <a:lnTo>
                  <a:pt x="1521320" y="0"/>
                </a:lnTo>
                <a:lnTo>
                  <a:pt x="0" y="0"/>
                </a:lnTo>
                <a:lnTo>
                  <a:pt x="0" y="71932"/>
                </a:lnTo>
                <a:lnTo>
                  <a:pt x="1521320" y="71932"/>
                </a:lnTo>
                <a:lnTo>
                  <a:pt x="15213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63520" y="1866075"/>
            <a:ext cx="99758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54940" algn="l"/>
              </a:tabLst>
            </a:pPr>
            <a:r>
              <a:rPr dirty="0" sz="500" spc="-10" b="1">
                <a:latin typeface="Times New Roman"/>
                <a:cs typeface="Times New Roman"/>
              </a:rPr>
              <a:t>Median</a:t>
            </a:r>
            <a:r>
              <a:rPr dirty="0" sz="500" spc="2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(minimum,</a:t>
            </a:r>
            <a:r>
              <a:rPr dirty="0" sz="500" spc="2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maximum)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804708" y="1866075"/>
            <a:ext cx="32512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52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(20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-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91)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370411" y="1793390"/>
            <a:ext cx="892175" cy="17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120">
              <a:lnSpc>
                <a:spcPts val="585"/>
              </a:lnSpc>
              <a:spcBef>
                <a:spcPts val="95"/>
              </a:spcBef>
              <a:tabLst>
                <a:tab pos="637540" algn="l"/>
              </a:tabLst>
            </a:pPr>
            <a:r>
              <a:rPr dirty="0" sz="500">
                <a:latin typeface="Times New Roman"/>
                <a:cs typeface="Times New Roman"/>
              </a:rPr>
              <a:t>50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(17)</a:t>
            </a:r>
            <a:r>
              <a:rPr dirty="0" sz="500">
                <a:latin typeface="Times New Roman"/>
                <a:cs typeface="Times New Roman"/>
              </a:rPr>
              <a:t>	49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(16)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ts val="585"/>
              </a:lnSpc>
              <a:tabLst>
                <a:tab pos="579120" algn="l"/>
              </a:tabLst>
            </a:pPr>
            <a:r>
              <a:rPr dirty="0" sz="500">
                <a:latin typeface="Times New Roman"/>
                <a:cs typeface="Times New Roman"/>
              </a:rPr>
              <a:t>51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(20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-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91)</a:t>
            </a:r>
            <a:r>
              <a:rPr dirty="0" sz="500">
                <a:latin typeface="Times New Roman"/>
                <a:cs typeface="Times New Roman"/>
              </a:rPr>
              <a:t>	52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(20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-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83)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498827" y="1866075"/>
            <a:ext cx="13652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20">
                <a:latin typeface="Times New Roman"/>
                <a:cs typeface="Times New Roman"/>
              </a:rPr>
              <a:t>0.76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10457" y="1866075"/>
            <a:ext cx="45720" cy="73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0" spc="5">
                <a:latin typeface="Times New Roman"/>
                <a:cs typeface="Times New Roman"/>
              </a:rPr>
              <a:t>†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92137" y="1955235"/>
            <a:ext cx="3679825" cy="73025"/>
          </a:xfrm>
          <a:custGeom>
            <a:avLst/>
            <a:gdLst/>
            <a:ahLst/>
            <a:cxnLst/>
            <a:rect l="l" t="t" r="r" b="b"/>
            <a:pathLst>
              <a:path w="3679825" h="73025">
                <a:moveTo>
                  <a:pt x="3679230" y="0"/>
                </a:moveTo>
                <a:lnTo>
                  <a:pt x="0" y="0"/>
                </a:lnTo>
                <a:lnTo>
                  <a:pt x="0" y="72684"/>
                </a:lnTo>
                <a:lnTo>
                  <a:pt x="3679230" y="72684"/>
                </a:lnTo>
                <a:lnTo>
                  <a:pt x="36792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92125" y="2099665"/>
            <a:ext cx="3679190" cy="73025"/>
          </a:xfrm>
          <a:custGeom>
            <a:avLst/>
            <a:gdLst/>
            <a:ahLst/>
            <a:cxnLst/>
            <a:rect l="l" t="t" r="r" b="b"/>
            <a:pathLst>
              <a:path w="3679190" h="73025">
                <a:moveTo>
                  <a:pt x="2157831" y="0"/>
                </a:moveTo>
                <a:lnTo>
                  <a:pt x="1594053" y="0"/>
                </a:lnTo>
                <a:lnTo>
                  <a:pt x="0" y="0"/>
                </a:lnTo>
                <a:lnTo>
                  <a:pt x="0" y="72682"/>
                </a:lnTo>
                <a:lnTo>
                  <a:pt x="1594053" y="72682"/>
                </a:lnTo>
                <a:lnTo>
                  <a:pt x="2157831" y="72682"/>
                </a:lnTo>
                <a:lnTo>
                  <a:pt x="2157831" y="0"/>
                </a:lnTo>
                <a:close/>
              </a:path>
              <a:path w="3679190" h="73025">
                <a:moveTo>
                  <a:pt x="3679190" y="0"/>
                </a:moveTo>
                <a:lnTo>
                  <a:pt x="3679190" y="0"/>
                </a:lnTo>
                <a:lnTo>
                  <a:pt x="2157869" y="0"/>
                </a:lnTo>
                <a:lnTo>
                  <a:pt x="2157869" y="72682"/>
                </a:lnTo>
                <a:lnTo>
                  <a:pt x="3679190" y="72682"/>
                </a:lnTo>
                <a:lnTo>
                  <a:pt x="367919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92137" y="2534039"/>
            <a:ext cx="3679825" cy="73025"/>
          </a:xfrm>
          <a:custGeom>
            <a:avLst/>
            <a:gdLst/>
            <a:ahLst/>
            <a:cxnLst/>
            <a:rect l="l" t="t" r="r" b="b"/>
            <a:pathLst>
              <a:path w="3679825" h="73025">
                <a:moveTo>
                  <a:pt x="3679230" y="0"/>
                </a:moveTo>
                <a:lnTo>
                  <a:pt x="0" y="0"/>
                </a:lnTo>
                <a:lnTo>
                  <a:pt x="0" y="72684"/>
                </a:lnTo>
                <a:lnTo>
                  <a:pt x="3679230" y="72684"/>
                </a:lnTo>
                <a:lnTo>
                  <a:pt x="36792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5" name="object 25" descr=""/>
          <p:cNvGraphicFramePr>
            <a:graphicFrameLocks noGrp="1"/>
          </p:cNvGraphicFramePr>
          <p:nvPr/>
        </p:nvGraphicFramePr>
        <p:xfrm>
          <a:off x="92137" y="2245030"/>
          <a:ext cx="3756025" cy="647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/>
                <a:gridCol w="812800"/>
                <a:gridCol w="566419"/>
                <a:gridCol w="543559"/>
                <a:gridCol w="412114"/>
              </a:tblGrid>
              <a:tr h="71120">
                <a:tc>
                  <a:txBody>
                    <a:bodyPr/>
                    <a:lstStyle/>
                    <a:p>
                      <a:pPr marL="325755" indent="-142875">
                        <a:lnSpc>
                          <a:spcPts val="465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Asian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875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ts val="465"/>
                        </a:lnSpc>
                      </a:pPr>
                      <a:r>
                        <a:rPr dirty="0" sz="500" spc="-10">
                          <a:latin typeface="Times New Roman"/>
                          <a:cs typeface="Times New Roman"/>
                        </a:rPr>
                        <a:t>0.77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marL="325755" indent="-142875">
                        <a:lnSpc>
                          <a:spcPts val="470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Black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1399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1120">
                <a:tc>
                  <a:txBody>
                    <a:bodyPr/>
                    <a:lstStyle/>
                    <a:p>
                      <a:pPr marL="325755" indent="-142875">
                        <a:lnSpc>
                          <a:spcPts val="465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Unknown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875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marL="325755" indent="-142875">
                        <a:lnSpc>
                          <a:spcPts val="475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spc="-20" b="1">
                          <a:latin typeface="Times New Roman"/>
                          <a:cs typeface="Times New Roman"/>
                        </a:rPr>
                        <a:t>White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7005">
                        <a:lnSpc>
                          <a:spcPts val="47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266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(89)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135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(90)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ts val="47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131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(87)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4145">
                <a:tc>
                  <a:txBody>
                    <a:bodyPr/>
                    <a:lstStyle/>
                    <a:p>
                      <a:pPr marL="41910">
                        <a:lnSpc>
                          <a:spcPts val="550"/>
                        </a:lnSpc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Ethnicity</a:t>
                      </a:r>
                      <a:r>
                        <a:rPr dirty="0" sz="5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5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dirty="0" sz="5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5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patients</a:t>
                      </a:r>
                      <a:r>
                        <a:rPr dirty="0" sz="5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 b="1">
                          <a:latin typeface="Times New Roman"/>
                          <a:cs typeface="Times New Roman"/>
                        </a:rPr>
                        <a:t>(%)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57505" indent="-174625">
                        <a:lnSpc>
                          <a:spcPts val="484"/>
                        </a:lnSpc>
                        <a:buFont typeface="Wingdings"/>
                        <a:buChar char=""/>
                        <a:tabLst>
                          <a:tab pos="357505" algn="l"/>
                          <a:tab pos="35814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Hispanic/Latino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r" marR="198755">
                        <a:lnSpc>
                          <a:spcPts val="50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(6)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205740">
                        <a:lnSpc>
                          <a:spcPts val="50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(7)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ts val="50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r" marR="120650">
                        <a:lnSpc>
                          <a:spcPts val="505"/>
                        </a:lnSpc>
                      </a:pPr>
                      <a:r>
                        <a:rPr dirty="0" sz="500" spc="-10">
                          <a:latin typeface="Times New Roman"/>
                          <a:cs typeface="Times New Roman"/>
                        </a:rPr>
                        <a:t>0.68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/>
                </a:tc>
              </a:tr>
              <a:tr h="72390">
                <a:tc>
                  <a:txBody>
                    <a:bodyPr/>
                    <a:lstStyle/>
                    <a:p>
                      <a:pPr marL="357505" indent="-174625">
                        <a:lnSpc>
                          <a:spcPts val="470"/>
                        </a:lnSpc>
                        <a:buFont typeface="Wingdings"/>
                        <a:buChar char=""/>
                        <a:tabLst>
                          <a:tab pos="357505" algn="l"/>
                          <a:tab pos="35814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Non-Hispanic/Latino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700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271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(90)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135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(90)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136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(91)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marL="357505" indent="-174625">
                        <a:lnSpc>
                          <a:spcPts val="470"/>
                        </a:lnSpc>
                        <a:buFont typeface="Wingdings"/>
                        <a:buChar char=""/>
                        <a:tabLst>
                          <a:tab pos="357505" algn="l"/>
                          <a:tab pos="35814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Unknown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9875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1120">
                <a:tc>
                  <a:txBody>
                    <a:bodyPr/>
                    <a:lstStyle/>
                    <a:p>
                      <a:pPr marL="41910">
                        <a:lnSpc>
                          <a:spcPts val="465"/>
                        </a:lnSpc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Body-mass</a:t>
                      </a:r>
                      <a:r>
                        <a:rPr dirty="0" sz="500" spc="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index†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 descr=""/>
          <p:cNvSpPr txBox="1"/>
          <p:nvPr/>
        </p:nvSpPr>
        <p:spPr>
          <a:xfrm>
            <a:off x="263520" y="2879100"/>
            <a:ext cx="294957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54940" algn="l"/>
                <a:tab pos="1603375" algn="l"/>
                <a:tab pos="2169160" algn="l"/>
                <a:tab pos="2735580" algn="l"/>
              </a:tabLst>
            </a:pPr>
            <a:r>
              <a:rPr dirty="0" sz="500" b="1">
                <a:latin typeface="Times New Roman"/>
                <a:cs typeface="Times New Roman"/>
              </a:rPr>
              <a:t>Mean</a:t>
            </a:r>
            <a:r>
              <a:rPr dirty="0" sz="500" spc="-2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(±SD)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28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(6.1)</a:t>
            </a:r>
            <a:r>
              <a:rPr dirty="0" sz="500">
                <a:latin typeface="Times New Roman"/>
                <a:cs typeface="Times New Roman"/>
              </a:rPr>
              <a:t>	28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(6.2)</a:t>
            </a:r>
            <a:r>
              <a:rPr dirty="0" sz="500">
                <a:latin typeface="Times New Roman"/>
                <a:cs typeface="Times New Roman"/>
              </a:rPr>
              <a:t>	28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(6.1)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2137" y="2968260"/>
            <a:ext cx="3679190" cy="730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325755" indent="-142875">
              <a:lnSpc>
                <a:spcPts val="570"/>
              </a:lnSpc>
              <a:buFont typeface="Wingdings"/>
              <a:buChar char=""/>
              <a:tabLst>
                <a:tab pos="326390" algn="l"/>
                <a:tab pos="1724660" algn="l"/>
                <a:tab pos="2290445" algn="l"/>
                <a:tab pos="2856865" algn="l"/>
                <a:tab pos="3418840" algn="l"/>
              </a:tabLst>
            </a:pPr>
            <a:r>
              <a:rPr dirty="0" sz="500" spc="-10" b="1">
                <a:latin typeface="Times New Roman"/>
                <a:cs typeface="Times New Roman"/>
              </a:rPr>
              <a:t>Median</a:t>
            </a:r>
            <a:r>
              <a:rPr dirty="0" sz="500" spc="2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(minimum,</a:t>
            </a:r>
            <a:r>
              <a:rPr dirty="0" sz="500" spc="2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maximum)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27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(14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-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52)</a:t>
            </a:r>
            <a:r>
              <a:rPr dirty="0" sz="500">
                <a:latin typeface="Times New Roman"/>
                <a:cs typeface="Times New Roman"/>
              </a:rPr>
              <a:t>	27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(14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-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52)</a:t>
            </a:r>
            <a:r>
              <a:rPr dirty="0" sz="500">
                <a:latin typeface="Times New Roman"/>
                <a:cs typeface="Times New Roman"/>
              </a:rPr>
              <a:t>	27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(17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>
                <a:latin typeface="Times New Roman"/>
                <a:cs typeface="Times New Roman"/>
              </a:rPr>
              <a:t>-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50)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 spc="-20">
                <a:latin typeface="Times New Roman"/>
                <a:cs typeface="Times New Roman"/>
              </a:rPr>
              <a:t>0.65</a:t>
            </a:r>
            <a:r>
              <a:rPr dirty="0" baseline="37037" sz="450" spc="-30">
                <a:latin typeface="Times New Roman"/>
                <a:cs typeface="Times New Roman"/>
              </a:rPr>
              <a:t>†</a:t>
            </a:r>
            <a:endParaRPr baseline="37037" sz="4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6518" y="3023525"/>
            <a:ext cx="11487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500" b="1">
                <a:latin typeface="Times New Roman"/>
                <a:cs typeface="Times New Roman"/>
              </a:rPr>
              <a:t>Body</a:t>
            </a:r>
            <a:r>
              <a:rPr dirty="0" sz="500" spc="-15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mass</a:t>
            </a:r>
            <a:r>
              <a:rPr dirty="0" sz="500" spc="-1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index,</a:t>
            </a:r>
            <a:r>
              <a:rPr dirty="0" sz="500" spc="-15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(kg/m</a:t>
            </a:r>
            <a:r>
              <a:rPr dirty="0" baseline="37037" sz="450" b="1">
                <a:latin typeface="Times New Roman"/>
                <a:cs typeface="Times New Roman"/>
              </a:rPr>
              <a:t>2</a:t>
            </a:r>
            <a:r>
              <a:rPr dirty="0" sz="500" b="1">
                <a:latin typeface="Times New Roman"/>
                <a:cs typeface="Times New Roman"/>
              </a:rPr>
              <a:t>)</a:t>
            </a:r>
            <a:r>
              <a:rPr dirty="0" sz="500" spc="-15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WHO</a:t>
            </a:r>
            <a:r>
              <a:rPr dirty="0" sz="500" spc="-20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criteria</a:t>
            </a:r>
            <a:endParaRPr sz="500">
              <a:latin typeface="Times New Roman"/>
              <a:cs typeface="Times New Roman"/>
            </a:endParaRPr>
          </a:p>
        </p:txBody>
      </p:sp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92137" y="3112654"/>
          <a:ext cx="3755390" cy="36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8900"/>
                <a:gridCol w="807719"/>
                <a:gridCol w="558165"/>
                <a:gridCol w="534670"/>
                <a:gridCol w="419100"/>
              </a:tblGrid>
              <a:tr h="72390">
                <a:tc>
                  <a:txBody>
                    <a:bodyPr/>
                    <a:lstStyle/>
                    <a:p>
                      <a:pPr marL="357505" indent="-174625">
                        <a:lnSpc>
                          <a:spcPts val="475"/>
                        </a:lnSpc>
                        <a:buFont typeface="Wingdings"/>
                        <a:buChar char=""/>
                        <a:tabLst>
                          <a:tab pos="357505" algn="l"/>
                          <a:tab pos="35814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Underweight,</a:t>
                      </a:r>
                      <a:r>
                        <a:rPr dirty="0" sz="5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dirty="0" sz="5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 b="1">
                          <a:latin typeface="Times New Roman"/>
                          <a:cs typeface="Times New Roman"/>
                        </a:rPr>
                        <a:t>18.5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22250">
                        <a:lnSpc>
                          <a:spcPts val="47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47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(1)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ts val="47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475"/>
                        </a:lnSpc>
                      </a:pPr>
                      <a:r>
                        <a:rPr dirty="0" sz="500" spc="-10">
                          <a:latin typeface="Times New Roman"/>
                          <a:cs typeface="Times New Roman"/>
                        </a:rPr>
                        <a:t>0.60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marL="357505" indent="-174625">
                        <a:lnSpc>
                          <a:spcPts val="470"/>
                        </a:lnSpc>
                        <a:buFont typeface="Wingdings"/>
                        <a:buChar char=""/>
                        <a:tabLst>
                          <a:tab pos="357505" algn="l"/>
                          <a:tab pos="35814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dirty="0" sz="5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weight,</a:t>
                      </a:r>
                      <a:r>
                        <a:rPr dirty="0" sz="5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dirty="0" sz="5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 b="1">
                          <a:latin typeface="Times New Roman"/>
                          <a:cs typeface="Times New Roman"/>
                        </a:rPr>
                        <a:t>18.5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90500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99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(33)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48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(32)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51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(34)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1120">
                <a:tc>
                  <a:txBody>
                    <a:bodyPr/>
                    <a:lstStyle/>
                    <a:p>
                      <a:pPr marL="357505" indent="-174625">
                        <a:lnSpc>
                          <a:spcPts val="465"/>
                        </a:lnSpc>
                        <a:buFont typeface="Wingdings"/>
                        <a:buChar char=""/>
                        <a:tabLst>
                          <a:tab pos="357505" algn="l"/>
                          <a:tab pos="35814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Overweight,</a:t>
                      </a:r>
                      <a:r>
                        <a:rPr dirty="0" sz="5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dirty="0" sz="5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 b="1">
                          <a:latin typeface="Times New Roman"/>
                          <a:cs typeface="Times New Roman"/>
                        </a:rPr>
                        <a:t>25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462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107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(36)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56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(37)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51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(34)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marL="357505" indent="-174625">
                        <a:lnSpc>
                          <a:spcPts val="470"/>
                        </a:lnSpc>
                        <a:buFont typeface="Wingdings"/>
                        <a:buChar char=""/>
                        <a:tabLst>
                          <a:tab pos="357505" algn="l"/>
                          <a:tab pos="35814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Obese,</a:t>
                      </a:r>
                      <a:r>
                        <a:rPr dirty="0" sz="5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dirty="0" sz="5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 b="1">
                          <a:latin typeface="Times New Roman"/>
                          <a:cs typeface="Times New Roman"/>
                        </a:rPr>
                        <a:t>30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90500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52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(17)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(17)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113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(18)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2390">
                <a:tc>
                  <a:txBody>
                    <a:bodyPr/>
                    <a:lstStyle/>
                    <a:p>
                      <a:pPr marL="357505" indent="-174625">
                        <a:lnSpc>
                          <a:spcPts val="470"/>
                        </a:lnSpc>
                        <a:buFont typeface="Wingdings"/>
                        <a:buChar char=""/>
                        <a:tabLst>
                          <a:tab pos="357505" algn="l"/>
                          <a:tab pos="35814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Severely</a:t>
                      </a:r>
                      <a:r>
                        <a:rPr dirty="0" sz="5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Obese,</a:t>
                      </a:r>
                      <a:r>
                        <a:rPr dirty="0" sz="5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dirty="0" sz="5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 b="1">
                          <a:latin typeface="Times New Roman"/>
                          <a:cs typeface="Times New Roman"/>
                        </a:rPr>
                        <a:t>35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00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34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(11)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(13)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113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(10)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0" name="object 30" descr=""/>
          <p:cNvSpPr/>
          <p:nvPr/>
        </p:nvSpPr>
        <p:spPr>
          <a:xfrm>
            <a:off x="92125" y="3547071"/>
            <a:ext cx="3679190" cy="73025"/>
          </a:xfrm>
          <a:custGeom>
            <a:avLst/>
            <a:gdLst/>
            <a:ahLst/>
            <a:cxnLst/>
            <a:rect l="l" t="t" r="r" b="b"/>
            <a:pathLst>
              <a:path w="3679190" h="73025">
                <a:moveTo>
                  <a:pt x="2157831" y="0"/>
                </a:moveTo>
                <a:lnTo>
                  <a:pt x="1594053" y="0"/>
                </a:lnTo>
                <a:lnTo>
                  <a:pt x="0" y="0"/>
                </a:lnTo>
                <a:lnTo>
                  <a:pt x="0" y="72682"/>
                </a:lnTo>
                <a:lnTo>
                  <a:pt x="1594053" y="72682"/>
                </a:lnTo>
                <a:lnTo>
                  <a:pt x="2157831" y="72682"/>
                </a:lnTo>
                <a:lnTo>
                  <a:pt x="2157831" y="0"/>
                </a:lnTo>
                <a:close/>
              </a:path>
              <a:path w="3679190" h="73025">
                <a:moveTo>
                  <a:pt x="3679190" y="0"/>
                </a:moveTo>
                <a:lnTo>
                  <a:pt x="3679190" y="0"/>
                </a:lnTo>
                <a:lnTo>
                  <a:pt x="2157869" y="0"/>
                </a:lnTo>
                <a:lnTo>
                  <a:pt x="2157869" y="72682"/>
                </a:lnTo>
                <a:lnTo>
                  <a:pt x="3679190" y="72682"/>
                </a:lnTo>
                <a:lnTo>
                  <a:pt x="367919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263520" y="3603273"/>
            <a:ext cx="295783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54940" algn="l"/>
                <a:tab pos="1595755" algn="l"/>
                <a:tab pos="2161540" algn="l"/>
                <a:tab pos="2727960" algn="l"/>
              </a:tabLst>
            </a:pPr>
            <a:r>
              <a:rPr dirty="0" sz="500" spc="-10" b="1">
                <a:latin typeface="Times New Roman"/>
                <a:cs typeface="Times New Roman"/>
              </a:rPr>
              <a:t>B-</a:t>
            </a:r>
            <a:r>
              <a:rPr dirty="0" sz="500" spc="-20" b="1">
                <a:latin typeface="Times New Roman"/>
                <a:cs typeface="Times New Roman"/>
              </a:rPr>
              <a:t>cell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206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(69)</a:t>
            </a:r>
            <a:r>
              <a:rPr dirty="0" sz="500">
                <a:latin typeface="Times New Roman"/>
                <a:cs typeface="Times New Roman"/>
              </a:rPr>
              <a:t>	104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(69)</a:t>
            </a:r>
            <a:r>
              <a:rPr dirty="0" sz="500">
                <a:latin typeface="Times New Roman"/>
                <a:cs typeface="Times New Roman"/>
              </a:rPr>
              <a:t>	102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(68)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2137" y="3692433"/>
            <a:ext cx="3679190" cy="7175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325755" indent="-142875">
              <a:lnSpc>
                <a:spcPts val="560"/>
              </a:lnSpc>
              <a:buFont typeface="Wingdings"/>
              <a:buChar char=""/>
              <a:tabLst>
                <a:tab pos="326390" algn="l"/>
                <a:tab pos="1783714" algn="l"/>
                <a:tab pos="2348865" algn="l"/>
                <a:tab pos="2915920" algn="l"/>
              </a:tabLst>
            </a:pPr>
            <a:r>
              <a:rPr dirty="0" sz="500" spc="-10" b="1">
                <a:latin typeface="Times New Roman"/>
                <a:cs typeface="Times New Roman"/>
              </a:rPr>
              <a:t>Hodgkin’s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80</a:t>
            </a:r>
            <a:r>
              <a:rPr dirty="0" sz="500" spc="-20">
                <a:latin typeface="Times New Roman"/>
                <a:cs typeface="Times New Roman"/>
              </a:rPr>
              <a:t> (27)</a:t>
            </a:r>
            <a:r>
              <a:rPr dirty="0" sz="500">
                <a:latin typeface="Times New Roman"/>
                <a:cs typeface="Times New Roman"/>
              </a:rPr>
              <a:t>	37</a:t>
            </a:r>
            <a:r>
              <a:rPr dirty="0" sz="500" spc="-20">
                <a:latin typeface="Times New Roman"/>
                <a:cs typeface="Times New Roman"/>
              </a:rPr>
              <a:t> (25)</a:t>
            </a:r>
            <a:r>
              <a:rPr dirty="0" sz="500">
                <a:latin typeface="Times New Roman"/>
                <a:cs typeface="Times New Roman"/>
              </a:rPr>
              <a:t>	43</a:t>
            </a:r>
            <a:r>
              <a:rPr dirty="0" sz="500" spc="-20">
                <a:latin typeface="Times New Roman"/>
                <a:cs typeface="Times New Roman"/>
              </a:rPr>
              <a:t> (29)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21918" y="3747934"/>
            <a:ext cx="9150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b="1">
                <a:latin typeface="Times New Roman"/>
                <a:cs typeface="Times New Roman"/>
              </a:rPr>
              <a:t>ECOG</a:t>
            </a:r>
            <a:r>
              <a:rPr dirty="0" sz="500" spc="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Performance</a:t>
            </a:r>
            <a:r>
              <a:rPr dirty="0" sz="500" spc="1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Status</a:t>
            </a:r>
            <a:r>
              <a:rPr dirty="0" sz="500" spc="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Scale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2137" y="3837095"/>
            <a:ext cx="3679190" cy="730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325755" indent="-142875">
              <a:lnSpc>
                <a:spcPts val="570"/>
              </a:lnSpc>
              <a:buFont typeface="Wingdings"/>
              <a:buChar char=""/>
              <a:tabLst>
                <a:tab pos="326390" algn="l"/>
                <a:tab pos="1767205" algn="l"/>
                <a:tab pos="2332990" algn="l"/>
                <a:tab pos="2899410" algn="l"/>
                <a:tab pos="3418840" algn="l"/>
              </a:tabLst>
            </a:pPr>
            <a:r>
              <a:rPr dirty="0" sz="500" b="1">
                <a:latin typeface="Times New Roman"/>
                <a:cs typeface="Times New Roman"/>
              </a:rPr>
              <a:t>Grade</a:t>
            </a:r>
            <a:r>
              <a:rPr dirty="0" sz="500" spc="-30" b="1">
                <a:latin typeface="Times New Roman"/>
                <a:cs typeface="Times New Roman"/>
              </a:rPr>
              <a:t> </a:t>
            </a:r>
            <a:r>
              <a:rPr dirty="0" sz="500" spc="-50" b="1">
                <a:latin typeface="Times New Roman"/>
                <a:cs typeface="Times New Roman"/>
              </a:rPr>
              <a:t>0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216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(72)</a:t>
            </a:r>
            <a:r>
              <a:rPr dirty="0" sz="500">
                <a:latin typeface="Times New Roman"/>
                <a:cs typeface="Times New Roman"/>
              </a:rPr>
              <a:t>	112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(75)</a:t>
            </a:r>
            <a:r>
              <a:rPr dirty="0" sz="500">
                <a:latin typeface="Times New Roman"/>
                <a:cs typeface="Times New Roman"/>
              </a:rPr>
              <a:t>	104</a:t>
            </a:r>
            <a:r>
              <a:rPr dirty="0" sz="500" spc="-15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(69)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 spc="-20">
                <a:latin typeface="Times New Roman"/>
                <a:cs typeface="Times New Roman"/>
              </a:rPr>
              <a:t>0.61</a:t>
            </a:r>
            <a:r>
              <a:rPr dirty="0" baseline="37037" sz="450" spc="-30">
                <a:latin typeface="Times New Roman"/>
                <a:cs typeface="Times New Roman"/>
              </a:rPr>
              <a:t>‡</a:t>
            </a:r>
            <a:endParaRPr baseline="37037" sz="45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63520" y="3892360"/>
            <a:ext cx="29419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54940" algn="l"/>
                <a:tab pos="1612265" algn="l"/>
                <a:tab pos="2178050" algn="l"/>
                <a:tab pos="2744470" algn="l"/>
              </a:tabLst>
            </a:pPr>
            <a:r>
              <a:rPr dirty="0" sz="500" b="1">
                <a:latin typeface="Times New Roman"/>
                <a:cs typeface="Times New Roman"/>
              </a:rPr>
              <a:t>Grade</a:t>
            </a:r>
            <a:r>
              <a:rPr dirty="0" sz="500" spc="-30" b="1">
                <a:latin typeface="Times New Roman"/>
                <a:cs typeface="Times New Roman"/>
              </a:rPr>
              <a:t> </a:t>
            </a:r>
            <a:r>
              <a:rPr dirty="0" sz="500" spc="-50" b="1">
                <a:latin typeface="Times New Roman"/>
                <a:cs typeface="Times New Roman"/>
              </a:rPr>
              <a:t>1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65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(22)</a:t>
            </a:r>
            <a:r>
              <a:rPr dirty="0" sz="500">
                <a:latin typeface="Times New Roman"/>
                <a:cs typeface="Times New Roman"/>
              </a:rPr>
              <a:t>	29</a:t>
            </a:r>
            <a:r>
              <a:rPr dirty="0" sz="500" spc="-20">
                <a:latin typeface="Times New Roman"/>
                <a:cs typeface="Times New Roman"/>
              </a:rPr>
              <a:t> (19)</a:t>
            </a:r>
            <a:r>
              <a:rPr dirty="0" sz="500">
                <a:latin typeface="Times New Roman"/>
                <a:cs typeface="Times New Roman"/>
              </a:rPr>
              <a:t>	36</a:t>
            </a:r>
            <a:r>
              <a:rPr dirty="0" sz="500" spc="-20">
                <a:latin typeface="Times New Roman"/>
                <a:cs typeface="Times New Roman"/>
              </a:rPr>
              <a:t> (24)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2137" y="3981521"/>
            <a:ext cx="3679190" cy="730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325755" indent="-142875">
              <a:lnSpc>
                <a:spcPts val="570"/>
              </a:lnSpc>
              <a:buFont typeface="Wingdings"/>
              <a:buChar char=""/>
              <a:tabLst>
                <a:tab pos="326390" algn="l"/>
                <a:tab pos="1798320" algn="l"/>
                <a:tab pos="2379980" algn="l"/>
                <a:tab pos="2947035" algn="l"/>
              </a:tabLst>
            </a:pPr>
            <a:r>
              <a:rPr dirty="0" sz="500" b="1">
                <a:latin typeface="Times New Roman"/>
                <a:cs typeface="Times New Roman"/>
              </a:rPr>
              <a:t>Grade</a:t>
            </a:r>
            <a:r>
              <a:rPr dirty="0" sz="500" spc="-30" b="1">
                <a:latin typeface="Times New Roman"/>
                <a:cs typeface="Times New Roman"/>
              </a:rPr>
              <a:t> </a:t>
            </a:r>
            <a:r>
              <a:rPr dirty="0" sz="500" spc="-50" b="1">
                <a:latin typeface="Times New Roman"/>
                <a:cs typeface="Times New Roman"/>
              </a:rPr>
              <a:t>2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11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(4)</a:t>
            </a:r>
            <a:r>
              <a:rPr dirty="0" sz="500">
                <a:latin typeface="Times New Roman"/>
                <a:cs typeface="Times New Roman"/>
              </a:rPr>
              <a:t>	4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(3)</a:t>
            </a:r>
            <a:r>
              <a:rPr dirty="0" sz="500">
                <a:latin typeface="Times New Roman"/>
                <a:cs typeface="Times New Roman"/>
              </a:rPr>
              <a:t>	7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(5)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63520" y="4037730"/>
            <a:ext cx="291084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54940" algn="l"/>
                <a:tab pos="1643380" algn="l"/>
                <a:tab pos="2209165" algn="l"/>
                <a:tab pos="2775585" algn="l"/>
              </a:tabLst>
            </a:pPr>
            <a:r>
              <a:rPr dirty="0" sz="500" b="1">
                <a:latin typeface="Times New Roman"/>
                <a:cs typeface="Times New Roman"/>
              </a:rPr>
              <a:t>Grade</a:t>
            </a:r>
            <a:r>
              <a:rPr dirty="0" sz="500" spc="-30" b="1">
                <a:latin typeface="Times New Roman"/>
                <a:cs typeface="Times New Roman"/>
              </a:rPr>
              <a:t> </a:t>
            </a:r>
            <a:r>
              <a:rPr dirty="0" sz="500" spc="-50" b="1">
                <a:latin typeface="Times New Roman"/>
                <a:cs typeface="Times New Roman"/>
              </a:rPr>
              <a:t>3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2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(1)</a:t>
            </a:r>
            <a:r>
              <a:rPr dirty="0" sz="500">
                <a:latin typeface="Times New Roman"/>
                <a:cs typeface="Times New Roman"/>
              </a:rPr>
              <a:t>	1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(1)</a:t>
            </a:r>
            <a:r>
              <a:rPr dirty="0" sz="500">
                <a:latin typeface="Times New Roman"/>
                <a:cs typeface="Times New Roman"/>
              </a:rPr>
              <a:t>	1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(1)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2137" y="4126890"/>
            <a:ext cx="3679190" cy="7175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325755" indent="-142875">
              <a:lnSpc>
                <a:spcPts val="560"/>
              </a:lnSpc>
              <a:buFont typeface="Wingdings"/>
              <a:buChar char=""/>
              <a:tabLst>
                <a:tab pos="326390" algn="l"/>
                <a:tab pos="1814830" algn="l"/>
                <a:tab pos="2379980" algn="l"/>
                <a:tab pos="2947035" algn="l"/>
              </a:tabLst>
            </a:pPr>
            <a:r>
              <a:rPr dirty="0" sz="500" spc="-10" b="1">
                <a:latin typeface="Times New Roman"/>
                <a:cs typeface="Times New Roman"/>
              </a:rPr>
              <a:t>Unknown</a:t>
            </a:r>
            <a:r>
              <a:rPr dirty="0" sz="500" b="1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6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(2)</a:t>
            </a:r>
            <a:r>
              <a:rPr dirty="0" sz="500">
                <a:latin typeface="Times New Roman"/>
                <a:cs typeface="Times New Roman"/>
              </a:rPr>
              <a:t>	4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(3)</a:t>
            </a:r>
            <a:r>
              <a:rPr dirty="0" sz="500">
                <a:latin typeface="Times New Roman"/>
                <a:cs typeface="Times New Roman"/>
              </a:rPr>
              <a:t>	2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(1)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21918" y="4182155"/>
            <a:ext cx="11747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10" b="1">
                <a:latin typeface="Times New Roman"/>
                <a:cs typeface="Times New Roman"/>
              </a:rPr>
              <a:t>Cardiac</a:t>
            </a:r>
            <a:r>
              <a:rPr dirty="0" sz="500" spc="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medications</a:t>
            </a:r>
            <a:r>
              <a:rPr dirty="0" sz="500" spc="10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—</a:t>
            </a:r>
            <a:r>
              <a:rPr dirty="0" sz="500" spc="15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no.</a:t>
            </a:r>
            <a:r>
              <a:rPr dirty="0" sz="500" spc="10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of</a:t>
            </a:r>
            <a:r>
              <a:rPr dirty="0" sz="500" spc="10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patients</a:t>
            </a:r>
            <a:r>
              <a:rPr dirty="0" sz="500" spc="5" b="1">
                <a:latin typeface="Times New Roman"/>
                <a:cs typeface="Times New Roman"/>
              </a:rPr>
              <a:t> </a:t>
            </a:r>
            <a:r>
              <a:rPr dirty="0" sz="500" spc="-25" b="1">
                <a:latin typeface="Times New Roman"/>
                <a:cs typeface="Times New Roman"/>
              </a:rPr>
              <a:t>(%)</a:t>
            </a:r>
            <a:endParaRPr sz="500">
              <a:latin typeface="Times New Roman"/>
              <a:cs typeface="Times New Roman"/>
            </a:endParaRPr>
          </a:p>
        </p:txBody>
      </p:sp>
      <p:graphicFrame>
        <p:nvGraphicFramePr>
          <p:cNvPr id="40" name="object 40" descr=""/>
          <p:cNvGraphicFramePr>
            <a:graphicFrameLocks noGrp="1"/>
          </p:cNvGraphicFramePr>
          <p:nvPr/>
        </p:nvGraphicFramePr>
        <p:xfrm>
          <a:off x="92137" y="4271316"/>
          <a:ext cx="3755390" cy="359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70"/>
                <a:gridCol w="760730"/>
                <a:gridCol w="566419"/>
                <a:gridCol w="514984"/>
                <a:gridCol w="440689"/>
              </a:tblGrid>
              <a:tr h="72390">
                <a:tc>
                  <a:txBody>
                    <a:bodyPr/>
                    <a:lstStyle/>
                    <a:p>
                      <a:pPr marL="325755" indent="-142875">
                        <a:lnSpc>
                          <a:spcPts val="470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b="1">
                          <a:latin typeface="Times New Roman"/>
                          <a:cs typeface="Times New Roman"/>
                        </a:rPr>
                        <a:t>ARB,</a:t>
                      </a:r>
                      <a:r>
                        <a:rPr dirty="0" sz="5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5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ACE</a:t>
                      </a:r>
                      <a:r>
                        <a:rPr dirty="0" sz="5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inhibitor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8120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(6)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668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(7)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ts val="470"/>
                        </a:lnSpc>
                      </a:pPr>
                      <a:r>
                        <a:rPr dirty="0" sz="500" spc="-10">
                          <a:latin typeface="Times New Roman"/>
                          <a:cs typeface="Times New Roman"/>
                        </a:rPr>
                        <a:t>0.47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325755" indent="-142875">
                        <a:lnSpc>
                          <a:spcPts val="465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Beta-blocker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98120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7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192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(2)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ts val="465"/>
                        </a:lnSpc>
                      </a:pPr>
                      <a:r>
                        <a:rPr dirty="0" sz="500" spc="-10">
                          <a:latin typeface="Times New Roman"/>
                          <a:cs typeface="Times New Roman"/>
                        </a:rPr>
                        <a:t>0.22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2390">
                <a:tc>
                  <a:txBody>
                    <a:bodyPr/>
                    <a:lstStyle/>
                    <a:p>
                      <a:pPr marL="325755" indent="-142875">
                        <a:lnSpc>
                          <a:spcPts val="475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Aspirin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8120">
                        <a:lnSpc>
                          <a:spcPts val="47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(7)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1925">
                        <a:lnSpc>
                          <a:spcPts val="47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ts val="475"/>
                        </a:lnSpc>
                      </a:pPr>
                      <a:r>
                        <a:rPr dirty="0" sz="500" spc="-10">
                          <a:latin typeface="Times New Roman"/>
                          <a:cs typeface="Times New Roman"/>
                        </a:rPr>
                        <a:t>0.44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marL="325755" indent="-142875">
                        <a:lnSpc>
                          <a:spcPts val="470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Calcium</a:t>
                      </a:r>
                      <a:r>
                        <a:rPr dirty="0" sz="500" spc="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channel</a:t>
                      </a:r>
                      <a:r>
                        <a:rPr dirty="0" sz="50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blocker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13360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192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4615">
                        <a:lnSpc>
                          <a:spcPts val="47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0.99</a:t>
                      </a:r>
                      <a:r>
                        <a:rPr dirty="0" baseline="37037" sz="450" spc="-30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1120">
                <a:tc>
                  <a:txBody>
                    <a:bodyPr/>
                    <a:lstStyle/>
                    <a:p>
                      <a:pPr marL="325755" indent="-142875">
                        <a:lnSpc>
                          <a:spcPts val="465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b="1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5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(e.g.,</a:t>
                      </a:r>
                      <a:r>
                        <a:rPr dirty="0" sz="5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diuretic,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aldosterone</a:t>
                      </a:r>
                      <a:r>
                        <a:rPr dirty="0" sz="5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antago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3360">
                        <a:lnSpc>
                          <a:spcPts val="465"/>
                        </a:lnSpc>
                        <a:tabLst>
                          <a:tab pos="416559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nist)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50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(2)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(2)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192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(2)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4615">
                        <a:lnSpc>
                          <a:spcPts val="4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0.99</a:t>
                      </a:r>
                      <a:r>
                        <a:rPr dirty="0" baseline="37037" sz="450" spc="-30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1" name="object 41" descr=""/>
          <p:cNvSpPr txBox="1"/>
          <p:nvPr/>
        </p:nvSpPr>
        <p:spPr>
          <a:xfrm>
            <a:off x="121918" y="4616534"/>
            <a:ext cx="119380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10" b="1">
                <a:latin typeface="Times New Roman"/>
                <a:cs typeface="Times New Roman"/>
              </a:rPr>
              <a:t>Cardiac </a:t>
            </a:r>
            <a:r>
              <a:rPr dirty="0" sz="500" b="1">
                <a:latin typeface="Times New Roman"/>
                <a:cs typeface="Times New Roman"/>
              </a:rPr>
              <a:t>Risk</a:t>
            </a:r>
            <a:r>
              <a:rPr dirty="0" sz="500" spc="-10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Factors</a:t>
            </a:r>
            <a:r>
              <a:rPr dirty="0" sz="500" spc="5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—</a:t>
            </a:r>
            <a:r>
              <a:rPr dirty="0" sz="500" spc="-10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no.</a:t>
            </a:r>
            <a:r>
              <a:rPr dirty="0" sz="500" spc="-5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of</a:t>
            </a:r>
            <a:r>
              <a:rPr dirty="0" sz="500" spc="-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patients</a:t>
            </a:r>
            <a:r>
              <a:rPr dirty="0" sz="500" spc="-5" b="1">
                <a:latin typeface="Times New Roman"/>
                <a:cs typeface="Times New Roman"/>
              </a:rPr>
              <a:t> </a:t>
            </a:r>
            <a:r>
              <a:rPr dirty="0" sz="500" spc="-25" b="1">
                <a:latin typeface="Times New Roman"/>
                <a:cs typeface="Times New Roman"/>
              </a:rPr>
              <a:t>(%)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92137" y="4705694"/>
            <a:ext cx="1594485" cy="73025"/>
          </a:xfrm>
          <a:custGeom>
            <a:avLst/>
            <a:gdLst/>
            <a:ahLst/>
            <a:cxnLst/>
            <a:rect l="l" t="t" r="r" b="b"/>
            <a:pathLst>
              <a:path w="1594485" h="73025">
                <a:moveTo>
                  <a:pt x="1594052" y="0"/>
                </a:moveTo>
                <a:lnTo>
                  <a:pt x="0" y="0"/>
                </a:lnTo>
                <a:lnTo>
                  <a:pt x="0" y="72684"/>
                </a:lnTo>
                <a:lnTo>
                  <a:pt x="1594052" y="72684"/>
                </a:lnTo>
                <a:lnTo>
                  <a:pt x="15940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263520" y="4689218"/>
            <a:ext cx="53213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54940" algn="l"/>
              </a:tabLst>
            </a:pPr>
            <a:r>
              <a:rPr dirty="0" sz="500" spc="-10" b="1">
                <a:latin typeface="Times New Roman"/>
                <a:cs typeface="Times New Roman"/>
              </a:rPr>
              <a:t>Hypertension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1686190" y="4705694"/>
            <a:ext cx="563880" cy="73025"/>
          </a:xfrm>
          <a:custGeom>
            <a:avLst/>
            <a:gdLst/>
            <a:ahLst/>
            <a:cxnLst/>
            <a:rect l="l" t="t" r="r" b="b"/>
            <a:pathLst>
              <a:path w="563880" h="73025">
                <a:moveTo>
                  <a:pt x="563767" y="0"/>
                </a:moveTo>
                <a:lnTo>
                  <a:pt x="0" y="0"/>
                </a:lnTo>
                <a:lnTo>
                  <a:pt x="0" y="72684"/>
                </a:lnTo>
                <a:lnTo>
                  <a:pt x="563767" y="72684"/>
                </a:lnTo>
                <a:lnTo>
                  <a:pt x="56376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1863237" y="4689218"/>
            <a:ext cx="21018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34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(11)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2250004" y="4705694"/>
            <a:ext cx="567055" cy="73025"/>
          </a:xfrm>
          <a:custGeom>
            <a:avLst/>
            <a:gdLst/>
            <a:ahLst/>
            <a:cxnLst/>
            <a:rect l="l" t="t" r="r" b="b"/>
            <a:pathLst>
              <a:path w="567055" h="73025">
                <a:moveTo>
                  <a:pt x="566599" y="0"/>
                </a:moveTo>
                <a:lnTo>
                  <a:pt x="0" y="0"/>
                </a:lnTo>
                <a:lnTo>
                  <a:pt x="0" y="72684"/>
                </a:lnTo>
                <a:lnTo>
                  <a:pt x="566599" y="72684"/>
                </a:lnTo>
                <a:lnTo>
                  <a:pt x="5665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2444044" y="4689218"/>
            <a:ext cx="1784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14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(9)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2816572" y="4705694"/>
            <a:ext cx="567055" cy="73025"/>
          </a:xfrm>
          <a:custGeom>
            <a:avLst/>
            <a:gdLst/>
            <a:ahLst/>
            <a:cxnLst/>
            <a:rect l="l" t="t" r="r" b="b"/>
            <a:pathLst>
              <a:path w="567054" h="73025">
                <a:moveTo>
                  <a:pt x="566599" y="0"/>
                </a:moveTo>
                <a:lnTo>
                  <a:pt x="0" y="0"/>
                </a:lnTo>
                <a:lnTo>
                  <a:pt x="0" y="72684"/>
                </a:lnTo>
                <a:lnTo>
                  <a:pt x="566599" y="72684"/>
                </a:lnTo>
                <a:lnTo>
                  <a:pt x="5665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2995508" y="4689218"/>
            <a:ext cx="21018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20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(13)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3383140" y="4705694"/>
            <a:ext cx="388620" cy="73025"/>
          </a:xfrm>
          <a:custGeom>
            <a:avLst/>
            <a:gdLst/>
            <a:ahLst/>
            <a:cxnLst/>
            <a:rect l="l" t="t" r="r" b="b"/>
            <a:pathLst>
              <a:path w="388620" h="73025">
                <a:moveTo>
                  <a:pt x="388180" y="0"/>
                </a:moveTo>
                <a:lnTo>
                  <a:pt x="0" y="0"/>
                </a:lnTo>
                <a:lnTo>
                  <a:pt x="0" y="72684"/>
                </a:lnTo>
                <a:lnTo>
                  <a:pt x="388180" y="72684"/>
                </a:lnTo>
                <a:lnTo>
                  <a:pt x="38818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3473427" y="4689218"/>
            <a:ext cx="208279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500" spc="-10">
                <a:latin typeface="Times New Roman"/>
                <a:cs typeface="Times New Roman"/>
              </a:rPr>
              <a:t>0.36</a:t>
            </a:r>
            <a:r>
              <a:rPr dirty="0" baseline="37037" sz="450" spc="-15">
                <a:latin typeface="Times New Roman"/>
                <a:cs typeface="Times New Roman"/>
              </a:rPr>
              <a:t>‡</a:t>
            </a:r>
            <a:endParaRPr baseline="37037" sz="450">
              <a:latin typeface="Times New Roman"/>
              <a:cs typeface="Times New Roman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263520" y="4760959"/>
            <a:ext cx="6102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54940" algn="l"/>
              </a:tabLst>
            </a:pPr>
            <a:r>
              <a:rPr dirty="0" sz="500" spc="-10" b="1">
                <a:latin typeface="Times New Roman"/>
                <a:cs typeface="Times New Roman"/>
              </a:rPr>
              <a:t>Smoking</a:t>
            </a:r>
            <a:r>
              <a:rPr dirty="0" sz="500" spc="30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history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863237" y="4760959"/>
            <a:ext cx="21018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61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(20)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2428940" y="4760959"/>
            <a:ext cx="21018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29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(19)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2995508" y="4760959"/>
            <a:ext cx="21018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32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0">
                <a:latin typeface="Times New Roman"/>
                <a:cs typeface="Times New Roman"/>
              </a:rPr>
              <a:t>(21)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473427" y="4760959"/>
            <a:ext cx="208279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500" spc="-10">
                <a:latin typeface="Times New Roman"/>
                <a:cs typeface="Times New Roman"/>
              </a:rPr>
              <a:t>0.77</a:t>
            </a:r>
            <a:r>
              <a:rPr dirty="0" baseline="37037" sz="450" spc="-15">
                <a:latin typeface="Times New Roman"/>
                <a:cs typeface="Times New Roman"/>
              </a:rPr>
              <a:t>‡</a:t>
            </a:r>
            <a:endParaRPr baseline="37037" sz="450">
              <a:latin typeface="Times New Roman"/>
              <a:cs typeface="Times New Roman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92137" y="4850136"/>
            <a:ext cx="1594485" cy="73025"/>
          </a:xfrm>
          <a:custGeom>
            <a:avLst/>
            <a:gdLst/>
            <a:ahLst/>
            <a:cxnLst/>
            <a:rect l="l" t="t" r="r" b="b"/>
            <a:pathLst>
              <a:path w="1594485" h="73025">
                <a:moveTo>
                  <a:pt x="1594052" y="0"/>
                </a:moveTo>
                <a:lnTo>
                  <a:pt x="0" y="0"/>
                </a:lnTo>
                <a:lnTo>
                  <a:pt x="0" y="72684"/>
                </a:lnTo>
                <a:lnTo>
                  <a:pt x="1594052" y="72684"/>
                </a:lnTo>
                <a:lnTo>
                  <a:pt x="15940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546914" y="4833659"/>
            <a:ext cx="38798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305" indent="-141605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154305" algn="l"/>
              </a:tabLst>
            </a:pPr>
            <a:r>
              <a:rPr dirty="0" sz="500" spc="-10" b="1">
                <a:latin typeface="Times New Roman"/>
                <a:cs typeface="Times New Roman"/>
              </a:rPr>
              <a:t>Current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1686190" y="4850136"/>
            <a:ext cx="563880" cy="73025"/>
          </a:xfrm>
          <a:custGeom>
            <a:avLst/>
            <a:gdLst/>
            <a:ahLst/>
            <a:cxnLst/>
            <a:rect l="l" t="t" r="r" b="b"/>
            <a:pathLst>
              <a:path w="563880" h="73025">
                <a:moveTo>
                  <a:pt x="563767" y="0"/>
                </a:moveTo>
                <a:lnTo>
                  <a:pt x="0" y="0"/>
                </a:lnTo>
                <a:lnTo>
                  <a:pt x="0" y="72684"/>
                </a:lnTo>
                <a:lnTo>
                  <a:pt x="563767" y="72684"/>
                </a:lnTo>
                <a:lnTo>
                  <a:pt x="56376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 txBox="1"/>
          <p:nvPr/>
        </p:nvSpPr>
        <p:spPr>
          <a:xfrm>
            <a:off x="1878341" y="4833660"/>
            <a:ext cx="1784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14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(5)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1" name="object 61" descr=""/>
          <p:cNvSpPr/>
          <p:nvPr/>
        </p:nvSpPr>
        <p:spPr>
          <a:xfrm>
            <a:off x="2250004" y="4850136"/>
            <a:ext cx="567055" cy="73025"/>
          </a:xfrm>
          <a:custGeom>
            <a:avLst/>
            <a:gdLst/>
            <a:ahLst/>
            <a:cxnLst/>
            <a:rect l="l" t="t" r="r" b="b"/>
            <a:pathLst>
              <a:path w="567055" h="73025">
                <a:moveTo>
                  <a:pt x="566599" y="0"/>
                </a:moveTo>
                <a:lnTo>
                  <a:pt x="0" y="0"/>
                </a:lnTo>
                <a:lnTo>
                  <a:pt x="0" y="72684"/>
                </a:lnTo>
                <a:lnTo>
                  <a:pt x="566599" y="72684"/>
                </a:lnTo>
                <a:lnTo>
                  <a:pt x="5665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 txBox="1"/>
          <p:nvPr/>
        </p:nvSpPr>
        <p:spPr>
          <a:xfrm>
            <a:off x="2460092" y="4833660"/>
            <a:ext cx="14732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6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(4)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3" name="object 63" descr=""/>
          <p:cNvSpPr/>
          <p:nvPr/>
        </p:nvSpPr>
        <p:spPr>
          <a:xfrm>
            <a:off x="2816572" y="4850136"/>
            <a:ext cx="567055" cy="73025"/>
          </a:xfrm>
          <a:custGeom>
            <a:avLst/>
            <a:gdLst/>
            <a:ahLst/>
            <a:cxnLst/>
            <a:rect l="l" t="t" r="r" b="b"/>
            <a:pathLst>
              <a:path w="567054" h="73025">
                <a:moveTo>
                  <a:pt x="566599" y="0"/>
                </a:moveTo>
                <a:lnTo>
                  <a:pt x="0" y="0"/>
                </a:lnTo>
                <a:lnTo>
                  <a:pt x="0" y="72684"/>
                </a:lnTo>
                <a:lnTo>
                  <a:pt x="566599" y="72684"/>
                </a:lnTo>
                <a:lnTo>
                  <a:pt x="5665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 txBox="1"/>
          <p:nvPr/>
        </p:nvSpPr>
        <p:spPr>
          <a:xfrm>
            <a:off x="3026818" y="4833660"/>
            <a:ext cx="14732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8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(5)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5" name="object 65" descr=""/>
          <p:cNvSpPr/>
          <p:nvPr/>
        </p:nvSpPr>
        <p:spPr>
          <a:xfrm>
            <a:off x="3383140" y="4850136"/>
            <a:ext cx="388620" cy="73025"/>
          </a:xfrm>
          <a:custGeom>
            <a:avLst/>
            <a:gdLst/>
            <a:ahLst/>
            <a:cxnLst/>
            <a:rect l="l" t="t" r="r" b="b"/>
            <a:pathLst>
              <a:path w="388620" h="73025">
                <a:moveTo>
                  <a:pt x="388180" y="0"/>
                </a:moveTo>
                <a:lnTo>
                  <a:pt x="0" y="0"/>
                </a:lnTo>
                <a:lnTo>
                  <a:pt x="0" y="72684"/>
                </a:lnTo>
                <a:lnTo>
                  <a:pt x="388180" y="72684"/>
                </a:lnTo>
                <a:lnTo>
                  <a:pt x="38818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 txBox="1"/>
          <p:nvPr/>
        </p:nvSpPr>
        <p:spPr>
          <a:xfrm>
            <a:off x="263520" y="4906345"/>
            <a:ext cx="48768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54940" algn="l"/>
              </a:tabLst>
            </a:pPr>
            <a:r>
              <a:rPr dirty="0" sz="500" b="1">
                <a:latin typeface="Times New Roman"/>
                <a:cs typeface="Times New Roman"/>
              </a:rPr>
              <a:t>Sleep</a:t>
            </a:r>
            <a:r>
              <a:rPr dirty="0" sz="500" spc="-30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apnea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878341" y="4906345"/>
            <a:ext cx="17843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11</a:t>
            </a:r>
            <a:r>
              <a:rPr dirty="0" sz="500" spc="-10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(4)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2460092" y="4906345"/>
            <a:ext cx="14732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4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(3)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3026818" y="4906345"/>
            <a:ext cx="14732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latin typeface="Times New Roman"/>
                <a:cs typeface="Times New Roman"/>
              </a:rPr>
              <a:t>7</a:t>
            </a:r>
            <a:r>
              <a:rPr dirty="0" sz="500" spc="-5">
                <a:latin typeface="Times New Roman"/>
                <a:cs typeface="Times New Roman"/>
              </a:rPr>
              <a:t> </a:t>
            </a:r>
            <a:r>
              <a:rPr dirty="0" sz="500" spc="-25">
                <a:latin typeface="Times New Roman"/>
                <a:cs typeface="Times New Roman"/>
              </a:rPr>
              <a:t>(5)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3473427" y="4906345"/>
            <a:ext cx="208279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500" spc="-10">
                <a:latin typeface="Times New Roman"/>
                <a:cs typeface="Times New Roman"/>
              </a:rPr>
              <a:t>0.54</a:t>
            </a:r>
            <a:r>
              <a:rPr dirty="0" baseline="37037" sz="450" spc="-15">
                <a:latin typeface="Times New Roman"/>
                <a:cs typeface="Times New Roman"/>
              </a:rPr>
              <a:t>‡</a:t>
            </a:r>
            <a:endParaRPr baseline="37037" sz="450">
              <a:latin typeface="Times New Roman"/>
              <a:cs typeface="Times New Roman"/>
            </a:endParaRPr>
          </a:p>
        </p:txBody>
      </p:sp>
      <p:sp>
        <p:nvSpPr>
          <p:cNvPr id="71" name="object 71" descr=""/>
          <p:cNvSpPr/>
          <p:nvPr/>
        </p:nvSpPr>
        <p:spPr>
          <a:xfrm>
            <a:off x="92137" y="4995505"/>
            <a:ext cx="3679825" cy="71755"/>
          </a:xfrm>
          <a:custGeom>
            <a:avLst/>
            <a:gdLst/>
            <a:ahLst/>
            <a:cxnLst/>
            <a:rect l="l" t="t" r="r" b="b"/>
            <a:pathLst>
              <a:path w="3679825" h="71754">
                <a:moveTo>
                  <a:pt x="3679230" y="0"/>
                </a:moveTo>
                <a:lnTo>
                  <a:pt x="0" y="0"/>
                </a:lnTo>
                <a:lnTo>
                  <a:pt x="0" y="71740"/>
                </a:lnTo>
                <a:lnTo>
                  <a:pt x="3679230" y="71740"/>
                </a:lnTo>
                <a:lnTo>
                  <a:pt x="36792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 txBox="1"/>
          <p:nvPr/>
        </p:nvSpPr>
        <p:spPr>
          <a:xfrm>
            <a:off x="83818" y="4978085"/>
            <a:ext cx="1166495" cy="174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165">
              <a:lnSpc>
                <a:spcPts val="585"/>
              </a:lnSpc>
              <a:spcBef>
                <a:spcPts val="95"/>
              </a:spcBef>
            </a:pPr>
            <a:r>
              <a:rPr dirty="0" sz="500" spc="-10" b="1">
                <a:latin typeface="Times New Roman"/>
                <a:cs typeface="Times New Roman"/>
              </a:rPr>
              <a:t>Cancer</a:t>
            </a:r>
            <a:r>
              <a:rPr dirty="0" sz="500" spc="20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treatment</a:t>
            </a:r>
            <a:endParaRPr sz="500">
              <a:latin typeface="Times New Roman"/>
              <a:cs typeface="Times New Roman"/>
            </a:endParaRPr>
          </a:p>
          <a:p>
            <a:pPr marL="50800">
              <a:lnSpc>
                <a:spcPts val="585"/>
              </a:lnSpc>
            </a:pPr>
            <a:r>
              <a:rPr dirty="0" sz="500" spc="-10" b="1">
                <a:latin typeface="Times New Roman"/>
                <a:cs typeface="Times New Roman"/>
              </a:rPr>
              <a:t>Cumulative</a:t>
            </a:r>
            <a:r>
              <a:rPr dirty="0" sz="500" spc="25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anthracycline</a:t>
            </a:r>
            <a:r>
              <a:rPr dirty="0" sz="500" spc="30" b="1">
                <a:latin typeface="Times New Roman"/>
                <a:cs typeface="Times New Roman"/>
              </a:rPr>
              <a:t> </a:t>
            </a:r>
            <a:r>
              <a:rPr dirty="0" sz="500" b="1">
                <a:latin typeface="Times New Roman"/>
                <a:cs typeface="Times New Roman"/>
              </a:rPr>
              <a:t>dose</a:t>
            </a:r>
            <a:r>
              <a:rPr dirty="0" sz="500" spc="30" b="1">
                <a:latin typeface="Times New Roman"/>
                <a:cs typeface="Times New Roman"/>
              </a:rPr>
              <a:t> </a:t>
            </a:r>
            <a:r>
              <a:rPr dirty="0" sz="500" spc="-10" b="1">
                <a:latin typeface="Times New Roman"/>
                <a:cs typeface="Times New Roman"/>
              </a:rPr>
              <a:t>(mg/m</a:t>
            </a:r>
            <a:r>
              <a:rPr dirty="0" baseline="37037" sz="450" spc="-15" b="1">
                <a:latin typeface="Times New Roman"/>
                <a:cs typeface="Times New Roman"/>
              </a:rPr>
              <a:t>2</a:t>
            </a:r>
            <a:r>
              <a:rPr dirty="0" sz="500" spc="-10" b="1">
                <a:latin typeface="Times New Roman"/>
                <a:cs typeface="Times New Roman"/>
              </a:rPr>
              <a:t>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92125" y="5140121"/>
            <a:ext cx="3679190" cy="73025"/>
          </a:xfrm>
          <a:custGeom>
            <a:avLst/>
            <a:gdLst/>
            <a:ahLst/>
            <a:cxnLst/>
            <a:rect l="l" t="t" r="r" b="b"/>
            <a:pathLst>
              <a:path w="3679190" h="73025">
                <a:moveTo>
                  <a:pt x="2157831" y="0"/>
                </a:moveTo>
                <a:lnTo>
                  <a:pt x="1594053" y="0"/>
                </a:lnTo>
                <a:lnTo>
                  <a:pt x="0" y="0"/>
                </a:lnTo>
                <a:lnTo>
                  <a:pt x="0" y="72694"/>
                </a:lnTo>
                <a:lnTo>
                  <a:pt x="1594053" y="72694"/>
                </a:lnTo>
                <a:lnTo>
                  <a:pt x="2157831" y="72694"/>
                </a:lnTo>
                <a:lnTo>
                  <a:pt x="2157831" y="0"/>
                </a:lnTo>
                <a:close/>
              </a:path>
              <a:path w="3679190" h="73025">
                <a:moveTo>
                  <a:pt x="3679190" y="0"/>
                </a:moveTo>
                <a:lnTo>
                  <a:pt x="3679190" y="0"/>
                </a:lnTo>
                <a:lnTo>
                  <a:pt x="2157869" y="0"/>
                </a:lnTo>
                <a:lnTo>
                  <a:pt x="2157869" y="72694"/>
                </a:lnTo>
                <a:lnTo>
                  <a:pt x="3679190" y="72694"/>
                </a:lnTo>
                <a:lnTo>
                  <a:pt x="367919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4" name="object 74" descr=""/>
          <p:cNvGraphicFramePr>
            <a:graphicFrameLocks noGrp="1"/>
          </p:cNvGraphicFramePr>
          <p:nvPr/>
        </p:nvGraphicFramePr>
        <p:xfrm>
          <a:off x="92137" y="5140119"/>
          <a:ext cx="3756025" cy="513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9865"/>
                <a:gridCol w="694690"/>
                <a:gridCol w="571500"/>
                <a:gridCol w="580390"/>
                <a:gridCol w="371475"/>
              </a:tblGrid>
              <a:tr h="144145">
                <a:tc>
                  <a:txBody>
                    <a:bodyPr/>
                    <a:lstStyle/>
                    <a:p>
                      <a:pPr marL="325755" indent="-142875">
                        <a:lnSpc>
                          <a:spcPts val="550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b="1"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dirty="0" sz="5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(±SD)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25755" indent="-142875">
                        <a:lnSpc>
                          <a:spcPts val="484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Median</a:t>
                      </a:r>
                      <a:r>
                        <a:rPr dirty="0" sz="500" spc="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(minimum,</a:t>
                      </a:r>
                      <a:r>
                        <a:rPr dirty="0" sz="50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maximum)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7160">
                        <a:lnSpc>
                          <a:spcPts val="55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264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(60)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 marL="136525">
                        <a:lnSpc>
                          <a:spcPts val="484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>
                          <a:latin typeface="Times New Roman"/>
                          <a:cs typeface="Times New Roman"/>
                        </a:rPr>
                        <a:t>(50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 312)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5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268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(58)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ts val="484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>
                          <a:latin typeface="Times New Roman"/>
                          <a:cs typeface="Times New Roman"/>
                        </a:rPr>
                        <a:t>(100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-308)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55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260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(62)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 marR="8890">
                        <a:lnSpc>
                          <a:spcPts val="484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>
                          <a:latin typeface="Times New Roman"/>
                          <a:cs typeface="Times New Roman"/>
                        </a:rPr>
                        <a:t>(50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312)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R="8255">
                        <a:lnSpc>
                          <a:spcPts val="505"/>
                        </a:lnSpc>
                      </a:pPr>
                      <a:r>
                        <a:rPr dirty="0" sz="500" spc="-10">
                          <a:latin typeface="Times New Roman"/>
                          <a:cs typeface="Times New Roman"/>
                        </a:rPr>
                        <a:t>0.76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†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/>
                </a:tc>
              </a:tr>
              <a:tr h="74295">
                <a:tc>
                  <a:txBody>
                    <a:bodyPr/>
                    <a:lstStyle/>
                    <a:p>
                      <a:pPr marL="41910">
                        <a:lnSpc>
                          <a:spcPts val="484"/>
                        </a:lnSpc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Radiation</a:t>
                      </a:r>
                      <a:r>
                        <a:rPr dirty="0" sz="5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treatment*</a:t>
                      </a:r>
                      <a:r>
                        <a:rPr dirty="0" sz="5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5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dirty="0" sz="5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5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patients</a:t>
                      </a:r>
                      <a:r>
                        <a:rPr dirty="0" sz="5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 b="1">
                          <a:latin typeface="Times New Roman"/>
                          <a:cs typeface="Times New Roman"/>
                        </a:rPr>
                        <a:t>(%)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8435">
                        <a:lnSpc>
                          <a:spcPts val="484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33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(11)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484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(8)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484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(14)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484"/>
                        </a:lnSpc>
                      </a:pPr>
                      <a:r>
                        <a:rPr dirty="0" sz="500" spc="-10">
                          <a:latin typeface="Times New Roman"/>
                          <a:cs typeface="Times New Roman"/>
                        </a:rPr>
                        <a:t>0.14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41910">
                        <a:lnSpc>
                          <a:spcPts val="500"/>
                        </a:lnSpc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dirty="0" sz="5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drug</a:t>
                      </a:r>
                      <a:r>
                        <a:rPr dirty="0" sz="5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compliant</a:t>
                      </a:r>
                      <a:r>
                        <a:rPr dirty="0" sz="5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— no. of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patients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 b="1">
                          <a:latin typeface="Times New Roman"/>
                          <a:cs typeface="Times New Roman"/>
                        </a:rPr>
                        <a:t>(%)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50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273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(91)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50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138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(92)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500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135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(90)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00"/>
                        </a:lnSpc>
                      </a:pPr>
                      <a:r>
                        <a:rPr dirty="0" sz="500" spc="-10">
                          <a:latin typeface="Times New Roman"/>
                          <a:cs typeface="Times New Roman"/>
                        </a:rPr>
                        <a:t>0.69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8440">
                <a:tc gridSpan="5">
                  <a:txBody>
                    <a:bodyPr/>
                    <a:lstStyle/>
                    <a:p>
                      <a:pPr marL="41910" marR="90170">
                        <a:lnSpc>
                          <a:spcPts val="560"/>
                        </a:lnSpc>
                        <a:spcBef>
                          <a:spcPts val="35"/>
                        </a:spcBef>
                      </a:pP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‡Fisher's</a:t>
                      </a:r>
                      <a:r>
                        <a:rPr dirty="0" sz="5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exact</a:t>
                      </a:r>
                      <a:r>
                        <a:rPr dirty="0" sz="5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test,</a:t>
                      </a:r>
                      <a:r>
                        <a:rPr dirty="0" sz="5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†Wilcoxon</a:t>
                      </a:r>
                      <a:r>
                        <a:rPr dirty="0" sz="500" spc="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rank-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sum</a:t>
                      </a:r>
                      <a:r>
                        <a:rPr dirty="0" sz="5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test,</a:t>
                      </a:r>
                      <a:r>
                        <a:rPr dirty="0" sz="500" spc="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ECOG</a:t>
                      </a:r>
                      <a:r>
                        <a:rPr dirty="0" sz="5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5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Eastern</a:t>
                      </a:r>
                      <a:r>
                        <a:rPr dirty="0" sz="5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Cooperative</a:t>
                      </a:r>
                      <a:r>
                        <a:rPr dirty="0" sz="500" spc="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Oncology</a:t>
                      </a:r>
                      <a:r>
                        <a:rPr dirty="0" sz="500" spc="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Group,</a:t>
                      </a:r>
                      <a:r>
                        <a:rPr dirty="0" sz="500" spc="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ARB</a:t>
                      </a:r>
                      <a:r>
                        <a:rPr dirty="0" sz="5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500" spc="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angiotensin</a:t>
                      </a:r>
                      <a:r>
                        <a:rPr dirty="0" sz="500" spc="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receptor</a:t>
                      </a:r>
                      <a:r>
                        <a:rPr dirty="0" sz="500" spc="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blocker,</a:t>
                      </a:r>
                      <a:r>
                        <a:rPr dirty="0" sz="500" spc="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ACE</a:t>
                      </a:r>
                      <a:r>
                        <a:rPr dirty="0" sz="500" spc="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50" i="1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500" spc="50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angiotensin</a:t>
                      </a:r>
                      <a:r>
                        <a:rPr dirty="0" sz="500" spc="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converting</a:t>
                      </a:r>
                      <a:r>
                        <a:rPr dirty="0" sz="500" spc="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enzyme,</a:t>
                      </a:r>
                      <a:r>
                        <a:rPr dirty="0" sz="500" spc="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dirty="0" sz="500" spc="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500" spc="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participants</a:t>
                      </a:r>
                      <a:r>
                        <a:rPr dirty="0" sz="500" spc="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had</a:t>
                      </a:r>
                      <a:r>
                        <a:rPr dirty="0" sz="500" spc="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radiation</a:t>
                      </a:r>
                      <a:r>
                        <a:rPr dirty="0" sz="500" spc="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treatment</a:t>
                      </a:r>
                      <a:r>
                        <a:rPr dirty="0" sz="500" spc="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500" spc="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involved</a:t>
                      </a:r>
                      <a:r>
                        <a:rPr dirty="0" sz="500" spc="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i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500" spc="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cardiac</a:t>
                      </a:r>
                      <a:r>
                        <a:rPr dirty="0" sz="500" spc="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i="1">
                          <a:latin typeface="Times New Roman"/>
                          <a:cs typeface="Times New Roman"/>
                        </a:rPr>
                        <a:t>silhouette.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75" name="object 7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3903" y="3404615"/>
            <a:ext cx="173736" cy="102108"/>
          </a:xfrm>
          <a:prstGeom prst="rect">
            <a:avLst/>
          </a:prstGeom>
        </p:spPr>
      </p:pic>
      <p:grpSp>
        <p:nvGrpSpPr>
          <p:cNvPr id="76" name="object 76" descr=""/>
          <p:cNvGrpSpPr/>
          <p:nvPr/>
        </p:nvGrpSpPr>
        <p:grpSpPr>
          <a:xfrm>
            <a:off x="3799332" y="3433571"/>
            <a:ext cx="178435" cy="2071370"/>
            <a:chOff x="3799332" y="3433571"/>
            <a:chExt cx="178435" cy="2071370"/>
          </a:xfrm>
        </p:grpSpPr>
        <p:sp>
          <p:nvSpPr>
            <p:cNvPr id="77" name="object 77" descr=""/>
            <p:cNvSpPr/>
            <p:nvPr/>
          </p:nvSpPr>
          <p:spPr>
            <a:xfrm>
              <a:off x="3931920" y="3433571"/>
              <a:ext cx="45720" cy="2049780"/>
            </a:xfrm>
            <a:custGeom>
              <a:avLst/>
              <a:gdLst/>
              <a:ahLst/>
              <a:cxnLst/>
              <a:rect l="l" t="t" r="r" b="b"/>
              <a:pathLst>
                <a:path w="45720" h="2049779">
                  <a:moveTo>
                    <a:pt x="45720" y="0"/>
                  </a:moveTo>
                  <a:lnTo>
                    <a:pt x="0" y="0"/>
                  </a:lnTo>
                  <a:lnTo>
                    <a:pt x="0" y="2049779"/>
                  </a:lnTo>
                  <a:lnTo>
                    <a:pt x="45720" y="204977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9332" y="5404103"/>
              <a:ext cx="173735" cy="100584"/>
            </a:xfrm>
            <a:prstGeom prst="rect">
              <a:avLst/>
            </a:prstGeom>
          </p:spPr>
        </p:pic>
      </p:grpSp>
      <p:sp>
        <p:nvSpPr>
          <p:cNvPr id="79" name="object 79" descr=""/>
          <p:cNvSpPr txBox="1"/>
          <p:nvPr/>
        </p:nvSpPr>
        <p:spPr>
          <a:xfrm>
            <a:off x="5525745" y="1400915"/>
            <a:ext cx="482790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b="1">
                <a:latin typeface="Times New Roman"/>
                <a:cs typeface="Times New Roman"/>
              </a:rPr>
              <a:t>Table</a:t>
            </a:r>
            <a:r>
              <a:rPr dirty="0" sz="850" spc="8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1.</a:t>
            </a:r>
            <a:r>
              <a:rPr dirty="0" sz="850" spc="38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Patient</a:t>
            </a:r>
            <a:r>
              <a:rPr dirty="0" sz="850" spc="9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Demographics,</a:t>
            </a:r>
            <a:r>
              <a:rPr dirty="0" sz="850" spc="9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Cancer</a:t>
            </a:r>
            <a:r>
              <a:rPr dirty="0" sz="850" spc="9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Characteristics,</a:t>
            </a:r>
            <a:r>
              <a:rPr dirty="0" sz="850" spc="9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Drug</a:t>
            </a:r>
            <a:r>
              <a:rPr dirty="0" sz="850" spc="13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Exposure,</a:t>
            </a:r>
            <a:r>
              <a:rPr dirty="0" sz="850" spc="9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Radiation</a:t>
            </a:r>
            <a:r>
              <a:rPr dirty="0" sz="850" spc="9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and</a:t>
            </a:r>
            <a:r>
              <a:rPr dirty="0" sz="850" spc="80" b="1">
                <a:latin typeface="Times New Roman"/>
                <a:cs typeface="Times New Roman"/>
              </a:rPr>
              <a:t> </a:t>
            </a:r>
            <a:r>
              <a:rPr dirty="0" sz="850" spc="-10" b="1">
                <a:latin typeface="Times New Roman"/>
                <a:cs typeface="Times New Roman"/>
              </a:rPr>
              <a:t>Compliance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0" name="object 80" descr=""/>
          <p:cNvSpPr/>
          <p:nvPr/>
        </p:nvSpPr>
        <p:spPr>
          <a:xfrm>
            <a:off x="5477780" y="1555521"/>
            <a:ext cx="2275205" cy="259715"/>
          </a:xfrm>
          <a:custGeom>
            <a:avLst/>
            <a:gdLst/>
            <a:ahLst/>
            <a:cxnLst/>
            <a:rect l="l" t="t" r="r" b="b"/>
            <a:pathLst>
              <a:path w="2275204" h="259714">
                <a:moveTo>
                  <a:pt x="2275060" y="0"/>
                </a:moveTo>
                <a:lnTo>
                  <a:pt x="0" y="0"/>
                </a:lnTo>
                <a:lnTo>
                  <a:pt x="0" y="259488"/>
                </a:lnTo>
                <a:lnTo>
                  <a:pt x="2275061" y="259488"/>
                </a:lnTo>
                <a:lnTo>
                  <a:pt x="22750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 txBox="1"/>
          <p:nvPr/>
        </p:nvSpPr>
        <p:spPr>
          <a:xfrm>
            <a:off x="5538446" y="1536066"/>
            <a:ext cx="74231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850" spc="-10" b="1">
                <a:latin typeface="Times New Roman"/>
                <a:cs typeface="Times New Roman"/>
              </a:rPr>
              <a:t>Characteristics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2" name="object 82" descr=""/>
          <p:cNvSpPr/>
          <p:nvPr/>
        </p:nvSpPr>
        <p:spPr>
          <a:xfrm>
            <a:off x="7752841" y="1555521"/>
            <a:ext cx="806450" cy="259715"/>
          </a:xfrm>
          <a:custGeom>
            <a:avLst/>
            <a:gdLst/>
            <a:ahLst/>
            <a:cxnLst/>
            <a:rect l="l" t="t" r="r" b="b"/>
            <a:pathLst>
              <a:path w="806450" h="259714">
                <a:moveTo>
                  <a:pt x="806443" y="0"/>
                </a:moveTo>
                <a:lnTo>
                  <a:pt x="0" y="0"/>
                </a:lnTo>
                <a:lnTo>
                  <a:pt x="0" y="259488"/>
                </a:lnTo>
                <a:lnTo>
                  <a:pt x="806444" y="259488"/>
                </a:lnTo>
                <a:lnTo>
                  <a:pt x="80644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 txBox="1"/>
          <p:nvPr/>
        </p:nvSpPr>
        <p:spPr>
          <a:xfrm>
            <a:off x="7872824" y="1536066"/>
            <a:ext cx="576580" cy="2901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97790" marR="5080" indent="-98425">
              <a:lnSpc>
                <a:spcPct val="100000"/>
              </a:lnSpc>
              <a:spcBef>
                <a:spcPts val="130"/>
              </a:spcBef>
            </a:pPr>
            <a:r>
              <a:rPr dirty="0" sz="850" b="1">
                <a:latin typeface="Times New Roman"/>
                <a:cs typeface="Times New Roman"/>
              </a:rPr>
              <a:t>Full</a:t>
            </a:r>
            <a:r>
              <a:rPr dirty="0" sz="850" spc="45" b="1">
                <a:latin typeface="Times New Roman"/>
                <a:cs typeface="Times New Roman"/>
              </a:rPr>
              <a:t> </a:t>
            </a:r>
            <a:r>
              <a:rPr dirty="0" sz="850" spc="-10" b="1">
                <a:latin typeface="Times New Roman"/>
                <a:cs typeface="Times New Roman"/>
              </a:rPr>
              <a:t>Cohort (n=300)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4" name="object 84" descr=""/>
          <p:cNvSpPr/>
          <p:nvPr/>
        </p:nvSpPr>
        <p:spPr>
          <a:xfrm>
            <a:off x="8559352" y="1555521"/>
            <a:ext cx="809625" cy="259715"/>
          </a:xfrm>
          <a:custGeom>
            <a:avLst/>
            <a:gdLst/>
            <a:ahLst/>
            <a:cxnLst/>
            <a:rect l="l" t="t" r="r" b="b"/>
            <a:pathLst>
              <a:path w="809625" h="259714">
                <a:moveTo>
                  <a:pt x="809140" y="0"/>
                </a:moveTo>
                <a:lnTo>
                  <a:pt x="0" y="0"/>
                </a:lnTo>
                <a:lnTo>
                  <a:pt x="0" y="259488"/>
                </a:lnTo>
                <a:lnTo>
                  <a:pt x="809140" y="259488"/>
                </a:lnTo>
                <a:lnTo>
                  <a:pt x="8091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 txBox="1"/>
          <p:nvPr/>
        </p:nvSpPr>
        <p:spPr>
          <a:xfrm>
            <a:off x="8660462" y="1536066"/>
            <a:ext cx="619125" cy="2901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18110" marR="5080" indent="-118745">
              <a:lnSpc>
                <a:spcPct val="100000"/>
              </a:lnSpc>
              <a:spcBef>
                <a:spcPts val="130"/>
              </a:spcBef>
            </a:pPr>
            <a:r>
              <a:rPr dirty="0" sz="850" spc="-10" b="1">
                <a:latin typeface="Times New Roman"/>
                <a:cs typeface="Times New Roman"/>
              </a:rPr>
              <a:t>Atorvastatin (n=150)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6" name="object 86" descr=""/>
          <p:cNvSpPr/>
          <p:nvPr/>
        </p:nvSpPr>
        <p:spPr>
          <a:xfrm>
            <a:off x="9368447" y="1555533"/>
            <a:ext cx="1363980" cy="259715"/>
          </a:xfrm>
          <a:custGeom>
            <a:avLst/>
            <a:gdLst/>
            <a:ahLst/>
            <a:cxnLst/>
            <a:rect l="l" t="t" r="r" b="b"/>
            <a:pathLst>
              <a:path w="1363979" h="259714">
                <a:moveTo>
                  <a:pt x="1363433" y="0"/>
                </a:moveTo>
                <a:lnTo>
                  <a:pt x="809129" y="0"/>
                </a:lnTo>
                <a:lnTo>
                  <a:pt x="0" y="0"/>
                </a:lnTo>
                <a:lnTo>
                  <a:pt x="0" y="259486"/>
                </a:lnTo>
                <a:lnTo>
                  <a:pt x="809091" y="259486"/>
                </a:lnTo>
                <a:lnTo>
                  <a:pt x="1363433" y="259486"/>
                </a:lnTo>
                <a:lnTo>
                  <a:pt x="136343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 txBox="1"/>
          <p:nvPr/>
        </p:nvSpPr>
        <p:spPr>
          <a:xfrm>
            <a:off x="9585494" y="1536066"/>
            <a:ext cx="1057910" cy="2901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" marR="5080" indent="-3175">
              <a:lnSpc>
                <a:spcPct val="100000"/>
              </a:lnSpc>
              <a:spcBef>
                <a:spcPts val="130"/>
              </a:spcBef>
              <a:tabLst>
                <a:tab pos="691515" algn="l"/>
              </a:tabLst>
            </a:pPr>
            <a:r>
              <a:rPr dirty="0" sz="850" spc="-10" b="1">
                <a:latin typeface="Times New Roman"/>
                <a:cs typeface="Times New Roman"/>
              </a:rPr>
              <a:t>Placebo</a:t>
            </a:r>
            <a:r>
              <a:rPr dirty="0" sz="850" b="1">
                <a:latin typeface="Times New Roman"/>
                <a:cs typeface="Times New Roman"/>
              </a:rPr>
              <a:t>	</a:t>
            </a:r>
            <a:r>
              <a:rPr dirty="0" sz="850" b="1" i="1">
                <a:latin typeface="Times New Roman"/>
                <a:cs typeface="Times New Roman"/>
              </a:rPr>
              <a:t>P</a:t>
            </a:r>
            <a:r>
              <a:rPr dirty="0" sz="850" spc="25" b="1" i="1">
                <a:latin typeface="Times New Roman"/>
                <a:cs typeface="Times New Roman"/>
              </a:rPr>
              <a:t> </a:t>
            </a:r>
            <a:r>
              <a:rPr dirty="0" sz="850" spc="-10" b="1">
                <a:latin typeface="Times New Roman"/>
                <a:cs typeface="Times New Roman"/>
              </a:rPr>
              <a:t>value (n=150)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8" name="object 88" descr=""/>
          <p:cNvSpPr/>
          <p:nvPr/>
        </p:nvSpPr>
        <p:spPr>
          <a:xfrm>
            <a:off x="5477776" y="1550123"/>
            <a:ext cx="5254625" cy="270510"/>
          </a:xfrm>
          <a:custGeom>
            <a:avLst/>
            <a:gdLst/>
            <a:ahLst/>
            <a:cxnLst/>
            <a:rect l="l" t="t" r="r" b="b"/>
            <a:pathLst>
              <a:path w="5254625" h="270510">
                <a:moveTo>
                  <a:pt x="3081502" y="264896"/>
                </a:moveTo>
                <a:lnTo>
                  <a:pt x="2281796" y="264896"/>
                </a:lnTo>
                <a:lnTo>
                  <a:pt x="2276411" y="264896"/>
                </a:lnTo>
                <a:lnTo>
                  <a:pt x="0" y="264896"/>
                </a:lnTo>
                <a:lnTo>
                  <a:pt x="0" y="270294"/>
                </a:lnTo>
                <a:lnTo>
                  <a:pt x="2276411" y="270294"/>
                </a:lnTo>
                <a:lnTo>
                  <a:pt x="2281796" y="270294"/>
                </a:lnTo>
                <a:lnTo>
                  <a:pt x="3081502" y="270294"/>
                </a:lnTo>
                <a:lnTo>
                  <a:pt x="3081502" y="264896"/>
                </a:lnTo>
                <a:close/>
              </a:path>
              <a:path w="5254625" h="270510">
                <a:moveTo>
                  <a:pt x="3081502" y="0"/>
                </a:moveTo>
                <a:lnTo>
                  <a:pt x="2281796" y="0"/>
                </a:lnTo>
                <a:lnTo>
                  <a:pt x="2276411" y="0"/>
                </a:lnTo>
                <a:lnTo>
                  <a:pt x="0" y="0"/>
                </a:lnTo>
                <a:lnTo>
                  <a:pt x="0" y="5410"/>
                </a:lnTo>
                <a:lnTo>
                  <a:pt x="2276411" y="5410"/>
                </a:lnTo>
                <a:lnTo>
                  <a:pt x="2281796" y="5410"/>
                </a:lnTo>
                <a:lnTo>
                  <a:pt x="3081502" y="5410"/>
                </a:lnTo>
                <a:lnTo>
                  <a:pt x="3081502" y="0"/>
                </a:lnTo>
                <a:close/>
              </a:path>
              <a:path w="5254625" h="270510">
                <a:moveTo>
                  <a:pt x="5254104" y="264896"/>
                </a:moveTo>
                <a:lnTo>
                  <a:pt x="5254104" y="264896"/>
                </a:lnTo>
                <a:lnTo>
                  <a:pt x="3081566" y="264896"/>
                </a:lnTo>
                <a:lnTo>
                  <a:pt x="3081566" y="270294"/>
                </a:lnTo>
                <a:lnTo>
                  <a:pt x="5254104" y="270294"/>
                </a:lnTo>
                <a:lnTo>
                  <a:pt x="5254104" y="264896"/>
                </a:lnTo>
                <a:close/>
              </a:path>
              <a:path w="5254625" h="270510">
                <a:moveTo>
                  <a:pt x="5254104" y="0"/>
                </a:moveTo>
                <a:lnTo>
                  <a:pt x="5254104" y="0"/>
                </a:lnTo>
                <a:lnTo>
                  <a:pt x="3081566" y="0"/>
                </a:lnTo>
                <a:lnTo>
                  <a:pt x="3081566" y="5410"/>
                </a:lnTo>
                <a:lnTo>
                  <a:pt x="5254104" y="5410"/>
                </a:lnTo>
                <a:lnTo>
                  <a:pt x="5254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 txBox="1"/>
          <p:nvPr/>
        </p:nvSpPr>
        <p:spPr>
          <a:xfrm>
            <a:off x="5495266" y="1806822"/>
            <a:ext cx="1990089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b="1">
                <a:latin typeface="Times New Roman"/>
                <a:cs typeface="Times New Roman"/>
              </a:rPr>
              <a:t>Type</a:t>
            </a:r>
            <a:r>
              <a:rPr dirty="0" sz="850" spc="5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of</a:t>
            </a:r>
            <a:r>
              <a:rPr dirty="0" sz="850" spc="6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lymphoma</a:t>
            </a:r>
            <a:r>
              <a:rPr dirty="0" sz="850" spc="7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—</a:t>
            </a:r>
            <a:r>
              <a:rPr dirty="0" sz="850" spc="6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no.</a:t>
            </a:r>
            <a:r>
              <a:rPr dirty="0" sz="850" spc="6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of</a:t>
            </a:r>
            <a:r>
              <a:rPr dirty="0" sz="850" spc="3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patients</a:t>
            </a:r>
            <a:r>
              <a:rPr dirty="0" sz="850" spc="55" b="1">
                <a:latin typeface="Times New Roman"/>
                <a:cs typeface="Times New Roman"/>
              </a:rPr>
              <a:t> </a:t>
            </a:r>
            <a:r>
              <a:rPr dirty="0" sz="850" spc="-25" b="1">
                <a:latin typeface="Times New Roman"/>
                <a:cs typeface="Times New Roman"/>
              </a:rPr>
              <a:t>(%)</a:t>
            </a:r>
            <a:endParaRPr sz="850">
              <a:latin typeface="Times New Roman"/>
              <a:cs typeface="Times New Roman"/>
            </a:endParaRPr>
          </a:p>
        </p:txBody>
      </p:sp>
      <p:graphicFrame>
        <p:nvGraphicFramePr>
          <p:cNvPr id="90" name="object 90" descr=""/>
          <p:cNvGraphicFramePr>
            <a:graphicFrameLocks noGrp="1"/>
          </p:cNvGraphicFramePr>
          <p:nvPr/>
        </p:nvGraphicFramePr>
        <p:xfrm>
          <a:off x="92137" y="1955691"/>
          <a:ext cx="10685780" cy="288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905"/>
                <a:gridCol w="1021715"/>
                <a:gridCol w="558164"/>
                <a:gridCol w="534670"/>
                <a:gridCol w="270510"/>
                <a:gridCol w="148589"/>
                <a:gridCol w="1621789"/>
                <a:gridCol w="53339"/>
                <a:gridCol w="1611630"/>
                <a:gridCol w="1468754"/>
                <a:gridCol w="807720"/>
                <a:gridCol w="1363345"/>
              </a:tblGrid>
              <a:tr h="144145">
                <a:tc>
                  <a:txBody>
                    <a:bodyPr/>
                    <a:lstStyle/>
                    <a:p>
                      <a:pPr marL="41910">
                        <a:lnSpc>
                          <a:spcPts val="545"/>
                        </a:lnSpc>
                      </a:pPr>
                      <a:r>
                        <a:rPr dirty="0" sz="500" b="1">
                          <a:latin typeface="Times New Roman"/>
                          <a:cs typeface="Times New Roman"/>
                        </a:rPr>
                        <a:t>Sex</a:t>
                      </a:r>
                      <a:r>
                        <a:rPr dirty="0" sz="5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5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dirty="0" sz="5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patients</a:t>
                      </a:r>
                      <a:r>
                        <a:rPr dirty="0" sz="5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 b="1">
                          <a:latin typeface="Times New Roman"/>
                          <a:cs typeface="Times New Roman"/>
                        </a:rPr>
                        <a:t>(%)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25755" indent="-142875">
                        <a:lnSpc>
                          <a:spcPts val="490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Female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r" marR="174625">
                        <a:lnSpc>
                          <a:spcPts val="509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142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(47)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r" marR="183515">
                        <a:lnSpc>
                          <a:spcPts val="509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68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(45)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r" marR="151765">
                        <a:lnSpc>
                          <a:spcPts val="509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74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(49)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59385">
                        <a:lnSpc>
                          <a:spcPts val="509"/>
                        </a:lnSpc>
                      </a:pPr>
                      <a:r>
                        <a:rPr dirty="0" sz="500" spc="-20">
                          <a:latin typeface="Times New Roman"/>
                          <a:cs typeface="Times New Roman"/>
                        </a:rPr>
                        <a:t>0.56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300">
                          <a:latin typeface="Times New Roman"/>
                          <a:cs typeface="Times New Roman"/>
                        </a:rPr>
                        <a:t>‡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4820" indent="-203200">
                        <a:lnSpc>
                          <a:spcPts val="919"/>
                        </a:lnSpc>
                        <a:buFont typeface="Wingdings"/>
                        <a:buChar char=""/>
                        <a:tabLst>
                          <a:tab pos="464820" algn="l"/>
                          <a:tab pos="465455" algn="l"/>
                        </a:tabLst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T-</a:t>
                      </a:r>
                      <a:r>
                        <a:rPr dirty="0" sz="850" spc="-20" b="1">
                          <a:latin typeface="Times New Roman"/>
                          <a:cs typeface="Times New Roman"/>
                        </a:rPr>
                        <a:t>cell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(6)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ts val="919"/>
                        </a:lnSpc>
                        <a:tabLst>
                          <a:tab pos="968375" algn="l"/>
                        </a:tabLst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(3)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0.45</a:t>
                      </a:r>
                      <a:r>
                        <a:rPr dirty="0" baseline="30303" sz="825" spc="-30">
                          <a:latin typeface="Times New Roman"/>
                          <a:cs typeface="Times New Roman"/>
                        </a:rPr>
                        <a:t>‡</a:t>
                      </a:r>
                      <a:endParaRPr baseline="30303" sz="8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325755" indent="-142875">
                        <a:lnSpc>
                          <a:spcPts val="550"/>
                        </a:lnSpc>
                        <a:buFont typeface="Wingdings"/>
                        <a:buChar char=""/>
                        <a:tabLst>
                          <a:tab pos="326390" algn="l"/>
                        </a:tabLst>
                      </a:pPr>
                      <a:r>
                        <a:rPr dirty="0" sz="500" spc="-20" b="1">
                          <a:latin typeface="Times New Roman"/>
                          <a:cs typeface="Times New Roman"/>
                        </a:rPr>
                        <a:t>Males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ts val="484"/>
                        </a:lnSpc>
                      </a:pPr>
                      <a:r>
                        <a:rPr dirty="0" sz="500" b="1">
                          <a:latin typeface="Times New Roman"/>
                          <a:cs typeface="Times New Roman"/>
                        </a:rPr>
                        <a:t>Race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— no.</a:t>
                      </a:r>
                      <a:r>
                        <a:rPr dirty="0" sz="5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 patients</a:t>
                      </a:r>
                      <a:r>
                        <a:rPr dirty="0" sz="5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 b="1">
                          <a:latin typeface="Times New Roman"/>
                          <a:cs typeface="Times New Roman"/>
                        </a:rPr>
                        <a:t>(%)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4625">
                        <a:lnSpc>
                          <a:spcPts val="5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158</a:t>
                      </a:r>
                      <a:r>
                        <a:rPr dirty="0" sz="5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(53)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3515">
                        <a:lnSpc>
                          <a:spcPts val="5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82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(55)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1765">
                        <a:lnSpc>
                          <a:spcPts val="565"/>
                        </a:lnSpc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76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0">
                          <a:latin typeface="Times New Roman"/>
                          <a:cs typeface="Times New Roman"/>
                        </a:rPr>
                        <a:t>(51)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4820" indent="-203200">
                        <a:lnSpc>
                          <a:spcPts val="1000"/>
                        </a:lnSpc>
                        <a:buFont typeface="Wingdings"/>
                        <a:buChar char=""/>
                        <a:tabLst>
                          <a:tab pos="464820" algn="l"/>
                          <a:tab pos="465455" algn="l"/>
                        </a:tabLst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B-</a:t>
                      </a:r>
                      <a:r>
                        <a:rPr dirty="0" sz="850" spc="-20" b="1">
                          <a:latin typeface="Times New Roman"/>
                          <a:cs typeface="Times New Roman"/>
                        </a:rPr>
                        <a:t>cell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3835">
                        <a:lnSpc>
                          <a:spcPts val="1000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206</a:t>
                      </a:r>
                      <a:r>
                        <a:rPr dirty="0" sz="8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(69)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104</a:t>
                      </a:r>
                      <a:r>
                        <a:rPr dirty="0" sz="8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(69)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000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102</a:t>
                      </a:r>
                      <a:r>
                        <a:rPr dirty="0" sz="8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(68)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1" name="object 91" descr=""/>
          <p:cNvSpPr txBox="1"/>
          <p:nvPr/>
        </p:nvSpPr>
        <p:spPr>
          <a:xfrm>
            <a:off x="5447300" y="2214884"/>
            <a:ext cx="5254625" cy="12953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464820" indent="-203200">
              <a:lnSpc>
                <a:spcPts val="1000"/>
              </a:lnSpc>
              <a:buFont typeface="Wingdings"/>
              <a:buChar char=""/>
              <a:tabLst>
                <a:tab pos="464820" algn="l"/>
                <a:tab pos="465455" algn="l"/>
                <a:tab pos="2513330" algn="l"/>
                <a:tab pos="3321050" algn="l"/>
                <a:tab pos="4130040" algn="l"/>
              </a:tabLst>
            </a:pPr>
            <a:r>
              <a:rPr dirty="0" sz="850" spc="-10" b="1">
                <a:latin typeface="Times New Roman"/>
                <a:cs typeface="Times New Roman"/>
              </a:rPr>
              <a:t>Hodgkin’s</a:t>
            </a:r>
            <a:r>
              <a:rPr dirty="0" sz="850" b="1">
                <a:latin typeface="Times New Roman"/>
                <a:cs typeface="Times New Roman"/>
              </a:rPr>
              <a:t>	</a:t>
            </a:r>
            <a:r>
              <a:rPr dirty="0" sz="850">
                <a:latin typeface="Times New Roman"/>
                <a:cs typeface="Times New Roman"/>
              </a:rPr>
              <a:t>80</a:t>
            </a:r>
            <a:r>
              <a:rPr dirty="0" sz="850" spc="35">
                <a:latin typeface="Times New Roman"/>
                <a:cs typeface="Times New Roman"/>
              </a:rPr>
              <a:t> </a:t>
            </a:r>
            <a:r>
              <a:rPr dirty="0" sz="850" spc="-20">
                <a:latin typeface="Times New Roman"/>
                <a:cs typeface="Times New Roman"/>
              </a:rPr>
              <a:t>(27)</a:t>
            </a:r>
            <a:r>
              <a:rPr dirty="0" sz="850">
                <a:latin typeface="Times New Roman"/>
                <a:cs typeface="Times New Roman"/>
              </a:rPr>
              <a:t>	37</a:t>
            </a:r>
            <a:r>
              <a:rPr dirty="0" sz="850" spc="35">
                <a:latin typeface="Times New Roman"/>
                <a:cs typeface="Times New Roman"/>
              </a:rPr>
              <a:t> </a:t>
            </a:r>
            <a:r>
              <a:rPr dirty="0" sz="850" spc="-20">
                <a:latin typeface="Times New Roman"/>
                <a:cs typeface="Times New Roman"/>
              </a:rPr>
              <a:t>(25)</a:t>
            </a:r>
            <a:r>
              <a:rPr dirty="0" sz="850">
                <a:latin typeface="Times New Roman"/>
                <a:cs typeface="Times New Roman"/>
              </a:rPr>
              <a:t>	43</a:t>
            </a:r>
            <a:r>
              <a:rPr dirty="0" sz="850" spc="35">
                <a:latin typeface="Times New Roman"/>
                <a:cs typeface="Times New Roman"/>
              </a:rPr>
              <a:t> </a:t>
            </a:r>
            <a:r>
              <a:rPr dirty="0" sz="850" spc="-20">
                <a:latin typeface="Times New Roman"/>
                <a:cs typeface="Times New Roman"/>
              </a:rPr>
              <a:t>(29)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5495266" y="2324871"/>
            <a:ext cx="161226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b="1">
                <a:latin typeface="Times New Roman"/>
                <a:cs typeface="Times New Roman"/>
              </a:rPr>
              <a:t>ECOG</a:t>
            </a:r>
            <a:r>
              <a:rPr dirty="0" sz="850" spc="10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Performance</a:t>
            </a:r>
            <a:r>
              <a:rPr dirty="0" sz="850" spc="10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Status</a:t>
            </a:r>
            <a:r>
              <a:rPr dirty="0" sz="850" spc="95" b="1">
                <a:latin typeface="Times New Roman"/>
                <a:cs typeface="Times New Roman"/>
              </a:rPr>
              <a:t> </a:t>
            </a:r>
            <a:r>
              <a:rPr dirty="0" sz="850" spc="-10" b="1">
                <a:latin typeface="Times New Roman"/>
                <a:cs typeface="Times New Roman"/>
              </a:rPr>
              <a:t>Scale</a:t>
            </a:r>
            <a:endParaRPr sz="850">
              <a:latin typeface="Times New Roman"/>
              <a:cs typeface="Times New Roman"/>
            </a:endParaRPr>
          </a:p>
        </p:txBody>
      </p:sp>
      <p:graphicFrame>
        <p:nvGraphicFramePr>
          <p:cNvPr id="93" name="object 93" descr=""/>
          <p:cNvGraphicFramePr>
            <a:graphicFrameLocks noGrp="1"/>
          </p:cNvGraphicFramePr>
          <p:nvPr/>
        </p:nvGraphicFramePr>
        <p:xfrm>
          <a:off x="5447300" y="2473740"/>
          <a:ext cx="5330825" cy="643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9420"/>
                <a:gridCol w="1372870"/>
                <a:gridCol w="809625"/>
                <a:gridCol w="783589"/>
                <a:gridCol w="582295"/>
              </a:tblGrid>
              <a:tr h="128905">
                <a:tc>
                  <a:txBody>
                    <a:bodyPr/>
                    <a:lstStyle/>
                    <a:p>
                      <a:pPr marL="464820" indent="-203200">
                        <a:lnSpc>
                          <a:spcPts val="919"/>
                        </a:lnSpc>
                        <a:buFont typeface="Wingdings"/>
                        <a:buChar char=""/>
                        <a:tabLst>
                          <a:tab pos="464820" algn="l"/>
                          <a:tab pos="465455" algn="l"/>
                        </a:tabLst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Grade</a:t>
                      </a:r>
                      <a:r>
                        <a:rPr dirty="0" sz="850" spc="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50" b="1"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3835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216</a:t>
                      </a:r>
                      <a:r>
                        <a:rPr dirty="0" sz="8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(72)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112</a:t>
                      </a:r>
                      <a:r>
                        <a:rPr dirty="0" sz="85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(75)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104</a:t>
                      </a:r>
                      <a:r>
                        <a:rPr dirty="0" sz="8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(69)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919"/>
                        </a:lnSpc>
                      </a:pPr>
                      <a:r>
                        <a:rPr dirty="0" sz="850" spc="-10">
                          <a:latin typeface="Times New Roman"/>
                          <a:cs typeface="Times New Roman"/>
                        </a:rPr>
                        <a:t>0.61</a:t>
                      </a:r>
                      <a:r>
                        <a:rPr dirty="0" baseline="30303" sz="825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0303" sz="8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marL="464820" indent="-203200">
                        <a:lnSpc>
                          <a:spcPts val="910"/>
                        </a:lnSpc>
                        <a:buFont typeface="Wingdings"/>
                        <a:buChar char=""/>
                        <a:tabLst>
                          <a:tab pos="464820" algn="l"/>
                          <a:tab pos="465455" algn="l"/>
                        </a:tabLst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Grade</a:t>
                      </a:r>
                      <a:r>
                        <a:rPr dirty="0" sz="850" spc="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50" b="1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31775">
                        <a:lnSpc>
                          <a:spcPts val="910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65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(22)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29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(19)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ts val="910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36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(24)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8905">
                <a:tc>
                  <a:txBody>
                    <a:bodyPr/>
                    <a:lstStyle/>
                    <a:p>
                      <a:pPr marL="464820" indent="-203200">
                        <a:lnSpc>
                          <a:spcPts val="919"/>
                        </a:lnSpc>
                        <a:buFont typeface="Wingdings"/>
                        <a:buChar char=""/>
                        <a:tabLst>
                          <a:tab pos="464820" algn="l"/>
                          <a:tab pos="465455" algn="l"/>
                        </a:tabLst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Grade</a:t>
                      </a:r>
                      <a:r>
                        <a:rPr dirty="0" sz="850" spc="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50" b="1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marL="464820" indent="-203200">
                        <a:lnSpc>
                          <a:spcPts val="919"/>
                        </a:lnSpc>
                        <a:buFont typeface="Wingdings"/>
                        <a:buChar char=""/>
                        <a:tabLst>
                          <a:tab pos="464820" algn="l"/>
                          <a:tab pos="465455" algn="l"/>
                        </a:tabLst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Grade</a:t>
                      </a:r>
                      <a:r>
                        <a:rPr dirty="0" sz="850" spc="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50" b="1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7020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(1)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(1)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(1)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8905">
                <a:tc>
                  <a:txBody>
                    <a:bodyPr/>
                    <a:lstStyle/>
                    <a:p>
                      <a:pPr marL="464820" indent="-203200">
                        <a:lnSpc>
                          <a:spcPts val="919"/>
                        </a:lnSpc>
                        <a:buFont typeface="Wingdings"/>
                        <a:buChar char=""/>
                        <a:tabLst>
                          <a:tab pos="464820" algn="l"/>
                          <a:tab pos="465455" algn="l"/>
                        </a:tabLst>
                      </a:pP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Unknown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7020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(2)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(1)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94" name="object 94" descr=""/>
          <p:cNvSpPr/>
          <p:nvPr/>
        </p:nvSpPr>
        <p:spPr>
          <a:xfrm>
            <a:off x="5447300" y="3248914"/>
            <a:ext cx="2275205" cy="130175"/>
          </a:xfrm>
          <a:custGeom>
            <a:avLst/>
            <a:gdLst/>
            <a:ahLst/>
            <a:cxnLst/>
            <a:rect l="l" t="t" r="r" b="b"/>
            <a:pathLst>
              <a:path w="2275204" h="130175">
                <a:moveTo>
                  <a:pt x="2275060" y="0"/>
                </a:moveTo>
                <a:lnTo>
                  <a:pt x="0" y="0"/>
                </a:lnTo>
                <a:lnTo>
                  <a:pt x="0" y="129697"/>
                </a:lnTo>
                <a:lnTo>
                  <a:pt x="2275060" y="129697"/>
                </a:lnTo>
                <a:lnTo>
                  <a:pt x="22750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 txBox="1"/>
          <p:nvPr/>
        </p:nvSpPr>
        <p:spPr>
          <a:xfrm>
            <a:off x="5495266" y="3100090"/>
            <a:ext cx="2075180" cy="2895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b="1">
                <a:latin typeface="Times New Roman"/>
                <a:cs typeface="Times New Roman"/>
              </a:rPr>
              <a:t>Cardiac</a:t>
            </a:r>
            <a:r>
              <a:rPr dirty="0" sz="850" spc="7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medications</a:t>
            </a:r>
            <a:r>
              <a:rPr dirty="0" sz="850" spc="8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—</a:t>
            </a:r>
            <a:r>
              <a:rPr dirty="0" sz="850" spc="7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no.</a:t>
            </a:r>
            <a:r>
              <a:rPr dirty="0" sz="850" spc="6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of</a:t>
            </a:r>
            <a:r>
              <a:rPr dirty="0" sz="850" spc="7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patients</a:t>
            </a:r>
            <a:r>
              <a:rPr dirty="0" sz="850" spc="70" b="1">
                <a:latin typeface="Times New Roman"/>
                <a:cs typeface="Times New Roman"/>
              </a:rPr>
              <a:t> </a:t>
            </a:r>
            <a:r>
              <a:rPr dirty="0" sz="850" spc="-25" b="1">
                <a:latin typeface="Times New Roman"/>
                <a:cs typeface="Times New Roman"/>
              </a:rPr>
              <a:t>(%)</a:t>
            </a:r>
            <a:endParaRPr sz="850">
              <a:latin typeface="Times New Roman"/>
              <a:cs typeface="Times New Roman"/>
            </a:endParaRPr>
          </a:p>
          <a:p>
            <a:pPr marL="417195" indent="-203200">
              <a:lnSpc>
                <a:spcPct val="100000"/>
              </a:lnSpc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dirty="0" sz="850" b="1">
                <a:latin typeface="Times New Roman"/>
                <a:cs typeface="Times New Roman"/>
              </a:rPr>
              <a:t>ARB,</a:t>
            </a:r>
            <a:r>
              <a:rPr dirty="0" sz="850" spc="5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or</a:t>
            </a:r>
            <a:r>
              <a:rPr dirty="0" sz="850" spc="5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ACE</a:t>
            </a:r>
            <a:r>
              <a:rPr dirty="0" sz="850" spc="50" b="1">
                <a:latin typeface="Times New Roman"/>
                <a:cs typeface="Times New Roman"/>
              </a:rPr>
              <a:t> </a:t>
            </a:r>
            <a:r>
              <a:rPr dirty="0" sz="850" spc="-10" b="1">
                <a:latin typeface="Times New Roman"/>
                <a:cs typeface="Times New Roman"/>
              </a:rPr>
              <a:t>inhibitor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6" name="object 96" descr=""/>
          <p:cNvSpPr/>
          <p:nvPr/>
        </p:nvSpPr>
        <p:spPr>
          <a:xfrm>
            <a:off x="7722361" y="3248914"/>
            <a:ext cx="806450" cy="130175"/>
          </a:xfrm>
          <a:custGeom>
            <a:avLst/>
            <a:gdLst/>
            <a:ahLst/>
            <a:cxnLst/>
            <a:rect l="l" t="t" r="r" b="b"/>
            <a:pathLst>
              <a:path w="806450" h="130175">
                <a:moveTo>
                  <a:pt x="806443" y="0"/>
                </a:moveTo>
                <a:lnTo>
                  <a:pt x="0" y="0"/>
                </a:lnTo>
                <a:lnTo>
                  <a:pt x="0" y="129697"/>
                </a:lnTo>
                <a:lnTo>
                  <a:pt x="806443" y="129697"/>
                </a:lnTo>
                <a:lnTo>
                  <a:pt x="80644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 txBox="1"/>
          <p:nvPr/>
        </p:nvSpPr>
        <p:spPr>
          <a:xfrm>
            <a:off x="7976589" y="3229742"/>
            <a:ext cx="297180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17</a:t>
            </a:r>
            <a:r>
              <a:rPr dirty="0" sz="850" spc="35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(6)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8" name="object 98" descr=""/>
          <p:cNvSpPr/>
          <p:nvPr/>
        </p:nvSpPr>
        <p:spPr>
          <a:xfrm>
            <a:off x="8528873" y="3248914"/>
            <a:ext cx="809625" cy="130175"/>
          </a:xfrm>
          <a:custGeom>
            <a:avLst/>
            <a:gdLst/>
            <a:ahLst/>
            <a:cxnLst/>
            <a:rect l="l" t="t" r="r" b="b"/>
            <a:pathLst>
              <a:path w="809625" h="130175">
                <a:moveTo>
                  <a:pt x="809140" y="0"/>
                </a:moveTo>
                <a:lnTo>
                  <a:pt x="0" y="0"/>
                </a:lnTo>
                <a:lnTo>
                  <a:pt x="0" y="129697"/>
                </a:lnTo>
                <a:lnTo>
                  <a:pt x="809140" y="129697"/>
                </a:lnTo>
                <a:lnTo>
                  <a:pt x="8091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 txBox="1"/>
          <p:nvPr/>
        </p:nvSpPr>
        <p:spPr>
          <a:xfrm>
            <a:off x="8812758" y="3229743"/>
            <a:ext cx="24193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7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(5)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0" name="object 100" descr=""/>
          <p:cNvSpPr/>
          <p:nvPr/>
        </p:nvSpPr>
        <p:spPr>
          <a:xfrm>
            <a:off x="9337968" y="3248914"/>
            <a:ext cx="809625" cy="130175"/>
          </a:xfrm>
          <a:custGeom>
            <a:avLst/>
            <a:gdLst/>
            <a:ahLst/>
            <a:cxnLst/>
            <a:rect l="l" t="t" r="r" b="b"/>
            <a:pathLst>
              <a:path w="809625" h="130175">
                <a:moveTo>
                  <a:pt x="809140" y="0"/>
                </a:moveTo>
                <a:lnTo>
                  <a:pt x="0" y="0"/>
                </a:lnTo>
                <a:lnTo>
                  <a:pt x="0" y="129697"/>
                </a:lnTo>
                <a:lnTo>
                  <a:pt x="809140" y="129697"/>
                </a:lnTo>
                <a:lnTo>
                  <a:pt x="8091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 txBox="1"/>
          <p:nvPr/>
        </p:nvSpPr>
        <p:spPr>
          <a:xfrm>
            <a:off x="9593543" y="3229743"/>
            <a:ext cx="297180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10</a:t>
            </a:r>
            <a:r>
              <a:rPr dirty="0" sz="850" spc="35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(7)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2" name="object 102" descr=""/>
          <p:cNvSpPr/>
          <p:nvPr/>
        </p:nvSpPr>
        <p:spPr>
          <a:xfrm>
            <a:off x="10147063" y="3248914"/>
            <a:ext cx="554355" cy="130175"/>
          </a:xfrm>
          <a:custGeom>
            <a:avLst/>
            <a:gdLst/>
            <a:ahLst/>
            <a:cxnLst/>
            <a:rect l="l" t="t" r="r" b="b"/>
            <a:pathLst>
              <a:path w="554354" h="130175">
                <a:moveTo>
                  <a:pt x="554345" y="0"/>
                </a:moveTo>
                <a:lnTo>
                  <a:pt x="0" y="0"/>
                </a:lnTo>
                <a:lnTo>
                  <a:pt x="0" y="129697"/>
                </a:lnTo>
                <a:lnTo>
                  <a:pt x="554345" y="129697"/>
                </a:lnTo>
                <a:lnTo>
                  <a:pt x="5543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 txBox="1"/>
          <p:nvPr/>
        </p:nvSpPr>
        <p:spPr>
          <a:xfrm>
            <a:off x="10268041" y="3229743"/>
            <a:ext cx="311150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850" spc="-10">
                <a:latin typeface="Times New Roman"/>
                <a:cs typeface="Times New Roman"/>
              </a:rPr>
              <a:t>0.47</a:t>
            </a:r>
            <a:r>
              <a:rPr dirty="0" baseline="30303" sz="825" spc="-15">
                <a:latin typeface="Times New Roman"/>
                <a:cs typeface="Times New Roman"/>
              </a:rPr>
              <a:t>‡</a:t>
            </a:r>
            <a:endParaRPr baseline="30303" sz="825">
              <a:latin typeface="Times New Roman"/>
              <a:cs typeface="Times New Roman"/>
            </a:endParaRPr>
          </a:p>
        </p:txBody>
      </p:sp>
      <p:graphicFrame>
        <p:nvGraphicFramePr>
          <p:cNvPr id="104" name="object 104" descr=""/>
          <p:cNvGraphicFramePr>
            <a:graphicFrameLocks noGrp="1"/>
          </p:cNvGraphicFramePr>
          <p:nvPr/>
        </p:nvGraphicFramePr>
        <p:xfrm>
          <a:off x="92137" y="3330418"/>
          <a:ext cx="1068578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0"/>
                <a:gridCol w="566419"/>
                <a:gridCol w="535305"/>
                <a:gridCol w="419735"/>
                <a:gridCol w="183514"/>
                <a:gridCol w="1492885"/>
                <a:gridCol w="1812924"/>
                <a:gridCol w="1269365"/>
                <a:gridCol w="822959"/>
                <a:gridCol w="1350009"/>
              </a:tblGrid>
              <a:tr h="17589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4820" indent="-203200">
                        <a:lnSpc>
                          <a:spcPts val="940"/>
                        </a:lnSpc>
                        <a:spcBef>
                          <a:spcPts val="345"/>
                        </a:spcBef>
                        <a:buFont typeface="Wingdings"/>
                        <a:buChar char=""/>
                        <a:tabLst>
                          <a:tab pos="464820" algn="l"/>
                          <a:tab pos="465455" algn="l"/>
                        </a:tabLst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Beta-</a:t>
                      </a: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blocker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940"/>
                        </a:lnSpc>
                        <a:spcBef>
                          <a:spcPts val="34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ts val="940"/>
                        </a:lnSpc>
                        <a:spcBef>
                          <a:spcPts val="345"/>
                        </a:spcBef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8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algn="r" marR="152400">
                        <a:lnSpc>
                          <a:spcPts val="940"/>
                        </a:lnSpc>
                        <a:spcBef>
                          <a:spcPts val="345"/>
                        </a:spcBef>
                        <a:tabLst>
                          <a:tab pos="671195" algn="l"/>
                        </a:tabLst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(2)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0.22</a:t>
                      </a:r>
                      <a:r>
                        <a:rPr dirty="0" baseline="30303" sz="825" spc="-30">
                          <a:latin typeface="Times New Roman"/>
                          <a:cs typeface="Times New Roman"/>
                        </a:rPr>
                        <a:t>‡</a:t>
                      </a:r>
                      <a:endParaRPr baseline="30303" sz="8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43815"/>
                </a:tc>
              </a:tr>
              <a:tr h="128905">
                <a:tc>
                  <a:txBody>
                    <a:bodyPr/>
                    <a:lstStyle/>
                    <a:p>
                      <a:pPr marL="41910">
                        <a:lnSpc>
                          <a:spcPts val="300"/>
                        </a:lnSpc>
                      </a:pPr>
                      <a:r>
                        <a:rPr dirty="0" sz="500" b="1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dirty="0" sz="5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5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lymphoma</a:t>
                      </a:r>
                      <a:r>
                        <a:rPr dirty="0" sz="5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— no. of</a:t>
                      </a:r>
                      <a:r>
                        <a:rPr dirty="0" sz="5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patients</a:t>
                      </a:r>
                      <a:r>
                        <a:rPr dirty="0" sz="5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 b="1">
                          <a:latin typeface="Times New Roman"/>
                          <a:cs typeface="Times New Roman"/>
                        </a:rPr>
                        <a:t>(%)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25755" indent="-142875">
                        <a:lnSpc>
                          <a:spcPts val="585"/>
                        </a:lnSpc>
                        <a:buFont typeface="Wingdings"/>
                        <a:buChar char=""/>
                        <a:tabLst>
                          <a:tab pos="326390" algn="l"/>
                          <a:tab pos="1798320" algn="l"/>
                        </a:tabLst>
                      </a:pPr>
                      <a:r>
                        <a:rPr dirty="0" sz="500" spc="-10" b="1">
                          <a:latin typeface="Times New Roman"/>
                          <a:cs typeface="Times New Roman"/>
                        </a:rPr>
                        <a:t>T-</a:t>
                      </a:r>
                      <a:r>
                        <a:rPr dirty="0" sz="500" spc="-20" b="1">
                          <a:latin typeface="Times New Roman"/>
                          <a:cs typeface="Times New Roman"/>
                        </a:rPr>
                        <a:t>cell</a:t>
                      </a:r>
                      <a:r>
                        <a:rPr dirty="0" sz="50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50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5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(6)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50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5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500" spc="-25">
                          <a:latin typeface="Times New Roman"/>
                          <a:cs typeface="Times New Roman"/>
                        </a:rPr>
                        <a:t>(3)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500" spc="-10">
                          <a:latin typeface="Times New Roman"/>
                          <a:cs typeface="Times New Roman"/>
                        </a:rPr>
                        <a:t>0.45</a:t>
                      </a:r>
                      <a:r>
                        <a:rPr dirty="0" baseline="37037" sz="45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7037" sz="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4820" indent="-203200">
                        <a:lnSpc>
                          <a:spcPts val="919"/>
                        </a:lnSpc>
                        <a:buFont typeface="Wingdings"/>
                        <a:buChar char=""/>
                        <a:tabLst>
                          <a:tab pos="464820" algn="l"/>
                          <a:tab pos="465455" algn="l"/>
                        </a:tabLst>
                      </a:pP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Aspirin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(7)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2400">
                        <a:lnSpc>
                          <a:spcPts val="919"/>
                        </a:lnSpc>
                        <a:tabLst>
                          <a:tab pos="671195" algn="l"/>
                        </a:tabLst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(4)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0.44</a:t>
                      </a:r>
                      <a:r>
                        <a:rPr dirty="0" baseline="30303" sz="825" spc="-30">
                          <a:latin typeface="Times New Roman"/>
                          <a:cs typeface="Times New Roman"/>
                        </a:rPr>
                        <a:t>‡</a:t>
                      </a:r>
                      <a:endParaRPr baseline="30303" sz="8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05" name="object 105" descr=""/>
          <p:cNvSpPr txBox="1"/>
          <p:nvPr/>
        </p:nvSpPr>
        <p:spPr>
          <a:xfrm>
            <a:off x="5697483" y="3616678"/>
            <a:ext cx="142557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14629" indent="-202565">
              <a:lnSpc>
                <a:spcPct val="100000"/>
              </a:lnSpc>
              <a:spcBef>
                <a:spcPts val="130"/>
              </a:spcBef>
              <a:buFont typeface="Wingdings"/>
              <a:buChar char=""/>
              <a:tabLst>
                <a:tab pos="214629" algn="l"/>
                <a:tab pos="215265" algn="l"/>
              </a:tabLst>
            </a:pPr>
            <a:r>
              <a:rPr dirty="0" sz="850" b="1">
                <a:latin typeface="Times New Roman"/>
                <a:cs typeface="Times New Roman"/>
              </a:rPr>
              <a:t>Calcium</a:t>
            </a:r>
            <a:r>
              <a:rPr dirty="0" sz="850" spc="10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channel</a:t>
            </a:r>
            <a:r>
              <a:rPr dirty="0" sz="850" spc="100" b="1">
                <a:latin typeface="Times New Roman"/>
                <a:cs typeface="Times New Roman"/>
              </a:rPr>
              <a:t> </a:t>
            </a:r>
            <a:r>
              <a:rPr dirty="0" sz="850" spc="-10" b="1">
                <a:latin typeface="Times New Roman"/>
                <a:cs typeface="Times New Roman"/>
              </a:rPr>
              <a:t>blocker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8004899" y="3616678"/>
            <a:ext cx="24193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8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(3)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8812758" y="3616678"/>
            <a:ext cx="24193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4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(3)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9621854" y="3616678"/>
            <a:ext cx="24193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4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(3)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10222205" y="3616678"/>
            <a:ext cx="40322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&gt;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r>
              <a:rPr dirty="0" sz="850" spc="-10">
                <a:latin typeface="Times New Roman"/>
                <a:cs typeface="Times New Roman"/>
              </a:rPr>
              <a:t>0.99</a:t>
            </a:r>
            <a:r>
              <a:rPr dirty="0" baseline="30303" sz="825" spc="-15">
                <a:latin typeface="Times New Roman"/>
                <a:cs typeface="Times New Roman"/>
              </a:rPr>
              <a:t>‡</a:t>
            </a:r>
            <a:endParaRPr baseline="30303" sz="825">
              <a:latin typeface="Times New Roman"/>
              <a:cs typeface="Times New Roman"/>
            </a:endParaRPr>
          </a:p>
        </p:txBody>
      </p:sp>
      <p:sp>
        <p:nvSpPr>
          <p:cNvPr id="110" name="object 110" descr=""/>
          <p:cNvSpPr/>
          <p:nvPr/>
        </p:nvSpPr>
        <p:spPr>
          <a:xfrm>
            <a:off x="5447300" y="3765547"/>
            <a:ext cx="2275205" cy="259079"/>
          </a:xfrm>
          <a:custGeom>
            <a:avLst/>
            <a:gdLst/>
            <a:ahLst/>
            <a:cxnLst/>
            <a:rect l="l" t="t" r="r" b="b"/>
            <a:pathLst>
              <a:path w="2275204" h="259079">
                <a:moveTo>
                  <a:pt x="2275060" y="0"/>
                </a:moveTo>
                <a:lnTo>
                  <a:pt x="0" y="0"/>
                </a:lnTo>
                <a:lnTo>
                  <a:pt x="0" y="258855"/>
                </a:lnTo>
                <a:lnTo>
                  <a:pt x="2275060" y="258855"/>
                </a:lnTo>
                <a:lnTo>
                  <a:pt x="22750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 txBox="1"/>
          <p:nvPr/>
        </p:nvSpPr>
        <p:spPr>
          <a:xfrm>
            <a:off x="5710183" y="3746106"/>
            <a:ext cx="1770380" cy="2895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01930" marR="5080" indent="-202565">
              <a:lnSpc>
                <a:spcPct val="100000"/>
              </a:lnSpc>
              <a:spcBef>
                <a:spcPts val="130"/>
              </a:spcBef>
              <a:buFont typeface="Wingdings"/>
              <a:buChar char=""/>
              <a:tabLst>
                <a:tab pos="201930" algn="l"/>
                <a:tab pos="202565" algn="l"/>
              </a:tabLst>
            </a:pPr>
            <a:r>
              <a:rPr dirty="0" sz="850" b="1">
                <a:latin typeface="Times New Roman"/>
                <a:cs typeface="Times New Roman"/>
              </a:rPr>
              <a:t>Other</a:t>
            </a:r>
            <a:r>
              <a:rPr dirty="0" sz="850" spc="7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(e.g.,</a:t>
            </a:r>
            <a:r>
              <a:rPr dirty="0" sz="850" spc="6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diuretic,</a:t>
            </a:r>
            <a:r>
              <a:rPr dirty="0" sz="850" spc="80" b="1">
                <a:latin typeface="Times New Roman"/>
                <a:cs typeface="Times New Roman"/>
              </a:rPr>
              <a:t> </a:t>
            </a:r>
            <a:r>
              <a:rPr dirty="0" sz="850" spc="-10" b="1">
                <a:latin typeface="Times New Roman"/>
                <a:cs typeface="Times New Roman"/>
              </a:rPr>
              <a:t>aldosterone antagonist)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2" name="object 112" descr=""/>
          <p:cNvSpPr/>
          <p:nvPr/>
        </p:nvSpPr>
        <p:spPr>
          <a:xfrm>
            <a:off x="7722361" y="3765547"/>
            <a:ext cx="806450" cy="259079"/>
          </a:xfrm>
          <a:custGeom>
            <a:avLst/>
            <a:gdLst/>
            <a:ahLst/>
            <a:cxnLst/>
            <a:rect l="l" t="t" r="r" b="b"/>
            <a:pathLst>
              <a:path w="806450" h="259079">
                <a:moveTo>
                  <a:pt x="806443" y="0"/>
                </a:moveTo>
                <a:lnTo>
                  <a:pt x="0" y="0"/>
                </a:lnTo>
                <a:lnTo>
                  <a:pt x="0" y="258855"/>
                </a:lnTo>
                <a:lnTo>
                  <a:pt x="806443" y="258855"/>
                </a:lnTo>
                <a:lnTo>
                  <a:pt x="80644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 txBox="1"/>
          <p:nvPr/>
        </p:nvSpPr>
        <p:spPr>
          <a:xfrm>
            <a:off x="8017599" y="3746106"/>
            <a:ext cx="22923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6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(2)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4" name="object 114" descr=""/>
          <p:cNvSpPr/>
          <p:nvPr/>
        </p:nvSpPr>
        <p:spPr>
          <a:xfrm>
            <a:off x="8528873" y="3765547"/>
            <a:ext cx="809625" cy="259079"/>
          </a:xfrm>
          <a:custGeom>
            <a:avLst/>
            <a:gdLst/>
            <a:ahLst/>
            <a:cxnLst/>
            <a:rect l="l" t="t" r="r" b="b"/>
            <a:pathLst>
              <a:path w="809625" h="259079">
                <a:moveTo>
                  <a:pt x="809140" y="0"/>
                </a:moveTo>
                <a:lnTo>
                  <a:pt x="0" y="0"/>
                </a:lnTo>
                <a:lnTo>
                  <a:pt x="0" y="258855"/>
                </a:lnTo>
                <a:lnTo>
                  <a:pt x="809140" y="258855"/>
                </a:lnTo>
                <a:lnTo>
                  <a:pt x="8091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 txBox="1"/>
          <p:nvPr/>
        </p:nvSpPr>
        <p:spPr>
          <a:xfrm>
            <a:off x="8825458" y="3746106"/>
            <a:ext cx="22923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3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(2)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6" name="object 116" descr=""/>
          <p:cNvSpPr/>
          <p:nvPr/>
        </p:nvSpPr>
        <p:spPr>
          <a:xfrm>
            <a:off x="9337968" y="3765547"/>
            <a:ext cx="809625" cy="259079"/>
          </a:xfrm>
          <a:custGeom>
            <a:avLst/>
            <a:gdLst/>
            <a:ahLst/>
            <a:cxnLst/>
            <a:rect l="l" t="t" r="r" b="b"/>
            <a:pathLst>
              <a:path w="809625" h="259079">
                <a:moveTo>
                  <a:pt x="809140" y="0"/>
                </a:moveTo>
                <a:lnTo>
                  <a:pt x="0" y="0"/>
                </a:lnTo>
                <a:lnTo>
                  <a:pt x="0" y="258855"/>
                </a:lnTo>
                <a:lnTo>
                  <a:pt x="809140" y="258855"/>
                </a:lnTo>
                <a:lnTo>
                  <a:pt x="8091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 txBox="1"/>
          <p:nvPr/>
        </p:nvSpPr>
        <p:spPr>
          <a:xfrm>
            <a:off x="9634554" y="3746106"/>
            <a:ext cx="22923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3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(2)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8" name="object 118" descr=""/>
          <p:cNvSpPr/>
          <p:nvPr/>
        </p:nvSpPr>
        <p:spPr>
          <a:xfrm>
            <a:off x="10147063" y="3765547"/>
            <a:ext cx="554355" cy="259079"/>
          </a:xfrm>
          <a:custGeom>
            <a:avLst/>
            <a:gdLst/>
            <a:ahLst/>
            <a:cxnLst/>
            <a:rect l="l" t="t" r="r" b="b"/>
            <a:pathLst>
              <a:path w="554354" h="259079">
                <a:moveTo>
                  <a:pt x="554345" y="0"/>
                </a:moveTo>
                <a:lnTo>
                  <a:pt x="0" y="0"/>
                </a:lnTo>
                <a:lnTo>
                  <a:pt x="0" y="258855"/>
                </a:lnTo>
                <a:lnTo>
                  <a:pt x="554345" y="258855"/>
                </a:lnTo>
                <a:lnTo>
                  <a:pt x="5543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 txBox="1"/>
          <p:nvPr/>
        </p:nvSpPr>
        <p:spPr>
          <a:xfrm>
            <a:off x="10234905" y="3746106"/>
            <a:ext cx="39052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&gt;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r>
              <a:rPr dirty="0" sz="850" spc="-10">
                <a:latin typeface="Times New Roman"/>
                <a:cs typeface="Times New Roman"/>
              </a:rPr>
              <a:t>0.99</a:t>
            </a:r>
            <a:r>
              <a:rPr dirty="0" baseline="30303" sz="825" spc="-15">
                <a:latin typeface="Times New Roman"/>
                <a:cs typeface="Times New Roman"/>
              </a:rPr>
              <a:t>‡</a:t>
            </a:r>
            <a:endParaRPr baseline="30303" sz="825">
              <a:latin typeface="Times New Roman"/>
              <a:cs typeface="Times New Roman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5495266" y="4003625"/>
            <a:ext cx="211010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b="1">
                <a:latin typeface="Times New Roman"/>
                <a:cs typeface="Times New Roman"/>
              </a:rPr>
              <a:t>Cardiac</a:t>
            </a:r>
            <a:r>
              <a:rPr dirty="0" sz="850" spc="6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Risk</a:t>
            </a:r>
            <a:r>
              <a:rPr dirty="0" sz="850" spc="70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Factors</a:t>
            </a:r>
            <a:r>
              <a:rPr dirty="0" sz="850" spc="7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—</a:t>
            </a:r>
            <a:r>
              <a:rPr dirty="0" sz="850" spc="6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no.</a:t>
            </a:r>
            <a:r>
              <a:rPr dirty="0" sz="850" spc="5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of</a:t>
            </a:r>
            <a:r>
              <a:rPr dirty="0" sz="850" spc="65" b="1">
                <a:latin typeface="Times New Roman"/>
                <a:cs typeface="Times New Roman"/>
              </a:rPr>
              <a:t> </a:t>
            </a:r>
            <a:r>
              <a:rPr dirty="0" sz="850" b="1">
                <a:latin typeface="Times New Roman"/>
                <a:cs typeface="Times New Roman"/>
              </a:rPr>
              <a:t>patients</a:t>
            </a:r>
            <a:r>
              <a:rPr dirty="0" sz="850" spc="60" b="1">
                <a:latin typeface="Times New Roman"/>
                <a:cs typeface="Times New Roman"/>
              </a:rPr>
              <a:t> </a:t>
            </a:r>
            <a:r>
              <a:rPr dirty="0" sz="850" spc="-25" b="1">
                <a:latin typeface="Times New Roman"/>
                <a:cs typeface="Times New Roman"/>
              </a:rPr>
              <a:t>(%)</a:t>
            </a:r>
            <a:endParaRPr sz="850">
              <a:latin typeface="Times New Roman"/>
              <a:cs typeface="Times New Roman"/>
            </a:endParaRPr>
          </a:p>
        </p:txBody>
      </p:sp>
      <p:graphicFrame>
        <p:nvGraphicFramePr>
          <p:cNvPr id="121" name="object 121" descr=""/>
          <p:cNvGraphicFramePr>
            <a:graphicFrameLocks noGrp="1"/>
          </p:cNvGraphicFramePr>
          <p:nvPr/>
        </p:nvGraphicFramePr>
        <p:xfrm>
          <a:off x="5447300" y="4152494"/>
          <a:ext cx="5330825" cy="387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7855"/>
                <a:gridCol w="1193800"/>
                <a:gridCol w="808355"/>
                <a:gridCol w="1363980"/>
              </a:tblGrid>
              <a:tr h="128905">
                <a:tc>
                  <a:txBody>
                    <a:bodyPr/>
                    <a:lstStyle/>
                    <a:p>
                      <a:pPr marL="464820" indent="-203200">
                        <a:lnSpc>
                          <a:spcPts val="919"/>
                        </a:lnSpc>
                        <a:buFont typeface="Wingdings"/>
                        <a:buChar char=""/>
                        <a:tabLst>
                          <a:tab pos="464820" algn="l"/>
                          <a:tab pos="465455" algn="l"/>
                        </a:tabLst>
                      </a:pP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Hypertension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1775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34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(11)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(9)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ts val="919"/>
                        </a:lnSpc>
                        <a:tabLst>
                          <a:tab pos="968375" algn="l"/>
                        </a:tabLst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dirty="0" sz="8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(13)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0.36</a:t>
                      </a:r>
                      <a:r>
                        <a:rPr dirty="0" baseline="30303" sz="825" spc="-30">
                          <a:latin typeface="Times New Roman"/>
                          <a:cs typeface="Times New Roman"/>
                        </a:rPr>
                        <a:t>‡</a:t>
                      </a:r>
                      <a:endParaRPr baseline="30303" sz="8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464820" indent="-203200">
                        <a:lnSpc>
                          <a:spcPts val="919"/>
                        </a:lnSpc>
                        <a:buFont typeface="Wingdings"/>
                        <a:buChar char=""/>
                        <a:tabLst>
                          <a:tab pos="464820" algn="l"/>
                          <a:tab pos="465455" algn="l"/>
                        </a:tabLst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Smoking</a:t>
                      </a:r>
                      <a:r>
                        <a:rPr dirty="0" sz="850" spc="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history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31775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61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(20)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29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(19)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ts val="919"/>
                        </a:lnSpc>
                        <a:tabLst>
                          <a:tab pos="968375" algn="l"/>
                        </a:tabLst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(21)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850" spc="-10">
                          <a:latin typeface="Times New Roman"/>
                          <a:cs typeface="Times New Roman"/>
                        </a:rPr>
                        <a:t>0.77</a:t>
                      </a:r>
                      <a:r>
                        <a:rPr dirty="0" baseline="30303" sz="825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30303" sz="8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8905">
                <a:tc>
                  <a:txBody>
                    <a:bodyPr/>
                    <a:lstStyle/>
                    <a:p>
                      <a:pPr marL="869315" indent="-202565">
                        <a:lnSpc>
                          <a:spcPts val="919"/>
                        </a:lnSpc>
                        <a:buFont typeface="Courier New"/>
                        <a:buChar char="o"/>
                        <a:tabLst>
                          <a:tab pos="869315" algn="l"/>
                          <a:tab pos="869950" algn="l"/>
                        </a:tabLst>
                      </a:pP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Current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(4)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5">
                          <a:latin typeface="Times New Roman"/>
                          <a:cs typeface="Times New Roman"/>
                        </a:rPr>
                        <a:t>(5)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22" name="object 122" descr=""/>
          <p:cNvSpPr txBox="1"/>
          <p:nvPr/>
        </p:nvSpPr>
        <p:spPr>
          <a:xfrm>
            <a:off x="5697483" y="4521606"/>
            <a:ext cx="797560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14629" indent="-202565">
              <a:lnSpc>
                <a:spcPct val="100000"/>
              </a:lnSpc>
              <a:spcBef>
                <a:spcPts val="130"/>
              </a:spcBef>
              <a:buFont typeface="Wingdings"/>
              <a:buChar char=""/>
              <a:tabLst>
                <a:tab pos="214629" algn="l"/>
                <a:tab pos="215265" algn="l"/>
              </a:tabLst>
            </a:pPr>
            <a:r>
              <a:rPr dirty="0" sz="850" b="1">
                <a:latin typeface="Times New Roman"/>
                <a:cs typeface="Times New Roman"/>
              </a:rPr>
              <a:t>Sleep</a:t>
            </a:r>
            <a:r>
              <a:rPr dirty="0" sz="850" spc="60" b="1">
                <a:latin typeface="Times New Roman"/>
                <a:cs typeface="Times New Roman"/>
              </a:rPr>
              <a:t> </a:t>
            </a:r>
            <a:r>
              <a:rPr dirty="0" sz="850" spc="-10" b="1">
                <a:latin typeface="Times New Roman"/>
                <a:cs typeface="Times New Roman"/>
              </a:rPr>
              <a:t>apnea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7976589" y="4521606"/>
            <a:ext cx="297180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11</a:t>
            </a:r>
            <a:r>
              <a:rPr dirty="0" sz="850" spc="35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(4)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8812758" y="4521606"/>
            <a:ext cx="24193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4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(3)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9621854" y="4521606"/>
            <a:ext cx="24193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latin typeface="Times New Roman"/>
                <a:cs typeface="Times New Roman"/>
              </a:rPr>
              <a:t>7</a:t>
            </a:r>
            <a:r>
              <a:rPr dirty="0" sz="850" spc="20">
                <a:latin typeface="Times New Roman"/>
                <a:cs typeface="Times New Roman"/>
              </a:rPr>
              <a:t> </a:t>
            </a:r>
            <a:r>
              <a:rPr dirty="0" sz="850" spc="-25">
                <a:latin typeface="Times New Roman"/>
                <a:cs typeface="Times New Roman"/>
              </a:rPr>
              <a:t>(5)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10268041" y="4521606"/>
            <a:ext cx="311150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850" spc="-10">
                <a:latin typeface="Times New Roman"/>
                <a:cs typeface="Times New Roman"/>
              </a:rPr>
              <a:t>0.54</a:t>
            </a:r>
            <a:r>
              <a:rPr dirty="0" baseline="30303" sz="825" spc="-15">
                <a:latin typeface="Times New Roman"/>
                <a:cs typeface="Times New Roman"/>
              </a:rPr>
              <a:t>‡</a:t>
            </a:r>
            <a:endParaRPr baseline="30303" sz="825">
              <a:latin typeface="Times New Roman"/>
              <a:cs typeface="Times New Roman"/>
            </a:endParaRPr>
          </a:p>
        </p:txBody>
      </p:sp>
      <p:pic>
        <p:nvPicPr>
          <p:cNvPr id="127" name="object 12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0576" y="5323332"/>
            <a:ext cx="108203" cy="91440"/>
          </a:xfrm>
          <a:prstGeom prst="rect">
            <a:avLst/>
          </a:prstGeom>
        </p:spPr>
      </p:pic>
      <p:graphicFrame>
        <p:nvGraphicFramePr>
          <p:cNvPr id="128" name="object 128" descr=""/>
          <p:cNvGraphicFramePr>
            <a:graphicFrameLocks noGrp="1"/>
          </p:cNvGraphicFramePr>
          <p:nvPr/>
        </p:nvGraphicFramePr>
        <p:xfrm>
          <a:off x="5426726" y="4667651"/>
          <a:ext cx="5378450" cy="668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84"/>
                <a:gridCol w="2232025"/>
                <a:gridCol w="811530"/>
                <a:gridCol w="818515"/>
                <a:gridCol w="850900"/>
                <a:gridCol w="518795"/>
              </a:tblGrid>
              <a:tr h="92710">
                <a:tc gridSpan="6">
                  <a:txBody>
                    <a:bodyPr/>
                    <a:lstStyle/>
                    <a:p>
                      <a:pPr marL="60325">
                        <a:lnSpc>
                          <a:spcPts val="630"/>
                        </a:lnSpc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Cancer</a:t>
                      </a:r>
                      <a:r>
                        <a:rPr dirty="0" sz="850" spc="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treatment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</a:tcPr>
                </a:tc>
                <a:tc gridSpan="5">
                  <a:txBody>
                    <a:bodyPr/>
                    <a:lstStyle/>
                    <a:p>
                      <a:pPr marL="27940">
                        <a:lnSpc>
                          <a:spcPts val="940"/>
                        </a:lnSpc>
                        <a:spcBef>
                          <a:spcPts val="254"/>
                        </a:spcBef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Cumulative</a:t>
                      </a:r>
                      <a:r>
                        <a:rPr dirty="0" sz="850" spc="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b="1">
                          <a:latin typeface="Times New Roman"/>
                          <a:cs typeface="Times New Roman"/>
                        </a:rPr>
                        <a:t>anthracycline</a:t>
                      </a:r>
                      <a:r>
                        <a:rPr dirty="0" sz="850" spc="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b="1">
                          <a:latin typeface="Times New Roman"/>
                          <a:cs typeface="Times New Roman"/>
                        </a:rPr>
                        <a:t>dose</a:t>
                      </a:r>
                      <a:r>
                        <a:rPr dirty="0" sz="850" spc="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(mg/m</a:t>
                      </a:r>
                      <a:r>
                        <a:rPr dirty="0" baseline="30303" sz="825" spc="-15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8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33070" indent="-203200">
                        <a:lnSpc>
                          <a:spcPts val="919"/>
                        </a:lnSpc>
                        <a:buFont typeface="Wingdings"/>
                        <a:buChar char=""/>
                        <a:tabLst>
                          <a:tab pos="433070" algn="l"/>
                          <a:tab pos="433705" algn="l"/>
                        </a:tabLst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dirty="0" sz="850" spc="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(±SD)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264</a:t>
                      </a:r>
                      <a:r>
                        <a:rPr dirty="0" sz="8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(60)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268</a:t>
                      </a:r>
                      <a:r>
                        <a:rPr dirty="0" sz="8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(58)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ts val="919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260</a:t>
                      </a:r>
                      <a:r>
                        <a:rPr dirty="0" sz="8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(62)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3070" indent="-203200">
                        <a:lnSpc>
                          <a:spcPts val="1000"/>
                        </a:lnSpc>
                        <a:buFont typeface="Wingdings"/>
                        <a:buChar char=""/>
                        <a:tabLst>
                          <a:tab pos="433070" algn="l"/>
                          <a:tab pos="433705" algn="l"/>
                        </a:tabLst>
                      </a:pPr>
                      <a:r>
                        <a:rPr dirty="0" sz="850" b="1">
                          <a:latin typeface="Times New Roman"/>
                          <a:cs typeface="Times New Roman"/>
                        </a:rPr>
                        <a:t>Median</a:t>
                      </a:r>
                      <a:r>
                        <a:rPr dirty="0" sz="850" spc="10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b="1">
                          <a:latin typeface="Times New Roman"/>
                          <a:cs typeface="Times New Roman"/>
                        </a:rPr>
                        <a:t>(minimum,</a:t>
                      </a:r>
                      <a:r>
                        <a:rPr dirty="0" sz="850" spc="1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10" b="1">
                          <a:latin typeface="Times New Roman"/>
                          <a:cs typeface="Times New Roman"/>
                        </a:rPr>
                        <a:t>maximum)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1000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8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(50</a:t>
                      </a:r>
                      <a:r>
                        <a:rPr dirty="0" sz="8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8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312)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00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8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(100</a:t>
                      </a:r>
                      <a:r>
                        <a:rPr dirty="0" sz="8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308)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ts val="1000"/>
                        </a:lnSpc>
                      </a:pPr>
                      <a:r>
                        <a:rPr dirty="0" sz="85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dirty="0" sz="8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(50</a:t>
                      </a:r>
                      <a:r>
                        <a:rPr dirty="0" sz="8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8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50" spc="-20">
                          <a:latin typeface="Times New Roman"/>
                          <a:cs typeface="Times New Roman"/>
                        </a:rPr>
                        <a:t>312)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000"/>
                        </a:lnSpc>
                      </a:pPr>
                      <a:r>
                        <a:rPr dirty="0" sz="850" spc="-10">
                          <a:latin typeface="Times New Roman"/>
                          <a:cs typeface="Times New Roman"/>
                        </a:rPr>
                        <a:t>0.76</a:t>
                      </a:r>
                      <a:r>
                        <a:rPr dirty="0" baseline="30303" sz="825" spc="-15">
                          <a:latin typeface="Times New Roman"/>
                          <a:cs typeface="Times New Roman"/>
                        </a:rPr>
                        <a:t>†</a:t>
                      </a:r>
                      <a:endParaRPr baseline="30303" sz="8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</a:tcPr>
                </a:tc>
              </a:tr>
              <a:tr h="73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480"/>
                        </a:lnSpc>
                      </a:pPr>
                      <a:r>
                        <a:rPr dirty="0" sz="900" spc="-10" b="1">
                          <a:latin typeface="Times New Roman"/>
                          <a:cs typeface="Times New Roman"/>
                        </a:rPr>
                        <a:t>Radiation</a:t>
                      </a:r>
                      <a:r>
                        <a:rPr dirty="0" sz="9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 b="1">
                          <a:latin typeface="Times New Roman"/>
                          <a:cs typeface="Times New Roman"/>
                        </a:rPr>
                        <a:t>treatment*</a:t>
                      </a:r>
                      <a:r>
                        <a:rPr dirty="0" sz="9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9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Times New Roman"/>
                          <a:cs typeface="Times New Roman"/>
                        </a:rPr>
                        <a:t>no.</a:t>
                      </a:r>
                      <a:r>
                        <a:rPr dirty="0" sz="9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 b="1">
                          <a:latin typeface="Times New Roman"/>
                          <a:cs typeface="Times New Roman"/>
                        </a:rPr>
                        <a:t>patients</a:t>
                      </a:r>
                      <a:r>
                        <a:rPr dirty="0" sz="9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5" b="1">
                          <a:latin typeface="Times New Roman"/>
                          <a:cs typeface="Times New Roman"/>
                        </a:rPr>
                        <a:t>(%)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0000"/>
                      </a:solidFill>
                      <a:prstDash val="solid"/>
                    </a:lnL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355">
                        <a:lnSpc>
                          <a:spcPts val="480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33</a:t>
                      </a:r>
                      <a:r>
                        <a:rPr dirty="0" sz="9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(11)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ts val="480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sz="9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5">
                          <a:latin typeface="Times New Roman"/>
                          <a:cs typeface="Times New Roman"/>
                        </a:rPr>
                        <a:t>(8)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ts val="480"/>
                        </a:lnSpc>
                      </a:pPr>
                      <a:r>
                        <a:rPr dirty="0" sz="90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dirty="0" sz="9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0">
                          <a:latin typeface="Times New Roman"/>
                          <a:cs typeface="Times New Roman"/>
                        </a:rPr>
                        <a:t>(14)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480"/>
                        </a:lnSpc>
                      </a:pPr>
                      <a:r>
                        <a:rPr dirty="0" sz="900" spc="-10">
                          <a:latin typeface="Times New Roman"/>
                          <a:cs typeface="Times New Roman"/>
                        </a:rPr>
                        <a:t>0.14</a:t>
                      </a:r>
                      <a:r>
                        <a:rPr dirty="0" baseline="27777" sz="900" spc="-15">
                          <a:latin typeface="Times New Roman"/>
                          <a:cs typeface="Times New Roman"/>
                        </a:rPr>
                        <a:t>‡</a:t>
                      </a:r>
                      <a:endParaRPr baseline="27777"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0000"/>
                      </a:solidFill>
                      <a:prstDash val="solid"/>
                    </a:lnR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4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5715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29" name="object 129" descr=""/>
          <p:cNvSpPr txBox="1"/>
          <p:nvPr/>
        </p:nvSpPr>
        <p:spPr>
          <a:xfrm>
            <a:off x="5524846" y="5323607"/>
            <a:ext cx="2124710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10" b="1">
                <a:latin typeface="Times New Roman"/>
                <a:cs typeface="Times New Roman"/>
              </a:rPr>
              <a:t>Study</a:t>
            </a:r>
            <a:r>
              <a:rPr dirty="0" sz="900" spc="-35" b="1">
                <a:latin typeface="Times New Roman"/>
                <a:cs typeface="Times New Roman"/>
              </a:rPr>
              <a:t> </a:t>
            </a:r>
            <a:r>
              <a:rPr dirty="0" sz="900" spc="-10" b="1">
                <a:latin typeface="Times New Roman"/>
                <a:cs typeface="Times New Roman"/>
              </a:rPr>
              <a:t>drug</a:t>
            </a:r>
            <a:r>
              <a:rPr dirty="0" sz="900" spc="-35" b="1">
                <a:latin typeface="Times New Roman"/>
                <a:cs typeface="Times New Roman"/>
              </a:rPr>
              <a:t> </a:t>
            </a:r>
            <a:r>
              <a:rPr dirty="0" sz="900" spc="-10" b="1">
                <a:latin typeface="Times New Roman"/>
                <a:cs typeface="Times New Roman"/>
              </a:rPr>
              <a:t>compliant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—</a:t>
            </a:r>
            <a:r>
              <a:rPr dirty="0" sz="900" spc="-4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no.</a:t>
            </a:r>
            <a:r>
              <a:rPr dirty="0" sz="900" spc="-3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of</a:t>
            </a:r>
            <a:r>
              <a:rPr dirty="0" sz="900" spc="-35" b="1">
                <a:latin typeface="Times New Roman"/>
                <a:cs typeface="Times New Roman"/>
              </a:rPr>
              <a:t> </a:t>
            </a:r>
            <a:r>
              <a:rPr dirty="0" sz="900" spc="-10" b="1">
                <a:latin typeface="Times New Roman"/>
                <a:cs typeface="Times New Roman"/>
              </a:rPr>
              <a:t>patients</a:t>
            </a:r>
            <a:r>
              <a:rPr dirty="0" sz="900" spc="-35" b="1">
                <a:latin typeface="Times New Roman"/>
                <a:cs typeface="Times New Roman"/>
              </a:rPr>
              <a:t> </a:t>
            </a:r>
            <a:r>
              <a:rPr dirty="0" sz="900" spc="-25" b="1">
                <a:latin typeface="Times New Roman"/>
                <a:cs typeface="Times New Roman"/>
              </a:rPr>
              <a:t>(%)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7936065" y="5323607"/>
            <a:ext cx="408305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>
                <a:latin typeface="Times New Roman"/>
                <a:cs typeface="Times New Roman"/>
              </a:rPr>
              <a:t>273</a:t>
            </a:r>
            <a:r>
              <a:rPr dirty="0" sz="900" spc="-5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(91)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8739431" y="5323607"/>
            <a:ext cx="408305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>
                <a:latin typeface="Times New Roman"/>
                <a:cs typeface="Times New Roman"/>
              </a:rPr>
              <a:t>138</a:t>
            </a:r>
            <a:r>
              <a:rPr dirty="0" sz="900" spc="-5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(92)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9544028" y="5323607"/>
            <a:ext cx="408305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>
                <a:latin typeface="Times New Roman"/>
                <a:cs typeface="Times New Roman"/>
              </a:rPr>
              <a:t>135</a:t>
            </a:r>
            <a:r>
              <a:rPr dirty="0" sz="900" spc="-5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(90)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10270939" y="5323607"/>
            <a:ext cx="309880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900" spc="-10">
                <a:latin typeface="Times New Roman"/>
                <a:cs typeface="Times New Roman"/>
              </a:rPr>
              <a:t>0.69</a:t>
            </a:r>
            <a:r>
              <a:rPr dirty="0" baseline="27777" sz="900" spc="-15">
                <a:latin typeface="Times New Roman"/>
                <a:cs typeface="Times New Roman"/>
              </a:rPr>
              <a:t>‡</a:t>
            </a:r>
            <a:endParaRPr baseline="27777" sz="900">
              <a:latin typeface="Times New Roman"/>
              <a:cs typeface="Times New Roman"/>
            </a:endParaRPr>
          </a:p>
        </p:txBody>
      </p:sp>
      <p:sp>
        <p:nvSpPr>
          <p:cNvPr id="134" name="object 134" descr=""/>
          <p:cNvSpPr/>
          <p:nvPr/>
        </p:nvSpPr>
        <p:spPr>
          <a:xfrm>
            <a:off x="5469166" y="5479173"/>
            <a:ext cx="5233035" cy="5715"/>
          </a:xfrm>
          <a:custGeom>
            <a:avLst/>
            <a:gdLst/>
            <a:ahLst/>
            <a:cxnLst/>
            <a:rect l="l" t="t" r="r" b="b"/>
            <a:pathLst>
              <a:path w="5233034" h="5714">
                <a:moveTo>
                  <a:pt x="5232933" y="0"/>
                </a:moveTo>
                <a:lnTo>
                  <a:pt x="5232933" y="0"/>
                </a:lnTo>
                <a:lnTo>
                  <a:pt x="0" y="0"/>
                </a:lnTo>
                <a:lnTo>
                  <a:pt x="0" y="5651"/>
                </a:lnTo>
                <a:lnTo>
                  <a:pt x="5232933" y="5651"/>
                </a:lnTo>
                <a:lnTo>
                  <a:pt x="52329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4054347" y="3402710"/>
            <a:ext cx="1151255" cy="1029969"/>
          </a:xfrm>
          <a:custGeom>
            <a:avLst/>
            <a:gdLst/>
            <a:ahLst/>
            <a:cxnLst/>
            <a:rect l="l" t="t" r="r" b="b"/>
            <a:pathLst>
              <a:path w="1151254" h="1029970">
                <a:moveTo>
                  <a:pt x="1120775" y="0"/>
                </a:moveTo>
                <a:lnTo>
                  <a:pt x="0" y="995552"/>
                </a:lnTo>
                <a:lnTo>
                  <a:pt x="30352" y="1029715"/>
                </a:lnTo>
                <a:lnTo>
                  <a:pt x="1151127" y="34162"/>
                </a:lnTo>
                <a:lnTo>
                  <a:pt x="11207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/>
          <p:nvPr/>
        </p:nvSpPr>
        <p:spPr>
          <a:xfrm>
            <a:off x="5370576" y="1485900"/>
            <a:ext cx="45720" cy="3886200"/>
          </a:xfrm>
          <a:custGeom>
            <a:avLst/>
            <a:gdLst/>
            <a:ahLst/>
            <a:cxnLst/>
            <a:rect l="l" t="t" r="r" b="b"/>
            <a:pathLst>
              <a:path w="45720" h="3886200">
                <a:moveTo>
                  <a:pt x="45720" y="0"/>
                </a:moveTo>
                <a:lnTo>
                  <a:pt x="0" y="0"/>
                </a:lnTo>
                <a:lnTo>
                  <a:pt x="0" y="3886200"/>
                </a:lnTo>
                <a:lnTo>
                  <a:pt x="45720" y="3886200"/>
                </a:lnTo>
                <a:lnTo>
                  <a:pt x="457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7" name="object 13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8391" y="3346703"/>
            <a:ext cx="96266" cy="93218"/>
          </a:xfrm>
          <a:prstGeom prst="rect">
            <a:avLst/>
          </a:prstGeom>
        </p:spPr>
      </p:pic>
      <p:pic>
        <p:nvPicPr>
          <p:cNvPr id="138" name="object 13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0576" y="1458467"/>
            <a:ext cx="108203" cy="914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4584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25"/>
              <a:t> </a:t>
            </a:r>
            <a:r>
              <a:rPr dirty="0" spc="-40"/>
              <a:t>RESULTS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00683" y="1565537"/>
            <a:ext cx="8874125" cy="3224530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libri"/>
                <a:cs typeface="Calibri"/>
              </a:rPr>
              <a:t>At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baseline,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among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entire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cohort,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63±4.6%.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total,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286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participants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(95%)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completed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trial.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libri"/>
                <a:cs typeface="Calibri"/>
              </a:rPr>
              <a:t>At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months,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among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entire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cohort,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5" b="1">
                <a:latin typeface="Calibri"/>
                <a:cs typeface="Calibri"/>
              </a:rPr>
              <a:t> LVEF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59±5.9%.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libri"/>
                <a:cs typeface="Calibri"/>
              </a:rPr>
              <a:t>At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months,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among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entire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cohort,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46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participants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(15%)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had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a </a:t>
            </a:r>
            <a:r>
              <a:rPr dirty="0" sz="2400" b="1">
                <a:latin typeface="Calibri"/>
                <a:cs typeface="Calibri"/>
              </a:rPr>
              <a:t>decline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≥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10%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from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prior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chemotherapy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final </a:t>
            </a:r>
            <a:r>
              <a:rPr dirty="0" sz="2400" b="1">
                <a:latin typeface="Calibri"/>
                <a:cs typeface="Calibri"/>
              </a:rPr>
              <a:t>value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&lt;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55%.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libri"/>
                <a:cs typeface="Calibri"/>
              </a:rPr>
              <a:t>Adherence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study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drug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documented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&gt;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90%.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4818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STOP-</a:t>
            </a:r>
            <a:r>
              <a:rPr dirty="0"/>
              <a:t>CA</a:t>
            </a:r>
            <a:r>
              <a:rPr dirty="0" spc="-35"/>
              <a:t> </a:t>
            </a:r>
            <a:r>
              <a:rPr dirty="0"/>
              <a:t>Primary</a:t>
            </a:r>
            <a:r>
              <a:rPr dirty="0" spc="-50"/>
              <a:t> </a:t>
            </a:r>
            <a:r>
              <a:rPr dirty="0"/>
              <a:t>Endpoint</a:t>
            </a:r>
            <a:r>
              <a:rPr dirty="0" spc="15"/>
              <a:t> </a:t>
            </a:r>
            <a:r>
              <a:rPr dirty="0" spc="-10"/>
              <a:t>Results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53185" y="1695653"/>
            <a:ext cx="5210810" cy="3938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incidence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primary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endpoint </a:t>
            </a:r>
            <a:r>
              <a:rPr dirty="0" sz="2400" b="1">
                <a:latin typeface="Calibri"/>
                <a:cs typeface="Calibri"/>
              </a:rPr>
              <a:t>at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months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9%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the </a:t>
            </a:r>
            <a:r>
              <a:rPr dirty="0" sz="2400" spc="-10" b="1">
                <a:latin typeface="Calibri"/>
                <a:cs typeface="Calibri"/>
              </a:rPr>
              <a:t>atorvastatin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group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22%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the </a:t>
            </a:r>
            <a:r>
              <a:rPr dirty="0" sz="2400" b="1">
                <a:latin typeface="Calibri"/>
                <a:cs typeface="Calibri"/>
              </a:rPr>
              <a:t>placebo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group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(P=0.002).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4965" marR="22225" indent="-342900">
              <a:lnSpc>
                <a:spcPct val="100000"/>
              </a:lnSpc>
              <a:spcBef>
                <a:spcPts val="196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odds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≥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10%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decline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the LVEF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final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value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&lt;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55%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after </a:t>
            </a:r>
            <a:r>
              <a:rPr dirty="0" sz="2400" b="1">
                <a:latin typeface="Calibri"/>
                <a:cs typeface="Calibri"/>
              </a:rPr>
              <a:t>anthracyclines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almost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3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times </a:t>
            </a:r>
            <a:r>
              <a:rPr dirty="0" sz="2400" b="1">
                <a:latin typeface="Calibri"/>
                <a:cs typeface="Calibri"/>
              </a:rPr>
              <a:t>greater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for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participants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randomized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to </a:t>
            </a:r>
            <a:r>
              <a:rPr dirty="0" sz="2400" b="1">
                <a:latin typeface="Calibri"/>
                <a:cs typeface="Calibri"/>
              </a:rPr>
              <a:t>placebo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(OR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2.9,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95%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CI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1.4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-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6.4).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8390" y="1721757"/>
            <a:ext cx="5608335" cy="39487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0561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STOP-</a:t>
            </a:r>
            <a:r>
              <a:rPr dirty="0"/>
              <a:t>CA</a:t>
            </a:r>
            <a:r>
              <a:rPr dirty="0" spc="-40"/>
              <a:t> </a:t>
            </a:r>
            <a:r>
              <a:rPr dirty="0"/>
              <a:t>Secondary</a:t>
            </a:r>
            <a:r>
              <a:rPr dirty="0" spc="-20"/>
              <a:t> </a:t>
            </a:r>
            <a:r>
              <a:rPr dirty="0"/>
              <a:t>Endpoint </a:t>
            </a:r>
            <a:r>
              <a:rPr dirty="0" spc="-10"/>
              <a:t>Results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93139" y="1695653"/>
            <a:ext cx="4879340" cy="3938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At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months,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64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participants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(21%)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entire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cohort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had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decline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in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≥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5%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from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prior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to </a:t>
            </a:r>
            <a:r>
              <a:rPr dirty="0" sz="2400" b="1">
                <a:latin typeface="Calibri"/>
                <a:cs typeface="Calibri"/>
              </a:rPr>
              <a:t>chemotherapy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final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value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&lt; </a:t>
            </a:r>
            <a:r>
              <a:rPr dirty="0" sz="2400" spc="-20" b="1">
                <a:latin typeface="Calibri"/>
                <a:cs typeface="Calibri"/>
              </a:rPr>
              <a:t>55%.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5600" marR="236220" indent="-343535">
              <a:lnSpc>
                <a:spcPct val="100000"/>
              </a:lnSpc>
              <a:spcBef>
                <a:spcPts val="19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incidence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this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secondary </a:t>
            </a:r>
            <a:r>
              <a:rPr dirty="0" sz="2400" b="1">
                <a:latin typeface="Calibri"/>
                <a:cs typeface="Calibri"/>
              </a:rPr>
              <a:t>endpoint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13%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25" b="1">
                <a:latin typeface="Calibri"/>
                <a:cs typeface="Calibri"/>
              </a:rPr>
              <a:t> the </a:t>
            </a:r>
            <a:r>
              <a:rPr dirty="0" sz="2400" spc="-10" b="1">
                <a:latin typeface="Calibri"/>
                <a:cs typeface="Calibri"/>
              </a:rPr>
              <a:t>atorvastatin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group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29%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25" b="1">
                <a:latin typeface="Calibri"/>
                <a:cs typeface="Calibri"/>
              </a:rPr>
              <a:t> the </a:t>
            </a:r>
            <a:r>
              <a:rPr dirty="0" sz="2400" b="1">
                <a:latin typeface="Calibri"/>
                <a:cs typeface="Calibri"/>
              </a:rPr>
              <a:t>placebo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group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(P=0.001).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6830" y="1700465"/>
            <a:ext cx="2658026" cy="38113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7130" y="2915411"/>
            <a:ext cx="2600054" cy="9753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4536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STOP-</a:t>
            </a:r>
            <a:r>
              <a:rPr dirty="0"/>
              <a:t>CA</a:t>
            </a:r>
            <a:r>
              <a:rPr dirty="0" spc="-110"/>
              <a:t> </a:t>
            </a:r>
            <a:r>
              <a:rPr dirty="0"/>
              <a:t>Exploratory</a:t>
            </a:r>
            <a:r>
              <a:rPr dirty="0" spc="-80"/>
              <a:t> </a:t>
            </a:r>
            <a:r>
              <a:rPr dirty="0" spc="-10"/>
              <a:t>Endpoints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38199" y="1695653"/>
            <a:ext cx="9499600" cy="3699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atorvastatin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group,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average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pretreatment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63%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months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59%,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mean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decrease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4%.</a:t>
            </a:r>
            <a:endParaRPr sz="2400">
              <a:latin typeface="Calibri"/>
              <a:cs typeface="Calibri"/>
            </a:endParaRPr>
          </a:p>
          <a:p>
            <a:pPr marL="354965" marR="278130" indent="-3429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placebo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group,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average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pretreatment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63%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the </a:t>
            </a:r>
            <a:r>
              <a:rPr dirty="0" sz="2400" spc="-10" b="1">
                <a:latin typeface="Calibri"/>
                <a:cs typeface="Calibri"/>
              </a:rPr>
              <a:t>average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months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57%,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mean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decrease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5%.</a:t>
            </a:r>
            <a:endParaRPr sz="2400">
              <a:latin typeface="Calibri"/>
              <a:cs typeface="Calibri"/>
            </a:endParaRPr>
          </a:p>
          <a:p>
            <a:pPr marL="354965" marR="27432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Thus,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overall,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there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only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minor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difference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1%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change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in LVEF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at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months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between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those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randomized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atorvastatin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and </a:t>
            </a:r>
            <a:r>
              <a:rPr dirty="0" sz="2400" b="1">
                <a:latin typeface="Calibri"/>
                <a:cs typeface="Calibri"/>
              </a:rPr>
              <a:t>placebo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(P=0.029).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There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were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11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heart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failure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events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difference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incidence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of </a:t>
            </a:r>
            <a:r>
              <a:rPr dirty="0" sz="2400" b="1">
                <a:latin typeface="Calibri"/>
                <a:cs typeface="Calibri"/>
              </a:rPr>
              <a:t>heart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failure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between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study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groups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(P=0.77).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827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STOP-</a:t>
            </a:r>
            <a:r>
              <a:rPr dirty="0"/>
              <a:t>CA</a:t>
            </a:r>
            <a:r>
              <a:rPr dirty="0" spc="-100"/>
              <a:t> </a:t>
            </a:r>
            <a:r>
              <a:rPr dirty="0"/>
              <a:t>Exploratory</a:t>
            </a:r>
            <a:r>
              <a:rPr dirty="0" spc="-75"/>
              <a:t> </a:t>
            </a:r>
            <a:r>
              <a:rPr dirty="0"/>
              <a:t>Subgroup</a:t>
            </a:r>
            <a:r>
              <a:rPr dirty="0" spc="-55"/>
              <a:t> </a:t>
            </a:r>
            <a:r>
              <a:rPr dirty="0" spc="-10"/>
              <a:t>Analyses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869057" y="6572808"/>
            <a:ext cx="4806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4691" sz="1350" spc="-15" b="1">
                <a:latin typeface="Calibri"/>
                <a:cs typeface="Calibri"/>
              </a:rPr>
              <a:t>†</a:t>
            </a:r>
            <a:r>
              <a:rPr dirty="0" sz="1400" spc="-10" b="1" i="1">
                <a:latin typeface="Calibri"/>
                <a:cs typeface="Calibri"/>
              </a:rPr>
              <a:t>Wilcoxon</a:t>
            </a:r>
            <a:r>
              <a:rPr dirty="0" sz="1400" spc="-60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rank-</a:t>
            </a:r>
            <a:r>
              <a:rPr dirty="0" sz="1400" b="1" i="1">
                <a:latin typeface="Calibri"/>
                <a:cs typeface="Calibri"/>
              </a:rPr>
              <a:t>sum</a:t>
            </a:r>
            <a:r>
              <a:rPr dirty="0" sz="1400" spc="-3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test,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between</a:t>
            </a:r>
            <a:r>
              <a:rPr dirty="0" sz="1400" spc="-20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treatment</a:t>
            </a:r>
            <a:r>
              <a:rPr dirty="0" sz="1400" spc="-40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group</a:t>
            </a:r>
            <a:r>
              <a:rPr dirty="0" sz="1400" spc="-40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comparison.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361688" y="1005840"/>
            <a:ext cx="3511550" cy="4996180"/>
            <a:chOff x="4361688" y="1005840"/>
            <a:chExt cx="3511550" cy="49961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0936" y="1005840"/>
              <a:ext cx="3432047" cy="499567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382262" y="1992629"/>
              <a:ext cx="3430904" cy="3046730"/>
            </a:xfrm>
            <a:custGeom>
              <a:avLst/>
              <a:gdLst/>
              <a:ahLst/>
              <a:cxnLst/>
              <a:rect l="l" t="t" r="r" b="b"/>
              <a:pathLst>
                <a:path w="3430904" h="3046729">
                  <a:moveTo>
                    <a:pt x="3048" y="399288"/>
                  </a:moveTo>
                  <a:lnTo>
                    <a:pt x="3430524" y="399288"/>
                  </a:lnTo>
                  <a:lnTo>
                    <a:pt x="3430524" y="0"/>
                  </a:lnTo>
                  <a:lnTo>
                    <a:pt x="3048" y="0"/>
                  </a:lnTo>
                  <a:lnTo>
                    <a:pt x="3048" y="399288"/>
                  </a:lnTo>
                  <a:close/>
                </a:path>
                <a:path w="3430904" h="3046729">
                  <a:moveTo>
                    <a:pt x="3048" y="1260348"/>
                  </a:moveTo>
                  <a:lnTo>
                    <a:pt x="3430524" y="1260348"/>
                  </a:lnTo>
                  <a:lnTo>
                    <a:pt x="3430524" y="861060"/>
                  </a:lnTo>
                  <a:lnTo>
                    <a:pt x="3048" y="861060"/>
                  </a:lnTo>
                  <a:lnTo>
                    <a:pt x="3048" y="1260348"/>
                  </a:lnTo>
                  <a:close/>
                </a:path>
                <a:path w="3430904" h="3046729">
                  <a:moveTo>
                    <a:pt x="3048" y="2145792"/>
                  </a:moveTo>
                  <a:lnTo>
                    <a:pt x="3430524" y="2145792"/>
                  </a:lnTo>
                  <a:lnTo>
                    <a:pt x="3430524" y="1744980"/>
                  </a:lnTo>
                  <a:lnTo>
                    <a:pt x="3048" y="1744980"/>
                  </a:lnTo>
                  <a:lnTo>
                    <a:pt x="3048" y="2145792"/>
                  </a:lnTo>
                  <a:close/>
                </a:path>
                <a:path w="3430904" h="3046729">
                  <a:moveTo>
                    <a:pt x="0" y="3046476"/>
                  </a:moveTo>
                  <a:lnTo>
                    <a:pt x="3428999" y="3046476"/>
                  </a:lnTo>
                  <a:lnTo>
                    <a:pt x="3428999" y="2645664"/>
                  </a:lnTo>
                  <a:lnTo>
                    <a:pt x="0" y="2645664"/>
                  </a:lnTo>
                  <a:lnTo>
                    <a:pt x="0" y="3046476"/>
                  </a:lnTo>
                  <a:close/>
                </a:path>
              </a:pathLst>
            </a:custGeom>
            <a:ln w="411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2765" y="1667383"/>
            <a:ext cx="450977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The </a:t>
            </a:r>
            <a:r>
              <a:rPr dirty="0" sz="4800" spc="-45"/>
              <a:t>STOP-</a:t>
            </a:r>
            <a:r>
              <a:rPr dirty="0" sz="4800"/>
              <a:t>CA</a:t>
            </a:r>
            <a:r>
              <a:rPr dirty="0" sz="4800" spc="25"/>
              <a:t> </a:t>
            </a:r>
            <a:r>
              <a:rPr dirty="0" sz="4800" spc="-40"/>
              <a:t>Trial</a:t>
            </a:r>
            <a:endParaRPr sz="4800"/>
          </a:p>
        </p:txBody>
      </p:sp>
      <p:sp>
        <p:nvSpPr>
          <p:cNvPr id="3" name="object 3" descr=""/>
          <p:cNvSpPr txBox="1"/>
          <p:nvPr/>
        </p:nvSpPr>
        <p:spPr>
          <a:xfrm>
            <a:off x="1206804" y="3145662"/>
            <a:ext cx="10053955" cy="2072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dirty="0" sz="2800" b="1">
                <a:latin typeface="Calibri"/>
                <a:cs typeface="Calibri"/>
              </a:rPr>
              <a:t>tatins</a:t>
            </a:r>
            <a:r>
              <a:rPr dirty="0" sz="2800" spc="-100" b="1">
                <a:latin typeface="Calibri"/>
                <a:cs typeface="Calibri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dirty="0" sz="2800" spc="-10" b="1">
                <a:latin typeface="Calibri"/>
                <a:cs typeface="Calibri"/>
              </a:rPr>
              <a:t>revent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dirty="0" sz="2800" spc="-10" b="1">
                <a:latin typeface="Calibri"/>
                <a:cs typeface="Calibri"/>
              </a:rPr>
              <a:t>ardiotoxicity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associated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with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sz="2800" spc="-10" b="1">
                <a:latin typeface="Calibri"/>
                <a:cs typeface="Calibri"/>
              </a:rPr>
              <a:t>nthracyclines</a:t>
            </a:r>
            <a:endParaRPr sz="2800">
              <a:latin typeface="Calibri"/>
              <a:cs typeface="Calibri"/>
            </a:endParaRPr>
          </a:p>
          <a:p>
            <a:pPr algn="ctr" marL="42545" marR="37465" indent="1905">
              <a:lnSpc>
                <a:spcPct val="120000"/>
              </a:lnSpc>
              <a:spcBef>
                <a:spcPts val="2385"/>
              </a:spcBef>
            </a:pP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double-</a:t>
            </a:r>
            <a:r>
              <a:rPr dirty="0" sz="2400" b="1">
                <a:latin typeface="Calibri"/>
                <a:cs typeface="Calibri"/>
              </a:rPr>
              <a:t>blind,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placebo-</a:t>
            </a:r>
            <a:r>
              <a:rPr dirty="0" sz="2400" b="1">
                <a:latin typeface="Calibri"/>
                <a:cs typeface="Calibri"/>
              </a:rPr>
              <a:t>controlled,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multicenter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randomized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trial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testing</a:t>
            </a:r>
            <a:r>
              <a:rPr dirty="0" sz="2400" spc="-25" b="1">
                <a:latin typeface="Calibri"/>
                <a:cs typeface="Calibri"/>
              </a:rPr>
              <a:t> the </a:t>
            </a:r>
            <a:r>
              <a:rPr dirty="0" sz="2400" b="1">
                <a:latin typeface="Calibri"/>
                <a:cs typeface="Calibri"/>
              </a:rPr>
              <a:t>effect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atorvastatin,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compared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placebo,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occurrence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cardiac </a:t>
            </a:r>
            <a:r>
              <a:rPr dirty="0" sz="2400" b="1">
                <a:latin typeface="Calibri"/>
                <a:cs typeface="Calibri"/>
              </a:rPr>
              <a:t>dysfunction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among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patients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lymphoma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being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treated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anthracyclines.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057" y="193675"/>
            <a:ext cx="67075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STOP-</a:t>
            </a:r>
            <a:r>
              <a:rPr dirty="0"/>
              <a:t>CA</a:t>
            </a:r>
            <a:r>
              <a:rPr dirty="0" spc="-95"/>
              <a:t> </a:t>
            </a:r>
            <a:r>
              <a:rPr dirty="0"/>
              <a:t>Adverse</a:t>
            </a:r>
            <a:r>
              <a:rPr dirty="0" spc="-70"/>
              <a:t> </a:t>
            </a:r>
            <a:r>
              <a:rPr dirty="0"/>
              <a:t>Events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10"/>
              <a:t>Interest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869057" y="6572808"/>
            <a:ext cx="14820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4691" sz="1350" b="1" i="1">
                <a:latin typeface="Calibri"/>
                <a:cs typeface="Calibri"/>
              </a:rPr>
              <a:t>‡</a:t>
            </a:r>
            <a:r>
              <a:rPr dirty="0" sz="1400" b="1" i="1">
                <a:latin typeface="Calibri"/>
                <a:cs typeface="Calibri"/>
              </a:rPr>
              <a:t>Fisher’s</a:t>
            </a:r>
            <a:r>
              <a:rPr dirty="0" sz="1400" spc="-60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exact</a:t>
            </a:r>
            <a:r>
              <a:rPr dirty="0" sz="1400" spc="-45" b="1" i="1">
                <a:latin typeface="Calibri"/>
                <a:cs typeface="Calibri"/>
              </a:rPr>
              <a:t> </a:t>
            </a:r>
            <a:r>
              <a:rPr dirty="0" sz="1400" spc="-20" b="1" i="1">
                <a:latin typeface="Calibri"/>
                <a:cs typeface="Calibri"/>
              </a:rPr>
              <a:t>test.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086" y="1879109"/>
            <a:ext cx="5216811" cy="27232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77415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-75"/>
              <a:t> </a:t>
            </a:r>
            <a:r>
              <a:rPr dirty="0"/>
              <a:t>Laboratory</a:t>
            </a:r>
            <a:r>
              <a:rPr dirty="0" spc="-55"/>
              <a:t> </a:t>
            </a:r>
            <a:r>
              <a:rPr dirty="0" spc="-25"/>
              <a:t>Parameters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869057" y="6572808"/>
            <a:ext cx="14820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4691" sz="1350" b="1" i="1">
                <a:latin typeface="Calibri"/>
                <a:cs typeface="Calibri"/>
              </a:rPr>
              <a:t>‡</a:t>
            </a:r>
            <a:r>
              <a:rPr dirty="0" sz="1400" b="1" i="1">
                <a:latin typeface="Calibri"/>
                <a:cs typeface="Calibri"/>
              </a:rPr>
              <a:t>Fisher’s</a:t>
            </a:r>
            <a:r>
              <a:rPr dirty="0" sz="1400" spc="-60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exact</a:t>
            </a:r>
            <a:r>
              <a:rPr dirty="0" sz="1400" spc="-45" b="1" i="1">
                <a:latin typeface="Calibri"/>
                <a:cs typeface="Calibri"/>
              </a:rPr>
              <a:t> </a:t>
            </a:r>
            <a:r>
              <a:rPr dirty="0" sz="1400" spc="-20" b="1" i="1">
                <a:latin typeface="Calibri"/>
                <a:cs typeface="Calibri"/>
              </a:rPr>
              <a:t>test.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6747" y="1290827"/>
            <a:ext cx="5090159" cy="458571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93139" y="1695653"/>
            <a:ext cx="5495290" cy="3938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At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pretreatment,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there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were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no </a:t>
            </a:r>
            <a:r>
              <a:rPr dirty="0" sz="2400" b="1">
                <a:latin typeface="Calibri"/>
                <a:cs typeface="Calibri"/>
              </a:rPr>
              <a:t>differences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total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cholesterol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and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low-</a:t>
            </a:r>
            <a:r>
              <a:rPr dirty="0" sz="2400" b="1">
                <a:latin typeface="Calibri"/>
                <a:cs typeface="Calibri"/>
              </a:rPr>
              <a:t>density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lipoprotein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between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the </a:t>
            </a:r>
            <a:r>
              <a:rPr dirty="0" sz="2400" b="1">
                <a:latin typeface="Calibri"/>
                <a:cs typeface="Calibri"/>
              </a:rPr>
              <a:t>study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groups.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Participants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atorvastatin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group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Calibri"/>
                <a:cs typeface="Calibri"/>
              </a:rPr>
              <a:t>experienced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expected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decline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~37%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LDL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levels.</a:t>
            </a:r>
            <a:endParaRPr sz="2400">
              <a:latin typeface="Calibri"/>
              <a:cs typeface="Calibri"/>
            </a:endParaRPr>
          </a:p>
          <a:p>
            <a:pPr marL="355600" marR="386080" indent="-34353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There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were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marked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or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unexpected </a:t>
            </a:r>
            <a:r>
              <a:rPr dirty="0" sz="2400" b="1">
                <a:latin typeface="Calibri"/>
                <a:cs typeface="Calibri"/>
              </a:rPr>
              <a:t>changes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other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tested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laboratory parameters.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15335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 -</a:t>
            </a:r>
            <a:r>
              <a:rPr dirty="0" spc="25"/>
              <a:t> </a:t>
            </a:r>
            <a:r>
              <a:rPr dirty="0" spc="-10"/>
              <a:t>Strengths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88211" y="1376934"/>
            <a:ext cx="9558655" cy="4556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201930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20" b="1">
                <a:latin typeface="Calibri"/>
                <a:cs typeface="Calibri"/>
              </a:rPr>
              <a:t>Double-</a:t>
            </a:r>
            <a:r>
              <a:rPr dirty="0" sz="2200" b="1">
                <a:latin typeface="Calibri"/>
                <a:cs typeface="Calibri"/>
              </a:rPr>
              <a:t>blind,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randomized,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placebo-</a:t>
            </a:r>
            <a:r>
              <a:rPr dirty="0" sz="2200" b="1">
                <a:latin typeface="Calibri"/>
                <a:cs typeface="Calibri"/>
              </a:rPr>
              <a:t>controlled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trial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with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enrolling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sites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in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9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spc="-25" b="1">
                <a:latin typeface="Calibri"/>
                <a:cs typeface="Calibri"/>
              </a:rPr>
              <a:t>US </a:t>
            </a:r>
            <a:r>
              <a:rPr dirty="0" sz="2200" b="1">
                <a:latin typeface="Calibri"/>
                <a:cs typeface="Calibri"/>
              </a:rPr>
              <a:t>and</a:t>
            </a:r>
            <a:r>
              <a:rPr dirty="0" sz="2200" spc="-7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Canadian</a:t>
            </a:r>
            <a:r>
              <a:rPr dirty="0" sz="2200" spc="-7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centers,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thus</a:t>
            </a:r>
            <a:r>
              <a:rPr dirty="0" sz="2200" spc="-7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representing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</a:t>
            </a:r>
            <a:r>
              <a:rPr dirty="0" sz="2200" spc="-7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highly</a:t>
            </a:r>
            <a:r>
              <a:rPr dirty="0" sz="2200" spc="-8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relevant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study</a:t>
            </a:r>
            <a:r>
              <a:rPr dirty="0" sz="2200" spc="-7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population.</a:t>
            </a:r>
            <a:endParaRPr sz="22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b="1">
                <a:latin typeface="Calibri"/>
                <a:cs typeface="Calibri"/>
              </a:rPr>
              <a:t>Despite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the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challenges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of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performing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an</a:t>
            </a:r>
            <a:r>
              <a:rPr dirty="0" sz="2200" spc="-7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outpatient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cardiac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study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among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cancer patients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on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active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chemotherapy </a:t>
            </a:r>
            <a:r>
              <a:rPr dirty="0" sz="2200" b="1">
                <a:latin typeface="Calibri"/>
                <a:cs typeface="Calibri"/>
              </a:rPr>
              <a:t>and,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in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major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part,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during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spc="-30" b="1">
                <a:latin typeface="Calibri"/>
                <a:cs typeface="Calibri"/>
              </a:rPr>
              <a:t>COVID-</a:t>
            </a:r>
            <a:r>
              <a:rPr dirty="0" sz="2200" spc="-25" b="1">
                <a:latin typeface="Calibri"/>
                <a:cs typeface="Calibri"/>
              </a:rPr>
              <a:t>19 </a:t>
            </a:r>
            <a:r>
              <a:rPr dirty="0" sz="2200" spc="-10" b="1">
                <a:latin typeface="Calibri"/>
                <a:cs typeface="Calibri"/>
              </a:rPr>
              <a:t>pandemic:</a:t>
            </a:r>
            <a:endParaRPr sz="22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200" spc="-35" b="1">
                <a:latin typeface="Calibri"/>
                <a:cs typeface="Calibri"/>
              </a:rPr>
              <a:t>STOP-</a:t>
            </a:r>
            <a:r>
              <a:rPr dirty="0" sz="2200" b="1">
                <a:latin typeface="Calibri"/>
                <a:cs typeface="Calibri"/>
              </a:rPr>
              <a:t>CA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had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100%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enrollment.</a:t>
            </a:r>
            <a:endParaRPr sz="22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200" b="1">
                <a:latin typeface="Calibri"/>
                <a:cs typeface="Calibri"/>
              </a:rPr>
              <a:t>100%</a:t>
            </a:r>
            <a:r>
              <a:rPr dirty="0" sz="2200" spc="-7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of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study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participants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had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baseline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measure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of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LVEF.</a:t>
            </a:r>
            <a:endParaRPr sz="22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200" spc="-25" b="1">
                <a:latin typeface="Calibri"/>
                <a:cs typeface="Calibri"/>
              </a:rPr>
              <a:t>Follow-</a:t>
            </a:r>
            <a:r>
              <a:rPr dirty="0" sz="2200" b="1">
                <a:latin typeface="Calibri"/>
                <a:cs typeface="Calibri"/>
              </a:rPr>
              <a:t>up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was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available </a:t>
            </a:r>
            <a:r>
              <a:rPr dirty="0" sz="2200" b="1">
                <a:latin typeface="Calibri"/>
                <a:cs typeface="Calibri"/>
              </a:rPr>
              <a:t>in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95%.</a:t>
            </a:r>
            <a:endParaRPr sz="22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200" b="1">
                <a:latin typeface="Calibri"/>
                <a:cs typeface="Calibri"/>
              </a:rPr>
              <a:t>Study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drug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adherence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was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&gt;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90%.</a:t>
            </a:r>
            <a:endParaRPr sz="2200">
              <a:latin typeface="Calibri"/>
              <a:cs typeface="Calibri"/>
            </a:endParaRPr>
          </a:p>
          <a:p>
            <a:pPr marL="354965" marR="114935" indent="-3422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b="1">
                <a:latin typeface="Calibri"/>
                <a:cs typeface="Calibri"/>
              </a:rPr>
              <a:t>The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intervention,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atorvastatin,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was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safe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with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no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effect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on</a:t>
            </a:r>
            <a:r>
              <a:rPr dirty="0" sz="2200" spc="-7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heart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rate,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blood pressure,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blood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parameters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(other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than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lipid</a:t>
            </a:r>
            <a:r>
              <a:rPr dirty="0" sz="2200" spc="-8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parameters) </a:t>
            </a:r>
            <a:r>
              <a:rPr dirty="0" sz="2200" b="1">
                <a:latin typeface="Calibri"/>
                <a:cs typeface="Calibri"/>
              </a:rPr>
              <a:t>and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no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serious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study related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side</a:t>
            </a:r>
            <a:r>
              <a:rPr dirty="0" sz="2200" spc="-7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effects.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6484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 -</a:t>
            </a:r>
            <a:r>
              <a:rPr dirty="0" spc="25"/>
              <a:t> </a:t>
            </a:r>
            <a:r>
              <a:rPr dirty="0" spc="-10"/>
              <a:t>Limitations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03224" y="1436623"/>
            <a:ext cx="10384790" cy="320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20" b="1">
                <a:latin typeface="Calibri"/>
                <a:cs typeface="Calibri"/>
              </a:rPr>
              <a:t>LVEF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applied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surrogate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for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development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heart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failure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as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study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not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powered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test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effect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atorvastatin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heart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failure.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However,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study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endpoint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large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change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0" b="1">
                <a:latin typeface="Calibri"/>
                <a:cs typeface="Calibri"/>
              </a:rPr>
              <a:t> LVEF.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libri"/>
                <a:cs typeface="Calibri"/>
              </a:rPr>
              <a:t>Second,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although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40" b="1">
                <a:latin typeface="Calibri"/>
                <a:cs typeface="Calibri"/>
              </a:rPr>
              <a:t>STOP-</a:t>
            </a:r>
            <a:r>
              <a:rPr dirty="0" sz="2400" b="1">
                <a:latin typeface="Calibri"/>
                <a:cs typeface="Calibri"/>
              </a:rPr>
              <a:t>CA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enrolled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nearly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50%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women,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study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did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not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Calibri"/>
                <a:cs typeface="Calibri"/>
              </a:rPr>
              <a:t>enroll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racially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or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ethnically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diverse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population.</a:t>
            </a:r>
            <a:endParaRPr sz="2400">
              <a:latin typeface="Calibri"/>
              <a:cs typeface="Calibri"/>
            </a:endParaRPr>
          </a:p>
          <a:p>
            <a:pPr marL="354965" marR="250825" indent="-3422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30" b="1">
                <a:latin typeface="Calibri"/>
                <a:cs typeface="Calibri"/>
              </a:rPr>
              <a:t>STOP-</a:t>
            </a:r>
            <a:r>
              <a:rPr dirty="0" sz="2400" b="1">
                <a:latin typeface="Calibri"/>
                <a:cs typeface="Calibri"/>
              </a:rPr>
              <a:t>CA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examined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months,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it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is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unclear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if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12-</a:t>
            </a:r>
            <a:r>
              <a:rPr dirty="0" sz="2400" spc="-10" b="1">
                <a:latin typeface="Calibri"/>
                <a:cs typeface="Calibri"/>
              </a:rPr>
              <a:t>month </a:t>
            </a:r>
            <a:r>
              <a:rPr dirty="0" sz="2400" b="1">
                <a:latin typeface="Calibri"/>
                <a:cs typeface="Calibri"/>
              </a:rPr>
              <a:t>beneficial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effect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would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have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been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noted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had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LVEF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been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checked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later timepoint.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35985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25"/>
              <a:t> </a:t>
            </a:r>
            <a:r>
              <a:rPr dirty="0" spc="-10"/>
              <a:t>Summary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38275" y="1482597"/>
            <a:ext cx="9839325" cy="320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60960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randomized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clinical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trial,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funded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by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National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Heart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Lung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Blood </a:t>
            </a:r>
            <a:r>
              <a:rPr dirty="0" sz="2400" b="1">
                <a:latin typeface="Calibri"/>
                <a:cs typeface="Calibri"/>
              </a:rPr>
              <a:t>Institute,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among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study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participants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lymphoma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being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treated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with </a:t>
            </a:r>
            <a:r>
              <a:rPr dirty="0" sz="2400" spc="-10" b="1">
                <a:latin typeface="Calibri"/>
                <a:cs typeface="Calibri"/>
              </a:rPr>
              <a:t>anthracyclines,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prophylactic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use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atorvastatin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over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months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was </a:t>
            </a:r>
            <a:r>
              <a:rPr dirty="0" sz="2400" b="1">
                <a:latin typeface="Calibri"/>
                <a:cs typeface="Calibri"/>
              </a:rPr>
              <a:t>associated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lower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rate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cardiac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systolic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dysfunction.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spcBef>
                <a:spcPts val="19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libri"/>
                <a:cs typeface="Calibri"/>
              </a:rPr>
              <a:t>These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data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support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use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atorvastatin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among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patients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lymphoma </a:t>
            </a:r>
            <a:r>
              <a:rPr dirty="0" sz="2400" b="1">
                <a:latin typeface="Calibri"/>
                <a:cs typeface="Calibri"/>
              </a:rPr>
              <a:t>being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treated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anthracyclines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where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prevention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cardiac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systolic </a:t>
            </a:r>
            <a:r>
              <a:rPr dirty="0" sz="2400" b="1">
                <a:latin typeface="Calibri"/>
                <a:cs typeface="Calibri"/>
              </a:rPr>
              <a:t>dysfunction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is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important.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5350" y="189103"/>
            <a:ext cx="27819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15"/>
              <a:t> </a:t>
            </a:r>
            <a:r>
              <a:rPr dirty="0" spc="-65"/>
              <a:t>Team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014" y="750155"/>
            <a:ext cx="2684287" cy="190498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064" y="3340886"/>
            <a:ext cx="2880104" cy="235277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1567" y="1066186"/>
            <a:ext cx="3294762" cy="47311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0657" y="1070975"/>
            <a:ext cx="3430457" cy="469603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075" y="2889737"/>
            <a:ext cx="2535829" cy="31195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553" y="1667383"/>
            <a:ext cx="485203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Supplemental</a:t>
            </a:r>
            <a:r>
              <a:rPr dirty="0" sz="4800" spc="-135"/>
              <a:t> </a:t>
            </a:r>
            <a:r>
              <a:rPr dirty="0" sz="4800" spc="-20"/>
              <a:t>Data</a:t>
            </a:r>
            <a:endParaRPr sz="4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8138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-25"/>
              <a:t> </a:t>
            </a:r>
            <a:r>
              <a:rPr dirty="0"/>
              <a:t>Primary</a:t>
            </a:r>
            <a:r>
              <a:rPr dirty="0" spc="-40"/>
              <a:t> </a:t>
            </a:r>
            <a:r>
              <a:rPr dirty="0"/>
              <a:t>Endpoint</a:t>
            </a:r>
            <a:r>
              <a:rPr dirty="0" spc="20"/>
              <a:t> </a:t>
            </a:r>
            <a:r>
              <a:rPr dirty="0"/>
              <a:t>Results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/>
              <a:t>MRI</a:t>
            </a:r>
            <a:r>
              <a:rPr dirty="0" spc="-5"/>
              <a:t> </a:t>
            </a:r>
            <a:r>
              <a:rPr dirty="0" spc="-20"/>
              <a:t>only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105854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/>
              <a:t>77%</a:t>
            </a:r>
            <a:r>
              <a:rPr dirty="0" spc="-15"/>
              <a:t> </a:t>
            </a:r>
            <a:r>
              <a:rPr dirty="0"/>
              <a:t>had</a:t>
            </a:r>
            <a:r>
              <a:rPr dirty="0" spc="-10"/>
              <a:t> </a:t>
            </a:r>
            <a:r>
              <a:rPr dirty="0"/>
              <a:t>their </a:t>
            </a:r>
            <a:r>
              <a:rPr dirty="0" spc="-10"/>
              <a:t>follow-</a:t>
            </a:r>
            <a:r>
              <a:rPr dirty="0"/>
              <a:t>up</a:t>
            </a:r>
            <a:r>
              <a:rPr dirty="0" spc="-20"/>
              <a:t> </a:t>
            </a:r>
            <a:r>
              <a:rPr dirty="0" spc="-55"/>
              <a:t>LVEF </a:t>
            </a:r>
            <a:r>
              <a:rPr dirty="0"/>
              <a:t>measured</a:t>
            </a:r>
            <a:r>
              <a:rPr dirty="0" spc="-35"/>
              <a:t> </a:t>
            </a:r>
            <a:r>
              <a:rPr dirty="0"/>
              <a:t>with</a:t>
            </a:r>
            <a:r>
              <a:rPr dirty="0" spc="-35"/>
              <a:t> </a:t>
            </a:r>
            <a:r>
              <a:rPr dirty="0"/>
              <a:t>cardiac</a:t>
            </a:r>
            <a:r>
              <a:rPr dirty="0" spc="-65"/>
              <a:t> </a:t>
            </a:r>
            <a:r>
              <a:rPr dirty="0" spc="-20"/>
              <a:t>MRI.</a:t>
            </a:r>
          </a:p>
          <a:p>
            <a:pPr marL="355600" marR="195580" indent="-34353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/>
              <a:t>There</a:t>
            </a:r>
            <a:r>
              <a:rPr dirty="0" spc="-40"/>
              <a:t> </a:t>
            </a:r>
            <a:r>
              <a:rPr dirty="0"/>
              <a:t>was</a:t>
            </a:r>
            <a:r>
              <a:rPr dirty="0" spc="-45"/>
              <a:t> </a:t>
            </a:r>
            <a:r>
              <a:rPr dirty="0"/>
              <a:t>no</a:t>
            </a:r>
            <a:r>
              <a:rPr dirty="0" spc="-30"/>
              <a:t> </a:t>
            </a:r>
            <a:r>
              <a:rPr dirty="0"/>
              <a:t>difference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 spc="-25"/>
              <a:t>the </a:t>
            </a:r>
            <a:r>
              <a:rPr dirty="0"/>
              <a:t>proportion</a:t>
            </a:r>
            <a:r>
              <a:rPr dirty="0" spc="-5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each</a:t>
            </a:r>
            <a:r>
              <a:rPr dirty="0" spc="-35"/>
              <a:t> </a:t>
            </a:r>
            <a:r>
              <a:rPr dirty="0"/>
              <a:t>study</a:t>
            </a:r>
            <a:r>
              <a:rPr dirty="0" spc="-15"/>
              <a:t> </a:t>
            </a:r>
            <a:r>
              <a:rPr dirty="0"/>
              <a:t>group</a:t>
            </a:r>
            <a:r>
              <a:rPr dirty="0" spc="-40"/>
              <a:t> </a:t>
            </a:r>
            <a:r>
              <a:rPr dirty="0" spc="-25"/>
              <a:t>who </a:t>
            </a:r>
            <a:r>
              <a:rPr dirty="0"/>
              <a:t>had</a:t>
            </a:r>
            <a:r>
              <a:rPr dirty="0" spc="-45"/>
              <a:t> </a:t>
            </a:r>
            <a:r>
              <a:rPr dirty="0"/>
              <a:t>their</a:t>
            </a:r>
            <a:r>
              <a:rPr dirty="0" spc="-25"/>
              <a:t> </a:t>
            </a:r>
            <a:r>
              <a:rPr dirty="0" spc="-10"/>
              <a:t>follow-</a:t>
            </a:r>
            <a:r>
              <a:rPr dirty="0"/>
              <a:t>up</a:t>
            </a:r>
            <a:r>
              <a:rPr dirty="0" spc="-45"/>
              <a:t> </a:t>
            </a:r>
            <a:r>
              <a:rPr dirty="0" spc="-20"/>
              <a:t>LVEF</a:t>
            </a:r>
            <a:r>
              <a:rPr dirty="0" spc="-25"/>
              <a:t> </a:t>
            </a:r>
            <a:r>
              <a:rPr dirty="0" spc="-10"/>
              <a:t>measured </a:t>
            </a:r>
            <a:r>
              <a:rPr dirty="0"/>
              <a:t>by</a:t>
            </a:r>
            <a:r>
              <a:rPr dirty="0" spc="-35"/>
              <a:t> </a:t>
            </a:r>
            <a:r>
              <a:rPr dirty="0"/>
              <a:t>cardiac</a:t>
            </a:r>
            <a:r>
              <a:rPr dirty="0" spc="-55"/>
              <a:t> </a:t>
            </a:r>
            <a:r>
              <a:rPr dirty="0" spc="-20"/>
              <a:t>MRI.</a:t>
            </a:r>
          </a:p>
          <a:p>
            <a:pPr marL="355600" marR="5080" indent="-34353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/>
              <a:t>In</a:t>
            </a:r>
            <a:r>
              <a:rPr dirty="0" spc="-50"/>
              <a:t> </a:t>
            </a:r>
            <a:r>
              <a:rPr dirty="0"/>
              <a:t>an</a:t>
            </a:r>
            <a:r>
              <a:rPr dirty="0" spc="-40"/>
              <a:t> </a:t>
            </a:r>
            <a:r>
              <a:rPr dirty="0"/>
              <a:t>analysis</a:t>
            </a:r>
            <a:r>
              <a:rPr dirty="0" spc="-30"/>
              <a:t> </a:t>
            </a:r>
            <a:r>
              <a:rPr dirty="0"/>
              <a:t>restricted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those</a:t>
            </a:r>
            <a:r>
              <a:rPr dirty="0" spc="-25"/>
              <a:t> </a:t>
            </a:r>
            <a:r>
              <a:rPr dirty="0" spc="-20"/>
              <a:t>with </a:t>
            </a:r>
            <a:r>
              <a:rPr dirty="0"/>
              <a:t>MRI</a:t>
            </a:r>
            <a:r>
              <a:rPr dirty="0" spc="-40"/>
              <a:t> </a:t>
            </a:r>
            <a:r>
              <a:rPr dirty="0" spc="-10"/>
              <a:t>follow-</a:t>
            </a:r>
            <a:r>
              <a:rPr dirty="0"/>
              <a:t>up,</a:t>
            </a:r>
            <a:r>
              <a:rPr dirty="0" spc="-10"/>
              <a:t> </a:t>
            </a:r>
            <a:r>
              <a:rPr dirty="0"/>
              <a:t>the beneficial</a:t>
            </a:r>
            <a:r>
              <a:rPr dirty="0" spc="-15"/>
              <a:t> </a:t>
            </a:r>
            <a:r>
              <a:rPr dirty="0" spc="-10"/>
              <a:t>effect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 spc="-10"/>
              <a:t>atorvastatin </a:t>
            </a:r>
            <a:r>
              <a:rPr dirty="0"/>
              <a:t>on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primary </a:t>
            </a:r>
            <a:r>
              <a:rPr dirty="0"/>
              <a:t>outcome</a:t>
            </a:r>
            <a:r>
              <a:rPr dirty="0" spc="-50"/>
              <a:t> </a:t>
            </a:r>
            <a:r>
              <a:rPr dirty="0"/>
              <a:t>was</a:t>
            </a:r>
            <a:r>
              <a:rPr dirty="0" spc="-35"/>
              <a:t> </a:t>
            </a:r>
            <a:r>
              <a:rPr dirty="0" spc="-10"/>
              <a:t>unchanged.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1342" y="1459562"/>
            <a:ext cx="5612676" cy="39339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9423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10"/>
              <a:t> </a:t>
            </a:r>
            <a:r>
              <a:rPr dirty="0"/>
              <a:t>Other MRI</a:t>
            </a:r>
            <a:r>
              <a:rPr dirty="0" spc="5"/>
              <a:t> </a:t>
            </a:r>
            <a:r>
              <a:rPr dirty="0" spc="-25"/>
              <a:t>Parameters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056" y="2155445"/>
            <a:ext cx="8759100" cy="285882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869057" y="6572808"/>
            <a:ext cx="4806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4691" sz="1350" spc="-15" b="1">
                <a:latin typeface="Calibri"/>
                <a:cs typeface="Calibri"/>
              </a:rPr>
              <a:t>†</a:t>
            </a:r>
            <a:r>
              <a:rPr dirty="0" sz="1400" spc="-10" b="1" i="1">
                <a:latin typeface="Calibri"/>
                <a:cs typeface="Calibri"/>
              </a:rPr>
              <a:t>Wilcoxon</a:t>
            </a:r>
            <a:r>
              <a:rPr dirty="0" sz="1400" spc="-60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rank-</a:t>
            </a:r>
            <a:r>
              <a:rPr dirty="0" sz="1400" b="1" i="1">
                <a:latin typeface="Calibri"/>
                <a:cs typeface="Calibri"/>
              </a:rPr>
              <a:t>sum</a:t>
            </a:r>
            <a:r>
              <a:rPr dirty="0" sz="1400" spc="-3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test,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between</a:t>
            </a:r>
            <a:r>
              <a:rPr dirty="0" sz="1400" spc="-20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treatment</a:t>
            </a:r>
            <a:r>
              <a:rPr dirty="0" sz="1400" spc="-40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group</a:t>
            </a:r>
            <a:r>
              <a:rPr dirty="0" sz="1400" spc="-40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comparison.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88489">
              <a:lnSpc>
                <a:spcPct val="100000"/>
              </a:lnSpc>
              <a:spcBef>
                <a:spcPts val="100"/>
              </a:spcBef>
            </a:pPr>
            <a:r>
              <a:rPr dirty="0"/>
              <a:t>Background</a:t>
            </a:r>
            <a:r>
              <a:rPr dirty="0" spc="-45"/>
              <a:t> </a:t>
            </a:r>
            <a:r>
              <a:rPr dirty="0"/>
              <a:t>–</a:t>
            </a:r>
            <a:r>
              <a:rPr dirty="0" spc="-40"/>
              <a:t> </a:t>
            </a:r>
            <a:r>
              <a:rPr dirty="0"/>
              <a:t>Why</a:t>
            </a:r>
            <a:r>
              <a:rPr dirty="0" spc="-45"/>
              <a:t> </a:t>
            </a:r>
            <a:r>
              <a:rPr dirty="0" spc="-10"/>
              <a:t>Anthracyclines?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93139" y="1841957"/>
            <a:ext cx="7885430" cy="2475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0" b="1">
                <a:latin typeface="Calibri"/>
                <a:cs typeface="Calibri"/>
              </a:rPr>
              <a:t>Anthracyclines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(e.g.,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doxorubicin,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epirubicin,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idarubicin)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are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standard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chemotherapy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used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several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cancers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including </a:t>
            </a:r>
            <a:r>
              <a:rPr dirty="0" sz="2400" b="1">
                <a:latin typeface="Calibri"/>
                <a:cs typeface="Calibri"/>
              </a:rPr>
              <a:t>breast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cancer,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lymphoma,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leukemia,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sarcoma.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5600" marR="228600" indent="-343535">
              <a:lnSpc>
                <a:spcPct val="100000"/>
              </a:lnSpc>
              <a:spcBef>
                <a:spcPts val="19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Each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year,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&gt;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million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patients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worldwide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are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treated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with </a:t>
            </a:r>
            <a:r>
              <a:rPr dirty="0" sz="2400" spc="-10" b="1">
                <a:latin typeface="Calibri"/>
                <a:cs typeface="Calibri"/>
              </a:rPr>
              <a:t>anthracyclines.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2935" y="2211323"/>
            <a:ext cx="1331976" cy="109423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5892" y="2211323"/>
            <a:ext cx="1333500" cy="109423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12935" y="3363467"/>
            <a:ext cx="1331976" cy="107594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65892" y="3363467"/>
            <a:ext cx="1333500" cy="10927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39950">
              <a:lnSpc>
                <a:spcPct val="100000"/>
              </a:lnSpc>
              <a:spcBef>
                <a:spcPts val="100"/>
              </a:spcBef>
            </a:pPr>
            <a:r>
              <a:rPr dirty="0"/>
              <a:t>Anthracyclines</a:t>
            </a:r>
            <a:r>
              <a:rPr dirty="0" spc="-60"/>
              <a:t> </a:t>
            </a:r>
            <a:r>
              <a:rPr dirty="0"/>
              <a:t>–</a:t>
            </a:r>
            <a:r>
              <a:rPr dirty="0" spc="-80"/>
              <a:t> </a:t>
            </a:r>
            <a:r>
              <a:rPr dirty="0"/>
              <a:t>Cardiac</a:t>
            </a:r>
            <a:r>
              <a:rPr dirty="0" spc="-75"/>
              <a:t> </a:t>
            </a:r>
            <a:r>
              <a:rPr dirty="0" spc="-40"/>
              <a:t>Toxicity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7376" y="3774947"/>
            <a:ext cx="430542" cy="46405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60221" y="1841957"/>
            <a:ext cx="7803515" cy="2364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0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93065" algn="l"/>
                <a:tab pos="394335" algn="l"/>
              </a:tabLst>
            </a:pPr>
            <a:r>
              <a:rPr dirty="0" sz="2400" b="1">
                <a:latin typeface="Calibri"/>
                <a:cs typeface="Calibri"/>
              </a:rPr>
              <a:t>Cardiac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injury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anthracyclines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begins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</a:t>
            </a:r>
            <a:r>
              <a:rPr dirty="0" baseline="24305" sz="2400" b="1">
                <a:latin typeface="Calibri"/>
                <a:cs typeface="Calibri"/>
              </a:rPr>
              <a:t>st</a:t>
            </a:r>
            <a:r>
              <a:rPr dirty="0" baseline="24305" sz="2400" spc="217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cycle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10" b="1">
                <a:latin typeface="Calibri"/>
                <a:cs typeface="Calibri"/>
              </a:rPr>
              <a:t> chemotherapy.</a:t>
            </a:r>
            <a:r>
              <a:rPr dirty="0" baseline="24305" sz="2400" spc="-15" b="1">
                <a:latin typeface="Calibri"/>
                <a:cs typeface="Calibri"/>
              </a:rPr>
              <a:t>1</a:t>
            </a:r>
            <a:endParaRPr baseline="24305"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Calibri"/>
              <a:cs typeface="Calibri"/>
            </a:endParaRPr>
          </a:p>
          <a:p>
            <a:pPr algn="just" marL="393700" marR="130175" indent="-343535">
              <a:lnSpc>
                <a:spcPct val="100000"/>
              </a:lnSpc>
              <a:buFont typeface="Arial"/>
              <a:buChar char="•"/>
              <a:tabLst>
                <a:tab pos="394335" algn="l"/>
              </a:tabLst>
            </a:pPr>
            <a:r>
              <a:rPr dirty="0" sz="2400" b="1">
                <a:latin typeface="Calibri"/>
                <a:cs typeface="Calibri"/>
              </a:rPr>
              <a:t>Depending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population,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time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from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therapy,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25" b="1">
                <a:latin typeface="Calibri"/>
                <a:cs typeface="Calibri"/>
              </a:rPr>
              <a:t> the </a:t>
            </a:r>
            <a:r>
              <a:rPr dirty="0" sz="2400" b="1">
                <a:latin typeface="Calibri"/>
                <a:cs typeface="Calibri"/>
              </a:rPr>
              <a:t>diagnostic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criteria,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there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up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~10-15-</a:t>
            </a:r>
            <a:r>
              <a:rPr dirty="0" sz="2400" b="1">
                <a:latin typeface="Calibri"/>
                <a:cs typeface="Calibri"/>
              </a:rPr>
              <a:t>fold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increased </a:t>
            </a:r>
            <a:r>
              <a:rPr dirty="0" sz="2400" b="1">
                <a:latin typeface="Calibri"/>
                <a:cs typeface="Calibri"/>
              </a:rPr>
              <a:t>risk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heart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failure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anthracyclines.</a:t>
            </a:r>
            <a:r>
              <a:rPr dirty="0" baseline="24305" sz="2400" spc="-15" b="1">
                <a:latin typeface="Calibri"/>
                <a:cs typeface="Calibri"/>
              </a:rPr>
              <a:t>2,</a:t>
            </a:r>
            <a:r>
              <a:rPr dirty="0" baseline="24305" sz="2400" spc="-7" b="1">
                <a:latin typeface="Calibri"/>
                <a:cs typeface="Calibri"/>
              </a:rPr>
              <a:t> </a:t>
            </a:r>
            <a:r>
              <a:rPr dirty="0" baseline="24305" sz="2400" spc="-75">
                <a:latin typeface="Calibri"/>
                <a:cs typeface="Calibri"/>
              </a:rPr>
              <a:t>3</a:t>
            </a:r>
            <a:endParaRPr baseline="24305" sz="2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895588" y="2481072"/>
            <a:ext cx="2929255" cy="2437130"/>
            <a:chOff x="8895588" y="2481072"/>
            <a:chExt cx="2929255" cy="243713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3965" y="2490216"/>
              <a:ext cx="2881606" cy="241858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900160" y="2485644"/>
              <a:ext cx="2920365" cy="2428240"/>
            </a:xfrm>
            <a:custGeom>
              <a:avLst/>
              <a:gdLst/>
              <a:ahLst/>
              <a:cxnLst/>
              <a:rect l="l" t="t" r="r" b="b"/>
              <a:pathLst>
                <a:path w="2920365" h="2428240">
                  <a:moveTo>
                    <a:pt x="0" y="2427731"/>
                  </a:moveTo>
                  <a:lnTo>
                    <a:pt x="2919983" y="2427731"/>
                  </a:lnTo>
                  <a:lnTo>
                    <a:pt x="2919983" y="0"/>
                  </a:lnTo>
                  <a:lnTo>
                    <a:pt x="0" y="0"/>
                  </a:lnTo>
                  <a:lnTo>
                    <a:pt x="0" y="242773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910839" y="6357010"/>
            <a:ext cx="840295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Ewer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MS,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Clinical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Oncology,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1984;</a:t>
            </a:r>
            <a:r>
              <a:rPr dirty="0" baseline="24691" sz="1350" b="1">
                <a:latin typeface="Calibri"/>
                <a:cs typeface="Calibri"/>
              </a:rPr>
              <a:t>1</a:t>
            </a:r>
            <a:r>
              <a:rPr dirty="0" baseline="24691" sz="1350" spc="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Lieke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Feijen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EAM,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American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Heart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Association,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2019;</a:t>
            </a:r>
            <a:r>
              <a:rPr dirty="0" baseline="24691" sz="1350" spc="-15" b="1">
                <a:latin typeface="Calibri"/>
                <a:cs typeface="Calibri"/>
              </a:rPr>
              <a:t>2</a:t>
            </a:r>
            <a:r>
              <a:rPr dirty="0" baseline="24691" sz="13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Larsen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CM,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JAMA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Network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Open,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2023;</a:t>
            </a:r>
            <a:r>
              <a:rPr dirty="0" baseline="24691" sz="1350" spc="-15" b="1">
                <a:latin typeface="Calibri"/>
                <a:cs typeface="Calibri"/>
              </a:rPr>
              <a:t>3</a:t>
            </a:r>
            <a:endParaRPr baseline="24691"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3221" y="189103"/>
            <a:ext cx="33064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dirty="0" spc="-75"/>
              <a:t> </a:t>
            </a:r>
            <a:r>
              <a:rPr dirty="0" spc="-10"/>
              <a:t>Lymphoma?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67739" y="1791970"/>
            <a:ext cx="6753225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81000" marR="43180" indent="-3435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dirty="0" sz="2400" b="1">
                <a:latin typeface="Calibri"/>
                <a:cs typeface="Calibri"/>
              </a:rPr>
              <a:t>Common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cancer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(~90,000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US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per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year),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high </a:t>
            </a:r>
            <a:r>
              <a:rPr dirty="0" sz="2400" b="1">
                <a:latin typeface="Calibri"/>
                <a:cs typeface="Calibri"/>
              </a:rPr>
              <a:t>survival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rate.</a:t>
            </a:r>
            <a:r>
              <a:rPr dirty="0" baseline="24305" sz="2400" spc="-15" b="1">
                <a:latin typeface="Calibri"/>
                <a:cs typeface="Calibri"/>
              </a:rPr>
              <a:t>1,2</a:t>
            </a:r>
            <a:endParaRPr baseline="24305"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67739" y="4403217"/>
            <a:ext cx="665607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81000" marR="43180" indent="-3435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dirty="0" sz="2400" b="1">
                <a:latin typeface="Calibri"/>
                <a:cs typeface="Calibri"/>
              </a:rPr>
              <a:t>High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rate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cardiac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dysfunction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clinical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heart </a:t>
            </a:r>
            <a:r>
              <a:rPr dirty="0" sz="2400" b="1">
                <a:latin typeface="Calibri"/>
                <a:cs typeface="Calibri"/>
              </a:rPr>
              <a:t>failure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(&gt;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breast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cancer).</a:t>
            </a:r>
            <a:r>
              <a:rPr dirty="0" baseline="24305" sz="2400" spc="-15" b="1">
                <a:latin typeface="Calibri"/>
                <a:cs typeface="Calibri"/>
              </a:rPr>
              <a:t>3,4</a:t>
            </a:r>
            <a:endParaRPr baseline="24305"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27020" y="6357010"/>
            <a:ext cx="922909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Lancet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Hematology,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Xu,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2019;</a:t>
            </a:r>
            <a:r>
              <a:rPr dirty="0" baseline="24691" sz="1350" b="1">
                <a:latin typeface="Calibri"/>
                <a:cs typeface="Calibri"/>
              </a:rPr>
              <a:t>1</a:t>
            </a:r>
            <a:r>
              <a:rPr dirty="0" baseline="24691" sz="1350" spc="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SEER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Cancer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Statistics,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2021;</a:t>
            </a:r>
            <a:r>
              <a:rPr dirty="0" baseline="24691" sz="1350" b="1">
                <a:latin typeface="Calibri"/>
                <a:cs typeface="Calibri"/>
              </a:rPr>
              <a:t>2</a:t>
            </a:r>
            <a:r>
              <a:rPr dirty="0" baseline="24691" sz="1350" spc="16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European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Cancer,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Elvira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C,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2006;</a:t>
            </a:r>
            <a:r>
              <a:rPr dirty="0" baseline="24691" sz="1350" b="1">
                <a:latin typeface="Calibri"/>
                <a:cs typeface="Calibri"/>
              </a:rPr>
              <a:t>3</a:t>
            </a:r>
            <a:r>
              <a:rPr dirty="0" baseline="24691" sz="1350" spc="16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Annals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Oncology, </a:t>
            </a:r>
            <a:r>
              <a:rPr dirty="0" sz="1400" b="1">
                <a:latin typeface="Calibri"/>
                <a:cs typeface="Calibri"/>
              </a:rPr>
              <a:t>Jensen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40" b="1">
                <a:latin typeface="Calibri"/>
                <a:cs typeface="Calibri"/>
              </a:rPr>
              <a:t>BV,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2002;</a:t>
            </a:r>
            <a:r>
              <a:rPr dirty="0" baseline="24691" sz="1350" spc="-15" b="1">
                <a:latin typeface="Calibri"/>
                <a:cs typeface="Calibri"/>
              </a:rPr>
              <a:t>4</a:t>
            </a:r>
            <a:endParaRPr baseline="24691" sz="135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8743" y="3654552"/>
            <a:ext cx="3229355" cy="219608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8743" y="1065275"/>
            <a:ext cx="3150107" cy="22341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65"/>
              <a:t> </a:t>
            </a:r>
            <a:r>
              <a:rPr dirty="0"/>
              <a:t>Primary</a:t>
            </a:r>
            <a:r>
              <a:rPr dirty="0" spc="-85"/>
              <a:t> </a:t>
            </a:r>
            <a:r>
              <a:rPr dirty="0"/>
              <a:t>Prevention</a:t>
            </a:r>
            <a:r>
              <a:rPr dirty="0" spc="-60"/>
              <a:t> </a:t>
            </a:r>
            <a:r>
              <a:rPr dirty="0"/>
              <a:t>Strategies</a:t>
            </a:r>
            <a:r>
              <a:rPr dirty="0" spc="-60"/>
              <a:t> </a:t>
            </a:r>
            <a:r>
              <a:rPr dirty="0"/>
              <a:t>have</a:t>
            </a:r>
            <a:r>
              <a:rPr dirty="0" spc="-70"/>
              <a:t> </a:t>
            </a:r>
            <a:r>
              <a:rPr dirty="0"/>
              <a:t>been</a:t>
            </a:r>
            <a:r>
              <a:rPr dirty="0" spc="-45"/>
              <a:t> </a:t>
            </a:r>
            <a:r>
              <a:rPr dirty="0" spc="-40"/>
              <a:t>Tested?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94663" y="1562480"/>
            <a:ext cx="747077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libri"/>
                <a:cs typeface="Calibri"/>
              </a:rPr>
              <a:t>There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one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cardioprotectant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(dexrazoxane,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Zinecard) </a:t>
            </a:r>
            <a:r>
              <a:rPr dirty="0" sz="2400" b="1">
                <a:latin typeface="Calibri"/>
                <a:cs typeface="Calibri"/>
              </a:rPr>
              <a:t>approved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FDA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reduce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anthracycline-associated cardiotoxicity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limited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widespread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use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due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to </a:t>
            </a:r>
            <a:r>
              <a:rPr dirty="0" sz="2400" b="1">
                <a:latin typeface="Calibri"/>
                <a:cs typeface="Calibri"/>
              </a:rPr>
              <a:t>potential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secondary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effects.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69263" y="4028947"/>
            <a:ext cx="723519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0365" marR="43180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dirty="0" sz="2400" b="1">
                <a:latin typeface="Calibri"/>
                <a:cs typeface="Calibri"/>
              </a:rPr>
              <a:t>Other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therapies,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principally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neurohormonal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blockade, </a:t>
            </a:r>
            <a:r>
              <a:rPr dirty="0" sz="2400" b="1">
                <a:latin typeface="Calibri"/>
                <a:cs typeface="Calibri"/>
              </a:rPr>
              <a:t>have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been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tested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modest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effects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or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have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been </a:t>
            </a:r>
            <a:r>
              <a:rPr dirty="0" sz="2400" b="1">
                <a:latin typeface="Calibri"/>
                <a:cs typeface="Calibri"/>
              </a:rPr>
              <a:t>limited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by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hemodynamic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factors.</a:t>
            </a:r>
            <a:r>
              <a:rPr dirty="0" baseline="24305" sz="2400" spc="-15" b="1">
                <a:latin typeface="Calibri"/>
                <a:cs typeface="Calibri"/>
              </a:rPr>
              <a:t>1,</a:t>
            </a:r>
            <a:r>
              <a:rPr dirty="0" baseline="24305" sz="2400" spc="-37" b="1">
                <a:latin typeface="Calibri"/>
                <a:cs typeface="Calibri"/>
              </a:rPr>
              <a:t> </a:t>
            </a:r>
            <a:r>
              <a:rPr dirty="0" baseline="24305" sz="2400" b="1">
                <a:latin typeface="Calibri"/>
                <a:cs typeface="Calibri"/>
              </a:rPr>
              <a:t>2, 3,</a:t>
            </a:r>
            <a:r>
              <a:rPr dirty="0" baseline="24305" sz="2400" spc="-22" b="1">
                <a:latin typeface="Calibri"/>
                <a:cs typeface="Calibri"/>
              </a:rPr>
              <a:t> </a:t>
            </a:r>
            <a:r>
              <a:rPr dirty="0" baseline="24305" sz="2400" b="1">
                <a:latin typeface="Calibri"/>
                <a:cs typeface="Calibri"/>
              </a:rPr>
              <a:t>4,</a:t>
            </a:r>
            <a:r>
              <a:rPr dirty="0" baseline="24305" sz="2400" spc="-15" b="1">
                <a:latin typeface="Calibri"/>
                <a:cs typeface="Calibri"/>
              </a:rPr>
              <a:t> </a:t>
            </a:r>
            <a:r>
              <a:rPr dirty="0" baseline="24305" sz="2400" spc="-75" b="1">
                <a:latin typeface="Calibri"/>
                <a:cs typeface="Calibri"/>
              </a:rPr>
              <a:t>5</a:t>
            </a:r>
            <a:endParaRPr baseline="24305"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27020" y="6141516"/>
            <a:ext cx="923734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Bosch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X,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American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College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Cardiology,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2013;</a:t>
            </a:r>
            <a:r>
              <a:rPr dirty="0" baseline="24691" sz="1350" b="1">
                <a:latin typeface="Calibri"/>
                <a:cs typeface="Calibri"/>
              </a:rPr>
              <a:t>1</a:t>
            </a:r>
            <a:r>
              <a:rPr dirty="0" baseline="24691" sz="1350" spc="179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Gulati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G,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European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Heart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Journal,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2016;</a:t>
            </a:r>
            <a:r>
              <a:rPr dirty="0" baseline="24691" sz="1350" b="1">
                <a:latin typeface="Calibri"/>
                <a:cs typeface="Calibri"/>
              </a:rPr>
              <a:t>2</a:t>
            </a:r>
            <a:r>
              <a:rPr dirty="0" baseline="24691" sz="1350" spc="179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Avila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MS,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of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American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College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Cardiology,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2018;</a:t>
            </a:r>
            <a:r>
              <a:rPr dirty="0" baseline="24691" sz="1350" b="1">
                <a:latin typeface="Calibri"/>
                <a:cs typeface="Calibri"/>
              </a:rPr>
              <a:t>3</a:t>
            </a:r>
            <a:r>
              <a:rPr dirty="0" baseline="24691" sz="1350" spc="172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Pituskin,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E,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Clinical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Oncology,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2016;</a:t>
            </a:r>
            <a:r>
              <a:rPr dirty="0" baseline="24691" sz="1350" b="1">
                <a:latin typeface="Calibri"/>
                <a:cs typeface="Calibri"/>
              </a:rPr>
              <a:t>4</a:t>
            </a:r>
            <a:r>
              <a:rPr dirty="0" baseline="24691" sz="1350" spc="16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Guglin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M,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American </a:t>
            </a:r>
            <a:r>
              <a:rPr dirty="0" sz="1400" b="1">
                <a:latin typeface="Calibri"/>
                <a:cs typeface="Calibri"/>
              </a:rPr>
              <a:t>College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Cardiology,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2019;</a:t>
            </a:r>
            <a:r>
              <a:rPr dirty="0" baseline="24691" sz="1350" spc="-15" b="1">
                <a:latin typeface="Calibri"/>
                <a:cs typeface="Calibri"/>
              </a:rPr>
              <a:t>5</a:t>
            </a:r>
            <a:endParaRPr baseline="24691" sz="135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500" y="3628644"/>
            <a:ext cx="2269236" cy="186136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9951" y="5603747"/>
            <a:ext cx="2569981" cy="14935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6171" y="1629155"/>
            <a:ext cx="2183892" cy="16322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18435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dirty="0" spc="-75"/>
              <a:t> </a:t>
            </a:r>
            <a:r>
              <a:rPr dirty="0" spc="-25"/>
              <a:t>Statins/Atorvastatin?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827020" y="6141516"/>
            <a:ext cx="919861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Riad,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A,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Cancer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Research,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2009;</a:t>
            </a:r>
            <a:r>
              <a:rPr dirty="0" baseline="24691" sz="1350" b="1">
                <a:latin typeface="Calibri"/>
                <a:cs typeface="Calibri"/>
              </a:rPr>
              <a:t>1</a:t>
            </a:r>
            <a:r>
              <a:rPr dirty="0" baseline="24691" sz="1350" spc="172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Ramanjaneyulu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35" b="1">
                <a:latin typeface="Calibri"/>
                <a:cs typeface="Calibri"/>
              </a:rPr>
              <a:t>SV,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Physiology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and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Biochemistry,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2013;</a:t>
            </a:r>
            <a:r>
              <a:rPr dirty="0" baseline="24691" sz="1350" b="1">
                <a:latin typeface="Calibri"/>
                <a:cs typeface="Calibri"/>
              </a:rPr>
              <a:t>2</a:t>
            </a:r>
            <a:r>
              <a:rPr dirty="0" baseline="24691" sz="1350" spc="172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Seicean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S,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the </a:t>
            </a:r>
            <a:r>
              <a:rPr dirty="0" sz="1400" b="1">
                <a:latin typeface="Calibri"/>
                <a:cs typeface="Calibri"/>
              </a:rPr>
              <a:t>American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College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Cardiology,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2013;</a:t>
            </a:r>
            <a:r>
              <a:rPr dirty="0" baseline="24691" sz="1350" b="1">
                <a:latin typeface="Calibri"/>
                <a:cs typeface="Calibri"/>
              </a:rPr>
              <a:t>3</a:t>
            </a:r>
            <a:r>
              <a:rPr dirty="0" baseline="24691" sz="1350" spc="179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Abdel-Qadir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H,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American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Heart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Assoc,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2021;</a:t>
            </a:r>
            <a:r>
              <a:rPr dirty="0" baseline="24691" sz="1350" b="1">
                <a:latin typeface="Calibri"/>
                <a:cs typeface="Calibri"/>
              </a:rPr>
              <a:t>4</a:t>
            </a:r>
            <a:r>
              <a:rPr dirty="0" sz="1400" b="1">
                <a:latin typeface="Calibri"/>
                <a:cs typeface="Calibri"/>
              </a:rPr>
              <a:t>,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Acar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Z,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the </a:t>
            </a:r>
            <a:r>
              <a:rPr dirty="0" sz="1400" b="1">
                <a:latin typeface="Calibri"/>
                <a:cs typeface="Calibri"/>
              </a:rPr>
              <a:t>American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College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Cardiology,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2011;</a:t>
            </a:r>
            <a:r>
              <a:rPr dirty="0" baseline="24691" sz="1350" b="1">
                <a:latin typeface="Calibri"/>
                <a:cs typeface="Calibri"/>
              </a:rPr>
              <a:t>5</a:t>
            </a:r>
            <a:r>
              <a:rPr dirty="0" baseline="24691" sz="1350" spc="37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Hundley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WG,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New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England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Journal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Medicine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Evidence,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2022;</a:t>
            </a:r>
            <a:r>
              <a:rPr dirty="0" baseline="24691" sz="1350" spc="-15" b="1">
                <a:latin typeface="Calibri"/>
                <a:cs typeface="Calibri"/>
              </a:rPr>
              <a:t>6</a:t>
            </a:r>
            <a:endParaRPr baseline="24691" sz="13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107680" y="1056132"/>
            <a:ext cx="3507104" cy="2382520"/>
            <a:chOff x="8107680" y="1056132"/>
            <a:chExt cx="3507104" cy="23825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6821" y="1133789"/>
              <a:ext cx="3351298" cy="227808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112252" y="1060704"/>
              <a:ext cx="3497579" cy="2372995"/>
            </a:xfrm>
            <a:custGeom>
              <a:avLst/>
              <a:gdLst/>
              <a:ahLst/>
              <a:cxnLst/>
              <a:rect l="l" t="t" r="r" b="b"/>
              <a:pathLst>
                <a:path w="3497579" h="2372995">
                  <a:moveTo>
                    <a:pt x="0" y="2372868"/>
                  </a:moveTo>
                  <a:lnTo>
                    <a:pt x="3497579" y="2372868"/>
                  </a:lnTo>
                  <a:lnTo>
                    <a:pt x="3497579" y="0"/>
                  </a:lnTo>
                  <a:lnTo>
                    <a:pt x="0" y="0"/>
                  </a:lnTo>
                  <a:lnTo>
                    <a:pt x="0" y="23728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42339" y="1382014"/>
            <a:ext cx="7144384" cy="3975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6400" marR="28257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dirty="0" sz="2400" b="1">
                <a:latin typeface="Calibri"/>
                <a:cs typeface="Calibri"/>
              </a:rPr>
              <a:t>Experimental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data,</a:t>
            </a:r>
            <a:r>
              <a:rPr dirty="0" baseline="24305" sz="2400" b="1">
                <a:latin typeface="Calibri"/>
                <a:cs typeface="Calibri"/>
              </a:rPr>
              <a:t>1,2</a:t>
            </a:r>
            <a:r>
              <a:rPr dirty="0" baseline="24305" sz="2400" spc="-37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retrospective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studies,</a:t>
            </a:r>
            <a:r>
              <a:rPr dirty="0" baseline="24305" sz="2400" b="1">
                <a:latin typeface="Calibri"/>
                <a:cs typeface="Calibri"/>
              </a:rPr>
              <a:t>3,4</a:t>
            </a:r>
            <a:r>
              <a:rPr dirty="0" baseline="24305" sz="2400" spc="202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a </a:t>
            </a:r>
            <a:r>
              <a:rPr dirty="0" sz="2400" b="1">
                <a:latin typeface="Calibri"/>
                <a:cs typeface="Calibri"/>
              </a:rPr>
              <a:t>small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randomized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trial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baseline="24305" sz="2400" b="1">
                <a:latin typeface="Calibri"/>
                <a:cs typeface="Calibri"/>
              </a:rPr>
              <a:t>5</a:t>
            </a:r>
            <a:r>
              <a:rPr dirty="0" baseline="24305" sz="2400" spc="-44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have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reported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either </a:t>
            </a:r>
            <a:r>
              <a:rPr dirty="0" sz="2400" b="1">
                <a:latin typeface="Calibri"/>
                <a:cs typeface="Calibri"/>
              </a:rPr>
              <a:t>attenuation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anthracycline-</a:t>
            </a:r>
            <a:r>
              <a:rPr dirty="0" sz="2400" b="1">
                <a:latin typeface="Calibri"/>
                <a:cs typeface="Calibri"/>
              </a:rPr>
              <a:t>associated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 </a:t>
            </a:r>
            <a:r>
              <a:rPr dirty="0" sz="2400" b="1">
                <a:latin typeface="Calibri"/>
                <a:cs typeface="Calibri"/>
              </a:rPr>
              <a:t>dysfunction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or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lower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rate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heart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failure.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Calibri"/>
              <a:cs typeface="Calibri"/>
            </a:endParaRPr>
          </a:p>
          <a:p>
            <a:pPr algn="ctr" marR="319405">
              <a:lnSpc>
                <a:spcPct val="100000"/>
              </a:lnSpc>
            </a:pPr>
            <a:r>
              <a:rPr dirty="0" sz="2800" spc="-10" b="1">
                <a:latin typeface="Calibri"/>
                <a:cs typeface="Calibri"/>
              </a:rPr>
              <a:t>HOWEVER</a:t>
            </a:r>
            <a:endParaRPr sz="2800">
              <a:latin typeface="Calibri"/>
              <a:cs typeface="Calibri"/>
            </a:endParaRPr>
          </a:p>
          <a:p>
            <a:pPr marL="406400" marR="55880" indent="-343535">
              <a:lnSpc>
                <a:spcPct val="100000"/>
              </a:lnSpc>
              <a:spcBef>
                <a:spcPts val="2145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recent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multicenter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randomized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trial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atorvastatin </a:t>
            </a:r>
            <a:r>
              <a:rPr dirty="0" sz="2400" b="1">
                <a:latin typeface="Calibri"/>
                <a:cs typeface="Calibri"/>
              </a:rPr>
              <a:t>vs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placebo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not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show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preservation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 at </a:t>
            </a:r>
            <a:r>
              <a:rPr dirty="0" sz="2400" b="1">
                <a:latin typeface="Calibri"/>
                <a:cs typeface="Calibri"/>
              </a:rPr>
              <a:t>24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months.</a:t>
            </a:r>
            <a:r>
              <a:rPr dirty="0" baseline="24305" sz="2400" b="1">
                <a:latin typeface="Calibri"/>
                <a:cs typeface="Calibri"/>
              </a:rPr>
              <a:t>6</a:t>
            </a:r>
            <a:r>
              <a:rPr dirty="0" baseline="24305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24-</a:t>
            </a:r>
            <a:r>
              <a:rPr dirty="0" sz="2400" b="1">
                <a:latin typeface="Calibri"/>
                <a:cs typeface="Calibri"/>
              </a:rPr>
              <a:t>month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LVEF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was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58%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both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the </a:t>
            </a:r>
            <a:r>
              <a:rPr dirty="0" sz="2400" spc="-10" b="1">
                <a:latin typeface="Calibri"/>
                <a:cs typeface="Calibri"/>
              </a:rPr>
              <a:t>atorvastatin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placebo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group.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2900" y="3548202"/>
            <a:ext cx="3599257" cy="22673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115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 Study</a:t>
            </a:r>
            <a:r>
              <a:rPr dirty="0" spc="25"/>
              <a:t> </a:t>
            </a:r>
            <a:r>
              <a:rPr dirty="0" spc="-10"/>
              <a:t>Design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93139" y="1432382"/>
            <a:ext cx="10365740" cy="1377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20" b="1">
                <a:latin typeface="Calibri"/>
                <a:cs typeface="Calibri"/>
              </a:rPr>
              <a:t>Multicenter,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randomized,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double-</a:t>
            </a:r>
            <a:r>
              <a:rPr dirty="0" sz="2400" b="1">
                <a:latin typeface="Calibri"/>
                <a:cs typeface="Calibri"/>
              </a:rPr>
              <a:t>blind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placebo-</a:t>
            </a:r>
            <a:r>
              <a:rPr dirty="0" sz="2400" b="1">
                <a:latin typeface="Calibri"/>
                <a:cs typeface="Calibri"/>
              </a:rPr>
              <a:t>controlled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trial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(NCT02943590).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9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centers,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US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Canada.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93139" y="4389577"/>
            <a:ext cx="99485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Calibri"/>
                <a:cs typeface="Calibri"/>
              </a:rPr>
              <a:t>Funded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by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National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Institutes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for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Health/National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Heart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Lung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Blood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Calibri"/>
                <a:cs typeface="Calibri"/>
              </a:rPr>
              <a:t>Institute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(R01HL130539).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2352" y="2470404"/>
            <a:ext cx="2797383" cy="18798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15005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STOP-</a:t>
            </a:r>
            <a:r>
              <a:rPr dirty="0"/>
              <a:t>CA</a:t>
            </a:r>
            <a:r>
              <a:rPr dirty="0" spc="25"/>
              <a:t> </a:t>
            </a:r>
            <a:r>
              <a:rPr dirty="0" spc="-10"/>
              <a:t>Participants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083" y="1034803"/>
            <a:ext cx="7860481" cy="46388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2023-03-04T17:52:00Z</dcterms:created>
  <dcterms:modified xsi:type="dcterms:W3CDTF">2023-03-04T17:52:00Z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2023-03-04T00:00:00Z</vt:filetime>
  </property>
  <property fmtid="{D5CDD505-2E9C-101B-9397-08002B2CF9AE}" pid="5" name="Producer">
    <vt:lpwstr>Microsoft® PowerPoint® 2016</vt:lpwstr>
  </property>
</Properties>
</file>